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2" r:id="rId3"/>
    <p:sldId id="263" r:id="rId4"/>
    <p:sldId id="264" r:id="rId5"/>
    <p:sldId id="265" r:id="rId6"/>
    <p:sldId id="266" r:id="rId7"/>
    <p:sldId id="257" r:id="rId8"/>
    <p:sldId id="268" r:id="rId9"/>
    <p:sldId id="258" r:id="rId10"/>
    <p:sldId id="267" r:id="rId11"/>
    <p:sldId id="259" r:id="rId12"/>
    <p:sldId id="260" r:id="rId13"/>
    <p:sldId id="261" r:id="rId14"/>
    <p:sldId id="26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9"/>
  </p:normalViewPr>
  <p:slideViewPr>
    <p:cSldViewPr snapToGrid="0" snapToObjects="1"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4CE91-A29D-4E49-9366-1F8C67D93E98}" type="datetimeFigureOut">
              <a:rPr lang="en-US" smtClean="0"/>
              <a:t>10/2/24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9B9212-563E-4E4D-A3B5-F624DE87B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49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0A524-645D-C54D-84D0-6C388166E668}" type="datetimeFigureOut">
              <a:rPr lang="en-US" smtClean="0"/>
              <a:t>10/2/24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E518DE-44CE-F64C-91C7-10A8B46B06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388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E518DE-44CE-F64C-91C7-10A8B46B067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160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9BC7E7-EA8E-4DA7-915E-CC098D9BADCB}" type="datetimeFigureOut">
              <a:rPr lang="en-US" smtClean="0"/>
              <a:t>10/2/24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2F5E10-5301-4EE6-90D2-A6C4A3F62BE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9424" y="1982930"/>
            <a:ext cx="8228013" cy="1927225"/>
          </a:xfrm>
        </p:spPr>
        <p:txBody>
          <a:bodyPr/>
          <a:lstStyle/>
          <a:p>
            <a:r>
              <a:rPr lang="en-US" dirty="0"/>
              <a:t>Critiquing resources – Assessment 1 / Preparing for your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424" y="4290110"/>
            <a:ext cx="8228013" cy="1066800"/>
          </a:xfrm>
        </p:spPr>
        <p:txBody>
          <a:bodyPr/>
          <a:lstStyle/>
          <a:p>
            <a:r>
              <a:rPr lang="en-GB" dirty="0"/>
              <a:t>Perspectives on Health and Physical Activity</a:t>
            </a:r>
          </a:p>
          <a:p>
            <a:r>
              <a:rPr lang="en-GB" dirty="0"/>
              <a:t>Alison Connaughton</a:t>
            </a:r>
          </a:p>
          <a:p>
            <a:r>
              <a:rPr lang="en-GB" dirty="0"/>
              <a:t>Week 2 Thursday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786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Information Sources…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25864"/>
            <a:ext cx="7662864" cy="371139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What information sources are you using for your assignment / presentation?</a:t>
            </a:r>
          </a:p>
          <a:p>
            <a:r>
              <a:rPr lang="en-US" dirty="0"/>
              <a:t>List the types of resources that you have used / found / planning on using for your section of the work…</a:t>
            </a:r>
          </a:p>
          <a:p>
            <a:r>
              <a:rPr lang="en-US" dirty="0"/>
              <a:t>Can you think of any additional ones which you should be including.</a:t>
            </a:r>
          </a:p>
          <a:p>
            <a:r>
              <a:rPr lang="en-US" dirty="0"/>
              <a:t>Have a look at what other members of the group have written…Are there any improvements / suggestions that you can make?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56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Primary and Secondary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45441"/>
            <a:ext cx="7945439" cy="447027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Peer reviewed primary research</a:t>
            </a:r>
          </a:p>
          <a:p>
            <a:r>
              <a:rPr lang="en-US" dirty="0"/>
              <a:t>Primary Resources – e.g. Set of experiments which have tested a stated hypothesis or results of trials.</a:t>
            </a:r>
          </a:p>
          <a:p>
            <a:r>
              <a:rPr lang="en-US" dirty="0"/>
              <a:t>Peer reviewed? What does this mean?</a:t>
            </a:r>
          </a:p>
          <a:p>
            <a:r>
              <a:rPr lang="en-US" dirty="0"/>
              <a:t>Quality assured!</a:t>
            </a:r>
          </a:p>
          <a:p>
            <a:r>
              <a:rPr lang="en-US" dirty="0"/>
              <a:t>When is primary research not a primary source? Conference proceedings… </a:t>
            </a:r>
          </a:p>
          <a:p>
            <a:r>
              <a:rPr lang="en-US" dirty="0"/>
              <a:t>Secondary source – collates, discusses and reviews primary research on a specific topic (textbooks / conference proceedings / review articles)</a:t>
            </a:r>
          </a:p>
          <a:p>
            <a:r>
              <a:rPr lang="en-US" dirty="0"/>
              <a:t>Why are these viewed as a somewhat ‘lesser’ resource?</a:t>
            </a:r>
          </a:p>
          <a:p>
            <a:r>
              <a:rPr lang="en-US" dirty="0"/>
              <a:t>Potential issues?</a:t>
            </a:r>
          </a:p>
        </p:txBody>
      </p:sp>
    </p:spTree>
    <p:extLst>
      <p:ext uri="{BB962C8B-B14F-4D97-AF65-F5344CB8AC3E}">
        <p14:creationId xmlns:p14="http://schemas.microsoft.com/office/powerpoint/2010/main" val="3193316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key purposes of secondary resources?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Resources to look for…</a:t>
            </a:r>
          </a:p>
          <a:p>
            <a:r>
              <a:rPr lang="en-US" dirty="0"/>
              <a:t>Textbooks / e-books</a:t>
            </a:r>
          </a:p>
          <a:p>
            <a:r>
              <a:rPr lang="en-US" dirty="0"/>
              <a:t>Reference books </a:t>
            </a:r>
          </a:p>
          <a:p>
            <a:r>
              <a:rPr lang="en-US" dirty="0"/>
              <a:t>Books reviewed and referred to in good journals</a:t>
            </a:r>
          </a:p>
          <a:p>
            <a:pPr marL="0" indent="0">
              <a:buNone/>
            </a:pPr>
            <a:r>
              <a:rPr lang="en-US" dirty="0"/>
              <a:t>Other resources useful but not of the quality of PR</a:t>
            </a:r>
          </a:p>
          <a:p>
            <a:pPr marL="0" indent="0">
              <a:buNone/>
            </a:pPr>
            <a:r>
              <a:rPr lang="en-US" dirty="0"/>
              <a:t>Conference proceedings</a:t>
            </a:r>
          </a:p>
          <a:p>
            <a:pPr marL="0" indent="0">
              <a:buNone/>
            </a:pPr>
            <a:r>
              <a:rPr lang="en-US" dirty="0"/>
              <a:t>Works from journals which are not peer reviewed.</a:t>
            </a:r>
          </a:p>
        </p:txBody>
      </p:sp>
    </p:spTree>
    <p:extLst>
      <p:ext uri="{BB962C8B-B14F-4D97-AF65-F5344CB8AC3E}">
        <p14:creationId xmlns:p14="http://schemas.microsoft.com/office/powerpoint/2010/main" val="1917920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Unpublished ‘grey material’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Documents not widely published – sometimes difficult to acquire.</a:t>
            </a:r>
          </a:p>
          <a:p>
            <a:r>
              <a:rPr lang="en-US" dirty="0"/>
              <a:t>Government publications</a:t>
            </a:r>
          </a:p>
          <a:p>
            <a:r>
              <a:rPr lang="en-US" dirty="0"/>
              <a:t>Reports from </a:t>
            </a:r>
            <a:r>
              <a:rPr lang="en-US" dirty="0" err="1"/>
              <a:t>organisations</a:t>
            </a:r>
            <a:endParaRPr lang="en-US" dirty="0"/>
          </a:p>
          <a:p>
            <a:r>
              <a:rPr lang="en-US" dirty="0"/>
              <a:t>Conference issues of journals</a:t>
            </a:r>
          </a:p>
          <a:p>
            <a:r>
              <a:rPr lang="en-US" dirty="0"/>
              <a:t>Theses -  UG / PG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88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24838"/>
            <a:ext cx="7662864" cy="3612426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Pubmed</a:t>
            </a:r>
            <a:r>
              <a:rPr lang="en-US" dirty="0"/>
              <a:t> - </a:t>
            </a:r>
            <a:r>
              <a:rPr lang="hr-HR" dirty="0">
                <a:hlinkClick r:id="rId2"/>
              </a:rPr>
              <a:t>http://www.ncbi.nlm.nih.gov/pubmed</a:t>
            </a:r>
            <a:endParaRPr lang="hr-HR" dirty="0"/>
          </a:p>
          <a:p>
            <a:r>
              <a:rPr lang="hr-HR" dirty="0"/>
              <a:t>Online resources with full text </a:t>
            </a:r>
            <a:r>
              <a:rPr lang="en-US" dirty="0"/>
              <a:t>–</a:t>
            </a:r>
            <a:r>
              <a:rPr lang="hr-HR" dirty="0"/>
              <a:t> e.g. Sportdiscus / Psycharticles / Medline </a:t>
            </a:r>
          </a:p>
          <a:p>
            <a:r>
              <a:rPr lang="hr-HR" dirty="0"/>
              <a:t>Which databases will you be using?</a:t>
            </a:r>
          </a:p>
          <a:p>
            <a:endParaRPr lang="hr-HR" dirty="0"/>
          </a:p>
          <a:p>
            <a:pPr marL="0" indent="0">
              <a:buNone/>
            </a:pPr>
            <a:r>
              <a:rPr lang="hr-HR" dirty="0"/>
              <a:t>INTERNET RESOURCES...</a:t>
            </a:r>
          </a:p>
          <a:p>
            <a:pPr marL="0" indent="0">
              <a:buNone/>
            </a:pPr>
            <a:r>
              <a:rPr lang="hr-HR" dirty="0"/>
              <a:t>What sort of resources are appropriate for your assignment / presentation?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082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Evaluating information on the internet…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author?</a:t>
            </a:r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 (e.g. academics / public / practitioners)</a:t>
            </a:r>
          </a:p>
          <a:p>
            <a:r>
              <a:rPr lang="en-US" dirty="0"/>
              <a:t>Is it relevant (to your question)?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52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2923"/>
            <a:ext cx="8229600" cy="1143000"/>
          </a:xfrm>
        </p:spPr>
        <p:txBody>
          <a:bodyPr/>
          <a:lstStyle/>
          <a:p>
            <a:r>
              <a:rPr lang="en-US" dirty="0"/>
              <a:t>Find two relevant internet based resources for your topic – Apply the following questions…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are the qualifications and reputation of the author?</a:t>
            </a:r>
          </a:p>
          <a:p>
            <a:pPr lvl="1"/>
            <a:r>
              <a:rPr lang="en-US" dirty="0"/>
              <a:t>Who are they affiliated to?</a:t>
            </a:r>
          </a:p>
          <a:p>
            <a:r>
              <a:rPr lang="en-US" dirty="0"/>
              <a:t>Is the material up to date?</a:t>
            </a:r>
          </a:p>
          <a:p>
            <a:r>
              <a:rPr lang="en-US" dirty="0"/>
              <a:t>Is the material clearly written?</a:t>
            </a:r>
          </a:p>
          <a:p>
            <a:r>
              <a:rPr lang="en-US" dirty="0"/>
              <a:t>Is the scope of the material clear?</a:t>
            </a:r>
          </a:p>
          <a:p>
            <a:r>
              <a:rPr lang="en-US" dirty="0"/>
              <a:t>Is it clear who the information is aimed at?</a:t>
            </a:r>
          </a:p>
          <a:p>
            <a:r>
              <a:rPr lang="en-US" dirty="0"/>
              <a:t>Is it relevant (to your question)?</a:t>
            </a:r>
          </a:p>
        </p:txBody>
      </p:sp>
    </p:spTree>
    <p:extLst>
      <p:ext uri="{BB962C8B-B14F-4D97-AF65-F5344CB8AC3E}">
        <p14:creationId xmlns:p14="http://schemas.microsoft.com/office/powerpoint/2010/main" val="374298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Critically…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06272"/>
            <a:ext cx="7662864" cy="465172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Comprehension – What is the main point of the paper? Have you grasped what the author is saying?</a:t>
            </a:r>
          </a:p>
          <a:p>
            <a:r>
              <a:rPr lang="en-US" dirty="0"/>
              <a:t>Comparison – How does the paper compare or relate to other work in the same field?</a:t>
            </a:r>
          </a:p>
          <a:p>
            <a:r>
              <a:rPr lang="en-US" dirty="0"/>
              <a:t>Interpretation – Do the authors’ conclusions follow from the results or do you have a different view?</a:t>
            </a:r>
          </a:p>
          <a:p>
            <a:r>
              <a:rPr lang="en-US" dirty="0"/>
              <a:t>Analysis – Is the paper well structured? Does the evidence support the argument? Does the author make assumptions? Do you agree with the conclusions? Have they distinguished between speculation and fact?</a:t>
            </a:r>
          </a:p>
          <a:p>
            <a:r>
              <a:rPr lang="en-US" dirty="0"/>
              <a:t>Consolidation – How do the authors come to their conclusions? How do you draw your conclusions from the results?</a:t>
            </a:r>
          </a:p>
          <a:p>
            <a:r>
              <a:rPr lang="en-US" dirty="0"/>
              <a:t>Evaluation – Is the work good science? Most difficult to answer at this stage….</a:t>
            </a:r>
          </a:p>
        </p:txBody>
      </p:sp>
    </p:spTree>
    <p:extLst>
      <p:ext uri="{BB962C8B-B14F-4D97-AF65-F5344CB8AC3E}">
        <p14:creationId xmlns:p14="http://schemas.microsoft.com/office/powerpoint/2010/main" val="190415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25743"/>
            <a:ext cx="7662864" cy="420749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1. Survey – a quick skim read to give you an overview</a:t>
            </a:r>
          </a:p>
          <a:p>
            <a:pPr lvl="1"/>
            <a:r>
              <a:rPr lang="en-US" dirty="0"/>
              <a:t>What is it about? Is it relevant to me? </a:t>
            </a:r>
          </a:p>
          <a:p>
            <a:r>
              <a:rPr lang="en-US" dirty="0"/>
              <a:t>2. Question – establish the purpose of your reading…WHY am I reading this? WHAT am I looking for?</a:t>
            </a:r>
          </a:p>
          <a:p>
            <a:r>
              <a:rPr lang="en-US" dirty="0"/>
              <a:t>Have a clear focus…</a:t>
            </a:r>
          </a:p>
          <a:p>
            <a:r>
              <a:rPr lang="en-US" dirty="0"/>
              <a:t>3. Read – a slower more thorough read for comprehension.</a:t>
            </a:r>
          </a:p>
          <a:p>
            <a:r>
              <a:rPr lang="en-US" dirty="0"/>
              <a:t>4. Recall – make notes.</a:t>
            </a:r>
          </a:p>
          <a:p>
            <a:endParaRPr lang="en-US" dirty="0"/>
          </a:p>
          <a:p>
            <a:r>
              <a:rPr lang="en-US" dirty="0"/>
              <a:t>Read selectively and with an </a:t>
            </a:r>
            <a:r>
              <a:rPr lang="en-US" dirty="0" err="1"/>
              <a:t>organised</a:t>
            </a:r>
            <a:r>
              <a:rPr lang="en-US" dirty="0"/>
              <a:t> approach…</a:t>
            </a:r>
          </a:p>
        </p:txBody>
      </p:sp>
    </p:spTree>
    <p:extLst>
      <p:ext uri="{BB962C8B-B14F-4D97-AF65-F5344CB8AC3E}">
        <p14:creationId xmlns:p14="http://schemas.microsoft.com/office/powerpoint/2010/main" val="2805927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problems to avoid…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441334"/>
            <a:ext cx="7662864" cy="399190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No clear rationale for the work provided – why is your topic (and own section) worthy of study?</a:t>
            </a:r>
          </a:p>
          <a:p>
            <a:r>
              <a:rPr lang="en-US" dirty="0"/>
              <a:t>Writing off topic. Does EVERYTHING relate to your section topic and the overall question? </a:t>
            </a:r>
          </a:p>
          <a:p>
            <a:r>
              <a:rPr lang="en-US" dirty="0"/>
              <a:t>Keep your question to hand…</a:t>
            </a:r>
          </a:p>
          <a:p>
            <a:r>
              <a:rPr lang="en-US" dirty="0"/>
              <a:t>Under or over referencing – too few or far too many! Be selective (a skill!)</a:t>
            </a:r>
          </a:p>
          <a:p>
            <a:r>
              <a:rPr lang="en-US" dirty="0"/>
              <a:t>Overreliance on one or two sources – dangers of using textbooks or review articles!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66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results…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75352"/>
            <a:ext cx="7662864" cy="3661912"/>
          </a:xfrm>
        </p:spPr>
        <p:txBody>
          <a:bodyPr>
            <a:normAutofit/>
          </a:bodyPr>
          <a:lstStyle/>
          <a:p>
            <a:r>
              <a:rPr lang="en-US" dirty="0"/>
              <a:t>Searches returning too much information</a:t>
            </a:r>
          </a:p>
          <a:p>
            <a:pPr lvl="1"/>
            <a:r>
              <a:rPr lang="en-US" dirty="0"/>
              <a:t>Subject area too broad</a:t>
            </a:r>
          </a:p>
          <a:p>
            <a:pPr lvl="1"/>
            <a:r>
              <a:rPr lang="en-US" dirty="0"/>
              <a:t>Limit search to timeframe </a:t>
            </a:r>
          </a:p>
          <a:p>
            <a:pPr lvl="1"/>
            <a:r>
              <a:rPr lang="en-US" dirty="0"/>
              <a:t>Use more specific key words</a:t>
            </a:r>
          </a:p>
          <a:p>
            <a:r>
              <a:rPr lang="en-US" dirty="0"/>
              <a:t>Searches returning too little information</a:t>
            </a:r>
          </a:p>
          <a:p>
            <a:pPr lvl="1"/>
            <a:r>
              <a:rPr lang="en-US" dirty="0"/>
              <a:t>Broaden search</a:t>
            </a:r>
          </a:p>
          <a:p>
            <a:pPr lvl="1"/>
            <a:r>
              <a:rPr lang="en-US" dirty="0"/>
              <a:t>Alternative terms</a:t>
            </a:r>
          </a:p>
          <a:p>
            <a:pPr lvl="1"/>
            <a:r>
              <a:rPr lang="en-US" dirty="0"/>
              <a:t>Check appropriateness of databases</a:t>
            </a:r>
          </a:p>
        </p:txBody>
      </p:sp>
    </p:spTree>
    <p:extLst>
      <p:ext uri="{BB962C8B-B14F-4D97-AF65-F5344CB8AC3E}">
        <p14:creationId xmlns:p14="http://schemas.microsoft.com/office/powerpoint/2010/main" val="1916010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6500"/>
            <a:ext cx="8229600" cy="1143000"/>
          </a:xfrm>
        </p:spPr>
        <p:txBody>
          <a:bodyPr/>
          <a:lstStyle/>
          <a:p>
            <a:r>
              <a:rPr lang="en-US" sz="2400" dirty="0"/>
              <a:t>In light of what we have covered – as a group: evaluate the resources you have gathered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Consider the marking criteria – breadth and quality of resources.</a:t>
            </a:r>
          </a:p>
          <a:p>
            <a:r>
              <a:rPr lang="en-US" dirty="0"/>
              <a:t>Review the quality of the resources you have found so far. </a:t>
            </a:r>
          </a:p>
          <a:p>
            <a:r>
              <a:rPr lang="en-US" dirty="0"/>
              <a:t>Where next?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80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work: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Form groups for your assessment presentations if you have not already done so…These can be different to your in class presentation groups. </a:t>
            </a:r>
          </a:p>
          <a:p>
            <a:endParaRPr lang="en-US" dirty="0"/>
          </a:p>
          <a:p>
            <a:r>
              <a:rPr lang="en-US" dirty="0"/>
              <a:t>Initial ideas for your presentation…</a:t>
            </a:r>
          </a:p>
          <a:p>
            <a:r>
              <a:rPr lang="en-US" dirty="0"/>
              <a:t>Potential sections for members of the group</a:t>
            </a:r>
          </a:p>
          <a:p>
            <a:r>
              <a:rPr lang="en-US" dirty="0"/>
              <a:t>Discussion of initial ideas.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24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164</TotalTime>
  <Words>873</Words>
  <Application>Microsoft Macintosh PowerPoint</Application>
  <PresentationFormat>On-screen Show (4:3)</PresentationFormat>
  <Paragraphs>97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Calisto MT</vt:lpstr>
      <vt:lpstr>Wingdings</vt:lpstr>
      <vt:lpstr>Genesis</vt:lpstr>
      <vt:lpstr>Critiquing resources – Assessment 1 / Preparing for your presentation</vt:lpstr>
      <vt:lpstr>Information Sources…</vt:lpstr>
      <vt:lpstr>Primary and Secondary Resources</vt:lpstr>
      <vt:lpstr>What are the key purposes of secondary resources?</vt:lpstr>
      <vt:lpstr>Unpublished ‘grey material’ </vt:lpstr>
      <vt:lpstr>Databases</vt:lpstr>
      <vt:lpstr>Evaluating information on the internet…</vt:lpstr>
      <vt:lpstr>Find two relevant internet based resources for your topic – Apply the following questions…</vt:lpstr>
      <vt:lpstr>Reading Critically…</vt:lpstr>
      <vt:lpstr>Reading techniques</vt:lpstr>
      <vt:lpstr>Common problems to avoid…</vt:lpstr>
      <vt:lpstr>Search results…</vt:lpstr>
      <vt:lpstr>In light of what we have covered – as a group: evaluate the resources you have gathered so far…</vt:lpstr>
      <vt:lpstr>Group work: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Critiquing resources – Assessment 1 / Preparing for your presentation</dc:title>
  <dc:creator>SHOE4</dc:creator>
  <cp:lastModifiedBy>Alison Connaughton</cp:lastModifiedBy>
  <cp:revision>16</cp:revision>
  <cp:lastPrinted>2015-10-22T08:49:06Z</cp:lastPrinted>
  <dcterms:created xsi:type="dcterms:W3CDTF">2015-10-21T19:05:14Z</dcterms:created>
  <dcterms:modified xsi:type="dcterms:W3CDTF">2024-10-02T18:38:17Z</dcterms:modified>
</cp:coreProperties>
</file>