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6256000" cy="9144000"/>
  <p:notesSz cx="9144000" cy="16256000"/>
  <p:embeddedFontLst>
    <p:embeddedFont>
      <p:font typeface="Liter" panose="020B0604020202020204" charset="0"/>
      <p:regular r:id="rId8"/>
    </p:embeddedFont>
    <p:embeddedFont>
      <p:font typeface="Oranienbaum" panose="02000506080000020003" pitchFamily="2" charset="0"/>
      <p:regular r:id="rId9"/>
    </p:embeddedFont>
    <p:embeddedFont>
      <p:font typeface="Quattrocento Sans" panose="020B0502050000020003" pitchFamily="34" charset="0"/>
      <p:regular r:id="rId10"/>
      <p:bold r:id="rId11"/>
    </p:embeddedFont>
    <p:embeddedFont>
      <p:font typeface="Unna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5D16DD-DD67-469F-9A32-90F6C7C3B1C2}" v="35" dt="2026-03-10T12:03:15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2" d="100"/>
          <a:sy n="62" d="100"/>
        </p:scale>
        <p:origin x="667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font" Target="fonts/font5.fntdata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sma Amjid (2322971)" userId="842c7bc3-a507-4f69-b671-99368e591d31" providerId="ADAL" clId="{D7A17F75-BD91-4E2C-B95A-CAC7BF025130}"/>
    <pc:docChg chg="custSel addSld modSld">
      <pc:chgData name="Aasma Amjid (2322971)" userId="842c7bc3-a507-4f69-b671-99368e591d31" providerId="ADAL" clId="{D7A17F75-BD91-4E2C-B95A-CAC7BF025130}" dt="2026-03-10T13:39:04.238" v="1095" actId="20577"/>
      <pc:docMkLst>
        <pc:docMk/>
      </pc:docMkLst>
      <pc:sldChg chg="modSp mod">
        <pc:chgData name="Aasma Amjid (2322971)" userId="842c7bc3-a507-4f69-b671-99368e591d31" providerId="ADAL" clId="{D7A17F75-BD91-4E2C-B95A-CAC7BF025130}" dt="2026-03-10T12:11:50.775" v="1062" actId="20577"/>
        <pc:sldMkLst>
          <pc:docMk/>
          <pc:sldMk cId="0" sldId="256"/>
        </pc:sldMkLst>
        <pc:spChg chg="mod">
          <ac:chgData name="Aasma Amjid (2322971)" userId="842c7bc3-a507-4f69-b671-99368e591d31" providerId="ADAL" clId="{D7A17F75-BD91-4E2C-B95A-CAC7BF025130}" dt="2026-03-10T12:08:51.617" v="1011" actId="20577"/>
          <ac:spMkLst>
            <pc:docMk/>
            <pc:sldMk cId="0" sldId="256"/>
            <ac:spMk id="1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2:11:50.775" v="1062" actId="20577"/>
          <ac:spMkLst>
            <pc:docMk/>
            <pc:sldMk cId="0" sldId="256"/>
            <ac:spMk id="17" creationId="{00000000-0000-0000-0000-000000000000}"/>
          </ac:spMkLst>
        </pc:spChg>
      </pc:sldChg>
      <pc:sldChg chg="modSp mod">
        <pc:chgData name="Aasma Amjid (2322971)" userId="842c7bc3-a507-4f69-b671-99368e591d31" providerId="ADAL" clId="{D7A17F75-BD91-4E2C-B95A-CAC7BF025130}" dt="2026-03-10T13:37:15.316" v="1088" actId="20577"/>
        <pc:sldMkLst>
          <pc:docMk/>
          <pc:sldMk cId="0" sldId="257"/>
        </pc:sldMkLst>
        <pc:spChg chg="mod">
          <ac:chgData name="Aasma Amjid (2322971)" userId="842c7bc3-a507-4f69-b671-99368e591d31" providerId="ADAL" clId="{D7A17F75-BD91-4E2C-B95A-CAC7BF025130}" dt="2026-03-10T10:24:39.733" v="214" actId="1076"/>
          <ac:spMkLst>
            <pc:docMk/>
            <pc:sldMk cId="0" sldId="257"/>
            <ac:spMk id="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4:49.249" v="215" actId="1076"/>
          <ac:spMkLst>
            <pc:docMk/>
            <pc:sldMk cId="0" sldId="257"/>
            <ac:spMk id="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4:57.099" v="216" actId="1076"/>
          <ac:spMkLst>
            <pc:docMk/>
            <pc:sldMk cId="0" sldId="257"/>
            <ac:spMk id="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8:16.750" v="346" actId="14100"/>
          <ac:spMkLst>
            <pc:docMk/>
            <pc:sldMk cId="0" sldId="257"/>
            <ac:spMk id="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7:21.213" v="342" actId="1076"/>
          <ac:spMkLst>
            <pc:docMk/>
            <pc:sldMk cId="0" sldId="257"/>
            <ac:spMk id="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5:36.852" v="331" actId="1076"/>
          <ac:spMkLst>
            <pc:docMk/>
            <pc:sldMk cId="0" sldId="257"/>
            <ac:spMk id="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5:25.222" v="330" actId="1076"/>
          <ac:spMkLst>
            <pc:docMk/>
            <pc:sldMk cId="0" sldId="257"/>
            <ac:spMk id="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6:44.196" v="1085" actId="20577"/>
          <ac:spMkLst>
            <pc:docMk/>
            <pc:sldMk cId="0" sldId="257"/>
            <ac:spMk id="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4:24.683" v="323" actId="1076"/>
          <ac:spMkLst>
            <pc:docMk/>
            <pc:sldMk cId="0" sldId="257"/>
            <ac:spMk id="1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5:05.845" v="328" actId="1076"/>
          <ac:spMkLst>
            <pc:docMk/>
            <pc:sldMk cId="0" sldId="257"/>
            <ac:spMk id="1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4:56.644" v="327" actId="1076"/>
          <ac:spMkLst>
            <pc:docMk/>
            <pc:sldMk cId="0" sldId="257"/>
            <ac:spMk id="1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4:49.400" v="326" actId="1076"/>
          <ac:spMkLst>
            <pc:docMk/>
            <pc:sldMk cId="0" sldId="257"/>
            <ac:spMk id="1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4:32.039" v="324" actId="1076"/>
          <ac:spMkLst>
            <pc:docMk/>
            <pc:sldMk cId="0" sldId="257"/>
            <ac:spMk id="1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3:00.441" v="316" actId="1076"/>
          <ac:spMkLst>
            <pc:docMk/>
            <pc:sldMk cId="0" sldId="257"/>
            <ac:spMk id="1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3:20.023" v="318" actId="1076"/>
          <ac:spMkLst>
            <pc:docMk/>
            <pc:sldMk cId="0" sldId="257"/>
            <ac:spMk id="1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3:32.163" v="319" actId="1076"/>
          <ac:spMkLst>
            <pc:docMk/>
            <pc:sldMk cId="0" sldId="257"/>
            <ac:spMk id="1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3:52.355" v="321" actId="1076"/>
          <ac:spMkLst>
            <pc:docMk/>
            <pc:sldMk cId="0" sldId="257"/>
            <ac:spMk id="1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3:06.969" v="317" actId="1076"/>
          <ac:spMkLst>
            <pc:docMk/>
            <pc:sldMk cId="0" sldId="257"/>
            <ac:spMk id="1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0:39.367" v="305" actId="1076"/>
          <ac:spMkLst>
            <pc:docMk/>
            <pc:sldMk cId="0" sldId="257"/>
            <ac:spMk id="2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1:56.671" v="311" actId="1076"/>
          <ac:spMkLst>
            <pc:docMk/>
            <pc:sldMk cId="0" sldId="257"/>
            <ac:spMk id="2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2:08.819" v="312" actId="1076"/>
          <ac:spMkLst>
            <pc:docMk/>
            <pc:sldMk cId="0" sldId="257"/>
            <ac:spMk id="2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4:03.610" v="322" actId="1076"/>
          <ac:spMkLst>
            <pc:docMk/>
            <pc:sldMk cId="0" sldId="257"/>
            <ac:spMk id="2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2:24.155" v="313" actId="1076"/>
          <ac:spMkLst>
            <pc:docMk/>
            <pc:sldMk cId="0" sldId="257"/>
            <ac:spMk id="2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0:27.994" v="304" actId="1076"/>
          <ac:spMkLst>
            <pc:docMk/>
            <pc:sldMk cId="0" sldId="257"/>
            <ac:spMk id="2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7:03.589" v="1086" actId="20577"/>
          <ac:spMkLst>
            <pc:docMk/>
            <pc:sldMk cId="0" sldId="257"/>
            <ac:spMk id="2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5:16.144" v="388" actId="14100"/>
          <ac:spMkLst>
            <pc:docMk/>
            <pc:sldMk cId="0" sldId="257"/>
            <ac:spMk id="2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39:56.680" v="301" actId="14100"/>
          <ac:spMkLst>
            <pc:docMk/>
            <pc:sldMk cId="0" sldId="257"/>
            <ac:spMk id="2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38:36.641" v="294" actId="1076"/>
          <ac:spMkLst>
            <pc:docMk/>
            <pc:sldMk cId="0" sldId="257"/>
            <ac:spMk id="2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38:18.595" v="292" actId="1076"/>
          <ac:spMkLst>
            <pc:docMk/>
            <pc:sldMk cId="0" sldId="257"/>
            <ac:spMk id="3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38:12.781" v="291" actId="1076"/>
          <ac:spMkLst>
            <pc:docMk/>
            <pc:sldMk cId="0" sldId="257"/>
            <ac:spMk id="3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6:25.306" v="1083" actId="20577"/>
          <ac:spMkLst>
            <pc:docMk/>
            <pc:sldMk cId="0" sldId="257"/>
            <ac:spMk id="3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37:57.874" v="289" actId="1076"/>
          <ac:spMkLst>
            <pc:docMk/>
            <pc:sldMk cId="0" sldId="257"/>
            <ac:spMk id="3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37:49.355" v="288" actId="1076"/>
          <ac:spMkLst>
            <pc:docMk/>
            <pc:sldMk cId="0" sldId="257"/>
            <ac:spMk id="3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37:28.334" v="286" actId="1076"/>
          <ac:spMkLst>
            <pc:docMk/>
            <pc:sldMk cId="0" sldId="257"/>
            <ac:spMk id="3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37:22.036" v="285" actId="1076"/>
          <ac:spMkLst>
            <pc:docMk/>
            <pc:sldMk cId="0" sldId="257"/>
            <ac:spMk id="3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6:47.421" v="398" actId="14100"/>
          <ac:spMkLst>
            <pc:docMk/>
            <pc:sldMk cId="0" sldId="257"/>
            <ac:spMk id="3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8:49.021" v="348" actId="1076"/>
          <ac:spMkLst>
            <pc:docMk/>
            <pc:sldMk cId="0" sldId="257"/>
            <ac:spMk id="3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9:03.137" v="350" actId="1076"/>
          <ac:spMkLst>
            <pc:docMk/>
            <pc:sldMk cId="0" sldId="257"/>
            <ac:spMk id="3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9:09.318" v="351" actId="1076"/>
          <ac:spMkLst>
            <pc:docMk/>
            <pc:sldMk cId="0" sldId="257"/>
            <ac:spMk id="4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5:57.851" v="1080" actId="20577"/>
          <ac:spMkLst>
            <pc:docMk/>
            <pc:sldMk cId="0" sldId="257"/>
            <ac:spMk id="4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7:09.750" v="400" actId="1076"/>
          <ac:spMkLst>
            <pc:docMk/>
            <pc:sldMk cId="0" sldId="257"/>
            <ac:spMk id="4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49:55.717" v="355" actId="1076"/>
          <ac:spMkLst>
            <pc:docMk/>
            <pc:sldMk cId="0" sldId="257"/>
            <ac:spMk id="4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7:49.917" v="404" actId="1076"/>
          <ac:spMkLst>
            <pc:docMk/>
            <pc:sldMk cId="0" sldId="257"/>
            <ac:spMk id="4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7:39.944" v="403" actId="1076"/>
          <ac:spMkLst>
            <pc:docMk/>
            <pc:sldMk cId="0" sldId="257"/>
            <ac:spMk id="4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0:33.863" v="359" actId="1076"/>
          <ac:spMkLst>
            <pc:docMk/>
            <pc:sldMk cId="0" sldId="257"/>
            <ac:spMk id="4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7:34.815" v="402" actId="1076"/>
          <ac:spMkLst>
            <pc:docMk/>
            <pc:sldMk cId="0" sldId="257"/>
            <ac:spMk id="4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0:40.215" v="360" actId="1076"/>
          <ac:spMkLst>
            <pc:docMk/>
            <pc:sldMk cId="0" sldId="257"/>
            <ac:spMk id="4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7:27.152" v="401" actId="1076"/>
          <ac:spMkLst>
            <pc:docMk/>
            <pc:sldMk cId="0" sldId="257"/>
            <ac:spMk id="4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1:59.601" v="367" actId="1076"/>
          <ac:spMkLst>
            <pc:docMk/>
            <pc:sldMk cId="0" sldId="257"/>
            <ac:spMk id="5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6:03.471" v="1081" actId="20577"/>
          <ac:spMkLst>
            <pc:docMk/>
            <pc:sldMk cId="0" sldId="257"/>
            <ac:spMk id="5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5:49.882" v="392" actId="14100"/>
          <ac:spMkLst>
            <pc:docMk/>
            <pc:sldMk cId="0" sldId="257"/>
            <ac:spMk id="5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2:38.752" v="371" actId="1076"/>
          <ac:spMkLst>
            <pc:docMk/>
            <pc:sldMk cId="0" sldId="257"/>
            <ac:spMk id="5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2:45.705" v="372" actId="1076"/>
          <ac:spMkLst>
            <pc:docMk/>
            <pc:sldMk cId="0" sldId="257"/>
            <ac:spMk id="5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5:29.716" v="389" actId="14100"/>
          <ac:spMkLst>
            <pc:docMk/>
            <pc:sldMk cId="0" sldId="257"/>
            <ac:spMk id="5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3:05.118" v="374" actId="1076"/>
          <ac:spMkLst>
            <pc:docMk/>
            <pc:sldMk cId="0" sldId="257"/>
            <ac:spMk id="5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6:08.234" v="1082" actId="20577"/>
          <ac:spMkLst>
            <pc:docMk/>
            <pc:sldMk cId="0" sldId="257"/>
            <ac:spMk id="5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5:37.209" v="390" actId="14100"/>
          <ac:spMkLst>
            <pc:docMk/>
            <pc:sldMk cId="0" sldId="257"/>
            <ac:spMk id="5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3:51.425" v="378" actId="1076"/>
          <ac:spMkLst>
            <pc:docMk/>
            <pc:sldMk cId="0" sldId="257"/>
            <ac:spMk id="5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7:15.316" v="1088" actId="20577"/>
          <ac:spMkLst>
            <pc:docMk/>
            <pc:sldMk cId="0" sldId="257"/>
            <ac:spMk id="6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5:43.605" v="391" actId="14100"/>
          <ac:spMkLst>
            <pc:docMk/>
            <pc:sldMk cId="0" sldId="257"/>
            <ac:spMk id="6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4:12.892" v="381" actId="1076"/>
          <ac:spMkLst>
            <pc:docMk/>
            <pc:sldMk cId="0" sldId="257"/>
            <ac:spMk id="6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7:10.645" v="1087" actId="20577"/>
          <ac:spMkLst>
            <pc:docMk/>
            <pc:sldMk cId="0" sldId="257"/>
            <ac:spMk id="63" creationId="{00000000-0000-0000-0000-000000000000}"/>
          </ac:spMkLst>
        </pc:spChg>
      </pc:sldChg>
      <pc:sldChg chg="addSp delSp modSp mod">
        <pc:chgData name="Aasma Amjid (2322971)" userId="842c7bc3-a507-4f69-b671-99368e591d31" providerId="ADAL" clId="{D7A17F75-BD91-4E2C-B95A-CAC7BF025130}" dt="2026-03-10T13:39:04.238" v="1095" actId="20577"/>
        <pc:sldMkLst>
          <pc:docMk/>
          <pc:sldMk cId="0" sldId="258"/>
        </pc:sldMkLst>
        <pc:spChg chg="mod">
          <ac:chgData name="Aasma Amjid (2322971)" userId="842c7bc3-a507-4f69-b671-99368e591d31" providerId="ADAL" clId="{D7A17F75-BD91-4E2C-B95A-CAC7BF025130}" dt="2026-03-10T10:58:37.897" v="405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8:43.560" v="406" actId="1076"/>
          <ac:spMkLst>
            <pc:docMk/>
            <pc:sldMk cId="0" sldId="258"/>
            <ac:spMk id="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8:52.398" v="407" actId="1076"/>
          <ac:spMkLst>
            <pc:docMk/>
            <pc:sldMk cId="0" sldId="258"/>
            <ac:spMk id="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8:43.528" v="448" actId="1076"/>
          <ac:spMkLst>
            <pc:docMk/>
            <pc:sldMk cId="0" sldId="258"/>
            <ac:spMk id="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9:11.155" v="408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1:47.021" v="3" actId="1076"/>
          <ac:spMkLst>
            <pc:docMk/>
            <pc:sldMk cId="0" sldId="258"/>
            <ac:spMk id="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1:58.596" v="4" actId="1076"/>
          <ac:spMkLst>
            <pc:docMk/>
            <pc:sldMk cId="0" sldId="258"/>
            <ac:spMk id="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1:39.200" v="2" actId="1076"/>
          <ac:spMkLst>
            <pc:docMk/>
            <pc:sldMk cId="0" sldId="258"/>
            <ac:spMk id="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1:59.598" v="1071" actId="14100"/>
          <ac:spMkLst>
            <pc:docMk/>
            <pc:sldMk cId="0" sldId="258"/>
            <ac:spMk id="1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4:33.886" v="1078" actId="255"/>
          <ac:spMkLst>
            <pc:docMk/>
            <pc:sldMk cId="0" sldId="258"/>
            <ac:spMk id="1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0:38.994" v="192" actId="1076"/>
          <ac:spMkLst>
            <pc:docMk/>
            <pc:sldMk cId="0" sldId="258"/>
            <ac:spMk id="1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19:51.809" v="186" actId="1076"/>
          <ac:spMkLst>
            <pc:docMk/>
            <pc:sldMk cId="0" sldId="258"/>
            <ac:spMk id="1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19:57.667" v="187" actId="1076"/>
          <ac:spMkLst>
            <pc:docMk/>
            <pc:sldMk cId="0" sldId="258"/>
            <ac:spMk id="1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0:09.846" v="188" actId="1076"/>
          <ac:spMkLst>
            <pc:docMk/>
            <pc:sldMk cId="0" sldId="258"/>
            <ac:spMk id="1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0:28.274" v="190" actId="1076"/>
          <ac:spMkLst>
            <pc:docMk/>
            <pc:sldMk cId="0" sldId="258"/>
            <ac:spMk id="1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0:19.636" v="189" actId="1076"/>
          <ac:spMkLst>
            <pc:docMk/>
            <pc:sldMk cId="0" sldId="258"/>
            <ac:spMk id="1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0:33.500" v="191" actId="1076"/>
          <ac:spMkLst>
            <pc:docMk/>
            <pc:sldMk cId="0" sldId="258"/>
            <ac:spMk id="1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1:49.733" v="1070" actId="14100"/>
          <ac:spMkLst>
            <pc:docMk/>
            <pc:sldMk cId="0" sldId="258"/>
            <ac:spMk id="1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3:42.993" v="1075" actId="14100"/>
          <ac:spMkLst>
            <pc:docMk/>
            <pc:sldMk cId="0" sldId="258"/>
            <ac:spMk id="2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4:20.149" v="1077" actId="255"/>
          <ac:spMkLst>
            <pc:docMk/>
            <pc:sldMk cId="0" sldId="258"/>
            <ac:spMk id="2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9:54.661" v="46" actId="1076"/>
          <ac:spMkLst>
            <pc:docMk/>
            <pc:sldMk cId="0" sldId="258"/>
            <ac:spMk id="2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19:19.539" v="185" actId="1076"/>
          <ac:spMkLst>
            <pc:docMk/>
            <pc:sldMk cId="0" sldId="258"/>
            <ac:spMk id="2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9:47.444" v="45" actId="1076"/>
          <ac:spMkLst>
            <pc:docMk/>
            <pc:sldMk cId="0" sldId="258"/>
            <ac:spMk id="2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9:43.576" v="44" actId="1076"/>
          <ac:spMkLst>
            <pc:docMk/>
            <pc:sldMk cId="0" sldId="258"/>
            <ac:spMk id="2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1:38.771" v="1069" actId="1076"/>
          <ac:spMkLst>
            <pc:docMk/>
            <pc:sldMk cId="0" sldId="258"/>
            <ac:spMk id="2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3:00.337" v="208" actId="14100"/>
          <ac:spMkLst>
            <pc:docMk/>
            <pc:sldMk cId="0" sldId="258"/>
            <ac:spMk id="2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1:28.525" v="197" actId="1076"/>
          <ac:spMkLst>
            <pc:docMk/>
            <pc:sldMk cId="0" sldId="258"/>
            <ac:spMk id="2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8:58.718" v="449" actId="14100"/>
          <ac:spMkLst>
            <pc:docMk/>
            <pc:sldMk cId="0" sldId="258"/>
            <ac:spMk id="3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2:21.102" v="1073" actId="14100"/>
          <ac:spMkLst>
            <pc:docMk/>
            <pc:sldMk cId="0" sldId="258"/>
            <ac:spMk id="3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9:42.632" v="410" actId="14100"/>
          <ac:spMkLst>
            <pc:docMk/>
            <pc:sldMk cId="0" sldId="258"/>
            <ac:spMk id="3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2:13:02.244" v="1063" actId="14100"/>
          <ac:spMkLst>
            <pc:docMk/>
            <pc:sldMk cId="0" sldId="258"/>
            <ac:spMk id="3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3:48.484" v="11" actId="1076"/>
          <ac:spMkLst>
            <pc:docMk/>
            <pc:sldMk cId="0" sldId="258"/>
            <ac:spMk id="3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3:57.384" v="12" actId="1076"/>
          <ac:spMkLst>
            <pc:docMk/>
            <pc:sldMk cId="0" sldId="258"/>
            <ac:spMk id="3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5:54.681" v="434" actId="14100"/>
          <ac:spMkLst>
            <pc:docMk/>
            <pc:sldMk cId="0" sldId="258"/>
            <ac:spMk id="3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6:04.320" v="435" actId="14100"/>
          <ac:spMkLst>
            <pc:docMk/>
            <pc:sldMk cId="0" sldId="258"/>
            <ac:spMk id="3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6:43.359" v="438" actId="1076"/>
          <ac:spMkLst>
            <pc:docMk/>
            <pc:sldMk cId="0" sldId="258"/>
            <ac:spMk id="3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6:28.838" v="437" actId="1076"/>
          <ac:spMkLst>
            <pc:docMk/>
            <pc:sldMk cId="0" sldId="258"/>
            <ac:spMk id="3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6:56.965" v="29" actId="1076"/>
          <ac:spMkLst>
            <pc:docMk/>
            <pc:sldMk cId="0" sldId="258"/>
            <ac:spMk id="4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6:14.733" v="436" actId="14100"/>
          <ac:spMkLst>
            <pc:docMk/>
            <pc:sldMk cId="0" sldId="258"/>
            <ac:spMk id="4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6:48.948" v="28" actId="1076"/>
          <ac:spMkLst>
            <pc:docMk/>
            <pc:sldMk cId="0" sldId="258"/>
            <ac:spMk id="4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6:55.765" v="439" actId="14100"/>
          <ac:spMkLst>
            <pc:docMk/>
            <pc:sldMk cId="0" sldId="258"/>
            <ac:spMk id="4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6:36.058" v="27" actId="1076"/>
          <ac:spMkLst>
            <pc:docMk/>
            <pc:sldMk cId="0" sldId="258"/>
            <ac:spMk id="4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7:07.443" v="440" actId="14100"/>
          <ac:spMkLst>
            <pc:docMk/>
            <pc:sldMk cId="0" sldId="258"/>
            <ac:spMk id="4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8:04.971" v="446" actId="14100"/>
          <ac:spMkLst>
            <pc:docMk/>
            <pc:sldMk cId="0" sldId="258"/>
            <ac:spMk id="4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7:31.090" v="31" actId="1076"/>
          <ac:spMkLst>
            <pc:docMk/>
            <pc:sldMk cId="0" sldId="258"/>
            <ac:spMk id="4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7:17.974" v="441" actId="1076"/>
          <ac:spMkLst>
            <pc:docMk/>
            <pc:sldMk cId="0" sldId="258"/>
            <ac:spMk id="4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8:28.134" v="36" actId="1076"/>
          <ac:spMkLst>
            <pc:docMk/>
            <pc:sldMk cId="0" sldId="258"/>
            <ac:spMk id="4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7:27.697" v="442" actId="14100"/>
          <ac:spMkLst>
            <pc:docMk/>
            <pc:sldMk cId="0" sldId="258"/>
            <ac:spMk id="5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8:42.500" v="37" actId="1076"/>
          <ac:spMkLst>
            <pc:docMk/>
            <pc:sldMk cId="0" sldId="258"/>
            <ac:spMk id="5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7:44.008" v="444" actId="14100"/>
          <ac:spMkLst>
            <pc:docMk/>
            <pc:sldMk cId="0" sldId="258"/>
            <ac:spMk id="5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49:04.357" v="39" actId="1076"/>
          <ac:spMkLst>
            <pc:docMk/>
            <pc:sldMk cId="0" sldId="258"/>
            <ac:spMk id="5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7:56.109" v="445" actId="14100"/>
          <ac:spMkLst>
            <pc:docMk/>
            <pc:sldMk cId="0" sldId="258"/>
            <ac:spMk id="5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3:45.627" v="213" actId="14100"/>
          <ac:spMkLst>
            <pc:docMk/>
            <pc:sldMk cId="0" sldId="258"/>
            <ac:spMk id="5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3:27.769" v="211" actId="1076"/>
          <ac:spMkLst>
            <pc:docMk/>
            <pc:sldMk cId="0" sldId="258"/>
            <ac:spMk id="5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23:19.347" v="210" actId="1076"/>
          <ac:spMkLst>
            <pc:docMk/>
            <pc:sldMk cId="0" sldId="258"/>
            <ac:spMk id="5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9:14.789" v="451" actId="14100"/>
          <ac:spMkLst>
            <pc:docMk/>
            <pc:sldMk cId="0" sldId="258"/>
            <ac:spMk id="5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10:29.188" v="456" actId="14100"/>
          <ac:spMkLst>
            <pc:docMk/>
            <pc:sldMk cId="0" sldId="258"/>
            <ac:spMk id="5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59:22.489" v="409" actId="14100"/>
          <ac:spMkLst>
            <pc:docMk/>
            <pc:sldMk cId="0" sldId="258"/>
            <ac:spMk id="6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57:25.925" v="79" actId="1076"/>
          <ac:spMkLst>
            <pc:docMk/>
            <pc:sldMk cId="0" sldId="258"/>
            <ac:spMk id="6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09:57:19.861" v="78" actId="1076"/>
          <ac:spMkLst>
            <pc:docMk/>
            <pc:sldMk cId="0" sldId="258"/>
            <ac:spMk id="6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12:33.574" v="468" actId="14100"/>
          <ac:spMkLst>
            <pc:docMk/>
            <pc:sldMk cId="0" sldId="258"/>
            <ac:spMk id="6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12:10.789" v="464" actId="14100"/>
          <ac:spMkLst>
            <pc:docMk/>
            <pc:sldMk cId="0" sldId="258"/>
            <ac:spMk id="6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12:22.633" v="466" actId="14100"/>
          <ac:spMkLst>
            <pc:docMk/>
            <pc:sldMk cId="0" sldId="258"/>
            <ac:spMk id="6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11:52.791" v="462" actId="1076"/>
          <ac:spMkLst>
            <pc:docMk/>
            <pc:sldMk cId="0" sldId="258"/>
            <ac:spMk id="6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12:00.911" v="463" actId="1076"/>
          <ac:spMkLst>
            <pc:docMk/>
            <pc:sldMk cId="0" sldId="258"/>
            <ac:spMk id="6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11:38.609" v="461" actId="1076"/>
          <ac:spMkLst>
            <pc:docMk/>
            <pc:sldMk cId="0" sldId="258"/>
            <ac:spMk id="6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11:19.538" v="460" actId="1076"/>
          <ac:spMkLst>
            <pc:docMk/>
            <pc:sldMk cId="0" sldId="258"/>
            <ac:spMk id="6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11:12.309" v="459" actId="1076"/>
          <ac:spMkLst>
            <pc:docMk/>
            <pc:sldMk cId="0" sldId="258"/>
            <ac:spMk id="7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11:01.365" v="458" actId="1076"/>
          <ac:spMkLst>
            <pc:docMk/>
            <pc:sldMk cId="0" sldId="258"/>
            <ac:spMk id="7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1:39.571" v="419" actId="1076"/>
          <ac:spMkLst>
            <pc:docMk/>
            <pc:sldMk cId="0" sldId="258"/>
            <ac:spMk id="7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1:30.980" v="418" actId="1076"/>
          <ac:spMkLst>
            <pc:docMk/>
            <pc:sldMk cId="0" sldId="258"/>
            <ac:spMk id="7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2:01.146" v="420" actId="255"/>
          <ac:spMkLst>
            <pc:docMk/>
            <pc:sldMk cId="0" sldId="258"/>
            <ac:spMk id="7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15:35.740" v="170" actId="14100"/>
          <ac:spMkLst>
            <pc:docMk/>
            <pc:sldMk cId="0" sldId="258"/>
            <ac:spMk id="7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01:11.359" v="98" actId="1076"/>
          <ac:spMkLst>
            <pc:docMk/>
            <pc:sldMk cId="0" sldId="258"/>
            <ac:spMk id="7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01:19.792" v="99" actId="1076"/>
          <ac:spMkLst>
            <pc:docMk/>
            <pc:sldMk cId="0" sldId="258"/>
            <ac:spMk id="7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4:10.418" v="426" actId="14100"/>
          <ac:spMkLst>
            <pc:docMk/>
            <pc:sldMk cId="0" sldId="258"/>
            <ac:spMk id="7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8:27.092" v="1092" actId="255"/>
          <ac:spMkLst>
            <pc:docMk/>
            <pc:sldMk cId="0" sldId="258"/>
            <ac:spMk id="7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09:16.246" v="131" actId="14100"/>
          <ac:spMkLst>
            <pc:docMk/>
            <pc:sldMk cId="0" sldId="258"/>
            <ac:spMk id="8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5:01.533" v="432" actId="14100"/>
          <ac:spMkLst>
            <pc:docMk/>
            <pc:sldMk cId="0" sldId="258"/>
            <ac:spMk id="8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8:37.578" v="1093" actId="255"/>
          <ac:spMkLst>
            <pc:docMk/>
            <pc:sldMk cId="0" sldId="258"/>
            <ac:spMk id="8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9:04.238" v="1095" actId="20577"/>
          <ac:spMkLst>
            <pc:docMk/>
            <pc:sldMk cId="0" sldId="258"/>
            <ac:spMk id="8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13:31.597" v="160" actId="14100"/>
          <ac:spMkLst>
            <pc:docMk/>
            <pc:sldMk cId="0" sldId="258"/>
            <ac:spMk id="8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8:04.175" v="1090" actId="255"/>
          <ac:spMkLst>
            <pc:docMk/>
            <pc:sldMk cId="0" sldId="258"/>
            <ac:spMk id="8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03:46.079" v="424" actId="14100"/>
          <ac:spMkLst>
            <pc:docMk/>
            <pc:sldMk cId="0" sldId="258"/>
            <ac:spMk id="8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13:24.185" v="159" actId="14100"/>
          <ac:spMkLst>
            <pc:docMk/>
            <pc:sldMk cId="0" sldId="258"/>
            <ac:spMk id="8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8:14.501" v="1091" actId="255"/>
          <ac:spMkLst>
            <pc:docMk/>
            <pc:sldMk cId="0" sldId="258"/>
            <ac:spMk id="8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13:14.930" v="158" actId="14100"/>
          <ac:spMkLst>
            <pc:docMk/>
            <pc:sldMk cId="0" sldId="258"/>
            <ac:spMk id="8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0:14:36.995" v="166" actId="1076"/>
          <ac:spMkLst>
            <pc:docMk/>
            <pc:sldMk cId="0" sldId="258"/>
            <ac:spMk id="9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7:49.161" v="1089" actId="255"/>
          <ac:spMkLst>
            <pc:docMk/>
            <pc:sldMk cId="0" sldId="258"/>
            <ac:spMk id="9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3:38:56.099" v="1094" actId="20577"/>
          <ac:spMkLst>
            <pc:docMk/>
            <pc:sldMk cId="0" sldId="258"/>
            <ac:spMk id="92" creationId="{00000000-0000-0000-0000-000000000000}"/>
          </ac:spMkLst>
        </pc:spChg>
        <pc:spChg chg="add del mod">
          <ac:chgData name="Aasma Amjid (2322971)" userId="842c7bc3-a507-4f69-b671-99368e591d31" providerId="ADAL" clId="{D7A17F75-BD91-4E2C-B95A-CAC7BF025130}" dt="2026-03-10T10:09:43.229" v="134"/>
          <ac:spMkLst>
            <pc:docMk/>
            <pc:sldMk cId="0" sldId="258"/>
            <ac:spMk id="93" creationId="{9AE293F9-7797-72C5-9760-B501FDF799F0}"/>
          </ac:spMkLst>
        </pc:spChg>
      </pc:sldChg>
      <pc:sldChg chg="addSp delSp modSp mod">
        <pc:chgData name="Aasma Amjid (2322971)" userId="842c7bc3-a507-4f69-b671-99368e591d31" providerId="ADAL" clId="{D7A17F75-BD91-4E2C-B95A-CAC7BF025130}" dt="2026-03-10T12:06:08.992" v="975" actId="14100"/>
        <pc:sldMkLst>
          <pc:docMk/>
          <pc:sldMk cId="0" sldId="259"/>
        </pc:sldMkLst>
        <pc:spChg chg="mod">
          <ac:chgData name="Aasma Amjid (2322971)" userId="842c7bc3-a507-4f69-b671-99368e591d31" providerId="ADAL" clId="{D7A17F75-BD91-4E2C-B95A-CAC7BF025130}" dt="2026-03-10T11:15:16.497" v="474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7:46.476" v="761" actId="14100"/>
          <ac:spMkLst>
            <pc:docMk/>
            <pc:sldMk cId="0" sldId="259"/>
            <ac:spMk id="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7:34.252" v="760" actId="14100"/>
          <ac:spMkLst>
            <pc:docMk/>
            <pc:sldMk cId="0" sldId="259"/>
            <ac:spMk id="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8:04.610" v="763" actId="14100"/>
          <ac:spMkLst>
            <pc:docMk/>
            <pc:sldMk cId="0" sldId="259"/>
            <ac:spMk id="8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7:54.047" v="762" actId="14100"/>
          <ac:spMkLst>
            <pc:docMk/>
            <pc:sldMk cId="0" sldId="259"/>
            <ac:spMk id="1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8:23.780" v="765" actId="14100"/>
          <ac:spMkLst>
            <pc:docMk/>
            <pc:sldMk cId="0" sldId="259"/>
            <ac:spMk id="1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8:12.158" v="764" actId="14100"/>
          <ac:spMkLst>
            <pc:docMk/>
            <pc:sldMk cId="0" sldId="259"/>
            <ac:spMk id="1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9:17.663" v="769" actId="14100"/>
          <ac:spMkLst>
            <pc:docMk/>
            <pc:sldMk cId="0" sldId="259"/>
            <ac:spMk id="14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8:48.777" v="766" actId="14100"/>
          <ac:spMkLst>
            <pc:docMk/>
            <pc:sldMk cId="0" sldId="259"/>
            <ac:spMk id="16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9:29.827" v="770" actId="14100"/>
          <ac:spMkLst>
            <pc:docMk/>
            <pc:sldMk cId="0" sldId="259"/>
            <ac:spMk id="17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9:09.948" v="768" actId="14100"/>
          <ac:spMkLst>
            <pc:docMk/>
            <pc:sldMk cId="0" sldId="259"/>
            <ac:spMk id="19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9:55.329" v="772" actId="14100"/>
          <ac:spMkLst>
            <pc:docMk/>
            <pc:sldMk cId="0" sldId="259"/>
            <ac:spMk id="20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9:37.685" v="771" actId="14100"/>
          <ac:spMkLst>
            <pc:docMk/>
            <pc:sldMk cId="0" sldId="259"/>
            <ac:spMk id="22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2:00:21.545" v="774" actId="14100"/>
          <ac:spMkLst>
            <pc:docMk/>
            <pc:sldMk cId="0" sldId="259"/>
            <ac:spMk id="23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2:00:04.046" v="773" actId="14100"/>
          <ac:spMkLst>
            <pc:docMk/>
            <pc:sldMk cId="0" sldId="259"/>
            <ac:spMk id="25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2:06:08.992" v="975" actId="14100"/>
          <ac:spMkLst>
            <pc:docMk/>
            <pc:sldMk cId="0" sldId="259"/>
            <ac:spMk id="26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2:04:03.391" v="964" actId="21"/>
          <ac:spMkLst>
            <pc:docMk/>
            <pc:sldMk cId="0" sldId="259"/>
            <ac:spMk id="28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2:26.855" v="640" actId="21"/>
          <ac:spMkLst>
            <pc:docMk/>
            <pc:sldMk cId="0" sldId="259"/>
            <ac:spMk id="29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3:04.014" v="645" actId="21"/>
          <ac:spMkLst>
            <pc:docMk/>
            <pc:sldMk cId="0" sldId="259"/>
            <ac:spMk id="30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1:52:49.432" v="642" actId="21"/>
          <ac:spMkLst>
            <pc:docMk/>
            <pc:sldMk cId="0" sldId="259"/>
            <ac:spMk id="31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3:01.045" v="644" actId="21"/>
          <ac:spMkLst>
            <pc:docMk/>
            <pc:sldMk cId="0" sldId="259"/>
            <ac:spMk id="32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3:07.711" v="646" actId="21"/>
          <ac:spMkLst>
            <pc:docMk/>
            <pc:sldMk cId="0" sldId="259"/>
            <ac:spMk id="33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2:57.410" v="643" actId="21"/>
          <ac:spMkLst>
            <pc:docMk/>
            <pc:sldMk cId="0" sldId="259"/>
            <ac:spMk id="34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3:11.017" v="647" actId="21"/>
          <ac:spMkLst>
            <pc:docMk/>
            <pc:sldMk cId="0" sldId="259"/>
            <ac:spMk id="35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3:47.134" v="651" actId="21"/>
          <ac:spMkLst>
            <pc:docMk/>
            <pc:sldMk cId="0" sldId="259"/>
            <ac:spMk id="36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1:53:42.916" v="650" actId="21"/>
          <ac:spMkLst>
            <pc:docMk/>
            <pc:sldMk cId="0" sldId="259"/>
            <ac:spMk id="37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4:07.264" v="654" actId="21"/>
          <ac:spMkLst>
            <pc:docMk/>
            <pc:sldMk cId="0" sldId="259"/>
            <ac:spMk id="38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4:10.959" v="655" actId="21"/>
          <ac:spMkLst>
            <pc:docMk/>
            <pc:sldMk cId="0" sldId="259"/>
            <ac:spMk id="39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1:54:03.141" v="653" actId="21"/>
          <ac:spMkLst>
            <pc:docMk/>
            <pc:sldMk cId="0" sldId="259"/>
            <ac:spMk id="40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4:22.678" v="657" actId="21"/>
          <ac:spMkLst>
            <pc:docMk/>
            <pc:sldMk cId="0" sldId="259"/>
            <ac:spMk id="41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4:32.677" v="659" actId="21"/>
          <ac:spMkLst>
            <pc:docMk/>
            <pc:sldMk cId="0" sldId="259"/>
            <ac:spMk id="42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1:54:28.185" v="658" actId="21"/>
          <ac:spMkLst>
            <pc:docMk/>
            <pc:sldMk cId="0" sldId="259"/>
            <ac:spMk id="43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4:59.547" v="661" actId="21"/>
          <ac:spMkLst>
            <pc:docMk/>
            <pc:sldMk cId="0" sldId="259"/>
            <ac:spMk id="44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5:08.143" v="663" actId="21"/>
          <ac:spMkLst>
            <pc:docMk/>
            <pc:sldMk cId="0" sldId="259"/>
            <ac:spMk id="45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1:55:04.167" v="662" actId="21"/>
          <ac:spMkLst>
            <pc:docMk/>
            <pc:sldMk cId="0" sldId="259"/>
            <ac:spMk id="46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5:27.558" v="665" actId="21"/>
          <ac:spMkLst>
            <pc:docMk/>
            <pc:sldMk cId="0" sldId="259"/>
            <ac:spMk id="47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5:38.130" v="667" actId="21"/>
          <ac:spMkLst>
            <pc:docMk/>
            <pc:sldMk cId="0" sldId="259"/>
            <ac:spMk id="48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1:55:32.043" v="666" actId="21"/>
          <ac:spMkLst>
            <pc:docMk/>
            <pc:sldMk cId="0" sldId="259"/>
            <ac:spMk id="49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6:19.041" v="753" actId="21"/>
          <ac:spMkLst>
            <pc:docMk/>
            <pc:sldMk cId="0" sldId="259"/>
            <ac:spMk id="50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6:24.275" v="754" actId="21"/>
          <ac:spMkLst>
            <pc:docMk/>
            <pc:sldMk cId="0" sldId="259"/>
            <ac:spMk id="51" creationId="{00000000-0000-0000-0000-000000000000}"/>
          </ac:spMkLst>
        </pc:spChg>
        <pc:spChg chg="mod">
          <ac:chgData name="Aasma Amjid (2322971)" userId="842c7bc3-a507-4f69-b671-99368e591d31" providerId="ADAL" clId="{D7A17F75-BD91-4E2C-B95A-CAC7BF025130}" dt="2026-03-10T11:56:05.828" v="752" actId="20577"/>
          <ac:spMkLst>
            <pc:docMk/>
            <pc:sldMk cId="0" sldId="259"/>
            <ac:spMk id="52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6:54.193" v="755" actId="21"/>
          <ac:spMkLst>
            <pc:docMk/>
            <pc:sldMk cId="0" sldId="259"/>
            <ac:spMk id="53" creationId="{00000000-0000-0000-0000-000000000000}"/>
          </ac:spMkLst>
        </pc:spChg>
        <pc:spChg chg="del">
          <ac:chgData name="Aasma Amjid (2322971)" userId="842c7bc3-a507-4f69-b671-99368e591d31" providerId="ADAL" clId="{D7A17F75-BD91-4E2C-B95A-CAC7BF025130}" dt="2026-03-10T11:57:16.485" v="758" actId="21"/>
          <ac:spMkLst>
            <pc:docMk/>
            <pc:sldMk cId="0" sldId="259"/>
            <ac:spMk id="54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1:57:11.115" v="757" actId="21"/>
          <ac:spMkLst>
            <pc:docMk/>
            <pc:sldMk cId="0" sldId="259"/>
            <ac:spMk id="55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2:04:29.182" v="965" actId="21"/>
          <ac:spMkLst>
            <pc:docMk/>
            <pc:sldMk cId="0" sldId="259"/>
            <ac:spMk id="56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2:05:10.476" v="970" actId="21"/>
          <ac:spMkLst>
            <pc:docMk/>
            <pc:sldMk cId="0" sldId="259"/>
            <ac:spMk id="57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2:05:03.114" v="969" actId="21"/>
          <ac:spMkLst>
            <pc:docMk/>
            <pc:sldMk cId="0" sldId="259"/>
            <ac:spMk id="58" creationId="{00000000-0000-0000-0000-000000000000}"/>
          </ac:spMkLst>
        </pc:spChg>
        <pc:spChg chg="del mod">
          <ac:chgData name="Aasma Amjid (2322971)" userId="842c7bc3-a507-4f69-b671-99368e591d31" providerId="ADAL" clId="{D7A17F75-BD91-4E2C-B95A-CAC7BF025130}" dt="2026-03-10T12:04:35.779" v="966" actId="21"/>
          <ac:spMkLst>
            <pc:docMk/>
            <pc:sldMk cId="0" sldId="259"/>
            <ac:spMk id="59" creationId="{00000000-0000-0000-0000-000000000000}"/>
          </ac:spMkLst>
        </pc:spChg>
        <pc:spChg chg="add mod">
          <ac:chgData name="Aasma Amjid (2322971)" userId="842c7bc3-a507-4f69-b671-99368e591d31" providerId="ADAL" clId="{D7A17F75-BD91-4E2C-B95A-CAC7BF025130}" dt="2026-03-10T12:03:33.125" v="790" actId="1076"/>
          <ac:spMkLst>
            <pc:docMk/>
            <pc:sldMk cId="0" sldId="259"/>
            <ac:spMk id="60" creationId="{F8A07C52-DFD2-DAE2-EAAB-FAA86A2008C8}"/>
          </ac:spMkLst>
        </pc:spChg>
      </pc:sldChg>
      <pc:sldChg chg="addSp delSp modSp new mod">
        <pc:chgData name="Aasma Amjid (2322971)" userId="842c7bc3-a507-4f69-b671-99368e591d31" providerId="ADAL" clId="{D7A17F75-BD91-4E2C-B95A-CAC7BF025130}" dt="2026-03-10T12:08:05.549" v="983" actId="14100"/>
        <pc:sldMkLst>
          <pc:docMk/>
          <pc:sldMk cId="96056822" sldId="260"/>
        </pc:sldMkLst>
        <pc:spChg chg="add mod">
          <ac:chgData name="Aasma Amjid (2322971)" userId="842c7bc3-a507-4f69-b671-99368e591d31" providerId="ADAL" clId="{D7A17F75-BD91-4E2C-B95A-CAC7BF025130}" dt="2026-03-10T11:47:01.541" v="609" actId="1076"/>
          <ac:spMkLst>
            <pc:docMk/>
            <pc:sldMk cId="96056822" sldId="260"/>
            <ac:spMk id="2" creationId="{3FCEE3FD-DCBF-7CB2-E21D-86653C31159E}"/>
          </ac:spMkLst>
        </pc:spChg>
        <pc:spChg chg="add mod">
          <ac:chgData name="Aasma Amjid (2322971)" userId="842c7bc3-a507-4f69-b671-99368e591d31" providerId="ADAL" clId="{D7A17F75-BD91-4E2C-B95A-CAC7BF025130}" dt="2026-03-10T11:52:11.159" v="639" actId="14100"/>
          <ac:spMkLst>
            <pc:docMk/>
            <pc:sldMk cId="96056822" sldId="260"/>
            <ac:spMk id="3" creationId="{6C287B7D-71B8-F29B-07EF-F892C02B68A9}"/>
          </ac:spMkLst>
        </pc:spChg>
        <pc:spChg chg="add mod">
          <ac:chgData name="Aasma Amjid (2322971)" userId="842c7bc3-a507-4f69-b671-99368e591d31" providerId="ADAL" clId="{D7A17F75-BD91-4E2C-B95A-CAC7BF025130}" dt="2026-03-10T11:52:04.283" v="638" actId="14100"/>
          <ac:spMkLst>
            <pc:docMk/>
            <pc:sldMk cId="96056822" sldId="260"/>
            <ac:spMk id="4" creationId="{D66AB13B-73C8-CAC8-FEED-5B59974EB293}"/>
          </ac:spMkLst>
        </pc:spChg>
        <pc:spChg chg="add mod">
          <ac:chgData name="Aasma Amjid (2322971)" userId="842c7bc3-a507-4f69-b671-99368e591d31" providerId="ADAL" clId="{D7A17F75-BD91-4E2C-B95A-CAC7BF025130}" dt="2026-03-10T12:06:41.688" v="976" actId="1076"/>
          <ac:spMkLst>
            <pc:docMk/>
            <pc:sldMk cId="96056822" sldId="260"/>
            <ac:spMk id="5" creationId="{AAFA05DB-C481-018B-AD14-830789D9F263}"/>
          </ac:spMkLst>
        </pc:spChg>
        <pc:spChg chg="add mod">
          <ac:chgData name="Aasma Amjid (2322971)" userId="842c7bc3-a507-4f69-b671-99368e591d31" providerId="ADAL" clId="{D7A17F75-BD91-4E2C-B95A-CAC7BF025130}" dt="2026-03-10T12:07:59.630" v="982" actId="14100"/>
          <ac:spMkLst>
            <pc:docMk/>
            <pc:sldMk cId="96056822" sldId="260"/>
            <ac:spMk id="6" creationId="{114E3B00-D3BF-959A-9A07-9228C079C7E7}"/>
          </ac:spMkLst>
        </pc:spChg>
        <pc:spChg chg="add mod">
          <ac:chgData name="Aasma Amjid (2322971)" userId="842c7bc3-a507-4f69-b671-99368e591d31" providerId="ADAL" clId="{D7A17F75-BD91-4E2C-B95A-CAC7BF025130}" dt="2026-03-10T11:51:42.768" v="634" actId="14100"/>
          <ac:spMkLst>
            <pc:docMk/>
            <pc:sldMk cId="96056822" sldId="260"/>
            <ac:spMk id="7" creationId="{C0DF2D3A-E368-7E3E-6486-2777AE32D970}"/>
          </ac:spMkLst>
        </pc:spChg>
        <pc:spChg chg="add mod">
          <ac:chgData name="Aasma Amjid (2322971)" userId="842c7bc3-a507-4f69-b671-99368e591d31" providerId="ADAL" clId="{D7A17F75-BD91-4E2C-B95A-CAC7BF025130}" dt="2026-03-10T11:51:36.437" v="633" actId="14100"/>
          <ac:spMkLst>
            <pc:docMk/>
            <pc:sldMk cId="96056822" sldId="260"/>
            <ac:spMk id="8" creationId="{69277757-A5AF-4FD3-4886-668C56E06E43}"/>
          </ac:spMkLst>
        </pc:spChg>
        <pc:spChg chg="add mod">
          <ac:chgData name="Aasma Amjid (2322971)" userId="842c7bc3-a507-4f69-b671-99368e591d31" providerId="ADAL" clId="{D7A17F75-BD91-4E2C-B95A-CAC7BF025130}" dt="2026-03-10T11:51:25.816" v="631" actId="14100"/>
          <ac:spMkLst>
            <pc:docMk/>
            <pc:sldMk cId="96056822" sldId="260"/>
            <ac:spMk id="9" creationId="{648B7B7C-5E14-090C-BAC8-991A2B4EF2A5}"/>
          </ac:spMkLst>
        </pc:spChg>
        <pc:spChg chg="add mod">
          <ac:chgData name="Aasma Amjid (2322971)" userId="842c7bc3-a507-4f69-b671-99368e591d31" providerId="ADAL" clId="{D7A17F75-BD91-4E2C-B95A-CAC7BF025130}" dt="2026-03-10T12:07:13.762" v="977" actId="1076"/>
          <ac:spMkLst>
            <pc:docMk/>
            <pc:sldMk cId="96056822" sldId="260"/>
            <ac:spMk id="10" creationId="{5B7F7F19-AA6E-0181-B29E-557BFF59592A}"/>
          </ac:spMkLst>
        </pc:spChg>
        <pc:spChg chg="add mod">
          <ac:chgData name="Aasma Amjid (2322971)" userId="842c7bc3-a507-4f69-b671-99368e591d31" providerId="ADAL" clId="{D7A17F75-BD91-4E2C-B95A-CAC7BF025130}" dt="2026-03-10T11:49:35.258" v="621" actId="1076"/>
          <ac:spMkLst>
            <pc:docMk/>
            <pc:sldMk cId="96056822" sldId="260"/>
            <ac:spMk id="11" creationId="{FCDEC7B0-73EE-BA60-FD9E-8A14DC064DB9}"/>
          </ac:spMkLst>
        </pc:spChg>
        <pc:spChg chg="add mod">
          <ac:chgData name="Aasma Amjid (2322971)" userId="842c7bc3-a507-4f69-b671-99368e591d31" providerId="ADAL" clId="{D7A17F75-BD91-4E2C-B95A-CAC7BF025130}" dt="2026-03-10T11:36:18.204" v="553" actId="1076"/>
          <ac:spMkLst>
            <pc:docMk/>
            <pc:sldMk cId="96056822" sldId="260"/>
            <ac:spMk id="12" creationId="{B8A0E9FB-E7CC-2602-E5C7-C2D2EDE41914}"/>
          </ac:spMkLst>
        </pc:spChg>
        <pc:spChg chg="add del mod">
          <ac:chgData name="Aasma Amjid (2322971)" userId="842c7bc3-a507-4f69-b671-99368e591d31" providerId="ADAL" clId="{D7A17F75-BD91-4E2C-B95A-CAC7BF025130}" dt="2026-03-10T11:33:24.117" v="531"/>
          <ac:spMkLst>
            <pc:docMk/>
            <pc:sldMk cId="96056822" sldId="260"/>
            <ac:spMk id="13" creationId="{A516F0F6-939E-CA41-FEF3-3E39B186CAD6}"/>
          </ac:spMkLst>
        </pc:spChg>
        <pc:spChg chg="add mod">
          <ac:chgData name="Aasma Amjid (2322971)" userId="842c7bc3-a507-4f69-b671-99368e591d31" providerId="ADAL" clId="{D7A17F75-BD91-4E2C-B95A-CAC7BF025130}" dt="2026-03-10T11:33:19.294" v="529" actId="1076"/>
          <ac:spMkLst>
            <pc:docMk/>
            <pc:sldMk cId="96056822" sldId="260"/>
            <ac:spMk id="14" creationId="{518DEDBD-823A-56FF-BF7E-D0029D2B9DCF}"/>
          </ac:spMkLst>
        </pc:spChg>
        <pc:spChg chg="add del mod">
          <ac:chgData name="Aasma Amjid (2322971)" userId="842c7bc3-a507-4f69-b671-99368e591d31" providerId="ADAL" clId="{D7A17F75-BD91-4E2C-B95A-CAC7BF025130}" dt="2026-03-10T11:33:56.146" v="534"/>
          <ac:spMkLst>
            <pc:docMk/>
            <pc:sldMk cId="96056822" sldId="260"/>
            <ac:spMk id="15" creationId="{2A5E0853-1862-547C-645A-0164FC563E19}"/>
          </ac:spMkLst>
        </pc:spChg>
        <pc:spChg chg="add mod">
          <ac:chgData name="Aasma Amjid (2322971)" userId="842c7bc3-a507-4f69-b671-99368e591d31" providerId="ADAL" clId="{D7A17F75-BD91-4E2C-B95A-CAC7BF025130}" dt="2026-03-10T11:36:25.122" v="554" actId="1076"/>
          <ac:spMkLst>
            <pc:docMk/>
            <pc:sldMk cId="96056822" sldId="260"/>
            <ac:spMk id="16" creationId="{EA2BDB3B-DBBD-B4D9-3AD9-130A692353A8}"/>
          </ac:spMkLst>
        </pc:spChg>
        <pc:spChg chg="add mod">
          <ac:chgData name="Aasma Amjid (2322971)" userId="842c7bc3-a507-4f69-b671-99368e591d31" providerId="ADAL" clId="{D7A17F75-BD91-4E2C-B95A-CAC7BF025130}" dt="2026-03-10T11:42:45.327" v="591" actId="1076"/>
          <ac:spMkLst>
            <pc:docMk/>
            <pc:sldMk cId="96056822" sldId="260"/>
            <ac:spMk id="17" creationId="{FDF47EE9-DA3D-C765-8E49-2F0F0868446E}"/>
          </ac:spMkLst>
        </pc:spChg>
        <pc:spChg chg="add mod">
          <ac:chgData name="Aasma Amjid (2322971)" userId="842c7bc3-a507-4f69-b671-99368e591d31" providerId="ADAL" clId="{D7A17F75-BD91-4E2C-B95A-CAC7BF025130}" dt="2026-03-10T11:45:41.937" v="601" actId="1076"/>
          <ac:spMkLst>
            <pc:docMk/>
            <pc:sldMk cId="96056822" sldId="260"/>
            <ac:spMk id="18" creationId="{518ACC18-AFE8-3685-B077-C29933BA601C}"/>
          </ac:spMkLst>
        </pc:spChg>
        <pc:spChg chg="add mod">
          <ac:chgData name="Aasma Amjid (2322971)" userId="842c7bc3-a507-4f69-b671-99368e591d31" providerId="ADAL" clId="{D7A17F75-BD91-4E2C-B95A-CAC7BF025130}" dt="2026-03-10T11:46:44.318" v="607" actId="14100"/>
          <ac:spMkLst>
            <pc:docMk/>
            <pc:sldMk cId="96056822" sldId="260"/>
            <ac:spMk id="19" creationId="{6D94BDEB-74BB-05B5-1154-5E8A8E1BE9B0}"/>
          </ac:spMkLst>
        </pc:spChg>
        <pc:spChg chg="add mod">
          <ac:chgData name="Aasma Amjid (2322971)" userId="842c7bc3-a507-4f69-b671-99368e591d31" providerId="ADAL" clId="{D7A17F75-BD91-4E2C-B95A-CAC7BF025130}" dt="2026-03-10T12:08:05.549" v="983" actId="14100"/>
          <ac:spMkLst>
            <pc:docMk/>
            <pc:sldMk cId="96056822" sldId="260"/>
            <ac:spMk id="20" creationId="{64CCBD14-AEF6-D9F4-DBDA-19813B6797A5}"/>
          </ac:spMkLst>
        </pc:spChg>
        <pc:spChg chg="add mod">
          <ac:chgData name="Aasma Amjid (2322971)" userId="842c7bc3-a507-4f69-b671-99368e591d31" providerId="ADAL" clId="{D7A17F75-BD91-4E2C-B95A-CAC7BF025130}" dt="2026-03-10T12:07:51.649" v="981" actId="14100"/>
          <ac:spMkLst>
            <pc:docMk/>
            <pc:sldMk cId="96056822" sldId="260"/>
            <ac:spMk id="21" creationId="{38531ED1-0159-96E1-C525-1073E410309F}"/>
          </ac:spMkLst>
        </pc:spChg>
        <pc:spChg chg="add mod">
          <ac:chgData name="Aasma Amjid (2322971)" userId="842c7bc3-a507-4f69-b671-99368e591d31" providerId="ADAL" clId="{D7A17F75-BD91-4E2C-B95A-CAC7BF025130}" dt="2026-03-10T11:48:41.339" v="616" actId="1076"/>
          <ac:spMkLst>
            <pc:docMk/>
            <pc:sldMk cId="96056822" sldId="260"/>
            <ac:spMk id="22" creationId="{88DCBE30-82F5-A244-0EDA-74D40B756C25}"/>
          </ac:spMkLst>
        </pc:spChg>
        <pc:spChg chg="add mod">
          <ac:chgData name="Aasma Amjid (2322971)" userId="842c7bc3-a507-4f69-b671-99368e591d31" providerId="ADAL" clId="{D7A17F75-BD91-4E2C-B95A-CAC7BF025130}" dt="2026-03-10T11:49:00.679" v="618" actId="1076"/>
          <ac:spMkLst>
            <pc:docMk/>
            <pc:sldMk cId="96056822" sldId="260"/>
            <ac:spMk id="23" creationId="{8EB4193E-7BEF-2802-DD85-029FD2F0F056}"/>
          </ac:spMkLst>
        </pc:spChg>
        <pc:spChg chg="add mod">
          <ac:chgData name="Aasma Amjid (2322971)" userId="842c7bc3-a507-4f69-b671-99368e591d31" providerId="ADAL" clId="{D7A17F75-BD91-4E2C-B95A-CAC7BF025130}" dt="2026-03-10T12:07:30.870" v="979" actId="14100"/>
          <ac:spMkLst>
            <pc:docMk/>
            <pc:sldMk cId="96056822" sldId="260"/>
            <ac:spMk id="24" creationId="{2AB518F1-B3B5-D809-DF01-0130E8D81C8C}"/>
          </ac:spMkLst>
        </pc:spChg>
        <pc:spChg chg="add mod">
          <ac:chgData name="Aasma Amjid (2322971)" userId="842c7bc3-a507-4f69-b671-99368e591d31" providerId="ADAL" clId="{D7A17F75-BD91-4E2C-B95A-CAC7BF025130}" dt="2026-03-10T12:07:42.515" v="980" actId="14100"/>
          <ac:spMkLst>
            <pc:docMk/>
            <pc:sldMk cId="96056822" sldId="260"/>
            <ac:spMk id="25" creationId="{2EEC81A0-9D70-20DC-B432-DB967AC25BED}"/>
          </ac:spMkLst>
        </pc:spChg>
        <pc:spChg chg="add mod">
          <ac:chgData name="Aasma Amjid (2322971)" userId="842c7bc3-a507-4f69-b671-99368e591d31" providerId="ADAL" clId="{D7A17F75-BD91-4E2C-B95A-CAC7BF025130}" dt="2026-03-10T11:50:27.053" v="626" actId="14100"/>
          <ac:spMkLst>
            <pc:docMk/>
            <pc:sldMk cId="96056822" sldId="260"/>
            <ac:spMk id="26" creationId="{1D640BF5-22D2-DC44-B7A7-15C0D729F522}"/>
          </ac:spMkLst>
        </pc:spChg>
        <pc:spChg chg="add mod">
          <ac:chgData name="Aasma Amjid (2322971)" userId="842c7bc3-a507-4f69-b671-99368e591d31" providerId="ADAL" clId="{D7A17F75-BD91-4E2C-B95A-CAC7BF025130}" dt="2026-03-10T11:51:03.257" v="629" actId="1076"/>
          <ac:spMkLst>
            <pc:docMk/>
            <pc:sldMk cId="96056822" sldId="260"/>
            <ac:spMk id="27" creationId="{10A61445-24A2-520C-8DD8-C1E0B3C9BD0A}"/>
          </ac:spMkLst>
        </pc:spChg>
        <pc:spChg chg="add mod">
          <ac:chgData name="Aasma Amjid (2322971)" userId="842c7bc3-a507-4f69-b671-99368e591d31" providerId="ADAL" clId="{D7A17F75-BD91-4E2C-B95A-CAC7BF025130}" dt="2026-03-10T11:50:53.569" v="628" actId="1076"/>
          <ac:spMkLst>
            <pc:docMk/>
            <pc:sldMk cId="96056822" sldId="260"/>
            <ac:spMk id="28" creationId="{12BAA6BF-BFA3-AC26-1A14-0A7AFAE99795}"/>
          </ac:spMkLst>
        </pc:spChg>
        <pc:spChg chg="add mod">
          <ac:chgData name="Aasma Amjid (2322971)" userId="842c7bc3-a507-4f69-b671-99368e591d31" providerId="ADAL" clId="{D7A17F75-BD91-4E2C-B95A-CAC7BF025130}" dt="2026-03-10T11:51:14.934" v="630" actId="1076"/>
          <ac:spMkLst>
            <pc:docMk/>
            <pc:sldMk cId="96056822" sldId="260"/>
            <ac:spMk id="29" creationId="{B825C34E-E8F2-8625-6ABB-59C77C75BE0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8143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8143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B5AB8-B784-C342-8858-006BA99B5310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304800" y="2032000"/>
            <a:ext cx="9753600" cy="5486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7823200"/>
            <a:ext cx="7315200" cy="6400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5441613"/>
            <a:ext cx="3962400" cy="8143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15441613"/>
            <a:ext cx="3962400" cy="8143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C27C14-45A5-B74F-86E4-2691958CD1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0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thumbs.dreamstime.com/a637b091f7a201def8e22353e71bf8b91d728e53.jpg"/>
          <p:cNvPicPr>
            <a:picLocks noChangeAspect="1"/>
          </p:cNvPicPr>
          <p:nvPr/>
        </p:nvPicPr>
        <p:blipFill>
          <a:blip r:embed="rId3">
            <a:alphaModFix amt="20000"/>
          </a:blip>
          <a:srcRect l="5556" r="5556"/>
          <a:stretch/>
        </p:blipFill>
        <p:spPr>
          <a:xfrm>
            <a:off x="0" y="0"/>
            <a:ext cx="16256000" cy="9144000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6256000" cy="9144000"/>
          </a:xfrm>
          <a:custGeom>
            <a:avLst/>
            <a:gdLst/>
            <a:ahLst/>
            <a:cxnLst/>
            <a:rect l="l" t="t" r="r" b="b"/>
            <a:pathLst>
              <a:path w="16256000" h="9144000">
                <a:moveTo>
                  <a:pt x="0" y="0"/>
                </a:moveTo>
                <a:lnTo>
                  <a:pt x="16256000" y="0"/>
                </a:lnTo>
                <a:lnTo>
                  <a:pt x="16256000" y="9144000"/>
                </a:lnTo>
                <a:lnTo>
                  <a:pt x="0" y="9144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2E4A46">
                  <a:alpha val="90000"/>
                </a:srgbClr>
              </a:gs>
              <a:gs pos="50000">
                <a:srgbClr val="2E4A46">
                  <a:alpha val="80000"/>
                </a:srgbClr>
              </a:gs>
              <a:gs pos="100000">
                <a:srgbClr val="2E4A46">
                  <a:alpha val="70000"/>
                </a:srgbClr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5929086" y="802141"/>
            <a:ext cx="4394200" cy="495300"/>
          </a:xfrm>
          <a:custGeom>
            <a:avLst/>
            <a:gdLst/>
            <a:ahLst/>
            <a:cxnLst/>
            <a:rect l="l" t="t" r="r" b="b"/>
            <a:pathLst>
              <a:path w="4394200" h="495300">
                <a:moveTo>
                  <a:pt x="0" y="0"/>
                </a:moveTo>
                <a:lnTo>
                  <a:pt x="4394200" y="0"/>
                </a:lnTo>
                <a:lnTo>
                  <a:pt x="4394200" y="495300"/>
                </a:lnTo>
                <a:lnTo>
                  <a:pt x="0" y="495300"/>
                </a:lnTo>
                <a:lnTo>
                  <a:pt x="0" y="0"/>
                </a:ln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185626" y="903741"/>
            <a:ext cx="38811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520" kern="0" spc="160" dirty="0">
                <a:solidFill>
                  <a:srgbClr val="F5F3F0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Academic Poster Presentation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2405516" y="2006090"/>
            <a:ext cx="11449050" cy="9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lang="en-US" sz="5700" b="1" dirty="0">
                <a:solidFill>
                  <a:srgbClr val="F5F3F0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Post-Traumatic Stress Disorder (PTSD)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7315200" y="3317365"/>
            <a:ext cx="1625600" cy="50800"/>
          </a:xfrm>
          <a:custGeom>
            <a:avLst/>
            <a:gdLst/>
            <a:ahLst/>
            <a:cxnLst/>
            <a:rect l="l" t="t" r="r" b="b"/>
            <a:pathLst>
              <a:path w="1625600" h="50800">
                <a:moveTo>
                  <a:pt x="0" y="0"/>
                </a:moveTo>
                <a:lnTo>
                  <a:pt x="1625600" y="0"/>
                </a:lnTo>
                <a:lnTo>
                  <a:pt x="1625600" y="50800"/>
                </a:lnTo>
                <a:lnTo>
                  <a:pt x="0" y="50800"/>
                </a:lnTo>
                <a:lnTo>
                  <a:pt x="0" y="0"/>
                </a:ln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2710316" y="3774565"/>
            <a:ext cx="10836275" cy="4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lang="en-US" sz="2850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From Historical Understanding to Contemporary Evidence-Based Practice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2438400" y="4818460"/>
            <a:ext cx="11379200" cy="3517900"/>
          </a:xfrm>
          <a:custGeom>
            <a:avLst/>
            <a:gdLst/>
            <a:ahLst/>
            <a:cxnLst/>
            <a:rect l="l" t="t" r="r" b="b"/>
            <a:pathLst>
              <a:path w="11379200" h="3517900">
                <a:moveTo>
                  <a:pt x="101597" y="0"/>
                </a:moveTo>
                <a:lnTo>
                  <a:pt x="11277603" y="0"/>
                </a:lnTo>
                <a:cubicBezTo>
                  <a:pt x="11333713" y="0"/>
                  <a:pt x="11379200" y="45487"/>
                  <a:pt x="11379200" y="101597"/>
                </a:cubicBezTo>
                <a:lnTo>
                  <a:pt x="11379200" y="3416303"/>
                </a:lnTo>
                <a:cubicBezTo>
                  <a:pt x="11379200" y="3472413"/>
                  <a:pt x="11333713" y="3517900"/>
                  <a:pt x="11277603" y="3517900"/>
                </a:cubicBezTo>
                <a:lnTo>
                  <a:pt x="101597" y="3517900"/>
                </a:lnTo>
                <a:cubicBezTo>
                  <a:pt x="45487" y="3517900"/>
                  <a:pt x="0" y="3472413"/>
                  <a:pt x="0" y="3416303"/>
                </a:cubicBezTo>
                <a:lnTo>
                  <a:pt x="0" y="101597"/>
                </a:lnTo>
                <a:cubicBezTo>
                  <a:pt x="0" y="45487"/>
                  <a:pt x="45487" y="0"/>
                  <a:pt x="101597" y="0"/>
                </a:cubicBezTo>
                <a:close/>
              </a:path>
            </a:pathLst>
          </a:custGeom>
          <a:solidFill>
            <a:srgbClr val="F5F3F0">
              <a:alpha val="10196"/>
            </a:srgbClr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0" name="Text 7"/>
          <p:cNvSpPr/>
          <p:nvPr/>
        </p:nvSpPr>
        <p:spPr>
          <a:xfrm>
            <a:off x="2844800" y="5224860"/>
            <a:ext cx="5062855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kern="0" spc="35" dirty="0">
                <a:solidFill>
                  <a:srgbClr val="C9A87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Student Name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2844800" y="5516903"/>
            <a:ext cx="509905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900" b="1" dirty="0">
                <a:solidFill>
                  <a:srgbClr val="F5F3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Aasma Amjid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8432800" y="5224860"/>
            <a:ext cx="5062855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kern="0" spc="35" dirty="0">
                <a:solidFill>
                  <a:srgbClr val="C9A87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Student Number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8432800" y="5516903"/>
            <a:ext cx="509905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900" b="1" dirty="0">
                <a:solidFill>
                  <a:srgbClr val="F5F3F0"/>
                </a:solidFill>
                <a:latin typeface="Quattrocento Sans" pitchFamily="34" charset="0"/>
              </a:rPr>
              <a:t>2322971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2844800" y="6057900"/>
            <a:ext cx="5062855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kern="0" spc="35" dirty="0">
                <a:solidFill>
                  <a:srgbClr val="C9A87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Module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2844800" y="6349943"/>
            <a:ext cx="5086985" cy="6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710" dirty="0">
                <a:solidFill>
                  <a:srgbClr val="F5F3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Psychological Classifications and Provisions (BMHP6029)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8432800" y="6057900"/>
            <a:ext cx="5062855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kern="0" spc="35" dirty="0">
                <a:solidFill>
                  <a:srgbClr val="C9A87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Lecturer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8432800" y="6349943"/>
            <a:ext cx="508698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710" dirty="0">
                <a:solidFill>
                  <a:srgbClr val="F5F3F0"/>
                </a:solidFill>
                <a:latin typeface="Quattrocento Sans" pitchFamily="34" charset="0"/>
              </a:rPr>
              <a:t>Neale Haddon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2844800" y="7335668"/>
            <a:ext cx="10566400" cy="10886"/>
          </a:xfrm>
          <a:custGeom>
            <a:avLst/>
            <a:gdLst/>
            <a:ahLst/>
            <a:cxnLst/>
            <a:rect l="l" t="t" r="r" b="b"/>
            <a:pathLst>
              <a:path w="10566400" h="10886">
                <a:moveTo>
                  <a:pt x="0" y="0"/>
                </a:moveTo>
                <a:lnTo>
                  <a:pt x="10566400" y="0"/>
                </a:lnTo>
                <a:lnTo>
                  <a:pt x="10566400" y="10886"/>
                </a:lnTo>
                <a:lnTo>
                  <a:pt x="0" y="10886"/>
                </a:lnTo>
                <a:lnTo>
                  <a:pt x="0" y="0"/>
                </a:lnTo>
                <a:close/>
              </a:path>
            </a:pathLst>
          </a:custGeom>
          <a:solidFill>
            <a:srgbClr val="F5F3F0">
              <a:alpha val="3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2796540" y="7645911"/>
            <a:ext cx="106629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520" dirty="0">
                <a:solidFill>
                  <a:srgbClr val="F5F3F0">
                    <a:alpha val="8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University of Wales Trinity Saint David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49654" y="115547"/>
            <a:ext cx="101600" cy="406400"/>
          </a:xfrm>
          <a:custGeom>
            <a:avLst/>
            <a:gdLst/>
            <a:ahLst/>
            <a:cxnLst/>
            <a:rect l="l" t="t" r="r" b="b"/>
            <a:pathLst>
              <a:path w="101600" h="406400">
                <a:moveTo>
                  <a:pt x="0" y="0"/>
                </a:moveTo>
                <a:lnTo>
                  <a:pt x="101600" y="0"/>
                </a:lnTo>
                <a:lnTo>
                  <a:pt x="101600" y="406400"/>
                </a:lnTo>
                <a:lnTo>
                  <a:pt x="0" y="406400"/>
                </a:lnTo>
                <a:lnTo>
                  <a:pt x="0" y="0"/>
                </a:ln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84200" y="63443"/>
            <a:ext cx="9705975" cy="4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850" b="1" dirty="0">
                <a:solidFill>
                  <a:srgbClr val="2E4A46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Understanding PTSD: ICD-11 Classification and Historical Evolution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429260" y="559051"/>
            <a:ext cx="150825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dirty="0">
                <a:solidFill>
                  <a:srgbClr val="A88C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 critical examination of diagnostic frameworks and the historical journey from "shell shock" to evidence-based understanding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150335" y="888677"/>
            <a:ext cx="7596906" cy="4887186"/>
          </a:xfrm>
          <a:custGeom>
            <a:avLst/>
            <a:gdLst/>
            <a:ahLst/>
            <a:cxnLst/>
            <a:rect l="l" t="t" r="r" b="b"/>
            <a:pathLst>
              <a:path w="7493000" h="5384800">
                <a:moveTo>
                  <a:pt x="50800" y="0"/>
                </a:moveTo>
                <a:lnTo>
                  <a:pt x="7391389" y="0"/>
                </a:lnTo>
                <a:cubicBezTo>
                  <a:pt x="7447507" y="0"/>
                  <a:pt x="7493000" y="45493"/>
                  <a:pt x="7493000" y="101611"/>
                </a:cubicBezTo>
                <a:lnTo>
                  <a:pt x="7493000" y="5283189"/>
                </a:lnTo>
                <a:cubicBezTo>
                  <a:pt x="7493000" y="5339307"/>
                  <a:pt x="7447507" y="5384800"/>
                  <a:pt x="7391389" y="5384800"/>
                </a:cubicBezTo>
                <a:lnTo>
                  <a:pt x="50800" y="5384800"/>
                </a:lnTo>
                <a:cubicBezTo>
                  <a:pt x="22744" y="5384800"/>
                  <a:pt x="0" y="5362056"/>
                  <a:pt x="0" y="5334000"/>
                </a:cubicBez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76200" dist="508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6" name="Shape 4"/>
          <p:cNvSpPr/>
          <p:nvPr/>
        </p:nvSpPr>
        <p:spPr>
          <a:xfrm>
            <a:off x="97374" y="888678"/>
            <a:ext cx="52961" cy="4854198"/>
          </a:xfrm>
          <a:custGeom>
            <a:avLst/>
            <a:gdLst/>
            <a:ahLst/>
            <a:cxnLst/>
            <a:rect l="l" t="t" r="r" b="b"/>
            <a:pathLst>
              <a:path w="50800" h="5384800">
                <a:moveTo>
                  <a:pt x="50800" y="0"/>
                </a:moveTo>
                <a:lnTo>
                  <a:pt x="50800" y="0"/>
                </a:lnTo>
                <a:lnTo>
                  <a:pt x="50800" y="5384800"/>
                </a:lnTo>
                <a:lnTo>
                  <a:pt x="50800" y="5384800"/>
                </a:lnTo>
                <a:cubicBezTo>
                  <a:pt x="22763" y="5384800"/>
                  <a:pt x="0" y="5362037"/>
                  <a:pt x="0" y="5334000"/>
                </a:cubicBez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80373" y="1250275"/>
            <a:ext cx="271463" cy="241300"/>
          </a:xfrm>
          <a:custGeom>
            <a:avLst/>
            <a:gdLst/>
            <a:ahLst/>
            <a:cxnLst/>
            <a:rect l="l" t="t" r="r" b="b"/>
            <a:pathLst>
              <a:path w="271463" h="241300">
                <a:moveTo>
                  <a:pt x="15081" y="22622"/>
                </a:moveTo>
                <a:cubicBezTo>
                  <a:pt x="15081" y="10133"/>
                  <a:pt x="25214" y="0"/>
                  <a:pt x="37703" y="0"/>
                </a:cubicBezTo>
                <a:lnTo>
                  <a:pt x="60325" y="0"/>
                </a:lnTo>
                <a:cubicBezTo>
                  <a:pt x="68667" y="0"/>
                  <a:pt x="75406" y="6739"/>
                  <a:pt x="75406" y="15081"/>
                </a:cubicBezTo>
                <a:cubicBezTo>
                  <a:pt x="75406" y="23423"/>
                  <a:pt x="68667" y="30163"/>
                  <a:pt x="60325" y="30163"/>
                </a:cubicBezTo>
                <a:lnTo>
                  <a:pt x="45244" y="30163"/>
                </a:lnTo>
                <a:lnTo>
                  <a:pt x="45244" y="90488"/>
                </a:lnTo>
                <a:cubicBezTo>
                  <a:pt x="45244" y="115466"/>
                  <a:pt x="65509" y="135731"/>
                  <a:pt x="90488" y="135731"/>
                </a:cubicBezTo>
                <a:cubicBezTo>
                  <a:pt x="115466" y="135731"/>
                  <a:pt x="135731" y="115466"/>
                  <a:pt x="135731" y="90488"/>
                </a:cubicBezTo>
                <a:lnTo>
                  <a:pt x="135731" y="30163"/>
                </a:lnTo>
                <a:lnTo>
                  <a:pt x="120650" y="30163"/>
                </a:lnTo>
                <a:cubicBezTo>
                  <a:pt x="112308" y="30163"/>
                  <a:pt x="105569" y="23423"/>
                  <a:pt x="105569" y="15081"/>
                </a:cubicBezTo>
                <a:cubicBezTo>
                  <a:pt x="105569" y="6739"/>
                  <a:pt x="112308" y="0"/>
                  <a:pt x="120650" y="0"/>
                </a:cubicBezTo>
                <a:lnTo>
                  <a:pt x="143272" y="0"/>
                </a:lnTo>
                <a:cubicBezTo>
                  <a:pt x="155761" y="0"/>
                  <a:pt x="165894" y="10133"/>
                  <a:pt x="165894" y="22622"/>
                </a:cubicBezTo>
                <a:lnTo>
                  <a:pt x="165894" y="90488"/>
                </a:lnTo>
                <a:cubicBezTo>
                  <a:pt x="165894" y="126965"/>
                  <a:pt x="139973" y="157411"/>
                  <a:pt x="105569" y="164386"/>
                </a:cubicBezTo>
                <a:lnTo>
                  <a:pt x="105569" y="173434"/>
                </a:lnTo>
                <a:cubicBezTo>
                  <a:pt x="105569" y="202607"/>
                  <a:pt x="129180" y="226219"/>
                  <a:pt x="158353" y="226219"/>
                </a:cubicBezTo>
                <a:cubicBezTo>
                  <a:pt x="187526" y="226219"/>
                  <a:pt x="211138" y="202607"/>
                  <a:pt x="211138" y="173434"/>
                </a:cubicBezTo>
                <a:lnTo>
                  <a:pt x="211138" y="133139"/>
                </a:lnTo>
                <a:cubicBezTo>
                  <a:pt x="193558" y="126918"/>
                  <a:pt x="180975" y="110187"/>
                  <a:pt x="180975" y="90488"/>
                </a:cubicBezTo>
                <a:cubicBezTo>
                  <a:pt x="180975" y="65509"/>
                  <a:pt x="201240" y="45244"/>
                  <a:pt x="226219" y="45244"/>
                </a:cubicBezTo>
                <a:cubicBezTo>
                  <a:pt x="251197" y="45244"/>
                  <a:pt x="271463" y="65509"/>
                  <a:pt x="271463" y="90488"/>
                </a:cubicBezTo>
                <a:cubicBezTo>
                  <a:pt x="271463" y="110187"/>
                  <a:pt x="258879" y="126965"/>
                  <a:pt x="241300" y="133139"/>
                </a:cubicBezTo>
                <a:lnTo>
                  <a:pt x="241300" y="173434"/>
                </a:lnTo>
                <a:cubicBezTo>
                  <a:pt x="241300" y="219244"/>
                  <a:pt x="204162" y="256381"/>
                  <a:pt x="158353" y="256381"/>
                </a:cubicBezTo>
                <a:cubicBezTo>
                  <a:pt x="112544" y="256381"/>
                  <a:pt x="75406" y="219244"/>
                  <a:pt x="75406" y="173434"/>
                </a:cubicBezTo>
                <a:lnTo>
                  <a:pt x="75406" y="164386"/>
                </a:lnTo>
                <a:cubicBezTo>
                  <a:pt x="41002" y="157411"/>
                  <a:pt x="15081" y="126965"/>
                  <a:pt x="15081" y="90488"/>
                </a:cubicBezTo>
                <a:lnTo>
                  <a:pt x="15081" y="22622"/>
                </a:lnTo>
                <a:close/>
                <a:moveTo>
                  <a:pt x="226219" y="105569"/>
                </a:moveTo>
                <a:cubicBezTo>
                  <a:pt x="234542" y="105569"/>
                  <a:pt x="241300" y="98811"/>
                  <a:pt x="241300" y="90488"/>
                </a:cubicBezTo>
                <a:cubicBezTo>
                  <a:pt x="241300" y="82164"/>
                  <a:pt x="234542" y="75406"/>
                  <a:pt x="226219" y="75406"/>
                </a:cubicBezTo>
                <a:cubicBezTo>
                  <a:pt x="217895" y="75406"/>
                  <a:pt x="211138" y="82164"/>
                  <a:pt x="211138" y="90488"/>
                </a:cubicBezTo>
                <a:cubicBezTo>
                  <a:pt x="211138" y="98811"/>
                  <a:pt x="217895" y="105569"/>
                  <a:pt x="226219" y="105569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50433" y="1192320"/>
            <a:ext cx="299085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90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ICD-11 Diagnostic Framework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254141" y="1753350"/>
            <a:ext cx="725932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ICD-11 (World Health Organization, 2018) represents a significant refinement in PTSD classification, reducing symptoms from 13 in ICD-10 to </a:t>
            </a:r>
            <a:r>
              <a:rPr lang="en-US" sz="1520" b="1" dirty="0">
                <a:solidFill>
                  <a:srgbClr val="2E4A4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six core symptoms</a:t>
            </a: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across three clusters, enhancing diagnostic specificity (Maercker et al, 2013; O'Donnell et al, 2014).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29732" y="2965422"/>
            <a:ext cx="7253652" cy="691160"/>
          </a:xfrm>
          <a:custGeom>
            <a:avLst/>
            <a:gdLst/>
            <a:ahLst/>
            <a:cxnLst/>
            <a:rect l="l" t="t" r="r" b="b"/>
            <a:pathLst>
              <a:path w="7162800" h="762000">
                <a:moveTo>
                  <a:pt x="101597" y="0"/>
                </a:moveTo>
                <a:lnTo>
                  <a:pt x="7061203" y="0"/>
                </a:lnTo>
                <a:cubicBezTo>
                  <a:pt x="7117313" y="0"/>
                  <a:pt x="7162800" y="45487"/>
                  <a:pt x="7162800" y="101597"/>
                </a:cubicBezTo>
                <a:lnTo>
                  <a:pt x="7162800" y="660403"/>
                </a:lnTo>
                <a:cubicBezTo>
                  <a:pt x="7162800" y="716513"/>
                  <a:pt x="7117313" y="762000"/>
                  <a:pt x="7061203" y="762000"/>
                </a:cubicBezTo>
                <a:lnTo>
                  <a:pt x="101597" y="762000"/>
                </a:lnTo>
                <a:cubicBezTo>
                  <a:pt x="45487" y="762000"/>
                  <a:pt x="0" y="716513"/>
                  <a:pt x="0" y="660403"/>
                </a:cubicBezTo>
                <a:lnTo>
                  <a:pt x="0" y="101597"/>
                </a:lnTo>
                <a:cubicBezTo>
                  <a:pt x="0" y="45487"/>
                  <a:pt x="45487" y="0"/>
                  <a:pt x="101597" y="0"/>
                </a:cubicBezTo>
                <a:close/>
              </a:path>
            </a:pathLst>
          </a:custGeom>
          <a:solidFill>
            <a:srgbClr val="2E4A46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285952" y="3038006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52400" y="0"/>
                </a:moveTo>
                <a:lnTo>
                  <a:pt x="152400" y="0"/>
                </a:lnTo>
                <a:cubicBezTo>
                  <a:pt x="236512" y="0"/>
                  <a:pt x="304800" y="68288"/>
                  <a:pt x="304800" y="152400"/>
                </a:cubicBezTo>
                <a:lnTo>
                  <a:pt x="304800" y="152400"/>
                </a:lnTo>
                <a:cubicBezTo>
                  <a:pt x="304800" y="236512"/>
                  <a:pt x="236512" y="304800"/>
                  <a:pt x="152400" y="304800"/>
                </a:cubicBezTo>
                <a:lnTo>
                  <a:pt x="152400" y="304800"/>
                </a:lnTo>
                <a:cubicBezTo>
                  <a:pt x="68288" y="304800"/>
                  <a:pt x="0" y="236512"/>
                  <a:pt x="0" y="152400"/>
                </a:cubicBezTo>
                <a:lnTo>
                  <a:pt x="0" y="152400"/>
                </a:lnTo>
                <a:cubicBezTo>
                  <a:pt x="0" y="68288"/>
                  <a:pt x="68288" y="0"/>
                  <a:pt x="152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243725" y="3019615"/>
            <a:ext cx="38925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33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835522" y="2969517"/>
            <a:ext cx="61163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Re-experiencing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83123" y="3430077"/>
            <a:ext cx="6116320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Dissociative flashbacks, nightmares, intrusive memories with fear/horror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256531" y="3742683"/>
            <a:ext cx="7315448" cy="600966"/>
          </a:xfrm>
          <a:custGeom>
            <a:avLst/>
            <a:gdLst/>
            <a:ahLst/>
            <a:cxnLst/>
            <a:rect l="l" t="t" r="r" b="b"/>
            <a:pathLst>
              <a:path w="7162800" h="762000">
                <a:moveTo>
                  <a:pt x="101597" y="0"/>
                </a:moveTo>
                <a:lnTo>
                  <a:pt x="7061203" y="0"/>
                </a:lnTo>
                <a:cubicBezTo>
                  <a:pt x="7117313" y="0"/>
                  <a:pt x="7162800" y="45487"/>
                  <a:pt x="7162800" y="101597"/>
                </a:cubicBezTo>
                <a:lnTo>
                  <a:pt x="7162800" y="660403"/>
                </a:lnTo>
                <a:cubicBezTo>
                  <a:pt x="7162800" y="716513"/>
                  <a:pt x="7117313" y="762000"/>
                  <a:pt x="7061203" y="762000"/>
                </a:cubicBezTo>
                <a:lnTo>
                  <a:pt x="101597" y="762000"/>
                </a:lnTo>
                <a:cubicBezTo>
                  <a:pt x="45487" y="762000"/>
                  <a:pt x="0" y="716513"/>
                  <a:pt x="0" y="660403"/>
                </a:cubicBezTo>
                <a:lnTo>
                  <a:pt x="0" y="101597"/>
                </a:lnTo>
                <a:cubicBezTo>
                  <a:pt x="0" y="45487"/>
                  <a:pt x="45487" y="0"/>
                  <a:pt x="101597" y="0"/>
                </a:cubicBezTo>
                <a:close/>
              </a:path>
            </a:pathLst>
          </a:custGeom>
          <a:solidFill>
            <a:srgbClr val="2E4A46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269343" y="3802141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52400" y="0"/>
                </a:moveTo>
                <a:lnTo>
                  <a:pt x="152400" y="0"/>
                </a:lnTo>
                <a:cubicBezTo>
                  <a:pt x="236512" y="0"/>
                  <a:pt x="304800" y="68288"/>
                  <a:pt x="304800" y="152400"/>
                </a:cubicBezTo>
                <a:lnTo>
                  <a:pt x="304800" y="152400"/>
                </a:lnTo>
                <a:cubicBezTo>
                  <a:pt x="304800" y="236512"/>
                  <a:pt x="236512" y="304800"/>
                  <a:pt x="152400" y="304800"/>
                </a:cubicBezTo>
                <a:lnTo>
                  <a:pt x="152400" y="304800"/>
                </a:lnTo>
                <a:cubicBezTo>
                  <a:pt x="68288" y="304800"/>
                  <a:pt x="0" y="236512"/>
                  <a:pt x="0" y="152400"/>
                </a:cubicBezTo>
                <a:lnTo>
                  <a:pt x="0" y="152400"/>
                </a:lnTo>
                <a:cubicBezTo>
                  <a:pt x="0" y="68288"/>
                  <a:pt x="68288" y="0"/>
                  <a:pt x="152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23200" y="3808122"/>
            <a:ext cx="38925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33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724988" y="3729260"/>
            <a:ext cx="64211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Avoidance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389660" y="4068142"/>
            <a:ext cx="7008044" cy="2728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Of external reminders and internal thoughts/feelings associated with trauma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134749" y="4468039"/>
            <a:ext cx="7378712" cy="570013"/>
          </a:xfrm>
          <a:custGeom>
            <a:avLst/>
            <a:gdLst/>
            <a:ahLst/>
            <a:cxnLst/>
            <a:rect l="l" t="t" r="r" b="b"/>
            <a:pathLst>
              <a:path w="7162800" h="762000">
                <a:moveTo>
                  <a:pt x="101597" y="0"/>
                </a:moveTo>
                <a:lnTo>
                  <a:pt x="7061203" y="0"/>
                </a:lnTo>
                <a:cubicBezTo>
                  <a:pt x="7117313" y="0"/>
                  <a:pt x="7162800" y="45487"/>
                  <a:pt x="7162800" y="101597"/>
                </a:cubicBezTo>
                <a:lnTo>
                  <a:pt x="7162800" y="660403"/>
                </a:lnTo>
                <a:cubicBezTo>
                  <a:pt x="7162800" y="716513"/>
                  <a:pt x="7117313" y="762000"/>
                  <a:pt x="7061203" y="762000"/>
                </a:cubicBezTo>
                <a:lnTo>
                  <a:pt x="101597" y="762000"/>
                </a:lnTo>
                <a:cubicBezTo>
                  <a:pt x="45487" y="762000"/>
                  <a:pt x="0" y="716513"/>
                  <a:pt x="0" y="660403"/>
                </a:cubicBezTo>
                <a:lnTo>
                  <a:pt x="0" y="101597"/>
                </a:lnTo>
                <a:cubicBezTo>
                  <a:pt x="0" y="45487"/>
                  <a:pt x="45487" y="0"/>
                  <a:pt x="101597" y="0"/>
                </a:cubicBezTo>
                <a:close/>
              </a:path>
            </a:pathLst>
          </a:custGeom>
          <a:solidFill>
            <a:srgbClr val="2E4A46">
              <a:alpha val="5098"/>
            </a:srgbClr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21" name="Shape 19"/>
          <p:cNvSpPr/>
          <p:nvPr/>
        </p:nvSpPr>
        <p:spPr>
          <a:xfrm>
            <a:off x="229732" y="4471477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52400" y="0"/>
                </a:moveTo>
                <a:lnTo>
                  <a:pt x="152400" y="0"/>
                </a:lnTo>
                <a:cubicBezTo>
                  <a:pt x="236512" y="0"/>
                  <a:pt x="304800" y="68288"/>
                  <a:pt x="304800" y="152400"/>
                </a:cubicBezTo>
                <a:lnTo>
                  <a:pt x="304800" y="152400"/>
                </a:lnTo>
                <a:cubicBezTo>
                  <a:pt x="304800" y="236512"/>
                  <a:pt x="236512" y="304800"/>
                  <a:pt x="152400" y="304800"/>
                </a:cubicBezTo>
                <a:lnTo>
                  <a:pt x="152400" y="304800"/>
                </a:lnTo>
                <a:cubicBezTo>
                  <a:pt x="68288" y="304800"/>
                  <a:pt x="0" y="236512"/>
                  <a:pt x="0" y="152400"/>
                </a:cubicBezTo>
                <a:lnTo>
                  <a:pt x="0" y="152400"/>
                </a:lnTo>
                <a:cubicBezTo>
                  <a:pt x="0" y="68288"/>
                  <a:pt x="68288" y="0"/>
                  <a:pt x="152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78674" y="4455706"/>
            <a:ext cx="38925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33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724988" y="4407070"/>
            <a:ext cx="41478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Sense of Current Threat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595869" y="4784790"/>
            <a:ext cx="4147820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Hypervigilance and exaggerated startle response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223065" y="5194048"/>
            <a:ext cx="193040" cy="193040"/>
          </a:xfrm>
          <a:custGeom>
            <a:avLst/>
            <a:gdLst/>
            <a:ahLst/>
            <a:cxnLst/>
            <a:rect l="l" t="t" r="r" b="b"/>
            <a:pathLst>
              <a:path w="193040" h="193040">
                <a:moveTo>
                  <a:pt x="96520" y="193040"/>
                </a:moveTo>
                <a:cubicBezTo>
                  <a:pt x="149791" y="193040"/>
                  <a:pt x="193040" y="149791"/>
                  <a:pt x="193040" y="96520"/>
                </a:cubicBezTo>
                <a:cubicBezTo>
                  <a:pt x="193040" y="43249"/>
                  <a:pt x="149791" y="0"/>
                  <a:pt x="96520" y="0"/>
                </a:cubicBezTo>
                <a:cubicBezTo>
                  <a:pt x="43249" y="0"/>
                  <a:pt x="0" y="43249"/>
                  <a:pt x="0" y="96520"/>
                </a:cubicBezTo>
                <a:cubicBezTo>
                  <a:pt x="0" y="149791"/>
                  <a:pt x="43249" y="193040"/>
                  <a:pt x="96520" y="193040"/>
                </a:cubicBezTo>
                <a:close/>
                <a:moveTo>
                  <a:pt x="84455" y="60325"/>
                </a:moveTo>
                <a:cubicBezTo>
                  <a:pt x="84455" y="53666"/>
                  <a:pt x="89861" y="48260"/>
                  <a:pt x="96520" y="48260"/>
                </a:cubicBezTo>
                <a:cubicBezTo>
                  <a:pt x="103179" y="48260"/>
                  <a:pt x="108585" y="53666"/>
                  <a:pt x="108585" y="60325"/>
                </a:cubicBezTo>
                <a:cubicBezTo>
                  <a:pt x="108585" y="66984"/>
                  <a:pt x="103179" y="72390"/>
                  <a:pt x="96520" y="72390"/>
                </a:cubicBezTo>
                <a:cubicBezTo>
                  <a:pt x="89861" y="72390"/>
                  <a:pt x="84455" y="66984"/>
                  <a:pt x="84455" y="60325"/>
                </a:cubicBezTo>
                <a:close/>
                <a:moveTo>
                  <a:pt x="81439" y="84455"/>
                </a:moveTo>
                <a:lnTo>
                  <a:pt x="99536" y="84455"/>
                </a:lnTo>
                <a:cubicBezTo>
                  <a:pt x="104551" y="84455"/>
                  <a:pt x="108585" y="88489"/>
                  <a:pt x="108585" y="93504"/>
                </a:cubicBezTo>
                <a:lnTo>
                  <a:pt x="108585" y="126683"/>
                </a:lnTo>
                <a:lnTo>
                  <a:pt x="111601" y="126683"/>
                </a:lnTo>
                <a:cubicBezTo>
                  <a:pt x="116616" y="126683"/>
                  <a:pt x="120650" y="130717"/>
                  <a:pt x="120650" y="135731"/>
                </a:cubicBezTo>
                <a:cubicBezTo>
                  <a:pt x="120650" y="140746"/>
                  <a:pt x="116616" y="144780"/>
                  <a:pt x="111601" y="144780"/>
                </a:cubicBezTo>
                <a:lnTo>
                  <a:pt x="81439" y="144780"/>
                </a:lnTo>
                <a:cubicBezTo>
                  <a:pt x="76424" y="144780"/>
                  <a:pt x="72390" y="140746"/>
                  <a:pt x="72390" y="135731"/>
                </a:cubicBezTo>
                <a:cubicBezTo>
                  <a:pt x="72390" y="130717"/>
                  <a:pt x="76424" y="126683"/>
                  <a:pt x="81439" y="126683"/>
                </a:cubicBezTo>
                <a:lnTo>
                  <a:pt x="90488" y="126683"/>
                </a:lnTo>
                <a:lnTo>
                  <a:pt x="90488" y="102552"/>
                </a:lnTo>
                <a:lnTo>
                  <a:pt x="81439" y="102552"/>
                </a:lnTo>
                <a:cubicBezTo>
                  <a:pt x="76424" y="102552"/>
                  <a:pt x="72390" y="98518"/>
                  <a:pt x="72390" y="93504"/>
                </a:cubicBezTo>
                <a:cubicBezTo>
                  <a:pt x="72390" y="88489"/>
                  <a:pt x="76424" y="84455"/>
                  <a:pt x="81439" y="84455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38840" y="5213713"/>
            <a:ext cx="6954520" cy="4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dirty="0">
                <a:solidFill>
                  <a:srgbClr val="A88C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ICD-11 identifies fewer but more severe cases (47-57% reduction vs ICD-10) with higher symptom severity scores (O'Donnell et al, 2014).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121782" y="5816915"/>
            <a:ext cx="7625459" cy="3327085"/>
          </a:xfrm>
          <a:custGeom>
            <a:avLst/>
            <a:gdLst/>
            <a:ahLst/>
            <a:cxnLst/>
            <a:rect l="l" t="t" r="r" b="b"/>
            <a:pathLst>
              <a:path w="7493000" h="2832100">
                <a:moveTo>
                  <a:pt x="50800" y="0"/>
                </a:moveTo>
                <a:lnTo>
                  <a:pt x="7391413" y="0"/>
                </a:lnTo>
                <a:cubicBezTo>
                  <a:pt x="7447518" y="0"/>
                  <a:pt x="7493000" y="45482"/>
                  <a:pt x="7493000" y="101587"/>
                </a:cubicBezTo>
                <a:lnTo>
                  <a:pt x="7493000" y="2730513"/>
                </a:lnTo>
                <a:cubicBezTo>
                  <a:pt x="7493000" y="2786618"/>
                  <a:pt x="7447518" y="2832100"/>
                  <a:pt x="7391413" y="2832100"/>
                </a:cubicBezTo>
                <a:lnTo>
                  <a:pt x="50800" y="2832100"/>
                </a:lnTo>
                <a:cubicBezTo>
                  <a:pt x="22763" y="2832100"/>
                  <a:pt x="0" y="2809337"/>
                  <a:pt x="0" y="2781300"/>
                </a:cubicBez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76200" dist="508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 flipH="1">
            <a:off x="58211" y="5816915"/>
            <a:ext cx="45719" cy="3327085"/>
          </a:xfrm>
          <a:custGeom>
            <a:avLst/>
            <a:gdLst/>
            <a:ahLst/>
            <a:cxnLst/>
            <a:rect l="l" t="t" r="r" b="b"/>
            <a:pathLst>
              <a:path w="50800" h="2832100">
                <a:moveTo>
                  <a:pt x="50800" y="0"/>
                </a:moveTo>
                <a:lnTo>
                  <a:pt x="50800" y="0"/>
                </a:lnTo>
                <a:lnTo>
                  <a:pt x="50800" y="2832100"/>
                </a:lnTo>
                <a:lnTo>
                  <a:pt x="50800" y="2832100"/>
                </a:lnTo>
                <a:cubicBezTo>
                  <a:pt x="22763" y="2832100"/>
                  <a:pt x="0" y="2809337"/>
                  <a:pt x="0" y="2781300"/>
                </a:cubicBez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380518" y="5995485"/>
            <a:ext cx="271463" cy="241300"/>
          </a:xfrm>
          <a:custGeom>
            <a:avLst/>
            <a:gdLst/>
            <a:ahLst/>
            <a:cxnLst/>
            <a:rect l="l" t="t" r="r" b="b"/>
            <a:pathLst>
              <a:path w="271463" h="241300">
                <a:moveTo>
                  <a:pt x="135731" y="30163"/>
                </a:moveTo>
                <a:cubicBezTo>
                  <a:pt x="185688" y="30163"/>
                  <a:pt x="226219" y="70693"/>
                  <a:pt x="226219" y="120650"/>
                </a:cubicBezTo>
                <a:cubicBezTo>
                  <a:pt x="226219" y="170607"/>
                  <a:pt x="185688" y="211138"/>
                  <a:pt x="135731" y="211138"/>
                </a:cubicBezTo>
                <a:cubicBezTo>
                  <a:pt x="105003" y="211138"/>
                  <a:pt x="77810" y="195821"/>
                  <a:pt x="61456" y="172350"/>
                </a:cubicBezTo>
                <a:cubicBezTo>
                  <a:pt x="56696" y="165517"/>
                  <a:pt x="47270" y="163867"/>
                  <a:pt x="40437" y="168627"/>
                </a:cubicBezTo>
                <a:cubicBezTo>
                  <a:pt x="33603" y="173387"/>
                  <a:pt x="31953" y="182813"/>
                  <a:pt x="36713" y="189647"/>
                </a:cubicBezTo>
                <a:cubicBezTo>
                  <a:pt x="58487" y="220846"/>
                  <a:pt x="94729" y="241300"/>
                  <a:pt x="135731" y="241300"/>
                </a:cubicBezTo>
                <a:cubicBezTo>
                  <a:pt x="202372" y="241300"/>
                  <a:pt x="256381" y="187290"/>
                  <a:pt x="256381" y="120650"/>
                </a:cubicBezTo>
                <a:cubicBezTo>
                  <a:pt x="256381" y="54010"/>
                  <a:pt x="202372" y="0"/>
                  <a:pt x="135731" y="0"/>
                </a:cubicBezTo>
                <a:cubicBezTo>
                  <a:pt x="95342" y="0"/>
                  <a:pt x="59618" y="19841"/>
                  <a:pt x="37703" y="50287"/>
                </a:cubicBezTo>
                <a:lnTo>
                  <a:pt x="37703" y="37703"/>
                </a:lnTo>
                <a:cubicBezTo>
                  <a:pt x="37703" y="29361"/>
                  <a:pt x="30964" y="22622"/>
                  <a:pt x="22622" y="22622"/>
                </a:cubicBezTo>
                <a:cubicBezTo>
                  <a:pt x="14280" y="22622"/>
                  <a:pt x="7541" y="29361"/>
                  <a:pt x="7541" y="37703"/>
                </a:cubicBezTo>
                <a:lnTo>
                  <a:pt x="7541" y="90488"/>
                </a:lnTo>
                <a:cubicBezTo>
                  <a:pt x="7541" y="98829"/>
                  <a:pt x="14280" y="105569"/>
                  <a:pt x="22622" y="105569"/>
                </a:cubicBezTo>
                <a:lnTo>
                  <a:pt x="34216" y="105569"/>
                </a:lnTo>
                <a:cubicBezTo>
                  <a:pt x="34451" y="105569"/>
                  <a:pt x="34687" y="105569"/>
                  <a:pt x="34923" y="105569"/>
                </a:cubicBezTo>
                <a:lnTo>
                  <a:pt x="75453" y="105569"/>
                </a:lnTo>
                <a:cubicBezTo>
                  <a:pt x="83795" y="105569"/>
                  <a:pt x="90535" y="98829"/>
                  <a:pt x="90535" y="90488"/>
                </a:cubicBezTo>
                <a:cubicBezTo>
                  <a:pt x="90535" y="82146"/>
                  <a:pt x="83795" y="75406"/>
                  <a:pt x="75453" y="75406"/>
                </a:cubicBezTo>
                <a:lnTo>
                  <a:pt x="57403" y="75406"/>
                </a:lnTo>
                <a:cubicBezTo>
                  <a:pt x="73003" y="48354"/>
                  <a:pt x="102270" y="30163"/>
                  <a:pt x="135731" y="30163"/>
                </a:cubicBezTo>
                <a:close/>
                <a:moveTo>
                  <a:pt x="147042" y="71636"/>
                </a:moveTo>
                <a:cubicBezTo>
                  <a:pt x="147042" y="65368"/>
                  <a:pt x="141999" y="60325"/>
                  <a:pt x="135731" y="60325"/>
                </a:cubicBezTo>
                <a:cubicBezTo>
                  <a:pt x="129463" y="60325"/>
                  <a:pt x="124420" y="65368"/>
                  <a:pt x="124420" y="71636"/>
                </a:cubicBezTo>
                <a:lnTo>
                  <a:pt x="124420" y="120650"/>
                </a:lnTo>
                <a:cubicBezTo>
                  <a:pt x="124420" y="123666"/>
                  <a:pt x="125599" y="126541"/>
                  <a:pt x="127719" y="128662"/>
                </a:cubicBezTo>
                <a:lnTo>
                  <a:pt x="161652" y="162595"/>
                </a:lnTo>
                <a:cubicBezTo>
                  <a:pt x="166082" y="167025"/>
                  <a:pt x="173246" y="167025"/>
                  <a:pt x="177629" y="162595"/>
                </a:cubicBezTo>
                <a:cubicBezTo>
                  <a:pt x="182012" y="158165"/>
                  <a:pt x="182059" y="151001"/>
                  <a:pt x="177629" y="146618"/>
                </a:cubicBezTo>
                <a:lnTo>
                  <a:pt x="146995" y="115984"/>
                </a:lnTo>
                <a:lnTo>
                  <a:pt x="146995" y="71636"/>
                </a:ln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1113201" y="5923084"/>
            <a:ext cx="203835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90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Historical Evolution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178674" y="6348651"/>
            <a:ext cx="111252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b="1" dirty="0">
                <a:solidFill>
                  <a:srgbClr val="A88C6B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WWI Era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1113201" y="6564718"/>
            <a:ext cx="609092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"Shell shock"</a:t>
            </a: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(1914-1918): Initially viewed as physical nerve damage from artillery; later reclassified as "hysteria" and character weakness (Jones et al, 2007).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133328" y="7417877"/>
            <a:ext cx="111252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b="1" dirty="0">
                <a:solidFill>
                  <a:srgbClr val="A88C6B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WWII Era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1038874" y="7381978"/>
            <a:ext cx="6580363" cy="925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"War neurosis"</a:t>
            </a: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and </a:t>
            </a:r>
            <a:r>
              <a:rPr lang="en-US" sz="152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"combat fatigue"</a:t>
            </a: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: Recognition of psychiatric breakdown; treatment focused on immediate return to duty (Shephard, 2000).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126863" y="8237221"/>
            <a:ext cx="1112520" cy="4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b="1" dirty="0">
                <a:solidFill>
                  <a:srgbClr val="A88C6B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1970s-80s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995922" y="8031418"/>
            <a:ext cx="6521715" cy="1064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Vietnam War impact</a:t>
            </a: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: Formal recognition in DSM-III (1980), establishing PTSD as a distinct diagnosis (American Psychiatric Association, 1980).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7848841" y="905327"/>
            <a:ext cx="8309784" cy="3501743"/>
          </a:xfrm>
          <a:custGeom>
            <a:avLst/>
            <a:gdLst/>
            <a:ahLst/>
            <a:cxnLst/>
            <a:rect l="l" t="t" r="r" b="b"/>
            <a:pathLst>
              <a:path w="7493000" h="3543300">
                <a:moveTo>
                  <a:pt x="50800" y="0"/>
                </a:moveTo>
                <a:lnTo>
                  <a:pt x="7391414" y="0"/>
                </a:lnTo>
                <a:cubicBezTo>
                  <a:pt x="7447518" y="0"/>
                  <a:pt x="7493000" y="45482"/>
                  <a:pt x="7493000" y="101586"/>
                </a:cubicBezTo>
                <a:lnTo>
                  <a:pt x="7493000" y="3441714"/>
                </a:lnTo>
                <a:cubicBezTo>
                  <a:pt x="7493000" y="3497818"/>
                  <a:pt x="7447518" y="3543300"/>
                  <a:pt x="7391414" y="3543300"/>
                </a:cubicBezTo>
                <a:lnTo>
                  <a:pt x="50800" y="3543300"/>
                </a:lnTo>
                <a:cubicBezTo>
                  <a:pt x="22763" y="3543300"/>
                  <a:pt x="0" y="3520537"/>
                  <a:pt x="0" y="3492500"/>
                </a:cubicBez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76200" dist="508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7834533" y="928177"/>
            <a:ext cx="50800" cy="3543300"/>
          </a:xfrm>
          <a:custGeom>
            <a:avLst/>
            <a:gdLst/>
            <a:ahLst/>
            <a:cxnLst/>
            <a:rect l="l" t="t" r="r" b="b"/>
            <a:pathLst>
              <a:path w="50800" h="3543300">
                <a:moveTo>
                  <a:pt x="50800" y="0"/>
                </a:moveTo>
                <a:lnTo>
                  <a:pt x="50800" y="0"/>
                </a:lnTo>
                <a:lnTo>
                  <a:pt x="50800" y="3543300"/>
                </a:lnTo>
                <a:lnTo>
                  <a:pt x="50800" y="3543300"/>
                </a:lnTo>
                <a:cubicBezTo>
                  <a:pt x="22763" y="3543300"/>
                  <a:pt x="0" y="3520537"/>
                  <a:pt x="0" y="3492500"/>
                </a:cubicBez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8070166" y="1093419"/>
            <a:ext cx="241300" cy="241300"/>
          </a:xfrm>
          <a:custGeom>
            <a:avLst/>
            <a:gdLst/>
            <a:ahLst/>
            <a:cxnLst/>
            <a:rect l="l" t="t" r="r" b="b"/>
            <a:pathLst>
              <a:path w="241300" h="241300">
                <a:moveTo>
                  <a:pt x="109575" y="2451"/>
                </a:moveTo>
                <a:cubicBezTo>
                  <a:pt x="116597" y="-801"/>
                  <a:pt x="124703" y="-801"/>
                  <a:pt x="131725" y="2451"/>
                </a:cubicBezTo>
                <a:lnTo>
                  <a:pt x="234749" y="50051"/>
                </a:lnTo>
                <a:cubicBezTo>
                  <a:pt x="238755" y="51889"/>
                  <a:pt x="241300" y="55895"/>
                  <a:pt x="241300" y="60325"/>
                </a:cubicBezTo>
                <a:cubicBezTo>
                  <a:pt x="241300" y="64755"/>
                  <a:pt x="238755" y="68761"/>
                  <a:pt x="234749" y="70599"/>
                </a:cubicBezTo>
                <a:lnTo>
                  <a:pt x="131725" y="118199"/>
                </a:lnTo>
                <a:cubicBezTo>
                  <a:pt x="124703" y="121451"/>
                  <a:pt x="116597" y="121451"/>
                  <a:pt x="109575" y="118199"/>
                </a:cubicBezTo>
                <a:lnTo>
                  <a:pt x="6551" y="70599"/>
                </a:lnTo>
                <a:cubicBezTo>
                  <a:pt x="2545" y="68714"/>
                  <a:pt x="0" y="64708"/>
                  <a:pt x="0" y="60325"/>
                </a:cubicBezTo>
                <a:cubicBezTo>
                  <a:pt x="0" y="55942"/>
                  <a:pt x="2545" y="51889"/>
                  <a:pt x="6551" y="50051"/>
                </a:cubicBezTo>
                <a:lnTo>
                  <a:pt x="109575" y="2451"/>
                </a:lnTo>
                <a:close/>
                <a:moveTo>
                  <a:pt x="22669" y="102930"/>
                </a:moveTo>
                <a:lnTo>
                  <a:pt x="100102" y="138700"/>
                </a:lnTo>
                <a:cubicBezTo>
                  <a:pt x="113157" y="144733"/>
                  <a:pt x="128191" y="144733"/>
                  <a:pt x="141245" y="138700"/>
                </a:cubicBezTo>
                <a:lnTo>
                  <a:pt x="218678" y="102930"/>
                </a:lnTo>
                <a:lnTo>
                  <a:pt x="234749" y="110376"/>
                </a:lnTo>
                <a:cubicBezTo>
                  <a:pt x="238755" y="112214"/>
                  <a:pt x="241300" y="116220"/>
                  <a:pt x="241300" y="120650"/>
                </a:cubicBezTo>
                <a:cubicBezTo>
                  <a:pt x="241300" y="125080"/>
                  <a:pt x="238755" y="129086"/>
                  <a:pt x="234749" y="130924"/>
                </a:cubicBezTo>
                <a:lnTo>
                  <a:pt x="131725" y="178524"/>
                </a:lnTo>
                <a:cubicBezTo>
                  <a:pt x="124703" y="181776"/>
                  <a:pt x="116597" y="181776"/>
                  <a:pt x="109575" y="178524"/>
                </a:cubicBezTo>
                <a:lnTo>
                  <a:pt x="6551" y="130924"/>
                </a:lnTo>
                <a:cubicBezTo>
                  <a:pt x="2545" y="129039"/>
                  <a:pt x="0" y="125033"/>
                  <a:pt x="0" y="120650"/>
                </a:cubicBezTo>
                <a:cubicBezTo>
                  <a:pt x="0" y="116267"/>
                  <a:pt x="2545" y="112214"/>
                  <a:pt x="6551" y="110376"/>
                </a:cubicBezTo>
                <a:lnTo>
                  <a:pt x="22622" y="102930"/>
                </a:lnTo>
                <a:close/>
                <a:moveTo>
                  <a:pt x="6551" y="170701"/>
                </a:moveTo>
                <a:lnTo>
                  <a:pt x="22622" y="163255"/>
                </a:lnTo>
                <a:lnTo>
                  <a:pt x="100055" y="199025"/>
                </a:lnTo>
                <a:cubicBezTo>
                  <a:pt x="113109" y="205058"/>
                  <a:pt x="128143" y="205058"/>
                  <a:pt x="141198" y="199025"/>
                </a:cubicBezTo>
                <a:lnTo>
                  <a:pt x="218631" y="163255"/>
                </a:lnTo>
                <a:lnTo>
                  <a:pt x="234702" y="170701"/>
                </a:lnTo>
                <a:cubicBezTo>
                  <a:pt x="238708" y="172539"/>
                  <a:pt x="241253" y="176545"/>
                  <a:pt x="241253" y="180975"/>
                </a:cubicBezTo>
                <a:cubicBezTo>
                  <a:pt x="241253" y="185405"/>
                  <a:pt x="238708" y="189411"/>
                  <a:pt x="234702" y="191249"/>
                </a:cubicBezTo>
                <a:lnTo>
                  <a:pt x="131678" y="238849"/>
                </a:lnTo>
                <a:cubicBezTo>
                  <a:pt x="124656" y="242101"/>
                  <a:pt x="116550" y="242101"/>
                  <a:pt x="109528" y="238849"/>
                </a:cubicBezTo>
                <a:lnTo>
                  <a:pt x="6551" y="191249"/>
                </a:lnTo>
                <a:cubicBezTo>
                  <a:pt x="2545" y="189364"/>
                  <a:pt x="0" y="185358"/>
                  <a:pt x="0" y="180975"/>
                </a:cubicBezTo>
                <a:cubicBezTo>
                  <a:pt x="0" y="176592"/>
                  <a:pt x="2545" y="172539"/>
                  <a:pt x="6551" y="170701"/>
                </a:cubicBez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8661400" y="979075"/>
            <a:ext cx="240665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90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Complex PTSD (CPTSD)</a:t>
            </a:r>
            <a:endParaRPr lang="en-US" sz="1600" dirty="0"/>
          </a:p>
        </p:txBody>
      </p:sp>
      <p:sp>
        <p:nvSpPr>
          <p:cNvPr id="41" name="Text 39"/>
          <p:cNvSpPr/>
          <p:nvPr/>
        </p:nvSpPr>
        <p:spPr>
          <a:xfrm>
            <a:off x="8070166" y="1458013"/>
            <a:ext cx="725932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ICD-11 distinguishes </a:t>
            </a:r>
            <a:r>
              <a:rPr lang="en-US" sz="1520" b="1" dirty="0">
                <a:solidFill>
                  <a:srgbClr val="2E4A4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CPTSD</a:t>
            </a: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as a separate diagnosis for individuals exposed to </a:t>
            </a:r>
            <a:r>
              <a:rPr lang="en-US" sz="152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prolonged or repetitive trauma</a:t>
            </a: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(e.g., childhood abuse, domestic violence, torture) from which escape is difficult (Cloitre et al, 2013; Maercker et al, 2022).</a:t>
            </a:r>
            <a:endParaRPr lang="en-US" sz="1600" dirty="0"/>
          </a:p>
        </p:txBody>
      </p:sp>
      <p:sp>
        <p:nvSpPr>
          <p:cNvPr id="42" name="Shape 40"/>
          <p:cNvSpPr/>
          <p:nvPr/>
        </p:nvSpPr>
        <p:spPr>
          <a:xfrm>
            <a:off x="7957433" y="2352501"/>
            <a:ext cx="8075501" cy="1436741"/>
          </a:xfrm>
          <a:custGeom>
            <a:avLst/>
            <a:gdLst/>
            <a:ahLst/>
            <a:cxnLst/>
            <a:rect l="l" t="t" r="r" b="b"/>
            <a:pathLst>
              <a:path w="7162800" h="1320800">
                <a:moveTo>
                  <a:pt x="101596" y="0"/>
                </a:moveTo>
                <a:lnTo>
                  <a:pt x="7061204" y="0"/>
                </a:lnTo>
                <a:cubicBezTo>
                  <a:pt x="7117314" y="0"/>
                  <a:pt x="7162800" y="45486"/>
                  <a:pt x="7162800" y="101596"/>
                </a:cubicBezTo>
                <a:lnTo>
                  <a:pt x="7162800" y="1219204"/>
                </a:lnTo>
                <a:cubicBezTo>
                  <a:pt x="7162800" y="1275314"/>
                  <a:pt x="7117314" y="1320800"/>
                  <a:pt x="7061204" y="1320800"/>
                </a:cubicBezTo>
                <a:lnTo>
                  <a:pt x="101596" y="1320800"/>
                </a:lnTo>
                <a:cubicBezTo>
                  <a:pt x="45486" y="1320800"/>
                  <a:pt x="0" y="1275314"/>
                  <a:pt x="0" y="1219204"/>
                </a:cubicBezTo>
                <a:lnTo>
                  <a:pt x="0" y="101596"/>
                </a:lnTo>
                <a:cubicBezTo>
                  <a:pt x="0" y="45486"/>
                  <a:pt x="45486" y="0"/>
                  <a:pt x="101596" y="0"/>
                </a:cubicBezTo>
                <a:close/>
              </a:path>
            </a:pathLst>
          </a:custGeom>
          <a:solidFill>
            <a:srgbClr val="C9A87C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8190816" y="2326446"/>
            <a:ext cx="70561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CPTSD includes all PTSD symptoms PLUS:</a:t>
            </a:r>
            <a:endParaRPr lang="en-US" sz="1600" dirty="0"/>
          </a:p>
        </p:txBody>
      </p:sp>
      <p:sp>
        <p:nvSpPr>
          <p:cNvPr id="44" name="Shape 42"/>
          <p:cNvSpPr/>
          <p:nvPr/>
        </p:nvSpPr>
        <p:spPr>
          <a:xfrm>
            <a:off x="8129676" y="2783955"/>
            <a:ext cx="72390" cy="72390"/>
          </a:xfrm>
          <a:custGeom>
            <a:avLst/>
            <a:gdLst/>
            <a:ahLst/>
            <a:cxnLst/>
            <a:rect l="l" t="t" r="r" b="b"/>
            <a:pathLst>
              <a:path w="72390" h="72390">
                <a:moveTo>
                  <a:pt x="0" y="36195"/>
                </a:moveTo>
                <a:cubicBezTo>
                  <a:pt x="0" y="16218"/>
                  <a:pt x="16218" y="0"/>
                  <a:pt x="36195" y="0"/>
                </a:cubicBezTo>
                <a:cubicBezTo>
                  <a:pt x="56172" y="0"/>
                  <a:pt x="72390" y="16218"/>
                  <a:pt x="72390" y="36195"/>
                </a:cubicBezTo>
                <a:cubicBezTo>
                  <a:pt x="72390" y="56172"/>
                  <a:pt x="56172" y="72390"/>
                  <a:pt x="36195" y="72390"/>
                </a:cubicBezTo>
                <a:cubicBezTo>
                  <a:pt x="16218" y="72390"/>
                  <a:pt x="0" y="56172"/>
                  <a:pt x="0" y="36195"/>
                </a:cubicBez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8354401" y="2709981"/>
            <a:ext cx="6612164" cy="2851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Affect dysregulation:</a:t>
            </a: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Problems calming down, emotional volatility</a:t>
            </a:r>
            <a:endParaRPr lang="en-US" sz="1600" dirty="0"/>
          </a:p>
        </p:txBody>
      </p:sp>
      <p:sp>
        <p:nvSpPr>
          <p:cNvPr id="46" name="Shape 44"/>
          <p:cNvSpPr/>
          <p:nvPr/>
        </p:nvSpPr>
        <p:spPr>
          <a:xfrm>
            <a:off x="8154621" y="3094791"/>
            <a:ext cx="72390" cy="72390"/>
          </a:xfrm>
          <a:custGeom>
            <a:avLst/>
            <a:gdLst/>
            <a:ahLst/>
            <a:cxnLst/>
            <a:rect l="l" t="t" r="r" b="b"/>
            <a:pathLst>
              <a:path w="72390" h="72390">
                <a:moveTo>
                  <a:pt x="0" y="36195"/>
                </a:moveTo>
                <a:cubicBezTo>
                  <a:pt x="0" y="16218"/>
                  <a:pt x="16218" y="0"/>
                  <a:pt x="36195" y="0"/>
                </a:cubicBezTo>
                <a:cubicBezTo>
                  <a:pt x="56172" y="0"/>
                  <a:pt x="72390" y="16218"/>
                  <a:pt x="72390" y="36195"/>
                </a:cubicBezTo>
                <a:cubicBezTo>
                  <a:pt x="72390" y="56172"/>
                  <a:pt x="56172" y="72390"/>
                  <a:pt x="36195" y="72390"/>
                </a:cubicBezTo>
                <a:cubicBezTo>
                  <a:pt x="16218" y="72390"/>
                  <a:pt x="0" y="56172"/>
                  <a:pt x="0" y="36195"/>
                </a:cubicBez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8393744" y="3026062"/>
            <a:ext cx="6612164" cy="20531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Negative self-concept:</a:t>
            </a: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Persistent beliefs of worthlessness, failure</a:t>
            </a:r>
            <a:endParaRPr lang="en-US" sz="1600" dirty="0"/>
          </a:p>
        </p:txBody>
      </p:sp>
      <p:sp>
        <p:nvSpPr>
          <p:cNvPr id="48" name="Shape 46"/>
          <p:cNvSpPr/>
          <p:nvPr/>
        </p:nvSpPr>
        <p:spPr>
          <a:xfrm>
            <a:off x="8139518" y="3407211"/>
            <a:ext cx="72390" cy="72390"/>
          </a:xfrm>
          <a:custGeom>
            <a:avLst/>
            <a:gdLst/>
            <a:ahLst/>
            <a:cxnLst/>
            <a:rect l="l" t="t" r="r" b="b"/>
            <a:pathLst>
              <a:path w="72390" h="72390">
                <a:moveTo>
                  <a:pt x="0" y="36195"/>
                </a:moveTo>
                <a:cubicBezTo>
                  <a:pt x="0" y="16218"/>
                  <a:pt x="16218" y="0"/>
                  <a:pt x="36195" y="0"/>
                </a:cubicBezTo>
                <a:cubicBezTo>
                  <a:pt x="56172" y="0"/>
                  <a:pt x="72390" y="16218"/>
                  <a:pt x="72390" y="36195"/>
                </a:cubicBezTo>
                <a:cubicBezTo>
                  <a:pt x="72390" y="56172"/>
                  <a:pt x="56172" y="72390"/>
                  <a:pt x="36195" y="72390"/>
                </a:cubicBezTo>
                <a:cubicBezTo>
                  <a:pt x="16218" y="72390"/>
                  <a:pt x="0" y="56172"/>
                  <a:pt x="0" y="36195"/>
                </a:cubicBez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8351671" y="3319958"/>
            <a:ext cx="6612165" cy="2646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Relationship difficulties:</a:t>
            </a: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Avoidance of intimacy, difficulty trusting</a:t>
            </a:r>
            <a:endParaRPr lang="en-US" sz="1600" dirty="0"/>
          </a:p>
        </p:txBody>
      </p:sp>
      <p:sp>
        <p:nvSpPr>
          <p:cNvPr id="50" name="Shape 48"/>
          <p:cNvSpPr/>
          <p:nvPr/>
        </p:nvSpPr>
        <p:spPr>
          <a:xfrm>
            <a:off x="7983220" y="3934453"/>
            <a:ext cx="144780" cy="193040"/>
          </a:xfrm>
          <a:custGeom>
            <a:avLst/>
            <a:gdLst/>
            <a:ahLst/>
            <a:cxnLst/>
            <a:rect l="l" t="t" r="r" b="b"/>
            <a:pathLst>
              <a:path w="144780" h="193040">
                <a:moveTo>
                  <a:pt x="110432" y="144780"/>
                </a:moveTo>
                <a:cubicBezTo>
                  <a:pt x="113185" y="136372"/>
                  <a:pt x="118689" y="128756"/>
                  <a:pt x="124910" y="122196"/>
                </a:cubicBezTo>
                <a:cubicBezTo>
                  <a:pt x="137239" y="109226"/>
                  <a:pt x="144780" y="91694"/>
                  <a:pt x="144780" y="72390"/>
                </a:cubicBezTo>
                <a:cubicBezTo>
                  <a:pt x="144780" y="32425"/>
                  <a:pt x="112355" y="0"/>
                  <a:pt x="72390" y="0"/>
                </a:cubicBezTo>
                <a:cubicBezTo>
                  <a:pt x="32425" y="0"/>
                  <a:pt x="0" y="32425"/>
                  <a:pt x="0" y="72390"/>
                </a:cubicBezTo>
                <a:cubicBezTo>
                  <a:pt x="0" y="91694"/>
                  <a:pt x="7541" y="109226"/>
                  <a:pt x="19870" y="122196"/>
                </a:cubicBezTo>
                <a:cubicBezTo>
                  <a:pt x="26091" y="128756"/>
                  <a:pt x="31633" y="136372"/>
                  <a:pt x="34348" y="144780"/>
                </a:cubicBezTo>
                <a:lnTo>
                  <a:pt x="110395" y="144780"/>
                </a:lnTo>
                <a:close/>
                <a:moveTo>
                  <a:pt x="108585" y="162877"/>
                </a:moveTo>
                <a:lnTo>
                  <a:pt x="36195" y="162877"/>
                </a:lnTo>
                <a:lnTo>
                  <a:pt x="36195" y="168910"/>
                </a:lnTo>
                <a:cubicBezTo>
                  <a:pt x="36195" y="185575"/>
                  <a:pt x="49693" y="199072"/>
                  <a:pt x="66357" y="199072"/>
                </a:cubicBezTo>
                <a:lnTo>
                  <a:pt x="78422" y="199072"/>
                </a:lnTo>
                <a:cubicBezTo>
                  <a:pt x="95087" y="199072"/>
                  <a:pt x="108585" y="185575"/>
                  <a:pt x="108585" y="168910"/>
                </a:cubicBezTo>
                <a:lnTo>
                  <a:pt x="108585" y="162877"/>
                </a:lnTo>
                <a:close/>
                <a:moveTo>
                  <a:pt x="69374" y="42227"/>
                </a:moveTo>
                <a:cubicBezTo>
                  <a:pt x="54368" y="42227"/>
                  <a:pt x="42227" y="54368"/>
                  <a:pt x="42227" y="69374"/>
                </a:cubicBezTo>
                <a:cubicBezTo>
                  <a:pt x="42227" y="74388"/>
                  <a:pt x="38193" y="78423"/>
                  <a:pt x="33179" y="78423"/>
                </a:cubicBezTo>
                <a:cubicBezTo>
                  <a:pt x="28164" y="78423"/>
                  <a:pt x="24130" y="74388"/>
                  <a:pt x="24130" y="69374"/>
                </a:cubicBezTo>
                <a:cubicBezTo>
                  <a:pt x="24130" y="44377"/>
                  <a:pt x="44377" y="24130"/>
                  <a:pt x="69374" y="24130"/>
                </a:cubicBezTo>
                <a:cubicBezTo>
                  <a:pt x="74388" y="24130"/>
                  <a:pt x="78422" y="28164"/>
                  <a:pt x="78422" y="33179"/>
                </a:cubicBezTo>
                <a:cubicBezTo>
                  <a:pt x="78422" y="38193"/>
                  <a:pt x="74388" y="42227"/>
                  <a:pt x="69374" y="42227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8370669" y="3861049"/>
            <a:ext cx="6954520" cy="4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dirty="0">
                <a:solidFill>
                  <a:srgbClr val="A88C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Prevalence: 2.0-12.7% in high-income countries; 30.6-37.0% in low-income countries (Maercker et al, 2022).</a:t>
            </a:r>
            <a:endParaRPr lang="en-US" sz="1600" dirty="0"/>
          </a:p>
        </p:txBody>
      </p:sp>
      <p:sp>
        <p:nvSpPr>
          <p:cNvPr id="52" name="Shape 50"/>
          <p:cNvSpPr/>
          <p:nvPr/>
        </p:nvSpPr>
        <p:spPr>
          <a:xfrm>
            <a:off x="7819971" y="4455706"/>
            <a:ext cx="8338654" cy="4688294"/>
          </a:xfrm>
          <a:custGeom>
            <a:avLst/>
            <a:gdLst/>
            <a:ahLst/>
            <a:cxnLst/>
            <a:rect l="l" t="t" r="r" b="b"/>
            <a:pathLst>
              <a:path w="7518400" h="4673600">
                <a:moveTo>
                  <a:pt x="101604" y="0"/>
                </a:moveTo>
                <a:lnTo>
                  <a:pt x="7416796" y="0"/>
                </a:lnTo>
                <a:cubicBezTo>
                  <a:pt x="7472910" y="0"/>
                  <a:pt x="7518400" y="45490"/>
                  <a:pt x="7518400" y="101604"/>
                </a:cubicBezTo>
                <a:lnTo>
                  <a:pt x="7518400" y="4571996"/>
                </a:lnTo>
                <a:cubicBezTo>
                  <a:pt x="7518400" y="4628110"/>
                  <a:pt x="7472910" y="4673600"/>
                  <a:pt x="7416796" y="4673600"/>
                </a:cubicBezTo>
                <a:lnTo>
                  <a:pt x="101604" y="4673600"/>
                </a:lnTo>
                <a:cubicBezTo>
                  <a:pt x="45490" y="4673600"/>
                  <a:pt x="0" y="4628110"/>
                  <a:pt x="0" y="4571996"/>
                </a:cubicBezTo>
                <a:lnTo>
                  <a:pt x="0" y="101604"/>
                </a:lnTo>
                <a:cubicBezTo>
                  <a:pt x="0" y="45527"/>
                  <a:pt x="45527" y="0"/>
                  <a:pt x="101604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Shape 51"/>
          <p:cNvSpPr/>
          <p:nvPr/>
        </p:nvSpPr>
        <p:spPr>
          <a:xfrm>
            <a:off x="7900092" y="4638967"/>
            <a:ext cx="241300" cy="241300"/>
          </a:xfrm>
          <a:custGeom>
            <a:avLst/>
            <a:gdLst/>
            <a:ahLst/>
            <a:cxnLst/>
            <a:rect l="l" t="t" r="r" b="b"/>
            <a:pathLst>
              <a:path w="241300" h="241300">
                <a:moveTo>
                  <a:pt x="56555" y="26392"/>
                </a:moveTo>
                <a:cubicBezTo>
                  <a:pt x="56555" y="11829"/>
                  <a:pt x="68384" y="0"/>
                  <a:pt x="82947" y="0"/>
                </a:cubicBezTo>
                <a:lnTo>
                  <a:pt x="94258" y="0"/>
                </a:lnTo>
                <a:cubicBezTo>
                  <a:pt x="102600" y="0"/>
                  <a:pt x="109339" y="6739"/>
                  <a:pt x="109339" y="15081"/>
                </a:cubicBezTo>
                <a:lnTo>
                  <a:pt x="109339" y="226219"/>
                </a:lnTo>
                <a:cubicBezTo>
                  <a:pt x="109339" y="234561"/>
                  <a:pt x="102600" y="241300"/>
                  <a:pt x="94258" y="241300"/>
                </a:cubicBezTo>
                <a:lnTo>
                  <a:pt x="79177" y="241300"/>
                </a:lnTo>
                <a:cubicBezTo>
                  <a:pt x="65132" y="241300"/>
                  <a:pt x="53303" y="231686"/>
                  <a:pt x="49957" y="218678"/>
                </a:cubicBezTo>
                <a:cubicBezTo>
                  <a:pt x="49627" y="218678"/>
                  <a:pt x="49344" y="218678"/>
                  <a:pt x="49014" y="218678"/>
                </a:cubicBezTo>
                <a:cubicBezTo>
                  <a:pt x="28183" y="218678"/>
                  <a:pt x="11311" y="201806"/>
                  <a:pt x="11311" y="180975"/>
                </a:cubicBezTo>
                <a:cubicBezTo>
                  <a:pt x="11311" y="172492"/>
                  <a:pt x="14139" y="164668"/>
                  <a:pt x="18852" y="158353"/>
                </a:cubicBezTo>
                <a:cubicBezTo>
                  <a:pt x="9709" y="151472"/>
                  <a:pt x="3770" y="140538"/>
                  <a:pt x="3770" y="128191"/>
                </a:cubicBezTo>
                <a:cubicBezTo>
                  <a:pt x="3770" y="113628"/>
                  <a:pt x="12065" y="100950"/>
                  <a:pt x="24130" y="94682"/>
                </a:cubicBezTo>
                <a:cubicBezTo>
                  <a:pt x="20784" y="89027"/>
                  <a:pt x="18852" y="82428"/>
                  <a:pt x="18852" y="75406"/>
                </a:cubicBezTo>
                <a:cubicBezTo>
                  <a:pt x="18852" y="54575"/>
                  <a:pt x="35724" y="37703"/>
                  <a:pt x="56555" y="37703"/>
                </a:cubicBezTo>
                <a:lnTo>
                  <a:pt x="56555" y="26392"/>
                </a:lnTo>
                <a:close/>
                <a:moveTo>
                  <a:pt x="184745" y="26392"/>
                </a:moveTo>
                <a:lnTo>
                  <a:pt x="184745" y="37703"/>
                </a:lnTo>
                <a:cubicBezTo>
                  <a:pt x="205576" y="37703"/>
                  <a:pt x="222448" y="54575"/>
                  <a:pt x="222448" y="75406"/>
                </a:cubicBezTo>
                <a:cubicBezTo>
                  <a:pt x="222448" y="82476"/>
                  <a:pt x="220516" y="89074"/>
                  <a:pt x="217170" y="94682"/>
                </a:cubicBezTo>
                <a:cubicBezTo>
                  <a:pt x="229282" y="100950"/>
                  <a:pt x="237530" y="113581"/>
                  <a:pt x="237530" y="128191"/>
                </a:cubicBezTo>
                <a:cubicBezTo>
                  <a:pt x="237530" y="140538"/>
                  <a:pt x="231591" y="151472"/>
                  <a:pt x="222448" y="158353"/>
                </a:cubicBezTo>
                <a:cubicBezTo>
                  <a:pt x="227161" y="164668"/>
                  <a:pt x="229989" y="172492"/>
                  <a:pt x="229989" y="180975"/>
                </a:cubicBezTo>
                <a:cubicBezTo>
                  <a:pt x="229989" y="201806"/>
                  <a:pt x="213117" y="218678"/>
                  <a:pt x="192286" y="218678"/>
                </a:cubicBezTo>
                <a:cubicBezTo>
                  <a:pt x="191956" y="218678"/>
                  <a:pt x="191673" y="218678"/>
                  <a:pt x="191343" y="218678"/>
                </a:cubicBezTo>
                <a:cubicBezTo>
                  <a:pt x="187997" y="231686"/>
                  <a:pt x="176168" y="241300"/>
                  <a:pt x="162123" y="241300"/>
                </a:cubicBezTo>
                <a:lnTo>
                  <a:pt x="147042" y="241300"/>
                </a:lnTo>
                <a:cubicBezTo>
                  <a:pt x="138700" y="241300"/>
                  <a:pt x="131961" y="234561"/>
                  <a:pt x="131961" y="226219"/>
                </a:cubicBezTo>
                <a:lnTo>
                  <a:pt x="131961" y="15081"/>
                </a:lnTo>
                <a:cubicBezTo>
                  <a:pt x="131961" y="6739"/>
                  <a:pt x="138700" y="0"/>
                  <a:pt x="147042" y="0"/>
                </a:cubicBezTo>
                <a:lnTo>
                  <a:pt x="158353" y="0"/>
                </a:lnTo>
                <a:cubicBezTo>
                  <a:pt x="172916" y="0"/>
                  <a:pt x="184745" y="11829"/>
                  <a:pt x="184745" y="26392"/>
                </a:cubicBez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8424002" y="4541392"/>
            <a:ext cx="170815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9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Critical Analysis</a:t>
            </a:r>
            <a:endParaRPr lang="en-US" sz="1600" dirty="0"/>
          </a:p>
        </p:txBody>
      </p:sp>
      <p:sp>
        <p:nvSpPr>
          <p:cNvPr id="55" name="Shape 53"/>
          <p:cNvSpPr/>
          <p:nvPr/>
        </p:nvSpPr>
        <p:spPr>
          <a:xfrm>
            <a:off x="7785161" y="5002615"/>
            <a:ext cx="8320503" cy="1244600"/>
          </a:xfrm>
          <a:custGeom>
            <a:avLst/>
            <a:gdLst/>
            <a:ahLst/>
            <a:cxnLst/>
            <a:rect l="l" t="t" r="r" b="b"/>
            <a:pathLst>
              <a:path w="7213600" h="1244600">
                <a:moveTo>
                  <a:pt x="101597" y="0"/>
                </a:moveTo>
                <a:lnTo>
                  <a:pt x="7112003" y="0"/>
                </a:lnTo>
                <a:cubicBezTo>
                  <a:pt x="7168114" y="0"/>
                  <a:pt x="7213600" y="45486"/>
                  <a:pt x="7213600" y="101597"/>
                </a:cubicBezTo>
                <a:lnTo>
                  <a:pt x="7213600" y="1143003"/>
                </a:lnTo>
                <a:cubicBezTo>
                  <a:pt x="7213600" y="1199114"/>
                  <a:pt x="7168114" y="1244600"/>
                  <a:pt x="7112003" y="1244600"/>
                </a:cubicBezTo>
                <a:lnTo>
                  <a:pt x="101597" y="1244600"/>
                </a:lnTo>
                <a:cubicBezTo>
                  <a:pt x="45486" y="1244600"/>
                  <a:pt x="0" y="1199114"/>
                  <a:pt x="0" y="1143003"/>
                </a:cubicBezTo>
                <a:lnTo>
                  <a:pt x="0" y="101597"/>
                </a:lnTo>
                <a:cubicBezTo>
                  <a:pt x="0" y="45524"/>
                  <a:pt x="45524" y="0"/>
                  <a:pt x="101597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6" name="Text 54"/>
          <p:cNvSpPr/>
          <p:nvPr/>
        </p:nvSpPr>
        <p:spPr>
          <a:xfrm>
            <a:off x="7953967" y="4946297"/>
            <a:ext cx="71069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Diagnostic Specificity vs Sensitivity</a:t>
            </a:r>
            <a:endParaRPr lang="en-US" sz="1600" dirty="0"/>
          </a:p>
        </p:txBody>
      </p:sp>
      <p:sp>
        <p:nvSpPr>
          <p:cNvPr id="57" name="Text 55"/>
          <p:cNvSpPr/>
          <p:nvPr/>
        </p:nvSpPr>
        <p:spPr>
          <a:xfrm>
            <a:off x="7936773" y="5350267"/>
            <a:ext cx="8096161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ICD-11's narrower criteria improve specificity but may exclude clinically significant cases meeting ICD-10 criteria (O'Donnell et al, 2014). Those excluded still show moderate PTSD symptomology requiring treatment.</a:t>
            </a:r>
            <a:endParaRPr lang="en-US" sz="1600" dirty="0"/>
          </a:p>
        </p:txBody>
      </p:sp>
      <p:sp>
        <p:nvSpPr>
          <p:cNvPr id="58" name="Shape 56"/>
          <p:cNvSpPr/>
          <p:nvPr/>
        </p:nvSpPr>
        <p:spPr>
          <a:xfrm>
            <a:off x="7830094" y="6448300"/>
            <a:ext cx="8247232" cy="1244600"/>
          </a:xfrm>
          <a:custGeom>
            <a:avLst/>
            <a:gdLst/>
            <a:ahLst/>
            <a:cxnLst/>
            <a:rect l="l" t="t" r="r" b="b"/>
            <a:pathLst>
              <a:path w="7213600" h="1244600">
                <a:moveTo>
                  <a:pt x="101597" y="0"/>
                </a:moveTo>
                <a:lnTo>
                  <a:pt x="7112003" y="0"/>
                </a:lnTo>
                <a:cubicBezTo>
                  <a:pt x="7168114" y="0"/>
                  <a:pt x="7213600" y="45486"/>
                  <a:pt x="7213600" y="101597"/>
                </a:cubicBezTo>
                <a:lnTo>
                  <a:pt x="7213600" y="1143003"/>
                </a:lnTo>
                <a:cubicBezTo>
                  <a:pt x="7213600" y="1199114"/>
                  <a:pt x="7168114" y="1244600"/>
                  <a:pt x="7112003" y="1244600"/>
                </a:cubicBezTo>
                <a:lnTo>
                  <a:pt x="101597" y="1244600"/>
                </a:lnTo>
                <a:cubicBezTo>
                  <a:pt x="45486" y="1244600"/>
                  <a:pt x="0" y="1199114"/>
                  <a:pt x="0" y="1143003"/>
                </a:cubicBezTo>
                <a:lnTo>
                  <a:pt x="0" y="101597"/>
                </a:lnTo>
                <a:cubicBezTo>
                  <a:pt x="0" y="45524"/>
                  <a:pt x="45524" y="0"/>
                  <a:pt x="101597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9" name="Text 57"/>
          <p:cNvSpPr/>
          <p:nvPr/>
        </p:nvSpPr>
        <p:spPr>
          <a:xfrm>
            <a:off x="8055541" y="6413948"/>
            <a:ext cx="71069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Historical Context Shaping Understanding</a:t>
            </a:r>
            <a:endParaRPr lang="en-US" sz="1600" dirty="0"/>
          </a:p>
        </p:txBody>
      </p:sp>
      <p:sp>
        <p:nvSpPr>
          <p:cNvPr id="60" name="Text 58"/>
          <p:cNvSpPr/>
          <p:nvPr/>
        </p:nvSpPr>
        <p:spPr>
          <a:xfrm>
            <a:off x="7983220" y="6888492"/>
            <a:ext cx="7892998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Military and political contexts historically influenced PTSD conceptualisation—from "character weakness" (WWI) to legitimate psychiatric condition (Vietnam era), reflecting broader sociopolitical attitudes (Jones et al, 2007).</a:t>
            </a:r>
            <a:endParaRPr lang="en-US" sz="1600" dirty="0"/>
          </a:p>
        </p:txBody>
      </p:sp>
      <p:sp>
        <p:nvSpPr>
          <p:cNvPr id="61" name="Shape 59"/>
          <p:cNvSpPr/>
          <p:nvPr/>
        </p:nvSpPr>
        <p:spPr>
          <a:xfrm>
            <a:off x="7883433" y="7755896"/>
            <a:ext cx="8106209" cy="1244600"/>
          </a:xfrm>
          <a:custGeom>
            <a:avLst/>
            <a:gdLst/>
            <a:ahLst/>
            <a:cxnLst/>
            <a:rect l="l" t="t" r="r" b="b"/>
            <a:pathLst>
              <a:path w="7213600" h="1244600">
                <a:moveTo>
                  <a:pt x="101597" y="0"/>
                </a:moveTo>
                <a:lnTo>
                  <a:pt x="7112003" y="0"/>
                </a:lnTo>
                <a:cubicBezTo>
                  <a:pt x="7168114" y="0"/>
                  <a:pt x="7213600" y="45486"/>
                  <a:pt x="7213600" y="101597"/>
                </a:cubicBezTo>
                <a:lnTo>
                  <a:pt x="7213600" y="1143003"/>
                </a:lnTo>
                <a:cubicBezTo>
                  <a:pt x="7213600" y="1199114"/>
                  <a:pt x="7168114" y="1244600"/>
                  <a:pt x="7112003" y="1244600"/>
                </a:cubicBezTo>
                <a:lnTo>
                  <a:pt x="101597" y="1244600"/>
                </a:lnTo>
                <a:cubicBezTo>
                  <a:pt x="45486" y="1244600"/>
                  <a:pt x="0" y="1199114"/>
                  <a:pt x="0" y="1143003"/>
                </a:cubicBezTo>
                <a:lnTo>
                  <a:pt x="0" y="101597"/>
                </a:lnTo>
                <a:cubicBezTo>
                  <a:pt x="0" y="45524"/>
                  <a:pt x="45524" y="0"/>
                  <a:pt x="101597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8038395" y="7719615"/>
            <a:ext cx="71069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CPTSD Distinction</a:t>
            </a:r>
            <a:endParaRPr lang="en-US" sz="1600" dirty="0"/>
          </a:p>
        </p:txBody>
      </p:sp>
      <p:sp>
        <p:nvSpPr>
          <p:cNvPr id="63" name="Text 61"/>
          <p:cNvSpPr/>
          <p:nvPr/>
        </p:nvSpPr>
        <p:spPr>
          <a:xfrm>
            <a:off x="8084596" y="8116571"/>
            <a:ext cx="7905045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52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CPTSD diagnosis acknowledges that chronic interpersonal trauma produces distinct symptom profiles requiring specialised treatment approaches beyond standard PTSD interventions (Cloitre et al, 2013).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77494" y="308255"/>
            <a:ext cx="101600" cy="508000"/>
          </a:xfrm>
          <a:custGeom>
            <a:avLst/>
            <a:gdLst/>
            <a:ahLst/>
            <a:cxnLst/>
            <a:rect l="l" t="t" r="r" b="b"/>
            <a:pathLst>
              <a:path w="101600" h="508000">
                <a:moveTo>
                  <a:pt x="0" y="0"/>
                </a:moveTo>
                <a:lnTo>
                  <a:pt x="101600" y="0"/>
                </a:lnTo>
                <a:lnTo>
                  <a:pt x="101600" y="508000"/>
                </a:lnTo>
                <a:lnTo>
                  <a:pt x="0" y="508000"/>
                </a:lnTo>
                <a:lnTo>
                  <a:pt x="0" y="0"/>
                </a:ln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31210" y="286305"/>
            <a:ext cx="10859770" cy="4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3420" b="1" dirty="0">
                <a:solidFill>
                  <a:srgbClr val="2E4A46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Contemporary Treatment, Social Contexts &amp; Future Directions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681249" y="870971"/>
            <a:ext cx="150825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dirty="0">
                <a:solidFill>
                  <a:srgbClr val="A88C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Evidence-based interventions, social determinants, and recommendations for policy and practice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112806" y="1488374"/>
            <a:ext cx="5040214" cy="5325484"/>
          </a:xfrm>
          <a:custGeom>
            <a:avLst/>
            <a:gdLst/>
            <a:ahLst/>
            <a:cxnLst/>
            <a:rect l="l" t="t" r="r" b="b"/>
            <a:pathLst>
              <a:path w="4940300" h="5575300">
                <a:moveTo>
                  <a:pt x="50800" y="0"/>
                </a:moveTo>
                <a:lnTo>
                  <a:pt x="4889500" y="0"/>
                </a:lnTo>
                <a:cubicBezTo>
                  <a:pt x="4917537" y="0"/>
                  <a:pt x="4940300" y="22763"/>
                  <a:pt x="4940300" y="50800"/>
                </a:cubicBezTo>
                <a:lnTo>
                  <a:pt x="4940300" y="5473678"/>
                </a:lnTo>
                <a:cubicBezTo>
                  <a:pt x="4940300" y="5529802"/>
                  <a:pt x="4894802" y="5575300"/>
                  <a:pt x="4838678" y="5575300"/>
                </a:cubicBezTo>
                <a:lnTo>
                  <a:pt x="101622" y="5575300"/>
                </a:lnTo>
                <a:cubicBezTo>
                  <a:pt x="45498" y="5575300"/>
                  <a:pt x="0" y="5529802"/>
                  <a:pt x="0" y="5473678"/>
                </a:cubicBez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76200" dist="508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25799" y="1473919"/>
            <a:ext cx="4940300" cy="50800"/>
          </a:xfrm>
          <a:custGeom>
            <a:avLst/>
            <a:gdLst/>
            <a:ahLst/>
            <a:cxnLst/>
            <a:rect l="l" t="t" r="r" b="b"/>
            <a:pathLst>
              <a:path w="4940300" h="50800">
                <a:moveTo>
                  <a:pt x="50800" y="0"/>
                </a:moveTo>
                <a:lnTo>
                  <a:pt x="4889500" y="0"/>
                </a:lnTo>
                <a:cubicBezTo>
                  <a:pt x="4917537" y="0"/>
                  <a:pt x="4940300" y="22763"/>
                  <a:pt x="4940300" y="50800"/>
                </a:cubicBezTo>
                <a:lnTo>
                  <a:pt x="4940300" y="50800"/>
                </a:lnTo>
                <a:lnTo>
                  <a:pt x="0" y="50800"/>
                </a:ln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38137" y="1841756"/>
            <a:ext cx="271463" cy="241300"/>
          </a:xfrm>
          <a:custGeom>
            <a:avLst/>
            <a:gdLst/>
            <a:ahLst/>
            <a:cxnLst/>
            <a:rect l="l" t="t" r="r" b="b"/>
            <a:pathLst>
              <a:path w="271463" h="241300">
                <a:moveTo>
                  <a:pt x="113109" y="11311"/>
                </a:moveTo>
                <a:cubicBezTo>
                  <a:pt x="113109" y="5043"/>
                  <a:pt x="118152" y="0"/>
                  <a:pt x="124420" y="0"/>
                </a:cubicBezTo>
                <a:lnTo>
                  <a:pt x="147042" y="0"/>
                </a:lnTo>
                <a:cubicBezTo>
                  <a:pt x="153310" y="0"/>
                  <a:pt x="158353" y="5043"/>
                  <a:pt x="158353" y="11311"/>
                </a:cubicBezTo>
                <a:lnTo>
                  <a:pt x="158353" y="37703"/>
                </a:lnTo>
                <a:lnTo>
                  <a:pt x="184745" y="37703"/>
                </a:lnTo>
                <a:cubicBezTo>
                  <a:pt x="191013" y="37703"/>
                  <a:pt x="196056" y="42746"/>
                  <a:pt x="196056" y="49014"/>
                </a:cubicBezTo>
                <a:lnTo>
                  <a:pt x="196056" y="71636"/>
                </a:lnTo>
                <a:cubicBezTo>
                  <a:pt x="196056" y="77904"/>
                  <a:pt x="191013" y="82947"/>
                  <a:pt x="184745" y="82947"/>
                </a:cubicBezTo>
                <a:lnTo>
                  <a:pt x="158353" y="82947"/>
                </a:lnTo>
                <a:lnTo>
                  <a:pt x="158353" y="109339"/>
                </a:lnTo>
                <a:cubicBezTo>
                  <a:pt x="158353" y="115607"/>
                  <a:pt x="153310" y="120650"/>
                  <a:pt x="147042" y="120650"/>
                </a:cubicBezTo>
                <a:lnTo>
                  <a:pt x="124420" y="120650"/>
                </a:lnTo>
                <a:cubicBezTo>
                  <a:pt x="118152" y="120650"/>
                  <a:pt x="113109" y="115607"/>
                  <a:pt x="113109" y="109339"/>
                </a:cubicBezTo>
                <a:lnTo>
                  <a:pt x="113109" y="82947"/>
                </a:lnTo>
                <a:lnTo>
                  <a:pt x="86717" y="82947"/>
                </a:lnTo>
                <a:cubicBezTo>
                  <a:pt x="80449" y="82947"/>
                  <a:pt x="75406" y="77904"/>
                  <a:pt x="75406" y="71636"/>
                </a:cubicBezTo>
                <a:lnTo>
                  <a:pt x="75406" y="49014"/>
                </a:lnTo>
                <a:cubicBezTo>
                  <a:pt x="75406" y="42746"/>
                  <a:pt x="80449" y="37703"/>
                  <a:pt x="86717" y="37703"/>
                </a:cubicBezTo>
                <a:lnTo>
                  <a:pt x="113109" y="37703"/>
                </a:lnTo>
                <a:lnTo>
                  <a:pt x="113109" y="11311"/>
                </a:lnTo>
                <a:close/>
                <a:moveTo>
                  <a:pt x="31435" y="180975"/>
                </a:moveTo>
                <a:lnTo>
                  <a:pt x="51465" y="160945"/>
                </a:lnTo>
                <a:cubicBezTo>
                  <a:pt x="62776" y="149634"/>
                  <a:pt x="78140" y="143272"/>
                  <a:pt x="94116" y="143272"/>
                </a:cubicBezTo>
                <a:lnTo>
                  <a:pt x="165894" y="143272"/>
                </a:lnTo>
                <a:cubicBezTo>
                  <a:pt x="174236" y="143272"/>
                  <a:pt x="180975" y="150011"/>
                  <a:pt x="180975" y="158353"/>
                </a:cubicBezTo>
                <a:cubicBezTo>
                  <a:pt x="180975" y="166695"/>
                  <a:pt x="174236" y="173434"/>
                  <a:pt x="165894" y="173434"/>
                </a:cubicBezTo>
                <a:lnTo>
                  <a:pt x="131961" y="173434"/>
                </a:lnTo>
                <a:cubicBezTo>
                  <a:pt x="125693" y="173434"/>
                  <a:pt x="120650" y="178477"/>
                  <a:pt x="120650" y="184745"/>
                </a:cubicBezTo>
                <a:cubicBezTo>
                  <a:pt x="120650" y="191013"/>
                  <a:pt x="125693" y="196056"/>
                  <a:pt x="131961" y="196056"/>
                </a:cubicBezTo>
                <a:lnTo>
                  <a:pt x="185028" y="196056"/>
                </a:lnTo>
                <a:lnTo>
                  <a:pt x="241441" y="154489"/>
                </a:lnTo>
                <a:cubicBezTo>
                  <a:pt x="249830" y="148315"/>
                  <a:pt x="261613" y="150106"/>
                  <a:pt x="267786" y="158495"/>
                </a:cubicBezTo>
                <a:cubicBezTo>
                  <a:pt x="273960" y="166883"/>
                  <a:pt x="272169" y="178666"/>
                  <a:pt x="263780" y="184840"/>
                </a:cubicBezTo>
                <a:lnTo>
                  <a:pt x="204115" y="228811"/>
                </a:lnTo>
                <a:cubicBezTo>
                  <a:pt x="193087" y="236917"/>
                  <a:pt x="179797" y="241300"/>
                  <a:pt x="166082" y="241300"/>
                </a:cubicBezTo>
                <a:lnTo>
                  <a:pt x="15081" y="241300"/>
                </a:lnTo>
                <a:cubicBezTo>
                  <a:pt x="6739" y="241300"/>
                  <a:pt x="0" y="234561"/>
                  <a:pt x="0" y="226219"/>
                </a:cubicBezTo>
                <a:lnTo>
                  <a:pt x="0" y="196056"/>
                </a:lnTo>
                <a:cubicBezTo>
                  <a:pt x="0" y="187714"/>
                  <a:pt x="6739" y="180975"/>
                  <a:pt x="15081" y="180975"/>
                </a:cubicBezTo>
                <a:lnTo>
                  <a:pt x="31435" y="180975"/>
                </a:ln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25557" y="1788148"/>
            <a:ext cx="296608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71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NICE-Recommended Treatments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434340" y="2190807"/>
            <a:ext cx="4618355" cy="10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3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NICE Guideline NG116 (2018) recommends </a:t>
            </a:r>
            <a:r>
              <a:rPr lang="en-US" sz="1330" b="1" dirty="0">
                <a:solidFill>
                  <a:srgbClr val="2E4A4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trauma-focused psychological therapies</a:t>
            </a:r>
            <a:r>
              <a:rPr lang="en-US" sz="133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as first-line treatment, to be offered within 1 month of trauma presentation (National Institute for Health and Care Excellence, 2018).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189070" y="3328599"/>
            <a:ext cx="4903843" cy="1816100"/>
          </a:xfrm>
          <a:custGeom>
            <a:avLst/>
            <a:gdLst/>
            <a:ahLst/>
            <a:cxnLst/>
            <a:rect l="l" t="t" r="r" b="b"/>
            <a:pathLst>
              <a:path w="4533900" h="1816100">
                <a:moveTo>
                  <a:pt x="101593" y="0"/>
                </a:moveTo>
                <a:lnTo>
                  <a:pt x="4432307" y="0"/>
                </a:lnTo>
                <a:cubicBezTo>
                  <a:pt x="4488415" y="0"/>
                  <a:pt x="4533900" y="45485"/>
                  <a:pt x="4533900" y="101593"/>
                </a:cubicBezTo>
                <a:lnTo>
                  <a:pt x="4533900" y="1714507"/>
                </a:lnTo>
                <a:cubicBezTo>
                  <a:pt x="4533900" y="1770615"/>
                  <a:pt x="4488415" y="1816100"/>
                  <a:pt x="4432307" y="1816100"/>
                </a:cubicBezTo>
                <a:lnTo>
                  <a:pt x="101593" y="1816100"/>
                </a:lnTo>
                <a:cubicBezTo>
                  <a:pt x="45485" y="1816100"/>
                  <a:pt x="0" y="1770615"/>
                  <a:pt x="0" y="1714507"/>
                </a:cubicBezTo>
                <a:lnTo>
                  <a:pt x="0" y="101593"/>
                </a:lnTo>
                <a:cubicBezTo>
                  <a:pt x="0" y="45522"/>
                  <a:pt x="45522" y="0"/>
                  <a:pt x="101593" y="0"/>
                </a:cubicBezTo>
                <a:close/>
              </a:path>
            </a:pathLst>
          </a:custGeom>
          <a:solidFill>
            <a:srgbClr val="2E4A46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85916" y="3392963"/>
            <a:ext cx="4415155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60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Trauma-Focused CBT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53198" y="3697167"/>
            <a:ext cx="4403090" cy="2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8-12 sessions including: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401568" y="4013474"/>
            <a:ext cx="84455" cy="96520"/>
          </a:xfrm>
          <a:custGeom>
            <a:avLst/>
            <a:gdLst/>
            <a:ahLst/>
            <a:cxnLst/>
            <a:rect l="l" t="t" r="r" b="b"/>
            <a:pathLst>
              <a:path w="84455" h="96520">
                <a:moveTo>
                  <a:pt x="81967" y="13215"/>
                </a:moveTo>
                <a:cubicBezTo>
                  <a:pt x="84662" y="15176"/>
                  <a:pt x="85266" y="18946"/>
                  <a:pt x="83305" y="21642"/>
                </a:cubicBezTo>
                <a:lnTo>
                  <a:pt x="35045" y="87999"/>
                </a:lnTo>
                <a:cubicBezTo>
                  <a:pt x="34008" y="89432"/>
                  <a:pt x="32406" y="90318"/>
                  <a:pt x="30634" y="90469"/>
                </a:cubicBezTo>
                <a:cubicBezTo>
                  <a:pt x="28862" y="90619"/>
                  <a:pt x="27146" y="89960"/>
                  <a:pt x="25902" y="88715"/>
                </a:cubicBezTo>
                <a:lnTo>
                  <a:pt x="1772" y="64585"/>
                </a:lnTo>
                <a:cubicBezTo>
                  <a:pt x="-584" y="62229"/>
                  <a:pt x="-584" y="58402"/>
                  <a:pt x="1772" y="56046"/>
                </a:cubicBezTo>
                <a:cubicBezTo>
                  <a:pt x="4128" y="53689"/>
                  <a:pt x="7955" y="53689"/>
                  <a:pt x="10312" y="56046"/>
                </a:cubicBezTo>
                <a:lnTo>
                  <a:pt x="29446" y="75180"/>
                </a:lnTo>
                <a:lnTo>
                  <a:pt x="73559" y="14535"/>
                </a:lnTo>
                <a:cubicBezTo>
                  <a:pt x="75519" y="11839"/>
                  <a:pt x="79290" y="11236"/>
                  <a:pt x="81985" y="13196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31210" y="3935698"/>
            <a:ext cx="22821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Cognitive Processing Therapy (CPT)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389411" y="4168635"/>
            <a:ext cx="84455" cy="96520"/>
          </a:xfrm>
          <a:custGeom>
            <a:avLst/>
            <a:gdLst/>
            <a:ahLst/>
            <a:cxnLst/>
            <a:rect l="l" t="t" r="r" b="b"/>
            <a:pathLst>
              <a:path w="84455" h="96520">
                <a:moveTo>
                  <a:pt x="81967" y="13215"/>
                </a:moveTo>
                <a:cubicBezTo>
                  <a:pt x="84662" y="15176"/>
                  <a:pt x="85266" y="18946"/>
                  <a:pt x="83305" y="21642"/>
                </a:cubicBezTo>
                <a:lnTo>
                  <a:pt x="35045" y="87999"/>
                </a:lnTo>
                <a:cubicBezTo>
                  <a:pt x="34008" y="89432"/>
                  <a:pt x="32406" y="90318"/>
                  <a:pt x="30634" y="90469"/>
                </a:cubicBezTo>
                <a:cubicBezTo>
                  <a:pt x="28862" y="90619"/>
                  <a:pt x="27146" y="89960"/>
                  <a:pt x="25902" y="88715"/>
                </a:cubicBezTo>
                <a:lnTo>
                  <a:pt x="1772" y="64585"/>
                </a:lnTo>
                <a:cubicBezTo>
                  <a:pt x="-584" y="62229"/>
                  <a:pt x="-584" y="58402"/>
                  <a:pt x="1772" y="56046"/>
                </a:cubicBezTo>
                <a:cubicBezTo>
                  <a:pt x="4128" y="53689"/>
                  <a:pt x="7955" y="53689"/>
                  <a:pt x="10312" y="56046"/>
                </a:cubicBezTo>
                <a:lnTo>
                  <a:pt x="29446" y="75180"/>
                </a:lnTo>
                <a:lnTo>
                  <a:pt x="73559" y="14535"/>
                </a:lnTo>
                <a:cubicBezTo>
                  <a:pt x="75519" y="11839"/>
                  <a:pt x="79290" y="11236"/>
                  <a:pt x="81985" y="13196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88327" y="4153671"/>
            <a:ext cx="21551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Prolonged Exposure Therapy (PE)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389411" y="4363977"/>
            <a:ext cx="84455" cy="96520"/>
          </a:xfrm>
          <a:custGeom>
            <a:avLst/>
            <a:gdLst/>
            <a:ahLst/>
            <a:cxnLst/>
            <a:rect l="l" t="t" r="r" b="b"/>
            <a:pathLst>
              <a:path w="84455" h="96520">
                <a:moveTo>
                  <a:pt x="81967" y="13215"/>
                </a:moveTo>
                <a:cubicBezTo>
                  <a:pt x="84662" y="15176"/>
                  <a:pt x="85266" y="18946"/>
                  <a:pt x="83305" y="21642"/>
                </a:cubicBezTo>
                <a:lnTo>
                  <a:pt x="35045" y="87999"/>
                </a:lnTo>
                <a:cubicBezTo>
                  <a:pt x="34008" y="89432"/>
                  <a:pt x="32406" y="90318"/>
                  <a:pt x="30634" y="90469"/>
                </a:cubicBezTo>
                <a:cubicBezTo>
                  <a:pt x="28862" y="90619"/>
                  <a:pt x="27146" y="89960"/>
                  <a:pt x="25902" y="88715"/>
                </a:cubicBezTo>
                <a:lnTo>
                  <a:pt x="1772" y="64585"/>
                </a:lnTo>
                <a:cubicBezTo>
                  <a:pt x="-584" y="62229"/>
                  <a:pt x="-584" y="58402"/>
                  <a:pt x="1772" y="56046"/>
                </a:cubicBezTo>
                <a:cubicBezTo>
                  <a:pt x="4128" y="53689"/>
                  <a:pt x="7955" y="53689"/>
                  <a:pt x="10312" y="56046"/>
                </a:cubicBezTo>
                <a:lnTo>
                  <a:pt x="29446" y="75180"/>
                </a:lnTo>
                <a:lnTo>
                  <a:pt x="73559" y="14535"/>
                </a:lnTo>
                <a:cubicBezTo>
                  <a:pt x="75519" y="11839"/>
                  <a:pt x="79290" y="11236"/>
                  <a:pt x="81985" y="13196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88327" y="4335291"/>
            <a:ext cx="18122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Narrative Exposure Therapy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401567" y="4666992"/>
            <a:ext cx="4637787" cy="3670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A88C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PE showed higher response rates (73% vs 60%) and remission (20% vs 14%) vs CPT (Schnurr et al., 2022)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104423" y="5180030"/>
            <a:ext cx="4961676" cy="1674099"/>
          </a:xfrm>
          <a:custGeom>
            <a:avLst/>
            <a:gdLst/>
            <a:ahLst/>
            <a:cxnLst/>
            <a:rect l="l" t="t" r="r" b="b"/>
            <a:pathLst>
              <a:path w="4533900" h="1587500">
                <a:moveTo>
                  <a:pt x="101600" y="0"/>
                </a:moveTo>
                <a:lnTo>
                  <a:pt x="4432300" y="0"/>
                </a:lnTo>
                <a:cubicBezTo>
                  <a:pt x="4488375" y="0"/>
                  <a:pt x="4533900" y="45525"/>
                  <a:pt x="4533900" y="101600"/>
                </a:cubicBezTo>
                <a:lnTo>
                  <a:pt x="4533900" y="1485900"/>
                </a:lnTo>
                <a:cubicBezTo>
                  <a:pt x="4533900" y="1541975"/>
                  <a:pt x="4488375" y="1587500"/>
                  <a:pt x="4432300" y="1587500"/>
                </a:cubicBezTo>
                <a:lnTo>
                  <a:pt x="101600" y="1587500"/>
                </a:lnTo>
                <a:cubicBezTo>
                  <a:pt x="45525" y="1587500"/>
                  <a:pt x="0" y="1541975"/>
                  <a:pt x="0" y="1485900"/>
                </a:cubicBezTo>
                <a:lnTo>
                  <a:pt x="0" y="101600"/>
                </a:lnTo>
                <a:cubicBezTo>
                  <a:pt x="0" y="45525"/>
                  <a:pt x="45525" y="0"/>
                  <a:pt x="101600" y="0"/>
                </a:cubicBezTo>
                <a:close/>
              </a:path>
            </a:pathLst>
          </a:custGeom>
          <a:solidFill>
            <a:srgbClr val="2E4A46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38138" y="5089345"/>
            <a:ext cx="4520814" cy="5339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EMDR Therapy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552613" y="5657592"/>
            <a:ext cx="4403090" cy="2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Eye Movement Desensitization and Reprocessing: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389412" y="3108557"/>
            <a:ext cx="84455" cy="96520"/>
          </a:xfrm>
          <a:custGeom>
            <a:avLst/>
            <a:gdLst/>
            <a:ahLst/>
            <a:cxnLst/>
            <a:rect l="l" t="t" r="r" b="b"/>
            <a:pathLst>
              <a:path w="84455" h="96520">
                <a:moveTo>
                  <a:pt x="81967" y="13215"/>
                </a:moveTo>
                <a:cubicBezTo>
                  <a:pt x="84662" y="15176"/>
                  <a:pt x="85266" y="18946"/>
                  <a:pt x="83305" y="21642"/>
                </a:cubicBezTo>
                <a:lnTo>
                  <a:pt x="35045" y="87999"/>
                </a:lnTo>
                <a:cubicBezTo>
                  <a:pt x="34008" y="89432"/>
                  <a:pt x="32406" y="90318"/>
                  <a:pt x="30634" y="90469"/>
                </a:cubicBezTo>
                <a:cubicBezTo>
                  <a:pt x="28862" y="90619"/>
                  <a:pt x="27146" y="89960"/>
                  <a:pt x="25902" y="88715"/>
                </a:cubicBezTo>
                <a:lnTo>
                  <a:pt x="1772" y="64585"/>
                </a:lnTo>
                <a:cubicBezTo>
                  <a:pt x="-584" y="62229"/>
                  <a:pt x="-584" y="58402"/>
                  <a:pt x="1772" y="56046"/>
                </a:cubicBezTo>
                <a:cubicBezTo>
                  <a:pt x="4128" y="53689"/>
                  <a:pt x="7955" y="53689"/>
                  <a:pt x="10312" y="56046"/>
                </a:cubicBezTo>
                <a:lnTo>
                  <a:pt x="29446" y="75180"/>
                </a:lnTo>
                <a:lnTo>
                  <a:pt x="73559" y="14535"/>
                </a:lnTo>
                <a:cubicBezTo>
                  <a:pt x="75519" y="11839"/>
                  <a:pt x="79290" y="11236"/>
                  <a:pt x="81985" y="13196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52613" y="5898680"/>
            <a:ext cx="32219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Recommended for non-combat trauma &gt;3 months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834072" y="6280989"/>
            <a:ext cx="84455" cy="96520"/>
          </a:xfrm>
          <a:custGeom>
            <a:avLst/>
            <a:gdLst/>
            <a:ahLst/>
            <a:cxnLst/>
            <a:rect l="l" t="t" r="r" b="b"/>
            <a:pathLst>
              <a:path w="84455" h="96520">
                <a:moveTo>
                  <a:pt x="81967" y="13215"/>
                </a:moveTo>
                <a:cubicBezTo>
                  <a:pt x="84662" y="15176"/>
                  <a:pt x="85266" y="18946"/>
                  <a:pt x="83305" y="21642"/>
                </a:cubicBezTo>
                <a:lnTo>
                  <a:pt x="35045" y="87999"/>
                </a:lnTo>
                <a:cubicBezTo>
                  <a:pt x="34008" y="89432"/>
                  <a:pt x="32406" y="90318"/>
                  <a:pt x="30634" y="90469"/>
                </a:cubicBezTo>
                <a:cubicBezTo>
                  <a:pt x="28862" y="90619"/>
                  <a:pt x="27146" y="89960"/>
                  <a:pt x="25902" y="88715"/>
                </a:cubicBezTo>
                <a:lnTo>
                  <a:pt x="1772" y="64585"/>
                </a:lnTo>
                <a:cubicBezTo>
                  <a:pt x="-584" y="62229"/>
                  <a:pt x="-584" y="58402"/>
                  <a:pt x="1772" y="56046"/>
                </a:cubicBezTo>
                <a:cubicBezTo>
                  <a:pt x="4128" y="53689"/>
                  <a:pt x="7955" y="53689"/>
                  <a:pt x="10312" y="56046"/>
                </a:cubicBezTo>
                <a:lnTo>
                  <a:pt x="29446" y="75180"/>
                </a:lnTo>
                <a:lnTo>
                  <a:pt x="73559" y="14535"/>
                </a:lnTo>
                <a:cubicBezTo>
                  <a:pt x="75519" y="11839"/>
                  <a:pt x="79290" y="11236"/>
                  <a:pt x="81985" y="13196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29822" y="6152750"/>
            <a:ext cx="31838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84-90% remission after 3 sessions (Shapiro, 2017)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277494" y="6512654"/>
            <a:ext cx="4678209" cy="19180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A88C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91% no longer had PTSD at follow-up vs 72% with fluoxetine (van der Kolk et al., 2007)</a:t>
            </a:r>
            <a:endParaRPr lang="en-US" sz="1600" dirty="0"/>
          </a:p>
        </p:txBody>
      </p:sp>
      <p:sp>
        <p:nvSpPr>
          <p:cNvPr id="28" name="Shape 26"/>
          <p:cNvSpPr/>
          <p:nvPr/>
        </p:nvSpPr>
        <p:spPr>
          <a:xfrm>
            <a:off x="104423" y="6944814"/>
            <a:ext cx="4889210" cy="990600"/>
          </a:xfrm>
          <a:custGeom>
            <a:avLst/>
            <a:gdLst/>
            <a:ahLst/>
            <a:cxnLst/>
            <a:rect l="l" t="t" r="r" b="b"/>
            <a:pathLst>
              <a:path w="4940300" h="990600">
                <a:moveTo>
                  <a:pt x="101596" y="0"/>
                </a:moveTo>
                <a:lnTo>
                  <a:pt x="4838704" y="0"/>
                </a:lnTo>
                <a:cubicBezTo>
                  <a:pt x="4894814" y="0"/>
                  <a:pt x="4940300" y="45486"/>
                  <a:pt x="4940300" y="101596"/>
                </a:cubicBezTo>
                <a:lnTo>
                  <a:pt x="4940300" y="889004"/>
                </a:lnTo>
                <a:cubicBezTo>
                  <a:pt x="4940300" y="945114"/>
                  <a:pt x="4894814" y="990600"/>
                  <a:pt x="4838704" y="990600"/>
                </a:cubicBezTo>
                <a:lnTo>
                  <a:pt x="101596" y="990600"/>
                </a:lnTo>
                <a:cubicBezTo>
                  <a:pt x="45486" y="990600"/>
                  <a:pt x="0" y="945114"/>
                  <a:pt x="0" y="889004"/>
                </a:cubicBezTo>
                <a:lnTo>
                  <a:pt x="0" y="101596"/>
                </a:lnTo>
                <a:cubicBezTo>
                  <a:pt x="0" y="45486"/>
                  <a:pt x="45486" y="0"/>
                  <a:pt x="101596" y="0"/>
                </a:cubicBezTo>
                <a:close/>
              </a:path>
            </a:pathLst>
          </a:custGeom>
          <a:solidFill>
            <a:srgbClr val="A88C6B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146685" y="7047771"/>
            <a:ext cx="168910" cy="168910"/>
          </a:xfrm>
          <a:custGeom>
            <a:avLst/>
            <a:gdLst/>
            <a:ahLst/>
            <a:cxnLst/>
            <a:rect l="l" t="t" r="r" b="b"/>
            <a:pathLst>
              <a:path w="168910" h="168910">
                <a:moveTo>
                  <a:pt x="21114" y="36949"/>
                </a:moveTo>
                <a:cubicBezTo>
                  <a:pt x="21114" y="28207"/>
                  <a:pt x="28207" y="21114"/>
                  <a:pt x="36949" y="21114"/>
                </a:cubicBezTo>
                <a:cubicBezTo>
                  <a:pt x="45691" y="21114"/>
                  <a:pt x="52784" y="28207"/>
                  <a:pt x="52784" y="36949"/>
                </a:cubicBezTo>
                <a:lnTo>
                  <a:pt x="52784" y="73898"/>
                </a:lnTo>
                <a:lnTo>
                  <a:pt x="21114" y="73898"/>
                </a:lnTo>
                <a:lnTo>
                  <a:pt x="21114" y="36949"/>
                </a:lnTo>
                <a:close/>
                <a:moveTo>
                  <a:pt x="58063" y="121404"/>
                </a:moveTo>
                <a:cubicBezTo>
                  <a:pt x="58063" y="105338"/>
                  <a:pt x="64034" y="90657"/>
                  <a:pt x="73898" y="79506"/>
                </a:cubicBezTo>
                <a:lnTo>
                  <a:pt x="73898" y="36949"/>
                </a:lnTo>
                <a:cubicBezTo>
                  <a:pt x="73898" y="16528"/>
                  <a:pt x="57370" y="0"/>
                  <a:pt x="36949" y="0"/>
                </a:cubicBezTo>
                <a:cubicBezTo>
                  <a:pt x="16528" y="0"/>
                  <a:pt x="0" y="16528"/>
                  <a:pt x="0" y="36949"/>
                </a:cubicBezTo>
                <a:lnTo>
                  <a:pt x="0" y="131961"/>
                </a:lnTo>
                <a:cubicBezTo>
                  <a:pt x="0" y="152382"/>
                  <a:pt x="16528" y="168910"/>
                  <a:pt x="36949" y="168910"/>
                </a:cubicBezTo>
                <a:cubicBezTo>
                  <a:pt x="49254" y="168910"/>
                  <a:pt x="60141" y="162906"/>
                  <a:pt x="66871" y="153636"/>
                </a:cubicBezTo>
                <a:cubicBezTo>
                  <a:pt x="61263" y="144200"/>
                  <a:pt x="58063" y="133182"/>
                  <a:pt x="58063" y="121404"/>
                </a:cubicBezTo>
                <a:close/>
                <a:moveTo>
                  <a:pt x="79407" y="143639"/>
                </a:moveTo>
                <a:cubicBezTo>
                  <a:pt x="80925" y="146510"/>
                  <a:pt x="84785" y="146840"/>
                  <a:pt x="87094" y="144530"/>
                </a:cubicBezTo>
                <a:lnTo>
                  <a:pt x="144530" y="87094"/>
                </a:lnTo>
                <a:cubicBezTo>
                  <a:pt x="146840" y="84785"/>
                  <a:pt x="146510" y="80925"/>
                  <a:pt x="143639" y="79407"/>
                </a:cubicBezTo>
                <a:cubicBezTo>
                  <a:pt x="137008" y="75878"/>
                  <a:pt x="129454" y="73898"/>
                  <a:pt x="121404" y="73898"/>
                </a:cubicBezTo>
                <a:cubicBezTo>
                  <a:pt x="95177" y="73898"/>
                  <a:pt x="73898" y="95177"/>
                  <a:pt x="73898" y="121404"/>
                </a:cubicBezTo>
                <a:cubicBezTo>
                  <a:pt x="73898" y="129421"/>
                  <a:pt x="75878" y="137008"/>
                  <a:pt x="79407" y="143639"/>
                </a:cubicBezTo>
                <a:close/>
                <a:moveTo>
                  <a:pt x="98278" y="155714"/>
                </a:moveTo>
                <a:cubicBezTo>
                  <a:pt x="95969" y="158023"/>
                  <a:pt x="96298" y="161883"/>
                  <a:pt x="99169" y="163401"/>
                </a:cubicBezTo>
                <a:cubicBezTo>
                  <a:pt x="105800" y="166931"/>
                  <a:pt x="113354" y="168910"/>
                  <a:pt x="121404" y="168910"/>
                </a:cubicBezTo>
                <a:cubicBezTo>
                  <a:pt x="147631" y="168910"/>
                  <a:pt x="168910" y="147631"/>
                  <a:pt x="168910" y="121404"/>
                </a:cubicBezTo>
                <a:cubicBezTo>
                  <a:pt x="168910" y="113387"/>
                  <a:pt x="166931" y="105800"/>
                  <a:pt x="163401" y="99169"/>
                </a:cubicBezTo>
                <a:cubicBezTo>
                  <a:pt x="161883" y="96298"/>
                  <a:pt x="158023" y="95969"/>
                  <a:pt x="155714" y="98278"/>
                </a:cubicBezTo>
                <a:lnTo>
                  <a:pt x="98278" y="155714"/>
                </a:ln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08940" y="6917699"/>
            <a:ext cx="4440555" cy="323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Pharmacological Treatment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104423" y="7237332"/>
            <a:ext cx="4889210" cy="630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SSRIs may be considered but </a:t>
            </a:r>
            <a:r>
              <a:rPr lang="en-US" sz="1140" b="1" dirty="0">
                <a:solidFill>
                  <a:srgbClr val="2E4A4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avoid benzodiazepines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as they increase intrusive and dissociative symptoms over time (VA/DoD, 2021).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5211286" y="1510507"/>
            <a:ext cx="6122830" cy="4872265"/>
          </a:xfrm>
          <a:custGeom>
            <a:avLst/>
            <a:gdLst/>
            <a:ahLst/>
            <a:cxnLst/>
            <a:rect l="l" t="t" r="r" b="b"/>
            <a:pathLst>
              <a:path w="4940300" h="5219700">
                <a:moveTo>
                  <a:pt x="50800" y="0"/>
                </a:moveTo>
                <a:lnTo>
                  <a:pt x="4889500" y="0"/>
                </a:lnTo>
                <a:cubicBezTo>
                  <a:pt x="4917537" y="0"/>
                  <a:pt x="4940300" y="22763"/>
                  <a:pt x="4940300" y="50800"/>
                </a:cubicBezTo>
                <a:lnTo>
                  <a:pt x="4940300" y="5118078"/>
                </a:lnTo>
                <a:cubicBezTo>
                  <a:pt x="4940300" y="5174202"/>
                  <a:pt x="4894802" y="5219700"/>
                  <a:pt x="4838678" y="5219700"/>
                </a:cubicBezTo>
                <a:lnTo>
                  <a:pt x="101622" y="5219700"/>
                </a:lnTo>
                <a:cubicBezTo>
                  <a:pt x="45498" y="5219700"/>
                  <a:pt x="0" y="5174202"/>
                  <a:pt x="0" y="5118078"/>
                </a:cubicBez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76200" dist="508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5227955" y="1467032"/>
            <a:ext cx="6048854" cy="45719"/>
          </a:xfrm>
          <a:custGeom>
            <a:avLst/>
            <a:gdLst/>
            <a:ahLst/>
            <a:cxnLst/>
            <a:rect l="l" t="t" r="r" b="b"/>
            <a:pathLst>
              <a:path w="4940300" h="50800">
                <a:moveTo>
                  <a:pt x="50800" y="0"/>
                </a:moveTo>
                <a:lnTo>
                  <a:pt x="4889500" y="0"/>
                </a:lnTo>
                <a:cubicBezTo>
                  <a:pt x="4917537" y="0"/>
                  <a:pt x="4940300" y="22763"/>
                  <a:pt x="4940300" y="50800"/>
                </a:cubicBezTo>
                <a:lnTo>
                  <a:pt x="4940300" y="50800"/>
                </a:lnTo>
                <a:lnTo>
                  <a:pt x="0" y="50800"/>
                </a:ln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5297487" y="1861741"/>
            <a:ext cx="301625" cy="241300"/>
          </a:xfrm>
          <a:custGeom>
            <a:avLst/>
            <a:gdLst/>
            <a:ahLst/>
            <a:cxnLst/>
            <a:rect l="l" t="t" r="r" b="b"/>
            <a:pathLst>
              <a:path w="301625" h="241300">
                <a:moveTo>
                  <a:pt x="180975" y="15081"/>
                </a:moveTo>
                <a:lnTo>
                  <a:pt x="241300" y="15081"/>
                </a:lnTo>
                <a:cubicBezTo>
                  <a:pt x="249642" y="15081"/>
                  <a:pt x="256381" y="21821"/>
                  <a:pt x="256381" y="30163"/>
                </a:cubicBezTo>
                <a:cubicBezTo>
                  <a:pt x="256381" y="38504"/>
                  <a:pt x="249642" y="45244"/>
                  <a:pt x="241300" y="45244"/>
                </a:cubicBezTo>
                <a:lnTo>
                  <a:pt x="187762" y="45244"/>
                </a:lnTo>
                <a:cubicBezTo>
                  <a:pt x="185311" y="57403"/>
                  <a:pt x="176969" y="67441"/>
                  <a:pt x="165894" y="72249"/>
                </a:cubicBezTo>
                <a:lnTo>
                  <a:pt x="165894" y="211138"/>
                </a:lnTo>
                <a:lnTo>
                  <a:pt x="241300" y="211138"/>
                </a:lnTo>
                <a:cubicBezTo>
                  <a:pt x="249642" y="211138"/>
                  <a:pt x="256381" y="217877"/>
                  <a:pt x="256381" y="226219"/>
                </a:cubicBezTo>
                <a:cubicBezTo>
                  <a:pt x="256381" y="234561"/>
                  <a:pt x="249642" y="241300"/>
                  <a:pt x="241300" y="241300"/>
                </a:cubicBezTo>
                <a:lnTo>
                  <a:pt x="60325" y="241300"/>
                </a:lnTo>
                <a:cubicBezTo>
                  <a:pt x="51983" y="241300"/>
                  <a:pt x="45244" y="234561"/>
                  <a:pt x="45244" y="226219"/>
                </a:cubicBezTo>
                <a:cubicBezTo>
                  <a:pt x="45244" y="217877"/>
                  <a:pt x="51983" y="211138"/>
                  <a:pt x="60325" y="211138"/>
                </a:cubicBezTo>
                <a:lnTo>
                  <a:pt x="135731" y="211138"/>
                </a:lnTo>
                <a:lnTo>
                  <a:pt x="135731" y="72249"/>
                </a:lnTo>
                <a:cubicBezTo>
                  <a:pt x="124656" y="67394"/>
                  <a:pt x="116314" y="57356"/>
                  <a:pt x="113863" y="45244"/>
                </a:cubicBezTo>
                <a:lnTo>
                  <a:pt x="60325" y="45244"/>
                </a:lnTo>
                <a:cubicBezTo>
                  <a:pt x="51983" y="45244"/>
                  <a:pt x="45244" y="38504"/>
                  <a:pt x="45244" y="30163"/>
                </a:cubicBezTo>
                <a:cubicBezTo>
                  <a:pt x="45244" y="21821"/>
                  <a:pt x="51983" y="15081"/>
                  <a:pt x="60325" y="15081"/>
                </a:cubicBezTo>
                <a:lnTo>
                  <a:pt x="120650" y="15081"/>
                </a:lnTo>
                <a:cubicBezTo>
                  <a:pt x="127531" y="5938"/>
                  <a:pt x="138465" y="0"/>
                  <a:pt x="150813" y="0"/>
                </a:cubicBezTo>
                <a:cubicBezTo>
                  <a:pt x="163160" y="0"/>
                  <a:pt x="174094" y="5938"/>
                  <a:pt x="180975" y="15081"/>
                </a:cubicBezTo>
                <a:close/>
                <a:moveTo>
                  <a:pt x="207179" y="150813"/>
                </a:moveTo>
                <a:lnTo>
                  <a:pt x="275421" y="150813"/>
                </a:lnTo>
                <a:lnTo>
                  <a:pt x="241300" y="92278"/>
                </a:lnTo>
                <a:lnTo>
                  <a:pt x="207179" y="150813"/>
                </a:lnTo>
                <a:close/>
                <a:moveTo>
                  <a:pt x="241300" y="196056"/>
                </a:moveTo>
                <a:cubicBezTo>
                  <a:pt x="211656" y="196056"/>
                  <a:pt x="187008" y="180032"/>
                  <a:pt x="181918" y="158872"/>
                </a:cubicBezTo>
                <a:cubicBezTo>
                  <a:pt x="180692" y="153687"/>
                  <a:pt x="182389" y="148362"/>
                  <a:pt x="185075" y="143743"/>
                </a:cubicBezTo>
                <a:lnTo>
                  <a:pt x="229942" y="66829"/>
                </a:lnTo>
                <a:cubicBezTo>
                  <a:pt x="232298" y="62776"/>
                  <a:pt x="236634" y="60325"/>
                  <a:pt x="241300" y="60325"/>
                </a:cubicBezTo>
                <a:cubicBezTo>
                  <a:pt x="245966" y="60325"/>
                  <a:pt x="250302" y="62823"/>
                  <a:pt x="252658" y="66829"/>
                </a:cubicBezTo>
                <a:lnTo>
                  <a:pt x="297525" y="143743"/>
                </a:lnTo>
                <a:cubicBezTo>
                  <a:pt x="300211" y="148362"/>
                  <a:pt x="301908" y="153687"/>
                  <a:pt x="300682" y="158872"/>
                </a:cubicBezTo>
                <a:cubicBezTo>
                  <a:pt x="295593" y="179985"/>
                  <a:pt x="270944" y="196056"/>
                  <a:pt x="241300" y="196056"/>
                </a:cubicBezTo>
                <a:close/>
                <a:moveTo>
                  <a:pt x="59759" y="92278"/>
                </a:moveTo>
                <a:lnTo>
                  <a:pt x="25638" y="150813"/>
                </a:lnTo>
                <a:lnTo>
                  <a:pt x="93928" y="150813"/>
                </a:lnTo>
                <a:lnTo>
                  <a:pt x="59759" y="92278"/>
                </a:lnTo>
                <a:close/>
                <a:moveTo>
                  <a:pt x="424" y="158872"/>
                </a:moveTo>
                <a:cubicBezTo>
                  <a:pt x="-801" y="153687"/>
                  <a:pt x="895" y="148362"/>
                  <a:pt x="3582" y="143743"/>
                </a:cubicBezTo>
                <a:lnTo>
                  <a:pt x="48449" y="66829"/>
                </a:lnTo>
                <a:cubicBezTo>
                  <a:pt x="50805" y="62776"/>
                  <a:pt x="55141" y="60325"/>
                  <a:pt x="59807" y="60325"/>
                </a:cubicBezTo>
                <a:cubicBezTo>
                  <a:pt x="64472" y="60325"/>
                  <a:pt x="68808" y="62823"/>
                  <a:pt x="71165" y="66829"/>
                </a:cubicBezTo>
                <a:lnTo>
                  <a:pt x="116031" y="143743"/>
                </a:lnTo>
                <a:cubicBezTo>
                  <a:pt x="118718" y="148362"/>
                  <a:pt x="120414" y="153687"/>
                  <a:pt x="119189" y="158872"/>
                </a:cubicBezTo>
                <a:cubicBezTo>
                  <a:pt x="114099" y="179985"/>
                  <a:pt x="89451" y="196056"/>
                  <a:pt x="59807" y="196056"/>
                </a:cubicBezTo>
                <a:cubicBezTo>
                  <a:pt x="30162" y="196056"/>
                  <a:pt x="5514" y="180032"/>
                  <a:pt x="424" y="158872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5767087" y="1776866"/>
            <a:ext cx="296608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71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Social Determinants &amp; Inequality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5340374" y="2129092"/>
            <a:ext cx="5683671" cy="8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3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PTSD does not affect all populations equally. </a:t>
            </a:r>
            <a:r>
              <a:rPr lang="en-US" sz="1330" b="1" dirty="0">
                <a:solidFill>
                  <a:srgbClr val="2E4A4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Social determinants</a:t>
            </a:r>
            <a:r>
              <a:rPr lang="en-US" sz="133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significantly influence both trauma exposure and access to treatment (Platt et al., 2023).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5249123" y="3041581"/>
            <a:ext cx="5973428" cy="1562100"/>
          </a:xfrm>
          <a:custGeom>
            <a:avLst/>
            <a:gdLst/>
            <a:ahLst/>
            <a:cxnLst/>
            <a:rect l="l" t="t" r="r" b="b"/>
            <a:pathLst>
              <a:path w="4533900" h="1562100">
                <a:moveTo>
                  <a:pt x="101599" y="0"/>
                </a:moveTo>
                <a:lnTo>
                  <a:pt x="4432301" y="0"/>
                </a:lnTo>
                <a:cubicBezTo>
                  <a:pt x="4488413" y="0"/>
                  <a:pt x="4533900" y="45487"/>
                  <a:pt x="4533900" y="101599"/>
                </a:cubicBezTo>
                <a:lnTo>
                  <a:pt x="4533900" y="1460501"/>
                </a:lnTo>
                <a:cubicBezTo>
                  <a:pt x="4533900" y="1516613"/>
                  <a:pt x="4488413" y="1562100"/>
                  <a:pt x="4432301" y="1562100"/>
                </a:cubicBezTo>
                <a:lnTo>
                  <a:pt x="101599" y="1562100"/>
                </a:lnTo>
                <a:cubicBezTo>
                  <a:pt x="45487" y="1562100"/>
                  <a:pt x="0" y="1516613"/>
                  <a:pt x="0" y="1460501"/>
                </a:cubicBezTo>
                <a:lnTo>
                  <a:pt x="0" y="101599"/>
                </a:lnTo>
                <a:cubicBezTo>
                  <a:pt x="0" y="45525"/>
                  <a:pt x="45525" y="0"/>
                  <a:pt x="101599" y="0"/>
                </a:cubicBezTo>
                <a:close/>
              </a:path>
            </a:pathLst>
          </a:custGeom>
          <a:solidFill>
            <a:srgbClr val="A88C6B">
              <a:alpha val="10196"/>
            </a:srgbClr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8" name="Shape 36"/>
          <p:cNvSpPr/>
          <p:nvPr/>
        </p:nvSpPr>
        <p:spPr>
          <a:xfrm>
            <a:off x="5420432" y="3118257"/>
            <a:ext cx="211138" cy="168910"/>
          </a:xfrm>
          <a:custGeom>
            <a:avLst/>
            <a:gdLst/>
            <a:ahLst/>
            <a:cxnLst/>
            <a:rect l="l" t="t" r="r" b="b"/>
            <a:pathLst>
              <a:path w="211138" h="168910">
                <a:moveTo>
                  <a:pt x="105569" y="5278"/>
                </a:moveTo>
                <a:cubicBezTo>
                  <a:pt x="124505" y="5278"/>
                  <a:pt x="139879" y="20652"/>
                  <a:pt x="139879" y="39588"/>
                </a:cubicBezTo>
                <a:cubicBezTo>
                  <a:pt x="139879" y="58524"/>
                  <a:pt x="124505" y="73898"/>
                  <a:pt x="105569" y="73898"/>
                </a:cubicBezTo>
                <a:cubicBezTo>
                  <a:pt x="86633" y="73898"/>
                  <a:pt x="71259" y="58524"/>
                  <a:pt x="71259" y="39588"/>
                </a:cubicBezTo>
                <a:cubicBezTo>
                  <a:pt x="71259" y="20652"/>
                  <a:pt x="86633" y="5278"/>
                  <a:pt x="105569" y="5278"/>
                </a:cubicBezTo>
                <a:close/>
                <a:moveTo>
                  <a:pt x="31671" y="29031"/>
                </a:moveTo>
                <a:cubicBezTo>
                  <a:pt x="44780" y="29031"/>
                  <a:pt x="55424" y="39675"/>
                  <a:pt x="55424" y="52784"/>
                </a:cubicBezTo>
                <a:cubicBezTo>
                  <a:pt x="55424" y="65894"/>
                  <a:pt x="44780" y="76537"/>
                  <a:pt x="31671" y="76537"/>
                </a:cubicBezTo>
                <a:cubicBezTo>
                  <a:pt x="18561" y="76537"/>
                  <a:pt x="7918" y="65894"/>
                  <a:pt x="7918" y="52784"/>
                </a:cubicBezTo>
                <a:cubicBezTo>
                  <a:pt x="7918" y="39675"/>
                  <a:pt x="18561" y="29031"/>
                  <a:pt x="31671" y="29031"/>
                </a:cubicBezTo>
                <a:close/>
                <a:moveTo>
                  <a:pt x="0" y="137239"/>
                </a:moveTo>
                <a:cubicBezTo>
                  <a:pt x="0" y="113915"/>
                  <a:pt x="18903" y="95012"/>
                  <a:pt x="42228" y="95012"/>
                </a:cubicBezTo>
                <a:cubicBezTo>
                  <a:pt x="46450" y="95012"/>
                  <a:pt x="50541" y="95639"/>
                  <a:pt x="54401" y="96793"/>
                </a:cubicBezTo>
                <a:cubicBezTo>
                  <a:pt x="43547" y="108934"/>
                  <a:pt x="36949" y="124967"/>
                  <a:pt x="36949" y="142518"/>
                </a:cubicBezTo>
                <a:lnTo>
                  <a:pt x="36949" y="147796"/>
                </a:lnTo>
                <a:cubicBezTo>
                  <a:pt x="36949" y="151557"/>
                  <a:pt x="37741" y="155120"/>
                  <a:pt x="39159" y="158353"/>
                </a:cubicBezTo>
                <a:lnTo>
                  <a:pt x="10557" y="158353"/>
                </a:lnTo>
                <a:cubicBezTo>
                  <a:pt x="4718" y="158353"/>
                  <a:pt x="0" y="153636"/>
                  <a:pt x="0" y="147796"/>
                </a:cubicBezTo>
                <a:lnTo>
                  <a:pt x="0" y="137239"/>
                </a:lnTo>
                <a:close/>
                <a:moveTo>
                  <a:pt x="171978" y="158353"/>
                </a:moveTo>
                <a:cubicBezTo>
                  <a:pt x="173397" y="155120"/>
                  <a:pt x="174188" y="151557"/>
                  <a:pt x="174188" y="147796"/>
                </a:cubicBezTo>
                <a:lnTo>
                  <a:pt x="174188" y="142518"/>
                </a:lnTo>
                <a:cubicBezTo>
                  <a:pt x="174188" y="124967"/>
                  <a:pt x="167590" y="108934"/>
                  <a:pt x="156737" y="96793"/>
                </a:cubicBezTo>
                <a:cubicBezTo>
                  <a:pt x="160596" y="95639"/>
                  <a:pt x="164687" y="95012"/>
                  <a:pt x="168910" y="95012"/>
                </a:cubicBezTo>
                <a:cubicBezTo>
                  <a:pt x="192234" y="95012"/>
                  <a:pt x="211138" y="113915"/>
                  <a:pt x="211138" y="137239"/>
                </a:cubicBezTo>
                <a:lnTo>
                  <a:pt x="211138" y="147796"/>
                </a:lnTo>
                <a:cubicBezTo>
                  <a:pt x="211138" y="153636"/>
                  <a:pt x="206420" y="158353"/>
                  <a:pt x="200581" y="158353"/>
                </a:cubicBezTo>
                <a:lnTo>
                  <a:pt x="171978" y="158353"/>
                </a:lnTo>
                <a:close/>
                <a:moveTo>
                  <a:pt x="155714" y="52784"/>
                </a:moveTo>
                <a:cubicBezTo>
                  <a:pt x="155714" y="39675"/>
                  <a:pt x="166357" y="29031"/>
                  <a:pt x="179467" y="29031"/>
                </a:cubicBezTo>
                <a:cubicBezTo>
                  <a:pt x="192576" y="29031"/>
                  <a:pt x="203220" y="39675"/>
                  <a:pt x="203220" y="52784"/>
                </a:cubicBezTo>
                <a:cubicBezTo>
                  <a:pt x="203220" y="65894"/>
                  <a:pt x="192576" y="76537"/>
                  <a:pt x="179467" y="76537"/>
                </a:cubicBezTo>
                <a:cubicBezTo>
                  <a:pt x="166357" y="76537"/>
                  <a:pt x="155714" y="65894"/>
                  <a:pt x="155714" y="52784"/>
                </a:cubicBezTo>
                <a:close/>
                <a:moveTo>
                  <a:pt x="52784" y="142518"/>
                </a:moveTo>
                <a:cubicBezTo>
                  <a:pt x="52784" y="113354"/>
                  <a:pt x="76405" y="89733"/>
                  <a:pt x="105569" y="89733"/>
                </a:cubicBezTo>
                <a:cubicBezTo>
                  <a:pt x="134732" y="89733"/>
                  <a:pt x="158353" y="113354"/>
                  <a:pt x="158353" y="142518"/>
                </a:cubicBezTo>
                <a:lnTo>
                  <a:pt x="158353" y="147796"/>
                </a:lnTo>
                <a:cubicBezTo>
                  <a:pt x="158353" y="153636"/>
                  <a:pt x="153636" y="158353"/>
                  <a:pt x="147796" y="158353"/>
                </a:cubicBezTo>
                <a:lnTo>
                  <a:pt x="63341" y="158353"/>
                </a:lnTo>
                <a:cubicBezTo>
                  <a:pt x="57502" y="158353"/>
                  <a:pt x="52784" y="153636"/>
                  <a:pt x="52784" y="147796"/>
                </a:cubicBezTo>
                <a:lnTo>
                  <a:pt x="52784" y="142518"/>
                </a:ln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5767087" y="3046730"/>
            <a:ext cx="4135755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Vulnerable Populations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5333602" y="3537197"/>
            <a:ext cx="72390" cy="72390"/>
          </a:xfrm>
          <a:custGeom>
            <a:avLst/>
            <a:gdLst/>
            <a:ahLst/>
            <a:cxnLst/>
            <a:rect l="l" t="t" r="r" b="b"/>
            <a:pathLst>
              <a:path w="72390" h="72390">
                <a:moveTo>
                  <a:pt x="0" y="36195"/>
                </a:moveTo>
                <a:cubicBezTo>
                  <a:pt x="0" y="16218"/>
                  <a:pt x="16218" y="0"/>
                  <a:pt x="36195" y="0"/>
                </a:cubicBezTo>
                <a:cubicBezTo>
                  <a:pt x="56172" y="0"/>
                  <a:pt x="72390" y="16218"/>
                  <a:pt x="72390" y="36195"/>
                </a:cubicBezTo>
                <a:cubicBezTo>
                  <a:pt x="72390" y="56172"/>
                  <a:pt x="56172" y="72390"/>
                  <a:pt x="36195" y="72390"/>
                </a:cubicBezTo>
                <a:cubicBezTo>
                  <a:pt x="16218" y="72390"/>
                  <a:pt x="0" y="56172"/>
                  <a:pt x="0" y="36195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5540872" y="3461879"/>
            <a:ext cx="5613502" cy="26830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Refugees/asylum seekers: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30-60% PTSD rates vs 2.9% general UK population (Qassem et al., 2021; Steel et al., 2009)</a:t>
            </a:r>
            <a:endParaRPr lang="en-US" sz="1600" dirty="0"/>
          </a:p>
        </p:txBody>
      </p:sp>
      <p:sp>
        <p:nvSpPr>
          <p:cNvPr id="42" name="Shape 40"/>
          <p:cNvSpPr/>
          <p:nvPr/>
        </p:nvSpPr>
        <p:spPr>
          <a:xfrm>
            <a:off x="5341757" y="3947730"/>
            <a:ext cx="72390" cy="72390"/>
          </a:xfrm>
          <a:custGeom>
            <a:avLst/>
            <a:gdLst/>
            <a:ahLst/>
            <a:cxnLst/>
            <a:rect l="l" t="t" r="r" b="b"/>
            <a:pathLst>
              <a:path w="72390" h="72390">
                <a:moveTo>
                  <a:pt x="0" y="36195"/>
                </a:moveTo>
                <a:cubicBezTo>
                  <a:pt x="0" y="16218"/>
                  <a:pt x="16218" y="0"/>
                  <a:pt x="36195" y="0"/>
                </a:cubicBezTo>
                <a:cubicBezTo>
                  <a:pt x="56172" y="0"/>
                  <a:pt x="72390" y="16218"/>
                  <a:pt x="72390" y="36195"/>
                </a:cubicBezTo>
                <a:cubicBezTo>
                  <a:pt x="72390" y="56172"/>
                  <a:pt x="56172" y="72390"/>
                  <a:pt x="36195" y="72390"/>
                </a:cubicBezTo>
                <a:cubicBezTo>
                  <a:pt x="16218" y="72390"/>
                  <a:pt x="0" y="56172"/>
                  <a:pt x="0" y="36195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5511876" y="3872270"/>
            <a:ext cx="5627219" cy="3112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Military veterans: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12.1% PTSD rate (26.5% Iraq/Afghanistan veterans) (VA, 2019)</a:t>
            </a:r>
            <a:endParaRPr lang="en-US" sz="1600" dirty="0"/>
          </a:p>
        </p:txBody>
      </p:sp>
      <p:sp>
        <p:nvSpPr>
          <p:cNvPr id="44" name="Shape 42"/>
          <p:cNvSpPr/>
          <p:nvPr/>
        </p:nvSpPr>
        <p:spPr>
          <a:xfrm>
            <a:off x="5344160" y="4373683"/>
            <a:ext cx="72390" cy="72390"/>
          </a:xfrm>
          <a:custGeom>
            <a:avLst/>
            <a:gdLst/>
            <a:ahLst/>
            <a:cxnLst/>
            <a:rect l="l" t="t" r="r" b="b"/>
            <a:pathLst>
              <a:path w="72390" h="72390">
                <a:moveTo>
                  <a:pt x="0" y="36195"/>
                </a:moveTo>
                <a:cubicBezTo>
                  <a:pt x="0" y="16218"/>
                  <a:pt x="16218" y="0"/>
                  <a:pt x="36195" y="0"/>
                </a:cubicBezTo>
                <a:cubicBezTo>
                  <a:pt x="56172" y="0"/>
                  <a:pt x="72390" y="16218"/>
                  <a:pt x="72390" y="36195"/>
                </a:cubicBezTo>
                <a:cubicBezTo>
                  <a:pt x="72390" y="56172"/>
                  <a:pt x="56172" y="72390"/>
                  <a:pt x="36195" y="72390"/>
                </a:cubicBezTo>
                <a:cubicBezTo>
                  <a:pt x="16218" y="72390"/>
                  <a:pt x="0" y="56172"/>
                  <a:pt x="0" y="36195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5566167" y="4309171"/>
            <a:ext cx="5572928" cy="254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Survivors of interpersonal violence: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Higher CPTSD risk</a:t>
            </a:r>
            <a:endParaRPr lang="en-US" sz="1600" dirty="0"/>
          </a:p>
        </p:txBody>
      </p:sp>
      <p:sp>
        <p:nvSpPr>
          <p:cNvPr id="46" name="Shape 44"/>
          <p:cNvSpPr/>
          <p:nvPr/>
        </p:nvSpPr>
        <p:spPr>
          <a:xfrm>
            <a:off x="5196277" y="4642701"/>
            <a:ext cx="6024974" cy="1752600"/>
          </a:xfrm>
          <a:custGeom>
            <a:avLst/>
            <a:gdLst/>
            <a:ahLst/>
            <a:cxnLst/>
            <a:rect l="l" t="t" r="r" b="b"/>
            <a:pathLst>
              <a:path w="4533900" h="1752600">
                <a:moveTo>
                  <a:pt x="101598" y="0"/>
                </a:moveTo>
                <a:lnTo>
                  <a:pt x="4432302" y="0"/>
                </a:lnTo>
                <a:cubicBezTo>
                  <a:pt x="4488413" y="0"/>
                  <a:pt x="4533900" y="45487"/>
                  <a:pt x="4533900" y="101598"/>
                </a:cubicBezTo>
                <a:lnTo>
                  <a:pt x="4533900" y="1651002"/>
                </a:lnTo>
                <a:cubicBezTo>
                  <a:pt x="4533900" y="1707113"/>
                  <a:pt x="4488413" y="1752600"/>
                  <a:pt x="4432302" y="1752600"/>
                </a:cubicBezTo>
                <a:lnTo>
                  <a:pt x="101598" y="1752600"/>
                </a:lnTo>
                <a:cubicBezTo>
                  <a:pt x="45487" y="1752600"/>
                  <a:pt x="0" y="1707113"/>
                  <a:pt x="0" y="1651002"/>
                </a:cubicBezTo>
                <a:lnTo>
                  <a:pt x="0" y="101598"/>
                </a:lnTo>
                <a:cubicBezTo>
                  <a:pt x="0" y="45525"/>
                  <a:pt x="45525" y="0"/>
                  <a:pt x="101598" y="0"/>
                </a:cubicBezTo>
                <a:close/>
              </a:path>
            </a:pathLst>
          </a:custGeom>
          <a:solidFill>
            <a:srgbClr val="A88C6B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Shape 45"/>
          <p:cNvSpPr/>
          <p:nvPr/>
        </p:nvSpPr>
        <p:spPr>
          <a:xfrm>
            <a:off x="5336132" y="4764257"/>
            <a:ext cx="168910" cy="168910"/>
          </a:xfrm>
          <a:custGeom>
            <a:avLst/>
            <a:gdLst/>
            <a:ahLst/>
            <a:cxnLst/>
            <a:rect l="l" t="t" r="r" b="b"/>
            <a:pathLst>
              <a:path w="168910" h="168910">
                <a:moveTo>
                  <a:pt x="21114" y="21114"/>
                </a:moveTo>
                <a:cubicBezTo>
                  <a:pt x="21114" y="15274"/>
                  <a:pt x="16396" y="10557"/>
                  <a:pt x="10557" y="10557"/>
                </a:cubicBezTo>
                <a:cubicBezTo>
                  <a:pt x="4718" y="10557"/>
                  <a:pt x="0" y="15274"/>
                  <a:pt x="0" y="21114"/>
                </a:cubicBezTo>
                <a:lnTo>
                  <a:pt x="0" y="131961"/>
                </a:lnTo>
                <a:cubicBezTo>
                  <a:pt x="0" y="146543"/>
                  <a:pt x="11811" y="158353"/>
                  <a:pt x="26392" y="158353"/>
                </a:cubicBezTo>
                <a:lnTo>
                  <a:pt x="158353" y="158353"/>
                </a:lnTo>
                <a:cubicBezTo>
                  <a:pt x="164192" y="158353"/>
                  <a:pt x="168910" y="153636"/>
                  <a:pt x="168910" y="147796"/>
                </a:cubicBezTo>
                <a:cubicBezTo>
                  <a:pt x="168910" y="141957"/>
                  <a:pt x="164192" y="137239"/>
                  <a:pt x="158353" y="137239"/>
                </a:cubicBezTo>
                <a:lnTo>
                  <a:pt x="26392" y="137239"/>
                </a:lnTo>
                <a:cubicBezTo>
                  <a:pt x="23489" y="137239"/>
                  <a:pt x="21114" y="134864"/>
                  <a:pt x="21114" y="131961"/>
                </a:cubicBezTo>
                <a:lnTo>
                  <a:pt x="21114" y="21114"/>
                </a:lnTo>
                <a:close/>
                <a:moveTo>
                  <a:pt x="155252" y="49683"/>
                </a:moveTo>
                <a:cubicBezTo>
                  <a:pt x="159376" y="45560"/>
                  <a:pt x="159376" y="38862"/>
                  <a:pt x="155252" y="34739"/>
                </a:cubicBezTo>
                <a:cubicBezTo>
                  <a:pt x="151128" y="30615"/>
                  <a:pt x="144431" y="30615"/>
                  <a:pt x="140307" y="34739"/>
                </a:cubicBezTo>
                <a:lnTo>
                  <a:pt x="105569" y="69510"/>
                </a:lnTo>
                <a:lnTo>
                  <a:pt x="86632" y="50607"/>
                </a:lnTo>
                <a:cubicBezTo>
                  <a:pt x="82509" y="46483"/>
                  <a:pt x="75812" y="46483"/>
                  <a:pt x="71688" y="50607"/>
                </a:cubicBezTo>
                <a:lnTo>
                  <a:pt x="40017" y="82278"/>
                </a:lnTo>
                <a:cubicBezTo>
                  <a:pt x="35893" y="86401"/>
                  <a:pt x="35893" y="93098"/>
                  <a:pt x="40017" y="97222"/>
                </a:cubicBezTo>
                <a:cubicBezTo>
                  <a:pt x="44141" y="101346"/>
                  <a:pt x="50838" y="101346"/>
                  <a:pt x="54962" y="97222"/>
                </a:cubicBezTo>
                <a:lnTo>
                  <a:pt x="79177" y="73007"/>
                </a:lnTo>
                <a:lnTo>
                  <a:pt x="98113" y="91944"/>
                </a:lnTo>
                <a:cubicBezTo>
                  <a:pt x="102237" y="96068"/>
                  <a:pt x="108934" y="96068"/>
                  <a:pt x="113058" y="91944"/>
                </a:cubicBezTo>
                <a:lnTo>
                  <a:pt x="155285" y="49716"/>
                </a:ln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5676973" y="4671865"/>
            <a:ext cx="4135755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Access Disparities</a:t>
            </a:r>
            <a:endParaRPr lang="en-US" sz="1600" dirty="0"/>
          </a:p>
        </p:txBody>
      </p:sp>
      <p:sp>
        <p:nvSpPr>
          <p:cNvPr id="49" name="Shape 47"/>
          <p:cNvSpPr/>
          <p:nvPr/>
        </p:nvSpPr>
        <p:spPr>
          <a:xfrm>
            <a:off x="5280604" y="5140782"/>
            <a:ext cx="72390" cy="72390"/>
          </a:xfrm>
          <a:custGeom>
            <a:avLst/>
            <a:gdLst/>
            <a:ahLst/>
            <a:cxnLst/>
            <a:rect l="l" t="t" r="r" b="b"/>
            <a:pathLst>
              <a:path w="72390" h="72390">
                <a:moveTo>
                  <a:pt x="0" y="36195"/>
                </a:moveTo>
                <a:cubicBezTo>
                  <a:pt x="0" y="16218"/>
                  <a:pt x="16218" y="0"/>
                  <a:pt x="36195" y="0"/>
                </a:cubicBezTo>
                <a:cubicBezTo>
                  <a:pt x="56172" y="0"/>
                  <a:pt x="72390" y="16218"/>
                  <a:pt x="72390" y="36195"/>
                </a:cubicBezTo>
                <a:cubicBezTo>
                  <a:pt x="72390" y="56172"/>
                  <a:pt x="56172" y="72390"/>
                  <a:pt x="36195" y="72390"/>
                </a:cubicBezTo>
                <a:cubicBezTo>
                  <a:pt x="16218" y="72390"/>
                  <a:pt x="0" y="56172"/>
                  <a:pt x="0" y="36195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5488026" y="5075237"/>
            <a:ext cx="5271496" cy="2898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Only 24%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of UK adults screening positive for PTSD receive psychological treatment (McManus et al., 2009)</a:t>
            </a:r>
            <a:endParaRPr lang="en-US" sz="1600" dirty="0"/>
          </a:p>
        </p:txBody>
      </p:sp>
      <p:sp>
        <p:nvSpPr>
          <p:cNvPr id="51" name="Shape 49"/>
          <p:cNvSpPr/>
          <p:nvPr/>
        </p:nvSpPr>
        <p:spPr>
          <a:xfrm>
            <a:off x="5284255" y="5628039"/>
            <a:ext cx="72390" cy="72390"/>
          </a:xfrm>
          <a:custGeom>
            <a:avLst/>
            <a:gdLst/>
            <a:ahLst/>
            <a:cxnLst/>
            <a:rect l="l" t="t" r="r" b="b"/>
            <a:pathLst>
              <a:path w="72390" h="72390">
                <a:moveTo>
                  <a:pt x="0" y="36195"/>
                </a:moveTo>
                <a:cubicBezTo>
                  <a:pt x="0" y="16218"/>
                  <a:pt x="16218" y="0"/>
                  <a:pt x="36195" y="0"/>
                </a:cubicBezTo>
                <a:cubicBezTo>
                  <a:pt x="56172" y="0"/>
                  <a:pt x="72390" y="16218"/>
                  <a:pt x="72390" y="36195"/>
                </a:cubicBezTo>
                <a:cubicBezTo>
                  <a:pt x="72390" y="56172"/>
                  <a:pt x="56172" y="72390"/>
                  <a:pt x="36195" y="72390"/>
                </a:cubicBezTo>
                <a:cubicBezTo>
                  <a:pt x="16218" y="72390"/>
                  <a:pt x="0" y="56172"/>
                  <a:pt x="0" y="36195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5448299" y="5523574"/>
            <a:ext cx="5806471" cy="3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Socioeconomic factors: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Lower income, unemployment, rurality associated with reduced access (Hsia &amp; Shen, 2011)</a:t>
            </a:r>
            <a:endParaRPr lang="en-US" sz="1600" dirty="0"/>
          </a:p>
        </p:txBody>
      </p:sp>
      <p:sp>
        <p:nvSpPr>
          <p:cNvPr id="53" name="Shape 51"/>
          <p:cNvSpPr/>
          <p:nvPr/>
        </p:nvSpPr>
        <p:spPr>
          <a:xfrm>
            <a:off x="5284255" y="5936808"/>
            <a:ext cx="72390" cy="72390"/>
          </a:xfrm>
          <a:custGeom>
            <a:avLst/>
            <a:gdLst/>
            <a:ahLst/>
            <a:cxnLst/>
            <a:rect l="l" t="t" r="r" b="b"/>
            <a:pathLst>
              <a:path w="72390" h="72390">
                <a:moveTo>
                  <a:pt x="0" y="36195"/>
                </a:moveTo>
                <a:cubicBezTo>
                  <a:pt x="0" y="16218"/>
                  <a:pt x="16218" y="0"/>
                  <a:pt x="36195" y="0"/>
                </a:cubicBezTo>
                <a:cubicBezTo>
                  <a:pt x="56172" y="0"/>
                  <a:pt x="72390" y="16218"/>
                  <a:pt x="72390" y="36195"/>
                </a:cubicBezTo>
                <a:cubicBezTo>
                  <a:pt x="72390" y="56172"/>
                  <a:pt x="56172" y="72390"/>
                  <a:pt x="36195" y="72390"/>
                </a:cubicBezTo>
                <a:cubicBezTo>
                  <a:pt x="16218" y="72390"/>
                  <a:pt x="0" y="56172"/>
                  <a:pt x="0" y="36195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5441388" y="5899187"/>
            <a:ext cx="5813382" cy="4064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Gender differences: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Women 3.3% vs men 2.4% prevalence (Adult Psychiatric Morbidity Survey, 2007)</a:t>
            </a:r>
            <a:endParaRPr lang="en-US" sz="1600" dirty="0"/>
          </a:p>
        </p:txBody>
      </p:sp>
      <p:sp>
        <p:nvSpPr>
          <p:cNvPr id="55" name="Shape 53"/>
          <p:cNvSpPr/>
          <p:nvPr/>
        </p:nvSpPr>
        <p:spPr>
          <a:xfrm>
            <a:off x="66493" y="7977284"/>
            <a:ext cx="4986202" cy="1144698"/>
          </a:xfrm>
          <a:custGeom>
            <a:avLst/>
            <a:gdLst/>
            <a:ahLst/>
            <a:cxnLst/>
            <a:rect l="l" t="t" r="r" b="b"/>
            <a:pathLst>
              <a:path w="4940300" h="1193800">
                <a:moveTo>
                  <a:pt x="101604" y="0"/>
                </a:moveTo>
                <a:lnTo>
                  <a:pt x="4838696" y="0"/>
                </a:lnTo>
                <a:cubicBezTo>
                  <a:pt x="4894810" y="0"/>
                  <a:pt x="4940300" y="45490"/>
                  <a:pt x="4940300" y="101604"/>
                </a:cubicBezTo>
                <a:lnTo>
                  <a:pt x="4940300" y="1092196"/>
                </a:lnTo>
                <a:cubicBezTo>
                  <a:pt x="4940300" y="1148310"/>
                  <a:pt x="4894810" y="1193800"/>
                  <a:pt x="4838696" y="1193800"/>
                </a:cubicBezTo>
                <a:lnTo>
                  <a:pt x="101604" y="1193800"/>
                </a:lnTo>
                <a:cubicBezTo>
                  <a:pt x="45490" y="1193800"/>
                  <a:pt x="0" y="1148310"/>
                  <a:pt x="0" y="1092196"/>
                </a:cubicBezTo>
                <a:lnTo>
                  <a:pt x="0" y="101604"/>
                </a:lnTo>
                <a:cubicBezTo>
                  <a:pt x="0" y="45527"/>
                  <a:pt x="45527" y="0"/>
                  <a:pt x="10160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76200" dist="508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6" name="Shape 54"/>
          <p:cNvSpPr/>
          <p:nvPr/>
        </p:nvSpPr>
        <p:spPr>
          <a:xfrm>
            <a:off x="189070" y="8061727"/>
            <a:ext cx="190024" cy="168910"/>
          </a:xfrm>
          <a:custGeom>
            <a:avLst/>
            <a:gdLst/>
            <a:ahLst/>
            <a:cxnLst/>
            <a:rect l="l" t="t" r="r" b="b"/>
            <a:pathLst>
              <a:path w="190024" h="168910">
                <a:moveTo>
                  <a:pt x="138394" y="31671"/>
                </a:moveTo>
                <a:cubicBezTo>
                  <a:pt x="132918" y="31671"/>
                  <a:pt x="127606" y="33155"/>
                  <a:pt x="122955" y="35860"/>
                </a:cubicBezTo>
                <a:cubicBezTo>
                  <a:pt x="117742" y="30582"/>
                  <a:pt x="111672" y="26161"/>
                  <a:pt x="104975" y="22829"/>
                </a:cubicBezTo>
                <a:cubicBezTo>
                  <a:pt x="114278" y="14912"/>
                  <a:pt x="126122" y="10557"/>
                  <a:pt x="138394" y="10557"/>
                </a:cubicBezTo>
                <a:cubicBezTo>
                  <a:pt x="166898" y="10557"/>
                  <a:pt x="190024" y="33650"/>
                  <a:pt x="190024" y="62187"/>
                </a:cubicBezTo>
                <a:cubicBezTo>
                  <a:pt x="190024" y="75878"/>
                  <a:pt x="184580" y="89008"/>
                  <a:pt x="174914" y="98674"/>
                </a:cubicBezTo>
                <a:lnTo>
                  <a:pt x="151458" y="122130"/>
                </a:lnTo>
                <a:cubicBezTo>
                  <a:pt x="141792" y="131796"/>
                  <a:pt x="128662" y="137239"/>
                  <a:pt x="114971" y="137239"/>
                </a:cubicBezTo>
                <a:cubicBezTo>
                  <a:pt x="86467" y="137239"/>
                  <a:pt x="63341" y="114146"/>
                  <a:pt x="63341" y="85610"/>
                </a:cubicBezTo>
                <a:cubicBezTo>
                  <a:pt x="63341" y="85115"/>
                  <a:pt x="63341" y="84620"/>
                  <a:pt x="63374" y="84125"/>
                </a:cubicBezTo>
                <a:cubicBezTo>
                  <a:pt x="63539" y="78286"/>
                  <a:pt x="68389" y="73700"/>
                  <a:pt x="74228" y="73865"/>
                </a:cubicBezTo>
                <a:cubicBezTo>
                  <a:pt x="80067" y="74030"/>
                  <a:pt x="84653" y="78880"/>
                  <a:pt x="84488" y="84719"/>
                </a:cubicBezTo>
                <a:cubicBezTo>
                  <a:pt x="84488" y="85016"/>
                  <a:pt x="84488" y="85313"/>
                  <a:pt x="84488" y="85577"/>
                </a:cubicBezTo>
                <a:cubicBezTo>
                  <a:pt x="84488" y="102435"/>
                  <a:pt x="98146" y="116093"/>
                  <a:pt x="115004" y="116093"/>
                </a:cubicBezTo>
                <a:cubicBezTo>
                  <a:pt x="123087" y="116093"/>
                  <a:pt x="130839" y="112893"/>
                  <a:pt x="136580" y="107152"/>
                </a:cubicBezTo>
                <a:lnTo>
                  <a:pt x="160036" y="83696"/>
                </a:lnTo>
                <a:cubicBezTo>
                  <a:pt x="165743" y="77989"/>
                  <a:pt x="168976" y="70203"/>
                  <a:pt x="168976" y="62121"/>
                </a:cubicBezTo>
                <a:cubicBezTo>
                  <a:pt x="168976" y="45263"/>
                  <a:pt x="155318" y="31605"/>
                  <a:pt x="138460" y="31605"/>
                </a:cubicBezTo>
                <a:close/>
                <a:moveTo>
                  <a:pt x="90789" y="57172"/>
                </a:moveTo>
                <a:cubicBezTo>
                  <a:pt x="90162" y="56908"/>
                  <a:pt x="89535" y="56545"/>
                  <a:pt x="88975" y="56149"/>
                </a:cubicBezTo>
                <a:cubicBezTo>
                  <a:pt x="84818" y="54005"/>
                  <a:pt x="80067" y="52784"/>
                  <a:pt x="75086" y="52784"/>
                </a:cubicBezTo>
                <a:cubicBezTo>
                  <a:pt x="67003" y="52784"/>
                  <a:pt x="59250" y="55984"/>
                  <a:pt x="53510" y="61725"/>
                </a:cubicBezTo>
                <a:lnTo>
                  <a:pt x="30054" y="85181"/>
                </a:lnTo>
                <a:cubicBezTo>
                  <a:pt x="24347" y="90888"/>
                  <a:pt x="21114" y="98674"/>
                  <a:pt x="21114" y="106756"/>
                </a:cubicBezTo>
                <a:cubicBezTo>
                  <a:pt x="21114" y="123614"/>
                  <a:pt x="34772" y="137272"/>
                  <a:pt x="51630" y="137272"/>
                </a:cubicBezTo>
                <a:cubicBezTo>
                  <a:pt x="57073" y="137272"/>
                  <a:pt x="62385" y="135821"/>
                  <a:pt x="67036" y="133116"/>
                </a:cubicBezTo>
                <a:cubicBezTo>
                  <a:pt x="72249" y="138394"/>
                  <a:pt x="78319" y="142815"/>
                  <a:pt x="85049" y="146147"/>
                </a:cubicBezTo>
                <a:cubicBezTo>
                  <a:pt x="75746" y="154031"/>
                  <a:pt x="63935" y="158419"/>
                  <a:pt x="51630" y="158419"/>
                </a:cubicBezTo>
                <a:cubicBezTo>
                  <a:pt x="23126" y="158419"/>
                  <a:pt x="0" y="135326"/>
                  <a:pt x="0" y="106789"/>
                </a:cubicBezTo>
                <a:cubicBezTo>
                  <a:pt x="0" y="93098"/>
                  <a:pt x="5443" y="79968"/>
                  <a:pt x="15110" y="70302"/>
                </a:cubicBezTo>
                <a:lnTo>
                  <a:pt x="38566" y="46846"/>
                </a:lnTo>
                <a:cubicBezTo>
                  <a:pt x="48232" y="37180"/>
                  <a:pt x="61362" y="31737"/>
                  <a:pt x="75053" y="31737"/>
                </a:cubicBezTo>
                <a:cubicBezTo>
                  <a:pt x="103622" y="31737"/>
                  <a:pt x="126683" y="55028"/>
                  <a:pt x="126683" y="83498"/>
                </a:cubicBezTo>
                <a:cubicBezTo>
                  <a:pt x="126683" y="83927"/>
                  <a:pt x="126683" y="84356"/>
                  <a:pt x="126683" y="84785"/>
                </a:cubicBezTo>
                <a:cubicBezTo>
                  <a:pt x="126551" y="90624"/>
                  <a:pt x="121701" y="95210"/>
                  <a:pt x="115862" y="95078"/>
                </a:cubicBezTo>
                <a:cubicBezTo>
                  <a:pt x="110022" y="94946"/>
                  <a:pt x="105437" y="90096"/>
                  <a:pt x="105569" y="84257"/>
                </a:cubicBezTo>
                <a:cubicBezTo>
                  <a:pt x="105569" y="83993"/>
                  <a:pt x="105569" y="83762"/>
                  <a:pt x="105569" y="83498"/>
                </a:cubicBezTo>
                <a:cubicBezTo>
                  <a:pt x="105569" y="72381"/>
                  <a:pt x="99631" y="62615"/>
                  <a:pt x="90789" y="57238"/>
                </a:cubicBezTo>
                <a:close/>
              </a:path>
            </a:pathLst>
          </a:custGeom>
          <a:solidFill>
            <a:srgbClr val="A88C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7" name="Text 55"/>
          <p:cNvSpPr/>
          <p:nvPr/>
        </p:nvSpPr>
        <p:spPr>
          <a:xfrm>
            <a:off x="454437" y="7977284"/>
            <a:ext cx="4440555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Comorbidity Patterns</a:t>
            </a:r>
            <a:endParaRPr lang="en-US" sz="1600" dirty="0"/>
          </a:p>
        </p:txBody>
      </p:sp>
      <p:sp>
        <p:nvSpPr>
          <p:cNvPr id="58" name="Text 56"/>
          <p:cNvSpPr/>
          <p:nvPr/>
        </p:nvSpPr>
        <p:spPr>
          <a:xfrm>
            <a:off x="162877" y="8312904"/>
            <a:ext cx="4903222" cy="5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78.5%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of PTSD cases have comorbidities: major depression (54% in severe cases), anxiety disorders, substance use disorders, and psychotic symptoms (30% prevalence) (Qassem et al., 2021; Kessler et al., 1995).</a:t>
            </a:r>
            <a:endParaRPr lang="en-US" sz="1600" dirty="0"/>
          </a:p>
        </p:txBody>
      </p:sp>
      <p:sp>
        <p:nvSpPr>
          <p:cNvPr id="59" name="Shape 57"/>
          <p:cNvSpPr/>
          <p:nvPr/>
        </p:nvSpPr>
        <p:spPr>
          <a:xfrm>
            <a:off x="11363730" y="1510032"/>
            <a:ext cx="4779463" cy="4867477"/>
          </a:xfrm>
          <a:custGeom>
            <a:avLst/>
            <a:gdLst/>
            <a:ahLst/>
            <a:cxnLst/>
            <a:rect l="l" t="t" r="r" b="b"/>
            <a:pathLst>
              <a:path w="4940300" h="4178300">
                <a:moveTo>
                  <a:pt x="50800" y="0"/>
                </a:moveTo>
                <a:lnTo>
                  <a:pt x="4889500" y="0"/>
                </a:lnTo>
                <a:cubicBezTo>
                  <a:pt x="4917537" y="0"/>
                  <a:pt x="4940300" y="22763"/>
                  <a:pt x="4940300" y="50800"/>
                </a:cubicBezTo>
                <a:lnTo>
                  <a:pt x="4940300" y="4076684"/>
                </a:lnTo>
                <a:cubicBezTo>
                  <a:pt x="4940300" y="4132805"/>
                  <a:pt x="4894805" y="4178300"/>
                  <a:pt x="4838684" y="4178300"/>
                </a:cubicBezTo>
                <a:lnTo>
                  <a:pt x="101616" y="4178300"/>
                </a:lnTo>
                <a:cubicBezTo>
                  <a:pt x="45495" y="4178300"/>
                  <a:pt x="0" y="4132805"/>
                  <a:pt x="0" y="4076684"/>
                </a:cubicBez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76200" dist="508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60" name="Shape 58"/>
          <p:cNvSpPr/>
          <p:nvPr/>
        </p:nvSpPr>
        <p:spPr>
          <a:xfrm>
            <a:off x="11391336" y="1464787"/>
            <a:ext cx="4618356" cy="45719"/>
          </a:xfrm>
          <a:custGeom>
            <a:avLst/>
            <a:gdLst/>
            <a:ahLst/>
            <a:cxnLst/>
            <a:rect l="l" t="t" r="r" b="b"/>
            <a:pathLst>
              <a:path w="4940300" h="50800">
                <a:moveTo>
                  <a:pt x="50800" y="0"/>
                </a:moveTo>
                <a:lnTo>
                  <a:pt x="4889500" y="0"/>
                </a:lnTo>
                <a:cubicBezTo>
                  <a:pt x="4917537" y="0"/>
                  <a:pt x="4940300" y="22763"/>
                  <a:pt x="4940300" y="50800"/>
                </a:cubicBezTo>
                <a:lnTo>
                  <a:pt x="4940300" y="50800"/>
                </a:lnTo>
                <a:lnTo>
                  <a:pt x="0" y="50800"/>
                </a:lnTo>
                <a:lnTo>
                  <a:pt x="0" y="50800"/>
                </a:lnTo>
                <a:cubicBezTo>
                  <a:pt x="0" y="22763"/>
                  <a:pt x="22763" y="0"/>
                  <a:pt x="50800" y="0"/>
                </a:cubicBez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1" name="Shape 59"/>
          <p:cNvSpPr/>
          <p:nvPr/>
        </p:nvSpPr>
        <p:spPr>
          <a:xfrm>
            <a:off x="11767423" y="1898092"/>
            <a:ext cx="271463" cy="241300"/>
          </a:xfrm>
          <a:custGeom>
            <a:avLst/>
            <a:gdLst/>
            <a:ahLst/>
            <a:cxnLst/>
            <a:rect l="l" t="t" r="r" b="b"/>
            <a:pathLst>
              <a:path w="271463" h="241300">
                <a:moveTo>
                  <a:pt x="19323" y="-11782"/>
                </a:moveTo>
                <a:cubicBezTo>
                  <a:pt x="14893" y="-16165"/>
                  <a:pt x="7729" y="-16165"/>
                  <a:pt x="3299" y="-11782"/>
                </a:cubicBezTo>
                <a:cubicBezTo>
                  <a:pt x="-1131" y="-7399"/>
                  <a:pt x="-1084" y="-189"/>
                  <a:pt x="3299" y="4242"/>
                </a:cubicBezTo>
                <a:lnTo>
                  <a:pt x="252140" y="253082"/>
                </a:lnTo>
                <a:cubicBezTo>
                  <a:pt x="256570" y="257512"/>
                  <a:pt x="263733" y="257512"/>
                  <a:pt x="268116" y="253082"/>
                </a:cubicBezTo>
                <a:cubicBezTo>
                  <a:pt x="272499" y="248652"/>
                  <a:pt x="272546" y="241489"/>
                  <a:pt x="268116" y="237106"/>
                </a:cubicBezTo>
                <a:lnTo>
                  <a:pt x="222590" y="191579"/>
                </a:lnTo>
                <a:cubicBezTo>
                  <a:pt x="243515" y="171219"/>
                  <a:pt x="256334" y="143602"/>
                  <a:pt x="256334" y="113109"/>
                </a:cubicBezTo>
                <a:cubicBezTo>
                  <a:pt x="256334" y="50664"/>
                  <a:pt x="202324" y="0"/>
                  <a:pt x="135684" y="0"/>
                </a:cubicBezTo>
                <a:cubicBezTo>
                  <a:pt x="105993" y="0"/>
                  <a:pt x="78752" y="10086"/>
                  <a:pt x="57733" y="26769"/>
                </a:cubicBezTo>
                <a:lnTo>
                  <a:pt x="19323" y="-11782"/>
                </a:lnTo>
                <a:close/>
                <a:moveTo>
                  <a:pt x="28466" y="61268"/>
                </a:moveTo>
                <a:cubicBezTo>
                  <a:pt x="19888" y="76820"/>
                  <a:pt x="15081" y="94399"/>
                  <a:pt x="15081" y="113062"/>
                </a:cubicBezTo>
                <a:cubicBezTo>
                  <a:pt x="15081" y="138653"/>
                  <a:pt x="24130" y="162218"/>
                  <a:pt x="39400" y="181164"/>
                </a:cubicBezTo>
                <a:lnTo>
                  <a:pt x="16401" y="224663"/>
                </a:lnTo>
                <a:cubicBezTo>
                  <a:pt x="14139" y="228905"/>
                  <a:pt x="14846" y="234089"/>
                  <a:pt x="18098" y="237624"/>
                </a:cubicBezTo>
                <a:cubicBezTo>
                  <a:pt x="21349" y="241159"/>
                  <a:pt x="26439" y="242243"/>
                  <a:pt x="30869" y="240357"/>
                </a:cubicBezTo>
                <a:lnTo>
                  <a:pt x="86670" y="216463"/>
                </a:lnTo>
                <a:cubicBezTo>
                  <a:pt x="101657" y="222731"/>
                  <a:pt x="118294" y="226219"/>
                  <a:pt x="135731" y="226219"/>
                </a:cubicBezTo>
                <a:cubicBezTo>
                  <a:pt x="152886" y="226219"/>
                  <a:pt x="169146" y="222873"/>
                  <a:pt x="183944" y="216840"/>
                </a:cubicBezTo>
                <a:lnTo>
                  <a:pt x="28419" y="61315"/>
                </a:ln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12204224" y="1776866"/>
            <a:ext cx="175958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71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Stigma as a Barrier</a:t>
            </a:r>
            <a:endParaRPr lang="en-US" sz="1600" dirty="0"/>
          </a:p>
        </p:txBody>
      </p:sp>
      <p:sp>
        <p:nvSpPr>
          <p:cNvPr id="63" name="Text 61"/>
          <p:cNvSpPr/>
          <p:nvPr/>
        </p:nvSpPr>
        <p:spPr>
          <a:xfrm>
            <a:off x="11475296" y="2411501"/>
            <a:ext cx="4618355" cy="958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30" b="1" dirty="0">
                <a:solidFill>
                  <a:srgbClr val="2E4A4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Mental health stigma</a:t>
            </a:r>
            <a:r>
              <a:rPr lang="en-US" sz="133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is one of the strongest predictors of help-seeking behaviour, with military populations reporting higher stigma than civilians (Clement et al., 2015; Vogt, 2011).</a:t>
            </a:r>
            <a:endParaRPr lang="en-US" sz="1600" dirty="0"/>
          </a:p>
        </p:txBody>
      </p:sp>
      <p:sp>
        <p:nvSpPr>
          <p:cNvPr id="64" name="Shape 62"/>
          <p:cNvSpPr/>
          <p:nvPr/>
        </p:nvSpPr>
        <p:spPr>
          <a:xfrm>
            <a:off x="11456139" y="3492535"/>
            <a:ext cx="4624673" cy="1407186"/>
          </a:xfrm>
          <a:custGeom>
            <a:avLst/>
            <a:gdLst/>
            <a:ahLst/>
            <a:cxnLst/>
            <a:rect l="l" t="t" r="r" b="b"/>
            <a:pathLst>
              <a:path w="4533900" h="1181100">
                <a:moveTo>
                  <a:pt x="101598" y="0"/>
                </a:moveTo>
                <a:lnTo>
                  <a:pt x="4432302" y="0"/>
                </a:lnTo>
                <a:cubicBezTo>
                  <a:pt x="4488413" y="0"/>
                  <a:pt x="4533900" y="45487"/>
                  <a:pt x="4533900" y="101598"/>
                </a:cubicBezTo>
                <a:lnTo>
                  <a:pt x="4533900" y="1079502"/>
                </a:lnTo>
                <a:cubicBezTo>
                  <a:pt x="4533900" y="1135613"/>
                  <a:pt x="4488413" y="1181100"/>
                  <a:pt x="4432302" y="1181100"/>
                </a:cubicBezTo>
                <a:lnTo>
                  <a:pt x="101598" y="1181100"/>
                </a:lnTo>
                <a:cubicBezTo>
                  <a:pt x="45487" y="1181100"/>
                  <a:pt x="0" y="1135613"/>
                  <a:pt x="0" y="1079502"/>
                </a:cubicBezTo>
                <a:lnTo>
                  <a:pt x="0" y="101598"/>
                </a:lnTo>
                <a:cubicBezTo>
                  <a:pt x="0" y="45525"/>
                  <a:pt x="45525" y="0"/>
                  <a:pt x="101598" y="0"/>
                </a:cubicBezTo>
                <a:close/>
              </a:path>
            </a:pathLst>
          </a:custGeom>
          <a:solidFill>
            <a:srgbClr val="C9A87C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5" name="Text 63"/>
          <p:cNvSpPr/>
          <p:nvPr/>
        </p:nvSpPr>
        <p:spPr>
          <a:xfrm>
            <a:off x="11767423" y="3440296"/>
            <a:ext cx="4415155" cy="355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Types of Stigma</a:t>
            </a:r>
            <a:endParaRPr lang="en-US" sz="1600" dirty="0"/>
          </a:p>
        </p:txBody>
      </p:sp>
      <p:sp>
        <p:nvSpPr>
          <p:cNvPr id="66" name="Shape 64"/>
          <p:cNvSpPr/>
          <p:nvPr/>
        </p:nvSpPr>
        <p:spPr>
          <a:xfrm>
            <a:off x="11609546" y="3906001"/>
            <a:ext cx="72390" cy="144780"/>
          </a:xfrm>
          <a:custGeom>
            <a:avLst/>
            <a:gdLst/>
            <a:ahLst/>
            <a:cxnLst/>
            <a:rect l="l" t="t" r="r" b="b"/>
            <a:pathLst>
              <a:path w="72390" h="144780">
                <a:moveTo>
                  <a:pt x="69873" y="65999"/>
                </a:moveTo>
                <a:cubicBezTo>
                  <a:pt x="73408" y="69534"/>
                  <a:pt x="73408" y="75274"/>
                  <a:pt x="69873" y="78809"/>
                </a:cubicBezTo>
                <a:lnTo>
                  <a:pt x="24630" y="124053"/>
                </a:lnTo>
                <a:cubicBezTo>
                  <a:pt x="21095" y="127587"/>
                  <a:pt x="15355" y="127587"/>
                  <a:pt x="11820" y="124053"/>
                </a:cubicBezTo>
                <a:cubicBezTo>
                  <a:pt x="8285" y="120518"/>
                  <a:pt x="8285" y="114778"/>
                  <a:pt x="11820" y="111243"/>
                </a:cubicBezTo>
                <a:lnTo>
                  <a:pt x="50673" y="72390"/>
                </a:lnTo>
                <a:lnTo>
                  <a:pt x="11848" y="33537"/>
                </a:lnTo>
                <a:cubicBezTo>
                  <a:pt x="8314" y="30002"/>
                  <a:pt x="8314" y="24262"/>
                  <a:pt x="11848" y="20727"/>
                </a:cubicBezTo>
                <a:cubicBezTo>
                  <a:pt x="15383" y="17193"/>
                  <a:pt x="21123" y="17193"/>
                  <a:pt x="24658" y="20727"/>
                </a:cubicBezTo>
                <a:lnTo>
                  <a:pt x="69902" y="65971"/>
                </a:ln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7" name="Text 65"/>
          <p:cNvSpPr/>
          <p:nvPr/>
        </p:nvSpPr>
        <p:spPr>
          <a:xfrm>
            <a:off x="11855689" y="3883141"/>
            <a:ext cx="39204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Public stigma: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Concern about negative judgments from others</a:t>
            </a:r>
            <a:endParaRPr lang="en-US" sz="1600" dirty="0"/>
          </a:p>
        </p:txBody>
      </p:sp>
      <p:sp>
        <p:nvSpPr>
          <p:cNvPr id="68" name="Shape 66"/>
          <p:cNvSpPr/>
          <p:nvPr/>
        </p:nvSpPr>
        <p:spPr>
          <a:xfrm>
            <a:off x="11609546" y="4199391"/>
            <a:ext cx="72390" cy="144780"/>
          </a:xfrm>
          <a:custGeom>
            <a:avLst/>
            <a:gdLst/>
            <a:ahLst/>
            <a:cxnLst/>
            <a:rect l="l" t="t" r="r" b="b"/>
            <a:pathLst>
              <a:path w="72390" h="144780">
                <a:moveTo>
                  <a:pt x="69873" y="65999"/>
                </a:moveTo>
                <a:cubicBezTo>
                  <a:pt x="73408" y="69534"/>
                  <a:pt x="73408" y="75274"/>
                  <a:pt x="69873" y="78809"/>
                </a:cubicBezTo>
                <a:lnTo>
                  <a:pt x="24630" y="124053"/>
                </a:lnTo>
                <a:cubicBezTo>
                  <a:pt x="21095" y="127587"/>
                  <a:pt x="15355" y="127587"/>
                  <a:pt x="11820" y="124053"/>
                </a:cubicBezTo>
                <a:cubicBezTo>
                  <a:pt x="8285" y="120518"/>
                  <a:pt x="8285" y="114778"/>
                  <a:pt x="11820" y="111243"/>
                </a:cubicBezTo>
                <a:lnTo>
                  <a:pt x="50673" y="72390"/>
                </a:lnTo>
                <a:lnTo>
                  <a:pt x="11848" y="33537"/>
                </a:lnTo>
                <a:cubicBezTo>
                  <a:pt x="8314" y="30002"/>
                  <a:pt x="8314" y="24262"/>
                  <a:pt x="11848" y="20727"/>
                </a:cubicBezTo>
                <a:cubicBezTo>
                  <a:pt x="15383" y="17193"/>
                  <a:pt x="21123" y="17193"/>
                  <a:pt x="24658" y="20727"/>
                </a:cubicBezTo>
                <a:lnTo>
                  <a:pt x="69902" y="65971"/>
                </a:ln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9" name="Text 67"/>
          <p:cNvSpPr/>
          <p:nvPr/>
        </p:nvSpPr>
        <p:spPr>
          <a:xfrm>
            <a:off x="11849628" y="4111959"/>
            <a:ext cx="38696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Self-stigma: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Internalised negative beliefs about mental illness</a:t>
            </a:r>
            <a:endParaRPr lang="en-US" sz="1600" dirty="0"/>
          </a:p>
        </p:txBody>
      </p:sp>
      <p:sp>
        <p:nvSpPr>
          <p:cNvPr id="70" name="Shape 68"/>
          <p:cNvSpPr/>
          <p:nvPr/>
        </p:nvSpPr>
        <p:spPr>
          <a:xfrm>
            <a:off x="11601863" y="4497921"/>
            <a:ext cx="72390" cy="144780"/>
          </a:xfrm>
          <a:custGeom>
            <a:avLst/>
            <a:gdLst/>
            <a:ahLst/>
            <a:cxnLst/>
            <a:rect l="l" t="t" r="r" b="b"/>
            <a:pathLst>
              <a:path w="72390" h="144780">
                <a:moveTo>
                  <a:pt x="69873" y="65999"/>
                </a:moveTo>
                <a:cubicBezTo>
                  <a:pt x="73408" y="69534"/>
                  <a:pt x="73408" y="75274"/>
                  <a:pt x="69873" y="78809"/>
                </a:cubicBezTo>
                <a:lnTo>
                  <a:pt x="24630" y="124053"/>
                </a:lnTo>
                <a:cubicBezTo>
                  <a:pt x="21095" y="127587"/>
                  <a:pt x="15355" y="127587"/>
                  <a:pt x="11820" y="124053"/>
                </a:cubicBezTo>
                <a:cubicBezTo>
                  <a:pt x="8285" y="120518"/>
                  <a:pt x="8285" y="114778"/>
                  <a:pt x="11820" y="111243"/>
                </a:cubicBezTo>
                <a:lnTo>
                  <a:pt x="50673" y="72390"/>
                </a:lnTo>
                <a:lnTo>
                  <a:pt x="11848" y="33537"/>
                </a:lnTo>
                <a:cubicBezTo>
                  <a:pt x="8314" y="30002"/>
                  <a:pt x="8314" y="24262"/>
                  <a:pt x="11848" y="20727"/>
                </a:cubicBezTo>
                <a:cubicBezTo>
                  <a:pt x="15383" y="17193"/>
                  <a:pt x="21123" y="17193"/>
                  <a:pt x="24658" y="20727"/>
                </a:cubicBezTo>
                <a:lnTo>
                  <a:pt x="69902" y="65971"/>
                </a:ln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1" name="Text 69"/>
          <p:cNvSpPr/>
          <p:nvPr/>
        </p:nvSpPr>
        <p:spPr>
          <a:xfrm>
            <a:off x="11836639" y="4468562"/>
            <a:ext cx="39585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Military culture:</a:t>
            </a:r>
            <a:r>
              <a:rPr lang="en-US" sz="114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Mental disorder viewed as personal weakness</a:t>
            </a:r>
            <a:endParaRPr lang="en-US" sz="1600" dirty="0"/>
          </a:p>
        </p:txBody>
      </p:sp>
      <p:sp>
        <p:nvSpPr>
          <p:cNvPr id="72" name="Shape 70"/>
          <p:cNvSpPr/>
          <p:nvPr/>
        </p:nvSpPr>
        <p:spPr>
          <a:xfrm>
            <a:off x="11480672" y="5047992"/>
            <a:ext cx="4533900" cy="1092200"/>
          </a:xfrm>
          <a:custGeom>
            <a:avLst/>
            <a:gdLst/>
            <a:ahLst/>
            <a:cxnLst/>
            <a:rect l="l" t="t" r="r" b="b"/>
            <a:pathLst>
              <a:path w="4533900" h="1092200">
                <a:moveTo>
                  <a:pt x="101596" y="0"/>
                </a:moveTo>
                <a:lnTo>
                  <a:pt x="4432304" y="0"/>
                </a:lnTo>
                <a:cubicBezTo>
                  <a:pt x="4488414" y="0"/>
                  <a:pt x="4533900" y="45486"/>
                  <a:pt x="4533900" y="101596"/>
                </a:cubicBezTo>
                <a:lnTo>
                  <a:pt x="4533900" y="990604"/>
                </a:lnTo>
                <a:cubicBezTo>
                  <a:pt x="4533900" y="1046714"/>
                  <a:pt x="4488414" y="1092200"/>
                  <a:pt x="4432304" y="1092200"/>
                </a:cubicBezTo>
                <a:lnTo>
                  <a:pt x="101596" y="1092200"/>
                </a:lnTo>
                <a:cubicBezTo>
                  <a:pt x="45486" y="1092200"/>
                  <a:pt x="0" y="1046714"/>
                  <a:pt x="0" y="990604"/>
                </a:cubicBezTo>
                <a:lnTo>
                  <a:pt x="0" y="101596"/>
                </a:lnTo>
                <a:cubicBezTo>
                  <a:pt x="0" y="45524"/>
                  <a:pt x="45524" y="0"/>
                  <a:pt x="101596" y="0"/>
                </a:cubicBezTo>
                <a:close/>
              </a:path>
            </a:pathLst>
          </a:custGeom>
          <a:solidFill>
            <a:srgbClr val="C9A87C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3" name="Text 71"/>
          <p:cNvSpPr/>
          <p:nvPr/>
        </p:nvSpPr>
        <p:spPr>
          <a:xfrm>
            <a:off x="11667207" y="5123801"/>
            <a:ext cx="4415155" cy="2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2E4A46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Impact on Treatment</a:t>
            </a:r>
            <a:endParaRPr lang="en-US" sz="1600" dirty="0"/>
          </a:p>
        </p:txBody>
      </p:sp>
      <p:sp>
        <p:nvSpPr>
          <p:cNvPr id="74" name="Text 72"/>
          <p:cNvSpPr/>
          <p:nvPr/>
        </p:nvSpPr>
        <p:spPr>
          <a:xfrm>
            <a:off x="11554627" y="5172377"/>
            <a:ext cx="4403090" cy="12399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20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Approximately </a:t>
            </a:r>
            <a:r>
              <a:rPr lang="en-US" sz="1200" b="1" dirty="0">
                <a:solidFill>
                  <a:srgbClr val="2E4A4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50% of veterans</a:t>
            </a:r>
            <a:r>
              <a:rPr lang="en-US" sz="120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with significant symptoms have not sought services. Self-stigma fully mediates the relationship between public stigma and help-seeking intentions (Wade et al., 2015).</a:t>
            </a:r>
            <a:endParaRPr lang="en-US" sz="1200" dirty="0"/>
          </a:p>
        </p:txBody>
      </p:sp>
      <p:sp>
        <p:nvSpPr>
          <p:cNvPr id="75" name="Shape 73"/>
          <p:cNvSpPr/>
          <p:nvPr/>
        </p:nvSpPr>
        <p:spPr>
          <a:xfrm>
            <a:off x="5092913" y="6447556"/>
            <a:ext cx="11147683" cy="2722120"/>
          </a:xfrm>
          <a:custGeom>
            <a:avLst/>
            <a:gdLst/>
            <a:ahLst/>
            <a:cxnLst/>
            <a:rect l="l" t="t" r="r" b="b"/>
            <a:pathLst>
              <a:path w="4940300" h="5588000">
                <a:moveTo>
                  <a:pt x="101622" y="0"/>
                </a:moveTo>
                <a:lnTo>
                  <a:pt x="4838678" y="0"/>
                </a:lnTo>
                <a:cubicBezTo>
                  <a:pt x="4894802" y="0"/>
                  <a:pt x="4940300" y="45498"/>
                  <a:pt x="4940300" y="101622"/>
                </a:cubicBezTo>
                <a:lnTo>
                  <a:pt x="4940300" y="5486378"/>
                </a:lnTo>
                <a:cubicBezTo>
                  <a:pt x="4940300" y="5542502"/>
                  <a:pt x="4894802" y="5588000"/>
                  <a:pt x="4838678" y="5588000"/>
                </a:cubicBezTo>
                <a:lnTo>
                  <a:pt x="101622" y="5588000"/>
                </a:lnTo>
                <a:cubicBezTo>
                  <a:pt x="45498" y="5588000"/>
                  <a:pt x="0" y="5542502"/>
                  <a:pt x="0" y="5486378"/>
                </a:cubicBezTo>
                <a:lnTo>
                  <a:pt x="0" y="101622"/>
                </a:lnTo>
                <a:cubicBezTo>
                  <a:pt x="0" y="45535"/>
                  <a:pt x="45535" y="0"/>
                  <a:pt x="101622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6" name="Shape 74"/>
          <p:cNvSpPr/>
          <p:nvPr/>
        </p:nvSpPr>
        <p:spPr>
          <a:xfrm>
            <a:off x="5243114" y="6557488"/>
            <a:ext cx="180975" cy="241300"/>
          </a:xfrm>
          <a:custGeom>
            <a:avLst/>
            <a:gdLst/>
            <a:ahLst/>
            <a:cxnLst/>
            <a:rect l="l" t="t" r="r" b="b"/>
            <a:pathLst>
              <a:path w="180975" h="241300">
                <a:moveTo>
                  <a:pt x="138041" y="180975"/>
                </a:moveTo>
                <a:cubicBezTo>
                  <a:pt x="141481" y="170465"/>
                  <a:pt x="148362" y="160945"/>
                  <a:pt x="156138" y="152745"/>
                </a:cubicBezTo>
                <a:cubicBezTo>
                  <a:pt x="171549" y="136532"/>
                  <a:pt x="180975" y="114618"/>
                  <a:pt x="180975" y="90488"/>
                </a:cubicBezTo>
                <a:cubicBezTo>
                  <a:pt x="180975" y="40531"/>
                  <a:pt x="140444" y="0"/>
                  <a:pt x="90487" y="0"/>
                </a:cubicBezTo>
                <a:cubicBezTo>
                  <a:pt x="40531" y="0"/>
                  <a:pt x="0" y="40531"/>
                  <a:pt x="0" y="90488"/>
                </a:cubicBezTo>
                <a:cubicBezTo>
                  <a:pt x="0" y="114618"/>
                  <a:pt x="9426" y="136532"/>
                  <a:pt x="24837" y="152745"/>
                </a:cubicBezTo>
                <a:cubicBezTo>
                  <a:pt x="32613" y="160945"/>
                  <a:pt x="39541" y="170465"/>
                  <a:pt x="42934" y="180975"/>
                </a:cubicBezTo>
                <a:lnTo>
                  <a:pt x="137993" y="180975"/>
                </a:lnTo>
                <a:close/>
                <a:moveTo>
                  <a:pt x="135731" y="203597"/>
                </a:moveTo>
                <a:lnTo>
                  <a:pt x="45244" y="203597"/>
                </a:lnTo>
                <a:lnTo>
                  <a:pt x="45244" y="211138"/>
                </a:lnTo>
                <a:cubicBezTo>
                  <a:pt x="45244" y="231968"/>
                  <a:pt x="62116" y="248841"/>
                  <a:pt x="82947" y="248841"/>
                </a:cubicBezTo>
                <a:lnTo>
                  <a:pt x="98028" y="248841"/>
                </a:lnTo>
                <a:cubicBezTo>
                  <a:pt x="118859" y="248841"/>
                  <a:pt x="135731" y="231968"/>
                  <a:pt x="135731" y="211138"/>
                </a:cubicBezTo>
                <a:lnTo>
                  <a:pt x="135731" y="203597"/>
                </a:lnTo>
                <a:close/>
                <a:moveTo>
                  <a:pt x="86717" y="52784"/>
                </a:moveTo>
                <a:cubicBezTo>
                  <a:pt x="67960" y="52784"/>
                  <a:pt x="52784" y="67960"/>
                  <a:pt x="52784" y="86717"/>
                </a:cubicBezTo>
                <a:cubicBezTo>
                  <a:pt x="52784" y="92985"/>
                  <a:pt x="47742" y="98028"/>
                  <a:pt x="41473" y="98028"/>
                </a:cubicBezTo>
                <a:cubicBezTo>
                  <a:pt x="35205" y="98028"/>
                  <a:pt x="30163" y="92985"/>
                  <a:pt x="30163" y="86717"/>
                </a:cubicBezTo>
                <a:cubicBezTo>
                  <a:pt x="30163" y="55471"/>
                  <a:pt x="55471" y="30163"/>
                  <a:pt x="86717" y="30163"/>
                </a:cubicBezTo>
                <a:cubicBezTo>
                  <a:pt x="92985" y="30163"/>
                  <a:pt x="98028" y="35205"/>
                  <a:pt x="98028" y="41473"/>
                </a:cubicBezTo>
                <a:cubicBezTo>
                  <a:pt x="98028" y="47742"/>
                  <a:pt x="92985" y="52784"/>
                  <a:pt x="86717" y="52784"/>
                </a:cubicBez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7" name="Text 75"/>
          <p:cNvSpPr/>
          <p:nvPr/>
        </p:nvSpPr>
        <p:spPr>
          <a:xfrm>
            <a:off x="5626455" y="6395301"/>
            <a:ext cx="235648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71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Future Recommendations</a:t>
            </a:r>
            <a:endParaRPr lang="en-US" sz="1600" dirty="0"/>
          </a:p>
        </p:txBody>
      </p:sp>
      <p:sp>
        <p:nvSpPr>
          <p:cNvPr id="78" name="Shape 76"/>
          <p:cNvSpPr/>
          <p:nvPr/>
        </p:nvSpPr>
        <p:spPr>
          <a:xfrm>
            <a:off x="5272631" y="7132226"/>
            <a:ext cx="5189818" cy="965200"/>
          </a:xfrm>
          <a:custGeom>
            <a:avLst/>
            <a:gdLst/>
            <a:ahLst/>
            <a:cxnLst/>
            <a:rect l="l" t="t" r="r" b="b"/>
            <a:pathLst>
              <a:path w="4533900" h="965200">
                <a:moveTo>
                  <a:pt x="101597" y="0"/>
                </a:moveTo>
                <a:lnTo>
                  <a:pt x="4432303" y="0"/>
                </a:lnTo>
                <a:cubicBezTo>
                  <a:pt x="4488413" y="0"/>
                  <a:pt x="4533900" y="45487"/>
                  <a:pt x="4533900" y="101597"/>
                </a:cubicBezTo>
                <a:lnTo>
                  <a:pt x="4533900" y="863603"/>
                </a:lnTo>
                <a:cubicBezTo>
                  <a:pt x="4533900" y="919713"/>
                  <a:pt x="4488413" y="965200"/>
                  <a:pt x="4432303" y="965200"/>
                </a:cubicBezTo>
                <a:lnTo>
                  <a:pt x="101597" y="965200"/>
                </a:lnTo>
                <a:cubicBezTo>
                  <a:pt x="45487" y="965200"/>
                  <a:pt x="0" y="919713"/>
                  <a:pt x="0" y="863603"/>
                </a:cubicBezTo>
                <a:lnTo>
                  <a:pt x="0" y="101597"/>
                </a:lnTo>
                <a:cubicBezTo>
                  <a:pt x="0" y="45487"/>
                  <a:pt x="45487" y="0"/>
                  <a:pt x="101597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9" name="Text 77"/>
          <p:cNvSpPr/>
          <p:nvPr/>
        </p:nvSpPr>
        <p:spPr>
          <a:xfrm>
            <a:off x="5276288" y="6827837"/>
            <a:ext cx="4453890" cy="2531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1. </a:t>
            </a:r>
            <a:r>
              <a:rPr lang="en-US" sz="140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Trauma-Informed Care (TIC)</a:t>
            </a:r>
            <a:endParaRPr lang="en-US" sz="1400" dirty="0"/>
          </a:p>
        </p:txBody>
      </p:sp>
      <p:sp>
        <p:nvSpPr>
          <p:cNvPr id="80" name="Text 78"/>
          <p:cNvSpPr/>
          <p:nvPr/>
        </p:nvSpPr>
        <p:spPr>
          <a:xfrm>
            <a:off x="5312056" y="7146641"/>
            <a:ext cx="5240614" cy="5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Implement SAMHSA's six principles: safety, trust, collaboration, empowerment, cultural responsiveness, peer support (SAMHSA, 2014).</a:t>
            </a:r>
            <a:endParaRPr lang="en-US" sz="1600" dirty="0"/>
          </a:p>
        </p:txBody>
      </p:sp>
      <p:sp>
        <p:nvSpPr>
          <p:cNvPr id="81" name="Shape 79"/>
          <p:cNvSpPr/>
          <p:nvPr/>
        </p:nvSpPr>
        <p:spPr>
          <a:xfrm>
            <a:off x="5211285" y="8406774"/>
            <a:ext cx="5008841" cy="687049"/>
          </a:xfrm>
          <a:custGeom>
            <a:avLst/>
            <a:gdLst/>
            <a:ahLst/>
            <a:cxnLst/>
            <a:rect l="l" t="t" r="r" b="b"/>
            <a:pathLst>
              <a:path w="4533900" h="774700">
                <a:moveTo>
                  <a:pt x="101602" y="0"/>
                </a:moveTo>
                <a:lnTo>
                  <a:pt x="4432298" y="0"/>
                </a:lnTo>
                <a:cubicBezTo>
                  <a:pt x="4488411" y="0"/>
                  <a:pt x="4533900" y="45489"/>
                  <a:pt x="4533900" y="101602"/>
                </a:cubicBezTo>
                <a:lnTo>
                  <a:pt x="4533900" y="673098"/>
                </a:lnTo>
                <a:cubicBezTo>
                  <a:pt x="4533900" y="729211"/>
                  <a:pt x="4488411" y="774700"/>
                  <a:pt x="4432298" y="774700"/>
                </a:cubicBezTo>
                <a:lnTo>
                  <a:pt x="101602" y="774700"/>
                </a:lnTo>
                <a:cubicBezTo>
                  <a:pt x="45489" y="774700"/>
                  <a:pt x="0" y="729211"/>
                  <a:pt x="0" y="673098"/>
                </a:cubicBezTo>
                <a:lnTo>
                  <a:pt x="0" y="101602"/>
                </a:lnTo>
                <a:cubicBezTo>
                  <a:pt x="0" y="45526"/>
                  <a:pt x="45526" y="0"/>
                  <a:pt x="101602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2" name="Text 80"/>
          <p:cNvSpPr/>
          <p:nvPr/>
        </p:nvSpPr>
        <p:spPr>
          <a:xfrm>
            <a:off x="5243114" y="7977284"/>
            <a:ext cx="4453890" cy="4294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2. </a:t>
            </a:r>
            <a:r>
              <a:rPr lang="en-US" sz="140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Address Social Determinants</a:t>
            </a:r>
            <a:endParaRPr lang="en-US" sz="1400" dirty="0"/>
          </a:p>
        </p:txBody>
      </p:sp>
      <p:sp>
        <p:nvSpPr>
          <p:cNvPr id="83" name="Text 81"/>
          <p:cNvSpPr/>
          <p:nvPr/>
        </p:nvSpPr>
        <p:spPr>
          <a:xfrm>
            <a:off x="5358838" y="8481692"/>
            <a:ext cx="4453890" cy="3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Primary prevention targeting poverty, discrimination, and inequality to reduce trauma exposure and PTSD burden (Platt </a:t>
            </a:r>
            <a:r>
              <a:rPr lang="en-US" sz="114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et al, </a:t>
            </a:r>
            <a:r>
              <a:rPr lang="en-US" sz="114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2023).</a:t>
            </a:r>
            <a:endParaRPr lang="en-US" sz="1600" dirty="0"/>
          </a:p>
        </p:txBody>
      </p:sp>
      <p:sp>
        <p:nvSpPr>
          <p:cNvPr id="84" name="Shape 82"/>
          <p:cNvSpPr/>
          <p:nvPr/>
        </p:nvSpPr>
        <p:spPr>
          <a:xfrm>
            <a:off x="10676238" y="6758827"/>
            <a:ext cx="5406124" cy="728998"/>
          </a:xfrm>
          <a:custGeom>
            <a:avLst/>
            <a:gdLst/>
            <a:ahLst/>
            <a:cxnLst/>
            <a:rect l="l" t="t" r="r" b="b"/>
            <a:pathLst>
              <a:path w="4533900" h="965200">
                <a:moveTo>
                  <a:pt x="101597" y="0"/>
                </a:moveTo>
                <a:lnTo>
                  <a:pt x="4432303" y="0"/>
                </a:lnTo>
                <a:cubicBezTo>
                  <a:pt x="4488413" y="0"/>
                  <a:pt x="4533900" y="45487"/>
                  <a:pt x="4533900" y="101597"/>
                </a:cubicBezTo>
                <a:lnTo>
                  <a:pt x="4533900" y="863603"/>
                </a:lnTo>
                <a:cubicBezTo>
                  <a:pt x="4533900" y="919713"/>
                  <a:pt x="4488413" y="965200"/>
                  <a:pt x="4432303" y="965200"/>
                </a:cubicBezTo>
                <a:lnTo>
                  <a:pt x="101597" y="965200"/>
                </a:lnTo>
                <a:cubicBezTo>
                  <a:pt x="45487" y="965200"/>
                  <a:pt x="0" y="919713"/>
                  <a:pt x="0" y="863603"/>
                </a:cubicBezTo>
                <a:lnTo>
                  <a:pt x="0" y="101597"/>
                </a:lnTo>
                <a:cubicBezTo>
                  <a:pt x="0" y="45487"/>
                  <a:pt x="45487" y="0"/>
                  <a:pt x="101597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5" name="Text 83"/>
          <p:cNvSpPr/>
          <p:nvPr/>
        </p:nvSpPr>
        <p:spPr>
          <a:xfrm>
            <a:off x="10759522" y="6551245"/>
            <a:ext cx="44538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3. </a:t>
            </a:r>
            <a:r>
              <a:rPr lang="en-US" sz="140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Digital Interventions</a:t>
            </a:r>
            <a:endParaRPr lang="en-US" sz="1400" dirty="0"/>
          </a:p>
        </p:txBody>
      </p:sp>
      <p:sp>
        <p:nvSpPr>
          <p:cNvPr id="86" name="Text 84"/>
          <p:cNvSpPr/>
          <p:nvPr/>
        </p:nvSpPr>
        <p:spPr>
          <a:xfrm>
            <a:off x="10831912" y="6722291"/>
            <a:ext cx="5250449" cy="753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Internet-based CBT and E-clinics to improve accessibility, especially for rural and underserved populations (Knaevelsrud &amp; Maercker, 2007).</a:t>
            </a:r>
            <a:endParaRPr lang="en-US" sz="1600" dirty="0"/>
          </a:p>
        </p:txBody>
      </p:sp>
      <p:sp>
        <p:nvSpPr>
          <p:cNvPr id="87" name="Shape 85"/>
          <p:cNvSpPr/>
          <p:nvPr/>
        </p:nvSpPr>
        <p:spPr>
          <a:xfrm>
            <a:off x="10606018" y="7774366"/>
            <a:ext cx="5501585" cy="632409"/>
          </a:xfrm>
          <a:custGeom>
            <a:avLst/>
            <a:gdLst/>
            <a:ahLst/>
            <a:cxnLst/>
            <a:rect l="l" t="t" r="r" b="b"/>
            <a:pathLst>
              <a:path w="4533900" h="965200">
                <a:moveTo>
                  <a:pt x="101597" y="0"/>
                </a:moveTo>
                <a:lnTo>
                  <a:pt x="4432303" y="0"/>
                </a:lnTo>
                <a:cubicBezTo>
                  <a:pt x="4488413" y="0"/>
                  <a:pt x="4533900" y="45487"/>
                  <a:pt x="4533900" y="101597"/>
                </a:cubicBezTo>
                <a:lnTo>
                  <a:pt x="4533900" y="863603"/>
                </a:lnTo>
                <a:cubicBezTo>
                  <a:pt x="4533900" y="919713"/>
                  <a:pt x="4488413" y="965200"/>
                  <a:pt x="4432303" y="965200"/>
                </a:cubicBezTo>
                <a:lnTo>
                  <a:pt x="101597" y="965200"/>
                </a:lnTo>
                <a:cubicBezTo>
                  <a:pt x="45487" y="965200"/>
                  <a:pt x="0" y="919713"/>
                  <a:pt x="0" y="863603"/>
                </a:cubicBezTo>
                <a:lnTo>
                  <a:pt x="0" y="101597"/>
                </a:lnTo>
                <a:cubicBezTo>
                  <a:pt x="0" y="45487"/>
                  <a:pt x="45487" y="0"/>
                  <a:pt x="101597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8" name="Text 86"/>
          <p:cNvSpPr/>
          <p:nvPr/>
        </p:nvSpPr>
        <p:spPr>
          <a:xfrm>
            <a:off x="10759522" y="7503262"/>
            <a:ext cx="44538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4</a:t>
            </a:r>
            <a:r>
              <a:rPr lang="en-US" sz="140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. Cultural Sensitivity</a:t>
            </a:r>
            <a:endParaRPr lang="en-US" sz="1400" dirty="0"/>
          </a:p>
        </p:txBody>
      </p:sp>
      <p:sp>
        <p:nvSpPr>
          <p:cNvPr id="89" name="Text 87"/>
          <p:cNvSpPr/>
          <p:nvPr/>
        </p:nvSpPr>
        <p:spPr>
          <a:xfrm>
            <a:off x="10676238" y="7851726"/>
            <a:ext cx="5360687" cy="3897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Validated cross-cultural treatments and training for multicultural settings, recognising diverse trauma expressions (Maercker &amp; Hecker, 2016).</a:t>
            </a:r>
            <a:endParaRPr lang="en-US" sz="1600" dirty="0"/>
          </a:p>
        </p:txBody>
      </p:sp>
      <p:sp>
        <p:nvSpPr>
          <p:cNvPr id="90" name="Shape 88"/>
          <p:cNvSpPr/>
          <p:nvPr/>
        </p:nvSpPr>
        <p:spPr>
          <a:xfrm>
            <a:off x="10462449" y="8641404"/>
            <a:ext cx="5406124" cy="480578"/>
          </a:xfrm>
          <a:custGeom>
            <a:avLst/>
            <a:gdLst/>
            <a:ahLst/>
            <a:cxnLst/>
            <a:rect l="l" t="t" r="r" b="b"/>
            <a:pathLst>
              <a:path w="4533900" h="774700">
                <a:moveTo>
                  <a:pt x="101602" y="0"/>
                </a:moveTo>
                <a:lnTo>
                  <a:pt x="4432298" y="0"/>
                </a:lnTo>
                <a:cubicBezTo>
                  <a:pt x="4488411" y="0"/>
                  <a:pt x="4533900" y="45489"/>
                  <a:pt x="4533900" y="101602"/>
                </a:cubicBezTo>
                <a:lnTo>
                  <a:pt x="4533900" y="673098"/>
                </a:lnTo>
                <a:cubicBezTo>
                  <a:pt x="4533900" y="729211"/>
                  <a:pt x="4488411" y="774700"/>
                  <a:pt x="4432298" y="774700"/>
                </a:cubicBezTo>
                <a:lnTo>
                  <a:pt x="101602" y="774700"/>
                </a:lnTo>
                <a:cubicBezTo>
                  <a:pt x="45489" y="774700"/>
                  <a:pt x="0" y="729211"/>
                  <a:pt x="0" y="673098"/>
                </a:cubicBezTo>
                <a:lnTo>
                  <a:pt x="0" y="101602"/>
                </a:lnTo>
                <a:cubicBezTo>
                  <a:pt x="0" y="45526"/>
                  <a:pt x="45526" y="0"/>
                  <a:pt x="101602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1" name="Text 89"/>
          <p:cNvSpPr/>
          <p:nvPr/>
        </p:nvSpPr>
        <p:spPr>
          <a:xfrm>
            <a:off x="10705096" y="8443062"/>
            <a:ext cx="44538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5. </a:t>
            </a:r>
            <a:r>
              <a:rPr lang="en-US" sz="1400" b="1" dirty="0">
                <a:solidFill>
                  <a:srgbClr val="C9A87C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Reduce Stigma</a:t>
            </a:r>
            <a:endParaRPr lang="en-US" sz="1400" dirty="0"/>
          </a:p>
        </p:txBody>
      </p:sp>
      <p:sp>
        <p:nvSpPr>
          <p:cNvPr id="92" name="Text 90"/>
          <p:cNvSpPr/>
          <p:nvPr/>
        </p:nvSpPr>
        <p:spPr>
          <a:xfrm>
            <a:off x="10559888" y="8678542"/>
            <a:ext cx="5308685" cy="4152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4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Leadership training, peer support programmes, and public education campaigns to normalise help-seeking (Britt et al, 2015).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69900" y="508000"/>
            <a:ext cx="101600" cy="508000"/>
          </a:xfrm>
          <a:custGeom>
            <a:avLst/>
            <a:gdLst/>
            <a:ahLst/>
            <a:cxnLst/>
            <a:rect l="l" t="t" r="r" b="b"/>
            <a:pathLst>
              <a:path w="101600" h="508000">
                <a:moveTo>
                  <a:pt x="0" y="0"/>
                </a:moveTo>
                <a:lnTo>
                  <a:pt x="101600" y="0"/>
                </a:lnTo>
                <a:lnTo>
                  <a:pt x="101600" y="508000"/>
                </a:lnTo>
                <a:lnTo>
                  <a:pt x="0" y="508000"/>
                </a:lnTo>
                <a:lnTo>
                  <a:pt x="0" y="0"/>
                </a:ln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62000" y="520700"/>
            <a:ext cx="2109470" cy="4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3420" b="1" dirty="0">
                <a:solidFill>
                  <a:srgbClr val="2E4A46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References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762000" y="1066800"/>
            <a:ext cx="15082520" cy="2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520" dirty="0">
                <a:solidFill>
                  <a:srgbClr val="A88C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UWTSD Harvard Referencing Style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520700" y="1457951"/>
            <a:ext cx="15684500" cy="736600"/>
          </a:xfrm>
          <a:custGeom>
            <a:avLst/>
            <a:gdLst/>
            <a:ahLst/>
            <a:cxnLst/>
            <a:rect l="l" t="t" r="r" b="b"/>
            <a:pathLst>
              <a:path w="7454900" h="736600">
                <a:moveTo>
                  <a:pt x="25400" y="0"/>
                </a:moveTo>
                <a:lnTo>
                  <a:pt x="7353301" y="0"/>
                </a:lnTo>
                <a:cubicBezTo>
                  <a:pt x="7409412" y="0"/>
                  <a:pt x="7454900" y="45488"/>
                  <a:pt x="7454900" y="101599"/>
                </a:cubicBezTo>
                <a:lnTo>
                  <a:pt x="7454900" y="635001"/>
                </a:lnTo>
                <a:cubicBezTo>
                  <a:pt x="7454900" y="691112"/>
                  <a:pt x="7409412" y="736600"/>
                  <a:pt x="7353301" y="736600"/>
                </a:cubicBez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20700" y="1457951"/>
            <a:ext cx="25400" cy="736600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35000" y="1559551"/>
            <a:ext cx="155702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American Psychiatric Association (1980) Diagnostic and Statistical Manual of Mental Disorders (3rd edn). Washington, DC: American Psychiatric Association.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20700" y="2268141"/>
            <a:ext cx="15684500" cy="1003300"/>
          </a:xfrm>
          <a:custGeom>
            <a:avLst/>
            <a:gdLst/>
            <a:ahLst/>
            <a:cxnLst/>
            <a:rect l="l" t="t" r="r" b="b"/>
            <a:pathLst>
              <a:path w="7454900" h="1003300">
                <a:moveTo>
                  <a:pt x="25400" y="0"/>
                </a:moveTo>
                <a:lnTo>
                  <a:pt x="7353296" y="0"/>
                </a:lnTo>
                <a:cubicBezTo>
                  <a:pt x="7409410" y="0"/>
                  <a:pt x="7454900" y="45490"/>
                  <a:pt x="7454900" y="101604"/>
                </a:cubicBezTo>
                <a:lnTo>
                  <a:pt x="7454900" y="901696"/>
                </a:lnTo>
                <a:cubicBezTo>
                  <a:pt x="7454900" y="957810"/>
                  <a:pt x="7409410" y="1003300"/>
                  <a:pt x="7353296" y="1003300"/>
                </a:cubicBezTo>
                <a:lnTo>
                  <a:pt x="25400" y="1003300"/>
                </a:lnTo>
                <a:cubicBezTo>
                  <a:pt x="11372" y="1003300"/>
                  <a:pt x="0" y="991928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20700" y="2268141"/>
            <a:ext cx="25400" cy="1003300"/>
          </a:xfrm>
          <a:custGeom>
            <a:avLst/>
            <a:gdLst/>
            <a:ahLst/>
            <a:cxnLst/>
            <a:rect l="l" t="t" r="r" b="b"/>
            <a:pathLst>
              <a:path w="25400" h="1003300">
                <a:moveTo>
                  <a:pt x="25400" y="0"/>
                </a:moveTo>
                <a:lnTo>
                  <a:pt x="25400" y="0"/>
                </a:lnTo>
                <a:lnTo>
                  <a:pt x="25400" y="1003300"/>
                </a:lnTo>
                <a:lnTo>
                  <a:pt x="25400" y="1003300"/>
                </a:lnTo>
                <a:cubicBezTo>
                  <a:pt x="11381" y="1003300"/>
                  <a:pt x="0" y="991919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35000" y="2369741"/>
            <a:ext cx="155702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Britt, T.W., Jennings, K.S., Cheung, J.H., Pury, C.L. and Zinzow, H.M. (2015) 'The role of different stigma perceptions in treatment seeking', Psychological Services , 12(3), pp. 237-247.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520700" y="3343731"/>
            <a:ext cx="15684500" cy="736600"/>
          </a:xfrm>
          <a:custGeom>
            <a:avLst/>
            <a:gdLst/>
            <a:ahLst/>
            <a:cxnLst/>
            <a:rect l="l" t="t" r="r" b="b"/>
            <a:pathLst>
              <a:path w="7454900" h="736600">
                <a:moveTo>
                  <a:pt x="25400" y="0"/>
                </a:moveTo>
                <a:lnTo>
                  <a:pt x="7353301" y="0"/>
                </a:lnTo>
                <a:cubicBezTo>
                  <a:pt x="7409412" y="0"/>
                  <a:pt x="7454900" y="45488"/>
                  <a:pt x="7454900" y="101599"/>
                </a:cubicBezTo>
                <a:lnTo>
                  <a:pt x="7454900" y="635001"/>
                </a:lnTo>
                <a:cubicBezTo>
                  <a:pt x="7454900" y="691112"/>
                  <a:pt x="7409412" y="736600"/>
                  <a:pt x="7353301" y="736600"/>
                </a:cubicBez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520700" y="3343731"/>
            <a:ext cx="25400" cy="736600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35000" y="3445331"/>
            <a:ext cx="155702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Clement, S., Schauman, O., Graham, T. et al. (2015) 'What is the impact of mental health-related stigma on help-seeking?', Psychological Medicine , 45(4), pp. 673-689.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20700" y="4153923"/>
            <a:ext cx="15659100" cy="1003300"/>
          </a:xfrm>
          <a:custGeom>
            <a:avLst/>
            <a:gdLst/>
            <a:ahLst/>
            <a:cxnLst/>
            <a:rect l="l" t="t" r="r" b="b"/>
            <a:pathLst>
              <a:path w="7454900" h="1003300">
                <a:moveTo>
                  <a:pt x="25400" y="0"/>
                </a:moveTo>
                <a:lnTo>
                  <a:pt x="7353296" y="0"/>
                </a:lnTo>
                <a:cubicBezTo>
                  <a:pt x="7409410" y="0"/>
                  <a:pt x="7454900" y="45490"/>
                  <a:pt x="7454900" y="101604"/>
                </a:cubicBezTo>
                <a:lnTo>
                  <a:pt x="7454900" y="901696"/>
                </a:lnTo>
                <a:cubicBezTo>
                  <a:pt x="7454900" y="957810"/>
                  <a:pt x="7409410" y="1003300"/>
                  <a:pt x="7353296" y="1003300"/>
                </a:cubicBezTo>
                <a:lnTo>
                  <a:pt x="25400" y="1003300"/>
                </a:lnTo>
                <a:cubicBezTo>
                  <a:pt x="11372" y="1003300"/>
                  <a:pt x="0" y="991928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20700" y="4153923"/>
            <a:ext cx="25400" cy="1003300"/>
          </a:xfrm>
          <a:custGeom>
            <a:avLst/>
            <a:gdLst/>
            <a:ahLst/>
            <a:cxnLst/>
            <a:rect l="l" t="t" r="r" b="b"/>
            <a:pathLst>
              <a:path w="25400" h="1003300">
                <a:moveTo>
                  <a:pt x="25400" y="0"/>
                </a:moveTo>
                <a:lnTo>
                  <a:pt x="25400" y="0"/>
                </a:lnTo>
                <a:lnTo>
                  <a:pt x="25400" y="1003300"/>
                </a:lnTo>
                <a:lnTo>
                  <a:pt x="25400" y="1003300"/>
                </a:lnTo>
                <a:cubicBezTo>
                  <a:pt x="11381" y="1003300"/>
                  <a:pt x="0" y="991919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35000" y="4255523"/>
            <a:ext cx="155702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Cloitre, M., Garvert, D.W., Brewin, C.R., Bryant, R.A. and Maercker, A. (2013) 'Evidence for proposed ICD-11 PTSD and complex PTSD', Acta Psychiatrica Scandinavica , 128(5), pp. 337-345.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520700" y="5229510"/>
            <a:ext cx="15684500" cy="736600"/>
          </a:xfrm>
          <a:custGeom>
            <a:avLst/>
            <a:gdLst/>
            <a:ahLst/>
            <a:cxnLst/>
            <a:rect l="l" t="t" r="r" b="b"/>
            <a:pathLst>
              <a:path w="7454900" h="736600">
                <a:moveTo>
                  <a:pt x="25400" y="0"/>
                </a:moveTo>
                <a:lnTo>
                  <a:pt x="7353301" y="0"/>
                </a:lnTo>
                <a:cubicBezTo>
                  <a:pt x="7409412" y="0"/>
                  <a:pt x="7454900" y="45488"/>
                  <a:pt x="7454900" y="101599"/>
                </a:cubicBezTo>
                <a:lnTo>
                  <a:pt x="7454900" y="635001"/>
                </a:lnTo>
                <a:cubicBezTo>
                  <a:pt x="7454900" y="691112"/>
                  <a:pt x="7409412" y="736600"/>
                  <a:pt x="7353301" y="736600"/>
                </a:cubicBez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20700" y="5229510"/>
            <a:ext cx="25400" cy="736600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35000" y="5331110"/>
            <a:ext cx="155448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Jones, E., Fear, N.T. and Wessely, S. (2007) 'Shell shock and mild traumatic brain injury', BMJ , 335(7627), pp. 1008-1009.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520700" y="6039703"/>
            <a:ext cx="15659100" cy="1003300"/>
          </a:xfrm>
          <a:custGeom>
            <a:avLst/>
            <a:gdLst/>
            <a:ahLst/>
            <a:cxnLst/>
            <a:rect l="l" t="t" r="r" b="b"/>
            <a:pathLst>
              <a:path w="7454900" h="1003300">
                <a:moveTo>
                  <a:pt x="25400" y="0"/>
                </a:moveTo>
                <a:lnTo>
                  <a:pt x="7353296" y="0"/>
                </a:lnTo>
                <a:cubicBezTo>
                  <a:pt x="7409410" y="0"/>
                  <a:pt x="7454900" y="45490"/>
                  <a:pt x="7454900" y="101604"/>
                </a:cubicBezTo>
                <a:lnTo>
                  <a:pt x="7454900" y="901696"/>
                </a:lnTo>
                <a:cubicBezTo>
                  <a:pt x="7454900" y="957810"/>
                  <a:pt x="7409410" y="1003300"/>
                  <a:pt x="7353296" y="1003300"/>
                </a:cubicBezTo>
                <a:lnTo>
                  <a:pt x="25400" y="1003300"/>
                </a:lnTo>
                <a:cubicBezTo>
                  <a:pt x="11372" y="1003300"/>
                  <a:pt x="0" y="991928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520700" y="6039703"/>
            <a:ext cx="25400" cy="1003300"/>
          </a:xfrm>
          <a:custGeom>
            <a:avLst/>
            <a:gdLst/>
            <a:ahLst/>
            <a:cxnLst/>
            <a:rect l="l" t="t" r="r" b="b"/>
            <a:pathLst>
              <a:path w="25400" h="1003300">
                <a:moveTo>
                  <a:pt x="25400" y="0"/>
                </a:moveTo>
                <a:lnTo>
                  <a:pt x="25400" y="0"/>
                </a:lnTo>
                <a:lnTo>
                  <a:pt x="25400" y="1003300"/>
                </a:lnTo>
                <a:lnTo>
                  <a:pt x="25400" y="1003300"/>
                </a:lnTo>
                <a:cubicBezTo>
                  <a:pt x="11381" y="1003300"/>
                  <a:pt x="0" y="991919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35000" y="6141303"/>
            <a:ext cx="155702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Kessler, R.C., Sonnega, A., Bromet, E., Hughes, M. and Nelson, C.B. (1995) 'Posttraumatic stress disorder in the National Comorbidity Survey', Archives of General Psychiatry , 52(12), pp. 1048-1060.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520700" y="7115290"/>
            <a:ext cx="15684500" cy="1003300"/>
          </a:xfrm>
          <a:custGeom>
            <a:avLst/>
            <a:gdLst/>
            <a:ahLst/>
            <a:cxnLst/>
            <a:rect l="l" t="t" r="r" b="b"/>
            <a:pathLst>
              <a:path w="7454900" h="1003300">
                <a:moveTo>
                  <a:pt x="25400" y="0"/>
                </a:moveTo>
                <a:lnTo>
                  <a:pt x="7353296" y="0"/>
                </a:lnTo>
                <a:cubicBezTo>
                  <a:pt x="7409410" y="0"/>
                  <a:pt x="7454900" y="45490"/>
                  <a:pt x="7454900" y="101604"/>
                </a:cubicBezTo>
                <a:lnTo>
                  <a:pt x="7454900" y="901696"/>
                </a:lnTo>
                <a:cubicBezTo>
                  <a:pt x="7454900" y="957810"/>
                  <a:pt x="7409410" y="1003300"/>
                  <a:pt x="7353296" y="1003300"/>
                </a:cubicBezTo>
                <a:lnTo>
                  <a:pt x="25400" y="1003300"/>
                </a:lnTo>
                <a:cubicBezTo>
                  <a:pt x="11372" y="1003300"/>
                  <a:pt x="0" y="991928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520700" y="7115290"/>
            <a:ext cx="25400" cy="1003300"/>
          </a:xfrm>
          <a:custGeom>
            <a:avLst/>
            <a:gdLst/>
            <a:ahLst/>
            <a:cxnLst/>
            <a:rect l="l" t="t" r="r" b="b"/>
            <a:pathLst>
              <a:path w="25400" h="1003300">
                <a:moveTo>
                  <a:pt x="25400" y="0"/>
                </a:moveTo>
                <a:lnTo>
                  <a:pt x="25400" y="0"/>
                </a:lnTo>
                <a:lnTo>
                  <a:pt x="25400" y="1003300"/>
                </a:lnTo>
                <a:lnTo>
                  <a:pt x="25400" y="1003300"/>
                </a:lnTo>
                <a:cubicBezTo>
                  <a:pt x="11381" y="1003300"/>
                  <a:pt x="0" y="991919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35000" y="7216890"/>
            <a:ext cx="155194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20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Knaevelsrud, C. and Maercker, A. (2007) 'Internet-based treatment for PTSD reduces distress and facilitates the development of a strong therapeutic alliance', Journal of Traumatic Stress , 20(4), pp. 559-564.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546100" y="8233851"/>
            <a:ext cx="15633700" cy="736600"/>
          </a:xfrm>
          <a:custGeom>
            <a:avLst/>
            <a:gdLst/>
            <a:ahLst/>
            <a:cxnLst/>
            <a:rect l="l" t="t" r="r" b="b"/>
            <a:pathLst>
              <a:path w="7454900" h="736600">
                <a:moveTo>
                  <a:pt x="25400" y="0"/>
                </a:moveTo>
                <a:lnTo>
                  <a:pt x="7353301" y="0"/>
                </a:lnTo>
                <a:cubicBezTo>
                  <a:pt x="7409412" y="0"/>
                  <a:pt x="7454900" y="45488"/>
                  <a:pt x="7454900" y="101599"/>
                </a:cubicBezTo>
                <a:lnTo>
                  <a:pt x="7454900" y="635001"/>
                </a:lnTo>
                <a:cubicBezTo>
                  <a:pt x="7454900" y="691112"/>
                  <a:pt x="7409412" y="736600"/>
                  <a:pt x="7353301" y="736600"/>
                </a:cubicBez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520700" y="8190877"/>
            <a:ext cx="25400" cy="736600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8655804" y="6527000"/>
            <a:ext cx="6838712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endParaRPr lang="en-US" sz="1600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F8A07C52-DFD2-DAE2-EAAB-FAA86A2008C8}"/>
              </a:ext>
            </a:extLst>
          </p:cNvPr>
          <p:cNvSpPr txBox="1"/>
          <p:nvPr/>
        </p:nvSpPr>
        <p:spPr>
          <a:xfrm>
            <a:off x="451249" y="8263164"/>
            <a:ext cx="14917763" cy="3262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152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Maercker, A., Brewin, C.R., Bryant, R.A. et al. (2013) 'Diagnosis and classification of disorders specifically associated with stress', World Psychiatry , 12(3), pp. 198-206</a:t>
            </a:r>
            <a:endParaRPr lang="en-GB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FCEE3FD-DCBF-7CB2-E21D-86653C31159E}"/>
              </a:ext>
            </a:extLst>
          </p:cNvPr>
          <p:cNvSpPr txBox="1"/>
          <p:nvPr/>
        </p:nvSpPr>
        <p:spPr>
          <a:xfrm>
            <a:off x="53433" y="-162990"/>
            <a:ext cx="16256000" cy="904514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Shape 30">
            <a:extLst>
              <a:ext uri="{FF2B5EF4-FFF2-40B4-BE49-F238E27FC236}">
                <a16:creationId xmlns:a16="http://schemas.microsoft.com/office/drawing/2014/main" id="{6C287B7D-71B8-F29B-07EF-F892C02B68A9}"/>
              </a:ext>
            </a:extLst>
          </p:cNvPr>
          <p:cNvSpPr/>
          <p:nvPr/>
        </p:nvSpPr>
        <p:spPr>
          <a:xfrm>
            <a:off x="123278" y="1422812"/>
            <a:ext cx="16186155" cy="563959"/>
          </a:xfrm>
          <a:custGeom>
            <a:avLst/>
            <a:gdLst/>
            <a:ahLst/>
            <a:cxnLst/>
            <a:rect l="l" t="t" r="r" b="b"/>
            <a:pathLst>
              <a:path w="7454900" h="1003300">
                <a:moveTo>
                  <a:pt x="25400" y="0"/>
                </a:moveTo>
                <a:lnTo>
                  <a:pt x="7353296" y="0"/>
                </a:lnTo>
                <a:cubicBezTo>
                  <a:pt x="7409410" y="0"/>
                  <a:pt x="7454900" y="45490"/>
                  <a:pt x="7454900" y="101604"/>
                </a:cubicBezTo>
                <a:lnTo>
                  <a:pt x="7454900" y="901696"/>
                </a:lnTo>
                <a:cubicBezTo>
                  <a:pt x="7454900" y="957810"/>
                  <a:pt x="7409410" y="1003300"/>
                  <a:pt x="7353296" y="1003300"/>
                </a:cubicBezTo>
                <a:lnTo>
                  <a:pt x="25400" y="1003300"/>
                </a:lnTo>
                <a:cubicBezTo>
                  <a:pt x="11372" y="1003300"/>
                  <a:pt x="0" y="991928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US" dirty="0">
                <a:solidFill>
                  <a:srgbClr val="3333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Maercker, A., Hecker, T. and Knaevelsrud, C. (2022) 'ICD-11 complex post-traumatic stress disorder', The British Journal of Psychiatry , 220(4), pp. 201-203.</a:t>
            </a:r>
            <a:endParaRPr lang="en-US" dirty="0"/>
          </a:p>
        </p:txBody>
      </p:sp>
      <p:sp>
        <p:nvSpPr>
          <p:cNvPr id="4" name="Shape 30">
            <a:extLst>
              <a:ext uri="{FF2B5EF4-FFF2-40B4-BE49-F238E27FC236}">
                <a16:creationId xmlns:a16="http://schemas.microsoft.com/office/drawing/2014/main" id="{D66AB13B-73C8-CAC8-FEED-5B59974EB293}"/>
              </a:ext>
            </a:extLst>
          </p:cNvPr>
          <p:cNvSpPr/>
          <p:nvPr/>
        </p:nvSpPr>
        <p:spPr>
          <a:xfrm>
            <a:off x="110308" y="2118696"/>
            <a:ext cx="16145691" cy="563959"/>
          </a:xfrm>
          <a:custGeom>
            <a:avLst/>
            <a:gdLst/>
            <a:ahLst/>
            <a:cxnLst/>
            <a:rect l="l" t="t" r="r" b="b"/>
            <a:pathLst>
              <a:path w="7454900" h="1003300">
                <a:moveTo>
                  <a:pt x="25400" y="0"/>
                </a:moveTo>
                <a:lnTo>
                  <a:pt x="7353296" y="0"/>
                </a:lnTo>
                <a:cubicBezTo>
                  <a:pt x="7409410" y="0"/>
                  <a:pt x="7454900" y="45490"/>
                  <a:pt x="7454900" y="101604"/>
                </a:cubicBezTo>
                <a:lnTo>
                  <a:pt x="7454900" y="901696"/>
                </a:lnTo>
                <a:cubicBezTo>
                  <a:pt x="7454900" y="957810"/>
                  <a:pt x="7409410" y="1003300"/>
                  <a:pt x="7353296" y="1003300"/>
                </a:cubicBezTo>
                <a:lnTo>
                  <a:pt x="25400" y="1003300"/>
                </a:lnTo>
                <a:cubicBezTo>
                  <a:pt x="11372" y="1003300"/>
                  <a:pt x="0" y="991928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McManus, S., Meltzer, H., Brugha, T., Bebbington, P. and Jenkins, R. (2009) Adult Psychiatric Morbidity in England, 2007: Results of a Household Survey . Leeds: NHS Information Centre.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hape 33">
            <a:extLst>
              <a:ext uri="{FF2B5EF4-FFF2-40B4-BE49-F238E27FC236}">
                <a16:creationId xmlns:a16="http://schemas.microsoft.com/office/drawing/2014/main" id="{AAFA05DB-C481-018B-AD14-830789D9F263}"/>
              </a:ext>
            </a:extLst>
          </p:cNvPr>
          <p:cNvSpPr/>
          <p:nvPr/>
        </p:nvSpPr>
        <p:spPr>
          <a:xfrm>
            <a:off x="149136" y="2821383"/>
            <a:ext cx="16145691" cy="563959"/>
          </a:xfrm>
          <a:custGeom>
            <a:avLst/>
            <a:gdLst/>
            <a:ahLst/>
            <a:cxnLst/>
            <a:rect l="l" t="t" r="r" b="b"/>
            <a:pathLst>
              <a:path w="7454900" h="736600">
                <a:moveTo>
                  <a:pt x="25400" y="0"/>
                </a:moveTo>
                <a:lnTo>
                  <a:pt x="7353301" y="0"/>
                </a:lnTo>
                <a:cubicBezTo>
                  <a:pt x="7409412" y="0"/>
                  <a:pt x="7454900" y="45488"/>
                  <a:pt x="7454900" y="101599"/>
                </a:cubicBezTo>
                <a:lnTo>
                  <a:pt x="7454900" y="635001"/>
                </a:lnTo>
                <a:cubicBezTo>
                  <a:pt x="7454900" y="691112"/>
                  <a:pt x="7409412" y="736600"/>
                  <a:pt x="7353301" y="736600"/>
                </a:cubicBez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2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National Institute for Health and Care Excellence (2018) Post-traumatic stress disorder (NICE Guideline NG116). London: NICE.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hape 36">
            <a:extLst>
              <a:ext uri="{FF2B5EF4-FFF2-40B4-BE49-F238E27FC236}">
                <a16:creationId xmlns:a16="http://schemas.microsoft.com/office/drawing/2014/main" id="{114E3B00-D3BF-959A-9A07-9228C079C7E7}"/>
              </a:ext>
            </a:extLst>
          </p:cNvPr>
          <p:cNvSpPr/>
          <p:nvPr/>
        </p:nvSpPr>
        <p:spPr>
          <a:xfrm>
            <a:off x="133167" y="3454487"/>
            <a:ext cx="16172367" cy="499799"/>
          </a:xfrm>
          <a:custGeom>
            <a:avLst/>
            <a:gdLst/>
            <a:ahLst/>
            <a:cxnLst/>
            <a:rect l="l" t="t" r="r" b="b"/>
            <a:pathLst>
              <a:path w="7454900" h="1003300">
                <a:moveTo>
                  <a:pt x="25400" y="0"/>
                </a:moveTo>
                <a:lnTo>
                  <a:pt x="7353296" y="0"/>
                </a:lnTo>
                <a:cubicBezTo>
                  <a:pt x="7409410" y="0"/>
                  <a:pt x="7454900" y="45490"/>
                  <a:pt x="7454900" y="101604"/>
                </a:cubicBezTo>
                <a:lnTo>
                  <a:pt x="7454900" y="901696"/>
                </a:lnTo>
                <a:cubicBezTo>
                  <a:pt x="7454900" y="957810"/>
                  <a:pt x="7409410" y="1003300"/>
                  <a:pt x="7353296" y="1003300"/>
                </a:cubicBezTo>
                <a:lnTo>
                  <a:pt x="25400" y="1003300"/>
                </a:lnTo>
                <a:cubicBezTo>
                  <a:pt x="11372" y="1003300"/>
                  <a:pt x="0" y="991928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2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O'Donnell, M.L., Alkemade, N., Nickerson, A. et al. (2014) 'Impact of the diagnostic changes to PTSD in DSM-5', in Post-Traumatic Stress Disorder . Oxford: Oxford University Press, pp. 45-62.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hape 39">
            <a:extLst>
              <a:ext uri="{FF2B5EF4-FFF2-40B4-BE49-F238E27FC236}">
                <a16:creationId xmlns:a16="http://schemas.microsoft.com/office/drawing/2014/main" id="{C0DF2D3A-E368-7E3E-6486-2777AE32D970}"/>
              </a:ext>
            </a:extLst>
          </p:cNvPr>
          <p:cNvSpPr/>
          <p:nvPr/>
        </p:nvSpPr>
        <p:spPr>
          <a:xfrm>
            <a:off x="192856" y="4045680"/>
            <a:ext cx="16112679" cy="736600"/>
          </a:xfrm>
          <a:custGeom>
            <a:avLst/>
            <a:gdLst/>
            <a:ahLst/>
            <a:cxnLst/>
            <a:rect l="l" t="t" r="r" b="b"/>
            <a:pathLst>
              <a:path w="7454900" h="1003300">
                <a:moveTo>
                  <a:pt x="25400" y="0"/>
                </a:moveTo>
                <a:lnTo>
                  <a:pt x="7353296" y="0"/>
                </a:lnTo>
                <a:cubicBezTo>
                  <a:pt x="7409410" y="0"/>
                  <a:pt x="7454900" y="45490"/>
                  <a:pt x="7454900" y="101604"/>
                </a:cubicBezTo>
                <a:lnTo>
                  <a:pt x="7454900" y="901696"/>
                </a:lnTo>
                <a:cubicBezTo>
                  <a:pt x="7454900" y="957810"/>
                  <a:pt x="7409410" y="1003300"/>
                  <a:pt x="7353296" y="1003300"/>
                </a:cubicBezTo>
                <a:lnTo>
                  <a:pt x="25400" y="1003300"/>
                </a:lnTo>
                <a:cubicBezTo>
                  <a:pt x="11372" y="1003300"/>
                  <a:pt x="0" y="991928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2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Platt, J., Keyes, K.M., McLaughlin, K.A. et al. (2023) 'The social determinants of mental health and disorder', in The Oxford Handbook of Social Determinants of Health . Oxford: Oxford University Press.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hape 42">
            <a:extLst>
              <a:ext uri="{FF2B5EF4-FFF2-40B4-BE49-F238E27FC236}">
                <a16:creationId xmlns:a16="http://schemas.microsoft.com/office/drawing/2014/main" id="{69277757-A5AF-4FD3-4886-668C56E06E43}"/>
              </a:ext>
            </a:extLst>
          </p:cNvPr>
          <p:cNvSpPr/>
          <p:nvPr/>
        </p:nvSpPr>
        <p:spPr>
          <a:xfrm>
            <a:off x="138789" y="4846112"/>
            <a:ext cx="16124923" cy="615902"/>
          </a:xfrm>
          <a:custGeom>
            <a:avLst/>
            <a:gdLst/>
            <a:ahLst/>
            <a:cxnLst/>
            <a:rect l="l" t="t" r="r" b="b"/>
            <a:pathLst>
              <a:path w="7454900" h="1003300">
                <a:moveTo>
                  <a:pt x="25400" y="0"/>
                </a:moveTo>
                <a:lnTo>
                  <a:pt x="7353296" y="0"/>
                </a:lnTo>
                <a:cubicBezTo>
                  <a:pt x="7409410" y="0"/>
                  <a:pt x="7454900" y="45490"/>
                  <a:pt x="7454900" y="101604"/>
                </a:cubicBezTo>
                <a:lnTo>
                  <a:pt x="7454900" y="901696"/>
                </a:lnTo>
                <a:cubicBezTo>
                  <a:pt x="7454900" y="957810"/>
                  <a:pt x="7409410" y="1003300"/>
                  <a:pt x="7353296" y="1003300"/>
                </a:cubicBezTo>
                <a:lnTo>
                  <a:pt x="25400" y="1003300"/>
                </a:lnTo>
                <a:cubicBezTo>
                  <a:pt x="11372" y="1003300"/>
                  <a:pt x="0" y="991928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2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Qassem, T., Aly-ElGabry, D., Alzarouni, A., Abdel-Aziz, K. and Arnone, D. (2021) 'Psychiatric co-morbidities in post-traumatic stress disorder', Psychiatric Quarterly , 92(1), pp. 213-225.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hape 45">
            <a:extLst>
              <a:ext uri="{FF2B5EF4-FFF2-40B4-BE49-F238E27FC236}">
                <a16:creationId xmlns:a16="http://schemas.microsoft.com/office/drawing/2014/main" id="{648B7B7C-5E14-090C-BAC8-991A2B4EF2A5}"/>
              </a:ext>
            </a:extLst>
          </p:cNvPr>
          <p:cNvSpPr/>
          <p:nvPr/>
        </p:nvSpPr>
        <p:spPr>
          <a:xfrm>
            <a:off x="196753" y="5553145"/>
            <a:ext cx="16112679" cy="532154"/>
          </a:xfrm>
          <a:custGeom>
            <a:avLst/>
            <a:gdLst/>
            <a:ahLst/>
            <a:cxnLst/>
            <a:rect l="l" t="t" r="r" b="b"/>
            <a:pathLst>
              <a:path w="7454900" h="736600">
                <a:moveTo>
                  <a:pt x="25400" y="0"/>
                </a:moveTo>
                <a:lnTo>
                  <a:pt x="7353301" y="0"/>
                </a:lnTo>
                <a:cubicBezTo>
                  <a:pt x="7409412" y="0"/>
                  <a:pt x="7454900" y="45488"/>
                  <a:pt x="7454900" y="101599"/>
                </a:cubicBezTo>
                <a:lnTo>
                  <a:pt x="7454900" y="635001"/>
                </a:lnTo>
                <a:cubicBezTo>
                  <a:pt x="7454900" y="691112"/>
                  <a:pt x="7409412" y="736600"/>
                  <a:pt x="7353301" y="736600"/>
                </a:cubicBez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r>
              <a:rPr kumimoji="0" lang="en-US" sz="152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Schnurr, P.P., Chard, K.M., Ruzek, J.I. et al. (2022) 'Comparison of prolonged exposure vs cognitive processing therapy', JAMA Network Open, 5(4), e227042</a:t>
            </a:r>
            <a:endParaRPr lang="en-GB" dirty="0"/>
          </a:p>
        </p:txBody>
      </p:sp>
      <p:sp>
        <p:nvSpPr>
          <p:cNvPr id="10" name="Shape 45">
            <a:extLst>
              <a:ext uri="{FF2B5EF4-FFF2-40B4-BE49-F238E27FC236}">
                <a16:creationId xmlns:a16="http://schemas.microsoft.com/office/drawing/2014/main" id="{5B7F7F19-AA6E-0181-B29E-557BFF59592A}"/>
              </a:ext>
            </a:extLst>
          </p:cNvPr>
          <p:cNvSpPr/>
          <p:nvPr/>
        </p:nvSpPr>
        <p:spPr>
          <a:xfrm>
            <a:off x="196754" y="6241026"/>
            <a:ext cx="16052163" cy="736600"/>
          </a:xfrm>
          <a:custGeom>
            <a:avLst/>
            <a:gdLst/>
            <a:ahLst/>
            <a:cxnLst/>
            <a:rect l="l" t="t" r="r" b="b"/>
            <a:pathLst>
              <a:path w="7454900" h="736600">
                <a:moveTo>
                  <a:pt x="25400" y="0"/>
                </a:moveTo>
                <a:lnTo>
                  <a:pt x="7353301" y="0"/>
                </a:lnTo>
                <a:cubicBezTo>
                  <a:pt x="7409412" y="0"/>
                  <a:pt x="7454900" y="45488"/>
                  <a:pt x="7454900" y="101599"/>
                </a:cubicBezTo>
                <a:lnTo>
                  <a:pt x="7454900" y="635001"/>
                </a:lnTo>
                <a:cubicBezTo>
                  <a:pt x="7454900" y="691112"/>
                  <a:pt x="7409412" y="736600"/>
                  <a:pt x="7353301" y="736600"/>
                </a:cubicBez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2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Substance Abuse and Mental Health Services Administration (2014) SAMHSA's Concept of Trauma and Guidance for a Trauma-Informed Approach (HHS Publication No. SMA 14-4884). Rockville, MD: SAMHSA.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Shape 51">
            <a:extLst>
              <a:ext uri="{FF2B5EF4-FFF2-40B4-BE49-F238E27FC236}">
                <a16:creationId xmlns:a16="http://schemas.microsoft.com/office/drawing/2014/main" id="{FCDEC7B0-73EE-BA60-FD9E-8A14DC064DB9}"/>
              </a:ext>
            </a:extLst>
          </p:cNvPr>
          <p:cNvSpPr/>
          <p:nvPr/>
        </p:nvSpPr>
        <p:spPr>
          <a:xfrm>
            <a:off x="196754" y="7075790"/>
            <a:ext cx="15921625" cy="607764"/>
          </a:xfrm>
          <a:custGeom>
            <a:avLst/>
            <a:gdLst/>
            <a:ahLst/>
            <a:cxnLst/>
            <a:rect l="l" t="t" r="r" b="b"/>
            <a:pathLst>
              <a:path w="7454900" h="1003300">
                <a:moveTo>
                  <a:pt x="25400" y="0"/>
                </a:moveTo>
                <a:lnTo>
                  <a:pt x="7353296" y="0"/>
                </a:lnTo>
                <a:cubicBezTo>
                  <a:pt x="7409410" y="0"/>
                  <a:pt x="7454900" y="45490"/>
                  <a:pt x="7454900" y="101604"/>
                </a:cubicBezTo>
                <a:lnTo>
                  <a:pt x="7454900" y="901696"/>
                </a:lnTo>
                <a:cubicBezTo>
                  <a:pt x="7454900" y="957810"/>
                  <a:pt x="7409410" y="1003300"/>
                  <a:pt x="7353296" y="1003300"/>
                </a:cubicBezTo>
                <a:lnTo>
                  <a:pt x="25400" y="1003300"/>
                </a:lnTo>
                <a:cubicBezTo>
                  <a:pt x="11372" y="1003300"/>
                  <a:pt x="0" y="991928"/>
                  <a:pt x="0" y="9779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2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Wade, N.G., Vogel, D.L., Armistead-Jehle, P. et al. (2015) 'Modeling stigma, help-seeking, and mental health treatment', Journal of Counseling Psychology , 62(3), pp. 470-478.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A0E9FB-E7CC-2602-E5C7-C2D2EDE41914}"/>
              </a:ext>
            </a:extLst>
          </p:cNvPr>
          <p:cNvSpPr txBox="1"/>
          <p:nvPr/>
        </p:nvSpPr>
        <p:spPr>
          <a:xfrm>
            <a:off x="864974" y="396958"/>
            <a:ext cx="4720281" cy="565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420" b="1" i="0" u="none" strike="noStrike" kern="1200" cap="none" spc="0" normalizeH="0" baseline="0" noProof="0" dirty="0">
                <a:ln>
                  <a:noFill/>
                </a:ln>
                <a:solidFill>
                  <a:srgbClr val="2E4A46"/>
                </a:solidFill>
                <a:effectLst/>
                <a:uLnTx/>
                <a:uFillTx/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References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Shape 0">
            <a:extLst>
              <a:ext uri="{FF2B5EF4-FFF2-40B4-BE49-F238E27FC236}">
                <a16:creationId xmlns:a16="http://schemas.microsoft.com/office/drawing/2014/main" id="{518DEDBD-823A-56FF-BF7E-D0029D2B9DCF}"/>
              </a:ext>
            </a:extLst>
          </p:cNvPr>
          <p:cNvSpPr/>
          <p:nvPr/>
        </p:nvSpPr>
        <p:spPr>
          <a:xfrm>
            <a:off x="676877" y="378421"/>
            <a:ext cx="101600" cy="508000"/>
          </a:xfrm>
          <a:custGeom>
            <a:avLst/>
            <a:gdLst/>
            <a:ahLst/>
            <a:cxnLst/>
            <a:rect l="l" t="t" r="r" b="b"/>
            <a:pathLst>
              <a:path w="101600" h="508000">
                <a:moveTo>
                  <a:pt x="0" y="0"/>
                </a:moveTo>
                <a:lnTo>
                  <a:pt x="101600" y="0"/>
                </a:lnTo>
                <a:lnTo>
                  <a:pt x="101600" y="508000"/>
                </a:lnTo>
                <a:lnTo>
                  <a:pt x="0" y="508000"/>
                </a:lnTo>
                <a:lnTo>
                  <a:pt x="0" y="0"/>
                </a:ln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2BDB3B-DBBD-B4D9-3AD9-130A692353A8}"/>
              </a:ext>
            </a:extLst>
          </p:cNvPr>
          <p:cNvSpPr txBox="1"/>
          <p:nvPr/>
        </p:nvSpPr>
        <p:spPr>
          <a:xfrm>
            <a:off x="778477" y="943755"/>
            <a:ext cx="8019535" cy="378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20" b="0" i="0" u="none" strike="noStrike" kern="1200" cap="none" spc="0" normalizeH="0" baseline="0" noProof="0" dirty="0">
                <a:ln>
                  <a:noFill/>
                </a:ln>
                <a:solidFill>
                  <a:srgbClr val="A88C6B"/>
                </a:solidFill>
                <a:effectLst/>
                <a:uLnTx/>
                <a:uFillTx/>
                <a:latin typeface="Liter" pitchFamily="34" charset="0"/>
                <a:ea typeface="Liter" pitchFamily="34" charset="-122"/>
                <a:cs typeface="Liter" pitchFamily="34" charset="-120"/>
              </a:rPr>
              <a:t>UWTSD Harvard Referencing Style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Shape 28">
            <a:extLst>
              <a:ext uri="{FF2B5EF4-FFF2-40B4-BE49-F238E27FC236}">
                <a16:creationId xmlns:a16="http://schemas.microsoft.com/office/drawing/2014/main" id="{FDF47EE9-DA3D-C765-8E49-2F0F0868446E}"/>
              </a:ext>
            </a:extLst>
          </p:cNvPr>
          <p:cNvSpPr/>
          <p:nvPr/>
        </p:nvSpPr>
        <p:spPr>
          <a:xfrm>
            <a:off x="110309" y="1434890"/>
            <a:ext cx="45719" cy="556770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28">
            <a:extLst>
              <a:ext uri="{FF2B5EF4-FFF2-40B4-BE49-F238E27FC236}">
                <a16:creationId xmlns:a16="http://schemas.microsoft.com/office/drawing/2014/main" id="{518ACC18-AFE8-3685-B077-C29933BA601C}"/>
              </a:ext>
            </a:extLst>
          </p:cNvPr>
          <p:cNvSpPr/>
          <p:nvPr/>
        </p:nvSpPr>
        <p:spPr>
          <a:xfrm>
            <a:off x="119380" y="2103332"/>
            <a:ext cx="60687" cy="555542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28">
            <a:extLst>
              <a:ext uri="{FF2B5EF4-FFF2-40B4-BE49-F238E27FC236}">
                <a16:creationId xmlns:a16="http://schemas.microsoft.com/office/drawing/2014/main" id="{6D94BDEB-74BB-05B5-1154-5E8A8E1BE9B0}"/>
              </a:ext>
            </a:extLst>
          </p:cNvPr>
          <p:cNvSpPr/>
          <p:nvPr/>
        </p:nvSpPr>
        <p:spPr>
          <a:xfrm>
            <a:off x="138789" y="2739068"/>
            <a:ext cx="45719" cy="562227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28">
            <a:extLst>
              <a:ext uri="{FF2B5EF4-FFF2-40B4-BE49-F238E27FC236}">
                <a16:creationId xmlns:a16="http://schemas.microsoft.com/office/drawing/2014/main" id="{64CCBD14-AEF6-D9F4-DBDA-19813B6797A5}"/>
              </a:ext>
            </a:extLst>
          </p:cNvPr>
          <p:cNvSpPr/>
          <p:nvPr/>
        </p:nvSpPr>
        <p:spPr>
          <a:xfrm>
            <a:off x="140430" y="3447246"/>
            <a:ext cx="45719" cy="507040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28">
            <a:extLst>
              <a:ext uri="{FF2B5EF4-FFF2-40B4-BE49-F238E27FC236}">
                <a16:creationId xmlns:a16="http://schemas.microsoft.com/office/drawing/2014/main" id="{38531ED1-0159-96E1-C525-1073E410309F}"/>
              </a:ext>
            </a:extLst>
          </p:cNvPr>
          <p:cNvSpPr/>
          <p:nvPr/>
        </p:nvSpPr>
        <p:spPr>
          <a:xfrm>
            <a:off x="158266" y="4046613"/>
            <a:ext cx="45719" cy="698553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8">
            <a:extLst>
              <a:ext uri="{FF2B5EF4-FFF2-40B4-BE49-F238E27FC236}">
                <a16:creationId xmlns:a16="http://schemas.microsoft.com/office/drawing/2014/main" id="{88DCBE30-82F5-A244-0EDA-74D40B756C25}"/>
              </a:ext>
            </a:extLst>
          </p:cNvPr>
          <p:cNvSpPr/>
          <p:nvPr/>
        </p:nvSpPr>
        <p:spPr>
          <a:xfrm>
            <a:off x="149136" y="4857318"/>
            <a:ext cx="62414" cy="582622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8">
            <a:extLst>
              <a:ext uri="{FF2B5EF4-FFF2-40B4-BE49-F238E27FC236}">
                <a16:creationId xmlns:a16="http://schemas.microsoft.com/office/drawing/2014/main" id="{8EB4193E-7BEF-2802-DD85-029FD2F0F056}"/>
              </a:ext>
            </a:extLst>
          </p:cNvPr>
          <p:cNvSpPr/>
          <p:nvPr/>
        </p:nvSpPr>
        <p:spPr>
          <a:xfrm>
            <a:off x="161648" y="5523918"/>
            <a:ext cx="45719" cy="532154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8">
            <a:extLst>
              <a:ext uri="{FF2B5EF4-FFF2-40B4-BE49-F238E27FC236}">
                <a16:creationId xmlns:a16="http://schemas.microsoft.com/office/drawing/2014/main" id="{2AB518F1-B3B5-D809-DF01-0130E8D81C8C}"/>
              </a:ext>
            </a:extLst>
          </p:cNvPr>
          <p:cNvSpPr/>
          <p:nvPr/>
        </p:nvSpPr>
        <p:spPr>
          <a:xfrm flipH="1">
            <a:off x="157841" y="6289275"/>
            <a:ext cx="45719" cy="667016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8">
            <a:extLst>
              <a:ext uri="{FF2B5EF4-FFF2-40B4-BE49-F238E27FC236}">
                <a16:creationId xmlns:a16="http://schemas.microsoft.com/office/drawing/2014/main" id="{2EEC81A0-9D70-20DC-B432-DB967AC25BED}"/>
              </a:ext>
            </a:extLst>
          </p:cNvPr>
          <p:cNvSpPr/>
          <p:nvPr/>
        </p:nvSpPr>
        <p:spPr>
          <a:xfrm>
            <a:off x="165831" y="7022376"/>
            <a:ext cx="45719" cy="607764"/>
          </a:xfrm>
          <a:custGeom>
            <a:avLst/>
            <a:gdLst/>
            <a:ahLst/>
            <a:cxnLst/>
            <a:rect l="l" t="t" r="r" b="b"/>
            <a:pathLst>
              <a:path w="25400" h="736600">
                <a:moveTo>
                  <a:pt x="25400" y="0"/>
                </a:moveTo>
                <a:lnTo>
                  <a:pt x="25400" y="0"/>
                </a:lnTo>
                <a:lnTo>
                  <a:pt x="25400" y="736600"/>
                </a:lnTo>
                <a:lnTo>
                  <a:pt x="25400" y="736600"/>
                </a:lnTo>
                <a:cubicBezTo>
                  <a:pt x="11381" y="736600"/>
                  <a:pt x="0" y="725219"/>
                  <a:pt x="0" y="711200"/>
                </a:cubicBezTo>
                <a:lnTo>
                  <a:pt x="0" y="25400"/>
                </a:lnTo>
                <a:cubicBezTo>
                  <a:pt x="0" y="11381"/>
                  <a:pt x="11381" y="0"/>
                  <a:pt x="25400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54">
            <a:extLst>
              <a:ext uri="{FF2B5EF4-FFF2-40B4-BE49-F238E27FC236}">
                <a16:creationId xmlns:a16="http://schemas.microsoft.com/office/drawing/2014/main" id="{1D640BF5-22D2-DC44-B7A7-15C0D729F522}"/>
              </a:ext>
            </a:extLst>
          </p:cNvPr>
          <p:cNvSpPr/>
          <p:nvPr/>
        </p:nvSpPr>
        <p:spPr>
          <a:xfrm>
            <a:off x="0" y="8590298"/>
            <a:ext cx="16309433" cy="577027"/>
          </a:xfrm>
          <a:custGeom>
            <a:avLst/>
            <a:gdLst/>
            <a:ahLst/>
            <a:cxnLst/>
            <a:rect l="l" t="t" r="r" b="b"/>
            <a:pathLst>
              <a:path w="15240000" h="495300">
                <a:moveTo>
                  <a:pt x="101601" y="0"/>
                </a:moveTo>
                <a:lnTo>
                  <a:pt x="15138399" y="0"/>
                </a:lnTo>
                <a:cubicBezTo>
                  <a:pt x="15194512" y="0"/>
                  <a:pt x="15240000" y="45488"/>
                  <a:pt x="15240000" y="101601"/>
                </a:cubicBezTo>
                <a:lnTo>
                  <a:pt x="15240000" y="393699"/>
                </a:lnTo>
                <a:cubicBezTo>
                  <a:pt x="15240000" y="449812"/>
                  <a:pt x="15194512" y="495300"/>
                  <a:pt x="15138399" y="495300"/>
                </a:cubicBezTo>
                <a:lnTo>
                  <a:pt x="101601" y="495300"/>
                </a:lnTo>
                <a:cubicBezTo>
                  <a:pt x="45488" y="495300"/>
                  <a:pt x="0" y="449812"/>
                  <a:pt x="0" y="393699"/>
                </a:cubicBezTo>
                <a:lnTo>
                  <a:pt x="0" y="101601"/>
                </a:lnTo>
                <a:cubicBezTo>
                  <a:pt x="0" y="45526"/>
                  <a:pt x="45526" y="0"/>
                  <a:pt x="101601" y="0"/>
                </a:cubicBezTo>
                <a:close/>
              </a:path>
            </a:pathLst>
          </a:custGeom>
          <a:solidFill>
            <a:srgbClr val="2E4A46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27" name="Shape 55">
            <a:extLst>
              <a:ext uri="{FF2B5EF4-FFF2-40B4-BE49-F238E27FC236}">
                <a16:creationId xmlns:a16="http://schemas.microsoft.com/office/drawing/2014/main" id="{10A61445-24A2-520C-8DD8-C1E0B3C9BD0A}"/>
              </a:ext>
            </a:extLst>
          </p:cNvPr>
          <p:cNvSpPr/>
          <p:nvPr/>
        </p:nvSpPr>
        <p:spPr>
          <a:xfrm>
            <a:off x="470967" y="8751894"/>
            <a:ext cx="244316" cy="217170"/>
          </a:xfrm>
          <a:custGeom>
            <a:avLst/>
            <a:gdLst/>
            <a:ahLst/>
            <a:cxnLst/>
            <a:rect l="l" t="t" r="r" b="b"/>
            <a:pathLst>
              <a:path w="244316" h="217170">
                <a:moveTo>
                  <a:pt x="20360" y="83051"/>
                </a:moveTo>
                <a:lnTo>
                  <a:pt x="109094" y="119571"/>
                </a:lnTo>
                <a:cubicBezTo>
                  <a:pt x="113251" y="121267"/>
                  <a:pt x="117662" y="122158"/>
                  <a:pt x="122158" y="122158"/>
                </a:cubicBezTo>
                <a:cubicBezTo>
                  <a:pt x="126654" y="122158"/>
                  <a:pt x="131065" y="121267"/>
                  <a:pt x="135222" y="119571"/>
                </a:cubicBezTo>
                <a:lnTo>
                  <a:pt x="238039" y="77240"/>
                </a:lnTo>
                <a:cubicBezTo>
                  <a:pt x="241856" y="75670"/>
                  <a:pt x="244316" y="71980"/>
                  <a:pt x="244316" y="67866"/>
                </a:cubicBezTo>
                <a:cubicBezTo>
                  <a:pt x="244316" y="63751"/>
                  <a:pt x="241856" y="60061"/>
                  <a:pt x="238039" y="58492"/>
                </a:cubicBezTo>
                <a:lnTo>
                  <a:pt x="135222" y="16161"/>
                </a:lnTo>
                <a:cubicBezTo>
                  <a:pt x="131065" y="14464"/>
                  <a:pt x="126654" y="13573"/>
                  <a:pt x="122158" y="13573"/>
                </a:cubicBezTo>
                <a:cubicBezTo>
                  <a:pt x="117662" y="13573"/>
                  <a:pt x="113251" y="14464"/>
                  <a:pt x="109094" y="16161"/>
                </a:cubicBezTo>
                <a:lnTo>
                  <a:pt x="6278" y="58492"/>
                </a:lnTo>
                <a:cubicBezTo>
                  <a:pt x="2460" y="60061"/>
                  <a:pt x="0" y="63751"/>
                  <a:pt x="0" y="67866"/>
                </a:cubicBezTo>
                <a:lnTo>
                  <a:pt x="0" y="193417"/>
                </a:lnTo>
                <a:cubicBezTo>
                  <a:pt x="0" y="199058"/>
                  <a:pt x="4539" y="203597"/>
                  <a:pt x="10180" y="203597"/>
                </a:cubicBezTo>
                <a:cubicBezTo>
                  <a:pt x="15821" y="203597"/>
                  <a:pt x="20360" y="199058"/>
                  <a:pt x="20360" y="193417"/>
                </a:cubicBezTo>
                <a:lnTo>
                  <a:pt x="20360" y="83051"/>
                </a:lnTo>
                <a:close/>
                <a:moveTo>
                  <a:pt x="40719" y="113463"/>
                </a:moveTo>
                <a:lnTo>
                  <a:pt x="40719" y="162878"/>
                </a:lnTo>
                <a:cubicBezTo>
                  <a:pt x="40719" y="185358"/>
                  <a:pt x="77197" y="203597"/>
                  <a:pt x="122158" y="203597"/>
                </a:cubicBezTo>
                <a:cubicBezTo>
                  <a:pt x="167119" y="203597"/>
                  <a:pt x="203597" y="185358"/>
                  <a:pt x="203597" y="162878"/>
                </a:cubicBezTo>
                <a:lnTo>
                  <a:pt x="203597" y="113420"/>
                </a:lnTo>
                <a:lnTo>
                  <a:pt x="142984" y="138403"/>
                </a:lnTo>
                <a:cubicBezTo>
                  <a:pt x="136367" y="141118"/>
                  <a:pt x="129326" y="142518"/>
                  <a:pt x="122158" y="142518"/>
                </a:cubicBezTo>
                <a:cubicBezTo>
                  <a:pt x="114990" y="142518"/>
                  <a:pt x="107949" y="141118"/>
                  <a:pt x="101332" y="138403"/>
                </a:cubicBezTo>
                <a:lnTo>
                  <a:pt x="40719" y="113420"/>
                </a:lnTo>
                <a:close/>
              </a:path>
            </a:pathLst>
          </a:custGeom>
          <a:solidFill>
            <a:srgbClr val="C9A8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2BAA6BF-BFA3-AC26-1A14-0A7AFAE99795}"/>
              </a:ext>
            </a:extLst>
          </p:cNvPr>
          <p:cNvSpPr txBox="1"/>
          <p:nvPr/>
        </p:nvSpPr>
        <p:spPr>
          <a:xfrm>
            <a:off x="1186249" y="8629764"/>
            <a:ext cx="4238367" cy="426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University of Wales Trinity Saint David</a:t>
            </a:r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825C34E-E8F2-8625-6ABB-59C77C75BE08}"/>
              </a:ext>
            </a:extLst>
          </p:cNvPr>
          <p:cNvSpPr txBox="1"/>
          <p:nvPr/>
        </p:nvSpPr>
        <p:spPr>
          <a:xfrm>
            <a:off x="11693861" y="8696620"/>
            <a:ext cx="4615572" cy="327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30" b="0" i="0" u="none" strike="noStrike" kern="1200" cap="none" spc="0" normalizeH="0" baseline="0" noProof="0" dirty="0">
                <a:ln>
                  <a:noFill/>
                </a:ln>
                <a:solidFill>
                  <a:srgbClr val="C9A87C"/>
                </a:solidFill>
                <a:effectLst/>
                <a:uLnTx/>
                <a:uFillTx/>
                <a:latin typeface="Liter" pitchFamily="34" charset="0"/>
                <a:ea typeface="Liter" pitchFamily="34" charset="-122"/>
                <a:cs typeface="Liter" pitchFamily="34" charset="-120"/>
              </a:rPr>
              <a:t>Psychological Classifications and Provisions (BMHP6029)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05682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1788</Words>
  <Application>Microsoft Office PowerPoint</Application>
  <PresentationFormat>Custom</PresentationFormat>
  <Paragraphs>122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Unna</vt:lpstr>
      <vt:lpstr>Arial</vt:lpstr>
      <vt:lpstr>Calibri</vt:lpstr>
      <vt:lpstr>Oranienbaum</vt:lpstr>
      <vt:lpstr>Aptos</vt:lpstr>
      <vt:lpstr>Quattrocento Sans</vt:lpstr>
      <vt:lpstr>Liter</vt:lpstr>
      <vt:lpstr>Custom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Post-Traumatic Stress Disorder (PTSD): From Historical Understanding to Contemporary Evidence-Based Practice</dc:title>
  <dc:subject>Post-Traumatic Stress Disorder (PTSD): From Historical Understanding to Contemporary Evidence-Based Practice</dc:subject>
  <dc:creator>Kimi</dc:creator>
  <cp:lastModifiedBy>Aasma Amjid (2322971)</cp:lastModifiedBy>
  <cp:revision>2</cp:revision>
  <dcterms:created xsi:type="dcterms:W3CDTF">2026-03-09T18:17:32Z</dcterms:created>
  <dcterms:modified xsi:type="dcterms:W3CDTF">2026-03-10T13:39:05Z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{"Label":"Post-Traumatic Stress Disorder (PTSD): From Historical Understanding to Contemporary Evidence-Based Practice","ContentProducer":"001191110108MACG2KBH8F10000","ProduceID":"","ReservedCode1":"","ContentPropagator":"001191110108MACG2KBH8F20000","PropagateID":"","ReservedCode2":""}</vt:lpwstr>
  </property>
</Properties>
</file>