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60" r:id="rId4"/>
    <p:sldId id="269" r:id="rId5"/>
    <p:sldId id="270" r:id="rId6"/>
    <p:sldId id="272" r:id="rId7"/>
    <p:sldId id="273" r:id="rId8"/>
    <p:sldId id="274" r:id="rId9"/>
    <p:sldId id="262" r:id="rId10"/>
    <p:sldId id="263" r:id="rId11"/>
    <p:sldId id="264" r:id="rId12"/>
    <p:sldId id="276" r:id="rId13"/>
    <p:sldId id="278" r:id="rId14"/>
    <p:sldId id="277" r:id="rId15"/>
    <p:sldId id="275" r:id="rId16"/>
    <p:sldId id="279" r:id="rId17"/>
    <p:sldId id="280"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35F8C95B-E83B-4AA5-A2B3-4C2EEC3FE10B}">
          <p14:sldIdLst>
            <p14:sldId id="256"/>
            <p14:sldId id="257"/>
            <p14:sldId id="260"/>
            <p14:sldId id="269"/>
            <p14:sldId id="270"/>
            <p14:sldId id="272"/>
            <p14:sldId id="273"/>
            <p14:sldId id="274"/>
            <p14:sldId id="262"/>
            <p14:sldId id="263"/>
            <p14:sldId id="264"/>
            <p14:sldId id="276"/>
            <p14:sldId id="278"/>
            <p14:sldId id="277"/>
            <p14:sldId id="275"/>
            <p14:sldId id="279"/>
            <p14:sldId id="28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2" d="100"/>
          <a:sy n="62" d="100"/>
        </p:scale>
        <p:origin x="828"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92ECE67-EE46-4A20-B86A-34CE5CD1A0B5}" type="datetimeFigureOut">
              <a:rPr lang="en-GB" smtClean="0"/>
              <a:t>14/03/2025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1F7276-C1D9-45E0-A13C-635D238CB560}"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44047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92ECE67-EE46-4A20-B86A-34CE5CD1A0B5}" type="datetimeFigureOut">
              <a:rPr lang="en-GB" smtClean="0"/>
              <a:t>14/03/2025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1F7276-C1D9-45E0-A13C-635D238CB560}" type="slidenum">
              <a:rPr lang="en-GB" smtClean="0"/>
              <a:t>‹#›</a:t>
            </a:fld>
            <a:endParaRPr lang="en-GB"/>
          </a:p>
        </p:txBody>
      </p:sp>
    </p:spTree>
    <p:extLst>
      <p:ext uri="{BB962C8B-B14F-4D97-AF65-F5344CB8AC3E}">
        <p14:creationId xmlns:p14="http://schemas.microsoft.com/office/powerpoint/2010/main" val="9157045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92ECE67-EE46-4A20-B86A-34CE5CD1A0B5}" type="datetimeFigureOut">
              <a:rPr lang="en-GB" smtClean="0"/>
              <a:t>14/03/2025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1F7276-C1D9-45E0-A13C-635D238CB560}"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86558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92ECE67-EE46-4A20-B86A-34CE5CD1A0B5}" type="datetimeFigureOut">
              <a:rPr lang="en-GB" smtClean="0"/>
              <a:t>14/03/2025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1F7276-C1D9-45E0-A13C-635D238CB560}" type="slidenum">
              <a:rPr lang="en-GB" smtClean="0"/>
              <a:t>‹#›</a:t>
            </a:fld>
            <a:endParaRPr lang="en-GB"/>
          </a:p>
        </p:txBody>
      </p:sp>
    </p:spTree>
    <p:extLst>
      <p:ext uri="{BB962C8B-B14F-4D97-AF65-F5344CB8AC3E}">
        <p14:creationId xmlns:p14="http://schemas.microsoft.com/office/powerpoint/2010/main" val="31679771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2ECE67-EE46-4A20-B86A-34CE5CD1A0B5}" type="datetimeFigureOut">
              <a:rPr lang="en-GB" smtClean="0"/>
              <a:t>14/03/2025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11F7276-C1D9-45E0-A13C-635D238CB560}" type="slidenum">
              <a:rPr lang="en-GB" smtClean="0"/>
              <a:t>‹#›</a:t>
            </a:fld>
            <a:endParaRPr lang="en-GB"/>
          </a:p>
        </p:txBody>
      </p:sp>
    </p:spTree>
    <p:extLst>
      <p:ext uri="{BB962C8B-B14F-4D97-AF65-F5344CB8AC3E}">
        <p14:creationId xmlns:p14="http://schemas.microsoft.com/office/powerpoint/2010/main" val="10024338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92ECE67-EE46-4A20-B86A-34CE5CD1A0B5}" type="datetimeFigureOut">
              <a:rPr lang="en-GB" smtClean="0"/>
              <a:t>14/03/2025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11F7276-C1D9-45E0-A13C-635D238CB560}" type="slidenum">
              <a:rPr lang="en-GB" smtClean="0"/>
              <a:t>‹#›</a:t>
            </a:fld>
            <a:endParaRPr lang="en-GB"/>
          </a:p>
        </p:txBody>
      </p:sp>
    </p:spTree>
    <p:extLst>
      <p:ext uri="{BB962C8B-B14F-4D97-AF65-F5344CB8AC3E}">
        <p14:creationId xmlns:p14="http://schemas.microsoft.com/office/powerpoint/2010/main" val="6290131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D92ECE67-EE46-4A20-B86A-34CE5CD1A0B5}" type="datetimeFigureOut">
              <a:rPr lang="en-GB" smtClean="0"/>
              <a:t>14/03/2025</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311F7276-C1D9-45E0-A13C-635D238CB560}" type="slidenum">
              <a:rPr lang="en-GB" smtClean="0"/>
              <a:t>‹#›</a:t>
            </a:fld>
            <a:endParaRPr lang="en-GB"/>
          </a:p>
        </p:txBody>
      </p:sp>
    </p:spTree>
    <p:extLst>
      <p:ext uri="{BB962C8B-B14F-4D97-AF65-F5344CB8AC3E}">
        <p14:creationId xmlns:p14="http://schemas.microsoft.com/office/powerpoint/2010/main" val="10190081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D92ECE67-EE46-4A20-B86A-34CE5CD1A0B5}" type="datetimeFigureOut">
              <a:rPr lang="en-GB" smtClean="0"/>
              <a:t>14/03/2025</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11F7276-C1D9-45E0-A13C-635D238CB560}" type="slidenum">
              <a:rPr lang="en-GB" smtClean="0"/>
              <a:t>‹#›</a:t>
            </a:fld>
            <a:endParaRPr lang="en-GB"/>
          </a:p>
        </p:txBody>
      </p:sp>
    </p:spTree>
    <p:extLst>
      <p:ext uri="{BB962C8B-B14F-4D97-AF65-F5344CB8AC3E}">
        <p14:creationId xmlns:p14="http://schemas.microsoft.com/office/powerpoint/2010/main" val="14304417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92ECE67-EE46-4A20-B86A-34CE5CD1A0B5}" type="datetimeFigureOut">
              <a:rPr lang="en-GB" smtClean="0"/>
              <a:t>14/03/2025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1F7276-C1D9-45E0-A13C-635D238CB560}" type="slidenum">
              <a:rPr lang="en-GB" smtClean="0"/>
              <a:t>‹#›</a:t>
            </a:fld>
            <a:endParaRPr lang="en-GB"/>
          </a:p>
        </p:txBody>
      </p:sp>
    </p:spTree>
    <p:extLst>
      <p:ext uri="{BB962C8B-B14F-4D97-AF65-F5344CB8AC3E}">
        <p14:creationId xmlns:p14="http://schemas.microsoft.com/office/powerpoint/2010/main" val="42003899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92ECE67-EE46-4A20-B86A-34CE5CD1A0B5}" type="datetimeFigureOut">
              <a:rPr lang="en-GB" smtClean="0"/>
              <a:t>14/03/2025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1F7276-C1D9-45E0-A13C-635D238CB560}" type="slidenum">
              <a:rPr lang="en-GB" smtClean="0"/>
              <a:t>‹#›</a:t>
            </a:fld>
            <a:endParaRPr lang="en-GB"/>
          </a:p>
        </p:txBody>
      </p:sp>
    </p:spTree>
    <p:extLst>
      <p:ext uri="{BB962C8B-B14F-4D97-AF65-F5344CB8AC3E}">
        <p14:creationId xmlns:p14="http://schemas.microsoft.com/office/powerpoint/2010/main" val="3390053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92ECE67-EE46-4A20-B86A-34CE5CD1A0B5}" type="datetimeFigureOut">
              <a:rPr lang="en-GB" smtClean="0"/>
              <a:t>14/03/2025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1F7276-C1D9-45E0-A13C-635D238CB560}" type="slidenum">
              <a:rPr lang="en-GB" smtClean="0"/>
              <a:t>‹#›</a:t>
            </a:fld>
            <a:endParaRPr lang="en-GB"/>
          </a:p>
        </p:txBody>
      </p:sp>
    </p:spTree>
    <p:extLst>
      <p:ext uri="{BB962C8B-B14F-4D97-AF65-F5344CB8AC3E}">
        <p14:creationId xmlns:p14="http://schemas.microsoft.com/office/powerpoint/2010/main" val="41243832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D92ECE67-EE46-4A20-B86A-34CE5CD1A0B5}" type="datetimeFigureOut">
              <a:rPr lang="en-GB" smtClean="0"/>
              <a:t>14/03/2025</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311F7276-C1D9-45E0-A13C-635D238CB560}"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8739969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B3C32-9C0C-4D97-6E60-25D67458AA84}"/>
              </a:ext>
            </a:extLst>
          </p:cNvPr>
          <p:cNvSpPr>
            <a:spLocks noGrp="1"/>
          </p:cNvSpPr>
          <p:nvPr>
            <p:ph type="ctrTitle"/>
          </p:nvPr>
        </p:nvSpPr>
        <p:spPr>
          <a:xfrm>
            <a:off x="1524000" y="1122363"/>
            <a:ext cx="9144000" cy="1394806"/>
          </a:xfrm>
        </p:spPr>
        <p:txBody>
          <a:bodyPr>
            <a:normAutofit/>
          </a:bodyPr>
          <a:lstStyle/>
          <a:p>
            <a:r>
              <a:rPr lang="en-GB" sz="3600" dirty="0">
                <a:latin typeface="+mn-lt"/>
              </a:rPr>
              <a:t>Title</a:t>
            </a:r>
          </a:p>
        </p:txBody>
      </p:sp>
      <p:sp>
        <p:nvSpPr>
          <p:cNvPr id="3" name="Subtitle 2">
            <a:extLst>
              <a:ext uri="{FF2B5EF4-FFF2-40B4-BE49-F238E27FC236}">
                <a16:creationId xmlns:a16="http://schemas.microsoft.com/office/drawing/2014/main" id="{3E54B716-AF56-2996-AA1B-CB440435E151}"/>
              </a:ext>
            </a:extLst>
          </p:cNvPr>
          <p:cNvSpPr>
            <a:spLocks noGrp="1"/>
          </p:cNvSpPr>
          <p:nvPr>
            <p:ph type="subTitle" idx="1"/>
          </p:nvPr>
        </p:nvSpPr>
        <p:spPr>
          <a:xfrm>
            <a:off x="1524000" y="2825393"/>
            <a:ext cx="9144000" cy="2432407"/>
          </a:xfrm>
        </p:spPr>
        <p:txBody>
          <a:bodyPr/>
          <a:lstStyle/>
          <a:p>
            <a:r>
              <a:rPr lang="en-GB" dirty="0">
                <a:latin typeface="+mn-lt"/>
              </a:rPr>
              <a:t>The life course approach</a:t>
            </a:r>
          </a:p>
          <a:p>
            <a:r>
              <a:rPr lang="en-GB" dirty="0">
                <a:latin typeface="+mn-lt"/>
              </a:rPr>
              <a:t>through health and well-being</a:t>
            </a:r>
          </a:p>
          <a:p>
            <a:r>
              <a:rPr lang="en-GB" dirty="0">
                <a:latin typeface="+mn-lt"/>
              </a:rPr>
              <a:t>Presented by</a:t>
            </a:r>
          </a:p>
          <a:p>
            <a:r>
              <a:rPr lang="en-GB" dirty="0">
                <a:latin typeface="+mn-lt"/>
              </a:rPr>
              <a:t>Ripon K Saha</a:t>
            </a:r>
          </a:p>
        </p:txBody>
      </p:sp>
    </p:spTree>
    <p:extLst>
      <p:ext uri="{BB962C8B-B14F-4D97-AF65-F5344CB8AC3E}">
        <p14:creationId xmlns:p14="http://schemas.microsoft.com/office/powerpoint/2010/main" val="7174619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F79B1-67CF-A588-E03B-34D20630E846}"/>
              </a:ext>
            </a:extLst>
          </p:cNvPr>
          <p:cNvSpPr>
            <a:spLocks noGrp="1"/>
          </p:cNvSpPr>
          <p:nvPr>
            <p:ph type="title"/>
          </p:nvPr>
        </p:nvSpPr>
        <p:spPr>
          <a:xfrm>
            <a:off x="838200" y="286603"/>
            <a:ext cx="10317480" cy="1450757"/>
          </a:xfrm>
        </p:spPr>
        <p:txBody>
          <a:bodyPr>
            <a:normAutofit/>
          </a:bodyPr>
          <a:lstStyle/>
          <a:p>
            <a:r>
              <a:rPr lang="en-GB" sz="2400" dirty="0">
                <a:latin typeface="+mn-lt"/>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CB1D427F-3B24-8332-1E01-75C66C830A63}"/>
              </a:ext>
            </a:extLst>
          </p:cNvPr>
          <p:cNvSpPr>
            <a:spLocks noGrp="1"/>
          </p:cNvSpPr>
          <p:nvPr>
            <p:ph idx="1"/>
          </p:nvPr>
        </p:nvSpPr>
        <p:spPr>
          <a:xfrm>
            <a:off x="838200" y="2137025"/>
            <a:ext cx="10515600" cy="4039938"/>
          </a:xfrm>
        </p:spPr>
        <p:txBody>
          <a:bodyPr>
            <a:normAutofit fontScale="92500" lnSpcReduction="20000"/>
          </a:bodyPr>
          <a:lstStyle/>
          <a:p>
            <a:pPr marL="0" indent="0">
              <a:buNone/>
            </a:pPr>
            <a:r>
              <a:rPr lang="en-GB" sz="2000" dirty="0"/>
              <a:t>What is the Life course approach?</a:t>
            </a:r>
          </a:p>
          <a:p>
            <a:pPr marL="0" indent="0" algn="just">
              <a:buNone/>
            </a:pPr>
            <a:r>
              <a:rPr lang="en-US" sz="2000" b="0" i="0" dirty="0">
                <a:solidFill>
                  <a:srgbClr val="1C1C1C"/>
                </a:solidFill>
                <a:effectLst/>
                <a:cs typeface="Times New Roman" panose="02020603050405020304" pitchFamily="18" charset="0"/>
              </a:rPr>
              <a:t>The life course approach examines how various factors influence health and well-being throughout a person's life. It shows that health evolves from before birth to childhood, adolescence, adulthood, and old age. This approach highlights the balance between protective factors, like supportive environments and healthy habits, and risk factors, such as negative childhood experiences and social inequalities. Early actions and prevention during key life stages can significantly improve long-term health and reduce health disparities. Unlike models focused only on specific diseases, the life course approach takes a broader view, considering how early experiences, choices, and social factors, like education and income, impact health throughout life.</a:t>
            </a:r>
          </a:p>
          <a:p>
            <a:pPr marL="0" indent="0" algn="just">
              <a:buNone/>
            </a:pPr>
            <a:r>
              <a:rPr lang="en-US" sz="2000" dirty="0">
                <a:solidFill>
                  <a:srgbClr val="1C1C1C"/>
                </a:solidFill>
                <a:cs typeface="Times New Roman" panose="02020603050405020304" pitchFamily="18" charset="0"/>
              </a:rPr>
              <a:t>Ref</a:t>
            </a:r>
          </a:p>
          <a:p>
            <a:pPr marL="0" indent="0" algn="just">
              <a:buNone/>
            </a:pPr>
            <a:r>
              <a:rPr lang="en-US" sz="1400" dirty="0">
                <a:cs typeface="Times New Roman" panose="02020603050405020304" pitchFamily="18" charset="0"/>
              </a:rPr>
              <a:t>World Health Organization (WHO), 2021. A life course approach to health. Geneva: World Health Organization. Available at: &lt;https://www.who.int/europe/publications/i/item/9789289053266&gt; [Accessed 11 March 2025]. </a:t>
            </a:r>
          </a:p>
          <a:p>
            <a:pPr marL="0" indent="0" algn="just">
              <a:buNone/>
            </a:pPr>
            <a:r>
              <a:rPr lang="en-US" sz="1400" dirty="0">
                <a:cs typeface="Times New Roman" panose="02020603050405020304" pitchFamily="18" charset="0"/>
              </a:rPr>
              <a:t> UK Government, 2021. Health Matters: Prevention - A Life Course Approach. Available at: &lt;https://www.gov.uk/government/publications/health-matters-life-course-approach-to-prevention/health-matters-prevention-a-life-course-approach&gt; [Accessed 11 March 2025].</a:t>
            </a:r>
          </a:p>
          <a:p>
            <a:pPr marL="0" indent="0" algn="just">
              <a:buNone/>
            </a:pPr>
            <a:r>
              <a:rPr lang="en-US" sz="1400" dirty="0">
                <a:cs typeface="Times New Roman" panose="02020603050405020304" pitchFamily="18" charset="0"/>
              </a:rPr>
              <a:t>UK Health Security Agency, 2019. Health Matters: Prevention - A Life Course Approach. Available at: &lt;https://ukhsa.blog.gov.uk/2019/05/23/health-matters-prevention-a-life-course-approach/&gt; [Accessed 11 March 2025].</a:t>
            </a:r>
          </a:p>
          <a:p>
            <a:pPr marL="0" indent="0" algn="just">
              <a:buNone/>
            </a:pPr>
            <a:endParaRPr lang="en-US" sz="1100" dirty="0">
              <a:latin typeface="Times New Roman" panose="02020603050405020304" pitchFamily="18" charset="0"/>
              <a:cs typeface="Times New Roman" panose="02020603050405020304" pitchFamily="18" charset="0"/>
            </a:endParaRPr>
          </a:p>
          <a:p>
            <a:pPr marL="0" indent="0" algn="just">
              <a:buNone/>
            </a:pPr>
            <a:endParaRPr lang="en-GB" sz="11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154233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8D06F-3268-5D45-457F-FAF179803E86}"/>
              </a:ext>
            </a:extLst>
          </p:cNvPr>
          <p:cNvSpPr>
            <a:spLocks noGrp="1"/>
          </p:cNvSpPr>
          <p:nvPr>
            <p:ph type="title"/>
          </p:nvPr>
        </p:nvSpPr>
        <p:spPr/>
        <p:txBody>
          <a:bodyPr/>
          <a:lstStyle/>
          <a:p>
            <a:r>
              <a:rPr lang="en-GB" dirty="0">
                <a:latin typeface="+mn-lt"/>
              </a:rPr>
              <a:t>Infancy and early years (0 to 5 yrs)</a:t>
            </a:r>
          </a:p>
        </p:txBody>
      </p:sp>
      <p:sp>
        <p:nvSpPr>
          <p:cNvPr id="3" name="Content Placeholder 2">
            <a:extLst>
              <a:ext uri="{FF2B5EF4-FFF2-40B4-BE49-F238E27FC236}">
                <a16:creationId xmlns:a16="http://schemas.microsoft.com/office/drawing/2014/main" id="{F42694F6-3F82-EF59-C94B-753810E4DC2C}"/>
              </a:ext>
            </a:extLst>
          </p:cNvPr>
          <p:cNvSpPr>
            <a:spLocks noGrp="1"/>
          </p:cNvSpPr>
          <p:nvPr>
            <p:ph idx="1"/>
          </p:nvPr>
        </p:nvSpPr>
        <p:spPr>
          <a:xfrm>
            <a:off x="4778566" y="1035835"/>
            <a:ext cx="6492240" cy="5257800"/>
          </a:xfrm>
        </p:spPr>
        <p:txBody>
          <a:bodyPr>
            <a:normAutofit fontScale="92500" lnSpcReduction="10000"/>
          </a:bodyPr>
          <a:lstStyle/>
          <a:p>
            <a:pPr algn="just">
              <a:spcAft>
                <a:spcPts val="1500"/>
              </a:spcAft>
              <a:buNone/>
            </a:pPr>
            <a:r>
              <a:rPr lang="en-GB" sz="2200" dirty="0"/>
              <a:t>There is growing evidence that first 1000 days can make a difference over their whole lifetime.</a:t>
            </a:r>
            <a:r>
              <a:rPr lang="en-US" sz="2200" b="0" i="0" dirty="0">
                <a:solidFill>
                  <a:srgbClr val="0B0C0C"/>
                </a:solidFill>
                <a:effectLst/>
              </a:rPr>
              <a:t> During this period the brain displays a remarkable capacity to absorb information and adapt to its surroundings.</a:t>
            </a:r>
          </a:p>
          <a:p>
            <a:pPr algn="just">
              <a:spcAft>
                <a:spcPts val="1500"/>
              </a:spcAft>
              <a:buNone/>
            </a:pPr>
            <a:r>
              <a:rPr lang="en-US" sz="2200" b="0" i="0" dirty="0">
                <a:solidFill>
                  <a:srgbClr val="0B0C0C"/>
                </a:solidFill>
                <a:effectLst/>
              </a:rPr>
              <a:t>Positive early experience is therefore vital to ensure children are ready to learn, ready for school and have good life chances. It is shaped by several factors such as:</a:t>
            </a:r>
          </a:p>
          <a:p>
            <a:pPr algn="just">
              <a:spcAft>
                <a:spcPts val="750"/>
              </a:spcAft>
              <a:buFont typeface="Arial" panose="020B0604020202020204" pitchFamily="34" charset="0"/>
              <a:buChar char="•"/>
            </a:pPr>
            <a:r>
              <a:rPr lang="en-US" sz="2200" b="0" i="0" dirty="0">
                <a:solidFill>
                  <a:srgbClr val="0B0C0C"/>
                </a:solidFill>
                <a:effectLst/>
              </a:rPr>
              <a:t>sensitive attuned parenting</a:t>
            </a:r>
          </a:p>
          <a:p>
            <a:pPr algn="just">
              <a:spcAft>
                <a:spcPts val="750"/>
              </a:spcAft>
              <a:buFont typeface="Arial" panose="020B0604020202020204" pitchFamily="34" charset="0"/>
              <a:buChar char="•"/>
            </a:pPr>
            <a:r>
              <a:rPr lang="en-US" sz="2200" b="0" i="0" dirty="0">
                <a:solidFill>
                  <a:srgbClr val="0B0C0C"/>
                </a:solidFill>
                <a:effectLst/>
              </a:rPr>
              <a:t>effects of socio-economic status</a:t>
            </a:r>
          </a:p>
          <a:p>
            <a:pPr algn="just">
              <a:spcAft>
                <a:spcPts val="750"/>
              </a:spcAft>
              <a:buFont typeface="Arial" panose="020B0604020202020204" pitchFamily="34" charset="0"/>
              <a:buChar char="•"/>
            </a:pPr>
            <a:r>
              <a:rPr lang="en-US" sz="2200" b="0" i="0" dirty="0">
                <a:solidFill>
                  <a:srgbClr val="0B0C0C"/>
                </a:solidFill>
                <a:effectLst/>
              </a:rPr>
              <a:t>the impact of high-quality early education and care</a:t>
            </a:r>
          </a:p>
          <a:p>
            <a:pPr algn="l">
              <a:spcAft>
                <a:spcPts val="1500"/>
              </a:spcAft>
            </a:pPr>
            <a:endParaRPr lang="en-US" b="0" i="0" dirty="0">
              <a:solidFill>
                <a:srgbClr val="0B0C0C"/>
              </a:solidFill>
              <a:effectLst/>
              <a:latin typeface="GDS Transport"/>
            </a:endParaRPr>
          </a:p>
          <a:p>
            <a:r>
              <a:rPr lang="en-GB" dirty="0"/>
              <a:t> </a:t>
            </a:r>
          </a:p>
          <a:p>
            <a:r>
              <a:rPr lang="en-GB" dirty="0"/>
              <a:t>.</a:t>
            </a:r>
          </a:p>
        </p:txBody>
      </p:sp>
      <p:sp>
        <p:nvSpPr>
          <p:cNvPr id="4" name="Text Placeholder 3">
            <a:extLst>
              <a:ext uri="{FF2B5EF4-FFF2-40B4-BE49-F238E27FC236}">
                <a16:creationId xmlns:a16="http://schemas.microsoft.com/office/drawing/2014/main" id="{E7B29697-F095-C8EA-1B37-343E9379C35C}"/>
              </a:ext>
            </a:extLst>
          </p:cNvPr>
          <p:cNvSpPr>
            <a:spLocks noGrp="1"/>
          </p:cNvSpPr>
          <p:nvPr>
            <p:ph type="body" sz="half" idx="2"/>
          </p:nvPr>
        </p:nvSpPr>
        <p:spPr/>
        <p:txBody>
          <a:bodyPr/>
          <a:lstStyle/>
          <a:p>
            <a:endParaRPr lang="en-GB" dirty="0"/>
          </a:p>
        </p:txBody>
      </p:sp>
    </p:spTree>
    <p:extLst>
      <p:ext uri="{BB962C8B-B14F-4D97-AF65-F5344CB8AC3E}">
        <p14:creationId xmlns:p14="http://schemas.microsoft.com/office/powerpoint/2010/main" val="33974711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7B4AC-4C95-774A-DA9B-31B204A6B5D5}"/>
              </a:ext>
            </a:extLst>
          </p:cNvPr>
          <p:cNvSpPr>
            <a:spLocks noGrp="1"/>
          </p:cNvSpPr>
          <p:nvPr>
            <p:ph type="title"/>
          </p:nvPr>
        </p:nvSpPr>
        <p:spPr/>
        <p:txBody>
          <a:bodyPr/>
          <a:lstStyle/>
          <a:p>
            <a:r>
              <a:rPr lang="en-GB" dirty="0" err="1"/>
              <a:t>Contd</a:t>
            </a:r>
            <a:endParaRPr lang="en-GB" dirty="0"/>
          </a:p>
        </p:txBody>
      </p:sp>
      <p:sp>
        <p:nvSpPr>
          <p:cNvPr id="3" name="Content Placeholder 2">
            <a:extLst>
              <a:ext uri="{FF2B5EF4-FFF2-40B4-BE49-F238E27FC236}">
                <a16:creationId xmlns:a16="http://schemas.microsoft.com/office/drawing/2014/main" id="{121B1DAF-9727-EDBF-1CF1-B5A9807707D2}"/>
              </a:ext>
            </a:extLst>
          </p:cNvPr>
          <p:cNvSpPr>
            <a:spLocks noGrp="1"/>
          </p:cNvSpPr>
          <p:nvPr>
            <p:ph idx="1"/>
          </p:nvPr>
        </p:nvSpPr>
        <p:spPr/>
        <p:txBody>
          <a:bodyPr>
            <a:normAutofit/>
          </a:bodyPr>
          <a:lstStyle/>
          <a:p>
            <a:pPr algn="just">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Positive early experiences are vital for children's cognitive development, learning, and overall health. They also enhance social skills and future economic opportunities. Poor social and emotional well-being can lead to behavioural issues and developmental delays, resulting in serious mental health challenges, such as depression and anxiety, as children grow older. Supporting early development enables children to seize learning opportunities, leading to better grades and job prospects. These advantages contribute to greater economic success and improved health outcomes later in life. (Health Profile for England 2018).</a:t>
            </a:r>
          </a:p>
          <a:p>
            <a:r>
              <a:rPr lang="en-GB" dirty="0"/>
              <a:t>Ref: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UK Government, 2021.</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Health Matters: Prevention - A Life Course Approach</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&lt;https://www.gov.uk/government/publications/health-matters-life-course-approach-to-prevention/health-matters-prevention-a-life-course-approach&gt; [Accessed 12 March 2025].</a:t>
            </a:r>
            <a:endParaRPr lang="en-GB" dirty="0"/>
          </a:p>
        </p:txBody>
      </p:sp>
      <p:sp>
        <p:nvSpPr>
          <p:cNvPr id="4" name="Text Placeholder 3">
            <a:extLst>
              <a:ext uri="{FF2B5EF4-FFF2-40B4-BE49-F238E27FC236}">
                <a16:creationId xmlns:a16="http://schemas.microsoft.com/office/drawing/2014/main" id="{BC68B7DC-87CD-2F93-A831-C95497F3FDA4}"/>
              </a:ext>
            </a:extLst>
          </p:cNvPr>
          <p:cNvSpPr>
            <a:spLocks noGrp="1"/>
          </p:cNvSpPr>
          <p:nvPr>
            <p:ph type="body" sz="half" idx="2"/>
          </p:nvPr>
        </p:nvSpPr>
        <p:spPr/>
        <p:txBody>
          <a:bodyPr/>
          <a:lstStyle/>
          <a:p>
            <a:endParaRPr lang="en-GB" dirty="0"/>
          </a:p>
        </p:txBody>
      </p:sp>
    </p:spTree>
    <p:extLst>
      <p:ext uri="{BB962C8B-B14F-4D97-AF65-F5344CB8AC3E}">
        <p14:creationId xmlns:p14="http://schemas.microsoft.com/office/powerpoint/2010/main" val="31507550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4CAE1-3AEC-C0B3-CB45-FCA0CB0C9701}"/>
              </a:ext>
            </a:extLst>
          </p:cNvPr>
          <p:cNvSpPr>
            <a:spLocks noGrp="1"/>
          </p:cNvSpPr>
          <p:nvPr>
            <p:ph type="title"/>
          </p:nvPr>
        </p:nvSpPr>
        <p:spPr/>
        <p:txBody>
          <a:bodyPr/>
          <a:lstStyle/>
          <a:p>
            <a:r>
              <a:rPr lang="en-GB" dirty="0">
                <a:latin typeface="+mn-lt"/>
              </a:rPr>
              <a:t>Interventions</a:t>
            </a:r>
          </a:p>
        </p:txBody>
      </p:sp>
      <p:sp>
        <p:nvSpPr>
          <p:cNvPr id="3" name="Content Placeholder 2">
            <a:extLst>
              <a:ext uri="{FF2B5EF4-FFF2-40B4-BE49-F238E27FC236}">
                <a16:creationId xmlns:a16="http://schemas.microsoft.com/office/drawing/2014/main" id="{763CB962-96D9-23FF-88DF-03E4D4FF0AC2}"/>
              </a:ext>
            </a:extLst>
          </p:cNvPr>
          <p:cNvSpPr>
            <a:spLocks noGrp="1"/>
          </p:cNvSpPr>
          <p:nvPr>
            <p:ph idx="1"/>
          </p:nvPr>
        </p:nvSpPr>
        <p:spPr>
          <a:xfrm>
            <a:off x="4181582" y="400692"/>
            <a:ext cx="7911101" cy="6457307"/>
          </a:xfrm>
        </p:spPr>
        <p:txBody>
          <a:bodyPr>
            <a:normAutofit fontScale="92500" lnSpcReduction="20000"/>
          </a:bodyPr>
          <a:lstStyle/>
          <a:p>
            <a:pPr algn="just">
              <a:lnSpc>
                <a:spcPct val="107000"/>
              </a:lnSpc>
              <a:spcAft>
                <a:spcPts val="800"/>
              </a:spcAft>
            </a:pPr>
            <a:r>
              <a:rPr lang="en-GB" sz="1800" dirty="0">
                <a:effectLst/>
                <a:ea typeface="Calibri" panose="020F0502020204030204" pitchFamily="34" charset="0"/>
                <a:cs typeface="Times New Roman" panose="02020603050405020304" pitchFamily="18" charset="0"/>
              </a:rPr>
              <a:t>Early intervention strategies typically concentrate on enhancing four crucial areas of child development: physical, cognitive, </a:t>
            </a:r>
            <a:r>
              <a:rPr lang="en-GB" sz="1800" dirty="0" err="1">
                <a:effectLst/>
                <a:ea typeface="Calibri" panose="020F0502020204030204" pitchFamily="34" charset="0"/>
                <a:cs typeface="Times New Roman" panose="02020603050405020304" pitchFamily="18" charset="0"/>
              </a:rPr>
              <a:t>behavioral</a:t>
            </a:r>
            <a:r>
              <a:rPr lang="en-GB" sz="1800" dirty="0">
                <a:effectLst/>
                <a:ea typeface="Calibri" panose="020F0502020204030204" pitchFamily="34" charset="0"/>
                <a:cs typeface="Times New Roman" panose="02020603050405020304" pitchFamily="18" charset="0"/>
              </a:rPr>
              <a:t>, and social-emotional development. Focusing on these areas has the potential to create significant positive impacts and provide lifelong benefits.</a:t>
            </a:r>
          </a:p>
          <a:p>
            <a:pPr marL="342900" lvl="0" indent="-342900" algn="just">
              <a:lnSpc>
                <a:spcPct val="107000"/>
              </a:lnSpc>
              <a:spcAft>
                <a:spcPts val="800"/>
              </a:spcAft>
              <a:buSzPts val="1000"/>
              <a:buFont typeface="Symbol" panose="05050102010706020507" pitchFamily="18" charset="2"/>
              <a:buChar char=""/>
              <a:tabLst>
                <a:tab pos="457200" algn="l"/>
              </a:tabLst>
            </a:pPr>
            <a:r>
              <a:rPr lang="en-GB" sz="1800" dirty="0">
                <a:effectLst/>
                <a:ea typeface="Calibri" panose="020F0502020204030204" pitchFamily="34" charset="0"/>
                <a:cs typeface="Times New Roman" panose="02020603050405020304" pitchFamily="18" charset="0"/>
              </a:rPr>
              <a:t>Physical development encompasses children's health, growth, and any physical disabilities, serving as the foundation for overall development. Early interventions focus on improving birth outcomes, reducing infectious diseases, and addressing childhood obesity. </a:t>
            </a:r>
          </a:p>
          <a:p>
            <a:pPr marL="342900" lvl="0" indent="-342900" algn="just">
              <a:lnSpc>
                <a:spcPct val="107000"/>
              </a:lnSpc>
              <a:spcAft>
                <a:spcPts val="800"/>
              </a:spcAft>
              <a:buSzPts val="1000"/>
              <a:buFont typeface="Symbol" panose="05050102010706020507" pitchFamily="18" charset="2"/>
              <a:buChar char=""/>
              <a:tabLst>
                <a:tab pos="457200" algn="l"/>
              </a:tabLst>
            </a:pPr>
            <a:r>
              <a:rPr lang="en-GB" sz="1800" dirty="0">
                <a:effectLst/>
                <a:ea typeface="Calibri" panose="020F0502020204030204" pitchFamily="34" charset="0"/>
                <a:cs typeface="Times New Roman" panose="02020603050405020304" pitchFamily="18" charset="0"/>
              </a:rPr>
              <a:t>Cognitive development includes children's speech, language, reading, writing, numeracy, and problem-solving skills. Positive cognitive growth is crucial for success in school and future employment, with early interventions targeting academic performance and opportunities for higher education. </a:t>
            </a:r>
          </a:p>
          <a:p>
            <a:pPr marL="342900" lvl="0" indent="-342900" algn="just">
              <a:lnSpc>
                <a:spcPct val="107000"/>
              </a:lnSpc>
              <a:spcAft>
                <a:spcPts val="800"/>
              </a:spcAft>
              <a:buSzPts val="1000"/>
              <a:buFont typeface="Symbol" panose="05050102010706020507" pitchFamily="18" charset="2"/>
              <a:buChar char=""/>
              <a:tabLst>
                <a:tab pos="457200" algn="l"/>
              </a:tabLst>
            </a:pPr>
            <a:r>
              <a:rPr lang="en-GB" sz="1800" dirty="0">
                <a:effectLst/>
                <a:ea typeface="Calibri" panose="020F0502020204030204" pitchFamily="34" charset="0"/>
                <a:cs typeface="Times New Roman" panose="02020603050405020304" pitchFamily="18" charset="0"/>
              </a:rPr>
              <a:t>Behavioural development relates to children’s ability to manage their actions, attention, and impulses. Successful self-regulation fosters positive relationships and academic achievement, while difficulties can predict future criminal </a:t>
            </a:r>
            <a:r>
              <a:rPr lang="en-GB" sz="1800" dirty="0" err="1">
                <a:effectLst/>
                <a:ea typeface="Calibri" panose="020F0502020204030204" pitchFamily="34" charset="0"/>
                <a:cs typeface="Times New Roman" panose="02020603050405020304" pitchFamily="18" charset="0"/>
              </a:rPr>
              <a:t>behavior</a:t>
            </a:r>
            <a:r>
              <a:rPr lang="en-GB" sz="1800" dirty="0">
                <a:effectLst/>
                <a:ea typeface="Calibri" panose="020F0502020204030204" pitchFamily="34" charset="0"/>
                <a:cs typeface="Times New Roman" panose="02020603050405020304" pitchFamily="18" charset="0"/>
              </a:rPr>
              <a:t>. Early interventions aim to reduce antisocial </a:t>
            </a:r>
            <a:r>
              <a:rPr lang="en-GB" sz="1800" dirty="0" err="1">
                <a:effectLst/>
                <a:ea typeface="Calibri" panose="020F0502020204030204" pitchFamily="34" charset="0"/>
                <a:cs typeface="Times New Roman" panose="02020603050405020304" pitchFamily="18" charset="0"/>
              </a:rPr>
              <a:t>behavior</a:t>
            </a:r>
            <a:r>
              <a:rPr lang="en-GB" sz="1800" dirty="0">
                <a:effectLst/>
                <a:ea typeface="Calibri" panose="020F0502020204030204" pitchFamily="34" charset="0"/>
                <a:cs typeface="Times New Roman" panose="02020603050405020304" pitchFamily="18" charset="0"/>
              </a:rPr>
              <a:t> and violence in schools. </a:t>
            </a:r>
          </a:p>
          <a:p>
            <a:pPr marL="342900" lvl="0" indent="-342900" algn="just">
              <a:lnSpc>
                <a:spcPct val="107000"/>
              </a:lnSpc>
              <a:spcAft>
                <a:spcPts val="800"/>
              </a:spcAft>
              <a:buSzPts val="1000"/>
              <a:buFont typeface="Symbol" panose="05050102010706020507" pitchFamily="18" charset="2"/>
              <a:buChar char=""/>
              <a:tabLst>
                <a:tab pos="457200" algn="l"/>
              </a:tabLst>
            </a:pPr>
            <a:r>
              <a:rPr lang="en-GB" sz="1800" dirty="0">
                <a:effectLst/>
                <a:ea typeface="Calibri" panose="020F0502020204030204" pitchFamily="34" charset="0"/>
                <a:cs typeface="Times New Roman" panose="02020603050405020304" pitchFamily="18" charset="0"/>
              </a:rPr>
              <a:t>Social and emotional development involves recognizing emotional needs, developing self-esteem, and managing negative feelings. This development is vital for forming positive relationships and reducing mental health risks, with early interventions focused on enhancing pro-social </a:t>
            </a:r>
            <a:r>
              <a:rPr lang="en-GB" sz="1800" dirty="0" err="1">
                <a:effectLst/>
                <a:ea typeface="Calibri" panose="020F0502020204030204" pitchFamily="34" charset="0"/>
                <a:cs typeface="Times New Roman" panose="02020603050405020304" pitchFamily="18" charset="0"/>
              </a:rPr>
              <a:t>behavior</a:t>
            </a:r>
            <a:r>
              <a:rPr lang="en-GB" sz="1800" dirty="0">
                <a:effectLst/>
                <a:ea typeface="Calibri" panose="020F0502020204030204" pitchFamily="34" charset="0"/>
                <a:cs typeface="Times New Roman" panose="02020603050405020304" pitchFamily="18" charset="0"/>
              </a:rPr>
              <a:t> and self-esteem while decreasing mental health issues.</a:t>
            </a:r>
          </a:p>
          <a:p>
            <a:pPr algn="l">
              <a:spcAft>
                <a:spcPts val="750"/>
              </a:spcAft>
              <a:buFont typeface="Arial" panose="020B0604020202020204" pitchFamily="34" charset="0"/>
              <a:buChar char="•"/>
            </a:pPr>
            <a:endParaRPr lang="en-US" b="0" i="0" dirty="0">
              <a:solidFill>
                <a:srgbClr val="0B0C0C"/>
              </a:solidFill>
              <a:effectLst/>
              <a:latin typeface="GDS Transport"/>
            </a:endParaRPr>
          </a:p>
          <a:p>
            <a:pPr algn="l">
              <a:spcAft>
                <a:spcPts val="750"/>
              </a:spcAft>
              <a:buFont typeface="Arial" panose="020B0604020202020204" pitchFamily="34" charset="0"/>
              <a:buChar char="•"/>
            </a:pPr>
            <a:endParaRPr lang="en-US" b="0" i="0" dirty="0">
              <a:solidFill>
                <a:srgbClr val="0B0C0C"/>
              </a:solidFill>
              <a:effectLst/>
              <a:latin typeface="GDS Transport"/>
            </a:endParaRPr>
          </a:p>
          <a:p>
            <a:pPr algn="l">
              <a:spcAft>
                <a:spcPts val="1500"/>
              </a:spcAft>
              <a:buNone/>
            </a:pPr>
            <a:endParaRPr lang="en-US" b="0" i="0" dirty="0">
              <a:solidFill>
                <a:srgbClr val="0B0C0C"/>
              </a:solidFill>
              <a:effectLst/>
              <a:latin typeface="GDS Transport"/>
            </a:endParaRPr>
          </a:p>
          <a:p>
            <a:pPr algn="l">
              <a:spcAft>
                <a:spcPts val="1500"/>
              </a:spcAft>
              <a:buNone/>
            </a:pPr>
            <a:endParaRPr lang="en-US" b="0" i="0" dirty="0">
              <a:solidFill>
                <a:srgbClr val="0B0C0C"/>
              </a:solidFill>
              <a:effectLst/>
              <a:latin typeface="GDS Transport"/>
            </a:endParaRPr>
          </a:p>
          <a:p>
            <a:pPr algn="l">
              <a:buNone/>
            </a:pPr>
            <a:endParaRPr lang="en-US" b="0" i="0" dirty="0">
              <a:solidFill>
                <a:srgbClr val="0B0C0C"/>
              </a:solidFill>
              <a:effectLst/>
              <a:latin typeface="GDS Transport"/>
            </a:endParaRPr>
          </a:p>
          <a:p>
            <a:endParaRPr lang="en-GB" dirty="0"/>
          </a:p>
        </p:txBody>
      </p:sp>
      <p:sp>
        <p:nvSpPr>
          <p:cNvPr id="4" name="Text Placeholder 3">
            <a:extLst>
              <a:ext uri="{FF2B5EF4-FFF2-40B4-BE49-F238E27FC236}">
                <a16:creationId xmlns:a16="http://schemas.microsoft.com/office/drawing/2014/main" id="{64045B11-E008-3686-35E0-A1B6A37E4A1F}"/>
              </a:ext>
            </a:extLst>
          </p:cNvPr>
          <p:cNvSpPr>
            <a:spLocks noGrp="1"/>
          </p:cNvSpPr>
          <p:nvPr>
            <p:ph type="body" sz="half" idx="2"/>
          </p:nvPr>
        </p:nvSpPr>
        <p:spPr/>
        <p:txBody>
          <a:bodyPr/>
          <a:lstStyle/>
          <a:p>
            <a:r>
              <a:rPr lang="en-GB" dirty="0"/>
              <a:t>Reference:</a:t>
            </a:r>
          </a:p>
          <a:p>
            <a:r>
              <a:rPr lang="en-GB" sz="2000" dirty="0">
                <a:effectLst/>
                <a:ea typeface="Calibri" panose="020F0502020204030204" pitchFamily="34" charset="0"/>
                <a:cs typeface="Times New Roman" panose="02020603050405020304" pitchFamily="18" charset="0"/>
              </a:rPr>
              <a:t>Early Intervention Foundation (n.d.) </a:t>
            </a:r>
            <a:r>
              <a:rPr lang="en-GB" sz="2000" i="1" dirty="0">
                <a:effectLst/>
                <a:ea typeface="Calibri" panose="020F0502020204030204" pitchFamily="34" charset="0"/>
                <a:cs typeface="Times New Roman" panose="02020603050405020304" pitchFamily="18" charset="0"/>
              </a:rPr>
              <a:t>What is early intervention?</a:t>
            </a:r>
            <a:r>
              <a:rPr lang="en-GB" sz="2000" dirty="0">
                <a:effectLst/>
                <a:ea typeface="Calibri" panose="020F0502020204030204" pitchFamily="34" charset="0"/>
                <a:cs typeface="Times New Roman" panose="02020603050405020304" pitchFamily="18" charset="0"/>
              </a:rPr>
              <a:t> Available at: https://www.eif.org.uk/why-it-matters/what-is-early-intervention (Accessed: 14 March 2025).</a:t>
            </a:r>
          </a:p>
          <a:p>
            <a:endParaRPr lang="en-GB" dirty="0"/>
          </a:p>
        </p:txBody>
      </p:sp>
    </p:spTree>
    <p:extLst>
      <p:ext uri="{BB962C8B-B14F-4D97-AF65-F5344CB8AC3E}">
        <p14:creationId xmlns:p14="http://schemas.microsoft.com/office/powerpoint/2010/main" val="1511326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17707-9A94-23A2-D627-BDF10701EB9A}"/>
              </a:ext>
            </a:extLst>
          </p:cNvPr>
          <p:cNvSpPr>
            <a:spLocks noGrp="1"/>
          </p:cNvSpPr>
          <p:nvPr>
            <p:ph type="title"/>
          </p:nvPr>
        </p:nvSpPr>
        <p:spPr/>
        <p:txBody>
          <a:bodyPr/>
          <a:lstStyle/>
          <a:p>
            <a:r>
              <a:rPr lang="en-GB" dirty="0">
                <a:latin typeface="+mn-lt"/>
              </a:rPr>
              <a:t>Childhood and adolescence(5 to 19 yrs)</a:t>
            </a:r>
          </a:p>
        </p:txBody>
      </p:sp>
      <p:sp>
        <p:nvSpPr>
          <p:cNvPr id="3" name="Content Placeholder 2">
            <a:extLst>
              <a:ext uri="{FF2B5EF4-FFF2-40B4-BE49-F238E27FC236}">
                <a16:creationId xmlns:a16="http://schemas.microsoft.com/office/drawing/2014/main" id="{C5351F44-3CF3-288F-B6F9-59FB4BFFF5F2}"/>
              </a:ext>
            </a:extLst>
          </p:cNvPr>
          <p:cNvSpPr>
            <a:spLocks noGrp="1"/>
          </p:cNvSpPr>
          <p:nvPr>
            <p:ph idx="1"/>
          </p:nvPr>
        </p:nvSpPr>
        <p:spPr>
          <a:xfrm>
            <a:off x="4140485" y="482885"/>
            <a:ext cx="7284377" cy="6375116"/>
          </a:xfrm>
        </p:spPr>
        <p:txBody>
          <a:bodyPr>
            <a:normAutofit/>
          </a:bodyPr>
          <a:lstStyle/>
          <a:p>
            <a:pPr algn="just"/>
            <a:r>
              <a:rPr lang="en-US" b="0" i="0" dirty="0">
                <a:solidFill>
                  <a:srgbClr val="333333"/>
                </a:solidFill>
                <a:effectLst/>
              </a:rPr>
              <a:t>Childhood and adolescence are life stages marked by significant changes that profoundly influence individuals’ overall growth and maturation. During these formative years, cognitive, emotional, and social competencies are being shaped(Branje et al., 2022; Pozzi; et al., 2021).</a:t>
            </a:r>
          </a:p>
          <a:p>
            <a:pPr algn="just"/>
            <a:endParaRPr lang="en-US" u="sng" dirty="0">
              <a:solidFill>
                <a:srgbClr val="333333"/>
              </a:solidFill>
              <a:ea typeface="Calibri" panose="020F0502020204030204" pitchFamily="34" charset="0"/>
              <a:cs typeface="Times New Roman" panose="02020603050405020304" pitchFamily="18" charset="0"/>
            </a:endParaRPr>
          </a:p>
          <a:p>
            <a:pPr algn="just"/>
            <a:endParaRPr lang="en-US" u="sng" dirty="0">
              <a:solidFill>
                <a:srgbClr val="333333"/>
              </a:solidFill>
              <a:effectLst/>
              <a:ea typeface="Calibri" panose="020F0502020204030204" pitchFamily="34" charset="0"/>
              <a:cs typeface="Times New Roman" panose="02020603050405020304" pitchFamily="18" charset="0"/>
            </a:endParaRPr>
          </a:p>
          <a:p>
            <a:pPr marL="0" indent="0" algn="just">
              <a:buNone/>
            </a:pPr>
            <a:r>
              <a:rPr lang="en-US" u="sng" dirty="0">
                <a:solidFill>
                  <a:srgbClr val="333333"/>
                </a:solidFill>
                <a:ea typeface="Calibri" panose="020F0502020204030204" pitchFamily="34" charset="0"/>
                <a:cs typeface="Times New Roman" panose="02020603050405020304" pitchFamily="18" charset="0"/>
              </a:rPr>
              <a:t>Ref:</a:t>
            </a:r>
          </a:p>
          <a:p>
            <a:pPr algn="just"/>
            <a:r>
              <a:rPr lang="en-GB" dirty="0">
                <a:effectLst/>
                <a:ea typeface="Calibri" panose="020F0502020204030204" pitchFamily="34" charset="0"/>
                <a:cs typeface="Times New Roman" panose="02020603050405020304" pitchFamily="18" charset="0"/>
              </a:rPr>
              <a:t>Sousa, M., Machado, A.B., Pinheiro, M., Pereira, B., Caridade, S., Almeida, T.C., Cruz, A.R. and Cunha, O. (n.d.) </a:t>
            </a:r>
            <a:r>
              <a:rPr lang="en-GB" i="1" dirty="0">
                <a:effectLst/>
                <a:ea typeface="Calibri" panose="020F0502020204030204" pitchFamily="34" charset="0"/>
                <a:cs typeface="Times New Roman" panose="02020603050405020304" pitchFamily="18" charset="0"/>
              </a:rPr>
              <a:t>The Impact of Positive Childhood Experiences: A Systematic Review Focused on Children and Adolescents</a:t>
            </a:r>
            <a:r>
              <a:rPr lang="en-GB" dirty="0">
                <a:effectLst/>
                <a:ea typeface="Calibri" panose="020F0502020204030204" pitchFamily="34" charset="0"/>
                <a:cs typeface="Times New Roman" panose="02020603050405020304" pitchFamily="18" charset="0"/>
              </a:rPr>
              <a:t>. </a:t>
            </a:r>
            <a:r>
              <a:rPr lang="en-GB" i="1" dirty="0">
                <a:effectLst/>
                <a:ea typeface="Calibri" panose="020F0502020204030204" pitchFamily="34" charset="0"/>
                <a:cs typeface="Times New Roman" panose="02020603050405020304" pitchFamily="18" charset="0"/>
              </a:rPr>
              <a:t>Trauma, Violence, &amp; Abuse</a:t>
            </a:r>
            <a:r>
              <a:rPr lang="en-GB" dirty="0">
                <a:effectLst/>
                <a:ea typeface="Calibri" panose="020F0502020204030204" pitchFamily="34" charset="0"/>
                <a:cs typeface="Times New Roman" panose="02020603050405020304" pitchFamily="18" charset="0"/>
              </a:rPr>
              <a:t>. Available at: https://doi.org/10.1177/15248380251320978 (Accessed: 10 March 2025).</a:t>
            </a:r>
          </a:p>
          <a:p>
            <a:pPr algn="just"/>
            <a:endParaRPr lang="en-GB" u="sng" dirty="0">
              <a:effectLst/>
              <a:ea typeface="Calibri" panose="020F0502020204030204" pitchFamily="34" charset="0"/>
              <a:cs typeface="Times New Roman" panose="02020603050405020304" pitchFamily="18" charset="0"/>
            </a:endParaRPr>
          </a:p>
          <a:p>
            <a:pPr algn="just"/>
            <a:endParaRPr lang="en-GB" dirty="0">
              <a:solidFill>
                <a:srgbClr val="333333"/>
              </a:solidFill>
            </a:endParaRPr>
          </a:p>
        </p:txBody>
      </p:sp>
      <p:sp>
        <p:nvSpPr>
          <p:cNvPr id="4" name="Text Placeholder 3">
            <a:extLst>
              <a:ext uri="{FF2B5EF4-FFF2-40B4-BE49-F238E27FC236}">
                <a16:creationId xmlns:a16="http://schemas.microsoft.com/office/drawing/2014/main" id="{76E888E6-3A5F-B943-33DE-0502533CE1C6}"/>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38253631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987D1-20D2-17EF-F131-1B8815F3D2D3}"/>
              </a:ext>
            </a:extLst>
          </p:cNvPr>
          <p:cNvSpPr>
            <a:spLocks noGrp="1"/>
          </p:cNvSpPr>
          <p:nvPr>
            <p:ph type="title"/>
          </p:nvPr>
        </p:nvSpPr>
        <p:spPr/>
        <p:txBody>
          <a:bodyPr/>
          <a:lstStyle/>
          <a:p>
            <a:r>
              <a:rPr lang="en-GB" dirty="0">
                <a:latin typeface="+mn-lt"/>
              </a:rPr>
              <a:t>Impact of Adverse childhood experiences</a:t>
            </a:r>
          </a:p>
        </p:txBody>
      </p:sp>
      <p:sp>
        <p:nvSpPr>
          <p:cNvPr id="3" name="Content Placeholder 2">
            <a:extLst>
              <a:ext uri="{FF2B5EF4-FFF2-40B4-BE49-F238E27FC236}">
                <a16:creationId xmlns:a16="http://schemas.microsoft.com/office/drawing/2014/main" id="{FF6CE84E-8B67-CAF4-CB8E-E4CE1FC2CC4B}"/>
              </a:ext>
            </a:extLst>
          </p:cNvPr>
          <p:cNvSpPr>
            <a:spLocks noGrp="1"/>
          </p:cNvSpPr>
          <p:nvPr>
            <p:ph idx="1"/>
          </p:nvPr>
        </p:nvSpPr>
        <p:spPr>
          <a:xfrm>
            <a:off x="4428781" y="731519"/>
            <a:ext cx="6864059" cy="5988769"/>
          </a:xfrm>
        </p:spPr>
        <p:txBody>
          <a:bodyPr>
            <a:normAutofit/>
          </a:bodyPr>
          <a:lstStyle/>
          <a:p>
            <a:pPr algn="just"/>
            <a:r>
              <a:rPr lang="en-GB" dirty="0">
                <a:solidFill>
                  <a:srgbClr val="333333"/>
                </a:solidFill>
              </a:rPr>
              <a:t>Children and young people who face difficult experiences in childhood are more likely to have serious health problems and engage in unhealthy </a:t>
            </a:r>
            <a:r>
              <a:rPr lang="en-GB" dirty="0" err="1">
                <a:solidFill>
                  <a:srgbClr val="333333"/>
                </a:solidFill>
              </a:rPr>
              <a:t>behaviors</a:t>
            </a:r>
            <a:r>
              <a:rPr lang="en-GB" dirty="0">
                <a:solidFill>
                  <a:srgbClr val="333333"/>
                </a:solidFill>
              </a:rPr>
              <a:t> later in life. These issues can start early, leading to accidents or even death in childhood. As they grow older, they also have a higher chance of getting diseases and experiencing mental health issues like anxiety and depression. The effects of these challenges can impact their overall well-being for many years.</a:t>
            </a:r>
          </a:p>
          <a:p>
            <a:pPr algn="just"/>
            <a:r>
              <a:rPr lang="en-GB" dirty="0">
                <a:solidFill>
                  <a:srgbClr val="333333"/>
                </a:solidFill>
              </a:rPr>
              <a:t>According to </a:t>
            </a:r>
            <a:r>
              <a:rPr lang="en-GB" dirty="0" err="1">
                <a:solidFill>
                  <a:srgbClr val="333333"/>
                </a:solidFill>
              </a:rPr>
              <a:t>Boullier</a:t>
            </a:r>
            <a:r>
              <a:rPr lang="en-GB" dirty="0">
                <a:solidFill>
                  <a:srgbClr val="333333"/>
                </a:solidFill>
              </a:rPr>
              <a:t> and Blair, 2018; Dube et al., 2006, Adverse Childhood experiences are potentially traumatic events that occur during childhood and can profoundly affect development, health, and overall well-being ACEs encompass various forms of abuse (physical, emotional, and sexual), neglect (physical and emotional), and household dysfunction, such as witnessing domestic violence, parental substance use or mental health disorders, and parental separation or divorce. </a:t>
            </a:r>
          </a:p>
          <a:p>
            <a:r>
              <a:rPr lang="en-GB" dirty="0"/>
              <a:t>Ref: </a:t>
            </a:r>
            <a:r>
              <a:rPr lang="en-GB" dirty="0" err="1">
                <a:effectLst/>
                <a:ea typeface="Calibri" panose="020F0502020204030204" pitchFamily="34" charset="0"/>
                <a:cs typeface="Times New Roman" panose="02020603050405020304" pitchFamily="18" charset="0"/>
              </a:rPr>
              <a:t>Boullier</a:t>
            </a:r>
            <a:r>
              <a:rPr lang="en-GB" dirty="0">
                <a:effectLst/>
                <a:ea typeface="Calibri" panose="020F0502020204030204" pitchFamily="34" charset="0"/>
                <a:cs typeface="Times New Roman" panose="02020603050405020304" pitchFamily="18" charset="0"/>
              </a:rPr>
              <a:t>, M. and Blair, M. (2018) ‘Adverse childhood experiences’, </a:t>
            </a:r>
            <a:r>
              <a:rPr lang="en-GB" i="1" dirty="0">
                <a:effectLst/>
                <a:ea typeface="Calibri" panose="020F0502020204030204" pitchFamily="34" charset="0"/>
                <a:cs typeface="Times New Roman" panose="02020603050405020304" pitchFamily="18" charset="0"/>
              </a:rPr>
              <a:t>Paediatrics and Child Health</a:t>
            </a:r>
            <a:r>
              <a:rPr lang="en-GB" dirty="0">
                <a:effectLst/>
                <a:ea typeface="Calibri" panose="020F0502020204030204" pitchFamily="34" charset="0"/>
                <a:cs typeface="Times New Roman" panose="02020603050405020304" pitchFamily="18" charset="0"/>
              </a:rPr>
              <a:t>, 28(3), pp. 132–137. Available at: https://doi.org/10.1016/j.paed.2017.12.008 (Accessed: 10 March 2025).</a:t>
            </a:r>
          </a:p>
          <a:p>
            <a:endParaRPr lang="en-GB" dirty="0"/>
          </a:p>
        </p:txBody>
      </p:sp>
      <p:sp>
        <p:nvSpPr>
          <p:cNvPr id="4" name="Text Placeholder 3">
            <a:extLst>
              <a:ext uri="{FF2B5EF4-FFF2-40B4-BE49-F238E27FC236}">
                <a16:creationId xmlns:a16="http://schemas.microsoft.com/office/drawing/2014/main" id="{1098ADD6-B428-11A9-234C-7C6AE02B7C88}"/>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36901893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E954C-8E1D-53DC-0724-CFEFCF81741D}"/>
              </a:ext>
            </a:extLst>
          </p:cNvPr>
          <p:cNvSpPr>
            <a:spLocks noGrp="1"/>
          </p:cNvSpPr>
          <p:nvPr>
            <p:ph type="title"/>
          </p:nvPr>
        </p:nvSpPr>
        <p:spPr/>
        <p:txBody>
          <a:bodyPr/>
          <a:lstStyle/>
          <a:p>
            <a:r>
              <a:rPr lang="en-GB" dirty="0">
                <a:latin typeface="+mn-lt"/>
              </a:rPr>
              <a:t>Impact of Positive Childhood Experiences</a:t>
            </a:r>
          </a:p>
        </p:txBody>
      </p:sp>
      <p:sp>
        <p:nvSpPr>
          <p:cNvPr id="3" name="Content Placeholder 2">
            <a:extLst>
              <a:ext uri="{FF2B5EF4-FFF2-40B4-BE49-F238E27FC236}">
                <a16:creationId xmlns:a16="http://schemas.microsoft.com/office/drawing/2014/main" id="{BCDDA89D-5DDD-D928-DBD2-B8A3130CDC7C}"/>
              </a:ext>
            </a:extLst>
          </p:cNvPr>
          <p:cNvSpPr>
            <a:spLocks noGrp="1"/>
          </p:cNvSpPr>
          <p:nvPr>
            <p:ph idx="1"/>
          </p:nvPr>
        </p:nvSpPr>
        <p:spPr/>
        <p:txBody>
          <a:bodyPr>
            <a:normAutofit fontScale="92500" lnSpcReduction="20000"/>
          </a:bodyPr>
          <a:lstStyle/>
          <a:p>
            <a:pPr algn="just"/>
            <a:r>
              <a:rPr lang="en-US" sz="2200" b="0" i="0" dirty="0">
                <a:solidFill>
                  <a:srgbClr val="1C1C1C"/>
                </a:solidFill>
                <a:effectLst/>
              </a:rPr>
              <a:t>Positive Childhood Experiences (PCEs) are gaining recognition for their vital role in nurturing healthy emotional, cognitive, and behavioral development. They can play a significant part in reducing the adverse effects of Adverse Childhood Experiences (ACEs) (Almeida et al., 2023; Crandall et al., 2019; Masten &amp; Cicchetti, 2016).</a:t>
            </a:r>
          </a:p>
          <a:p>
            <a:pPr algn="just"/>
            <a:endParaRPr lang="en-US" sz="2200" dirty="0">
              <a:solidFill>
                <a:srgbClr val="1C1C1C"/>
              </a:solidFill>
            </a:endParaRPr>
          </a:p>
          <a:p>
            <a:pPr algn="just"/>
            <a:endParaRPr lang="en-US" sz="2200" dirty="0">
              <a:solidFill>
                <a:srgbClr val="1C1C1C"/>
              </a:solidFill>
            </a:endParaRPr>
          </a:p>
          <a:p>
            <a:pPr algn="just"/>
            <a:endParaRPr lang="en-US" sz="2200" dirty="0">
              <a:solidFill>
                <a:srgbClr val="1C1C1C"/>
              </a:solidFill>
            </a:endParaRPr>
          </a:p>
          <a:p>
            <a:pPr algn="just"/>
            <a:endParaRPr lang="en-US" sz="2200" dirty="0">
              <a:solidFill>
                <a:srgbClr val="1C1C1C"/>
              </a:solidFill>
            </a:endParaRPr>
          </a:p>
          <a:p>
            <a:pPr algn="just"/>
            <a:r>
              <a:rPr lang="en-US" sz="2200" dirty="0">
                <a:solidFill>
                  <a:srgbClr val="1C1C1C"/>
                </a:solidFill>
              </a:rPr>
              <a:t>Ref:</a:t>
            </a:r>
          </a:p>
          <a:p>
            <a:pPr algn="just"/>
            <a:r>
              <a:rPr lang="en-GB" sz="2200" dirty="0">
                <a:effectLst/>
                <a:ea typeface="Calibri" panose="020F0502020204030204" pitchFamily="34" charset="0"/>
                <a:cs typeface="Times New Roman" panose="02020603050405020304" pitchFamily="18" charset="0"/>
              </a:rPr>
              <a:t>Sousa, M., Machado, A.B., Pinheiro, M., Pereira, B., Caridade, S., Almeida, T.C., Cruz, A.R. and Cunha, O. (n.d.) </a:t>
            </a:r>
            <a:r>
              <a:rPr lang="en-GB" sz="2200" i="1" dirty="0">
                <a:effectLst/>
                <a:ea typeface="Calibri" panose="020F0502020204030204" pitchFamily="34" charset="0"/>
                <a:cs typeface="Times New Roman" panose="02020603050405020304" pitchFamily="18" charset="0"/>
              </a:rPr>
              <a:t>The Impact of Positive Childhood Experiences: A Systematic Review Focused on Children and Adolescents</a:t>
            </a:r>
            <a:r>
              <a:rPr lang="en-GB" sz="2200" dirty="0">
                <a:effectLst/>
                <a:ea typeface="Calibri" panose="020F0502020204030204" pitchFamily="34" charset="0"/>
                <a:cs typeface="Times New Roman" panose="02020603050405020304" pitchFamily="18" charset="0"/>
              </a:rPr>
              <a:t>. </a:t>
            </a:r>
            <a:r>
              <a:rPr lang="en-GB" sz="2200" i="1" dirty="0">
                <a:effectLst/>
                <a:ea typeface="Calibri" panose="020F0502020204030204" pitchFamily="34" charset="0"/>
                <a:cs typeface="Times New Roman" panose="02020603050405020304" pitchFamily="18" charset="0"/>
              </a:rPr>
              <a:t>Trauma, Violence, &amp; Abuse</a:t>
            </a:r>
            <a:r>
              <a:rPr lang="en-GB" sz="2200" dirty="0">
                <a:effectLst/>
                <a:ea typeface="Calibri" panose="020F0502020204030204" pitchFamily="34" charset="0"/>
                <a:cs typeface="Times New Roman" panose="02020603050405020304" pitchFamily="18" charset="0"/>
              </a:rPr>
              <a:t>. Available at: https://doi.org/10.1177/15248380251320978 (Accessed: 10 March 2025).</a:t>
            </a:r>
          </a:p>
          <a:p>
            <a:pPr algn="just"/>
            <a:endParaRPr lang="en-US" dirty="0">
              <a:solidFill>
                <a:srgbClr val="1C1C1C"/>
              </a:solidFill>
            </a:endParaRPr>
          </a:p>
          <a:p>
            <a:pPr algn="just"/>
            <a:endParaRPr lang="en-US" dirty="0">
              <a:solidFill>
                <a:srgbClr val="1C1C1C"/>
              </a:solidFill>
            </a:endParaRPr>
          </a:p>
        </p:txBody>
      </p:sp>
      <p:sp>
        <p:nvSpPr>
          <p:cNvPr id="4" name="Text Placeholder 3">
            <a:extLst>
              <a:ext uri="{FF2B5EF4-FFF2-40B4-BE49-F238E27FC236}">
                <a16:creationId xmlns:a16="http://schemas.microsoft.com/office/drawing/2014/main" id="{8F79EC54-3AF5-0088-1023-C094A2F668C0}"/>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40029548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E16A5-F2C8-B61F-8D2D-B3406FFC3B27}"/>
              </a:ext>
            </a:extLst>
          </p:cNvPr>
          <p:cNvSpPr>
            <a:spLocks noGrp="1"/>
          </p:cNvSpPr>
          <p:nvPr>
            <p:ph type="title"/>
          </p:nvPr>
        </p:nvSpPr>
        <p:spPr>
          <a:xfrm>
            <a:off x="457200" y="594359"/>
            <a:ext cx="3200400" cy="1620031"/>
          </a:xfrm>
        </p:spPr>
        <p:txBody>
          <a:bodyPr/>
          <a:lstStyle/>
          <a:p>
            <a:r>
              <a:rPr lang="en-GB" dirty="0"/>
              <a:t>Impact on Future stages</a:t>
            </a:r>
          </a:p>
        </p:txBody>
      </p:sp>
      <p:sp>
        <p:nvSpPr>
          <p:cNvPr id="3" name="Content Placeholder 2">
            <a:extLst>
              <a:ext uri="{FF2B5EF4-FFF2-40B4-BE49-F238E27FC236}">
                <a16:creationId xmlns:a16="http://schemas.microsoft.com/office/drawing/2014/main" id="{2BB86E55-81DD-0FE5-165F-781D090DB2C0}"/>
              </a:ext>
            </a:extLst>
          </p:cNvPr>
          <p:cNvSpPr>
            <a:spLocks noGrp="1"/>
          </p:cNvSpPr>
          <p:nvPr>
            <p:ph idx="1"/>
          </p:nvPr>
        </p:nvSpPr>
        <p:spPr/>
        <p:txBody>
          <a:bodyPr/>
          <a:lstStyle/>
          <a:p>
            <a:pPr lvl="0">
              <a:lnSpc>
                <a:spcPct val="107000"/>
              </a:lnSpc>
              <a:spcAft>
                <a:spcPts val="800"/>
              </a:spcAft>
              <a:buSzPts val="1000"/>
              <a:buFont typeface="Wingdings" panose="05000000000000000000" pitchFamily="2" charset="2"/>
              <a:buChar char="§"/>
              <a:tabLst>
                <a:tab pos="457200" algn="l"/>
              </a:tabLst>
            </a:pPr>
            <a:r>
              <a:rPr lang="en-GB" b="1" dirty="0">
                <a:effectLst/>
                <a:ea typeface="Calibri" panose="020F0502020204030204" pitchFamily="34" charset="0"/>
                <a:cs typeface="Times New Roman" panose="02020603050405020304" pitchFamily="18" charset="0"/>
              </a:rPr>
              <a:t>Impact on Future Life Stages:</a:t>
            </a:r>
            <a:endParaRPr lang="en-GB" dirty="0">
              <a:effectLst/>
              <a:ea typeface="Calibri" panose="020F0502020204030204" pitchFamily="34" charset="0"/>
              <a:cs typeface="Times New Roman" panose="02020603050405020304" pitchFamily="18" charset="0"/>
            </a:endParaRPr>
          </a:p>
          <a:p>
            <a:pPr marL="742950" lvl="1" indent="-285750">
              <a:lnSpc>
                <a:spcPct val="107000"/>
              </a:lnSpc>
              <a:spcAft>
                <a:spcPts val="800"/>
              </a:spcAft>
              <a:buSzPts val="1000"/>
              <a:buFont typeface="Wingdings" panose="05000000000000000000" pitchFamily="2" charset="2"/>
              <a:buChar char="§"/>
              <a:tabLst>
                <a:tab pos="914400" algn="l"/>
              </a:tabLst>
            </a:pPr>
            <a:r>
              <a:rPr lang="en-GB" sz="2000" b="1" dirty="0">
                <a:effectLst/>
                <a:ea typeface="Calibri" panose="020F0502020204030204" pitchFamily="34" charset="0"/>
                <a:cs typeface="Times New Roman" panose="02020603050405020304" pitchFamily="18" charset="0"/>
              </a:rPr>
              <a:t>Physical Health:</a:t>
            </a:r>
            <a:r>
              <a:rPr lang="en-GB" sz="2000" dirty="0">
                <a:effectLst/>
                <a:ea typeface="Calibri" panose="020F0502020204030204" pitchFamily="34" charset="0"/>
                <a:cs typeface="Times New Roman" panose="02020603050405020304" pitchFamily="18" charset="0"/>
              </a:rPr>
              <a:t> Poor nutrition, lack of vaccination, or exposure to harmful environments can lead to chronic conditions (e.g., obesity, cardiovascular issues) in adulthood.</a:t>
            </a:r>
          </a:p>
          <a:p>
            <a:pPr marL="742950" lvl="1" indent="-285750">
              <a:lnSpc>
                <a:spcPct val="107000"/>
              </a:lnSpc>
              <a:spcAft>
                <a:spcPts val="800"/>
              </a:spcAft>
              <a:buSzPts val="1000"/>
              <a:buFont typeface="Wingdings" panose="05000000000000000000" pitchFamily="2" charset="2"/>
              <a:buChar char="§"/>
              <a:tabLst>
                <a:tab pos="914400" algn="l"/>
              </a:tabLst>
            </a:pPr>
            <a:r>
              <a:rPr lang="en-GB" sz="2000" b="1" dirty="0">
                <a:effectLst/>
                <a:ea typeface="Calibri" panose="020F0502020204030204" pitchFamily="34" charset="0"/>
                <a:cs typeface="Times New Roman" panose="02020603050405020304" pitchFamily="18" charset="0"/>
              </a:rPr>
              <a:t>Cognitive and Emotional Development:</a:t>
            </a:r>
            <a:r>
              <a:rPr lang="en-GB" sz="2000" dirty="0">
                <a:effectLst/>
                <a:ea typeface="Calibri" panose="020F0502020204030204" pitchFamily="34" charset="0"/>
                <a:cs typeface="Times New Roman" panose="02020603050405020304" pitchFamily="18" charset="0"/>
              </a:rPr>
              <a:t> Early adverse experiences, such as neglect or trauma, can affect brain development, impacting learning capacity and mental health in later life.</a:t>
            </a:r>
          </a:p>
          <a:p>
            <a:pPr marL="742950" lvl="1" indent="-285750">
              <a:lnSpc>
                <a:spcPct val="107000"/>
              </a:lnSpc>
              <a:spcAft>
                <a:spcPts val="800"/>
              </a:spcAft>
              <a:buSzPts val="1000"/>
              <a:buFont typeface="Wingdings" panose="05000000000000000000" pitchFamily="2" charset="2"/>
              <a:buChar char="§"/>
              <a:tabLst>
                <a:tab pos="914400" algn="l"/>
              </a:tabLst>
            </a:pPr>
            <a:r>
              <a:rPr lang="en-GB" sz="2000" b="1" dirty="0">
                <a:effectLst/>
                <a:ea typeface="Calibri" panose="020F0502020204030204" pitchFamily="34" charset="0"/>
                <a:cs typeface="Times New Roman" panose="02020603050405020304" pitchFamily="18" charset="0"/>
              </a:rPr>
              <a:t>Social Skills and </a:t>
            </a:r>
            <a:r>
              <a:rPr lang="en-GB" sz="2000" b="1" dirty="0" err="1">
                <a:effectLst/>
                <a:ea typeface="Calibri" panose="020F0502020204030204" pitchFamily="34" charset="0"/>
                <a:cs typeface="Times New Roman" panose="02020603050405020304" pitchFamily="18" charset="0"/>
              </a:rPr>
              <a:t>Behavior</a:t>
            </a:r>
            <a:r>
              <a:rPr lang="en-GB" sz="2000" b="1" dirty="0">
                <a:effectLst/>
                <a:ea typeface="Calibri" panose="020F0502020204030204" pitchFamily="34" charset="0"/>
                <a:cs typeface="Times New Roman" panose="02020603050405020304" pitchFamily="18" charset="0"/>
              </a:rPr>
              <a:t>:</a:t>
            </a:r>
            <a:r>
              <a:rPr lang="en-GB" sz="2000" dirty="0">
                <a:effectLst/>
                <a:ea typeface="Calibri" panose="020F0502020204030204" pitchFamily="34" charset="0"/>
                <a:cs typeface="Times New Roman" panose="02020603050405020304" pitchFamily="18" charset="0"/>
              </a:rPr>
              <a:t> Supportive and enriching environments foster stronger interpersonal relationships, while a lack of these can lead to difficulty navigating social structures in adulthood.</a:t>
            </a:r>
          </a:p>
          <a:p>
            <a:endParaRPr lang="en-GB" dirty="0"/>
          </a:p>
        </p:txBody>
      </p:sp>
      <p:sp>
        <p:nvSpPr>
          <p:cNvPr id="4" name="Text Placeholder 3">
            <a:extLst>
              <a:ext uri="{FF2B5EF4-FFF2-40B4-BE49-F238E27FC236}">
                <a16:creationId xmlns:a16="http://schemas.microsoft.com/office/drawing/2014/main" id="{3CB4A716-E8C7-F620-6AAF-E66C0F8711E2}"/>
              </a:ext>
            </a:extLst>
          </p:cNvPr>
          <p:cNvSpPr>
            <a:spLocks noGrp="1"/>
          </p:cNvSpPr>
          <p:nvPr>
            <p:ph type="body" sz="half" idx="2"/>
          </p:nvPr>
        </p:nvSpPr>
        <p:spPr/>
        <p:txBody>
          <a:bodyPr>
            <a:normAutofit fontScale="92500" lnSpcReduction="20000"/>
          </a:bodyPr>
          <a:lstStyle/>
          <a:p>
            <a:r>
              <a:rPr lang="en-GB" sz="2200" dirty="0"/>
              <a:t>Reference:</a:t>
            </a:r>
          </a:p>
          <a:p>
            <a:r>
              <a:rPr lang="en-GB" sz="2200" b="1" dirty="0">
                <a:effectLst/>
                <a:ea typeface="Calibri" panose="020F0502020204030204" pitchFamily="34" charset="0"/>
                <a:cs typeface="Times New Roman" panose="02020603050405020304" pitchFamily="18" charset="0"/>
              </a:rPr>
              <a:t>UK Government, 2021.</a:t>
            </a:r>
            <a:r>
              <a:rPr lang="en-GB" sz="2200" dirty="0">
                <a:effectLst/>
                <a:ea typeface="Calibri" panose="020F0502020204030204" pitchFamily="34" charset="0"/>
                <a:cs typeface="Times New Roman" panose="02020603050405020304" pitchFamily="18" charset="0"/>
              </a:rPr>
              <a:t> </a:t>
            </a:r>
            <a:r>
              <a:rPr lang="en-GB" sz="2200" i="1" dirty="0">
                <a:effectLst/>
                <a:ea typeface="Calibri" panose="020F0502020204030204" pitchFamily="34" charset="0"/>
                <a:cs typeface="Times New Roman" panose="02020603050405020304" pitchFamily="18" charset="0"/>
              </a:rPr>
              <a:t>Health Matters: Prevention - A Life Course Approach</a:t>
            </a:r>
            <a:r>
              <a:rPr lang="en-GB" sz="2200" dirty="0">
                <a:effectLst/>
                <a:ea typeface="Calibri" panose="020F0502020204030204" pitchFamily="34" charset="0"/>
                <a:cs typeface="Times New Roman" panose="02020603050405020304" pitchFamily="18" charset="0"/>
              </a:rPr>
              <a:t>. Available at: &lt;https://www.gov.uk/government/publications/health-matters-life-course-approach-to-prevention/health-matters-prevention-a-life-course-approach&gt; [Accessed 12 March 2025].</a:t>
            </a:r>
          </a:p>
          <a:p>
            <a:endParaRPr lang="en-GB" dirty="0"/>
          </a:p>
        </p:txBody>
      </p:sp>
    </p:spTree>
    <p:extLst>
      <p:ext uri="{BB962C8B-B14F-4D97-AF65-F5344CB8AC3E}">
        <p14:creationId xmlns:p14="http://schemas.microsoft.com/office/powerpoint/2010/main" val="19596579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27748-35E3-E4FB-EC60-EA102E557A56}"/>
              </a:ext>
            </a:extLst>
          </p:cNvPr>
          <p:cNvSpPr>
            <a:spLocks noGrp="1"/>
          </p:cNvSpPr>
          <p:nvPr>
            <p:ph type="title"/>
          </p:nvPr>
        </p:nvSpPr>
        <p:spPr/>
        <p:txBody>
          <a:bodyPr/>
          <a:lstStyle/>
          <a:p>
            <a:r>
              <a:rPr lang="en-GB" dirty="0"/>
              <a:t>Adolescence</a:t>
            </a:r>
          </a:p>
        </p:txBody>
      </p:sp>
      <p:sp>
        <p:nvSpPr>
          <p:cNvPr id="3" name="Content Placeholder 2">
            <a:extLst>
              <a:ext uri="{FF2B5EF4-FFF2-40B4-BE49-F238E27FC236}">
                <a16:creationId xmlns:a16="http://schemas.microsoft.com/office/drawing/2014/main" id="{10F2DFA6-324C-73C7-265E-5CC08A899216}"/>
              </a:ext>
            </a:extLst>
          </p:cNvPr>
          <p:cNvSpPr>
            <a:spLocks noGrp="1"/>
          </p:cNvSpPr>
          <p:nvPr>
            <p:ph idx="1"/>
          </p:nvPr>
        </p:nvSpPr>
        <p:spPr/>
        <p:txBody>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sz="2400" b="1" dirty="0">
                <a:effectLst/>
                <a:ea typeface="Calibri" panose="020F0502020204030204" pitchFamily="34" charset="0"/>
                <a:cs typeface="Times New Roman" panose="02020603050405020304" pitchFamily="18" charset="0"/>
              </a:rPr>
              <a:t>Key Characteristics:</a:t>
            </a:r>
            <a:endParaRPr lang="en-GB" sz="2400" dirty="0">
              <a:effectLst/>
              <a:ea typeface="Calibri" panose="020F0502020204030204" pitchFamily="34" charset="0"/>
              <a:cs typeface="Times New Roman" panose="02020603050405020304" pitchFamily="18" charset="0"/>
            </a:endParaRPr>
          </a:p>
          <a:p>
            <a:pPr marL="457200" lvl="1" indent="0" algn="just">
              <a:lnSpc>
                <a:spcPct val="107000"/>
              </a:lnSpc>
              <a:spcAft>
                <a:spcPts val="800"/>
              </a:spcAft>
              <a:buSzPts val="1000"/>
              <a:buNone/>
              <a:tabLst>
                <a:tab pos="914400" algn="l"/>
              </a:tabLst>
            </a:pPr>
            <a:r>
              <a:rPr lang="en-US" sz="2400" b="0" i="0" dirty="0">
                <a:solidFill>
                  <a:srgbClr val="1C1C1C"/>
                </a:solidFill>
                <a:effectLst/>
              </a:rPr>
              <a:t>This transition period is an important time in life. It involves exploring who you are, experiencing hormonal changes, and gaining more independence. During this time, you will develop habits, improve your decision-making skills, and create lifestyle patterns that will influence your future.</a:t>
            </a:r>
            <a:endParaRPr lang="en-GB" sz="2400" dirty="0">
              <a:effectLst/>
              <a:ea typeface="Calibri" panose="020F0502020204030204" pitchFamily="34" charset="0"/>
              <a:cs typeface="Times New Roman" panose="02020603050405020304" pitchFamily="18" charset="0"/>
            </a:endParaRPr>
          </a:p>
          <a:p>
            <a:endParaRPr lang="en-GB" dirty="0"/>
          </a:p>
        </p:txBody>
      </p:sp>
      <p:sp>
        <p:nvSpPr>
          <p:cNvPr id="4" name="Text Placeholder 3">
            <a:extLst>
              <a:ext uri="{FF2B5EF4-FFF2-40B4-BE49-F238E27FC236}">
                <a16:creationId xmlns:a16="http://schemas.microsoft.com/office/drawing/2014/main" id="{D21AE281-4FD4-F981-56D6-40B6B6A123A6}"/>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37864584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A6C9E-0CAB-90BB-67A7-C9AA2A9B963B}"/>
              </a:ext>
            </a:extLst>
          </p:cNvPr>
          <p:cNvSpPr>
            <a:spLocks noGrp="1"/>
          </p:cNvSpPr>
          <p:nvPr>
            <p:ph type="title"/>
          </p:nvPr>
        </p:nvSpPr>
        <p:spPr>
          <a:xfrm>
            <a:off x="457200" y="594359"/>
            <a:ext cx="3200400" cy="1553930"/>
          </a:xfrm>
        </p:spPr>
        <p:txBody>
          <a:bodyPr/>
          <a:lstStyle/>
          <a:p>
            <a:r>
              <a:rPr lang="en-GB" dirty="0" err="1"/>
              <a:t>Contd</a:t>
            </a:r>
            <a:endParaRPr lang="en-GB" dirty="0"/>
          </a:p>
        </p:txBody>
      </p:sp>
      <p:sp>
        <p:nvSpPr>
          <p:cNvPr id="3" name="Content Placeholder 2">
            <a:extLst>
              <a:ext uri="{FF2B5EF4-FFF2-40B4-BE49-F238E27FC236}">
                <a16:creationId xmlns:a16="http://schemas.microsoft.com/office/drawing/2014/main" id="{8B6DA622-2A7B-660B-6AB7-2A4351490724}"/>
              </a:ext>
            </a:extLst>
          </p:cNvPr>
          <p:cNvSpPr>
            <a:spLocks noGrp="1"/>
          </p:cNvSpPr>
          <p:nvPr>
            <p:ph idx="1"/>
          </p:nvPr>
        </p:nvSpPr>
        <p:spPr/>
        <p:txBody>
          <a:bodyPr/>
          <a:lstStyle/>
          <a:p>
            <a:pPr marL="0" lvl="0" indent="0">
              <a:lnSpc>
                <a:spcPct val="107000"/>
              </a:lnSpc>
              <a:spcAft>
                <a:spcPts val="800"/>
              </a:spcAft>
              <a:buSzPts val="1000"/>
              <a:buNone/>
              <a:tabLst>
                <a:tab pos="457200" algn="l"/>
              </a:tabLst>
            </a:pPr>
            <a:r>
              <a:rPr lang="en-GB" b="1" dirty="0">
                <a:effectLst/>
                <a:ea typeface="Calibri" panose="020F0502020204030204" pitchFamily="34" charset="0"/>
                <a:cs typeface="Times New Roman" panose="02020603050405020304" pitchFamily="18" charset="0"/>
              </a:rPr>
              <a:t>Impact on Future Stages:</a:t>
            </a:r>
            <a:endParaRPr lang="en-GB" dirty="0">
              <a:effectLst/>
              <a:ea typeface="Calibri" panose="020F0502020204030204" pitchFamily="34" charset="0"/>
              <a:cs typeface="Times New Roman" panose="02020603050405020304" pitchFamily="18" charset="0"/>
            </a:endParaRPr>
          </a:p>
          <a:p>
            <a:pPr>
              <a:lnSpc>
                <a:spcPct val="107000"/>
              </a:lnSpc>
              <a:spcAft>
                <a:spcPts val="800"/>
              </a:spcAft>
            </a:pPr>
            <a:r>
              <a:rPr lang="en-GB" b="1" dirty="0">
                <a:effectLst/>
                <a:ea typeface="Calibri" panose="020F0502020204030204" pitchFamily="34" charset="0"/>
                <a:cs typeface="Times New Roman" panose="02020603050405020304" pitchFamily="18" charset="0"/>
              </a:rPr>
              <a:t>Lifestyle Decisions: </a:t>
            </a:r>
            <a:r>
              <a:rPr lang="en-GB" dirty="0">
                <a:effectLst/>
                <a:ea typeface="Calibri" panose="020F0502020204030204" pitchFamily="34" charset="0"/>
                <a:cs typeface="Times New Roman" panose="02020603050405020304" pitchFamily="18" charset="0"/>
              </a:rPr>
              <a:t>Engaging in risky activities like smoking, poor eating habits, or a lack of physical activity can heighten the likelihood of developing conditions like diabetes and heart disease later in life.</a:t>
            </a:r>
          </a:p>
          <a:p>
            <a:pPr>
              <a:lnSpc>
                <a:spcPct val="107000"/>
              </a:lnSpc>
              <a:spcAft>
                <a:spcPts val="800"/>
              </a:spcAft>
            </a:pPr>
            <a:r>
              <a:rPr lang="en-GB" b="1" dirty="0">
                <a:effectLst/>
                <a:ea typeface="Calibri" panose="020F0502020204030204" pitchFamily="34" charset="0"/>
                <a:cs typeface="Times New Roman" panose="02020603050405020304" pitchFamily="18" charset="0"/>
              </a:rPr>
              <a:t>Mental Health:</a:t>
            </a:r>
            <a:r>
              <a:rPr lang="en-GB" dirty="0">
                <a:effectLst/>
                <a:ea typeface="Calibri" panose="020F0502020204030204" pitchFamily="34" charset="0"/>
                <a:cs typeface="Times New Roman" panose="02020603050405020304" pitchFamily="18" charset="0"/>
              </a:rPr>
              <a:t> Emotional struggles or untreated mental health conditions can carry over into adult life, influencing career success and personal relationships.</a:t>
            </a:r>
          </a:p>
          <a:p>
            <a:pPr>
              <a:lnSpc>
                <a:spcPct val="107000"/>
              </a:lnSpc>
              <a:spcAft>
                <a:spcPts val="800"/>
              </a:spcAft>
            </a:pPr>
            <a:r>
              <a:rPr lang="en-GB" b="1" dirty="0">
                <a:effectLst/>
                <a:ea typeface="Calibri" panose="020F0502020204030204" pitchFamily="34" charset="0"/>
                <a:cs typeface="Times New Roman" panose="02020603050405020304" pitchFamily="18" charset="0"/>
              </a:rPr>
              <a:t>Identity and Social Connections:</a:t>
            </a:r>
            <a:r>
              <a:rPr lang="en-GB" dirty="0">
                <a:effectLst/>
                <a:ea typeface="Calibri" panose="020F0502020204030204" pitchFamily="34" charset="0"/>
                <a:cs typeface="Times New Roman" panose="02020603050405020304" pitchFamily="18" charset="0"/>
              </a:rPr>
              <a:t> Strong identity formation and positive social networks lead to greater resilience and success in professional and personal life, while negative influences or peer pressure can result in long-term challenges.</a:t>
            </a:r>
          </a:p>
          <a:p>
            <a:endParaRPr lang="en-GB" dirty="0"/>
          </a:p>
        </p:txBody>
      </p:sp>
      <p:sp>
        <p:nvSpPr>
          <p:cNvPr id="4" name="Text Placeholder 3">
            <a:extLst>
              <a:ext uri="{FF2B5EF4-FFF2-40B4-BE49-F238E27FC236}">
                <a16:creationId xmlns:a16="http://schemas.microsoft.com/office/drawing/2014/main" id="{E986EA7B-FFD0-DA4A-9C76-1E2A89DE8EA0}"/>
              </a:ext>
            </a:extLst>
          </p:cNvPr>
          <p:cNvSpPr>
            <a:spLocks noGrp="1"/>
          </p:cNvSpPr>
          <p:nvPr>
            <p:ph type="body" sz="half" idx="2"/>
          </p:nvPr>
        </p:nvSpPr>
        <p:spPr>
          <a:xfrm>
            <a:off x="457200" y="2148289"/>
            <a:ext cx="3200400" cy="4156915"/>
          </a:xfrm>
        </p:spPr>
        <p:txBody>
          <a:bodyPr>
            <a:normAutofit fontScale="92500" lnSpcReduction="20000"/>
          </a:bodyPr>
          <a:lstStyle/>
          <a:p>
            <a:r>
              <a:rPr lang="en-GB" sz="2000" dirty="0"/>
              <a:t>References:</a:t>
            </a:r>
          </a:p>
          <a:p>
            <a:pPr algn="just"/>
            <a:r>
              <a:rPr lang="en-GB" sz="1800" dirty="0">
                <a:effectLst/>
                <a:ea typeface="Calibri" panose="020F0502020204030204" pitchFamily="34" charset="0"/>
                <a:cs typeface="Times New Roman" panose="02020603050405020304" pitchFamily="18" charset="0"/>
              </a:rPr>
              <a:t>Blum, R.W., Lai, J., Martinez, M. and Jessee, C. (2022) ‘Adolescent connectedness: cornerstone for health and wellbeing’, </a:t>
            </a:r>
            <a:r>
              <a:rPr lang="en-GB" sz="1800" i="1" dirty="0">
                <a:effectLst/>
                <a:ea typeface="Calibri" panose="020F0502020204030204" pitchFamily="34" charset="0"/>
                <a:cs typeface="Times New Roman" panose="02020603050405020304" pitchFamily="18" charset="0"/>
              </a:rPr>
              <a:t>BMJ</a:t>
            </a:r>
            <a:r>
              <a:rPr lang="en-GB" sz="1800" dirty="0">
                <a:effectLst/>
                <a:ea typeface="Calibri" panose="020F0502020204030204" pitchFamily="34" charset="0"/>
                <a:cs typeface="Times New Roman" panose="02020603050405020304" pitchFamily="18" charset="0"/>
              </a:rPr>
              <a:t>, 379, e069213. Available at: https://doi.org/10.1136/bmj-2021-069213 (Accessed: [10 March 2025).</a:t>
            </a:r>
          </a:p>
          <a:p>
            <a:pPr algn="just"/>
            <a:r>
              <a:rPr lang="en-GB" sz="1800" b="1" dirty="0">
                <a:effectLst/>
                <a:latin typeface="Calibri" panose="020F0502020204030204" pitchFamily="34" charset="0"/>
                <a:ea typeface="Calibri" panose="020F0502020204030204" pitchFamily="34" charset="0"/>
                <a:cs typeface="Times New Roman" panose="02020603050405020304" pitchFamily="18" charset="0"/>
              </a:rPr>
              <a:t>UK Government, 2021.</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Health Matters: Prevention - A Life Course Approach</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&lt;https://www.gov.uk/government/publications/health-matters-life-course-approach-to-prevention/health-matters-prevention-a-life-course-approach&gt; [Accessed 12 March 2025].</a:t>
            </a:r>
          </a:p>
          <a:p>
            <a:pPr algn="just"/>
            <a:endParaRPr lang="en-GB" sz="1800" dirty="0">
              <a:effectLst/>
              <a:ea typeface="Calibri" panose="020F0502020204030204" pitchFamily="34" charset="0"/>
              <a:cs typeface="Times New Roman" panose="02020603050405020304" pitchFamily="18" charset="0"/>
            </a:endParaRPr>
          </a:p>
          <a:p>
            <a:endParaRPr lang="en-GB" sz="2000" dirty="0"/>
          </a:p>
        </p:txBody>
      </p:sp>
    </p:spTree>
    <p:extLst>
      <p:ext uri="{BB962C8B-B14F-4D97-AF65-F5344CB8AC3E}">
        <p14:creationId xmlns:p14="http://schemas.microsoft.com/office/powerpoint/2010/main" val="37454326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C3851-B6C9-5DC5-EC39-7E14763D4187}"/>
              </a:ext>
            </a:extLst>
          </p:cNvPr>
          <p:cNvSpPr>
            <a:spLocks noGrp="1"/>
          </p:cNvSpPr>
          <p:nvPr>
            <p:ph type="title"/>
          </p:nvPr>
        </p:nvSpPr>
        <p:spPr/>
        <p:txBody>
          <a:bodyPr/>
          <a:lstStyle/>
          <a:p>
            <a:r>
              <a:rPr lang="en-GB" dirty="0"/>
              <a:t>Interventions</a:t>
            </a:r>
          </a:p>
        </p:txBody>
      </p:sp>
      <p:sp>
        <p:nvSpPr>
          <p:cNvPr id="3" name="Content Placeholder 2">
            <a:extLst>
              <a:ext uri="{FF2B5EF4-FFF2-40B4-BE49-F238E27FC236}">
                <a16:creationId xmlns:a16="http://schemas.microsoft.com/office/drawing/2014/main" id="{B9027F11-09BA-D5E6-E883-3687B9E75788}"/>
              </a:ext>
            </a:extLst>
          </p:cNvPr>
          <p:cNvSpPr>
            <a:spLocks noGrp="1"/>
          </p:cNvSpPr>
          <p:nvPr>
            <p:ph idx="1"/>
          </p:nvPr>
        </p:nvSpPr>
        <p:spPr>
          <a:xfrm>
            <a:off x="4120308" y="0"/>
            <a:ext cx="7172532" cy="6858000"/>
          </a:xfrm>
        </p:spPr>
        <p:txBody>
          <a:bodyPr>
            <a:normAutofit/>
          </a:bodyPr>
          <a:lstStyle/>
          <a:p>
            <a:r>
              <a:rPr lang="en-GB" dirty="0">
                <a:effectLst/>
                <a:ea typeface="Calibri" panose="020F0502020204030204" pitchFamily="34" charset="0"/>
                <a:cs typeface="Times New Roman" panose="02020603050405020304" pitchFamily="18" charset="0"/>
              </a:rPr>
              <a:t>Understanding and addressing the specific health risks and needs adolescents face today is key to improving their future health, as well as for broader social and economic stability.</a:t>
            </a:r>
          </a:p>
          <a:p>
            <a:r>
              <a:rPr lang="en-GB" b="1" dirty="0">
                <a:ea typeface="Calibri" panose="020F0502020204030204" pitchFamily="34" charset="0"/>
                <a:cs typeface="Times New Roman" panose="02020603050405020304" pitchFamily="18" charset="0"/>
              </a:rPr>
              <a:t>Comprehensive sexuality education (CSE) </a:t>
            </a:r>
            <a:r>
              <a:rPr lang="en-US" b="0" i="0" dirty="0">
                <a:solidFill>
                  <a:srgbClr val="3C4245"/>
                </a:solidFill>
                <a:effectLst/>
              </a:rPr>
              <a:t>is one intervention shown to be effective in preventing early and unintended adolescent pregnancies, as are enabling laws and policies ensuring adolescents can access contraceptives without stigma or restrictions.    </a:t>
            </a:r>
          </a:p>
          <a:p>
            <a:r>
              <a:rPr lang="en-GB" b="1" dirty="0">
                <a:effectLst/>
                <a:ea typeface="Calibri" panose="020F0502020204030204" pitchFamily="34" charset="0"/>
                <a:cs typeface="Times New Roman" panose="02020603050405020304" pitchFamily="18" charset="0"/>
              </a:rPr>
              <a:t>Protect adolescent girls from harmful practices</a:t>
            </a:r>
          </a:p>
          <a:p>
            <a:r>
              <a:rPr lang="en-GB" dirty="0">
                <a:effectLst/>
                <a:ea typeface="Calibri" panose="020F0502020204030204" pitchFamily="34" charset="0"/>
                <a:cs typeface="Times New Roman" panose="02020603050405020304" pitchFamily="18" charset="0"/>
              </a:rPr>
              <a:t>Harmful practices such as child marriage and female genital mutilation (FGM) are violations of human rights, driven by gender norms that aim to control women's sexuality.</a:t>
            </a:r>
          </a:p>
          <a:p>
            <a:pPr>
              <a:lnSpc>
                <a:spcPct val="107000"/>
              </a:lnSpc>
              <a:spcAft>
                <a:spcPts val="800"/>
              </a:spcAft>
              <a:buNone/>
            </a:pPr>
            <a:r>
              <a:rPr lang="en-GB" b="1" dirty="0">
                <a:effectLst/>
                <a:ea typeface="Calibri" panose="020F0502020204030204" pitchFamily="34" charset="0"/>
                <a:cs typeface="Times New Roman" panose="02020603050405020304" pitchFamily="18" charset="0"/>
              </a:rPr>
              <a:t>Reduce sexually transmitted infections</a:t>
            </a:r>
          </a:p>
          <a:p>
            <a:pPr>
              <a:lnSpc>
                <a:spcPct val="107000"/>
              </a:lnSpc>
              <a:spcAft>
                <a:spcPts val="800"/>
              </a:spcAft>
            </a:pPr>
            <a:r>
              <a:rPr lang="en-GB" dirty="0">
                <a:effectLst/>
                <a:ea typeface="Calibri" panose="020F0502020204030204" pitchFamily="34" charset="0"/>
                <a:cs typeface="Times New Roman" panose="02020603050405020304" pitchFamily="18" charset="0"/>
              </a:rPr>
              <a:t>The meaningful engagement of adolescents and young people in the planning, monitoring and evaluation of health services and in decisions regarding their own care is key as an integral component of effective adolescent HIV care.</a:t>
            </a: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Text Placeholder 3">
            <a:extLst>
              <a:ext uri="{FF2B5EF4-FFF2-40B4-BE49-F238E27FC236}">
                <a16:creationId xmlns:a16="http://schemas.microsoft.com/office/drawing/2014/main" id="{98532DAD-148A-DF2C-BE1D-D7C0D249319B}"/>
              </a:ext>
            </a:extLst>
          </p:cNvPr>
          <p:cNvSpPr>
            <a:spLocks noGrp="1"/>
          </p:cNvSpPr>
          <p:nvPr>
            <p:ph type="body" sz="half" idx="2"/>
          </p:nvPr>
        </p:nvSpPr>
        <p:spPr/>
        <p:txBody>
          <a:bodyPr>
            <a:normAutofit/>
          </a:bodyPr>
          <a:lstStyle/>
          <a:p>
            <a:r>
              <a:rPr lang="en-GB" sz="2000" dirty="0"/>
              <a:t>Reference:</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World Health Organization (n.d.)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Six actions to improve adolescent health</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https://www.who.int/news-room/spotlight/six-actions-to-improve-adolescent-health (Accessed: 11 March 2025).</a:t>
            </a:r>
          </a:p>
          <a:p>
            <a:endParaRPr lang="en-GB" sz="2000" dirty="0"/>
          </a:p>
        </p:txBody>
      </p:sp>
    </p:spTree>
    <p:extLst>
      <p:ext uri="{BB962C8B-B14F-4D97-AF65-F5344CB8AC3E}">
        <p14:creationId xmlns:p14="http://schemas.microsoft.com/office/powerpoint/2010/main" val="6449379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2BB86-AABF-1E93-00D8-ECA01BF8F910}"/>
              </a:ext>
            </a:extLst>
          </p:cNvPr>
          <p:cNvSpPr>
            <a:spLocks noGrp="1"/>
          </p:cNvSpPr>
          <p:nvPr>
            <p:ph type="title"/>
          </p:nvPr>
        </p:nvSpPr>
        <p:spPr/>
        <p:txBody>
          <a:bodyPr/>
          <a:lstStyle/>
          <a:p>
            <a:r>
              <a:rPr lang="en-GB" dirty="0" err="1">
                <a:latin typeface="+mn-lt"/>
              </a:rPr>
              <a:t>Contd</a:t>
            </a:r>
            <a:endParaRPr lang="en-GB" dirty="0">
              <a:latin typeface="+mn-lt"/>
            </a:endParaRPr>
          </a:p>
        </p:txBody>
      </p:sp>
      <p:sp>
        <p:nvSpPr>
          <p:cNvPr id="3" name="Content Placeholder 2">
            <a:extLst>
              <a:ext uri="{FF2B5EF4-FFF2-40B4-BE49-F238E27FC236}">
                <a16:creationId xmlns:a16="http://schemas.microsoft.com/office/drawing/2014/main" id="{B52A36BA-C56B-9370-F921-F687C6E63471}"/>
              </a:ext>
            </a:extLst>
          </p:cNvPr>
          <p:cNvSpPr>
            <a:spLocks noGrp="1"/>
          </p:cNvSpPr>
          <p:nvPr>
            <p:ph idx="1"/>
          </p:nvPr>
        </p:nvSpPr>
        <p:spPr>
          <a:xfrm>
            <a:off x="4205689" y="297180"/>
            <a:ext cx="7086600" cy="6560820"/>
          </a:xfrm>
        </p:spPr>
        <p:txBody>
          <a:bodyPr>
            <a:normAutofit fontScale="92500"/>
          </a:bodyPr>
          <a:lstStyle/>
          <a:p>
            <a:pPr algn="just">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End violence against adolescents</a:t>
            </a:r>
          </a:p>
          <a:p>
            <a:pPr algn="just">
              <a:lnSpc>
                <a:spcPct val="107000"/>
              </a:lnSpc>
              <a:spcAft>
                <a:spcPts val="800"/>
              </a:spcAft>
            </a:pPr>
            <a:r>
              <a:rPr lang="en-GB" sz="1800" dirty="0">
                <a:latin typeface="Calibri" panose="020F0502020204030204" pitchFamily="34" charset="0"/>
                <a:ea typeface="Calibri" panose="020F0502020204030204" pitchFamily="34" charset="0"/>
                <a:cs typeface="Times New Roman" panose="02020603050405020304" pitchFamily="18" charset="0"/>
              </a:rPr>
              <a:t>Almost one-third of young teens (11–17 years) worldwide have experienced bullying, with boys slightly more at risk of bullying in schools than girls.   </a:t>
            </a:r>
          </a:p>
          <a:p>
            <a:pPr algn="just">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Interventions focused on life skills assist young individuals in dealing with anger and resolving conflicts. The INSPIRE initiative by the WHO emphasizes the significance of comprehensive school strategies, along with parental support to foster positive and nurturing relationships between parents and children.</a:t>
            </a:r>
          </a:p>
          <a:p>
            <a:pPr algn="just">
              <a:lnSpc>
                <a:spcPct val="107000"/>
              </a:lnSpc>
              <a:spcAft>
                <a:spcPts val="800"/>
              </a:spcAft>
            </a:pPr>
            <a:r>
              <a:rPr lang="en-GB" sz="1800" b="1" dirty="0">
                <a:latin typeface="Calibri" panose="020F0502020204030204" pitchFamily="34" charset="0"/>
                <a:ea typeface="Calibri" panose="020F0502020204030204" pitchFamily="34" charset="0"/>
                <a:cs typeface="Times New Roman" panose="02020603050405020304" pitchFamily="18" charset="0"/>
              </a:rPr>
              <a:t>Address the mental health crisis </a:t>
            </a:r>
          </a:p>
          <a:p>
            <a:pPr algn="just">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Depression and anxiety are among the leading causes of illness and disability among adolescents.  Meaningful engagement of young people in designing services and advocacy, and supporting caregivers with parenting skills, are important aspects of multi-sectoral programmes for the promotion and protection of adolescents’ mental health.  </a:t>
            </a:r>
          </a:p>
          <a:p>
            <a:pPr algn="just">
              <a:lnSpc>
                <a:spcPct val="107000"/>
              </a:lnSpc>
              <a:spcAft>
                <a:spcPts val="800"/>
              </a:spcAft>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Promote healthy nutrition among adolescents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Problems from both under-nutrition and over-nutrition in adolescence can have life-long consequences. Healthy eating habits promoted during this period have the potential to avert noncommunicable diseases later in life. </a:t>
            </a:r>
          </a:p>
          <a:p>
            <a:pPr algn="just">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Text Placeholder 3">
            <a:extLst>
              <a:ext uri="{FF2B5EF4-FFF2-40B4-BE49-F238E27FC236}">
                <a16:creationId xmlns:a16="http://schemas.microsoft.com/office/drawing/2014/main" id="{CEB12983-3126-A9F5-B49A-E713F635089D}"/>
              </a:ext>
            </a:extLst>
          </p:cNvPr>
          <p:cNvSpPr>
            <a:spLocks noGrp="1"/>
          </p:cNvSpPr>
          <p:nvPr>
            <p:ph type="body" sz="half" idx="2"/>
          </p:nvPr>
        </p:nvSpPr>
        <p:spPr/>
        <p:txBody>
          <a:bodyPr/>
          <a:lstStyle/>
          <a:p>
            <a:r>
              <a:rPr lang="en-GB" sz="1800" dirty="0"/>
              <a:t>Reference:</a:t>
            </a:r>
          </a:p>
          <a:p>
            <a:r>
              <a:rPr lang="en-GB" sz="2000" dirty="0">
                <a:effectLst/>
                <a:ea typeface="Calibri" panose="020F0502020204030204" pitchFamily="34" charset="0"/>
                <a:cs typeface="Times New Roman" panose="02020603050405020304" pitchFamily="18" charset="0"/>
              </a:rPr>
              <a:t>World Health Organization (n.d.) </a:t>
            </a:r>
            <a:r>
              <a:rPr lang="en-GB" sz="2000" i="1" dirty="0">
                <a:effectLst/>
                <a:ea typeface="Calibri" panose="020F0502020204030204" pitchFamily="34" charset="0"/>
                <a:cs typeface="Times New Roman" panose="02020603050405020304" pitchFamily="18" charset="0"/>
              </a:rPr>
              <a:t>Six actions to improve adolescent health</a:t>
            </a:r>
            <a:r>
              <a:rPr lang="en-GB" sz="2000" dirty="0">
                <a:effectLst/>
                <a:ea typeface="Calibri" panose="020F0502020204030204" pitchFamily="34" charset="0"/>
                <a:cs typeface="Times New Roman" panose="02020603050405020304" pitchFamily="18" charset="0"/>
              </a:rPr>
              <a:t>. Available at: https://www.who.int/news-room/spotlight/six-actions-to-improve-adolescent-health (Accessed: 11 March 2025).</a:t>
            </a:r>
          </a:p>
          <a:p>
            <a:endParaRPr lang="en-GB" dirty="0"/>
          </a:p>
        </p:txBody>
      </p:sp>
    </p:spTree>
    <p:extLst>
      <p:ext uri="{BB962C8B-B14F-4D97-AF65-F5344CB8AC3E}">
        <p14:creationId xmlns:p14="http://schemas.microsoft.com/office/powerpoint/2010/main" val="41316384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F09C4-67FD-FE5A-9AB7-19811741A5D5}"/>
              </a:ext>
            </a:extLst>
          </p:cNvPr>
          <p:cNvSpPr>
            <a:spLocks noGrp="1"/>
          </p:cNvSpPr>
          <p:nvPr>
            <p:ph type="title"/>
          </p:nvPr>
        </p:nvSpPr>
        <p:spPr/>
        <p:txBody>
          <a:bodyPr/>
          <a:lstStyle/>
          <a:p>
            <a:r>
              <a:rPr lang="en-GB" dirty="0">
                <a:latin typeface="+mn-lt"/>
              </a:rPr>
              <a:t>Conclusion</a:t>
            </a:r>
          </a:p>
        </p:txBody>
      </p:sp>
      <p:sp>
        <p:nvSpPr>
          <p:cNvPr id="3" name="Content Placeholder 2">
            <a:extLst>
              <a:ext uri="{FF2B5EF4-FFF2-40B4-BE49-F238E27FC236}">
                <a16:creationId xmlns:a16="http://schemas.microsoft.com/office/drawing/2014/main" id="{BDDA2A9F-B619-F640-7EDC-386D1CE0EE40}"/>
              </a:ext>
            </a:extLst>
          </p:cNvPr>
          <p:cNvSpPr>
            <a:spLocks noGrp="1"/>
          </p:cNvSpPr>
          <p:nvPr>
            <p:ph idx="1"/>
          </p:nvPr>
        </p:nvSpPr>
        <p:spPr>
          <a:xfrm>
            <a:off x="4800600" y="731520"/>
            <a:ext cx="6934200" cy="5257800"/>
          </a:xfrm>
        </p:spPr>
        <p:txBody>
          <a:bodyPr/>
          <a:lstStyle/>
          <a:p>
            <a:pPr algn="just"/>
            <a:r>
              <a:rPr lang="en-GB" sz="1800" dirty="0">
                <a:ea typeface="Calibri" panose="020F0502020204030204" pitchFamily="34" charset="0"/>
                <a:cs typeface="Times New Roman" panose="02020603050405020304" pitchFamily="18" charset="0"/>
              </a:rPr>
              <a:t>T</a:t>
            </a:r>
            <a:r>
              <a:rPr lang="en-GB" sz="1800" dirty="0">
                <a:effectLst/>
                <a:ea typeface="Calibri" panose="020F0502020204030204" pitchFamily="34" charset="0"/>
                <a:cs typeface="Times New Roman" panose="02020603050405020304" pitchFamily="18" charset="0"/>
              </a:rPr>
              <a:t>he life course approach highlights how each stage of life impacts health and well-being. This idea shows why it is important to look at health from a broad perspective. Experiences in early life, like nutrition and emotional support, lay the groundwork for future development. Adolescence is a key period where habits, </a:t>
            </a:r>
            <a:r>
              <a:rPr lang="en-GB" sz="1800" dirty="0" err="1">
                <a:effectLst/>
                <a:ea typeface="Calibri" panose="020F0502020204030204" pitchFamily="34" charset="0"/>
                <a:cs typeface="Times New Roman" panose="02020603050405020304" pitchFamily="18" charset="0"/>
              </a:rPr>
              <a:t>behaviors</a:t>
            </a:r>
            <a:r>
              <a:rPr lang="en-GB" sz="1800" dirty="0">
                <a:effectLst/>
                <a:ea typeface="Calibri" panose="020F0502020204030204" pitchFamily="34" charset="0"/>
                <a:cs typeface="Times New Roman" panose="02020603050405020304" pitchFamily="18" charset="0"/>
              </a:rPr>
              <a:t>, and relationships influence resilience and health throughout life. By recognizing how these stages connect, we can create better policies, healthcare programs, and community support systems that lead to positive outcomes for all ages. A proactive and inclusive approach at every stage not only improves individual well-being but also builds healthier communities. Ultimately, investing in people's health and well-being across their life spans means investing in the future</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p>
          <a:p>
            <a:endParaRPr lang="en-GB" dirty="0"/>
          </a:p>
        </p:txBody>
      </p:sp>
      <p:sp>
        <p:nvSpPr>
          <p:cNvPr id="4" name="Text Placeholder 3">
            <a:extLst>
              <a:ext uri="{FF2B5EF4-FFF2-40B4-BE49-F238E27FC236}">
                <a16:creationId xmlns:a16="http://schemas.microsoft.com/office/drawing/2014/main" id="{B0A7900B-BA6B-259E-108E-C76AF52AC00B}"/>
              </a:ext>
            </a:extLst>
          </p:cNvPr>
          <p:cNvSpPr>
            <a:spLocks noGrp="1"/>
          </p:cNvSpPr>
          <p:nvPr>
            <p:ph type="body" sz="half" idx="2"/>
          </p:nvPr>
        </p:nvSpPr>
        <p:spPr/>
        <p:txBody>
          <a:bodyPr/>
          <a:lstStyle/>
          <a:p>
            <a:endParaRPr lang="en-GB" dirty="0"/>
          </a:p>
        </p:txBody>
      </p:sp>
    </p:spTree>
    <p:extLst>
      <p:ext uri="{BB962C8B-B14F-4D97-AF65-F5344CB8AC3E}">
        <p14:creationId xmlns:p14="http://schemas.microsoft.com/office/powerpoint/2010/main" val="41477349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3245E-3F33-846D-9381-4F5D9C34174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7B01888-D723-290C-DE62-832CDC48AEF8}"/>
              </a:ext>
            </a:extLst>
          </p:cNvPr>
          <p:cNvSpPr>
            <a:spLocks noGrp="1"/>
          </p:cNvSpPr>
          <p:nvPr>
            <p:ph idx="1"/>
          </p:nvPr>
        </p:nvSpPr>
        <p:spPr/>
        <p:txBody>
          <a:bodyPr>
            <a:normAutofit lnSpcReduction="10000"/>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Blum, R.W., Lai, J., Martinez, M. and Jessee, C. (2022) ‘Adolescent connectedness: cornerstone for health and wellbeing’,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BMJ</a:t>
            </a:r>
            <a:r>
              <a:rPr lang="en-GB" sz="1800" dirty="0">
                <a:effectLst/>
                <a:latin typeface="Calibri" panose="020F0502020204030204" pitchFamily="34" charset="0"/>
                <a:ea typeface="Calibri" panose="020F0502020204030204" pitchFamily="34" charset="0"/>
                <a:cs typeface="Times New Roman" panose="02020603050405020304" pitchFamily="18" charset="0"/>
              </a:rPr>
              <a:t>, 379, e069213. Available at: https://doi.org/10.1136/bmj-2021-069213 (Accessed: [10 March 2025).</a:t>
            </a:r>
          </a:p>
          <a:p>
            <a:r>
              <a:rPr lang="en-GB" sz="1800" dirty="0" err="1">
                <a:effectLst/>
                <a:latin typeface="Calibri" panose="020F0502020204030204" pitchFamily="34" charset="0"/>
                <a:ea typeface="Calibri" panose="020F0502020204030204" pitchFamily="34" charset="0"/>
                <a:cs typeface="Times New Roman" panose="02020603050405020304" pitchFamily="18" charset="0"/>
              </a:rPr>
              <a:t>Boullier</a:t>
            </a:r>
            <a:r>
              <a:rPr lang="en-GB" sz="1800" dirty="0">
                <a:effectLst/>
                <a:latin typeface="Calibri" panose="020F0502020204030204" pitchFamily="34" charset="0"/>
                <a:ea typeface="Calibri" panose="020F0502020204030204" pitchFamily="34" charset="0"/>
                <a:cs typeface="Times New Roman" panose="02020603050405020304" pitchFamily="18" charset="0"/>
              </a:rPr>
              <a:t>, M. and Blair, M. (2018) ‘Adverse childhood experiences’,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Paediatrics and Child Health</a:t>
            </a:r>
            <a:r>
              <a:rPr lang="en-GB" sz="1800" dirty="0">
                <a:effectLst/>
                <a:latin typeface="Calibri" panose="020F0502020204030204" pitchFamily="34" charset="0"/>
                <a:ea typeface="Calibri" panose="020F0502020204030204" pitchFamily="34" charset="0"/>
                <a:cs typeface="Times New Roman" panose="02020603050405020304" pitchFamily="18" charset="0"/>
              </a:rPr>
              <a:t>, 28(3), pp. 132–137. Available at: https://doi.org/10.1016/j.paed.2017.12.008 (Accessed: 10 March 2025).</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Harris, K.M. and McDade, T.W., 2018</a:t>
            </a:r>
            <a:r>
              <a:rPr lang="en-GB" sz="1800" b="1" dirty="0">
                <a:effectLst/>
                <a:latin typeface="Calibri" panose="020F0502020204030204" pitchFamily="34" charset="0"/>
                <a:ea typeface="Calibri" panose="020F0502020204030204" pitchFamily="34" charset="0"/>
                <a:cs typeface="Times New Roman" panose="02020603050405020304" pitchFamily="18" charset="0"/>
              </a:rPr>
              <a:t>.</a:t>
            </a:r>
            <a:r>
              <a:rPr lang="en-GB" sz="1800" dirty="0">
                <a:effectLst/>
                <a:latin typeface="Calibri" panose="020F0502020204030204" pitchFamily="34" charset="0"/>
                <a:ea typeface="Calibri" panose="020F0502020204030204" pitchFamily="34" charset="0"/>
                <a:cs typeface="Times New Roman" panose="02020603050405020304" pitchFamily="18" charset="0"/>
              </a:rPr>
              <a:t> The biosocial approach to human development,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behavior</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health across the life course.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RSF: The Russell Sage Foundation Journal of the Social Sciences</a:t>
            </a:r>
            <a:r>
              <a:rPr lang="en-GB" sz="1800" dirty="0">
                <a:effectLst/>
                <a:latin typeface="Calibri" panose="020F0502020204030204" pitchFamily="34" charset="0"/>
                <a:ea typeface="Calibri" panose="020F0502020204030204" pitchFamily="34" charset="0"/>
                <a:cs typeface="Times New Roman" panose="02020603050405020304" pitchFamily="18" charset="0"/>
              </a:rPr>
              <a:t>, 4(4), pp.2–26. Available at: &lt;https://doi.org/10.7758/rsf.2018.4.4.01&gt; [Accessed 12 March 2025].</a:t>
            </a:r>
          </a:p>
          <a:p>
            <a:pPr marL="0" indent="0">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 Larkin, M. (2013) Health and Well-Being Across the Life Course. 1st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edn</a:t>
            </a:r>
            <a:r>
              <a:rPr lang="en-GB" sz="1800" dirty="0">
                <a:effectLst/>
                <a:latin typeface="Calibri" panose="020F0502020204030204" pitchFamily="34" charset="0"/>
                <a:ea typeface="Calibri" panose="020F0502020204030204" pitchFamily="34" charset="0"/>
                <a:cs typeface="Times New Roman" panose="02020603050405020304" pitchFamily="18" charset="0"/>
              </a:rPr>
              <a:t>. SAGE Publications Ltd. Available at: https://www.perlego.com/book/861416 (Accessed: 14 March 2025).</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London Waiting Room NHS (n.d.)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Early Childhood: Understand early childhood development, find essential resources and get guidance for parents and professionals</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https://londonwaitingroom.nhs.uk/early-childhood (Accessed: 10 March 2025).</a:t>
            </a:r>
          </a:p>
          <a:p>
            <a:endParaRPr lang="en-GB" dirty="0"/>
          </a:p>
        </p:txBody>
      </p:sp>
    </p:spTree>
    <p:extLst>
      <p:ext uri="{BB962C8B-B14F-4D97-AF65-F5344CB8AC3E}">
        <p14:creationId xmlns:p14="http://schemas.microsoft.com/office/powerpoint/2010/main" val="3553809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06C5C-52C9-12C8-8096-7FA053B5C1D6}"/>
              </a:ext>
            </a:extLst>
          </p:cNvPr>
          <p:cNvSpPr>
            <a:spLocks noGrp="1"/>
          </p:cNvSpPr>
          <p:nvPr>
            <p:ph type="title"/>
          </p:nvPr>
        </p:nvSpPr>
        <p:spPr/>
        <p:txBody>
          <a:bodyPr/>
          <a:lstStyle/>
          <a:p>
            <a:r>
              <a:rPr lang="en-GB" dirty="0"/>
              <a:t>Reference </a:t>
            </a:r>
            <a:r>
              <a:rPr lang="en-GB" dirty="0" err="1"/>
              <a:t>Contd</a:t>
            </a:r>
            <a:r>
              <a:rPr lang="en-GB" dirty="0"/>
              <a:t>:</a:t>
            </a:r>
          </a:p>
        </p:txBody>
      </p:sp>
      <p:sp>
        <p:nvSpPr>
          <p:cNvPr id="3" name="Content Placeholder 2">
            <a:extLst>
              <a:ext uri="{FF2B5EF4-FFF2-40B4-BE49-F238E27FC236}">
                <a16:creationId xmlns:a16="http://schemas.microsoft.com/office/drawing/2014/main" id="{5C53F2D1-ECFE-9E92-5DF4-0361E9C6783A}"/>
              </a:ext>
            </a:extLst>
          </p:cNvPr>
          <p:cNvSpPr>
            <a:spLocks noGrp="1"/>
          </p:cNvSpPr>
          <p:nvPr>
            <p:ph idx="1"/>
          </p:nvPr>
        </p:nvSpPr>
        <p:spPr/>
        <p:txBody>
          <a:bodyPr>
            <a:normAutofit lnSpcReduction="10000"/>
          </a:bodyPr>
          <a:lstStyle/>
          <a:p>
            <a:pPr marL="0" indent="0" algn="jus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 Milne, Alisoun and Milne, A. (2020) Mental Health in Later Life. 1st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edn</a:t>
            </a:r>
            <a:r>
              <a:rPr lang="en-GB" sz="1800" dirty="0">
                <a:effectLst/>
                <a:latin typeface="Calibri" panose="020F0502020204030204" pitchFamily="34" charset="0"/>
                <a:ea typeface="Calibri" panose="020F0502020204030204" pitchFamily="34" charset="0"/>
                <a:cs typeface="Times New Roman" panose="02020603050405020304" pitchFamily="18" charset="0"/>
              </a:rPr>
              <a:t>. Policy Press. Available at: https://www.perlego.com/book/3533036 (Accessed: 14 March 2025).</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marL="0" indent="0" algn="jus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Steidle, S. (2017) The Life Course Approach on Mental Illness. 0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edn</a:t>
            </a:r>
            <a:r>
              <a:rPr lang="en-GB" sz="1800" dirty="0">
                <a:effectLst/>
                <a:latin typeface="Calibri" panose="020F0502020204030204" pitchFamily="34" charset="0"/>
                <a:ea typeface="Calibri" panose="020F0502020204030204" pitchFamily="34" charset="0"/>
                <a:cs typeface="Times New Roman" panose="02020603050405020304" pitchFamily="18" charset="0"/>
              </a:rPr>
              <a:t>. GRIN Verlag. Available at: https://www.perlego.com/book/4825510 (Accessed: 14 March 2025).</a:t>
            </a:r>
          </a:p>
          <a:p>
            <a:pPr marL="0" indent="0" algn="jus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Sousa, M., Machado, A.B., Pinheiro, M., Pereira, B., Caridade, S., Almeida, T.C., Cruz, A.R. and Cunha, O. (n.d.)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The Impact of Positive Childhood Experiences: A Systematic Review Focused on Children and Adolescents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Trauma, Violence, &amp; Abuse</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https://doi.org/10.1177/15248380251320978 (Accessed: 10 March 2025).</a:t>
            </a:r>
          </a:p>
          <a:p>
            <a:pPr marL="0" indent="0" algn="jus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Tanskanen, A.,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Danielsbacka</a:t>
            </a:r>
            <a:r>
              <a:rPr lang="en-GB" sz="1800" dirty="0">
                <a:effectLst/>
                <a:latin typeface="Calibri" panose="020F0502020204030204" pitchFamily="34" charset="0"/>
                <a:ea typeface="Calibri" panose="020F0502020204030204" pitchFamily="34" charset="0"/>
                <a:cs typeface="Times New Roman" panose="02020603050405020304" pitchFamily="18" charset="0"/>
              </a:rPr>
              <a:t>, M. and Tanskanen, A. (2018) Intergenerational Family Relations. 1st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edn</a:t>
            </a:r>
            <a:r>
              <a:rPr lang="en-GB" sz="1800" dirty="0">
                <a:effectLst/>
                <a:latin typeface="Calibri" panose="020F0502020204030204" pitchFamily="34" charset="0"/>
                <a:ea typeface="Calibri" panose="020F0502020204030204" pitchFamily="34" charset="0"/>
                <a:cs typeface="Times New Roman" panose="02020603050405020304" pitchFamily="18" charset="0"/>
              </a:rPr>
              <a:t>. Routledge. Available at: https://www.perlego.com/book/1380759 (Accessed: 14 March 2025).</a:t>
            </a:r>
          </a:p>
          <a:p>
            <a:pPr marL="0" indent="0" algn="jus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UK Health Security Agency, 2019.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Health Matters: Prevention - A Life Course Approach</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&lt;https://ukhsa.blog.gov.uk/2019/05/23/health-matters-prevention-a-life-course-approach/&gt; [Accessed 12 March 2025].</a:t>
            </a:r>
          </a:p>
          <a:p>
            <a:pPr marL="0" indent="0" algn="jus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1038002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D84F8-45E0-AB5E-E219-F8E8CD114D6E}"/>
              </a:ext>
            </a:extLst>
          </p:cNvPr>
          <p:cNvSpPr>
            <a:spLocks noGrp="1"/>
          </p:cNvSpPr>
          <p:nvPr>
            <p:ph type="title"/>
          </p:nvPr>
        </p:nvSpPr>
        <p:spPr/>
        <p:txBody>
          <a:bodyPr/>
          <a:lstStyle/>
          <a:p>
            <a:r>
              <a:rPr lang="en-GB" dirty="0"/>
              <a:t>Reference </a:t>
            </a:r>
            <a:r>
              <a:rPr lang="en-GB" dirty="0" err="1"/>
              <a:t>Contd</a:t>
            </a:r>
            <a:r>
              <a:rPr lang="en-GB" dirty="0"/>
              <a:t>:</a:t>
            </a:r>
          </a:p>
        </p:txBody>
      </p:sp>
      <p:sp>
        <p:nvSpPr>
          <p:cNvPr id="3" name="Content Placeholder 2">
            <a:extLst>
              <a:ext uri="{FF2B5EF4-FFF2-40B4-BE49-F238E27FC236}">
                <a16:creationId xmlns:a16="http://schemas.microsoft.com/office/drawing/2014/main" id="{344B428A-0B4A-5B77-9D0E-15CFD37B591D}"/>
              </a:ext>
            </a:extLst>
          </p:cNvPr>
          <p:cNvSpPr>
            <a:spLocks noGrp="1"/>
          </p:cNvSpPr>
          <p:nvPr>
            <p:ph idx="1"/>
          </p:nvPr>
        </p:nvSpPr>
        <p:spPr>
          <a:xfrm>
            <a:off x="1097280" y="1737360"/>
            <a:ext cx="10058400" cy="4023360"/>
          </a:xfrm>
        </p:spPr>
        <p:txBody>
          <a:bodyPr>
            <a:normAutofit fontScale="92500"/>
          </a:bodyPr>
          <a:lstStyle/>
          <a:p>
            <a:pPr>
              <a:lnSpc>
                <a:spcPct val="100000"/>
              </a:lnSpc>
            </a:pPr>
            <a:r>
              <a:rPr lang="en-GB" sz="1800" dirty="0">
                <a:ea typeface="Calibri" panose="020F0502020204030204" pitchFamily="34" charset="0"/>
                <a:cs typeface="Times New Roman" panose="02020603050405020304" pitchFamily="18" charset="0"/>
              </a:rPr>
              <a:t>Broadley, F. (2020) Supporting Life Skills for Young Children with Vision Impairment and Other Disabilities. 1st </a:t>
            </a:r>
            <a:r>
              <a:rPr lang="en-GB" sz="1800" dirty="0" err="1">
                <a:ea typeface="Calibri" panose="020F0502020204030204" pitchFamily="34" charset="0"/>
                <a:cs typeface="Times New Roman" panose="02020603050405020304" pitchFamily="18" charset="0"/>
              </a:rPr>
              <a:t>edn</a:t>
            </a:r>
            <a:r>
              <a:rPr lang="en-GB" sz="1800" dirty="0">
                <a:ea typeface="Calibri" panose="020F0502020204030204" pitchFamily="34" charset="0"/>
                <a:cs typeface="Times New Roman" panose="02020603050405020304" pitchFamily="18" charset="0"/>
              </a:rPr>
              <a:t>. Routledge. Available at: https://www.perlego.com/book/1705380 (Accessed: 14 March 2025). </a:t>
            </a:r>
          </a:p>
          <a:p>
            <a:pPr>
              <a:lnSpc>
                <a:spcPct val="110000"/>
              </a:lnSpc>
            </a:pPr>
            <a:r>
              <a:rPr lang="en-GB" sz="1800" dirty="0" err="1">
                <a:ea typeface="Calibri" panose="020F0502020204030204" pitchFamily="34" charset="0"/>
                <a:cs typeface="Times New Roman" panose="02020603050405020304" pitchFamily="18" charset="0"/>
              </a:rPr>
              <a:t>Preedy</a:t>
            </a:r>
            <a:r>
              <a:rPr lang="en-GB" sz="1800" dirty="0">
                <a:ea typeface="Calibri" panose="020F0502020204030204" pitchFamily="34" charset="0"/>
                <a:cs typeface="Times New Roman" panose="02020603050405020304" pitchFamily="18" charset="0"/>
              </a:rPr>
              <a:t>, P. et al. (2018) Early Childhood Education Redefined. 1st </a:t>
            </a:r>
            <a:r>
              <a:rPr lang="en-GB" sz="1800" dirty="0" err="1">
                <a:ea typeface="Calibri" panose="020F0502020204030204" pitchFamily="34" charset="0"/>
                <a:cs typeface="Times New Roman" panose="02020603050405020304" pitchFamily="18" charset="0"/>
              </a:rPr>
              <a:t>edn</a:t>
            </a:r>
            <a:r>
              <a:rPr lang="en-GB" sz="1800" dirty="0">
                <a:ea typeface="Calibri" panose="020F0502020204030204" pitchFamily="34" charset="0"/>
                <a:cs typeface="Times New Roman" panose="02020603050405020304" pitchFamily="18" charset="0"/>
              </a:rPr>
              <a:t>. Routledge. Available at: https://www.perlego.com/book/1562938 (Accessed: 8 March 2025).</a:t>
            </a:r>
          </a:p>
          <a:p>
            <a:pPr>
              <a:lnSpc>
                <a:spcPct val="110000"/>
              </a:lnSpc>
            </a:pPr>
            <a:r>
              <a:rPr lang="en-GB" sz="1800" dirty="0" err="1">
                <a:ea typeface="Calibri" panose="020F0502020204030204" pitchFamily="34" charset="0"/>
                <a:cs typeface="Times New Roman" panose="02020603050405020304" pitchFamily="18" charset="0"/>
              </a:rPr>
              <a:t>Goudoever</a:t>
            </a:r>
            <a:r>
              <a:rPr lang="en-GB" sz="1800" dirty="0">
                <a:ea typeface="Calibri" panose="020F0502020204030204" pitchFamily="34" charset="0"/>
                <a:cs typeface="Times New Roman" panose="02020603050405020304" pitchFamily="18" charset="0"/>
              </a:rPr>
              <a:t>,  van et al. (2012) Early Nutrition: Impact on Short- and Long-Term Health. [edition unavailable]. S. Karger. Available at: https://www.perlego.com/book/722820 (Accessed: 10 March 2025).</a:t>
            </a:r>
          </a:p>
          <a:p>
            <a:pPr>
              <a:lnSpc>
                <a:spcPct val="110000"/>
              </a:lnSpc>
            </a:pPr>
            <a:r>
              <a:rPr lang="en-GB" sz="1800" dirty="0">
                <a:ea typeface="Calibri" panose="020F0502020204030204" pitchFamily="34" charset="0"/>
                <a:cs typeface="Times New Roman" panose="02020603050405020304" pitchFamily="18" charset="0"/>
              </a:rPr>
              <a:t>World Health Organization (n.d.) Six actions to improve adolescent health. Available at: https://www.who.int/news-room/spotlight/six-actions-to-improve-adolescent-health (Accessed: 11 March 2025).</a:t>
            </a:r>
          </a:p>
          <a:p>
            <a:pPr>
              <a:lnSpc>
                <a:spcPct val="110000"/>
              </a:lnSpc>
            </a:pPr>
            <a:r>
              <a:rPr lang="en-GB" sz="1800" dirty="0">
                <a:ea typeface="Calibri" panose="020F0502020204030204" pitchFamily="34" charset="0"/>
                <a:cs typeface="Times New Roman" panose="02020603050405020304" pitchFamily="18" charset="0"/>
              </a:rPr>
              <a:t>World Health Organization (WHO), 2021. A Life Course Approach to Health. Geneva: World Health Organization. Available at: &lt;https://www.who.int/europe/publications/i/item/9789289053266&gt; [Accessed 12 March 2025].</a:t>
            </a:r>
          </a:p>
          <a:p>
            <a:pPr marL="0" indent="0">
              <a:lnSpc>
                <a:spcPct val="107000"/>
              </a:lnSpc>
              <a:spcAft>
                <a:spcPts val="800"/>
              </a:spcAft>
              <a:buNone/>
            </a:pPr>
            <a:endParaRPr lang="en-GB" sz="1800" dirty="0">
              <a:effectLst/>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966979643"/>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TotalTime>5037</TotalTime>
  <Words>2967</Words>
  <Application>Microsoft Office PowerPoint</Application>
  <PresentationFormat>Widescreen</PresentationFormat>
  <Paragraphs>117</Paragraphs>
  <Slides>17</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Arial</vt:lpstr>
      <vt:lpstr>Calibri</vt:lpstr>
      <vt:lpstr>Calibri Light</vt:lpstr>
      <vt:lpstr>GDS Transport</vt:lpstr>
      <vt:lpstr>Symbol</vt:lpstr>
      <vt:lpstr>Times New Roman</vt:lpstr>
      <vt:lpstr>Wingdings</vt:lpstr>
      <vt:lpstr>Retrospect</vt:lpstr>
      <vt:lpstr>Title</vt:lpstr>
      <vt:lpstr>Introduction</vt:lpstr>
      <vt:lpstr>Infancy and early years (0 to 5 yrs)</vt:lpstr>
      <vt:lpstr>Contd</vt:lpstr>
      <vt:lpstr>Interventions</vt:lpstr>
      <vt:lpstr>Childhood and adolescence(5 to 19 yrs)</vt:lpstr>
      <vt:lpstr>Impact of Adverse childhood experiences</vt:lpstr>
      <vt:lpstr>Impact of Positive Childhood Experiences</vt:lpstr>
      <vt:lpstr>Impact on Future stages</vt:lpstr>
      <vt:lpstr>Adolescence</vt:lpstr>
      <vt:lpstr>Contd</vt:lpstr>
      <vt:lpstr>Interventions</vt:lpstr>
      <vt:lpstr>Contd</vt:lpstr>
      <vt:lpstr>Conclusion</vt:lpstr>
      <vt:lpstr>References</vt:lpstr>
      <vt:lpstr>Reference Contd:</vt:lpstr>
      <vt:lpstr>Reference Contd: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Prianka Baral</dc:creator>
  <cp:lastModifiedBy>Prianka Baral</cp:lastModifiedBy>
  <cp:revision>8</cp:revision>
  <dcterms:created xsi:type="dcterms:W3CDTF">2025-03-11T09:56:05Z</dcterms:created>
  <dcterms:modified xsi:type="dcterms:W3CDTF">2025-03-14T23:27:00Z</dcterms:modified>
</cp:coreProperties>
</file>