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82" r:id="rId12"/>
    <p:sldId id="293" r:id="rId13"/>
    <p:sldId id="294" r:id="rId14"/>
    <p:sldId id="292" r:id="rId15"/>
    <p:sldId id="279" r:id="rId16"/>
    <p:sldId id="280" r:id="rId17"/>
    <p:sldId id="272" r:id="rId18"/>
    <p:sldId id="295" r:id="rId19"/>
    <p:sldId id="283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Marketing 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b="1" dirty="0"/>
              <a:t>Marketing strategy:</a:t>
            </a:r>
          </a:p>
          <a:p>
            <a:pPr marL="0" lvl="0" indent="0">
              <a:buNone/>
            </a:pPr>
            <a:r>
              <a:rPr lang="en-GB" dirty="0"/>
              <a:t> “is a set of integrated decisions and actions by which a business expects to achieve it marketing objectives and meet the value requirements of its customers.” (Slater and Olson 2001, p. 1056)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sz="4000" b="1" dirty="0"/>
              <a:t>Marketing strategy:</a:t>
            </a:r>
          </a:p>
          <a:p>
            <a:pPr marL="0" lvl="0" indent="0">
              <a:buNone/>
            </a:pPr>
            <a:r>
              <a:rPr lang="en-GB" dirty="0"/>
              <a:t> “is concerned with decisions relating to market segmentation and targeting, and the development of a positioning strategy based on product, price, promotion and distribution decisions” (Slater and Olson 2001).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1165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sz="4000" b="1" dirty="0"/>
              <a:t>Marketing strategy:</a:t>
            </a:r>
          </a:p>
          <a:p>
            <a:pPr marL="0" lvl="0" indent="0">
              <a:buNone/>
            </a:pPr>
            <a:r>
              <a:rPr lang="en-GB" dirty="0"/>
              <a:t> “It relates to marketing activities and decisions associated with building and maintaining a sustainable competitive advantage (Day et al. 1990).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5658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sz="4000" b="1" dirty="0"/>
              <a:t>Marketing strategy:</a:t>
            </a:r>
          </a:p>
          <a:p>
            <a:pPr marL="0" lvl="0" indent="0">
              <a:buNone/>
            </a:pPr>
            <a:r>
              <a:rPr lang="en-GB" dirty="0"/>
              <a:t>The primary focus of marketing strategy is the effective allocation and coordination of marketing resources and activities to realize the</a:t>
            </a:r>
          </a:p>
          <a:p>
            <a:pPr marL="0" lvl="0" indent="0">
              <a:buNone/>
            </a:pPr>
            <a:r>
              <a:rPr lang="en-GB" dirty="0"/>
              <a:t>firm’s objectives within a specific product-market.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2409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sz="4000" b="1" dirty="0"/>
              <a:t>Marketing strategy:</a:t>
            </a:r>
          </a:p>
          <a:p>
            <a:pPr marL="0" lvl="0" indent="0">
              <a:buNone/>
            </a:pPr>
            <a:r>
              <a:rPr lang="en-GB" dirty="0"/>
              <a:t>Elements of a business’ marketing strategy is grouped into two broad categories: </a:t>
            </a:r>
          </a:p>
          <a:p>
            <a:pPr marL="514350" lvl="0" indent="-514350">
              <a:buAutoNum type="arabicParenBoth"/>
            </a:pPr>
            <a:r>
              <a:rPr lang="en-GB" dirty="0"/>
              <a:t>the customer interfacing layer, and </a:t>
            </a:r>
          </a:p>
          <a:p>
            <a:pPr marL="514350" lvl="0" indent="-514350">
              <a:buAutoNum type="arabicParenBoth"/>
            </a:pPr>
            <a:r>
              <a:rPr lang="en-GB" dirty="0"/>
              <a:t>precursor to the customer interfacing layer.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47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018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4752529"/>
          </a:xfrm>
        </p:spPr>
        <p:txBody>
          <a:bodyPr/>
          <a:lstStyle/>
          <a:p>
            <a:pPr marL="0" lvl="0" indent="0">
              <a:buNone/>
            </a:pPr>
            <a:r>
              <a:rPr lang="en-GB" b="1" dirty="0"/>
              <a:t>The Customer Interfacing Layer:</a:t>
            </a:r>
          </a:p>
          <a:p>
            <a:pPr marL="0" lvl="0" indent="0">
              <a:buNone/>
            </a:pPr>
            <a:r>
              <a:rPr lang="en-GB" dirty="0"/>
              <a:t>The phrase “customer interfacing layer of marketing strategy” refers to an organization’s marketing actions such as : brand name, product attributes, price, distribution intensity, advertising, and sales promotion;</a:t>
            </a:r>
          </a:p>
          <a:p>
            <a:pPr marL="0" lvl="0" indent="0">
              <a:buNone/>
            </a:pPr>
            <a:r>
              <a:rPr lang="en-GB" dirty="0"/>
              <a:t>That have the potential to engender affective, cognitive and/or behavioural responses from customers.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933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464497"/>
          </a:xfrm>
        </p:spPr>
        <p:txBody>
          <a:bodyPr/>
          <a:lstStyle/>
          <a:p>
            <a:pPr marL="0" lvl="0" indent="0">
              <a:buNone/>
            </a:pPr>
            <a:r>
              <a:rPr lang="en-GB" b="1" dirty="0"/>
              <a:t>Precursor to the Customer Interfacing Layer:</a:t>
            </a:r>
          </a:p>
          <a:p>
            <a:pPr marL="0" lvl="0" indent="0">
              <a:buNone/>
            </a:pPr>
            <a:r>
              <a:rPr lang="en-GB" dirty="0"/>
              <a:t>Refers to an organization’s marketing decisions that are precursors to the constituent elements of the customer interfacing layer of marketing strategy.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1844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412155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9"/>
            <a:ext cx="8784976" cy="4680520"/>
          </a:xfrm>
        </p:spPr>
        <p:txBody>
          <a:bodyPr/>
          <a:lstStyle/>
          <a:p>
            <a:pPr marL="0" lvl="0" indent="0">
              <a:buNone/>
            </a:pPr>
            <a:r>
              <a:rPr lang="en-GB" sz="2800" b="1" dirty="0"/>
              <a:t>The Customer Interfacing Layer: </a:t>
            </a:r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2800" b="1" dirty="0"/>
          </a:p>
          <a:p>
            <a:pPr marL="0" lvl="0" indent="0">
              <a:buNone/>
            </a:pPr>
            <a:endParaRPr lang="en-GB" sz="1800" dirty="0"/>
          </a:p>
          <a:p>
            <a:pPr marL="0" lvl="0" indent="0">
              <a:buNone/>
            </a:pPr>
            <a:r>
              <a:rPr lang="en-GB" sz="1800" dirty="0"/>
              <a:t>(Source: </a:t>
            </a:r>
            <a:r>
              <a:rPr lang="en-GB" sz="1800" dirty="0" err="1"/>
              <a:t>Varadarajan</a:t>
            </a:r>
            <a:r>
              <a:rPr lang="en-GB" sz="1800" dirty="0"/>
              <a:t>, 2010)</a:t>
            </a:r>
          </a:p>
          <a:p>
            <a:pPr marL="0" lvl="0" indent="0">
              <a:buNone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256C99BF-9436-4698-B8F2-B499E86783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98" y="1104851"/>
            <a:ext cx="8214143" cy="4464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12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47218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261" y="608707"/>
            <a:ext cx="8727227" cy="4764510"/>
          </a:xfrm>
        </p:spPr>
        <p:txBody>
          <a:bodyPr/>
          <a:lstStyle/>
          <a:p>
            <a:pPr marL="0" lvl="0" indent="0">
              <a:buNone/>
            </a:pPr>
            <a:r>
              <a:rPr lang="en-GB" sz="3000" b="1" dirty="0"/>
              <a:t>Precursor to the Customer Interfacing Layer: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(Source: </a:t>
            </a:r>
            <a:r>
              <a:rPr lang="en-GB" sz="2000" dirty="0" err="1"/>
              <a:t>Varadarajan</a:t>
            </a:r>
            <a:r>
              <a:rPr lang="en-GB" sz="2000" dirty="0"/>
              <a:t>, 2010)</a:t>
            </a:r>
          </a:p>
          <a:p>
            <a:pPr marL="0" lvl="0" indent="0">
              <a:buNone/>
            </a:pPr>
            <a:endParaRPr lang="en-GB" sz="3000" b="1" dirty="0"/>
          </a:p>
          <a:p>
            <a:pPr marL="0" lvl="0" indent="0">
              <a:buNone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BEF7BC3-C035-46F7-95DD-280BC2D5F3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16589"/>
            <a:ext cx="7878451" cy="425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977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2241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4680521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arketing operates at three distinct levels, reflecting three levels of strategy.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These can be defined as the corporate, business or SBU and functional or operating levels....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addition to the three levels of strategy, we can identify three distinct dimensions of marketing—marketing as culture, marketing as strategy and marketing as tactics....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5014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2241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4680521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Marketing as strategy is the emphasis at the SBU level, where the focus is on market segmentation, targeting, and positioning in defining how to compete in its chosen businesses.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 the operating level, marketing managers must focus on marketing tactics, the ‘4Ps’ of product, price, promotion, and place/distribution, the elements of the marketing mix.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cs typeface="Times New Roman" panose="02020603050405020304" pitchFamily="18" charset="0"/>
              </a:rPr>
              <a:t>Consideration on marketing strategy would be incomplete without discussing marketing strategy </a:t>
            </a:r>
            <a:r>
              <a:rPr lang="en-GB" sz="2400" dirty="0"/>
              <a:t>behaviour.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48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2241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4680521"/>
          </a:xfrm>
        </p:spPr>
        <p:txBody>
          <a:bodyPr/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/>
              <a:t>Marketing strategy behaviours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While certain aspects of firm behaviour can be construed as specific to the domains of corporate, business, and marketing strategy, certain other aspects of firm behaviour span multiple levels.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 err="1"/>
              <a:t>Varadarajan</a:t>
            </a:r>
            <a:r>
              <a:rPr lang="en-GB" sz="2800" dirty="0"/>
              <a:t> and Clark (1994) provide an overview of the distinctive and overlapping domains of corporate, business, and marketing strategy.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5780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09110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b="1" dirty="0"/>
              <a:t>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r>
              <a:rPr lang="en-GB" sz="4000" b="1" dirty="0"/>
              <a:t>Read the article:</a:t>
            </a:r>
          </a:p>
          <a:p>
            <a:pPr marL="0" indent="0">
              <a:buNone/>
            </a:pP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Analysis on the Success of Coca-Cola Marketing Strategy @ week 5 folder LCBB 4004 Moodle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936104"/>
          </a:xfrm>
        </p:spPr>
        <p:txBody>
          <a:bodyPr/>
          <a:lstStyle/>
          <a:p>
            <a:r>
              <a:rPr lang="en-GB" b="1" dirty="0"/>
              <a:t>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Based on the article you have read: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What are the marketing strategies of 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Coca-Cola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What are the challenges facing Coca cola as a brand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makes these strategies successful?</a:t>
            </a:r>
          </a:p>
          <a:p>
            <a:pPr marL="0" indent="0">
              <a:buNone/>
            </a:pP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688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92696"/>
            <a:ext cx="8856984" cy="4824537"/>
          </a:xfrm>
        </p:spPr>
        <p:txBody>
          <a:bodyPr/>
          <a:lstStyle/>
          <a:p>
            <a:pPr algn="just"/>
            <a:r>
              <a:rPr lang="en-GB" sz="1800" dirty="0"/>
              <a:t>Abell, D. F. (1980). Defining the business: The starting point of strategic planning. Englewood Cliffs: Prentice-Hall.</a:t>
            </a:r>
          </a:p>
          <a:p>
            <a:pPr algn="just"/>
            <a:r>
              <a:rPr lang="en-GB" sz="1800" dirty="0"/>
              <a:t>Day, G. S. (1990). Market-driven strategy. New York: The Free Press.</a:t>
            </a:r>
          </a:p>
          <a:p>
            <a:pPr algn="just"/>
            <a:r>
              <a:rPr lang="en-GB" sz="1800" dirty="0"/>
              <a:t>Day, G. S., Weitz, B., &amp; </a:t>
            </a:r>
            <a:r>
              <a:rPr lang="en-GB" sz="1800" dirty="0" err="1"/>
              <a:t>Wensley</a:t>
            </a:r>
            <a:r>
              <a:rPr lang="en-GB" sz="1800" dirty="0"/>
              <a:t>, R. (eds). (1990). The interface of marketing and strategy. Greenwich: JAI Press.</a:t>
            </a:r>
          </a:p>
          <a:p>
            <a:pPr algn="just"/>
            <a:r>
              <a:rPr lang="en-GB" sz="1800" dirty="0"/>
              <a:t>Slater, S. F., &amp; Olson, E. M. (2001). Marketing’s contribution to the implementation of business strategy: an empirical analysis. Strategic Management Journal, 22, 1055–1067</a:t>
            </a:r>
          </a:p>
          <a:p>
            <a:pPr algn="just"/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Varadarajan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R., (2010). Strategic Marketing and Marketing Strategy - Domain, Definition, Fundamental Issues and Foundational Premises, Journal of the Academy Marketing Science, 38:119–140</a:t>
            </a:r>
          </a:p>
          <a:p>
            <a:endParaRPr lang="en-GB" sz="12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750323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2570</TotalTime>
  <Words>863</Words>
  <Application>Microsoft Office PowerPoint</Application>
  <PresentationFormat>On-screen Show (4:3)</PresentationFormat>
  <Paragraphs>121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Myriad Pro</vt:lpstr>
      <vt:lpstr>Verdana</vt:lpstr>
      <vt:lpstr>Wingdings</vt:lpstr>
      <vt:lpstr>20140311PresentationUWTSDTemplate</vt:lpstr>
      <vt:lpstr>LCBB4004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Marketing Strategy</vt:lpstr>
      <vt:lpstr>Corporate Strategy</vt:lpstr>
      <vt:lpstr>Business-Level Strategy</vt:lpstr>
      <vt:lpstr>Marketing Strategy</vt:lpstr>
      <vt:lpstr>Class Activity</vt:lpstr>
      <vt:lpstr>Class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Olu Adegbite</cp:lastModifiedBy>
  <cp:revision>164</cp:revision>
  <cp:lastPrinted>2018-07-09T15:27:01Z</cp:lastPrinted>
  <dcterms:created xsi:type="dcterms:W3CDTF">2002-10-07T19:43:58Z</dcterms:created>
  <dcterms:modified xsi:type="dcterms:W3CDTF">2022-02-21T23:50:01Z</dcterms:modified>
</cp:coreProperties>
</file>