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4"/>
  </p:sldMasterIdLst>
  <p:sldIdLst>
    <p:sldId id="256" r:id="rId5"/>
    <p:sldId id="257" r:id="rId6"/>
    <p:sldId id="279" r:id="rId7"/>
    <p:sldId id="280" r:id="rId8"/>
    <p:sldId id="281" r:id="rId9"/>
    <p:sldId id="258" r:id="rId10"/>
    <p:sldId id="264" r:id="rId11"/>
    <p:sldId id="271" r:id="rId12"/>
    <p:sldId id="265" r:id="rId13"/>
    <p:sldId id="267" r:id="rId14"/>
    <p:sldId id="259" r:id="rId15"/>
    <p:sldId id="268" r:id="rId16"/>
    <p:sldId id="269" r:id="rId17"/>
    <p:sldId id="272" r:id="rId18"/>
    <p:sldId id="260" r:id="rId19"/>
    <p:sldId id="278" r:id="rId20"/>
    <p:sldId id="270" r:id="rId21"/>
    <p:sldId id="261"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660"/>
  </p:normalViewPr>
  <p:slideViewPr>
    <p:cSldViewPr snapToGrid="0">
      <p:cViewPr varScale="1">
        <p:scale>
          <a:sx n="54" d="100"/>
          <a:sy n="54" d="100"/>
        </p:scale>
        <p:origin x="88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42621E-460E-411D-A1F8-32F637EBE3A4}" type="doc">
      <dgm:prSet loTypeId="urn:microsoft.com/office/officeart/2018/5/layout/IconLeafLabelList" loCatId="icon" qsTypeId="urn:microsoft.com/office/officeart/2005/8/quickstyle/simple1" qsCatId="simple" csTypeId="urn:microsoft.com/office/officeart/2005/8/colors/accent1_2" csCatId="accent1" phldr="1"/>
      <dgm:spPr/>
      <dgm:t>
        <a:bodyPr/>
        <a:lstStyle/>
        <a:p>
          <a:endParaRPr lang="en-US"/>
        </a:p>
      </dgm:t>
    </dgm:pt>
    <dgm:pt modelId="{5C071254-0F27-40BD-8E71-64113B95B61D}">
      <dgm:prSet custT="1"/>
      <dgm:spPr/>
      <dgm:t>
        <a:bodyPr/>
        <a:lstStyle/>
        <a:p>
          <a:pPr>
            <a:lnSpc>
              <a:spcPct val="100000"/>
            </a:lnSpc>
            <a:defRPr cap="all"/>
          </a:pPr>
          <a:r>
            <a:rPr lang="en-GB" sz="1400"/>
            <a:t>Vision statement - </a:t>
          </a:r>
          <a:r>
            <a:rPr lang="en-GB" sz="1400" b="0" i="0"/>
            <a:t>to create a safer and more secure world by providing cutting-edge smart car cameras</a:t>
          </a:r>
          <a:endParaRPr lang="en-US" sz="1400"/>
        </a:p>
      </dgm:t>
    </dgm:pt>
    <dgm:pt modelId="{90C5066B-E873-41EA-AD92-95579321840E}" type="parTrans" cxnId="{C03A066C-66BC-445F-A3CA-5D678ECBACA2}">
      <dgm:prSet/>
      <dgm:spPr/>
      <dgm:t>
        <a:bodyPr/>
        <a:lstStyle/>
        <a:p>
          <a:endParaRPr lang="en-US"/>
        </a:p>
      </dgm:t>
    </dgm:pt>
    <dgm:pt modelId="{27B0E8AD-FB52-485D-B87F-AFE5C823C1D2}" type="sibTrans" cxnId="{C03A066C-66BC-445F-A3CA-5D678ECBACA2}">
      <dgm:prSet/>
      <dgm:spPr/>
      <dgm:t>
        <a:bodyPr/>
        <a:lstStyle/>
        <a:p>
          <a:pPr>
            <a:lnSpc>
              <a:spcPct val="100000"/>
            </a:lnSpc>
          </a:pPr>
          <a:endParaRPr lang="en-US"/>
        </a:p>
      </dgm:t>
    </dgm:pt>
    <dgm:pt modelId="{BDFBADF4-0B28-41E5-BFC9-E6A959DD57DE}">
      <dgm:prSet/>
      <dgm:spPr/>
      <dgm:t>
        <a:bodyPr/>
        <a:lstStyle/>
        <a:p>
          <a:pPr>
            <a:lnSpc>
              <a:spcPct val="100000"/>
            </a:lnSpc>
            <a:defRPr cap="all"/>
          </a:pPr>
          <a:r>
            <a:rPr lang="en-GB"/>
            <a:t>Mission statement- </a:t>
          </a:r>
          <a:r>
            <a:rPr lang="en-GB" b="0" i="0"/>
            <a:t>At Smart Car Camera, our mission is to develop and deliver technologically advanced and user-friendly anti-theft cameras that surpass industry standards, providing our customers with the highest level of protection for their vehicles.</a:t>
          </a:r>
          <a:endParaRPr lang="en-US"/>
        </a:p>
      </dgm:t>
    </dgm:pt>
    <dgm:pt modelId="{B97105F2-A0E3-4DF9-BC87-6F3C9592DD25}" type="parTrans" cxnId="{D2DB2B5C-0CA4-46D0-9170-63C1D2204175}">
      <dgm:prSet/>
      <dgm:spPr/>
      <dgm:t>
        <a:bodyPr/>
        <a:lstStyle/>
        <a:p>
          <a:endParaRPr lang="en-US"/>
        </a:p>
      </dgm:t>
    </dgm:pt>
    <dgm:pt modelId="{4C7DFC1E-9F99-4C85-8D57-9AB597387A74}" type="sibTrans" cxnId="{D2DB2B5C-0CA4-46D0-9170-63C1D2204175}">
      <dgm:prSet/>
      <dgm:spPr/>
      <dgm:t>
        <a:bodyPr/>
        <a:lstStyle/>
        <a:p>
          <a:endParaRPr lang="en-US"/>
        </a:p>
      </dgm:t>
    </dgm:pt>
    <dgm:pt modelId="{0080F6DB-746D-4666-8825-98C932AB6E12}" type="pres">
      <dgm:prSet presAssocID="{9442621E-460E-411D-A1F8-32F637EBE3A4}" presName="root" presStyleCnt="0">
        <dgm:presLayoutVars>
          <dgm:dir/>
          <dgm:resizeHandles val="exact"/>
        </dgm:presLayoutVars>
      </dgm:prSet>
      <dgm:spPr/>
    </dgm:pt>
    <dgm:pt modelId="{3F1F83BF-767C-4650-A700-B36383FAC7A7}" type="pres">
      <dgm:prSet presAssocID="{5C071254-0F27-40BD-8E71-64113B95B61D}" presName="compNode" presStyleCnt="0"/>
      <dgm:spPr/>
    </dgm:pt>
    <dgm:pt modelId="{F5B7CD6E-9C3A-4D67-923A-FF866CE02EC7}" type="pres">
      <dgm:prSet presAssocID="{5C071254-0F27-40BD-8E71-64113B95B61D}" presName="iconBgRect" presStyleLbl="bgShp" presStyleIdx="0" presStyleCnt="2"/>
      <dgm:spPr>
        <a:prstGeom prst="round2DiagRect">
          <a:avLst>
            <a:gd name="adj1" fmla="val 29727"/>
            <a:gd name="adj2" fmla="val 0"/>
          </a:avLst>
        </a:prstGeom>
      </dgm:spPr>
    </dgm:pt>
    <dgm:pt modelId="{5583280D-A847-4D31-9985-7617BBE5AAB6}" type="pres">
      <dgm:prSet presAssocID="{5C071254-0F27-40BD-8E71-64113B95B61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E2E779E7-DF55-4475-A4C2-D83153FFB20D}" type="pres">
      <dgm:prSet presAssocID="{5C071254-0F27-40BD-8E71-64113B95B61D}" presName="spaceRect" presStyleCnt="0"/>
      <dgm:spPr/>
    </dgm:pt>
    <dgm:pt modelId="{79F6EA60-26ED-42B7-AEAE-143A53A91867}" type="pres">
      <dgm:prSet presAssocID="{5C071254-0F27-40BD-8E71-64113B95B61D}" presName="textRect" presStyleLbl="revTx" presStyleIdx="0" presStyleCnt="2">
        <dgm:presLayoutVars>
          <dgm:chMax val="1"/>
          <dgm:chPref val="1"/>
        </dgm:presLayoutVars>
      </dgm:prSet>
      <dgm:spPr/>
    </dgm:pt>
    <dgm:pt modelId="{68E3A0DF-E959-49C6-A297-B04ABD8EC025}" type="pres">
      <dgm:prSet presAssocID="{27B0E8AD-FB52-485D-B87F-AFE5C823C1D2}" presName="sibTrans" presStyleCnt="0"/>
      <dgm:spPr/>
    </dgm:pt>
    <dgm:pt modelId="{3817B86F-1173-4455-96A8-F22D2FD40A7A}" type="pres">
      <dgm:prSet presAssocID="{BDFBADF4-0B28-41E5-BFC9-E6A959DD57DE}" presName="compNode" presStyleCnt="0"/>
      <dgm:spPr/>
    </dgm:pt>
    <dgm:pt modelId="{B7171AAE-61C8-4560-BCF6-0F766AB3C29F}" type="pres">
      <dgm:prSet presAssocID="{BDFBADF4-0B28-41E5-BFC9-E6A959DD57DE}" presName="iconBgRect" presStyleLbl="bgShp" presStyleIdx="1" presStyleCnt="2"/>
      <dgm:spPr>
        <a:prstGeom prst="round2DiagRect">
          <a:avLst>
            <a:gd name="adj1" fmla="val 29727"/>
            <a:gd name="adj2" fmla="val 0"/>
          </a:avLst>
        </a:prstGeom>
      </dgm:spPr>
    </dgm:pt>
    <dgm:pt modelId="{ED450EB5-B3B5-4479-B8BF-DEF746356009}" type="pres">
      <dgm:prSet presAssocID="{BDFBADF4-0B28-41E5-BFC9-E6A959DD57D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ecurity Camera"/>
        </a:ext>
      </dgm:extLst>
    </dgm:pt>
    <dgm:pt modelId="{DD6886F9-7589-4EF1-99E2-61C833B6A5E6}" type="pres">
      <dgm:prSet presAssocID="{BDFBADF4-0B28-41E5-BFC9-E6A959DD57DE}" presName="spaceRect" presStyleCnt="0"/>
      <dgm:spPr/>
    </dgm:pt>
    <dgm:pt modelId="{C175902C-DC90-41C9-9947-0F90216A2A8F}" type="pres">
      <dgm:prSet presAssocID="{BDFBADF4-0B28-41E5-BFC9-E6A959DD57DE}" presName="textRect" presStyleLbl="revTx" presStyleIdx="1" presStyleCnt="2">
        <dgm:presLayoutVars>
          <dgm:chMax val="1"/>
          <dgm:chPref val="1"/>
        </dgm:presLayoutVars>
      </dgm:prSet>
      <dgm:spPr/>
    </dgm:pt>
  </dgm:ptLst>
  <dgm:cxnLst>
    <dgm:cxn modelId="{D2DB2B5C-0CA4-46D0-9170-63C1D2204175}" srcId="{9442621E-460E-411D-A1F8-32F637EBE3A4}" destId="{BDFBADF4-0B28-41E5-BFC9-E6A959DD57DE}" srcOrd="1" destOrd="0" parTransId="{B97105F2-A0E3-4DF9-BC87-6F3C9592DD25}" sibTransId="{4C7DFC1E-9F99-4C85-8D57-9AB597387A74}"/>
    <dgm:cxn modelId="{C03A066C-66BC-445F-A3CA-5D678ECBACA2}" srcId="{9442621E-460E-411D-A1F8-32F637EBE3A4}" destId="{5C071254-0F27-40BD-8E71-64113B95B61D}" srcOrd="0" destOrd="0" parTransId="{90C5066B-E873-41EA-AD92-95579321840E}" sibTransId="{27B0E8AD-FB52-485D-B87F-AFE5C823C1D2}"/>
    <dgm:cxn modelId="{44DB8676-B398-460E-9636-5CBD9F99625B}" type="presOf" srcId="{5C071254-0F27-40BD-8E71-64113B95B61D}" destId="{79F6EA60-26ED-42B7-AEAE-143A53A91867}" srcOrd="0" destOrd="0" presId="urn:microsoft.com/office/officeart/2018/5/layout/IconLeafLabelList"/>
    <dgm:cxn modelId="{BBEC557A-710D-4249-BF1A-F0CE8F0880C9}" type="presOf" srcId="{BDFBADF4-0B28-41E5-BFC9-E6A959DD57DE}" destId="{C175902C-DC90-41C9-9947-0F90216A2A8F}" srcOrd="0" destOrd="0" presId="urn:microsoft.com/office/officeart/2018/5/layout/IconLeafLabelList"/>
    <dgm:cxn modelId="{59E492BA-476B-41D0-9D83-EDC27D700BE0}" type="presOf" srcId="{9442621E-460E-411D-A1F8-32F637EBE3A4}" destId="{0080F6DB-746D-4666-8825-98C932AB6E12}" srcOrd="0" destOrd="0" presId="urn:microsoft.com/office/officeart/2018/5/layout/IconLeafLabelList"/>
    <dgm:cxn modelId="{48BB65AA-835E-4ED8-9D77-46D3D69435A6}" type="presParOf" srcId="{0080F6DB-746D-4666-8825-98C932AB6E12}" destId="{3F1F83BF-767C-4650-A700-B36383FAC7A7}" srcOrd="0" destOrd="0" presId="urn:microsoft.com/office/officeart/2018/5/layout/IconLeafLabelList"/>
    <dgm:cxn modelId="{D28D872B-89BA-408E-8382-11E5A81397A6}" type="presParOf" srcId="{3F1F83BF-767C-4650-A700-B36383FAC7A7}" destId="{F5B7CD6E-9C3A-4D67-923A-FF866CE02EC7}" srcOrd="0" destOrd="0" presId="urn:microsoft.com/office/officeart/2018/5/layout/IconLeafLabelList"/>
    <dgm:cxn modelId="{96D8F5E3-33B6-4D0B-8340-55FD7A2A7DF6}" type="presParOf" srcId="{3F1F83BF-767C-4650-A700-B36383FAC7A7}" destId="{5583280D-A847-4D31-9985-7617BBE5AAB6}" srcOrd="1" destOrd="0" presId="urn:microsoft.com/office/officeart/2018/5/layout/IconLeafLabelList"/>
    <dgm:cxn modelId="{E6708CA2-6443-4839-8364-EA788DF5D9FF}" type="presParOf" srcId="{3F1F83BF-767C-4650-A700-B36383FAC7A7}" destId="{E2E779E7-DF55-4475-A4C2-D83153FFB20D}" srcOrd="2" destOrd="0" presId="urn:microsoft.com/office/officeart/2018/5/layout/IconLeafLabelList"/>
    <dgm:cxn modelId="{5BAFBF55-4702-4466-B0C0-5095DA7C89E2}" type="presParOf" srcId="{3F1F83BF-767C-4650-A700-B36383FAC7A7}" destId="{79F6EA60-26ED-42B7-AEAE-143A53A91867}" srcOrd="3" destOrd="0" presId="urn:microsoft.com/office/officeart/2018/5/layout/IconLeafLabelList"/>
    <dgm:cxn modelId="{4BDCCA94-D28D-4E35-A154-518AEE0D0266}" type="presParOf" srcId="{0080F6DB-746D-4666-8825-98C932AB6E12}" destId="{68E3A0DF-E959-49C6-A297-B04ABD8EC025}" srcOrd="1" destOrd="0" presId="urn:microsoft.com/office/officeart/2018/5/layout/IconLeafLabelList"/>
    <dgm:cxn modelId="{5554C968-59ED-49D9-B9E4-5076342B798D}" type="presParOf" srcId="{0080F6DB-746D-4666-8825-98C932AB6E12}" destId="{3817B86F-1173-4455-96A8-F22D2FD40A7A}" srcOrd="2" destOrd="0" presId="urn:microsoft.com/office/officeart/2018/5/layout/IconLeafLabelList"/>
    <dgm:cxn modelId="{B691659D-38BF-4670-9826-6076661AF047}" type="presParOf" srcId="{3817B86F-1173-4455-96A8-F22D2FD40A7A}" destId="{B7171AAE-61C8-4560-BCF6-0F766AB3C29F}" srcOrd="0" destOrd="0" presId="urn:microsoft.com/office/officeart/2018/5/layout/IconLeafLabelList"/>
    <dgm:cxn modelId="{4BC83BE9-E936-441D-8D77-1F606FB41634}" type="presParOf" srcId="{3817B86F-1173-4455-96A8-F22D2FD40A7A}" destId="{ED450EB5-B3B5-4479-B8BF-DEF746356009}" srcOrd="1" destOrd="0" presId="urn:microsoft.com/office/officeart/2018/5/layout/IconLeafLabelList"/>
    <dgm:cxn modelId="{F819389D-1D75-4454-BD76-FD4894BF74F5}" type="presParOf" srcId="{3817B86F-1173-4455-96A8-F22D2FD40A7A}" destId="{DD6886F9-7589-4EF1-99E2-61C833B6A5E6}" srcOrd="2" destOrd="0" presId="urn:microsoft.com/office/officeart/2018/5/layout/IconLeafLabelList"/>
    <dgm:cxn modelId="{B93638AD-EC98-477D-904E-93DA9FA3B158}" type="presParOf" srcId="{3817B86F-1173-4455-96A8-F22D2FD40A7A}" destId="{C175902C-DC90-41C9-9947-0F90216A2A8F}"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C370CC-68B1-4B73-BFDE-6CF311036E51}"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55A4A1E1-156A-4BD2-9440-C5E80299BD0F}">
      <dgm:prSet custT="1"/>
      <dgm:spPr/>
      <dgm:t>
        <a:bodyPr/>
        <a:lstStyle/>
        <a:p>
          <a:pPr>
            <a:lnSpc>
              <a:spcPct val="100000"/>
            </a:lnSpc>
          </a:pPr>
          <a:r>
            <a:rPr lang="en-US" sz="1400" dirty="0"/>
            <a:t>The Smart Car Camera has some distinct features that make it unique from other top-of-the-line dash cams</a:t>
          </a:r>
          <a:r>
            <a:rPr lang="en-US" sz="1100" dirty="0"/>
            <a:t>. </a:t>
          </a:r>
        </a:p>
      </dgm:t>
    </dgm:pt>
    <dgm:pt modelId="{4EDFE4F3-87C8-46C7-8114-46316C4B0CE0}" type="parTrans" cxnId="{85A364CF-4D32-48DF-9E24-7BD296249D1E}">
      <dgm:prSet/>
      <dgm:spPr/>
      <dgm:t>
        <a:bodyPr/>
        <a:lstStyle/>
        <a:p>
          <a:endParaRPr lang="en-US"/>
        </a:p>
      </dgm:t>
    </dgm:pt>
    <dgm:pt modelId="{8BDE173E-D65F-4DAC-8EDD-5FAB1BA72B7A}" type="sibTrans" cxnId="{85A364CF-4D32-48DF-9E24-7BD296249D1E}">
      <dgm:prSet/>
      <dgm:spPr/>
      <dgm:t>
        <a:bodyPr/>
        <a:lstStyle/>
        <a:p>
          <a:endParaRPr lang="en-US"/>
        </a:p>
      </dgm:t>
    </dgm:pt>
    <dgm:pt modelId="{F84858F5-D587-4E01-8DFD-42E5DCEC2AD6}">
      <dgm:prSet/>
      <dgm:spPr/>
      <dgm:t>
        <a:bodyPr/>
        <a:lstStyle/>
        <a:p>
          <a:pPr>
            <a:lnSpc>
              <a:spcPct val="100000"/>
            </a:lnSpc>
          </a:pPr>
          <a:r>
            <a:rPr lang="en-US"/>
            <a:t>Most notably, the company asserts that it is a Ring camera specifically for cars, and not just a standard dash cam, with all the same advantages and user experiences as their other products. </a:t>
          </a:r>
        </a:p>
      </dgm:t>
    </dgm:pt>
    <dgm:pt modelId="{5963663E-7216-4C13-A2DB-CDF8C3ABED5F}" type="parTrans" cxnId="{F9370EFD-9CBF-4105-A17A-29ADD842BD00}">
      <dgm:prSet/>
      <dgm:spPr/>
      <dgm:t>
        <a:bodyPr/>
        <a:lstStyle/>
        <a:p>
          <a:endParaRPr lang="en-US"/>
        </a:p>
      </dgm:t>
    </dgm:pt>
    <dgm:pt modelId="{E52E505C-713A-4C9B-9BE7-158F0A55ABA2}" type="sibTrans" cxnId="{F9370EFD-9CBF-4105-A17A-29ADD842BD00}">
      <dgm:prSet/>
      <dgm:spPr/>
      <dgm:t>
        <a:bodyPr/>
        <a:lstStyle/>
        <a:p>
          <a:endParaRPr lang="en-US"/>
        </a:p>
      </dgm:t>
    </dgm:pt>
    <dgm:pt modelId="{C9C45D7E-A773-4789-A45A-615E363FBBF7}">
      <dgm:prSet/>
      <dgm:spPr/>
      <dgm:t>
        <a:bodyPr/>
        <a:lstStyle/>
        <a:p>
          <a:pPr>
            <a:lnSpc>
              <a:spcPct val="100000"/>
            </a:lnSpc>
          </a:pPr>
          <a:r>
            <a:rPr lang="en-US" dirty="0"/>
            <a:t>Furthermore, it has been fashioned with a specific design that not only looks appealing but also provides practicality.</a:t>
          </a:r>
        </a:p>
      </dgm:t>
    </dgm:pt>
    <dgm:pt modelId="{28324050-0C2F-41B4-B448-163F2EFAB8E0}" type="parTrans" cxnId="{0C780B34-C216-4946-9B0D-ACF677EEFE51}">
      <dgm:prSet/>
      <dgm:spPr/>
      <dgm:t>
        <a:bodyPr/>
        <a:lstStyle/>
        <a:p>
          <a:endParaRPr lang="en-US"/>
        </a:p>
      </dgm:t>
    </dgm:pt>
    <dgm:pt modelId="{0F0B9A84-E2D3-48EA-A8B4-D9EF95271455}" type="sibTrans" cxnId="{0C780B34-C216-4946-9B0D-ACF677EEFE51}">
      <dgm:prSet/>
      <dgm:spPr/>
      <dgm:t>
        <a:bodyPr/>
        <a:lstStyle/>
        <a:p>
          <a:endParaRPr lang="en-US"/>
        </a:p>
      </dgm:t>
    </dgm:pt>
    <dgm:pt modelId="{96098054-29C4-4D29-9283-FC33126DE9C9}" type="pres">
      <dgm:prSet presAssocID="{EEC370CC-68B1-4B73-BFDE-6CF311036E51}" presName="root" presStyleCnt="0">
        <dgm:presLayoutVars>
          <dgm:dir/>
          <dgm:resizeHandles val="exact"/>
        </dgm:presLayoutVars>
      </dgm:prSet>
      <dgm:spPr/>
    </dgm:pt>
    <dgm:pt modelId="{070B53C6-3621-479C-BBAC-CFE74EFB0270}" type="pres">
      <dgm:prSet presAssocID="{55A4A1E1-156A-4BD2-9440-C5E80299BD0F}" presName="compNode" presStyleCnt="0"/>
      <dgm:spPr/>
    </dgm:pt>
    <dgm:pt modelId="{D487F510-12D8-4672-B7D4-4E7E6D641E8C}" type="pres">
      <dgm:prSet presAssocID="{55A4A1E1-156A-4BD2-9440-C5E80299BD0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axi"/>
        </a:ext>
      </dgm:extLst>
    </dgm:pt>
    <dgm:pt modelId="{034FA423-0BC7-4591-AA18-400B29568F88}" type="pres">
      <dgm:prSet presAssocID="{55A4A1E1-156A-4BD2-9440-C5E80299BD0F}" presName="spaceRect" presStyleCnt="0"/>
      <dgm:spPr/>
    </dgm:pt>
    <dgm:pt modelId="{418CF93C-3037-46BB-8619-CFCB1044B2D4}" type="pres">
      <dgm:prSet presAssocID="{55A4A1E1-156A-4BD2-9440-C5E80299BD0F}" presName="textRect" presStyleLbl="revTx" presStyleIdx="0" presStyleCnt="3">
        <dgm:presLayoutVars>
          <dgm:chMax val="1"/>
          <dgm:chPref val="1"/>
        </dgm:presLayoutVars>
      </dgm:prSet>
      <dgm:spPr/>
    </dgm:pt>
    <dgm:pt modelId="{3FDB3AE9-746C-4EA0-A644-E65A8E1A2B86}" type="pres">
      <dgm:prSet presAssocID="{8BDE173E-D65F-4DAC-8EDD-5FAB1BA72B7A}" presName="sibTrans" presStyleCnt="0"/>
      <dgm:spPr/>
    </dgm:pt>
    <dgm:pt modelId="{8AC21954-24C4-430C-9E4F-33FADA74D1D0}" type="pres">
      <dgm:prSet presAssocID="{F84858F5-D587-4E01-8DFD-42E5DCEC2AD6}" presName="compNode" presStyleCnt="0"/>
      <dgm:spPr/>
    </dgm:pt>
    <dgm:pt modelId="{14F09D02-C88F-47EE-B4EE-64784F50F769}" type="pres">
      <dgm:prSet presAssocID="{F84858F5-D587-4E01-8DFD-42E5DCEC2AD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mart Phone"/>
        </a:ext>
      </dgm:extLst>
    </dgm:pt>
    <dgm:pt modelId="{D3F2D94E-BFE0-4097-A624-23E3D0BE6D9F}" type="pres">
      <dgm:prSet presAssocID="{F84858F5-D587-4E01-8DFD-42E5DCEC2AD6}" presName="spaceRect" presStyleCnt="0"/>
      <dgm:spPr/>
    </dgm:pt>
    <dgm:pt modelId="{20C3C54A-C0E0-4DA4-B1EA-1CF3AA0018E3}" type="pres">
      <dgm:prSet presAssocID="{F84858F5-D587-4E01-8DFD-42E5DCEC2AD6}" presName="textRect" presStyleLbl="revTx" presStyleIdx="1" presStyleCnt="3">
        <dgm:presLayoutVars>
          <dgm:chMax val="1"/>
          <dgm:chPref val="1"/>
        </dgm:presLayoutVars>
      </dgm:prSet>
      <dgm:spPr/>
    </dgm:pt>
    <dgm:pt modelId="{02C47C62-DE08-4352-8FC7-E614E76295C3}" type="pres">
      <dgm:prSet presAssocID="{E52E505C-713A-4C9B-9BE7-158F0A55ABA2}" presName="sibTrans" presStyleCnt="0"/>
      <dgm:spPr/>
    </dgm:pt>
    <dgm:pt modelId="{AC287A37-1512-4BF9-AEE0-2381476E7CD4}" type="pres">
      <dgm:prSet presAssocID="{C9C45D7E-A773-4789-A45A-615E363FBBF7}" presName="compNode" presStyleCnt="0"/>
      <dgm:spPr/>
    </dgm:pt>
    <dgm:pt modelId="{72DCB331-32A8-4BCF-911A-225C0E2C839F}" type="pres">
      <dgm:prSet presAssocID="{C9C45D7E-A773-4789-A45A-615E363FBBF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Web Design"/>
        </a:ext>
      </dgm:extLst>
    </dgm:pt>
    <dgm:pt modelId="{FB0E61EA-9F93-41F5-831F-0790EE1BCF84}" type="pres">
      <dgm:prSet presAssocID="{C9C45D7E-A773-4789-A45A-615E363FBBF7}" presName="spaceRect" presStyleCnt="0"/>
      <dgm:spPr/>
    </dgm:pt>
    <dgm:pt modelId="{51A862D9-36CA-470E-86EB-B8244B1D1A00}" type="pres">
      <dgm:prSet presAssocID="{C9C45D7E-A773-4789-A45A-615E363FBBF7}" presName="textRect" presStyleLbl="revTx" presStyleIdx="2" presStyleCnt="3">
        <dgm:presLayoutVars>
          <dgm:chMax val="1"/>
          <dgm:chPref val="1"/>
        </dgm:presLayoutVars>
      </dgm:prSet>
      <dgm:spPr/>
    </dgm:pt>
  </dgm:ptLst>
  <dgm:cxnLst>
    <dgm:cxn modelId="{0C780B34-C216-4946-9B0D-ACF677EEFE51}" srcId="{EEC370CC-68B1-4B73-BFDE-6CF311036E51}" destId="{C9C45D7E-A773-4789-A45A-615E363FBBF7}" srcOrd="2" destOrd="0" parTransId="{28324050-0C2F-41B4-B448-163F2EFAB8E0}" sibTransId="{0F0B9A84-E2D3-48EA-A8B4-D9EF95271455}"/>
    <dgm:cxn modelId="{D0ADC475-9105-4635-AB5D-BC1BF2BA4970}" type="presOf" srcId="{F84858F5-D587-4E01-8DFD-42E5DCEC2AD6}" destId="{20C3C54A-C0E0-4DA4-B1EA-1CF3AA0018E3}" srcOrd="0" destOrd="0" presId="urn:microsoft.com/office/officeart/2018/2/layout/IconLabelList"/>
    <dgm:cxn modelId="{7EE28E7A-CE16-4439-AAF7-494A9FD6074F}" type="presOf" srcId="{C9C45D7E-A773-4789-A45A-615E363FBBF7}" destId="{51A862D9-36CA-470E-86EB-B8244B1D1A00}" srcOrd="0" destOrd="0" presId="urn:microsoft.com/office/officeart/2018/2/layout/IconLabelList"/>
    <dgm:cxn modelId="{01269D91-B86E-4AA2-816B-A78CC52B7B50}" type="presOf" srcId="{EEC370CC-68B1-4B73-BFDE-6CF311036E51}" destId="{96098054-29C4-4D29-9283-FC33126DE9C9}" srcOrd="0" destOrd="0" presId="urn:microsoft.com/office/officeart/2018/2/layout/IconLabelList"/>
    <dgm:cxn modelId="{1A2D3B92-5E1D-4F97-871C-F2A5F0DFDB65}" type="presOf" srcId="{55A4A1E1-156A-4BD2-9440-C5E80299BD0F}" destId="{418CF93C-3037-46BB-8619-CFCB1044B2D4}" srcOrd="0" destOrd="0" presId="urn:microsoft.com/office/officeart/2018/2/layout/IconLabelList"/>
    <dgm:cxn modelId="{85A364CF-4D32-48DF-9E24-7BD296249D1E}" srcId="{EEC370CC-68B1-4B73-BFDE-6CF311036E51}" destId="{55A4A1E1-156A-4BD2-9440-C5E80299BD0F}" srcOrd="0" destOrd="0" parTransId="{4EDFE4F3-87C8-46C7-8114-46316C4B0CE0}" sibTransId="{8BDE173E-D65F-4DAC-8EDD-5FAB1BA72B7A}"/>
    <dgm:cxn modelId="{F9370EFD-9CBF-4105-A17A-29ADD842BD00}" srcId="{EEC370CC-68B1-4B73-BFDE-6CF311036E51}" destId="{F84858F5-D587-4E01-8DFD-42E5DCEC2AD6}" srcOrd="1" destOrd="0" parTransId="{5963663E-7216-4C13-A2DB-CDF8C3ABED5F}" sibTransId="{E52E505C-713A-4C9B-9BE7-158F0A55ABA2}"/>
    <dgm:cxn modelId="{6363C044-DF94-4791-817B-2C367CC2B171}" type="presParOf" srcId="{96098054-29C4-4D29-9283-FC33126DE9C9}" destId="{070B53C6-3621-479C-BBAC-CFE74EFB0270}" srcOrd="0" destOrd="0" presId="urn:microsoft.com/office/officeart/2018/2/layout/IconLabelList"/>
    <dgm:cxn modelId="{48664651-E30A-4E3A-9D8F-84F8D5D96DFA}" type="presParOf" srcId="{070B53C6-3621-479C-BBAC-CFE74EFB0270}" destId="{D487F510-12D8-4672-B7D4-4E7E6D641E8C}" srcOrd="0" destOrd="0" presId="urn:microsoft.com/office/officeart/2018/2/layout/IconLabelList"/>
    <dgm:cxn modelId="{48E7D094-D4B4-48C3-8191-03542AAF53FE}" type="presParOf" srcId="{070B53C6-3621-479C-BBAC-CFE74EFB0270}" destId="{034FA423-0BC7-4591-AA18-400B29568F88}" srcOrd="1" destOrd="0" presId="urn:microsoft.com/office/officeart/2018/2/layout/IconLabelList"/>
    <dgm:cxn modelId="{F8F19C75-0871-45CC-80C5-EE4A43BBBDE5}" type="presParOf" srcId="{070B53C6-3621-479C-BBAC-CFE74EFB0270}" destId="{418CF93C-3037-46BB-8619-CFCB1044B2D4}" srcOrd="2" destOrd="0" presId="urn:microsoft.com/office/officeart/2018/2/layout/IconLabelList"/>
    <dgm:cxn modelId="{4BE551CE-B142-4234-82FB-19C4781B94DE}" type="presParOf" srcId="{96098054-29C4-4D29-9283-FC33126DE9C9}" destId="{3FDB3AE9-746C-4EA0-A644-E65A8E1A2B86}" srcOrd="1" destOrd="0" presId="urn:microsoft.com/office/officeart/2018/2/layout/IconLabelList"/>
    <dgm:cxn modelId="{67AB22B6-3FD9-489F-ACA5-D37B84FA7739}" type="presParOf" srcId="{96098054-29C4-4D29-9283-FC33126DE9C9}" destId="{8AC21954-24C4-430C-9E4F-33FADA74D1D0}" srcOrd="2" destOrd="0" presId="urn:microsoft.com/office/officeart/2018/2/layout/IconLabelList"/>
    <dgm:cxn modelId="{B1A31F44-7E6E-4D76-844B-F4886EDE881A}" type="presParOf" srcId="{8AC21954-24C4-430C-9E4F-33FADA74D1D0}" destId="{14F09D02-C88F-47EE-B4EE-64784F50F769}" srcOrd="0" destOrd="0" presId="urn:microsoft.com/office/officeart/2018/2/layout/IconLabelList"/>
    <dgm:cxn modelId="{E705A220-6E8C-4746-BFAB-163129BA1835}" type="presParOf" srcId="{8AC21954-24C4-430C-9E4F-33FADA74D1D0}" destId="{D3F2D94E-BFE0-4097-A624-23E3D0BE6D9F}" srcOrd="1" destOrd="0" presId="urn:microsoft.com/office/officeart/2018/2/layout/IconLabelList"/>
    <dgm:cxn modelId="{96F37ACB-CF58-4401-A1F4-4330B3636983}" type="presParOf" srcId="{8AC21954-24C4-430C-9E4F-33FADA74D1D0}" destId="{20C3C54A-C0E0-4DA4-B1EA-1CF3AA0018E3}" srcOrd="2" destOrd="0" presId="urn:microsoft.com/office/officeart/2018/2/layout/IconLabelList"/>
    <dgm:cxn modelId="{4C77B258-4F04-4D22-8C4C-0FACB7CF137E}" type="presParOf" srcId="{96098054-29C4-4D29-9283-FC33126DE9C9}" destId="{02C47C62-DE08-4352-8FC7-E614E76295C3}" srcOrd="3" destOrd="0" presId="urn:microsoft.com/office/officeart/2018/2/layout/IconLabelList"/>
    <dgm:cxn modelId="{6C5DC931-B607-46AA-B40A-72AE37C14063}" type="presParOf" srcId="{96098054-29C4-4D29-9283-FC33126DE9C9}" destId="{AC287A37-1512-4BF9-AEE0-2381476E7CD4}" srcOrd="4" destOrd="0" presId="urn:microsoft.com/office/officeart/2018/2/layout/IconLabelList"/>
    <dgm:cxn modelId="{5D943645-C455-4574-B4F4-997E14C9B241}" type="presParOf" srcId="{AC287A37-1512-4BF9-AEE0-2381476E7CD4}" destId="{72DCB331-32A8-4BCF-911A-225C0E2C839F}" srcOrd="0" destOrd="0" presId="urn:microsoft.com/office/officeart/2018/2/layout/IconLabelList"/>
    <dgm:cxn modelId="{4A1C6AFC-A2A8-4804-A133-50D403DF1ACE}" type="presParOf" srcId="{AC287A37-1512-4BF9-AEE0-2381476E7CD4}" destId="{FB0E61EA-9F93-41F5-831F-0790EE1BCF84}" srcOrd="1" destOrd="0" presId="urn:microsoft.com/office/officeart/2018/2/layout/IconLabelList"/>
    <dgm:cxn modelId="{D43396CC-4B27-4BBB-B7CE-5E4A9591707E}" type="presParOf" srcId="{AC287A37-1512-4BF9-AEE0-2381476E7CD4}" destId="{51A862D9-36CA-470E-86EB-B8244B1D1A00}"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B7CD6E-9C3A-4D67-923A-FF866CE02EC7}">
      <dsp:nvSpPr>
        <dsp:cNvPr id="0" name=""/>
        <dsp:cNvSpPr/>
      </dsp:nvSpPr>
      <dsp:spPr>
        <a:xfrm>
          <a:off x="606130" y="289141"/>
          <a:ext cx="1887187" cy="1887187"/>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83280D-A847-4D31-9985-7617BBE5AAB6}">
      <dsp:nvSpPr>
        <dsp:cNvPr id="0" name=""/>
        <dsp:cNvSpPr/>
      </dsp:nvSpPr>
      <dsp:spPr>
        <a:xfrm>
          <a:off x="1008317" y="691329"/>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F6EA60-26ED-42B7-AEAE-143A53A91867}">
      <dsp:nvSpPr>
        <dsp:cNvPr id="0" name=""/>
        <dsp:cNvSpPr/>
      </dsp:nvSpPr>
      <dsp:spPr>
        <a:xfrm>
          <a:off x="2848" y="2764141"/>
          <a:ext cx="3093750" cy="10258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a:t>Vision statement - </a:t>
          </a:r>
          <a:r>
            <a:rPr lang="en-GB" sz="1400" b="0" i="0" kern="1200"/>
            <a:t>to create a safer and more secure world by providing cutting-edge smart car cameras</a:t>
          </a:r>
          <a:endParaRPr lang="en-US" sz="1400" kern="1200"/>
        </a:p>
      </dsp:txBody>
      <dsp:txXfrm>
        <a:off x="2848" y="2764141"/>
        <a:ext cx="3093750" cy="1025848"/>
      </dsp:txXfrm>
    </dsp:sp>
    <dsp:sp modelId="{B7171AAE-61C8-4560-BCF6-0F766AB3C29F}">
      <dsp:nvSpPr>
        <dsp:cNvPr id="0" name=""/>
        <dsp:cNvSpPr/>
      </dsp:nvSpPr>
      <dsp:spPr>
        <a:xfrm>
          <a:off x="4241286" y="289141"/>
          <a:ext cx="1887187" cy="1887187"/>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450EB5-B3B5-4479-B8BF-DEF746356009}">
      <dsp:nvSpPr>
        <dsp:cNvPr id="0" name=""/>
        <dsp:cNvSpPr/>
      </dsp:nvSpPr>
      <dsp:spPr>
        <a:xfrm>
          <a:off x="4643473" y="691329"/>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75902C-DC90-41C9-9947-0F90216A2A8F}">
      <dsp:nvSpPr>
        <dsp:cNvPr id="0" name=""/>
        <dsp:cNvSpPr/>
      </dsp:nvSpPr>
      <dsp:spPr>
        <a:xfrm>
          <a:off x="3638005" y="2764141"/>
          <a:ext cx="3093750" cy="10258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Mission statement- </a:t>
          </a:r>
          <a:r>
            <a:rPr lang="en-GB" sz="1100" b="0" i="0" kern="1200"/>
            <a:t>At Smart Car Camera, our mission is to develop and deliver technologically advanced and user-friendly anti-theft cameras that surpass industry standards, providing our customers with the highest level of protection for their vehicles.</a:t>
          </a:r>
          <a:endParaRPr lang="en-US" sz="1100" kern="1200"/>
        </a:p>
      </dsp:txBody>
      <dsp:txXfrm>
        <a:off x="3638005" y="2764141"/>
        <a:ext cx="3093750" cy="10258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87F510-12D8-4672-B7D4-4E7E6D641E8C}">
      <dsp:nvSpPr>
        <dsp:cNvPr id="0" name=""/>
        <dsp:cNvSpPr/>
      </dsp:nvSpPr>
      <dsp:spPr>
        <a:xfrm>
          <a:off x="802896" y="1168446"/>
          <a:ext cx="975197" cy="9751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8CF93C-3037-46BB-8619-CFCB1044B2D4}">
      <dsp:nvSpPr>
        <dsp:cNvPr id="0" name=""/>
        <dsp:cNvSpPr/>
      </dsp:nvSpPr>
      <dsp:spPr>
        <a:xfrm>
          <a:off x="206942" y="2497223"/>
          <a:ext cx="2167105" cy="102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t>The Smart Car Camera has some distinct features that make it unique from other top-of-the-line dash cams</a:t>
          </a:r>
          <a:r>
            <a:rPr lang="en-US" sz="1100" kern="1200" dirty="0"/>
            <a:t>. </a:t>
          </a:r>
        </a:p>
      </dsp:txBody>
      <dsp:txXfrm>
        <a:off x="206942" y="2497223"/>
        <a:ext cx="2167105" cy="1026606"/>
      </dsp:txXfrm>
    </dsp:sp>
    <dsp:sp modelId="{14F09D02-C88F-47EE-B4EE-64784F50F769}">
      <dsp:nvSpPr>
        <dsp:cNvPr id="0" name=""/>
        <dsp:cNvSpPr/>
      </dsp:nvSpPr>
      <dsp:spPr>
        <a:xfrm>
          <a:off x="3349245" y="1168446"/>
          <a:ext cx="975197" cy="9751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C3C54A-C0E0-4DA4-B1EA-1CF3AA0018E3}">
      <dsp:nvSpPr>
        <dsp:cNvPr id="0" name=""/>
        <dsp:cNvSpPr/>
      </dsp:nvSpPr>
      <dsp:spPr>
        <a:xfrm>
          <a:off x="2753291" y="2497223"/>
          <a:ext cx="2167105" cy="102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Most notably, the company asserts that it is a Ring camera specifically for cars, and not just a standard dash cam, with all the same advantages and user experiences as their other products. </a:t>
          </a:r>
        </a:p>
      </dsp:txBody>
      <dsp:txXfrm>
        <a:off x="2753291" y="2497223"/>
        <a:ext cx="2167105" cy="1026606"/>
      </dsp:txXfrm>
    </dsp:sp>
    <dsp:sp modelId="{72DCB331-32A8-4BCF-911A-225C0E2C839F}">
      <dsp:nvSpPr>
        <dsp:cNvPr id="0" name=""/>
        <dsp:cNvSpPr/>
      </dsp:nvSpPr>
      <dsp:spPr>
        <a:xfrm>
          <a:off x="5895594" y="1168446"/>
          <a:ext cx="975197" cy="9751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A862D9-36CA-470E-86EB-B8244B1D1A00}">
      <dsp:nvSpPr>
        <dsp:cNvPr id="0" name=""/>
        <dsp:cNvSpPr/>
      </dsp:nvSpPr>
      <dsp:spPr>
        <a:xfrm>
          <a:off x="5299640" y="2497223"/>
          <a:ext cx="2167105" cy="102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Furthermore, it has been fashioned with a specific design that not only looks appealing but also provides practicality.</a:t>
          </a:r>
        </a:p>
      </dsp:txBody>
      <dsp:txXfrm>
        <a:off x="5299640" y="2497223"/>
        <a:ext cx="2167105" cy="1026606"/>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64306550-DA48-4907-A5CD-A3B3421197D7}" type="datetimeFigureOut">
              <a:rPr lang="en-GB" smtClean="0"/>
              <a:t>23/10/2023</a:t>
            </a:fld>
            <a:endParaRPr lang="en-GB"/>
          </a:p>
        </p:txBody>
      </p:sp>
      <p:sp>
        <p:nvSpPr>
          <p:cNvPr id="5" name="Footer Placeholder 4"/>
          <p:cNvSpPr>
            <a:spLocks noGrp="1"/>
          </p:cNvSpPr>
          <p:nvPr>
            <p:ph type="ftr" sz="quarter" idx="11"/>
          </p:nvPr>
        </p:nvSpPr>
        <p:spPr>
          <a:xfrm>
            <a:off x="3962399" y="5870575"/>
            <a:ext cx="4893958" cy="377825"/>
          </a:xfrm>
        </p:spPr>
        <p:txBody>
          <a:bodyPr/>
          <a:lstStyle/>
          <a:p>
            <a:endParaRPr lang="en-GB"/>
          </a:p>
        </p:txBody>
      </p:sp>
      <p:sp>
        <p:nvSpPr>
          <p:cNvPr id="6" name="Slide Number Placeholder 5"/>
          <p:cNvSpPr>
            <a:spLocks noGrp="1"/>
          </p:cNvSpPr>
          <p:nvPr>
            <p:ph type="sldNum" sz="quarter" idx="12"/>
          </p:nvPr>
        </p:nvSpPr>
        <p:spPr>
          <a:xfrm>
            <a:off x="10608958" y="5870575"/>
            <a:ext cx="551167" cy="377825"/>
          </a:xfrm>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305553581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306550-DA48-4907-A5CD-A3B3421197D7}"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428307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306550-DA48-4907-A5CD-A3B3421197D7}"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7902383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4306550-DA48-4907-A5CD-A3B3421197D7}"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2039277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4306550-DA48-4907-A5CD-A3B3421197D7}" type="datetimeFigureOut">
              <a:rPr lang="en-GB" smtClean="0"/>
              <a:t>23/10/2023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34272508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4306550-DA48-4907-A5CD-A3B3421197D7}" type="datetimeFigureOut">
              <a:rPr lang="en-GB" smtClean="0"/>
              <a:t>23/10/2023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29792736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64306550-DA48-4907-A5CD-A3B3421197D7}" type="datetimeFigureOut">
              <a:rPr lang="en-GB" smtClean="0"/>
              <a:t>23/10/2023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442088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306550-DA48-4907-A5CD-A3B3421197D7}"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37543820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306550-DA48-4907-A5CD-A3B3421197D7}"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16666079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306550-DA48-4907-A5CD-A3B3421197D7}"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1424923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306550-DA48-4907-A5CD-A3B3421197D7}"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1316907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306550-DA48-4907-A5CD-A3B3421197D7}"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537368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306550-DA48-4907-A5CD-A3B3421197D7}"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1324122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306550-DA48-4907-A5CD-A3B3421197D7}"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7215608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306550-DA48-4907-A5CD-A3B3421197D7}"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1184919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306550-DA48-4907-A5CD-A3B3421197D7}"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636B0-280E-46FA-B8D8-977F8D8BC4AF}" type="slidenum">
              <a:rPr lang="en-GB" smtClean="0"/>
              <a:t>‹#›</a:t>
            </a:fld>
            <a:endParaRPr lang="en-GB"/>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extLst>
      <p:ext uri="{BB962C8B-B14F-4D97-AF65-F5344CB8AC3E}">
        <p14:creationId xmlns:p14="http://schemas.microsoft.com/office/powerpoint/2010/main" val="37963442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306550-DA48-4907-A5CD-A3B3421197D7}"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213961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4306550-DA48-4907-A5CD-A3B3421197D7}" type="datetimeFigureOut">
              <a:rPr lang="en-GB" smtClean="0"/>
              <a:t>23/10/2023</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56636B0-280E-46FA-B8D8-977F8D8BC4AF}" type="slidenum">
              <a:rPr lang="en-GB" smtClean="0"/>
              <a:t>‹#›</a:t>
            </a:fld>
            <a:endParaRPr lang="en-GB"/>
          </a:p>
        </p:txBody>
      </p:sp>
    </p:spTree>
    <p:extLst>
      <p:ext uri="{BB962C8B-B14F-4D97-AF65-F5344CB8AC3E}">
        <p14:creationId xmlns:p14="http://schemas.microsoft.com/office/powerpoint/2010/main" val="3641425484"/>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creativecommons.org/licenses/by/3.0/" TargetMode="External"/><Relationship Id="rId5" Type="http://schemas.openxmlformats.org/officeDocument/2006/relationships/image" Target="../media/image2.png"/><Relationship Id="rId4" Type="http://schemas.openxmlformats.org/officeDocument/2006/relationships/hyperlink" Target="https://uk.anygator.com/search/car+insurance"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3" Type="http://schemas.openxmlformats.org/officeDocument/2006/relationships/hyperlink" Target="https://depositphotos.com/6161797/stock-illustration-marketing-to-best-customer-target.html" TargetMode="External"/><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5.png"/><Relationship Id="rId7" Type="http://schemas.openxmlformats.org/officeDocument/2006/relationships/diagramQuickStyle" Target="../diagrams/quickStyle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6.png"/><Relationship Id="rId9" Type="http://schemas.microsoft.com/office/2007/relationships/diagramDrawing" Target="../diagrams/drawing2.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27.svg"/></Relationships>
</file>

<file path=ppt/slides/_rels/slide18.xml.rels><?xml version="1.0" encoding="UTF-8" standalone="yes"?>
<Relationships xmlns="http://schemas.openxmlformats.org/package/2006/relationships"><Relationship Id="rId2" Type="http://schemas.openxmlformats.org/officeDocument/2006/relationships/hyperlink" Target="https://support.ring.com/hc/en-us/articles/1198767460366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2476583-CC33-45CE-B51B-215B5673C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30" name="Rectangle 29">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3"/>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8E56DC6-1288-E92C-5593-E32F2C3DAD41}"/>
              </a:ext>
            </a:extLst>
          </p:cNvPr>
          <p:cNvSpPr>
            <a:spLocks noGrp="1"/>
          </p:cNvSpPr>
          <p:nvPr>
            <p:ph type="ctrTitle"/>
          </p:nvPr>
        </p:nvSpPr>
        <p:spPr>
          <a:xfrm>
            <a:off x="685801" y="643466"/>
            <a:ext cx="2590799" cy="4995333"/>
          </a:xfrm>
        </p:spPr>
        <p:txBody>
          <a:bodyPr vert="horz" lIns="91440" tIns="45720" rIns="91440" bIns="45720" rtlCol="0" anchor="ctr">
            <a:normAutofit/>
          </a:bodyPr>
          <a:lstStyle/>
          <a:p>
            <a:pPr algn="l"/>
            <a:r>
              <a:rPr lang="en-US" sz="3100">
                <a:solidFill>
                  <a:srgbClr val="FFFFFF"/>
                </a:solidFill>
              </a:rPr>
              <a:t>Proposal pitch presentation</a:t>
            </a:r>
            <a:br>
              <a:rPr lang="en-US" sz="3100">
                <a:solidFill>
                  <a:srgbClr val="FFFFFF"/>
                </a:solidFill>
              </a:rPr>
            </a:br>
            <a:endParaRPr lang="en-US" sz="3100">
              <a:solidFill>
                <a:srgbClr val="FFFFFF"/>
              </a:solidFill>
            </a:endParaRPr>
          </a:p>
        </p:txBody>
      </p:sp>
      <p:sp>
        <p:nvSpPr>
          <p:cNvPr id="3" name="Subtitle 2">
            <a:extLst>
              <a:ext uri="{FF2B5EF4-FFF2-40B4-BE49-F238E27FC236}">
                <a16:creationId xmlns:a16="http://schemas.microsoft.com/office/drawing/2014/main" id="{F0648D66-626D-6D90-4B3F-CA1E660882FF}"/>
              </a:ext>
            </a:extLst>
          </p:cNvPr>
          <p:cNvSpPr>
            <a:spLocks noGrp="1"/>
          </p:cNvSpPr>
          <p:nvPr>
            <p:ph type="subTitle" idx="1"/>
          </p:nvPr>
        </p:nvSpPr>
        <p:spPr>
          <a:xfrm>
            <a:off x="7971869" y="4551227"/>
            <a:ext cx="3840001" cy="2169537"/>
          </a:xfrm>
        </p:spPr>
        <p:txBody>
          <a:bodyPr>
            <a:normAutofit/>
          </a:bodyPr>
          <a:lstStyle/>
          <a:p>
            <a:pPr defTabSz="425143">
              <a:lnSpc>
                <a:spcPct val="90000"/>
              </a:lnSpc>
              <a:spcBef>
                <a:spcPts val="465"/>
              </a:spcBef>
              <a:spcAft>
                <a:spcPts val="628"/>
              </a:spcAft>
            </a:pPr>
            <a:r>
              <a:rPr lang="en-GB" sz="1400" kern="1200" cap="all" dirty="0">
                <a:solidFill>
                  <a:schemeClr val="tx1"/>
                </a:solidFill>
                <a:effectLst/>
                <a:latin typeface="Arial" panose="020B0604020202020204" pitchFamily="34" charset="0"/>
                <a:ea typeface="+mn-ea"/>
                <a:cs typeface="Arial" panose="020B0604020202020204" pitchFamily="34" charset="0"/>
              </a:rPr>
              <a:t>Mariana Codreanu 2118364</a:t>
            </a:r>
          </a:p>
          <a:p>
            <a:pPr defTabSz="425143">
              <a:lnSpc>
                <a:spcPct val="90000"/>
              </a:lnSpc>
              <a:spcBef>
                <a:spcPts val="465"/>
              </a:spcBef>
              <a:spcAft>
                <a:spcPts val="628"/>
              </a:spcAft>
            </a:pPr>
            <a:r>
              <a:rPr lang="en-GB" sz="1400" kern="1200" cap="all" dirty="0">
                <a:solidFill>
                  <a:schemeClr val="tx1"/>
                </a:solidFill>
                <a:effectLst/>
                <a:latin typeface="Arial" panose="020B0604020202020204" pitchFamily="34" charset="0"/>
                <a:ea typeface="+mn-ea"/>
                <a:cs typeface="Arial" panose="020B0604020202020204" pitchFamily="34" charset="0"/>
              </a:rPr>
              <a:t>Frida Izabella Tac 2118358 </a:t>
            </a:r>
          </a:p>
          <a:p>
            <a:pPr defTabSz="425143">
              <a:lnSpc>
                <a:spcPct val="90000"/>
              </a:lnSpc>
              <a:spcBef>
                <a:spcPts val="465"/>
              </a:spcBef>
              <a:spcAft>
                <a:spcPts val="628"/>
              </a:spcAft>
            </a:pPr>
            <a:r>
              <a:rPr lang="en-GB" sz="1400" kern="1200" cap="all" dirty="0">
                <a:solidFill>
                  <a:schemeClr val="tx1"/>
                </a:solidFill>
                <a:effectLst/>
                <a:latin typeface="Arial" panose="020B0604020202020204" pitchFamily="34" charset="0"/>
                <a:ea typeface="+mn-ea"/>
                <a:cs typeface="Arial" panose="020B0604020202020204" pitchFamily="34" charset="0"/>
              </a:rPr>
              <a:t>Elisa Pop 2109184</a:t>
            </a:r>
          </a:p>
          <a:p>
            <a:pPr defTabSz="425143">
              <a:lnSpc>
                <a:spcPct val="90000"/>
              </a:lnSpc>
              <a:spcBef>
                <a:spcPts val="465"/>
              </a:spcBef>
              <a:spcAft>
                <a:spcPts val="628"/>
              </a:spcAft>
            </a:pPr>
            <a:r>
              <a:rPr lang="en-GB" sz="1400" kern="1200" cap="all" dirty="0">
                <a:solidFill>
                  <a:schemeClr val="tx1"/>
                </a:solidFill>
                <a:effectLst/>
                <a:latin typeface="Arial" panose="020B0604020202020204" pitchFamily="34" charset="0"/>
                <a:ea typeface="+mn-ea"/>
                <a:cs typeface="Arial" panose="020B0604020202020204" pitchFamily="34" charset="0"/>
              </a:rPr>
              <a:t> Maria Francesca Dumitru 2121820</a:t>
            </a:r>
            <a:endParaRPr lang="en-GB" sz="32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ABCBEA1-AD36-99A3-5F47-5720E7DC7C1D}"/>
              </a:ext>
            </a:extLst>
          </p:cNvPr>
          <p:cNvSpPr txBox="1"/>
          <p:nvPr/>
        </p:nvSpPr>
        <p:spPr>
          <a:xfrm>
            <a:off x="5092519" y="922544"/>
            <a:ext cx="5947014" cy="923330"/>
          </a:xfrm>
          <a:prstGeom prst="rect">
            <a:avLst/>
          </a:prstGeom>
          <a:noFill/>
        </p:spPr>
        <p:txBody>
          <a:bodyPr wrap="square" rtlCol="0">
            <a:spAutoFit/>
          </a:bodyPr>
          <a:lstStyle/>
          <a:p>
            <a:pPr defTabSz="212572">
              <a:spcAft>
                <a:spcPts val="377"/>
              </a:spcAft>
            </a:pPr>
            <a:r>
              <a:rPr lang="en-GB" sz="5400" kern="1200" dirty="0">
                <a:solidFill>
                  <a:schemeClr val="tx1"/>
                </a:solidFill>
                <a:latin typeface="+mn-lt"/>
                <a:ea typeface="+mn-ea"/>
                <a:cs typeface="+mn-cs"/>
              </a:rPr>
              <a:t>Smart Car Camera</a:t>
            </a:r>
            <a:endParaRPr lang="en-GB" sz="13800" dirty="0"/>
          </a:p>
        </p:txBody>
      </p:sp>
      <p:sp>
        <p:nvSpPr>
          <p:cNvPr id="5" name="TextBox 4">
            <a:extLst>
              <a:ext uri="{FF2B5EF4-FFF2-40B4-BE49-F238E27FC236}">
                <a16:creationId xmlns:a16="http://schemas.microsoft.com/office/drawing/2014/main" id="{FD78D086-BC68-45D1-3B80-4DDBF4E0CECA}"/>
              </a:ext>
            </a:extLst>
          </p:cNvPr>
          <p:cNvSpPr txBox="1"/>
          <p:nvPr/>
        </p:nvSpPr>
        <p:spPr>
          <a:xfrm>
            <a:off x="4173053" y="2768418"/>
            <a:ext cx="6011807" cy="1323439"/>
          </a:xfrm>
          <a:prstGeom prst="rect">
            <a:avLst/>
          </a:prstGeom>
          <a:noFill/>
        </p:spPr>
        <p:txBody>
          <a:bodyPr wrap="square" rtlCol="0">
            <a:spAutoFit/>
          </a:bodyPr>
          <a:lstStyle/>
          <a:p>
            <a:pPr defTabSz="212572">
              <a:spcAft>
                <a:spcPts val="377"/>
              </a:spcAft>
            </a:pPr>
            <a:r>
              <a:rPr lang="en-GB" sz="2000" kern="1200" dirty="0">
                <a:solidFill>
                  <a:schemeClr val="tx1"/>
                </a:solidFill>
                <a:latin typeface="Arial" panose="020B0604020202020204" pitchFamily="34" charset="0"/>
                <a:ea typeface="+mn-ea"/>
                <a:cs typeface="Arial" panose="020B0604020202020204" pitchFamily="34" charset="0"/>
              </a:rPr>
              <a:t>Module: Managing projects in the workplace BMSW5104</a:t>
            </a:r>
            <a:br>
              <a:rPr lang="en-GB" sz="2000" kern="1200" dirty="0">
                <a:solidFill>
                  <a:schemeClr val="tx1"/>
                </a:solidFill>
                <a:latin typeface="Arial" panose="020B0604020202020204" pitchFamily="34" charset="0"/>
                <a:ea typeface="+mn-ea"/>
                <a:cs typeface="Arial" panose="020B0604020202020204" pitchFamily="34" charset="0"/>
              </a:rPr>
            </a:br>
            <a:br>
              <a:rPr lang="en-GB" sz="2000" kern="1200" dirty="0">
                <a:solidFill>
                  <a:schemeClr val="tx1"/>
                </a:solidFill>
                <a:latin typeface="Arial" panose="020B0604020202020204" pitchFamily="34" charset="0"/>
                <a:ea typeface="+mn-ea"/>
                <a:cs typeface="Arial" panose="020B0604020202020204" pitchFamily="34" charset="0"/>
              </a:rPr>
            </a:br>
            <a:r>
              <a:rPr lang="en-GB" sz="2000" kern="1200" dirty="0">
                <a:solidFill>
                  <a:schemeClr val="tx1"/>
                </a:solidFill>
                <a:latin typeface="Arial" panose="020B0604020202020204" pitchFamily="34" charset="0"/>
                <a:ea typeface="+mn-ea"/>
                <a:cs typeface="Arial" panose="020B0604020202020204" pitchFamily="34" charset="0"/>
              </a:rPr>
              <a:t>Lecturer: </a:t>
            </a:r>
            <a:r>
              <a:rPr lang="en-GB" sz="2000" kern="1200" dirty="0" err="1">
                <a:solidFill>
                  <a:schemeClr val="tx1"/>
                </a:solidFill>
                <a:latin typeface="Arial" panose="020B0604020202020204" pitchFamily="34" charset="0"/>
                <a:ea typeface="+mn-ea"/>
                <a:cs typeface="Arial" panose="020B0604020202020204" pitchFamily="34" charset="0"/>
              </a:rPr>
              <a:t>Aderemi</a:t>
            </a:r>
            <a:r>
              <a:rPr lang="en-GB" sz="2000" kern="1200" dirty="0">
                <a:solidFill>
                  <a:schemeClr val="tx1"/>
                </a:solidFill>
                <a:latin typeface="Arial" panose="020B0604020202020204" pitchFamily="34" charset="0"/>
                <a:ea typeface="+mn-ea"/>
                <a:cs typeface="Arial" panose="020B0604020202020204" pitchFamily="34" charset="0"/>
              </a:rPr>
              <a:t> </a:t>
            </a:r>
            <a:r>
              <a:rPr lang="en-GB" sz="2000" kern="1200" dirty="0" err="1">
                <a:solidFill>
                  <a:schemeClr val="tx1"/>
                </a:solidFill>
                <a:latin typeface="Arial" panose="020B0604020202020204" pitchFamily="34" charset="0"/>
                <a:ea typeface="+mn-ea"/>
                <a:cs typeface="Arial" panose="020B0604020202020204" pitchFamily="34" charset="0"/>
              </a:rPr>
              <a:t>Ojebode</a:t>
            </a:r>
            <a:endParaRPr lang="en-GB" sz="5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773244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36D21-8F3E-8DDD-AAF2-1533EF32E859}"/>
              </a:ext>
            </a:extLst>
          </p:cNvPr>
          <p:cNvSpPr>
            <a:spLocks noGrp="1"/>
          </p:cNvSpPr>
          <p:nvPr>
            <p:ph type="title"/>
          </p:nvPr>
        </p:nvSpPr>
        <p:spPr>
          <a:xfrm>
            <a:off x="685802" y="609600"/>
            <a:ext cx="6282266" cy="1456267"/>
          </a:xfrm>
        </p:spPr>
        <p:txBody>
          <a:bodyPr>
            <a:normAutofit/>
          </a:bodyPr>
          <a:lstStyle/>
          <a:p>
            <a:r>
              <a:rPr lang="en-GB"/>
              <a:t>Smart Car Camera</a:t>
            </a:r>
          </a:p>
        </p:txBody>
      </p:sp>
      <p:graphicFrame>
        <p:nvGraphicFramePr>
          <p:cNvPr id="9" name="Content Placeholder 2">
            <a:extLst>
              <a:ext uri="{FF2B5EF4-FFF2-40B4-BE49-F238E27FC236}">
                <a16:creationId xmlns:a16="http://schemas.microsoft.com/office/drawing/2014/main" id="{79342664-B75F-CC27-7035-031732001150}"/>
              </a:ext>
            </a:extLst>
          </p:cNvPr>
          <p:cNvGraphicFramePr>
            <a:graphicFrameLocks noGrp="1"/>
          </p:cNvGraphicFramePr>
          <p:nvPr>
            <p:ph idx="1"/>
            <p:extLst>
              <p:ext uri="{D42A27DB-BD31-4B8C-83A1-F6EECF244321}">
                <p14:modId xmlns:p14="http://schemas.microsoft.com/office/powerpoint/2010/main" val="301438190"/>
              </p:ext>
            </p:extLst>
          </p:nvPr>
        </p:nvGraphicFramePr>
        <p:xfrm>
          <a:off x="82983" y="1517696"/>
          <a:ext cx="6734604" cy="40791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25AD15DA-355A-D6B8-F2BF-0DAE4122E222}"/>
              </a:ext>
            </a:extLst>
          </p:cNvPr>
          <p:cNvSpPr txBox="1"/>
          <p:nvPr/>
        </p:nvSpPr>
        <p:spPr>
          <a:xfrm>
            <a:off x="9313793" y="6488668"/>
            <a:ext cx="3165987" cy="369332"/>
          </a:xfrm>
          <a:prstGeom prst="rect">
            <a:avLst/>
          </a:prstGeom>
          <a:noFill/>
        </p:spPr>
        <p:txBody>
          <a:bodyPr wrap="square" rtlCol="0">
            <a:spAutoFit/>
          </a:bodyPr>
          <a:lstStyle/>
          <a:p>
            <a:r>
              <a:rPr lang="en-GB" dirty="0"/>
              <a:t>Mariana Codreanu 2118364</a:t>
            </a:r>
          </a:p>
        </p:txBody>
      </p:sp>
      <p:pic>
        <p:nvPicPr>
          <p:cNvPr id="7" name="Picture 6" descr="A person holding a phone&#10;&#10;Description automatically generated">
            <a:extLst>
              <a:ext uri="{FF2B5EF4-FFF2-40B4-BE49-F238E27FC236}">
                <a16:creationId xmlns:a16="http://schemas.microsoft.com/office/drawing/2014/main" id="{194F7709-3456-9F91-5B93-DFE819F1C74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968068" y="1926076"/>
            <a:ext cx="4683869" cy="3122579"/>
          </a:xfrm>
          <a:prstGeom prst="rect">
            <a:avLst/>
          </a:prstGeom>
          <a:effectLst>
            <a:softEdge rad="38100"/>
          </a:effectLst>
        </p:spPr>
      </p:pic>
    </p:spTree>
    <p:extLst>
      <p:ext uri="{BB962C8B-B14F-4D97-AF65-F5344CB8AC3E}">
        <p14:creationId xmlns:p14="http://schemas.microsoft.com/office/powerpoint/2010/main" val="28207866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6" name="Picture 5" descr="A person in a mask holding a flashlight in a car">
            <a:extLst>
              <a:ext uri="{FF2B5EF4-FFF2-40B4-BE49-F238E27FC236}">
                <a16:creationId xmlns:a16="http://schemas.microsoft.com/office/drawing/2014/main" id="{992DDA95-60C0-D09D-313D-80131CA984BB}"/>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0735" b="4265"/>
          <a:stretch/>
        </p:blipFill>
        <p:spPr>
          <a:xfrm>
            <a:off x="20" y="10"/>
            <a:ext cx="12191980" cy="6857990"/>
          </a:xfrm>
          <a:prstGeom prst="rect">
            <a:avLst/>
          </a:prstGeom>
        </p:spPr>
      </p:pic>
      <p:pic>
        <p:nvPicPr>
          <p:cNvPr id="12" name="Picture 11">
            <a:extLst>
              <a:ext uri="{FF2B5EF4-FFF2-40B4-BE49-F238E27FC236}">
                <a16:creationId xmlns:a16="http://schemas.microsoft.com/office/drawing/2014/main" id="{545F67A4-7428-47F3-AE14-8CA43D976E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Freeform 5">
            <a:extLst>
              <a:ext uri="{FF2B5EF4-FFF2-40B4-BE49-F238E27FC236}">
                <a16:creationId xmlns:a16="http://schemas.microsoft.com/office/drawing/2014/main" id="{F4A20210-FA90-4B6D-8D2E-1B90054E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16" name="Freeform 14">
            <a:extLst>
              <a:ext uri="{FF2B5EF4-FFF2-40B4-BE49-F238E27FC236}">
                <a16:creationId xmlns:a16="http://schemas.microsoft.com/office/drawing/2014/main" id="{39213B44-68B7-47E7-B506-5C79FCF80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39084D60-65A6-45F8-8C17-3529E43F1C3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9" name="Straight Connector 18">
              <a:extLst>
                <a:ext uri="{FF2B5EF4-FFF2-40B4-BE49-F238E27FC236}">
                  <a16:creationId xmlns:a16="http://schemas.microsoft.com/office/drawing/2014/main" id="{444A2572-2BF1-4C8E-AF59-F3AD411D89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5DF3485-B455-470C-8FA8-A1BDE087B8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5E9DCD0-EE49-4CB4-89B6-C25F9861C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713CF62-C96C-44E9-8C28-E3F2C6E7C6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D06558F-07E9-4D78-A6F3-8BCFA9E734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512D8773-83C0-4D51-9E1F-046DA7DA0D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880C3FB-3E2E-4054-A6D1-38176D6E2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505591A-6112-4B84-8E9E-923E43C4ED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4884290-8E39-4425-BB4F-48D955C1F8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00C383A3-6D77-41CE-8121-498BC3BA51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120A319-4A10-4542-B48C-5FB2714C4A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B15B038-50ED-419D-B142-C96EE418B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BAFF2F4-75B2-4498-8559-BAE80D89B4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B56AE167-8087-4A4B-B41D-5658EEBA68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8D353E8A-CBA6-44F9-9C00-D0AD27C96C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CA2C318A-A79F-4CAD-BA7A-51427BF9ED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F2996E3-5E01-4F22-B23C-7CD0CF72C4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60F6BC4-AB51-4DE7-B83C-E71FE4EC86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AF65FC1C-93BF-4ACA-BF17-17372DD108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9F9913C-8CCE-4D56-9D2A-0C2D686676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0EDD18C-1AAD-48E5-AAAD-73F4B5643C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22D7A5C4-18C8-43E9-A50A-F87A362C85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A0C484E-A224-4DB0-8C34-89BE54BD12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79BB438E-A25F-4A7F-B209-8899B7CEC4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F8BA6DC-B1E9-4F32-A5CC-8F61976B69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CF6D95B2-1C8D-4156-AB05-523619B4FC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88409AD-A77F-4304-9E8B-08A4891C70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862AD08A-B385-4D18-B948-8D53B391848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E32A413E-FF1A-46B1-BF8B-3C1C408B34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3CFF4E44-2BEB-4FAE-97C9-BC6E8296D1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F0486C0A-9B93-46B8-932F-876BE26CEF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1429BF5D-8D5B-4A48-89EE-8B779826E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CDC996EE-5EB1-4943-A1E8-70810CBD67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32F833C8-E3CE-4399-B78B-9DD0EEA64C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07C92DB2-78F1-4872-B9C7-C658A78869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1F8A2FAA-05E1-448E-A606-FA9D67036C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E5AAB5D1-1672-4825-88A7-D93923475E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02CAAFDB-2BA2-4D04-8B8B-1241D5EC0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4C381B3C-0009-451B-BCB3-48F7810C1B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2A10544C-1EAD-47FB-A17E-52C6222826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A2540B37-D854-4525-93F8-410685438F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7450DFE8-D07F-435C-B5A2-47D126FD9F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6C1A6513-2D5D-458C-B841-D5DD9844B8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931CF18-850E-41CD-823E-D311BD5CC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44497A09-1B1C-4EB6-B728-6FC3A1C125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A60DE04-F3E8-437E-A2E4-A8A7BA01CB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CDBBA541-852C-4AE6-82E8-6BD13AFB4F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2FC3362F-AD7E-45D7-BE85-7C8DD81347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FCD83E0F-C8AF-4D52-94DB-CD949A2B16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60D5F865-890F-483F-B407-516CE6D222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DE6A2505-E617-4419-AB05-10B779B5C2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BDFF0D66-52FC-4F64-B67F-72D9EFEED1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DCC72040-7945-4051-989C-2B728F6D50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96EB6302-2333-45D4-AE20-B0F6D45CC1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EECC1105-D16E-411D-B4B7-80BF039BF9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C7D2F518-4540-44DE-BC62-7D598EC99B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F19566BC-880A-4113-A9C4-0017E5184C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718E7D73-F4E4-4F5D-AFF9-EE491954A0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8D0988A2-3571-4C16-BDEF-58254F04E5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4550BAC8-41FE-4300-910B-EE7BBD7A0C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38CD175C-18A7-4589-8C46-A61FEF6D99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B6BE3031-FD1C-443C-9889-243CEEAEDF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7E37BF5D-3732-41F2-B9AF-A56C9214D6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077B6718-917A-4A01-BCF8-5C6E1217B2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1C23AB5B-98FB-43F1-B590-BBA79814F2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D6EEC146-226B-4C83-9C1B-DD5495DE16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9C24D094-41EF-4CA2-9834-B04793FA12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8DA46AD8-674F-46C3-8A22-280F78F91A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AE9D757B-CD9D-447C-8780-79F2FF8751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276B76E9-7342-43BC-B629-9180ABF577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3F25F68A-2DCB-4183-86F1-3428326E59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BA5FA913-066C-4504-A753-026056454C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6A6E50AC-CA1E-4DD3-B85F-1720C019E6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1224B2B1-DBD8-4BA8-8CEB-BFAC8A15D3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4DEFE1E7-69A3-47F5-B8B8-C0898281B6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66F1F489-762E-4979-9EBC-50A62330B8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927DF22C-20E6-4DED-B405-1B26C52186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236FD8D7-6E0F-468E-B8C4-F4E6707112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20F29E6-8727-22B4-7BC1-DD375812827D}"/>
              </a:ext>
            </a:extLst>
          </p:cNvPr>
          <p:cNvSpPr>
            <a:spLocks noGrp="1"/>
          </p:cNvSpPr>
          <p:nvPr>
            <p:ph type="ctrTitle"/>
          </p:nvPr>
        </p:nvSpPr>
        <p:spPr>
          <a:xfrm>
            <a:off x="6646333" y="2032000"/>
            <a:ext cx="4513792" cy="2819398"/>
          </a:xfrm>
        </p:spPr>
        <p:txBody>
          <a:bodyPr>
            <a:normAutofit/>
          </a:bodyPr>
          <a:lstStyle/>
          <a:p>
            <a:r>
              <a:rPr lang="en-GB"/>
              <a:t>Car theft </a:t>
            </a:r>
          </a:p>
        </p:txBody>
      </p:sp>
      <p:sp>
        <p:nvSpPr>
          <p:cNvPr id="3" name="Subtitle 2">
            <a:extLst>
              <a:ext uri="{FF2B5EF4-FFF2-40B4-BE49-F238E27FC236}">
                <a16:creationId xmlns:a16="http://schemas.microsoft.com/office/drawing/2014/main" id="{6CC24D84-EF2F-39A6-B1B2-662653A77811}"/>
              </a:ext>
            </a:extLst>
          </p:cNvPr>
          <p:cNvSpPr>
            <a:spLocks noGrp="1"/>
          </p:cNvSpPr>
          <p:nvPr>
            <p:ph type="subTitle" idx="1"/>
          </p:nvPr>
        </p:nvSpPr>
        <p:spPr>
          <a:xfrm>
            <a:off x="6646333" y="4851399"/>
            <a:ext cx="4513792" cy="914401"/>
          </a:xfrm>
        </p:spPr>
        <p:txBody>
          <a:bodyPr>
            <a:normAutofit/>
          </a:bodyPr>
          <a:lstStyle/>
          <a:p>
            <a:pPr>
              <a:lnSpc>
                <a:spcPct val="90000"/>
              </a:lnSpc>
            </a:pPr>
            <a:r>
              <a:rPr lang="en-GB" sz="1400"/>
              <a:t>Car theft is a problem that affects the majority of the population. Car theft is a significant issue in the United Kingdom, and it has been a concern for both law enforcement agencies and the public</a:t>
            </a:r>
          </a:p>
        </p:txBody>
      </p:sp>
      <p:sp>
        <p:nvSpPr>
          <p:cNvPr id="7" name="TextBox 6">
            <a:extLst>
              <a:ext uri="{FF2B5EF4-FFF2-40B4-BE49-F238E27FC236}">
                <a16:creationId xmlns:a16="http://schemas.microsoft.com/office/drawing/2014/main" id="{079059CB-D10C-002F-6EF2-40DB08BEF50E}"/>
              </a:ext>
            </a:extLst>
          </p:cNvPr>
          <p:cNvSpPr txBox="1"/>
          <p:nvPr/>
        </p:nvSpPr>
        <p:spPr>
          <a:xfrm>
            <a:off x="10005183" y="6657945"/>
            <a:ext cx="2186817"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uk.anygator.com/search/car+insurance">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Tree>
    <p:extLst>
      <p:ext uri="{BB962C8B-B14F-4D97-AF65-F5344CB8AC3E}">
        <p14:creationId xmlns:p14="http://schemas.microsoft.com/office/powerpoint/2010/main" val="875317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5" name="Picture 4" descr="Graph on document with pen">
            <a:extLst>
              <a:ext uri="{FF2B5EF4-FFF2-40B4-BE49-F238E27FC236}">
                <a16:creationId xmlns:a16="http://schemas.microsoft.com/office/drawing/2014/main" id="{110698DD-FC03-CF66-0B14-A8AC76B4E7A8}"/>
              </a:ext>
            </a:extLst>
          </p:cNvPr>
          <p:cNvPicPr>
            <a:picLocks noChangeAspect="1"/>
          </p:cNvPicPr>
          <p:nvPr/>
        </p:nvPicPr>
        <p:blipFill rotWithShape="1">
          <a:blip r:embed="rId4"/>
          <a:srcRect t="1415" b="14315"/>
          <a:stretch/>
        </p:blipFill>
        <p:spPr>
          <a:xfrm>
            <a:off x="20" y="10"/>
            <a:ext cx="12191980" cy="6857990"/>
          </a:xfrm>
          <a:prstGeom prst="rect">
            <a:avLst/>
          </a:prstGeom>
        </p:spPr>
      </p:pic>
      <p:pic>
        <p:nvPicPr>
          <p:cNvPr id="12" name="Picture 11">
            <a:extLst>
              <a:ext uri="{FF2B5EF4-FFF2-40B4-BE49-F238E27FC236}">
                <a16:creationId xmlns:a16="http://schemas.microsoft.com/office/drawing/2014/main" id="{C63E20F8-074D-4B3B-AE66-7BBD6F1CB7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168A5C37-E0A9-462D-BC65-C14D9025F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2A248C67-735F-8940-AA25-6AF8D0B65E5B}"/>
              </a:ext>
            </a:extLst>
          </p:cNvPr>
          <p:cNvSpPr txBox="1"/>
          <p:nvPr/>
        </p:nvSpPr>
        <p:spPr>
          <a:xfrm>
            <a:off x="1380067" y="2142067"/>
            <a:ext cx="9437159" cy="3725333"/>
          </a:xfrm>
          <a:prstGeom prst="rect">
            <a:avLst/>
          </a:prstGeom>
        </p:spPr>
        <p:txBody>
          <a:bodyPr vert="horz" lIns="91440" tIns="45720" rIns="91440" bIns="45720" rtlCol="0" anchor="ctr">
            <a:normAutofit/>
          </a:bodyPr>
          <a:lstStyle/>
          <a:p>
            <a:pPr indent="-228600">
              <a:spcAft>
                <a:spcPts val="1000"/>
              </a:spcAft>
              <a:buClr>
                <a:schemeClr val="tx1"/>
              </a:buClr>
              <a:buSzPct val="100000"/>
              <a:buFont typeface="Arial"/>
              <a:buChar char="•"/>
            </a:pPr>
            <a:r>
              <a:rPr lang="en-US"/>
              <a:t>Car theft rates increased by 40% in the first six months of 2023, with Range Rover models continuing to be the most targeted. One alarming trend that is on the rise is keyless auto theft and 'relay assault.' It has steadily increased over the years, with 93% of thefts currently taking place without the use of the owner's keys, up from 80% in 2017.(David Ross,2023)</a:t>
            </a:r>
          </a:p>
        </p:txBody>
      </p:sp>
    </p:spTree>
    <p:extLst>
      <p:ext uri="{BB962C8B-B14F-4D97-AF65-F5344CB8AC3E}">
        <p14:creationId xmlns:p14="http://schemas.microsoft.com/office/powerpoint/2010/main" val="38172481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E85DA-0F6D-8DFD-976B-4E212809A9E2}"/>
              </a:ext>
            </a:extLst>
          </p:cNvPr>
          <p:cNvSpPr>
            <a:spLocks noGrp="1"/>
          </p:cNvSpPr>
          <p:nvPr>
            <p:ph type="title"/>
          </p:nvPr>
        </p:nvSpPr>
        <p:spPr/>
        <p:txBody>
          <a:bodyPr/>
          <a:lstStyle/>
          <a:p>
            <a:r>
              <a:rPr lang="en-GB" dirty="0"/>
              <a:t>Target Market &amp; Opportunity</a:t>
            </a:r>
          </a:p>
        </p:txBody>
      </p:sp>
      <p:sp>
        <p:nvSpPr>
          <p:cNvPr id="3" name="Content Placeholder 2">
            <a:extLst>
              <a:ext uri="{FF2B5EF4-FFF2-40B4-BE49-F238E27FC236}">
                <a16:creationId xmlns:a16="http://schemas.microsoft.com/office/drawing/2014/main" id="{498C9294-DB5A-15EE-EB4B-EDDA88EBB617}"/>
              </a:ext>
            </a:extLst>
          </p:cNvPr>
          <p:cNvSpPr>
            <a:spLocks noGrp="1"/>
          </p:cNvSpPr>
          <p:nvPr>
            <p:ph sz="half" idx="1"/>
          </p:nvPr>
        </p:nvSpPr>
        <p:spPr/>
        <p:txBody>
          <a:bodyPr>
            <a:normAutofit/>
          </a:bodyPr>
          <a:lstStyle/>
          <a:p>
            <a:r>
              <a:rPr lang="en-GB" dirty="0"/>
              <a:t>The worldwide vehicle security systems market is divided into four key regions: North America, Europe, Asia-Pacific, and Rest of the World (RoW). </a:t>
            </a:r>
          </a:p>
          <a:p>
            <a:r>
              <a:rPr lang="en-GB" dirty="0"/>
              <a:t>This specifically product is designed  in order to know that the  car is protected and also in case will be able to find the intruder and  to avoid that the car or belongings are safe . The product can be used by everyone over 18 years old and is a car owner.</a:t>
            </a:r>
          </a:p>
        </p:txBody>
      </p:sp>
      <p:sp>
        <p:nvSpPr>
          <p:cNvPr id="4" name="Content Placeholder 3">
            <a:extLst>
              <a:ext uri="{FF2B5EF4-FFF2-40B4-BE49-F238E27FC236}">
                <a16:creationId xmlns:a16="http://schemas.microsoft.com/office/drawing/2014/main" id="{73205133-860C-F6B0-1F11-40A53EA5E3A5}"/>
              </a:ext>
            </a:extLst>
          </p:cNvPr>
          <p:cNvSpPr>
            <a:spLocks noGrp="1"/>
          </p:cNvSpPr>
          <p:nvPr>
            <p:ph sz="half" idx="2"/>
          </p:nvPr>
        </p:nvSpPr>
        <p:spPr>
          <a:xfrm>
            <a:off x="6619242" y="832104"/>
            <a:ext cx="5181600" cy="4251960"/>
          </a:xfrm>
        </p:spPr>
        <p:txBody>
          <a:bodyPr>
            <a:normAutofit/>
          </a:bodyPr>
          <a:lstStyle/>
          <a:p>
            <a:r>
              <a:rPr lang="en-GB" dirty="0"/>
              <a:t>The increased number of car theft cases, as well as the media attention surrounding them, have raised customer awareness.</a:t>
            </a:r>
          </a:p>
        </p:txBody>
      </p:sp>
      <p:pic>
        <p:nvPicPr>
          <p:cNvPr id="6" name="Picture 5" descr="A group of people standing in a circle&#10;&#10;Description automatically generated">
            <a:extLst>
              <a:ext uri="{FF2B5EF4-FFF2-40B4-BE49-F238E27FC236}">
                <a16:creationId xmlns:a16="http://schemas.microsoft.com/office/drawing/2014/main" id="{E24AA84A-9DEE-2FB0-254B-1DC50455CD9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19242" y="3529584"/>
            <a:ext cx="4688838" cy="3108960"/>
          </a:xfrm>
          <a:prstGeom prst="rect">
            <a:avLst/>
          </a:prstGeom>
        </p:spPr>
      </p:pic>
    </p:spTree>
    <p:extLst>
      <p:ext uri="{BB962C8B-B14F-4D97-AF65-F5344CB8AC3E}">
        <p14:creationId xmlns:p14="http://schemas.microsoft.com/office/powerpoint/2010/main" val="18182120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50F10-597E-AB7A-00ED-8E3BFBC212A1}"/>
              </a:ext>
            </a:extLst>
          </p:cNvPr>
          <p:cNvSpPr>
            <a:spLocks noGrp="1"/>
          </p:cNvSpPr>
          <p:nvPr>
            <p:ph type="title"/>
          </p:nvPr>
        </p:nvSpPr>
        <p:spPr>
          <a:xfrm>
            <a:off x="3939512" y="-256185"/>
            <a:ext cx="6847758" cy="1456267"/>
          </a:xfrm>
        </p:spPr>
        <p:txBody>
          <a:bodyPr>
            <a:normAutofit/>
          </a:bodyPr>
          <a:lstStyle/>
          <a:p>
            <a:r>
              <a:rPr lang="en-GB" dirty="0"/>
              <a:t>Product model</a:t>
            </a:r>
          </a:p>
        </p:txBody>
      </p:sp>
      <p:sp>
        <p:nvSpPr>
          <p:cNvPr id="3" name="Content Placeholder 2">
            <a:extLst>
              <a:ext uri="{FF2B5EF4-FFF2-40B4-BE49-F238E27FC236}">
                <a16:creationId xmlns:a16="http://schemas.microsoft.com/office/drawing/2014/main" id="{BE0890E3-D536-45BB-3632-89EC7EFCCF3E}"/>
              </a:ext>
            </a:extLst>
          </p:cNvPr>
          <p:cNvSpPr>
            <a:spLocks noGrp="1"/>
          </p:cNvSpPr>
          <p:nvPr>
            <p:ph idx="1"/>
          </p:nvPr>
        </p:nvSpPr>
        <p:spPr>
          <a:xfrm>
            <a:off x="245806" y="1091380"/>
            <a:ext cx="11326761" cy="5294671"/>
          </a:xfrm>
        </p:spPr>
        <p:txBody>
          <a:bodyPr>
            <a:normAutofit/>
          </a:bodyPr>
          <a:lstStyle/>
          <a:p>
            <a:pPr marL="0" indent="0">
              <a:lnSpc>
                <a:spcPct val="90000"/>
              </a:lnSpc>
              <a:buNone/>
            </a:pPr>
            <a:r>
              <a:rPr lang="en-GB" b="1" dirty="0">
                <a:latin typeface="Arial" panose="020B0604020202020204" pitchFamily="34" charset="0"/>
                <a:cs typeface="Arial" panose="020B0604020202020204" pitchFamily="34" charset="0"/>
              </a:rPr>
              <a:t>Smart</a:t>
            </a:r>
            <a:r>
              <a:rPr lang="en-GB" b="1" i="0" dirty="0">
                <a:effectLst/>
                <a:latin typeface="Arial" panose="020B0604020202020204" pitchFamily="34" charset="0"/>
                <a:cs typeface="Arial" panose="020B0604020202020204" pitchFamily="34" charset="0"/>
              </a:rPr>
              <a:t> Car Camera </a:t>
            </a:r>
            <a:r>
              <a:rPr lang="en-GB" sz="1600" b="0" i="0" dirty="0">
                <a:effectLst/>
                <a:latin typeface="Arial" panose="020B0604020202020204" pitchFamily="34" charset="0"/>
                <a:cs typeface="Arial" panose="020B0604020202020204" pitchFamily="34" charset="0"/>
              </a:rPr>
              <a:t>is a dual-facing dashboard security camera with safety features designed for your car whether you're </a:t>
            </a:r>
            <a:r>
              <a:rPr lang="en-GB" sz="1600" b="0" i="0" u="sng" dirty="0">
                <a:effectLst/>
                <a:latin typeface="Arial" panose="020B0604020202020204" pitchFamily="34" charset="0"/>
                <a:cs typeface="Arial" panose="020B0604020202020204" pitchFamily="34" charset="0"/>
              </a:rPr>
              <a:t>parked</a:t>
            </a:r>
            <a:r>
              <a:rPr lang="en-GB" sz="1600" b="0" i="0" dirty="0">
                <a:effectLst/>
                <a:latin typeface="Arial" panose="020B0604020202020204" pitchFamily="34" charset="0"/>
                <a:cs typeface="Arial" panose="020B0604020202020204" pitchFamily="34" charset="0"/>
              </a:rPr>
              <a:t> or on </a:t>
            </a:r>
            <a:r>
              <a:rPr lang="en-GB" sz="1600" b="0" i="0" u="sng" dirty="0">
                <a:effectLst/>
                <a:latin typeface="Arial" panose="020B0604020202020204" pitchFamily="34" charset="0"/>
                <a:cs typeface="Arial" panose="020B0604020202020204" pitchFamily="34" charset="0"/>
              </a:rPr>
              <a:t>the go</a:t>
            </a:r>
            <a:r>
              <a:rPr lang="en-GB" sz="1600" b="0" i="0" dirty="0">
                <a:effectLst/>
                <a:latin typeface="Arial" panose="020B0604020202020204" pitchFamily="34" charset="0"/>
                <a:cs typeface="Arial" panose="020B0604020202020204" pitchFamily="34" charset="0"/>
              </a:rPr>
              <a:t>.</a:t>
            </a:r>
          </a:p>
          <a:p>
            <a:pPr marL="0" indent="0">
              <a:lnSpc>
                <a:spcPct val="90000"/>
              </a:lnSpc>
              <a:buNone/>
            </a:pPr>
            <a:r>
              <a:rPr lang="en-GB" sz="1600" dirty="0">
                <a:effectLst/>
                <a:latin typeface="Arial" panose="020B0604020202020204" pitchFamily="34" charset="0"/>
                <a:ea typeface="Calibri" panose="020F0502020204030204" pitchFamily="34" charset="0"/>
                <a:cs typeface="Arial" panose="020B0604020202020204" pitchFamily="34" charset="0"/>
              </a:rPr>
              <a:t>The Smart Car Camera is a cutting-edge solution designed to address the problem of car theft and ensure car safety round the clock</a:t>
            </a:r>
            <a:r>
              <a:rPr lang="en-GB" sz="1600" dirty="0">
                <a:latin typeface="Arial" panose="020B0604020202020204" pitchFamily="34" charset="0"/>
                <a:ea typeface="Calibri" panose="020F0502020204030204" pitchFamily="34" charset="0"/>
                <a:cs typeface="Arial" panose="020B0604020202020204" pitchFamily="34" charset="0"/>
              </a:rPr>
              <a:t>.</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nSpc>
                <a:spcPct val="90000"/>
              </a:lnSpc>
            </a:pPr>
            <a:r>
              <a:rPr lang="en-GB" sz="2000" b="1" dirty="0">
                <a:solidFill>
                  <a:srgbClr val="FFFF00"/>
                </a:solidFill>
                <a:latin typeface="Arial" panose="020B0604020202020204" pitchFamily="34" charset="0"/>
                <a:ea typeface="Calibri" panose="020F0502020204030204" pitchFamily="34" charset="0"/>
                <a:cs typeface="Arial" panose="020B0604020202020204" pitchFamily="34" charset="0"/>
              </a:rPr>
              <a:t>Advanced and Intelligent Features</a:t>
            </a:r>
          </a:p>
          <a:p>
            <a:pPr>
              <a:lnSpc>
                <a:spcPct val="90000"/>
              </a:lnSpc>
            </a:pPr>
            <a:r>
              <a:rPr lang="en-GB" sz="2000" b="1" dirty="0">
                <a:solidFill>
                  <a:srgbClr val="FFFF00"/>
                </a:solidFill>
                <a:latin typeface="Arial" panose="020B0604020202020204" pitchFamily="34" charset="0"/>
                <a:ea typeface="Calibri" panose="020F0502020204030204" pitchFamily="34" charset="0"/>
                <a:cs typeface="Arial" panose="020B0604020202020204" pitchFamily="34" charset="0"/>
              </a:rPr>
              <a:t>Innovative device </a:t>
            </a:r>
          </a:p>
          <a:p>
            <a:pPr>
              <a:lnSpc>
                <a:spcPct val="90000"/>
              </a:lnSpc>
            </a:pPr>
            <a:r>
              <a:rPr lang="en-GB" sz="2000" b="1" i="0" dirty="0">
                <a:solidFill>
                  <a:srgbClr val="FFFF00"/>
                </a:solidFill>
                <a:effectLst/>
                <a:latin typeface="Arial" panose="020B0604020202020204" pitchFamily="34" charset="0"/>
                <a:cs typeface="Arial" panose="020B0604020202020204" pitchFamily="34" charset="0"/>
              </a:rPr>
              <a:t>Dual-Facing 1080p HD Cameras + Night Vision</a:t>
            </a:r>
          </a:p>
          <a:p>
            <a:pPr>
              <a:lnSpc>
                <a:spcPct val="90000"/>
              </a:lnSpc>
            </a:pPr>
            <a:r>
              <a:rPr lang="en-GB" sz="2000" b="1" dirty="0">
                <a:solidFill>
                  <a:srgbClr val="FFFF00"/>
                </a:solidFill>
                <a:latin typeface="Arial" panose="020B0604020202020204" pitchFamily="34" charset="0"/>
                <a:ea typeface="Calibri" panose="020F0502020204030204" pitchFamily="34" charset="0"/>
                <a:cs typeface="Arial" panose="020B0604020202020204" pitchFamily="34" charset="0"/>
              </a:rPr>
              <a:t>H</a:t>
            </a:r>
            <a:r>
              <a:rPr lang="en-GB" sz="2000" b="1" dirty="0">
                <a:solidFill>
                  <a:srgbClr val="FFFF00"/>
                </a:solidFill>
                <a:effectLst/>
                <a:latin typeface="Arial" panose="020B0604020202020204" pitchFamily="34" charset="0"/>
                <a:ea typeface="Calibri" panose="020F0502020204030204" pitchFamily="34" charset="0"/>
                <a:cs typeface="Arial" panose="020B0604020202020204" pitchFamily="34" charset="0"/>
              </a:rPr>
              <a:t>igh-resolution video recording </a:t>
            </a:r>
          </a:p>
          <a:p>
            <a:pPr>
              <a:lnSpc>
                <a:spcPct val="90000"/>
              </a:lnSpc>
            </a:pPr>
            <a:r>
              <a:rPr lang="en-GB" sz="2000" b="1" dirty="0">
                <a:solidFill>
                  <a:srgbClr val="FFFF00"/>
                </a:solidFill>
                <a:latin typeface="Arial" panose="020B0604020202020204" pitchFamily="34" charset="0"/>
                <a:ea typeface="Calibri" panose="020F0502020204030204" pitchFamily="34" charset="0"/>
                <a:cs typeface="Arial" panose="020B0604020202020204" pitchFamily="34" charset="0"/>
              </a:rPr>
              <a:t>M</a:t>
            </a:r>
            <a:r>
              <a:rPr lang="en-GB" sz="2000" b="1" dirty="0">
                <a:solidFill>
                  <a:srgbClr val="FFFF00"/>
                </a:solidFill>
                <a:effectLst/>
                <a:latin typeface="Arial" panose="020B0604020202020204" pitchFamily="34" charset="0"/>
                <a:ea typeface="Calibri" panose="020F0502020204030204" pitchFamily="34" charset="0"/>
                <a:cs typeface="Arial" panose="020B0604020202020204" pitchFamily="34" charset="0"/>
              </a:rPr>
              <a:t>otion detection </a:t>
            </a:r>
            <a:endParaRPr lang="en-GB" sz="2000" b="1" dirty="0">
              <a:solidFill>
                <a:srgbClr val="FFFF00"/>
              </a:solidFill>
              <a:latin typeface="Arial" panose="020B0604020202020204" pitchFamily="34" charset="0"/>
              <a:ea typeface="Calibri" panose="020F0502020204030204" pitchFamily="34" charset="0"/>
              <a:cs typeface="Arial" panose="020B0604020202020204" pitchFamily="34" charset="0"/>
            </a:endParaRPr>
          </a:p>
          <a:p>
            <a:pPr>
              <a:lnSpc>
                <a:spcPct val="90000"/>
              </a:lnSpc>
            </a:pPr>
            <a:r>
              <a:rPr lang="en-GB" sz="2000" b="1" dirty="0">
                <a:solidFill>
                  <a:srgbClr val="FFFF00"/>
                </a:solidFill>
                <a:effectLst/>
                <a:latin typeface="Arial" panose="020B0604020202020204" pitchFamily="34" charset="0"/>
                <a:ea typeface="Calibri" panose="020F0502020204030204" pitchFamily="34" charset="0"/>
                <a:cs typeface="Arial" panose="020B0604020202020204" pitchFamily="34" charset="0"/>
              </a:rPr>
              <a:t>GPS tracking</a:t>
            </a:r>
          </a:p>
          <a:p>
            <a:pPr>
              <a:lnSpc>
                <a:spcPct val="90000"/>
              </a:lnSpc>
            </a:pPr>
            <a:r>
              <a:rPr lang="en-GB" sz="2000" b="1" i="0" dirty="0">
                <a:solidFill>
                  <a:srgbClr val="FFFF00"/>
                </a:solidFill>
                <a:effectLst/>
                <a:latin typeface="Arial" panose="020B0604020202020204" pitchFamily="34" charset="0"/>
                <a:cs typeface="Arial" panose="020B0604020202020204" pitchFamily="34" charset="0"/>
              </a:rPr>
              <a:t>Real-Time Notifications</a:t>
            </a:r>
          </a:p>
          <a:p>
            <a:pPr>
              <a:lnSpc>
                <a:spcPct val="90000"/>
              </a:lnSpc>
            </a:pPr>
            <a:r>
              <a:rPr lang="en-GB" sz="2000" b="1" i="0" dirty="0">
                <a:solidFill>
                  <a:srgbClr val="FFFF00"/>
                </a:solidFill>
                <a:effectLst/>
                <a:latin typeface="Arial" panose="020B0604020202020204" pitchFamily="34" charset="0"/>
                <a:cs typeface="Arial" panose="020B0604020202020204" pitchFamily="34" charset="0"/>
              </a:rPr>
              <a:t>Security LED Lights</a:t>
            </a:r>
          </a:p>
          <a:p>
            <a:pPr>
              <a:lnSpc>
                <a:spcPct val="90000"/>
              </a:lnSpc>
            </a:pPr>
            <a:r>
              <a:rPr lang="en-GB" sz="2000" b="1" i="0" dirty="0">
                <a:solidFill>
                  <a:srgbClr val="FFFF00"/>
                </a:solidFill>
                <a:effectLst/>
                <a:latin typeface="Arial" panose="020B0604020202020204" pitchFamily="34" charset="0"/>
                <a:cs typeface="Arial" panose="020B0604020202020204" pitchFamily="34" charset="0"/>
              </a:rPr>
              <a:t>Wi-fi Connectivity</a:t>
            </a:r>
          </a:p>
          <a:p>
            <a:pPr>
              <a:lnSpc>
                <a:spcPct val="90000"/>
              </a:lnSpc>
            </a:pPr>
            <a:r>
              <a:rPr lang="en-GB" sz="2000" b="1" i="0" dirty="0">
                <a:solidFill>
                  <a:srgbClr val="FFFF00"/>
                </a:solidFill>
                <a:effectLst/>
                <a:latin typeface="Arial" panose="020B0604020202020204" pitchFamily="34" charset="0"/>
                <a:cs typeface="Arial" panose="020B0604020202020204" pitchFamily="34" charset="0"/>
              </a:rPr>
              <a:t>Audio + Video Privacy Cover</a:t>
            </a:r>
          </a:p>
          <a:p>
            <a:pPr marL="0" indent="0">
              <a:lnSpc>
                <a:spcPct val="90000"/>
              </a:lnSpc>
              <a:buNone/>
            </a:pPr>
            <a:endParaRPr lang="en-GB" sz="900" dirty="0">
              <a:solidFill>
                <a:srgbClr val="FFFF00"/>
              </a:solidFill>
              <a:latin typeface="Equip-Light"/>
              <a:ea typeface="Calibri" panose="020F0502020204030204" pitchFamily="34" charset="0"/>
            </a:endParaRPr>
          </a:p>
          <a:p>
            <a:pPr marL="0" indent="0">
              <a:lnSpc>
                <a:spcPct val="90000"/>
              </a:lnSpc>
              <a:buNone/>
            </a:pPr>
            <a:endParaRPr lang="en-GB" sz="900" dirty="0"/>
          </a:p>
        </p:txBody>
      </p:sp>
      <p:pic>
        <p:nvPicPr>
          <p:cNvPr id="5" name="Picture 4" descr="A close up of a camera&#10;&#10;Description automatically generated">
            <a:extLst>
              <a:ext uri="{FF2B5EF4-FFF2-40B4-BE49-F238E27FC236}">
                <a16:creationId xmlns:a16="http://schemas.microsoft.com/office/drawing/2014/main" id="{7B35DD4E-F2EA-7BF3-A7AB-3394667C5725}"/>
              </a:ext>
            </a:extLst>
          </p:cNvPr>
          <p:cNvPicPr>
            <a:picLocks noChangeAspect="1"/>
          </p:cNvPicPr>
          <p:nvPr/>
        </p:nvPicPr>
        <p:blipFill rotWithShape="1">
          <a:blip r:embed="rId3">
            <a:extLst>
              <a:ext uri="{28A0092B-C50C-407E-A947-70E740481C1C}">
                <a14:useLocalDpi xmlns:a14="http://schemas.microsoft.com/office/drawing/2010/main" val="0"/>
              </a:ext>
            </a:extLst>
          </a:blip>
          <a:srcRect l="31515" r="10127" b="-1"/>
          <a:stretch/>
        </p:blipFill>
        <p:spPr>
          <a:xfrm>
            <a:off x="6902244" y="2213712"/>
            <a:ext cx="4345859" cy="4188969"/>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4" name="TextBox 3">
            <a:extLst>
              <a:ext uri="{FF2B5EF4-FFF2-40B4-BE49-F238E27FC236}">
                <a16:creationId xmlns:a16="http://schemas.microsoft.com/office/drawing/2014/main" id="{DD459E14-C7EC-49CB-1703-0A8468F05350}"/>
              </a:ext>
            </a:extLst>
          </p:cNvPr>
          <p:cNvSpPr txBox="1"/>
          <p:nvPr/>
        </p:nvSpPr>
        <p:spPr>
          <a:xfrm>
            <a:off x="9163664" y="6488668"/>
            <a:ext cx="3500284" cy="369332"/>
          </a:xfrm>
          <a:prstGeom prst="rect">
            <a:avLst/>
          </a:prstGeom>
          <a:noFill/>
        </p:spPr>
        <p:txBody>
          <a:bodyPr wrap="square" rtlCol="0">
            <a:spAutoFit/>
          </a:bodyPr>
          <a:lstStyle/>
          <a:p>
            <a:r>
              <a:rPr lang="en-GB" dirty="0"/>
              <a:t>Mariana Codreanu 2118364</a:t>
            </a:r>
          </a:p>
        </p:txBody>
      </p:sp>
    </p:spTree>
    <p:extLst>
      <p:ext uri="{BB962C8B-B14F-4D97-AF65-F5344CB8AC3E}">
        <p14:creationId xmlns:p14="http://schemas.microsoft.com/office/powerpoint/2010/main" val="25872086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BF9AB-D220-3505-2209-9832630A5944}"/>
              </a:ext>
            </a:extLst>
          </p:cNvPr>
          <p:cNvSpPr>
            <a:spLocks noGrp="1"/>
          </p:cNvSpPr>
          <p:nvPr>
            <p:ph type="title"/>
          </p:nvPr>
        </p:nvSpPr>
        <p:spPr>
          <a:xfrm>
            <a:off x="825909" y="808055"/>
            <a:ext cx="3979205" cy="1453363"/>
          </a:xfrm>
        </p:spPr>
        <p:txBody>
          <a:bodyPr>
            <a:normAutofit/>
          </a:bodyPr>
          <a:lstStyle/>
          <a:p>
            <a:r>
              <a:rPr lang="en-GB" sz="4000" b="1" dirty="0"/>
              <a:t>Business Model</a:t>
            </a:r>
          </a:p>
        </p:txBody>
      </p:sp>
      <p:sp>
        <p:nvSpPr>
          <p:cNvPr id="3" name="Content Placeholder 2">
            <a:extLst>
              <a:ext uri="{FF2B5EF4-FFF2-40B4-BE49-F238E27FC236}">
                <a16:creationId xmlns:a16="http://schemas.microsoft.com/office/drawing/2014/main" id="{940646DD-FDF1-CDD4-67A2-595EA59CCD50}"/>
              </a:ext>
            </a:extLst>
          </p:cNvPr>
          <p:cNvSpPr>
            <a:spLocks noGrp="1"/>
          </p:cNvSpPr>
          <p:nvPr>
            <p:ph idx="1"/>
          </p:nvPr>
        </p:nvSpPr>
        <p:spPr>
          <a:xfrm>
            <a:off x="566204" y="2396688"/>
            <a:ext cx="5529796" cy="4060723"/>
          </a:xfrm>
        </p:spPr>
        <p:txBody>
          <a:bodyPr>
            <a:normAutofit/>
          </a:bodyPr>
          <a:lstStyle/>
          <a:p>
            <a:pPr marL="0" indent="0">
              <a:buNone/>
            </a:pPr>
            <a:r>
              <a:rPr lang="en-GB" sz="2800" u="sng" dirty="0">
                <a:latin typeface="Arial" panose="020B0604020202020204" pitchFamily="34" charset="0"/>
                <a:cs typeface="Arial" panose="020B0604020202020204" pitchFamily="34" charset="0"/>
              </a:rPr>
              <a:t>Smart Car Camera </a:t>
            </a:r>
            <a:r>
              <a:rPr lang="en-GB" sz="2800" dirty="0">
                <a:latin typeface="Arial" panose="020B0604020202020204" pitchFamily="34" charset="0"/>
                <a:cs typeface="Arial" panose="020B0604020202020204" pitchFamily="34" charset="0"/>
              </a:rPr>
              <a:t>is a new company that is manufacturing car parts for the software system of cars. The company has newly launched the car cam ring, that is offering improved security for cars when drivers are in and out of the front seat. </a:t>
            </a:r>
          </a:p>
        </p:txBody>
      </p:sp>
      <p:pic>
        <p:nvPicPr>
          <p:cNvPr id="4" name="Picture 3" descr="Ring car cam">
            <a:extLst>
              <a:ext uri="{FF2B5EF4-FFF2-40B4-BE49-F238E27FC236}">
                <a16:creationId xmlns:a16="http://schemas.microsoft.com/office/drawing/2014/main" id="{C1F9A659-31E0-FC6C-E08E-4E3FBD9BFA09}"/>
              </a:ext>
            </a:extLst>
          </p:cNvPr>
          <p:cNvPicPr>
            <a:picLocks noChangeAspect="1" noChangeArrowheads="1"/>
          </p:cNvPicPr>
          <p:nvPr/>
        </p:nvPicPr>
        <p:blipFill>
          <a:blip r:embed="rId3"/>
          <a:stretch>
            <a:fillRect/>
          </a:stretch>
        </p:blipFill>
        <p:spPr bwMode="auto">
          <a:xfrm>
            <a:off x="6753558" y="345299"/>
            <a:ext cx="4135273" cy="2849880"/>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5" name="TextBox 4">
            <a:extLst>
              <a:ext uri="{FF2B5EF4-FFF2-40B4-BE49-F238E27FC236}">
                <a16:creationId xmlns:a16="http://schemas.microsoft.com/office/drawing/2014/main" id="{4F645186-83CA-0653-4CF3-72A34D391C80}"/>
              </a:ext>
            </a:extLst>
          </p:cNvPr>
          <p:cNvSpPr txBox="1"/>
          <p:nvPr/>
        </p:nvSpPr>
        <p:spPr>
          <a:xfrm>
            <a:off x="8551209" y="6457411"/>
            <a:ext cx="3949430" cy="307777"/>
          </a:xfrm>
          <a:prstGeom prst="rect">
            <a:avLst/>
          </a:prstGeom>
          <a:noFill/>
        </p:spPr>
        <p:txBody>
          <a:bodyPr wrap="square" rtlCol="0">
            <a:spAutoFit/>
          </a:bodyPr>
          <a:lstStyle/>
          <a:p>
            <a:r>
              <a:rPr lang="en-GB" sz="1400" kern="1200" cap="all" dirty="0">
                <a:solidFill>
                  <a:schemeClr val="tx1"/>
                </a:solidFill>
                <a:effectLst/>
                <a:latin typeface="Arial" panose="020B0604020202020204" pitchFamily="34" charset="0"/>
                <a:cs typeface="Arial" panose="020B0604020202020204" pitchFamily="34" charset="0"/>
              </a:rPr>
              <a:t>Maria Francesca Dumitru 2121820</a:t>
            </a:r>
            <a:endParaRPr lang="en-GB" sz="1400" dirty="0"/>
          </a:p>
        </p:txBody>
      </p:sp>
    </p:spTree>
    <p:extLst>
      <p:ext uri="{BB962C8B-B14F-4D97-AF65-F5344CB8AC3E}">
        <p14:creationId xmlns:p14="http://schemas.microsoft.com/office/powerpoint/2010/main" val="3548828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Picture 3" descr="A hand touching a screen with gears and icons&#10;&#10;Description automatically generated">
            <a:extLst>
              <a:ext uri="{FF2B5EF4-FFF2-40B4-BE49-F238E27FC236}">
                <a16:creationId xmlns:a16="http://schemas.microsoft.com/office/drawing/2014/main" id="{6080DC26-3074-B845-ABF1-44D939B1147C}"/>
              </a:ext>
            </a:extLst>
          </p:cNvPr>
          <p:cNvPicPr>
            <a:picLocks noChangeAspect="1"/>
          </p:cNvPicPr>
          <p:nvPr/>
        </p:nvPicPr>
        <p:blipFill rotWithShape="1">
          <a:blip r:embed="rId3">
            <a:extLst>
              <a:ext uri="{28A0092B-C50C-407E-A947-70E740481C1C}">
                <a14:useLocalDpi xmlns:a14="http://schemas.microsoft.com/office/drawing/2010/main" val="0"/>
              </a:ext>
            </a:extLst>
          </a:blip>
          <a:srcRect t="9639"/>
          <a:stretch/>
        </p:blipFill>
        <p:spPr>
          <a:xfrm>
            <a:off x="20" y="10"/>
            <a:ext cx="12191980" cy="6857990"/>
          </a:xfrm>
          <a:prstGeom prst="rect">
            <a:avLst/>
          </a:prstGeom>
        </p:spPr>
      </p:pic>
      <p:pic>
        <p:nvPicPr>
          <p:cNvPr id="9" name="Picture 8">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8D0E605B-A98F-462A-213D-1F21ABC040AB}"/>
              </a:ext>
            </a:extLst>
          </p:cNvPr>
          <p:cNvSpPr>
            <a:spLocks noGrp="1"/>
          </p:cNvSpPr>
          <p:nvPr>
            <p:ph type="title"/>
          </p:nvPr>
        </p:nvSpPr>
        <p:spPr>
          <a:xfrm>
            <a:off x="1380067" y="838200"/>
            <a:ext cx="9437159" cy="1227667"/>
          </a:xfrm>
        </p:spPr>
        <p:txBody>
          <a:bodyPr>
            <a:normAutofit/>
          </a:bodyPr>
          <a:lstStyle/>
          <a:p>
            <a:r>
              <a:rPr lang="en-GB" dirty="0"/>
              <a:t>Business Model</a:t>
            </a:r>
          </a:p>
        </p:txBody>
      </p:sp>
      <p:sp>
        <p:nvSpPr>
          <p:cNvPr id="3" name="Content Placeholder 2">
            <a:extLst>
              <a:ext uri="{FF2B5EF4-FFF2-40B4-BE49-F238E27FC236}">
                <a16:creationId xmlns:a16="http://schemas.microsoft.com/office/drawing/2014/main" id="{92418447-2F6A-8CAC-D5C2-38596D9BB9DC}"/>
              </a:ext>
            </a:extLst>
          </p:cNvPr>
          <p:cNvSpPr>
            <a:spLocks noGrp="1"/>
          </p:cNvSpPr>
          <p:nvPr>
            <p:ph idx="1"/>
          </p:nvPr>
        </p:nvSpPr>
        <p:spPr>
          <a:xfrm>
            <a:off x="368633" y="2006601"/>
            <a:ext cx="5253954" cy="3898088"/>
          </a:xfrm>
        </p:spPr>
        <p:txBody>
          <a:bodyPr>
            <a:normAutofit/>
          </a:bodyPr>
          <a:lstStyle/>
          <a:p>
            <a:r>
              <a:rPr lang="en-GB" sz="1800" u="sng" dirty="0">
                <a:latin typeface="Arial" panose="020B0604020202020204" pitchFamily="34" charset="0"/>
                <a:cs typeface="Arial" panose="020B0604020202020204" pitchFamily="34" charset="0"/>
              </a:rPr>
              <a:t>Smart Car Camera </a:t>
            </a:r>
            <a:r>
              <a:rPr lang="en-GB" sz="1800" dirty="0">
                <a:latin typeface="Arial" panose="020B0604020202020204" pitchFamily="34" charset="0"/>
                <a:cs typeface="Arial" panose="020B0604020202020204" pitchFamily="34" charset="0"/>
              </a:rPr>
              <a:t>is a new company that is manufacturing car parts for the software system of cars. The company has newly launched the car cam ring, that is offering improved security for cars when drivers are in and out of the front seat. </a:t>
            </a:r>
          </a:p>
          <a:p>
            <a:endParaRPr lang="en-GB" dirty="0"/>
          </a:p>
        </p:txBody>
      </p:sp>
      <p:pic>
        <p:nvPicPr>
          <p:cNvPr id="5" name="Picture 4" descr="Ring car cam">
            <a:extLst>
              <a:ext uri="{FF2B5EF4-FFF2-40B4-BE49-F238E27FC236}">
                <a16:creationId xmlns:a16="http://schemas.microsoft.com/office/drawing/2014/main" id="{AFA5B5C1-F4B0-45BE-0FEC-8F4B7B001F62}"/>
              </a:ext>
            </a:extLst>
          </p:cNvPr>
          <p:cNvPicPr>
            <a:picLocks noChangeAspect="1" noChangeArrowheads="1"/>
          </p:cNvPicPr>
          <p:nvPr/>
        </p:nvPicPr>
        <p:blipFill>
          <a:blip r:embed="rId5"/>
          <a:stretch>
            <a:fillRect/>
          </a:stretch>
        </p:blipFill>
        <p:spPr bwMode="auto">
          <a:xfrm>
            <a:off x="7159557" y="2084176"/>
            <a:ext cx="4583810" cy="3239665"/>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6" name="Rectangle 5">
            <a:extLst>
              <a:ext uri="{FF2B5EF4-FFF2-40B4-BE49-F238E27FC236}">
                <a16:creationId xmlns:a16="http://schemas.microsoft.com/office/drawing/2014/main" id="{5DF4D360-56B5-8D4D-91CA-18B1861E55CB}"/>
              </a:ext>
            </a:extLst>
          </p:cNvPr>
          <p:cNvSpPr/>
          <p:nvPr/>
        </p:nvSpPr>
        <p:spPr>
          <a:xfrm>
            <a:off x="0" y="5904689"/>
            <a:ext cx="12188825" cy="951525"/>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2142B2B5-3CAA-0776-798B-5DF2ADA3F774}"/>
              </a:ext>
            </a:extLst>
          </p:cNvPr>
          <p:cNvSpPr txBox="1"/>
          <p:nvPr/>
        </p:nvSpPr>
        <p:spPr>
          <a:xfrm>
            <a:off x="8640147" y="6380451"/>
            <a:ext cx="3918857" cy="369332"/>
          </a:xfrm>
          <a:prstGeom prst="rect">
            <a:avLst/>
          </a:prstGeom>
          <a:noFill/>
        </p:spPr>
        <p:txBody>
          <a:bodyPr wrap="square" rtlCol="0">
            <a:spAutoFit/>
          </a:bodyPr>
          <a:lstStyle/>
          <a:p>
            <a:r>
              <a:rPr lang="en-GB" dirty="0"/>
              <a:t>Maria Francesca Dumitru 2121820</a:t>
            </a:r>
          </a:p>
        </p:txBody>
      </p:sp>
    </p:spTree>
    <p:extLst>
      <p:ext uri="{BB962C8B-B14F-4D97-AF65-F5344CB8AC3E}">
        <p14:creationId xmlns:p14="http://schemas.microsoft.com/office/powerpoint/2010/main" val="6026301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9E866AA-FBE8-23D7-FD4C-FB7A43AE5B4B}"/>
              </a:ext>
            </a:extLst>
          </p:cNvPr>
          <p:cNvPicPr>
            <a:picLocks noChangeAspect="1" noChangeArrowheads="1"/>
          </p:cNvPicPr>
          <p:nvPr/>
        </p:nvPicPr>
        <p:blipFill rotWithShape="1">
          <a:blip r:embed="rId3"/>
          <a:srcRect t="9704" r="-5" b="7818"/>
          <a:stretch/>
        </p:blipFill>
        <p:spPr bwMode="auto">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a:noFill/>
        </p:spPr>
      </p:pic>
      <p:grpSp>
        <p:nvGrpSpPr>
          <p:cNvPr id="18" name="Group 17">
            <a:extLst>
              <a:ext uri="{FF2B5EF4-FFF2-40B4-BE49-F238E27FC236}">
                <a16:creationId xmlns:a16="http://schemas.microsoft.com/office/drawing/2014/main" id="{58B25CAD-A790-499A-926B-116E10915E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19" name="Freeform 98">
              <a:extLst>
                <a:ext uri="{FF2B5EF4-FFF2-40B4-BE49-F238E27FC236}">
                  <a16:creationId xmlns:a16="http://schemas.microsoft.com/office/drawing/2014/main" id="{76E29510-9A59-43B9-BA40-BF403A9F6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D41DCF14-C3EC-4A84-9BCB-CE73743063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1" name="Straight Connector 20">
                <a:extLst>
                  <a:ext uri="{FF2B5EF4-FFF2-40B4-BE49-F238E27FC236}">
                    <a16:creationId xmlns:a16="http://schemas.microsoft.com/office/drawing/2014/main" id="{323473CE-82AD-4D8D-A232-68772F8249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C67ADA3-E620-4348-8071-F9721E422B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21526D8-6171-42B9-BB1D-D4EBD07C93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918272C-9574-485F-8DBA-E779254B6C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14CAA3E-D915-4597-85D4-DF416AF539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749FF6F-6DEA-46A3-A01C-82BD294181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853F97E-C428-43BB-903E-E63D7A05D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D4EE22F-D9F6-499B-8595-2CA950937E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A598804-7127-47FC-8A02-C6E2FD0D7A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12A35C24-2BAE-4314-BBF5-81A17F92E1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3A33BF9-E8C7-47A3-BFF6-5419153F72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B8707F62-2F29-4FF0-A976-55E1996003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3D9DB8BF-BBA2-4465-8B80-B354B3A5BA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C237BA7-462C-4ABE-B089-4C8938F821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14D5F33-8377-427F-B4D1-8B783BF48E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68114C18-86CF-412F-81BD-4856E83CDB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CF1CFD5-877F-4D23-9186-ABBE606058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D718FB9-83BB-4BFB-ACF6-7D0A681BB7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9B007F5-E4FE-4A8F-813F-CC2740BD2E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1345DFB-742B-4F09-B75A-05377FD401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B4845AC-E70E-40A2-9491-05B2DBB92D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4111F64-514D-4447-86EB-D665455248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B20169F1-F2D1-4726-8423-DBB5FE0714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69F80247-CF53-4374-81E2-475BDD5210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FA5F5D72-947B-414E-8FDD-BBA2BCB95B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C3AECE77-F2AF-4FCA-9C0E-A3E154EF49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A357807F-7199-418E-A0A9-B64105ECD23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374400BB-9AFD-4FE0-890E-888B089C26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6B161EE8-5F23-490A-9728-F35D68DF90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F4E71C7-716A-43DB-8B25-45D376E5D1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CCC85AEA-CCD1-4DF7-8916-0F72027ED7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2135A1AE-41A5-4D62-8EDA-7E2AE30EF6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F3CFD903-54FF-40B5-8645-48F3E463AE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250B0D3E-699D-4045-9BD5-B4CF69C20B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B430A3E5-50DB-4A25-A497-A9AABF4CD8A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A1B0E32C-6B1D-4061-8FE9-49FE8F48E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5933DD09-EE89-4852-AAB4-7C42FEB01C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211394FF-3D41-4AC3-BF43-D84C4453F9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8E419255-A9D6-42DD-A394-F5330A6F36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7B92B858-83FE-42E7-B526-734880D077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1AC09C3A-8718-4FF6-89BE-385091356D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1ACA67A3-5C58-4B01-9A72-136D48845E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9C479D8B-24CE-4B25-A4B4-1D411A4502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9BF48C75-7374-42F2-A159-526789C343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D809A4AF-4DE5-4BEA-9D5A-A5236E9AF3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B3EF6033-DAB6-40AE-904A-9B445DBD6E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B6FAF6D3-9004-48E4-9A1F-BF36CEF7C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45BF9CAE-C7FC-4A40-83EC-8D4FA543E0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9D1F7A5-8E54-4E36-9FBB-68F82877C2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2E9B55B9-3B64-43D0-B20B-63D1E69CE3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AD5DB75D-0B80-49D5-ABF8-FB393DC83B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F3F5F929-EAAF-471A-9E35-6DCDC3566C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E4C2BEB3-0299-4A25-830D-6E2DF9FDC8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04E342A0-615D-466D-9404-CA8BBCEEFC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6BDFFE1C-1E19-4EF4-A1B2-204A04E341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6731123C-8680-4E7A-AF54-969919D30C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8F1F0F71-5F67-496A-85EC-C8272FC6DE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4EE0D13E-74B4-46D8-9CEB-993A9B02BB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BBC0AC4E-E40A-4D25-B178-B28024D5DB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A143B7E6-35F6-4AAF-B75E-D0E3B1CC3B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8DAAF768-2A67-4FCC-B682-7B14D4699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9A5A9193-6968-40A2-9E95-40B9A300A1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85F665EA-A27F-453A-9F57-4D4B9CE64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4F6B94B3-C73B-4B26-A066-A4A6EB6920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2C87A408-F5B1-4397-9A9F-65844D7EFB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B9AC2E82-FE6E-420B-9AB8-7939E196CE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BAE5E1C4-5F11-44DF-9A63-A3AB706FCC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3236581D-1127-4822-B364-203311850B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CF6AFBC9-9C55-4BB4-8DD3-CBFB9D959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3312F76C-C542-4FF1-88A9-12DED608E7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AC1AEC1F-364C-4A2C-8798-18571170F7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4960AF63-51EE-4474-9693-18C3FFC5F5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1E186998-8FFC-4B8E-9664-A3EB3DA93F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A00B2A7C-644E-4B02-8949-68AC413D14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0923CE8B-E88E-4585-A698-30BB686DFE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21148CFA-ECD4-4847-91CE-7E8206F840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DFAB4226-9991-4F5E-B43B-D873A909D2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C8548911-9FE4-446D-BD3E-DC72AEF2D6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100" name="Group 99">
            <a:extLst>
              <a:ext uri="{FF2B5EF4-FFF2-40B4-BE49-F238E27FC236}">
                <a16:creationId xmlns:a16="http://schemas.microsoft.com/office/drawing/2014/main" id="{811B40AE-63DC-41CA-B0D1-EF99F055F5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101" name="Freeform 17">
              <a:extLst>
                <a:ext uri="{FF2B5EF4-FFF2-40B4-BE49-F238E27FC236}">
                  <a16:creationId xmlns:a16="http://schemas.microsoft.com/office/drawing/2014/main" id="{07BB2A43-A75C-4A17-B68F-E6AB75EE03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2" name="Group 101">
              <a:extLst>
                <a:ext uri="{FF2B5EF4-FFF2-40B4-BE49-F238E27FC236}">
                  <a16:creationId xmlns:a16="http://schemas.microsoft.com/office/drawing/2014/main" id="{40A0BDF4-301A-4EE4-A77D-BD245F18EEA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03" name="Straight Connector 102">
                <a:extLst>
                  <a:ext uri="{FF2B5EF4-FFF2-40B4-BE49-F238E27FC236}">
                    <a16:creationId xmlns:a16="http://schemas.microsoft.com/office/drawing/2014/main" id="{C4924D57-94BA-40F5-BF53-9B23F7213F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A14F8BCB-338A-49F5-BB9D-626C7A0CC9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DEFC0D9E-285A-4D86-8A71-B985BA8335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57015B3C-B28A-40F0-B53A-91B3B9C5FA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1DFD7530-F83D-4D23-9B1F-F8DA8CD5AF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4DC34F9A-64D4-48B5-8E5A-ED0E339253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3ED77B99-47E0-4D0B-B185-7F5E1B61C0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EC09C835-22F6-4E14-9BBE-11DD233346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A02419A0-4AA5-4985-B606-94268DE415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1503FA27-7544-400B-8706-FE12A9B316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DD404C57-DD6C-454E-BE13-90369095B1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5ABEA11C-C6F5-4FAB-9F3F-384EF23D6C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7CAEDBBC-2C01-496B-929B-849F1CB534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2894D4ED-61CE-46A2-9092-A00B9E8377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1C5D0262-1B14-45D6-937F-B6D6A915DC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3C7684CB-4F98-4EC9-A35B-1E903CEE66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5C25B956-861C-47EE-9D4D-E31C24538E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3DD61AAC-D277-4D2E-AB51-8DDB489040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4A4BA2A9-697F-45E1-8363-5E61A4207E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FD517C0E-A6EE-4A86-9F4C-434CD71915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98C170BA-831C-4BA4-A286-65E66E9C46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0EAA6EC5-E2BD-492B-9A8B-C27A76AC6C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8485DB25-AEEB-4180-9A14-2CEB267D4F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807A4361-79A5-47AA-98FE-01640EE42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F672975E-CAD3-46F3-BDA2-902C8237DC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15679262-AA08-4D50-AB3F-E6F9B4D1D8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61E32D5A-0C93-4E13-B049-914A2F1D29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941EC8F6-AF84-43B6-9400-F73F6FBADE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E75F074A-16C0-4748-BD13-64A7C32F6A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ECB3D608-CA7C-470E-9AAA-8389005F53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7AB4FD7D-4E8A-4455-933E-99E52E0B49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7416DF40-A568-431F-B63F-C32A9175B8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1B25E07C-A0EC-4DCF-88EC-51BB5C3FC3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96C7DC41-3ADA-4989-AE2A-0F8D9DFCC9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6AE2AB88-5EAC-41EC-98BF-FACD6A2115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94E0B17E-9282-4983-AEB1-2B123998A3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986E83F1-9CCB-448B-89C9-F55B273BFC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1621D911-2A84-468C-9244-743E3E18D7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B29971DC-3B38-4403-ABC9-880A06EBAC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F2D65D61-4C71-4851-B377-83369B3889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804A736D-4A39-4E06-B7A7-2217CEB4EC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33B1531E-B3AC-480D-A8CD-836E8C1788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CF076B49-2AA3-4C05-9E50-CFF9137184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FE506FE5-22A7-42E7-BEB9-5442E79184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5D634CEF-DD74-4EC0-B7F4-3884BAF106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C4AD2728-E4B9-487D-A682-5E21DD15BB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C422CD3C-92C4-473C-9E31-85A594F6BE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71509C2B-9D23-4008-B6A1-2407688209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007ACD51-E44F-4AF8-8F61-F276D71343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EF5BDAF9-2B69-4209-BE1F-6C5D8A1DFF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9DA27782-8E1F-422F-B106-31C0E1216D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8E8A221D-84EC-47C2-A895-8253858153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F08A0E1C-6626-4DD8-83BE-E83E2DFC84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7360D67F-521C-4D9A-B2B1-392386EA51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F29669A1-CC36-41F4-B0F1-B720DB9894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7DC3ADA6-152F-4D7B-9ABD-30DC8F7A25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1F6CA5EE-56FA-4EF7-9EC7-BC3FB217ED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703F9222-217B-48EB-8878-EC0B32E322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B48B9A73-A26B-43DB-9BB2-5658871FEA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EDF9DD53-6F04-4203-B61A-240676B7FD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01065752-DE28-425C-8987-168FE9F510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4B78A37C-B329-45F9-AF83-26D5CD8265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FB70B126-9812-487A-AB78-CBCB1B32D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62A622F7-EC16-4F46-83B7-7A7DBCF99A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5607D488-F3A1-4FF6-9C5C-B4C1E147A2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FDD48CAD-8E9A-434C-9F7E-6031DA9A6A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F70B9979-DEC4-48B9-9462-E3631AC96A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ADB15ACD-534F-474C-8B1A-8F5B94AEFD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8DFFE368-637C-4309-ABAC-BDCED29B6B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7D3E8255-AD5A-48F8-B948-7BF97DBEE7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784682BD-D253-4704-BB29-6D9C7D300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34113DE4-AE89-4F45-9B12-61B04E3E78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8437CF76-AF2F-46BC-9579-872625F1AB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AF2AF364-8140-40A5-9AC8-00C03DA479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7" name="Straight Connector 176">
                <a:extLst>
                  <a:ext uri="{FF2B5EF4-FFF2-40B4-BE49-F238E27FC236}">
                    <a16:creationId xmlns:a16="http://schemas.microsoft.com/office/drawing/2014/main" id="{AFBA166C-DB92-475D-B0D3-1F7EB2B81A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8" name="Straight Connector 177">
                <a:extLst>
                  <a:ext uri="{FF2B5EF4-FFF2-40B4-BE49-F238E27FC236}">
                    <a16:creationId xmlns:a16="http://schemas.microsoft.com/office/drawing/2014/main" id="{583F60B4-E774-4D4F-BC7C-A171BB6174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EF18C06C-0984-4FAA-952A-9CBFC0F95C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0" name="Straight Connector 179">
                <a:extLst>
                  <a:ext uri="{FF2B5EF4-FFF2-40B4-BE49-F238E27FC236}">
                    <a16:creationId xmlns:a16="http://schemas.microsoft.com/office/drawing/2014/main" id="{BDE44802-FF06-46DC-9F7E-D2A329BB29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4" name="Content Placeholder 3">
            <a:extLst>
              <a:ext uri="{FF2B5EF4-FFF2-40B4-BE49-F238E27FC236}">
                <a16:creationId xmlns:a16="http://schemas.microsoft.com/office/drawing/2014/main" id="{B8F23EB9-05EE-6A05-BD4A-DD096881D04F}"/>
              </a:ext>
            </a:extLst>
          </p:cNvPr>
          <p:cNvPicPr>
            <a:picLocks noGrp="1" noChangeAspect="1" noChangeArrowheads="1"/>
          </p:cNvPicPr>
          <p:nvPr>
            <p:ph idx="1"/>
          </p:nvPr>
        </p:nvPicPr>
        <p:blipFill rotWithShape="1">
          <a:blip r:embed="rId4"/>
          <a:srcRect l="14507" r="18030" b="-2"/>
          <a:stretch/>
        </p:blipFill>
        <p:spPr bwMode="auto">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a:noFill/>
        </p:spPr>
      </p:pic>
      <p:sp>
        <p:nvSpPr>
          <p:cNvPr id="7" name="TextBox 6">
            <a:extLst>
              <a:ext uri="{FF2B5EF4-FFF2-40B4-BE49-F238E27FC236}">
                <a16:creationId xmlns:a16="http://schemas.microsoft.com/office/drawing/2014/main" id="{7E7094F9-4E29-6EAA-407C-1602267C3713}"/>
              </a:ext>
            </a:extLst>
          </p:cNvPr>
          <p:cNvSpPr txBox="1"/>
          <p:nvPr/>
        </p:nvSpPr>
        <p:spPr>
          <a:xfrm>
            <a:off x="8642192" y="6543195"/>
            <a:ext cx="5094515" cy="307777"/>
          </a:xfrm>
          <a:prstGeom prst="rect">
            <a:avLst/>
          </a:prstGeom>
          <a:noFill/>
        </p:spPr>
        <p:txBody>
          <a:bodyPr wrap="square" rtlCol="0">
            <a:spAutoFit/>
          </a:bodyPr>
          <a:lstStyle/>
          <a:p>
            <a:r>
              <a:rPr lang="en-GB" sz="1400" kern="1200" cap="all" dirty="0">
                <a:solidFill>
                  <a:schemeClr val="tx1"/>
                </a:solidFill>
                <a:effectLst/>
                <a:latin typeface="Arial" panose="020B0604020202020204" pitchFamily="34" charset="0"/>
                <a:cs typeface="Arial" panose="020B0604020202020204" pitchFamily="34" charset="0"/>
              </a:rPr>
              <a:t>Maria Francesca Dumitru 2121820</a:t>
            </a:r>
            <a:endParaRPr lang="en-GB" sz="1400" dirty="0"/>
          </a:p>
        </p:txBody>
      </p:sp>
      <p:graphicFrame>
        <p:nvGraphicFramePr>
          <p:cNvPr id="182" name="TextBox 5">
            <a:extLst>
              <a:ext uri="{FF2B5EF4-FFF2-40B4-BE49-F238E27FC236}">
                <a16:creationId xmlns:a16="http://schemas.microsoft.com/office/drawing/2014/main" id="{8C93A402-2D49-7822-BFCD-31620D8F2851}"/>
              </a:ext>
            </a:extLst>
          </p:cNvPr>
          <p:cNvGraphicFramePr/>
          <p:nvPr>
            <p:extLst>
              <p:ext uri="{D42A27DB-BD31-4B8C-83A1-F6EECF244321}">
                <p14:modId xmlns:p14="http://schemas.microsoft.com/office/powerpoint/2010/main" val="3848014867"/>
              </p:ext>
            </p:extLst>
          </p:nvPr>
        </p:nvGraphicFramePr>
        <p:xfrm>
          <a:off x="256024" y="1098925"/>
          <a:ext cx="7673689" cy="469227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976354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5801" y="609600"/>
            <a:ext cx="5219699" cy="1456267"/>
          </a:xfrm>
        </p:spPr>
        <p:txBody>
          <a:bodyPr>
            <a:normAutofit/>
          </a:bodyPr>
          <a:lstStyle/>
          <a:p>
            <a:r>
              <a:rPr b="1" dirty="0">
                <a:latin typeface="Arial" pitchFamily="34" charset="0"/>
                <a:cs typeface="Arial" pitchFamily="34" charset="0"/>
              </a:rPr>
              <a:t>The solution</a:t>
            </a:r>
            <a:endParaRPr lang="en-US" b="1" dirty="0">
              <a:latin typeface="Arial" pitchFamily="34" charset="0"/>
              <a:cs typeface="Arial" pitchFamily="34" charset="0"/>
            </a:endParaRPr>
          </a:p>
        </p:txBody>
      </p:sp>
      <p:sp>
        <p:nvSpPr>
          <p:cNvPr id="3" name="Content Placeholder 2"/>
          <p:cNvSpPr>
            <a:spLocks noGrp="1"/>
          </p:cNvSpPr>
          <p:nvPr>
            <p:ph idx="1"/>
          </p:nvPr>
        </p:nvSpPr>
        <p:spPr>
          <a:xfrm>
            <a:off x="685801" y="2142067"/>
            <a:ext cx="5219699" cy="3649133"/>
          </a:xfrm>
        </p:spPr>
        <p:txBody>
          <a:bodyPr>
            <a:normAutofit/>
          </a:bodyPr>
          <a:lstStyle/>
          <a:p>
            <a:pPr>
              <a:lnSpc>
                <a:spcPct val="90000"/>
              </a:lnSpc>
            </a:pPr>
            <a:r>
              <a:rPr lang="en-US" dirty="0">
                <a:latin typeface="Arial" pitchFamily="34" charset="0"/>
                <a:cs typeface="Arial" pitchFamily="34" charset="0"/>
              </a:rPr>
              <a:t>	One of the standout features of the Smart Car Camera is its ability to record both the exterior and interior of your vehicle with great clarity. The company prides itself on the ease of the setup process, which is a definite plus. </a:t>
            </a:r>
          </a:p>
          <a:p>
            <a:pPr>
              <a:lnSpc>
                <a:spcPct val="90000"/>
              </a:lnSpc>
            </a:pPr>
            <a:r>
              <a:rPr lang="en-US" dirty="0">
                <a:latin typeface="Arial" pitchFamily="34" charset="0"/>
                <a:cs typeface="Arial" pitchFamily="34" charset="0"/>
              </a:rPr>
              <a:t>Additionally, the car cam offers clear communication capabilities in both directions and an app with many useful features. However, it should be noted that the device lacks some of the driver-assist features seen in other dash cams, which may limit its appeal. Furthermore, the car cam's compatibility with third-party devices is subpar.</a:t>
            </a:r>
          </a:p>
        </p:txBody>
      </p:sp>
      <p:pic>
        <p:nvPicPr>
          <p:cNvPr id="14339" name="Picture 3" descr="A screenshot of a cell phone&#10;&#10;Description automatically generated"/>
          <p:cNvPicPr>
            <a:picLocks noChangeAspect="1" noChangeArrowheads="1"/>
          </p:cNvPicPr>
          <p:nvPr/>
        </p:nvPicPr>
        <p:blipFill rotWithShape="1">
          <a:blip r:embed="rId3"/>
          <a:srcRect t="4092" r="-1" b="-1"/>
          <a:stretch/>
        </p:blipFill>
        <p:spPr bwMode="auto">
          <a:xfrm>
            <a:off x="6198830" y="639097"/>
            <a:ext cx="5447070" cy="5250425"/>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14338" name="AutoShape 2" descr="Ring car cam"/>
          <p:cNvSpPr>
            <a:spLocks noChangeAspect="1" noChangeArrowheads="1"/>
          </p:cNvSpPr>
          <p:nvPr/>
        </p:nvSpPr>
        <p:spPr bwMode="auto">
          <a:xfrm>
            <a:off x="1679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4" name="TextBox 3">
            <a:extLst>
              <a:ext uri="{FF2B5EF4-FFF2-40B4-BE49-F238E27FC236}">
                <a16:creationId xmlns:a16="http://schemas.microsoft.com/office/drawing/2014/main" id="{82E7F01D-9925-49F5-8B61-FDCC1224E1B1}"/>
              </a:ext>
            </a:extLst>
          </p:cNvPr>
          <p:cNvSpPr txBox="1"/>
          <p:nvPr/>
        </p:nvSpPr>
        <p:spPr>
          <a:xfrm>
            <a:off x="9032033" y="6512767"/>
            <a:ext cx="3517641" cy="276999"/>
          </a:xfrm>
          <a:prstGeom prst="rect">
            <a:avLst/>
          </a:prstGeom>
          <a:noFill/>
        </p:spPr>
        <p:txBody>
          <a:bodyPr wrap="square" rtlCol="0">
            <a:spAutoFit/>
          </a:bodyPr>
          <a:lstStyle/>
          <a:p>
            <a:r>
              <a:rPr lang="en-GB" sz="1200" kern="1200" cap="all">
                <a:solidFill>
                  <a:schemeClr val="tx1"/>
                </a:solidFill>
                <a:effectLst/>
                <a:latin typeface="Arial" panose="020B0604020202020204" pitchFamily="34" charset="0"/>
                <a:cs typeface="Arial" panose="020B0604020202020204" pitchFamily="34" charset="0"/>
              </a:rPr>
              <a:t>Maria Francesca Dumitru 2121820</a:t>
            </a:r>
            <a:endParaRPr lang="en-GB" sz="1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22507" y="330740"/>
            <a:ext cx="5565032" cy="4789251"/>
          </a:xfrm>
        </p:spPr>
        <p:txBody>
          <a:bodyPr>
            <a:normAutofit/>
          </a:bodyPr>
          <a:lstStyle/>
          <a:p>
            <a:pPr>
              <a:buNone/>
            </a:pPr>
            <a:r>
              <a:rPr lang="en-US" dirty="0">
                <a:latin typeface="Arial" pitchFamily="34" charset="0"/>
                <a:cs typeface="Arial" pitchFamily="34" charset="0"/>
              </a:rPr>
              <a:t>		With its user-friendly Smart CC app, the Smart Car Camera is effortless to operate. In addition to being competitively priced, it also boasts a plethora of features, and despite a monthly subscription fee, it is less expensive than its rivals. This makes it an excellent option for customers who desire continuous video recording and wish to keep a watchful eye on their vehicle.</a:t>
            </a:r>
          </a:p>
        </p:txBody>
      </p:sp>
      <p:pic>
        <p:nvPicPr>
          <p:cNvPr id="13314" name="Picture 2" descr="https://i0.wp.com/cdnssl.ubergizmo.com/wp-content/uploads/2020/09/ring-car-cam.jpg"/>
          <p:cNvPicPr>
            <a:picLocks noChangeAspect="1" noChangeArrowheads="1"/>
          </p:cNvPicPr>
          <p:nvPr/>
        </p:nvPicPr>
        <p:blipFill rotWithShape="1">
          <a:blip r:embed="rId3"/>
          <a:srcRect l="1701" r="-3" b="-3"/>
          <a:stretch/>
        </p:blipFill>
        <p:spPr bwMode="auto">
          <a:xfrm>
            <a:off x="6198830" y="639097"/>
            <a:ext cx="5447070" cy="5250425"/>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2" name="TextBox 1">
            <a:extLst>
              <a:ext uri="{FF2B5EF4-FFF2-40B4-BE49-F238E27FC236}">
                <a16:creationId xmlns:a16="http://schemas.microsoft.com/office/drawing/2014/main" id="{03CA9A05-83F7-ED54-895C-A1E88AA005A7}"/>
              </a:ext>
            </a:extLst>
          </p:cNvPr>
          <p:cNvSpPr txBox="1"/>
          <p:nvPr/>
        </p:nvSpPr>
        <p:spPr>
          <a:xfrm>
            <a:off x="9125339" y="6568751"/>
            <a:ext cx="3424334" cy="276999"/>
          </a:xfrm>
          <a:prstGeom prst="rect">
            <a:avLst/>
          </a:prstGeom>
          <a:noFill/>
        </p:spPr>
        <p:txBody>
          <a:bodyPr wrap="square" rtlCol="0">
            <a:spAutoFit/>
          </a:bodyPr>
          <a:lstStyle/>
          <a:p>
            <a:r>
              <a:rPr lang="en-GB" sz="1200" kern="1200" cap="all" dirty="0">
                <a:solidFill>
                  <a:schemeClr val="tx1"/>
                </a:solidFill>
                <a:effectLst/>
                <a:latin typeface="Arial" panose="020B0604020202020204" pitchFamily="34" charset="0"/>
                <a:cs typeface="Arial" panose="020B0604020202020204" pitchFamily="34" charset="0"/>
              </a:rPr>
              <a:t>Maria Francesca Dumitru 2121820</a:t>
            </a:r>
            <a:endParaRPr lang="en-GB" sz="1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38A66-290F-FB68-9A6C-74616456FBDC}"/>
              </a:ext>
            </a:extLst>
          </p:cNvPr>
          <p:cNvSpPr>
            <a:spLocks noGrp="1"/>
          </p:cNvSpPr>
          <p:nvPr>
            <p:ph type="title"/>
          </p:nvPr>
        </p:nvSpPr>
        <p:spPr>
          <a:xfrm>
            <a:off x="4242619" y="41549"/>
            <a:ext cx="3706762" cy="1608124"/>
          </a:xfrm>
        </p:spPr>
        <p:txBody>
          <a:bodyPr>
            <a:normAutofit/>
          </a:bodyPr>
          <a:lstStyle/>
          <a:p>
            <a:r>
              <a:rPr lang="en-GB" dirty="0"/>
              <a:t>Revenue Model</a:t>
            </a:r>
          </a:p>
        </p:txBody>
      </p:sp>
      <p:sp>
        <p:nvSpPr>
          <p:cNvPr id="3" name="Content Placeholder 2">
            <a:extLst>
              <a:ext uri="{FF2B5EF4-FFF2-40B4-BE49-F238E27FC236}">
                <a16:creationId xmlns:a16="http://schemas.microsoft.com/office/drawing/2014/main" id="{D8C284D5-7C74-943E-8A8E-01555CDFAAFE}"/>
              </a:ext>
            </a:extLst>
          </p:cNvPr>
          <p:cNvSpPr>
            <a:spLocks noGrp="1"/>
          </p:cNvSpPr>
          <p:nvPr>
            <p:ph idx="1"/>
          </p:nvPr>
        </p:nvSpPr>
        <p:spPr>
          <a:xfrm>
            <a:off x="7891746" y="1621618"/>
            <a:ext cx="3706762" cy="3972232"/>
          </a:xfrm>
        </p:spPr>
        <p:txBody>
          <a:bodyPr>
            <a:normAutofit/>
          </a:bodyPr>
          <a:lstStyle/>
          <a:p>
            <a:pPr>
              <a:spcAft>
                <a:spcPts val="800"/>
              </a:spcAft>
            </a:pPr>
            <a:r>
              <a:rPr lang="en-GB" kern="150" dirty="0">
                <a:effectLst/>
                <a:latin typeface="Arial" panose="020B0604020202020204" pitchFamily="34" charset="0"/>
                <a:ea typeface="Calibri" panose="020F0502020204030204" pitchFamily="34" charset="0"/>
                <a:cs typeface="Times New Roman" panose="02020603050405020304" pitchFamily="18" charset="0"/>
              </a:rPr>
              <a:t>Revenue models help companies predict bookings and revenue from the products and services they offer to customers.</a:t>
            </a:r>
            <a:r>
              <a:rPr lang="en-GB" kern="150" dirty="0">
                <a:effectLst/>
                <a:latin typeface="Roboto" panose="02000000000000000000" pitchFamily="2" charset="0"/>
                <a:ea typeface="Calibri" panose="020F0502020204030204" pitchFamily="34" charset="0"/>
                <a:cs typeface="Times New Roman" panose="02020603050405020304" pitchFamily="18" charset="0"/>
              </a:rPr>
              <a:t> </a:t>
            </a:r>
            <a:r>
              <a:rPr lang="en-GB" kern="150" dirty="0">
                <a:effectLst/>
                <a:latin typeface="Arial" panose="020B0604020202020204" pitchFamily="34" charset="0"/>
                <a:ea typeface="Calibri" panose="020F0502020204030204" pitchFamily="34" charset="0"/>
                <a:cs typeface="Times New Roman" panose="02020603050405020304" pitchFamily="18" charset="0"/>
              </a:rPr>
              <a:t>(Gorman, 2023)</a:t>
            </a:r>
            <a:endParaRPr lang="en-GB" kern="15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kern="150" dirty="0">
                <a:effectLst/>
                <a:latin typeface="Arial" panose="020B0604020202020204" pitchFamily="34" charset="0"/>
                <a:ea typeface="Calibri" panose="020F0502020204030204" pitchFamily="34" charset="0"/>
                <a:cs typeface="Times New Roman" panose="02020603050405020304" pitchFamily="18" charset="0"/>
              </a:rPr>
              <a:t>Revenue model will be used to manage Smart Car Camera’s business  revenue streams predicting income and modify revenue strategy.</a:t>
            </a:r>
            <a:endParaRPr lang="en-GB" kern="15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pSp>
        <p:nvGrpSpPr>
          <p:cNvPr id="4" name="Diagram 3">
            <a:extLst>
              <a:ext uri="{FF2B5EF4-FFF2-40B4-BE49-F238E27FC236}">
                <a16:creationId xmlns:a16="http://schemas.microsoft.com/office/drawing/2014/main" id="{A8A682EA-03FC-72E4-8685-F4AA240D2968}"/>
              </a:ext>
            </a:extLst>
          </p:cNvPr>
          <p:cNvGrpSpPr/>
          <p:nvPr/>
        </p:nvGrpSpPr>
        <p:grpSpPr>
          <a:xfrm>
            <a:off x="113489" y="1670038"/>
            <a:ext cx="7778257" cy="4379346"/>
            <a:chOff x="0" y="-3299"/>
            <a:chExt cx="3568207" cy="2083321"/>
          </a:xfrm>
        </p:grpSpPr>
        <p:sp>
          <p:nvSpPr>
            <p:cNvPr id="5" name="Freeform: Shape 4">
              <a:extLst>
                <a:ext uri="{FF2B5EF4-FFF2-40B4-BE49-F238E27FC236}">
                  <a16:creationId xmlns:a16="http://schemas.microsoft.com/office/drawing/2014/main" id="{ABFD9046-EE73-4D73-2253-C6DEB2C2819C}"/>
                </a:ext>
              </a:extLst>
            </p:cNvPr>
            <p:cNvSpPr/>
            <p:nvPr/>
          </p:nvSpPr>
          <p:spPr>
            <a:xfrm>
              <a:off x="0" y="0"/>
              <a:ext cx="562511" cy="803593"/>
            </a:xfrm>
            <a:custGeom>
              <a:avLst/>
              <a:gdLst>
                <a:gd name="f0" fmla="val 10800000"/>
                <a:gd name="f1" fmla="val 5400000"/>
                <a:gd name="f2" fmla="val 180"/>
                <a:gd name="f3" fmla="val w"/>
                <a:gd name="f4" fmla="val h"/>
                <a:gd name="f5" fmla="val 0"/>
                <a:gd name="f6" fmla="val 803591"/>
                <a:gd name="f7" fmla="val 562514"/>
                <a:gd name="f8" fmla="val 803590"/>
                <a:gd name="f9" fmla="val 365634"/>
                <a:gd name="f10" fmla="val 401796"/>
                <a:gd name="f11" fmla="val 1"/>
                <a:gd name="f12" fmla="val 196880"/>
                <a:gd name="f13" fmla="+- 0 0 -90"/>
                <a:gd name="f14" fmla="*/ f3 1 803591"/>
                <a:gd name="f15" fmla="*/ f4 1 562514"/>
                <a:gd name="f16" fmla="+- f7 0 f5"/>
                <a:gd name="f17" fmla="+- f6 0 f5"/>
                <a:gd name="f18" fmla="*/ f13 f0 1"/>
                <a:gd name="f19" fmla="*/ f17 1 803591"/>
                <a:gd name="f20" fmla="*/ f16 1 562514"/>
                <a:gd name="f21" fmla="*/ 0 f17 1"/>
                <a:gd name="f22" fmla="*/ 0 f16 1"/>
                <a:gd name="f23" fmla="*/ 522334 f17 1"/>
                <a:gd name="f24" fmla="*/ 803591 f17 1"/>
                <a:gd name="f25" fmla="*/ 281257 f16 1"/>
                <a:gd name="f26" fmla="*/ 562514 f16 1"/>
                <a:gd name="f27" fmla="*/ 281257 f17 1"/>
                <a:gd name="f28" fmla="*/ f18 1 f2"/>
                <a:gd name="f29" fmla="*/ f21 1 803591"/>
                <a:gd name="f30" fmla="*/ f22 1 562514"/>
                <a:gd name="f31" fmla="*/ f23 1 803591"/>
                <a:gd name="f32" fmla="*/ f24 1 803591"/>
                <a:gd name="f33" fmla="*/ f25 1 562514"/>
                <a:gd name="f34" fmla="*/ f26 1 562514"/>
                <a:gd name="f35" fmla="*/ f27 1 803591"/>
                <a:gd name="f36" fmla="*/ f5 1 f19"/>
                <a:gd name="f37" fmla="*/ f6 1 f19"/>
                <a:gd name="f38" fmla="*/ f5 1 f20"/>
                <a:gd name="f39" fmla="*/ f7 1 f20"/>
                <a:gd name="f40" fmla="+- f28 0 f1"/>
                <a:gd name="f41" fmla="*/ f29 1 f19"/>
                <a:gd name="f42" fmla="*/ f30 1 f20"/>
                <a:gd name="f43" fmla="*/ f31 1 f19"/>
                <a:gd name="f44" fmla="*/ f32 1 f19"/>
                <a:gd name="f45" fmla="*/ f33 1 f20"/>
                <a:gd name="f46" fmla="*/ f34 1 f20"/>
                <a:gd name="f47" fmla="*/ f35 1 f19"/>
                <a:gd name="f48" fmla="*/ f36 f14 1"/>
                <a:gd name="f49" fmla="*/ f37 f14 1"/>
                <a:gd name="f50" fmla="*/ f39 f15 1"/>
                <a:gd name="f51" fmla="*/ f38 f15 1"/>
                <a:gd name="f52" fmla="*/ f41 f14 1"/>
                <a:gd name="f53" fmla="*/ f42 f15 1"/>
                <a:gd name="f54" fmla="*/ f43 f14 1"/>
                <a:gd name="f55" fmla="*/ f44 f14 1"/>
                <a:gd name="f56" fmla="*/ f45 f15 1"/>
                <a:gd name="f57" fmla="*/ f46 f15 1"/>
                <a:gd name="f58" fmla="*/ f47 f14 1"/>
              </a:gdLst>
              <a:ahLst/>
              <a:cxnLst>
                <a:cxn ang="3cd4">
                  <a:pos x="hc" y="t"/>
                </a:cxn>
                <a:cxn ang="0">
                  <a:pos x="r" y="vc"/>
                </a:cxn>
                <a:cxn ang="cd4">
                  <a:pos x="hc" y="b"/>
                </a:cxn>
                <a:cxn ang="cd2">
                  <a:pos x="l" y="vc"/>
                </a:cxn>
                <a:cxn ang="f40">
                  <a:pos x="f52" y="f53"/>
                </a:cxn>
                <a:cxn ang="f40">
                  <a:pos x="f54" y="f53"/>
                </a:cxn>
                <a:cxn ang="f40">
                  <a:pos x="f55" y="f56"/>
                </a:cxn>
                <a:cxn ang="f40">
                  <a:pos x="f54" y="f57"/>
                </a:cxn>
                <a:cxn ang="f40">
                  <a:pos x="f52" y="f57"/>
                </a:cxn>
                <a:cxn ang="f40">
                  <a:pos x="f58" y="f56"/>
                </a:cxn>
                <a:cxn ang="f40">
                  <a:pos x="f52" y="f53"/>
                </a:cxn>
              </a:cxnLst>
              <a:rect l="f48" t="f51" r="f49" b="f50"/>
              <a:pathLst>
                <a:path w="803591" h="562514">
                  <a:moveTo>
                    <a:pt x="f8" y="f5"/>
                  </a:moveTo>
                  <a:lnTo>
                    <a:pt x="f8" y="f9"/>
                  </a:lnTo>
                  <a:lnTo>
                    <a:pt x="f10" y="f7"/>
                  </a:lnTo>
                  <a:lnTo>
                    <a:pt x="f11" y="f9"/>
                  </a:lnTo>
                  <a:lnTo>
                    <a:pt x="f11" y="f5"/>
                  </a:lnTo>
                  <a:lnTo>
                    <a:pt x="f10" y="f12"/>
                  </a:lnTo>
                  <a:lnTo>
                    <a:pt x="f8" y="f5"/>
                  </a:lnTo>
                  <a:close/>
                </a:path>
              </a:pathLst>
            </a:custGeom>
            <a:solidFill>
              <a:srgbClr val="4472C4"/>
            </a:solidFill>
            <a:ln w="12701" cap="flat">
              <a:solidFill>
                <a:srgbClr val="4472C4"/>
              </a:solidFill>
              <a:prstDash val="solid"/>
              <a:miter/>
            </a:ln>
          </p:spPr>
          <p:txBody>
            <a:bodyPr vert="horz" wrap="square" lIns="3813" tIns="285064" rIns="3813" bIns="285064" anchor="ctr" anchorCtr="1" compatLnSpc="0">
              <a:noAutofit/>
            </a:bodyPr>
            <a:lstStyle/>
            <a:p>
              <a:pPr algn="ctr" defTabSz="530352">
                <a:lnSpc>
                  <a:spcPct val="90000"/>
                </a:lnSpc>
                <a:spcAft>
                  <a:spcPts val="348"/>
                </a:spcAft>
              </a:pPr>
              <a:r>
                <a:rPr lang="en-GB" sz="1400" kern="150" dirty="0">
                  <a:solidFill>
                    <a:srgbClr val="FFFFFF"/>
                  </a:solidFill>
                  <a:latin typeface="Calibri" panose="020F0502020204030204" pitchFamily="34" charset="0"/>
                  <a:ea typeface="+mn-ea"/>
                  <a:cs typeface="Calibri" panose="020F0502020204030204" pitchFamily="34" charset="0"/>
                </a:rPr>
                <a:t>Creating costumer value</a:t>
              </a:r>
              <a:endParaRPr lang="en-GB" sz="3200" kern="15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Freeform: Shape 5">
              <a:extLst>
                <a:ext uri="{FF2B5EF4-FFF2-40B4-BE49-F238E27FC236}">
                  <a16:creationId xmlns:a16="http://schemas.microsoft.com/office/drawing/2014/main" id="{4C74B323-DFDB-5E3A-6C4A-2D955243F221}"/>
                </a:ext>
              </a:extLst>
            </p:cNvPr>
            <p:cNvSpPr/>
            <p:nvPr/>
          </p:nvSpPr>
          <p:spPr>
            <a:xfrm>
              <a:off x="562511" y="-3299"/>
              <a:ext cx="3005696" cy="522332"/>
            </a:xfrm>
            <a:custGeom>
              <a:avLst/>
              <a:gdLst>
                <a:gd name="f0" fmla="val 10800000"/>
                <a:gd name="f1" fmla="val 5400000"/>
                <a:gd name="f2" fmla="val 180"/>
                <a:gd name="f3" fmla="val w"/>
                <a:gd name="f4" fmla="val h"/>
                <a:gd name="f5" fmla="val 0"/>
                <a:gd name="f6" fmla="val 522334"/>
                <a:gd name="f7" fmla="val 3005697"/>
                <a:gd name="f8" fmla="val 500959"/>
                <a:gd name="f9" fmla="val 2504738"/>
                <a:gd name="f10" fmla="val 2781407"/>
                <a:gd name="f11" fmla="val 515560"/>
                <a:gd name="f12" fmla="val 3005694"/>
                <a:gd name="f13" fmla="val 507205"/>
                <a:gd name="f14" fmla="val 3"/>
                <a:gd name="f15" fmla="val 224290"/>
                <a:gd name="f16" fmla="+- 0 0 -90"/>
                <a:gd name="f17" fmla="*/ f3 1 522334"/>
                <a:gd name="f18" fmla="*/ f4 1 3005697"/>
                <a:gd name="f19" fmla="+- f7 0 f5"/>
                <a:gd name="f20" fmla="+- f6 0 f5"/>
                <a:gd name="f21" fmla="*/ f16 f0 1"/>
                <a:gd name="f22" fmla="*/ f20 1 522334"/>
                <a:gd name="f23" fmla="*/ f19 1 3005697"/>
                <a:gd name="f24" fmla="*/ 87057 f20 1"/>
                <a:gd name="f25" fmla="*/ 0 f19 1"/>
                <a:gd name="f26" fmla="*/ 435277 f20 1"/>
                <a:gd name="f27" fmla="*/ 522334 f20 1"/>
                <a:gd name="f28" fmla="*/ 87057 f19 1"/>
                <a:gd name="f29" fmla="*/ 3005697 f19 1"/>
                <a:gd name="f30" fmla="*/ 0 f20 1"/>
                <a:gd name="f31" fmla="*/ f21 1 f2"/>
                <a:gd name="f32" fmla="*/ f24 1 522334"/>
                <a:gd name="f33" fmla="*/ f25 1 3005697"/>
                <a:gd name="f34" fmla="*/ f26 1 522334"/>
                <a:gd name="f35" fmla="*/ f27 1 522334"/>
                <a:gd name="f36" fmla="*/ f28 1 3005697"/>
                <a:gd name="f37" fmla="*/ f29 1 3005697"/>
                <a:gd name="f38" fmla="*/ f30 1 522334"/>
                <a:gd name="f39" fmla="*/ f5 1 f22"/>
                <a:gd name="f40" fmla="*/ f6 1 f22"/>
                <a:gd name="f41" fmla="*/ f5 1 f23"/>
                <a:gd name="f42" fmla="*/ f7 1 f23"/>
                <a:gd name="f43" fmla="+- f31 0 f1"/>
                <a:gd name="f44" fmla="*/ f32 1 f22"/>
                <a:gd name="f45" fmla="*/ f33 1 f23"/>
                <a:gd name="f46" fmla="*/ f34 1 f22"/>
                <a:gd name="f47" fmla="*/ f35 1 f22"/>
                <a:gd name="f48" fmla="*/ f36 1 f23"/>
                <a:gd name="f49" fmla="*/ f37 1 f23"/>
                <a:gd name="f50" fmla="*/ f38 1 f22"/>
                <a:gd name="f51" fmla="*/ f39 f17 1"/>
                <a:gd name="f52" fmla="*/ f40 f17 1"/>
                <a:gd name="f53" fmla="*/ f42 f18 1"/>
                <a:gd name="f54" fmla="*/ f41 f18 1"/>
                <a:gd name="f55" fmla="*/ f44 f17 1"/>
                <a:gd name="f56" fmla="*/ f45 f18 1"/>
                <a:gd name="f57" fmla="*/ f46 f17 1"/>
                <a:gd name="f58" fmla="*/ f47 f17 1"/>
                <a:gd name="f59" fmla="*/ f48 f18 1"/>
                <a:gd name="f60" fmla="*/ f49 f18 1"/>
                <a:gd name="f61" fmla="*/ f50 f17 1"/>
              </a:gdLst>
              <a:ahLst/>
              <a:cxnLst>
                <a:cxn ang="3cd4">
                  <a:pos x="hc" y="t"/>
                </a:cxn>
                <a:cxn ang="0">
                  <a:pos x="r" y="vc"/>
                </a:cxn>
                <a:cxn ang="cd4">
                  <a:pos x="hc" y="b"/>
                </a:cxn>
                <a:cxn ang="cd2">
                  <a:pos x="l" y="vc"/>
                </a:cxn>
                <a:cxn ang="f43">
                  <a:pos x="f55" y="f56"/>
                </a:cxn>
                <a:cxn ang="f43">
                  <a:pos x="f57" y="f56"/>
                </a:cxn>
                <a:cxn ang="f43">
                  <a:pos x="f58" y="f59"/>
                </a:cxn>
                <a:cxn ang="f43">
                  <a:pos x="f58" y="f60"/>
                </a:cxn>
                <a:cxn ang="f43">
                  <a:pos x="f58" y="f60"/>
                </a:cxn>
                <a:cxn ang="f43">
                  <a:pos x="f61" y="f60"/>
                </a:cxn>
                <a:cxn ang="f43">
                  <a:pos x="f61" y="f60"/>
                </a:cxn>
                <a:cxn ang="f43">
                  <a:pos x="f61" y="f59"/>
                </a:cxn>
                <a:cxn ang="f43">
                  <a:pos x="f55" y="f56"/>
                </a:cxn>
              </a:cxnLst>
              <a:rect l="f51" t="f54" r="f52" b="f53"/>
              <a:pathLst>
                <a:path w="522334" h="3005697">
                  <a:moveTo>
                    <a:pt x="f6" y="f8"/>
                  </a:moveTo>
                  <a:lnTo>
                    <a:pt x="f6" y="f9"/>
                  </a:lnTo>
                  <a:cubicBezTo>
                    <a:pt x="f6" y="f10"/>
                    <a:pt x="f11" y="f12"/>
                    <a:pt x="f13" y="f12"/>
                  </a:cubicBezTo>
                  <a:lnTo>
                    <a:pt x="f5" y="f12"/>
                  </a:lnTo>
                  <a:lnTo>
                    <a:pt x="f5" y="f12"/>
                  </a:lnTo>
                  <a:lnTo>
                    <a:pt x="f5" y="f14"/>
                  </a:lnTo>
                  <a:lnTo>
                    <a:pt x="f5" y="f14"/>
                  </a:lnTo>
                  <a:lnTo>
                    <a:pt x="f13" y="f14"/>
                  </a:lnTo>
                  <a:cubicBezTo>
                    <a:pt x="f11" y="f14"/>
                    <a:pt x="f6" y="f15"/>
                    <a:pt x="f6" y="f8"/>
                  </a:cubicBezTo>
                  <a:close/>
                </a:path>
              </a:pathLst>
            </a:custGeom>
            <a:solidFill>
              <a:srgbClr val="FFFFFF">
                <a:alpha val="90000"/>
              </a:srgbClr>
            </a:solidFill>
            <a:ln w="12701" cap="flat">
              <a:solidFill>
                <a:srgbClr val="4472C4"/>
              </a:solidFill>
              <a:prstDash val="solid"/>
              <a:miter/>
            </a:ln>
          </p:spPr>
          <p:txBody>
            <a:bodyPr vert="horz" wrap="square" lIns="99569" tIns="34390" rIns="34390" bIns="34390" anchor="ctr" anchorCtr="0" compatLnSpc="0">
              <a:noAutofit/>
            </a:bodyPr>
            <a:lstStyle/>
            <a:p>
              <a:pPr marL="861822" lvl="1" indent="-331470" defTabSz="530352">
                <a:lnSpc>
                  <a:spcPct val="90000"/>
                </a:lnSpc>
                <a:spcAft>
                  <a:spcPts val="348"/>
                </a:spcAft>
                <a:buFont typeface="Arial" panose="020B0604020202020204" pitchFamily="34" charset="0"/>
                <a:buChar char="•"/>
              </a:pPr>
              <a:r>
                <a:rPr lang="en-GB" sz="1856" kern="150">
                  <a:solidFill>
                    <a:srgbClr val="000000"/>
                  </a:solidFill>
                  <a:latin typeface="Calibri" panose="020F0502020204030204" pitchFamily="34" charset="0"/>
                  <a:ea typeface="+mn-ea"/>
                  <a:cs typeface="Calibri" panose="020F0502020204030204" pitchFamily="34" charset="0"/>
                </a:rPr>
                <a:t>Satisfying existing needs</a:t>
              </a:r>
              <a:endParaRPr lang="en-GB" sz="1624" kern="150">
                <a:solidFill>
                  <a:schemeClr val="tx1"/>
                </a:solidFill>
                <a:latin typeface="Calibri" panose="020F0502020204030204" pitchFamily="34" charset="0"/>
                <a:ea typeface="+mn-ea"/>
                <a:cs typeface="Times New Roman" panose="02020603050405020304" pitchFamily="18" charset="0"/>
              </a:endParaRPr>
            </a:p>
            <a:p>
              <a:pPr marL="861822" lvl="1" indent="-331470" defTabSz="530352">
                <a:lnSpc>
                  <a:spcPct val="90000"/>
                </a:lnSpc>
                <a:spcAft>
                  <a:spcPts val="348"/>
                </a:spcAft>
                <a:buFont typeface="Arial" panose="020B0604020202020204" pitchFamily="34" charset="0"/>
                <a:buChar char="•"/>
              </a:pPr>
              <a:r>
                <a:rPr lang="en-GB" sz="1856" kern="150">
                  <a:solidFill>
                    <a:srgbClr val="000000"/>
                  </a:solidFill>
                  <a:latin typeface="Calibri" panose="020F0502020204030204" pitchFamily="34" charset="0"/>
                  <a:ea typeface="+mn-ea"/>
                  <a:cs typeface="Calibri" panose="020F0502020204030204" pitchFamily="34" charset="0"/>
                </a:rPr>
                <a:t>Creating and satisfying new needs</a:t>
              </a:r>
              <a:endParaRPr lang="en-GB" sz="1624" kern="150">
                <a:solidFill>
                  <a:schemeClr val="tx1"/>
                </a:solidFill>
                <a:latin typeface="Calibri" panose="020F0502020204030204" pitchFamily="34" charset="0"/>
                <a:ea typeface="+mn-ea"/>
                <a:cs typeface="Times New Roman" panose="02020603050405020304" pitchFamily="18" charset="0"/>
              </a:endParaRPr>
            </a:p>
            <a:p>
              <a:pPr defTabSz="530352">
                <a:lnSpc>
                  <a:spcPct val="90000"/>
                </a:lnSpc>
                <a:spcAft>
                  <a:spcPts val="348"/>
                </a:spcAft>
              </a:pPr>
              <a:r>
                <a:rPr lang="en-GB" sz="2088" kern="0">
                  <a:solidFill>
                    <a:srgbClr val="000000"/>
                  </a:solidFill>
                  <a:latin typeface="Calibri" panose="020F0502020204030204" pitchFamily="34" charset="0"/>
                  <a:ea typeface="+mn-ea"/>
                  <a:cs typeface="Times New Roman" panose="02020603050405020304" pitchFamily="18" charset="0"/>
                </a:rPr>
                <a:t> </a:t>
              </a:r>
              <a:endParaRPr lang="en-GB" sz="1100" kern="15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Freeform: Shape 6">
              <a:extLst>
                <a:ext uri="{FF2B5EF4-FFF2-40B4-BE49-F238E27FC236}">
                  <a16:creationId xmlns:a16="http://schemas.microsoft.com/office/drawing/2014/main" id="{88EA2635-C79D-F4E5-1136-01F2E0F77720}"/>
                </a:ext>
              </a:extLst>
            </p:cNvPr>
            <p:cNvSpPr/>
            <p:nvPr/>
          </p:nvSpPr>
          <p:spPr>
            <a:xfrm>
              <a:off x="0" y="638214"/>
              <a:ext cx="562511" cy="803593"/>
            </a:xfrm>
            <a:custGeom>
              <a:avLst/>
              <a:gdLst>
                <a:gd name="f0" fmla="val 10800000"/>
                <a:gd name="f1" fmla="val 5400000"/>
                <a:gd name="f2" fmla="val 180"/>
                <a:gd name="f3" fmla="val w"/>
                <a:gd name="f4" fmla="val h"/>
                <a:gd name="f5" fmla="val 0"/>
                <a:gd name="f6" fmla="val 803591"/>
                <a:gd name="f7" fmla="val 562514"/>
                <a:gd name="f8" fmla="val 803590"/>
                <a:gd name="f9" fmla="val 365634"/>
                <a:gd name="f10" fmla="val 401796"/>
                <a:gd name="f11" fmla="val 1"/>
                <a:gd name="f12" fmla="val 196880"/>
                <a:gd name="f13" fmla="+- 0 0 -90"/>
                <a:gd name="f14" fmla="*/ f3 1 803591"/>
                <a:gd name="f15" fmla="*/ f4 1 562514"/>
                <a:gd name="f16" fmla="+- f7 0 f5"/>
                <a:gd name="f17" fmla="+- f6 0 f5"/>
                <a:gd name="f18" fmla="*/ f13 f0 1"/>
                <a:gd name="f19" fmla="*/ f17 1 803591"/>
                <a:gd name="f20" fmla="*/ f16 1 562514"/>
                <a:gd name="f21" fmla="*/ 0 f17 1"/>
                <a:gd name="f22" fmla="*/ 0 f16 1"/>
                <a:gd name="f23" fmla="*/ 522334 f17 1"/>
                <a:gd name="f24" fmla="*/ 803591 f17 1"/>
                <a:gd name="f25" fmla="*/ 281257 f16 1"/>
                <a:gd name="f26" fmla="*/ 562514 f16 1"/>
                <a:gd name="f27" fmla="*/ 281257 f17 1"/>
                <a:gd name="f28" fmla="*/ f18 1 f2"/>
                <a:gd name="f29" fmla="*/ f21 1 803591"/>
                <a:gd name="f30" fmla="*/ f22 1 562514"/>
                <a:gd name="f31" fmla="*/ f23 1 803591"/>
                <a:gd name="f32" fmla="*/ f24 1 803591"/>
                <a:gd name="f33" fmla="*/ f25 1 562514"/>
                <a:gd name="f34" fmla="*/ f26 1 562514"/>
                <a:gd name="f35" fmla="*/ f27 1 803591"/>
                <a:gd name="f36" fmla="*/ f5 1 f19"/>
                <a:gd name="f37" fmla="*/ f6 1 f19"/>
                <a:gd name="f38" fmla="*/ f5 1 f20"/>
                <a:gd name="f39" fmla="*/ f7 1 f20"/>
                <a:gd name="f40" fmla="+- f28 0 f1"/>
                <a:gd name="f41" fmla="*/ f29 1 f19"/>
                <a:gd name="f42" fmla="*/ f30 1 f20"/>
                <a:gd name="f43" fmla="*/ f31 1 f19"/>
                <a:gd name="f44" fmla="*/ f32 1 f19"/>
                <a:gd name="f45" fmla="*/ f33 1 f20"/>
                <a:gd name="f46" fmla="*/ f34 1 f20"/>
                <a:gd name="f47" fmla="*/ f35 1 f19"/>
                <a:gd name="f48" fmla="*/ f36 f14 1"/>
                <a:gd name="f49" fmla="*/ f37 f14 1"/>
                <a:gd name="f50" fmla="*/ f39 f15 1"/>
                <a:gd name="f51" fmla="*/ f38 f15 1"/>
                <a:gd name="f52" fmla="*/ f41 f14 1"/>
                <a:gd name="f53" fmla="*/ f42 f15 1"/>
                <a:gd name="f54" fmla="*/ f43 f14 1"/>
                <a:gd name="f55" fmla="*/ f44 f14 1"/>
                <a:gd name="f56" fmla="*/ f45 f15 1"/>
                <a:gd name="f57" fmla="*/ f46 f15 1"/>
                <a:gd name="f58" fmla="*/ f47 f14 1"/>
              </a:gdLst>
              <a:ahLst/>
              <a:cxnLst>
                <a:cxn ang="3cd4">
                  <a:pos x="hc" y="t"/>
                </a:cxn>
                <a:cxn ang="0">
                  <a:pos x="r" y="vc"/>
                </a:cxn>
                <a:cxn ang="cd4">
                  <a:pos x="hc" y="b"/>
                </a:cxn>
                <a:cxn ang="cd2">
                  <a:pos x="l" y="vc"/>
                </a:cxn>
                <a:cxn ang="f40">
                  <a:pos x="f52" y="f53"/>
                </a:cxn>
                <a:cxn ang="f40">
                  <a:pos x="f54" y="f53"/>
                </a:cxn>
                <a:cxn ang="f40">
                  <a:pos x="f55" y="f56"/>
                </a:cxn>
                <a:cxn ang="f40">
                  <a:pos x="f54" y="f57"/>
                </a:cxn>
                <a:cxn ang="f40">
                  <a:pos x="f52" y="f57"/>
                </a:cxn>
                <a:cxn ang="f40">
                  <a:pos x="f58" y="f56"/>
                </a:cxn>
                <a:cxn ang="f40">
                  <a:pos x="f52" y="f53"/>
                </a:cxn>
              </a:cxnLst>
              <a:rect l="f48" t="f51" r="f49" b="f50"/>
              <a:pathLst>
                <a:path w="803591" h="562514">
                  <a:moveTo>
                    <a:pt x="f8" y="f5"/>
                  </a:moveTo>
                  <a:lnTo>
                    <a:pt x="f8" y="f9"/>
                  </a:lnTo>
                  <a:lnTo>
                    <a:pt x="f10" y="f7"/>
                  </a:lnTo>
                  <a:lnTo>
                    <a:pt x="f11" y="f9"/>
                  </a:lnTo>
                  <a:lnTo>
                    <a:pt x="f11" y="f5"/>
                  </a:lnTo>
                  <a:lnTo>
                    <a:pt x="f10" y="f12"/>
                  </a:lnTo>
                  <a:lnTo>
                    <a:pt x="f8" y="f5"/>
                  </a:lnTo>
                  <a:close/>
                </a:path>
              </a:pathLst>
            </a:custGeom>
            <a:solidFill>
              <a:srgbClr val="4472C4"/>
            </a:solidFill>
            <a:ln w="12701" cap="flat">
              <a:solidFill>
                <a:srgbClr val="4472C4"/>
              </a:solidFill>
              <a:prstDash val="solid"/>
              <a:miter/>
            </a:ln>
          </p:spPr>
          <p:txBody>
            <a:bodyPr vert="horz" wrap="square" lIns="3813" tIns="285064" rIns="3813" bIns="285064" anchor="ctr" anchorCtr="1" compatLnSpc="0">
              <a:noAutofit/>
            </a:bodyPr>
            <a:lstStyle/>
            <a:p>
              <a:pPr algn="ctr" defTabSz="530352">
                <a:lnSpc>
                  <a:spcPct val="90000"/>
                </a:lnSpc>
                <a:spcAft>
                  <a:spcPts val="348"/>
                </a:spcAft>
              </a:pPr>
              <a:r>
                <a:rPr lang="en-GB" sz="2000" kern="150" dirty="0">
                  <a:solidFill>
                    <a:srgbClr val="FFFFFF"/>
                  </a:solidFill>
                  <a:latin typeface="Calibri" panose="020F0502020204030204" pitchFamily="34" charset="0"/>
                  <a:ea typeface="+mn-ea"/>
                  <a:cs typeface="Calibri" panose="020F0502020204030204" pitchFamily="34" charset="0"/>
                </a:rPr>
                <a:t>Marketing</a:t>
              </a:r>
              <a:endParaRPr lang="en-GB" sz="1100" kern="15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Freeform: Shape 7">
              <a:extLst>
                <a:ext uri="{FF2B5EF4-FFF2-40B4-BE49-F238E27FC236}">
                  <a16:creationId xmlns:a16="http://schemas.microsoft.com/office/drawing/2014/main" id="{C8AD35D2-2D14-8FB2-433A-4346382C15CE}"/>
                </a:ext>
              </a:extLst>
            </p:cNvPr>
            <p:cNvSpPr/>
            <p:nvPr/>
          </p:nvSpPr>
          <p:spPr>
            <a:xfrm>
              <a:off x="562511" y="623393"/>
              <a:ext cx="3005696" cy="522332"/>
            </a:xfrm>
            <a:custGeom>
              <a:avLst/>
              <a:gdLst>
                <a:gd name="f0" fmla="val 10800000"/>
                <a:gd name="f1" fmla="val 5400000"/>
                <a:gd name="f2" fmla="val 180"/>
                <a:gd name="f3" fmla="val w"/>
                <a:gd name="f4" fmla="val h"/>
                <a:gd name="f5" fmla="val 0"/>
                <a:gd name="f6" fmla="val 522334"/>
                <a:gd name="f7" fmla="val 3005697"/>
                <a:gd name="f8" fmla="val 500959"/>
                <a:gd name="f9" fmla="val 2504738"/>
                <a:gd name="f10" fmla="val 2781407"/>
                <a:gd name="f11" fmla="val 515560"/>
                <a:gd name="f12" fmla="val 3005694"/>
                <a:gd name="f13" fmla="val 507205"/>
                <a:gd name="f14" fmla="val 3"/>
                <a:gd name="f15" fmla="val 224290"/>
                <a:gd name="f16" fmla="+- 0 0 -90"/>
                <a:gd name="f17" fmla="*/ f3 1 522334"/>
                <a:gd name="f18" fmla="*/ f4 1 3005697"/>
                <a:gd name="f19" fmla="+- f7 0 f5"/>
                <a:gd name="f20" fmla="+- f6 0 f5"/>
                <a:gd name="f21" fmla="*/ f16 f0 1"/>
                <a:gd name="f22" fmla="*/ f20 1 522334"/>
                <a:gd name="f23" fmla="*/ f19 1 3005697"/>
                <a:gd name="f24" fmla="*/ 87057 f20 1"/>
                <a:gd name="f25" fmla="*/ 0 f19 1"/>
                <a:gd name="f26" fmla="*/ 435277 f20 1"/>
                <a:gd name="f27" fmla="*/ 522334 f20 1"/>
                <a:gd name="f28" fmla="*/ 87057 f19 1"/>
                <a:gd name="f29" fmla="*/ 3005697 f19 1"/>
                <a:gd name="f30" fmla="*/ 0 f20 1"/>
                <a:gd name="f31" fmla="*/ f21 1 f2"/>
                <a:gd name="f32" fmla="*/ f24 1 522334"/>
                <a:gd name="f33" fmla="*/ f25 1 3005697"/>
                <a:gd name="f34" fmla="*/ f26 1 522334"/>
                <a:gd name="f35" fmla="*/ f27 1 522334"/>
                <a:gd name="f36" fmla="*/ f28 1 3005697"/>
                <a:gd name="f37" fmla="*/ f29 1 3005697"/>
                <a:gd name="f38" fmla="*/ f30 1 522334"/>
                <a:gd name="f39" fmla="*/ f5 1 f22"/>
                <a:gd name="f40" fmla="*/ f6 1 f22"/>
                <a:gd name="f41" fmla="*/ f5 1 f23"/>
                <a:gd name="f42" fmla="*/ f7 1 f23"/>
                <a:gd name="f43" fmla="+- f31 0 f1"/>
                <a:gd name="f44" fmla="*/ f32 1 f22"/>
                <a:gd name="f45" fmla="*/ f33 1 f23"/>
                <a:gd name="f46" fmla="*/ f34 1 f22"/>
                <a:gd name="f47" fmla="*/ f35 1 f22"/>
                <a:gd name="f48" fmla="*/ f36 1 f23"/>
                <a:gd name="f49" fmla="*/ f37 1 f23"/>
                <a:gd name="f50" fmla="*/ f38 1 f22"/>
                <a:gd name="f51" fmla="*/ f39 f17 1"/>
                <a:gd name="f52" fmla="*/ f40 f17 1"/>
                <a:gd name="f53" fmla="*/ f42 f18 1"/>
                <a:gd name="f54" fmla="*/ f41 f18 1"/>
                <a:gd name="f55" fmla="*/ f44 f17 1"/>
                <a:gd name="f56" fmla="*/ f45 f18 1"/>
                <a:gd name="f57" fmla="*/ f46 f17 1"/>
                <a:gd name="f58" fmla="*/ f47 f17 1"/>
                <a:gd name="f59" fmla="*/ f48 f18 1"/>
                <a:gd name="f60" fmla="*/ f49 f18 1"/>
                <a:gd name="f61" fmla="*/ f50 f17 1"/>
              </a:gdLst>
              <a:ahLst/>
              <a:cxnLst>
                <a:cxn ang="3cd4">
                  <a:pos x="hc" y="t"/>
                </a:cxn>
                <a:cxn ang="0">
                  <a:pos x="r" y="vc"/>
                </a:cxn>
                <a:cxn ang="cd4">
                  <a:pos x="hc" y="b"/>
                </a:cxn>
                <a:cxn ang="cd2">
                  <a:pos x="l" y="vc"/>
                </a:cxn>
                <a:cxn ang="f43">
                  <a:pos x="f55" y="f56"/>
                </a:cxn>
                <a:cxn ang="f43">
                  <a:pos x="f57" y="f56"/>
                </a:cxn>
                <a:cxn ang="f43">
                  <a:pos x="f58" y="f59"/>
                </a:cxn>
                <a:cxn ang="f43">
                  <a:pos x="f58" y="f60"/>
                </a:cxn>
                <a:cxn ang="f43">
                  <a:pos x="f58" y="f60"/>
                </a:cxn>
                <a:cxn ang="f43">
                  <a:pos x="f61" y="f60"/>
                </a:cxn>
                <a:cxn ang="f43">
                  <a:pos x="f61" y="f60"/>
                </a:cxn>
                <a:cxn ang="f43">
                  <a:pos x="f61" y="f59"/>
                </a:cxn>
                <a:cxn ang="f43">
                  <a:pos x="f55" y="f56"/>
                </a:cxn>
              </a:cxnLst>
              <a:rect l="f51" t="f54" r="f52" b="f53"/>
              <a:pathLst>
                <a:path w="522334" h="3005697">
                  <a:moveTo>
                    <a:pt x="f6" y="f8"/>
                  </a:moveTo>
                  <a:lnTo>
                    <a:pt x="f6" y="f9"/>
                  </a:lnTo>
                  <a:cubicBezTo>
                    <a:pt x="f6" y="f10"/>
                    <a:pt x="f11" y="f12"/>
                    <a:pt x="f13" y="f12"/>
                  </a:cubicBezTo>
                  <a:lnTo>
                    <a:pt x="f5" y="f12"/>
                  </a:lnTo>
                  <a:lnTo>
                    <a:pt x="f5" y="f12"/>
                  </a:lnTo>
                  <a:lnTo>
                    <a:pt x="f5" y="f14"/>
                  </a:lnTo>
                  <a:lnTo>
                    <a:pt x="f5" y="f14"/>
                  </a:lnTo>
                  <a:lnTo>
                    <a:pt x="f13" y="f14"/>
                  </a:lnTo>
                  <a:cubicBezTo>
                    <a:pt x="f11" y="f14"/>
                    <a:pt x="f6" y="f15"/>
                    <a:pt x="f6" y="f8"/>
                  </a:cubicBezTo>
                  <a:close/>
                </a:path>
              </a:pathLst>
            </a:custGeom>
            <a:solidFill>
              <a:srgbClr val="FFFFFF">
                <a:alpha val="90000"/>
              </a:srgbClr>
            </a:solidFill>
            <a:ln w="12701" cap="flat">
              <a:solidFill>
                <a:srgbClr val="4472C4"/>
              </a:solidFill>
              <a:prstDash val="solid"/>
              <a:miter/>
            </a:ln>
          </p:spPr>
          <p:txBody>
            <a:bodyPr vert="horz" wrap="square" lIns="99569" tIns="34390" rIns="34390" bIns="34390" anchor="ctr" anchorCtr="0" compatLnSpc="0">
              <a:noAutofit/>
            </a:bodyPr>
            <a:lstStyle/>
            <a:p>
              <a:pPr marL="861822" lvl="1" indent="-331470" defTabSz="530352">
                <a:lnSpc>
                  <a:spcPct val="90000"/>
                </a:lnSpc>
                <a:spcAft>
                  <a:spcPts val="348"/>
                </a:spcAft>
                <a:buFont typeface="Arial" panose="020B0604020202020204" pitchFamily="34" charset="0"/>
                <a:buChar char="•"/>
              </a:pPr>
              <a:r>
                <a:rPr lang="en-GB" sz="1624" kern="150">
                  <a:solidFill>
                    <a:srgbClr val="000000"/>
                  </a:solidFill>
                  <a:latin typeface="Calibri" panose="020F0502020204030204" pitchFamily="34" charset="0"/>
                  <a:ea typeface="+mn-ea"/>
                  <a:cs typeface="Calibri" panose="020F0502020204030204" pitchFamily="34" charset="0"/>
                </a:rPr>
                <a:t>Brand</a:t>
              </a:r>
              <a:endParaRPr lang="en-GB" sz="1392" kern="150">
                <a:solidFill>
                  <a:schemeClr val="tx1"/>
                </a:solidFill>
                <a:latin typeface="Calibri" panose="020F0502020204030204" pitchFamily="34" charset="0"/>
                <a:ea typeface="+mn-ea"/>
                <a:cs typeface="Times New Roman" panose="02020603050405020304" pitchFamily="18" charset="0"/>
              </a:endParaRPr>
            </a:p>
            <a:p>
              <a:pPr marL="861822" lvl="1" indent="-331470" defTabSz="530352">
                <a:lnSpc>
                  <a:spcPct val="90000"/>
                </a:lnSpc>
                <a:spcAft>
                  <a:spcPts val="348"/>
                </a:spcAft>
                <a:buFont typeface="Arial" panose="020B0604020202020204" pitchFamily="34" charset="0"/>
                <a:buChar char="•"/>
              </a:pPr>
              <a:r>
                <a:rPr lang="en-GB" sz="1624" kern="150">
                  <a:solidFill>
                    <a:srgbClr val="000000"/>
                  </a:solidFill>
                  <a:latin typeface="Calibri" panose="020F0502020204030204" pitchFamily="34" charset="0"/>
                  <a:ea typeface="+mn-ea"/>
                  <a:cs typeface="Calibri" panose="020F0502020204030204" pitchFamily="34" charset="0"/>
                </a:rPr>
                <a:t>Solutions</a:t>
              </a:r>
              <a:endParaRPr lang="en-GB" sz="1200" kern="15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Freeform: Shape 8">
              <a:extLst>
                <a:ext uri="{FF2B5EF4-FFF2-40B4-BE49-F238E27FC236}">
                  <a16:creationId xmlns:a16="http://schemas.microsoft.com/office/drawing/2014/main" id="{E36091C2-1504-EAFF-C46F-60EC5240CC39}"/>
                </a:ext>
              </a:extLst>
            </p:cNvPr>
            <p:cNvSpPr/>
            <p:nvPr/>
          </p:nvSpPr>
          <p:spPr>
            <a:xfrm>
              <a:off x="0" y="1276429"/>
              <a:ext cx="562511" cy="803593"/>
            </a:xfrm>
            <a:custGeom>
              <a:avLst/>
              <a:gdLst>
                <a:gd name="f0" fmla="val 10800000"/>
                <a:gd name="f1" fmla="val 5400000"/>
                <a:gd name="f2" fmla="val 180"/>
                <a:gd name="f3" fmla="val w"/>
                <a:gd name="f4" fmla="val h"/>
                <a:gd name="f5" fmla="val 0"/>
                <a:gd name="f6" fmla="val 803591"/>
                <a:gd name="f7" fmla="val 562514"/>
                <a:gd name="f8" fmla="val 803590"/>
                <a:gd name="f9" fmla="val 365634"/>
                <a:gd name="f10" fmla="val 401796"/>
                <a:gd name="f11" fmla="val 1"/>
                <a:gd name="f12" fmla="val 196880"/>
                <a:gd name="f13" fmla="+- 0 0 -90"/>
                <a:gd name="f14" fmla="*/ f3 1 803591"/>
                <a:gd name="f15" fmla="*/ f4 1 562514"/>
                <a:gd name="f16" fmla="+- f7 0 f5"/>
                <a:gd name="f17" fmla="+- f6 0 f5"/>
                <a:gd name="f18" fmla="*/ f13 f0 1"/>
                <a:gd name="f19" fmla="*/ f17 1 803591"/>
                <a:gd name="f20" fmla="*/ f16 1 562514"/>
                <a:gd name="f21" fmla="*/ 0 f17 1"/>
                <a:gd name="f22" fmla="*/ 0 f16 1"/>
                <a:gd name="f23" fmla="*/ 522334 f17 1"/>
                <a:gd name="f24" fmla="*/ 803591 f17 1"/>
                <a:gd name="f25" fmla="*/ 281257 f16 1"/>
                <a:gd name="f26" fmla="*/ 562514 f16 1"/>
                <a:gd name="f27" fmla="*/ 281257 f17 1"/>
                <a:gd name="f28" fmla="*/ f18 1 f2"/>
                <a:gd name="f29" fmla="*/ f21 1 803591"/>
                <a:gd name="f30" fmla="*/ f22 1 562514"/>
                <a:gd name="f31" fmla="*/ f23 1 803591"/>
                <a:gd name="f32" fmla="*/ f24 1 803591"/>
                <a:gd name="f33" fmla="*/ f25 1 562514"/>
                <a:gd name="f34" fmla="*/ f26 1 562514"/>
                <a:gd name="f35" fmla="*/ f27 1 803591"/>
                <a:gd name="f36" fmla="*/ f5 1 f19"/>
                <a:gd name="f37" fmla="*/ f6 1 f19"/>
                <a:gd name="f38" fmla="*/ f5 1 f20"/>
                <a:gd name="f39" fmla="*/ f7 1 f20"/>
                <a:gd name="f40" fmla="+- f28 0 f1"/>
                <a:gd name="f41" fmla="*/ f29 1 f19"/>
                <a:gd name="f42" fmla="*/ f30 1 f20"/>
                <a:gd name="f43" fmla="*/ f31 1 f19"/>
                <a:gd name="f44" fmla="*/ f32 1 f19"/>
                <a:gd name="f45" fmla="*/ f33 1 f20"/>
                <a:gd name="f46" fmla="*/ f34 1 f20"/>
                <a:gd name="f47" fmla="*/ f35 1 f19"/>
                <a:gd name="f48" fmla="*/ f36 f14 1"/>
                <a:gd name="f49" fmla="*/ f37 f14 1"/>
                <a:gd name="f50" fmla="*/ f39 f15 1"/>
                <a:gd name="f51" fmla="*/ f38 f15 1"/>
                <a:gd name="f52" fmla="*/ f41 f14 1"/>
                <a:gd name="f53" fmla="*/ f42 f15 1"/>
                <a:gd name="f54" fmla="*/ f43 f14 1"/>
                <a:gd name="f55" fmla="*/ f44 f14 1"/>
                <a:gd name="f56" fmla="*/ f45 f15 1"/>
                <a:gd name="f57" fmla="*/ f46 f15 1"/>
                <a:gd name="f58" fmla="*/ f47 f14 1"/>
              </a:gdLst>
              <a:ahLst/>
              <a:cxnLst>
                <a:cxn ang="3cd4">
                  <a:pos x="hc" y="t"/>
                </a:cxn>
                <a:cxn ang="0">
                  <a:pos x="r" y="vc"/>
                </a:cxn>
                <a:cxn ang="cd4">
                  <a:pos x="hc" y="b"/>
                </a:cxn>
                <a:cxn ang="cd2">
                  <a:pos x="l" y="vc"/>
                </a:cxn>
                <a:cxn ang="f40">
                  <a:pos x="f52" y="f53"/>
                </a:cxn>
                <a:cxn ang="f40">
                  <a:pos x="f54" y="f53"/>
                </a:cxn>
                <a:cxn ang="f40">
                  <a:pos x="f55" y="f56"/>
                </a:cxn>
                <a:cxn ang="f40">
                  <a:pos x="f54" y="f57"/>
                </a:cxn>
                <a:cxn ang="f40">
                  <a:pos x="f52" y="f57"/>
                </a:cxn>
                <a:cxn ang="f40">
                  <a:pos x="f58" y="f56"/>
                </a:cxn>
                <a:cxn ang="f40">
                  <a:pos x="f52" y="f53"/>
                </a:cxn>
              </a:cxnLst>
              <a:rect l="f48" t="f51" r="f49" b="f50"/>
              <a:pathLst>
                <a:path w="803591" h="562514">
                  <a:moveTo>
                    <a:pt x="f8" y="f5"/>
                  </a:moveTo>
                  <a:lnTo>
                    <a:pt x="f8" y="f9"/>
                  </a:lnTo>
                  <a:lnTo>
                    <a:pt x="f10" y="f7"/>
                  </a:lnTo>
                  <a:lnTo>
                    <a:pt x="f11" y="f9"/>
                  </a:lnTo>
                  <a:lnTo>
                    <a:pt x="f11" y="f5"/>
                  </a:lnTo>
                  <a:lnTo>
                    <a:pt x="f10" y="f12"/>
                  </a:lnTo>
                  <a:lnTo>
                    <a:pt x="f8" y="f5"/>
                  </a:lnTo>
                  <a:close/>
                </a:path>
              </a:pathLst>
            </a:custGeom>
            <a:solidFill>
              <a:srgbClr val="4472C4"/>
            </a:solidFill>
            <a:ln w="12701" cap="flat">
              <a:solidFill>
                <a:srgbClr val="4472C4"/>
              </a:solidFill>
              <a:prstDash val="solid"/>
              <a:miter/>
            </a:ln>
          </p:spPr>
          <p:txBody>
            <a:bodyPr vert="horz" wrap="square" lIns="3813" tIns="285064" rIns="3813" bIns="285064" anchor="ctr" anchorCtr="1" compatLnSpc="0">
              <a:noAutofit/>
            </a:bodyPr>
            <a:lstStyle/>
            <a:p>
              <a:pPr algn="ctr" defTabSz="530352">
                <a:lnSpc>
                  <a:spcPct val="90000"/>
                </a:lnSpc>
                <a:spcAft>
                  <a:spcPts val="348"/>
                </a:spcAft>
              </a:pPr>
              <a:r>
                <a:rPr lang="en-GB" sz="2000" kern="150" dirty="0">
                  <a:solidFill>
                    <a:srgbClr val="FFFFFF"/>
                  </a:solidFill>
                  <a:latin typeface="Calibri" panose="020F0502020204030204" pitchFamily="34" charset="0"/>
                  <a:ea typeface="+mn-ea"/>
                  <a:cs typeface="Calibri" panose="020F0502020204030204" pitchFamily="34" charset="0"/>
                </a:rPr>
                <a:t>Selling</a:t>
              </a:r>
              <a:endParaRPr lang="en-GB" sz="1100" kern="15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Freeform: Shape 9">
              <a:extLst>
                <a:ext uri="{FF2B5EF4-FFF2-40B4-BE49-F238E27FC236}">
                  <a16:creationId xmlns:a16="http://schemas.microsoft.com/office/drawing/2014/main" id="{19D7C88C-CF1D-283C-133A-8701ED8275B2}"/>
                </a:ext>
              </a:extLst>
            </p:cNvPr>
            <p:cNvSpPr/>
            <p:nvPr/>
          </p:nvSpPr>
          <p:spPr>
            <a:xfrm>
              <a:off x="562511" y="1276429"/>
              <a:ext cx="3005696" cy="522332"/>
            </a:xfrm>
            <a:custGeom>
              <a:avLst/>
              <a:gdLst>
                <a:gd name="f0" fmla="val 10800000"/>
                <a:gd name="f1" fmla="val 5400000"/>
                <a:gd name="f2" fmla="val 180"/>
                <a:gd name="f3" fmla="val w"/>
                <a:gd name="f4" fmla="val h"/>
                <a:gd name="f5" fmla="val 0"/>
                <a:gd name="f6" fmla="val 522334"/>
                <a:gd name="f7" fmla="val 3005697"/>
                <a:gd name="f8" fmla="val 500959"/>
                <a:gd name="f9" fmla="val 2504738"/>
                <a:gd name="f10" fmla="val 2781407"/>
                <a:gd name="f11" fmla="val 515560"/>
                <a:gd name="f12" fmla="val 3005694"/>
                <a:gd name="f13" fmla="val 507205"/>
                <a:gd name="f14" fmla="val 3"/>
                <a:gd name="f15" fmla="val 224290"/>
                <a:gd name="f16" fmla="+- 0 0 -90"/>
                <a:gd name="f17" fmla="*/ f3 1 522334"/>
                <a:gd name="f18" fmla="*/ f4 1 3005697"/>
                <a:gd name="f19" fmla="+- f7 0 f5"/>
                <a:gd name="f20" fmla="+- f6 0 f5"/>
                <a:gd name="f21" fmla="*/ f16 f0 1"/>
                <a:gd name="f22" fmla="*/ f20 1 522334"/>
                <a:gd name="f23" fmla="*/ f19 1 3005697"/>
                <a:gd name="f24" fmla="*/ 87057 f20 1"/>
                <a:gd name="f25" fmla="*/ 0 f19 1"/>
                <a:gd name="f26" fmla="*/ 435277 f20 1"/>
                <a:gd name="f27" fmla="*/ 522334 f20 1"/>
                <a:gd name="f28" fmla="*/ 87057 f19 1"/>
                <a:gd name="f29" fmla="*/ 3005697 f19 1"/>
                <a:gd name="f30" fmla="*/ 0 f20 1"/>
                <a:gd name="f31" fmla="*/ f21 1 f2"/>
                <a:gd name="f32" fmla="*/ f24 1 522334"/>
                <a:gd name="f33" fmla="*/ f25 1 3005697"/>
                <a:gd name="f34" fmla="*/ f26 1 522334"/>
                <a:gd name="f35" fmla="*/ f27 1 522334"/>
                <a:gd name="f36" fmla="*/ f28 1 3005697"/>
                <a:gd name="f37" fmla="*/ f29 1 3005697"/>
                <a:gd name="f38" fmla="*/ f30 1 522334"/>
                <a:gd name="f39" fmla="*/ f5 1 f22"/>
                <a:gd name="f40" fmla="*/ f6 1 f22"/>
                <a:gd name="f41" fmla="*/ f5 1 f23"/>
                <a:gd name="f42" fmla="*/ f7 1 f23"/>
                <a:gd name="f43" fmla="+- f31 0 f1"/>
                <a:gd name="f44" fmla="*/ f32 1 f22"/>
                <a:gd name="f45" fmla="*/ f33 1 f23"/>
                <a:gd name="f46" fmla="*/ f34 1 f22"/>
                <a:gd name="f47" fmla="*/ f35 1 f22"/>
                <a:gd name="f48" fmla="*/ f36 1 f23"/>
                <a:gd name="f49" fmla="*/ f37 1 f23"/>
                <a:gd name="f50" fmla="*/ f38 1 f22"/>
                <a:gd name="f51" fmla="*/ f39 f17 1"/>
                <a:gd name="f52" fmla="*/ f40 f17 1"/>
                <a:gd name="f53" fmla="*/ f42 f18 1"/>
                <a:gd name="f54" fmla="*/ f41 f18 1"/>
                <a:gd name="f55" fmla="*/ f44 f17 1"/>
                <a:gd name="f56" fmla="*/ f45 f18 1"/>
                <a:gd name="f57" fmla="*/ f46 f17 1"/>
                <a:gd name="f58" fmla="*/ f47 f17 1"/>
                <a:gd name="f59" fmla="*/ f48 f18 1"/>
                <a:gd name="f60" fmla="*/ f49 f18 1"/>
                <a:gd name="f61" fmla="*/ f50 f17 1"/>
              </a:gdLst>
              <a:ahLst/>
              <a:cxnLst>
                <a:cxn ang="3cd4">
                  <a:pos x="hc" y="t"/>
                </a:cxn>
                <a:cxn ang="0">
                  <a:pos x="r" y="vc"/>
                </a:cxn>
                <a:cxn ang="cd4">
                  <a:pos x="hc" y="b"/>
                </a:cxn>
                <a:cxn ang="cd2">
                  <a:pos x="l" y="vc"/>
                </a:cxn>
                <a:cxn ang="f43">
                  <a:pos x="f55" y="f56"/>
                </a:cxn>
                <a:cxn ang="f43">
                  <a:pos x="f57" y="f56"/>
                </a:cxn>
                <a:cxn ang="f43">
                  <a:pos x="f58" y="f59"/>
                </a:cxn>
                <a:cxn ang="f43">
                  <a:pos x="f58" y="f60"/>
                </a:cxn>
                <a:cxn ang="f43">
                  <a:pos x="f58" y="f60"/>
                </a:cxn>
                <a:cxn ang="f43">
                  <a:pos x="f61" y="f60"/>
                </a:cxn>
                <a:cxn ang="f43">
                  <a:pos x="f61" y="f60"/>
                </a:cxn>
                <a:cxn ang="f43">
                  <a:pos x="f61" y="f59"/>
                </a:cxn>
                <a:cxn ang="f43">
                  <a:pos x="f55" y="f56"/>
                </a:cxn>
              </a:cxnLst>
              <a:rect l="f51" t="f54" r="f52" b="f53"/>
              <a:pathLst>
                <a:path w="522334" h="3005697">
                  <a:moveTo>
                    <a:pt x="f6" y="f8"/>
                  </a:moveTo>
                  <a:lnTo>
                    <a:pt x="f6" y="f9"/>
                  </a:lnTo>
                  <a:cubicBezTo>
                    <a:pt x="f6" y="f10"/>
                    <a:pt x="f11" y="f12"/>
                    <a:pt x="f13" y="f12"/>
                  </a:cubicBezTo>
                  <a:lnTo>
                    <a:pt x="f5" y="f12"/>
                  </a:lnTo>
                  <a:lnTo>
                    <a:pt x="f5" y="f12"/>
                  </a:lnTo>
                  <a:lnTo>
                    <a:pt x="f5" y="f14"/>
                  </a:lnTo>
                  <a:lnTo>
                    <a:pt x="f5" y="f14"/>
                  </a:lnTo>
                  <a:lnTo>
                    <a:pt x="f13" y="f14"/>
                  </a:lnTo>
                  <a:cubicBezTo>
                    <a:pt x="f11" y="f14"/>
                    <a:pt x="f6" y="f15"/>
                    <a:pt x="f6" y="f8"/>
                  </a:cubicBezTo>
                  <a:close/>
                </a:path>
              </a:pathLst>
            </a:custGeom>
            <a:solidFill>
              <a:srgbClr val="FFFFFF">
                <a:alpha val="90000"/>
              </a:srgbClr>
            </a:solidFill>
            <a:ln w="12701" cap="flat">
              <a:solidFill>
                <a:srgbClr val="4472C4"/>
              </a:solidFill>
              <a:prstDash val="solid"/>
              <a:miter/>
            </a:ln>
          </p:spPr>
          <p:txBody>
            <a:bodyPr vert="horz" wrap="square" lIns="99569" tIns="34390" rIns="34390" bIns="34390" anchor="ctr" anchorCtr="0" compatLnSpc="0">
              <a:noAutofit/>
            </a:bodyPr>
            <a:lstStyle/>
            <a:p>
              <a:pPr marL="861822" lvl="1" indent="-331470" defTabSz="530352">
                <a:lnSpc>
                  <a:spcPct val="90000"/>
                </a:lnSpc>
                <a:spcAft>
                  <a:spcPts val="348"/>
                </a:spcAft>
                <a:buFont typeface="Arial" panose="020B0604020202020204" pitchFamily="34" charset="0"/>
                <a:buChar char="•"/>
              </a:pPr>
              <a:r>
                <a:rPr lang="en-GB" sz="1624" kern="150">
                  <a:solidFill>
                    <a:srgbClr val="000000"/>
                  </a:solidFill>
                  <a:latin typeface="Calibri" panose="020F0502020204030204" pitchFamily="34" charset="0"/>
                  <a:ea typeface="+mn-ea"/>
                  <a:cs typeface="Calibri" panose="020F0502020204030204" pitchFamily="34" charset="0"/>
                </a:rPr>
                <a:t>Offline</a:t>
              </a:r>
              <a:endParaRPr lang="en-GB" sz="1392" kern="150">
                <a:solidFill>
                  <a:schemeClr val="tx1"/>
                </a:solidFill>
                <a:latin typeface="Calibri" panose="020F0502020204030204" pitchFamily="34" charset="0"/>
                <a:ea typeface="+mn-ea"/>
                <a:cs typeface="Times New Roman" panose="02020603050405020304" pitchFamily="18" charset="0"/>
              </a:endParaRPr>
            </a:p>
            <a:p>
              <a:pPr marL="861822" lvl="1" indent="-331470" defTabSz="530352">
                <a:lnSpc>
                  <a:spcPct val="90000"/>
                </a:lnSpc>
                <a:spcAft>
                  <a:spcPts val="348"/>
                </a:spcAft>
                <a:buFont typeface="Arial" panose="020B0604020202020204" pitchFamily="34" charset="0"/>
                <a:buChar char="•"/>
              </a:pPr>
              <a:r>
                <a:rPr lang="en-GB" sz="1624" kern="150">
                  <a:solidFill>
                    <a:srgbClr val="000000"/>
                  </a:solidFill>
                  <a:latin typeface="Calibri" panose="020F0502020204030204" pitchFamily="34" charset="0"/>
                  <a:ea typeface="+mn-ea"/>
                  <a:cs typeface="Calibri" panose="020F0502020204030204" pitchFamily="34" charset="0"/>
                </a:rPr>
                <a:t>Online</a:t>
              </a:r>
              <a:endParaRPr lang="en-GB" sz="1200" kern="150">
                <a:effectLst/>
                <a:latin typeface="Calibri" panose="020F0502020204030204" pitchFamily="34" charset="0"/>
                <a:ea typeface="Calibri" panose="020F0502020204030204" pitchFamily="34" charset="0"/>
                <a:cs typeface="Times New Roman" panose="02020603050405020304" pitchFamily="18" charset="0"/>
              </a:endParaRPr>
            </a:p>
          </p:txBody>
        </p:sp>
      </p:grpSp>
      <p:sp>
        <p:nvSpPr>
          <p:cNvPr id="11" name="TextBox 10">
            <a:extLst>
              <a:ext uri="{FF2B5EF4-FFF2-40B4-BE49-F238E27FC236}">
                <a16:creationId xmlns:a16="http://schemas.microsoft.com/office/drawing/2014/main" id="{DEF37DD5-F5E9-3622-718F-685B79466D46}"/>
              </a:ext>
            </a:extLst>
          </p:cNvPr>
          <p:cNvSpPr txBox="1"/>
          <p:nvPr/>
        </p:nvSpPr>
        <p:spPr>
          <a:xfrm>
            <a:off x="9370351" y="6472066"/>
            <a:ext cx="4300254" cy="584775"/>
          </a:xfrm>
          <a:prstGeom prst="rect">
            <a:avLst/>
          </a:prstGeom>
          <a:noFill/>
        </p:spPr>
        <p:txBody>
          <a:bodyPr wrap="square" rtlCol="0">
            <a:spAutoFit/>
          </a:bodyPr>
          <a:lstStyle/>
          <a:p>
            <a:r>
              <a:rPr lang="en-GB" sz="1400" kern="1200" cap="all" dirty="0">
                <a:solidFill>
                  <a:schemeClr val="tx1"/>
                </a:solidFill>
                <a:effectLst/>
                <a:latin typeface="Arial" panose="020B0604020202020204" pitchFamily="34" charset="0"/>
                <a:ea typeface="+mn-ea"/>
                <a:cs typeface="Arial" panose="020B0604020202020204" pitchFamily="34" charset="0"/>
              </a:rPr>
              <a:t>Frida Izabella Tac 2118358 </a:t>
            </a:r>
          </a:p>
          <a:p>
            <a:endParaRPr lang="en-GB" dirty="0"/>
          </a:p>
        </p:txBody>
      </p:sp>
    </p:spTree>
    <p:extLst>
      <p:ext uri="{BB962C8B-B14F-4D97-AF65-F5344CB8AC3E}">
        <p14:creationId xmlns:p14="http://schemas.microsoft.com/office/powerpoint/2010/main" val="18295134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5C819037-A607-4A7B-ADF1-B04516199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0" name="Rectangle 19">
            <a:extLst>
              <a:ext uri="{FF2B5EF4-FFF2-40B4-BE49-F238E27FC236}">
                <a16:creationId xmlns:a16="http://schemas.microsoft.com/office/drawing/2014/main" id="{F8C668FA-2417-47B5-B454-2D55FC17FF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97FEBA57-8992-46BB-BCF0-5A83FE8E01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4" name="Rectangle 23">
            <a:extLst>
              <a:ext uri="{FF2B5EF4-FFF2-40B4-BE49-F238E27FC236}">
                <a16:creationId xmlns:a16="http://schemas.microsoft.com/office/drawing/2014/main" id="{2B4CDDF6-55C3-415A-8D8B-7E03C3D616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 name="Diagram 1">
            <a:extLst>
              <a:ext uri="{FF2B5EF4-FFF2-40B4-BE49-F238E27FC236}">
                <a16:creationId xmlns:a16="http://schemas.microsoft.com/office/drawing/2014/main" id="{5B1413E7-CB98-0A84-0165-186B09BBAE7B}"/>
              </a:ext>
            </a:extLst>
          </p:cNvPr>
          <p:cNvGrpSpPr/>
          <p:nvPr/>
        </p:nvGrpSpPr>
        <p:grpSpPr>
          <a:xfrm>
            <a:off x="2609716" y="800007"/>
            <a:ext cx="7041707" cy="5251118"/>
            <a:chOff x="0" y="0"/>
            <a:chExt cx="3512575" cy="2619939"/>
          </a:xfrm>
        </p:grpSpPr>
        <p:sp>
          <p:nvSpPr>
            <p:cNvPr id="5" name="Freeform: Shape 4">
              <a:extLst>
                <a:ext uri="{FF2B5EF4-FFF2-40B4-BE49-F238E27FC236}">
                  <a16:creationId xmlns:a16="http://schemas.microsoft.com/office/drawing/2014/main" id="{D1B2EFE0-6322-AEA8-9B3D-9762864EED93}"/>
                </a:ext>
              </a:extLst>
            </p:cNvPr>
            <p:cNvSpPr/>
            <p:nvPr/>
          </p:nvSpPr>
          <p:spPr>
            <a:xfrm>
              <a:off x="1530678" y="0"/>
              <a:ext cx="838806" cy="964143"/>
            </a:xfrm>
            <a:custGeom>
              <a:avLst/>
              <a:gdLst>
                <a:gd name="f0" fmla="val 10800000"/>
                <a:gd name="f1" fmla="val 5400000"/>
                <a:gd name="f2" fmla="val 180"/>
                <a:gd name="f3" fmla="val w"/>
                <a:gd name="f4" fmla="val h"/>
                <a:gd name="f5" fmla="val 0"/>
                <a:gd name="f6" fmla="val 964146"/>
                <a:gd name="f7" fmla="val 838807"/>
                <a:gd name="f8" fmla="val 482072"/>
                <a:gd name="f9" fmla="val 964145"/>
                <a:gd name="f10" fmla="val 182441"/>
                <a:gd name="f11" fmla="val 656366"/>
                <a:gd name="f12" fmla="val 1"/>
                <a:gd name="f13" fmla="+- 0 0 -90"/>
                <a:gd name="f14" fmla="*/ f3 1 964146"/>
                <a:gd name="f15" fmla="*/ f4 1 838807"/>
                <a:gd name="f16" fmla="val f5"/>
                <a:gd name="f17" fmla="val f6"/>
                <a:gd name="f18" fmla="val f7"/>
                <a:gd name="f19" fmla="*/ f13 f0 1"/>
                <a:gd name="f20" fmla="+- f18 0 f16"/>
                <a:gd name="f21" fmla="+- f17 0 f16"/>
                <a:gd name="f22" fmla="*/ f19 1 f2"/>
                <a:gd name="f23" fmla="*/ f21 1 964146"/>
                <a:gd name="f24" fmla="*/ f20 1 838807"/>
                <a:gd name="f25" fmla="*/ 0 f21 1"/>
                <a:gd name="f26" fmla="*/ 419404 f20 1"/>
                <a:gd name="f27" fmla="*/ 209702 f21 1"/>
                <a:gd name="f28" fmla="*/ 0 f20 1"/>
                <a:gd name="f29" fmla="*/ 754444 f21 1"/>
                <a:gd name="f30" fmla="*/ 964146 f21 1"/>
                <a:gd name="f31" fmla="*/ 838807 f20 1"/>
                <a:gd name="f32" fmla="+- f22 0 f1"/>
                <a:gd name="f33" fmla="*/ f25 1 964146"/>
                <a:gd name="f34" fmla="*/ f26 1 838807"/>
                <a:gd name="f35" fmla="*/ f27 1 964146"/>
                <a:gd name="f36" fmla="*/ f28 1 838807"/>
                <a:gd name="f37" fmla="*/ f29 1 964146"/>
                <a:gd name="f38" fmla="*/ f30 1 964146"/>
                <a:gd name="f39" fmla="*/ f31 1 838807"/>
                <a:gd name="f40" fmla="*/ f16 1 f23"/>
                <a:gd name="f41" fmla="*/ f17 1 f23"/>
                <a:gd name="f42" fmla="*/ f16 1 f24"/>
                <a:gd name="f43" fmla="*/ f18 1 f24"/>
                <a:gd name="f44" fmla="*/ f33 1 f23"/>
                <a:gd name="f45" fmla="*/ f34 1 f24"/>
                <a:gd name="f46" fmla="*/ f35 1 f23"/>
                <a:gd name="f47" fmla="*/ f36 1 f24"/>
                <a:gd name="f48" fmla="*/ f37 1 f23"/>
                <a:gd name="f49" fmla="*/ f38 1 f23"/>
                <a:gd name="f50" fmla="*/ f39 1 f24"/>
                <a:gd name="f51" fmla="*/ f40 f14 1"/>
                <a:gd name="f52" fmla="*/ f41 f14 1"/>
                <a:gd name="f53" fmla="*/ f43 f15 1"/>
                <a:gd name="f54" fmla="*/ f42 f15 1"/>
                <a:gd name="f55" fmla="*/ f44 f14 1"/>
                <a:gd name="f56" fmla="*/ f45 f15 1"/>
                <a:gd name="f57" fmla="*/ f46 f14 1"/>
                <a:gd name="f58" fmla="*/ f47 f15 1"/>
                <a:gd name="f59" fmla="*/ f48 f14 1"/>
                <a:gd name="f60" fmla="*/ f49 f14 1"/>
                <a:gd name="f61" fmla="*/ f50 f15 1"/>
              </a:gdLst>
              <a:ahLst/>
              <a:cxnLst>
                <a:cxn ang="3cd4">
                  <a:pos x="hc" y="t"/>
                </a:cxn>
                <a:cxn ang="0">
                  <a:pos x="r" y="vc"/>
                </a:cxn>
                <a:cxn ang="cd4">
                  <a:pos x="hc" y="b"/>
                </a:cxn>
                <a:cxn ang="cd2">
                  <a:pos x="l" y="vc"/>
                </a:cxn>
                <a:cxn ang="f32">
                  <a:pos x="f55" y="f56"/>
                </a:cxn>
                <a:cxn ang="f32">
                  <a:pos x="f57" y="f58"/>
                </a:cxn>
                <a:cxn ang="f32">
                  <a:pos x="f59" y="f58"/>
                </a:cxn>
                <a:cxn ang="f32">
                  <a:pos x="f60" y="f56"/>
                </a:cxn>
                <a:cxn ang="f32">
                  <a:pos x="f59" y="f61"/>
                </a:cxn>
                <a:cxn ang="f32">
                  <a:pos x="f57" y="f61"/>
                </a:cxn>
                <a:cxn ang="f32">
                  <a:pos x="f55" y="f56"/>
                </a:cxn>
              </a:cxnLst>
              <a:rect l="f51" t="f54" r="f52" b="f53"/>
              <a:pathLst>
                <a:path w="964146" h="838807">
                  <a:moveTo>
                    <a:pt x="f8" y="f5"/>
                  </a:moveTo>
                  <a:lnTo>
                    <a:pt x="f9" y="f10"/>
                  </a:lnTo>
                  <a:lnTo>
                    <a:pt x="f9" y="f11"/>
                  </a:lnTo>
                  <a:lnTo>
                    <a:pt x="f8" y="f7"/>
                  </a:lnTo>
                  <a:lnTo>
                    <a:pt x="f12" y="f11"/>
                  </a:lnTo>
                  <a:lnTo>
                    <a:pt x="f12" y="f10"/>
                  </a:lnTo>
                  <a:lnTo>
                    <a:pt x="f8" y="f5"/>
                  </a:lnTo>
                  <a:close/>
                </a:path>
              </a:pathLst>
            </a:custGeom>
            <a:solidFill>
              <a:srgbClr val="4472C4"/>
            </a:solidFill>
            <a:ln w="12701" cap="flat">
              <a:solidFill>
                <a:srgbClr val="FFFFFF"/>
              </a:solidFill>
              <a:prstDash val="solid"/>
              <a:miter/>
            </a:ln>
          </p:spPr>
          <p:txBody>
            <a:bodyPr vert="horz" wrap="square" lIns="176433" tIns="195965" rIns="176433" bIns="195965" anchor="ctr" anchorCtr="1" compatLnSpc="0">
              <a:noAutofit/>
            </a:bodyPr>
            <a:lstStyle/>
            <a:p>
              <a:pPr algn="ctr" defTabSz="914400">
                <a:lnSpc>
                  <a:spcPct val="90000"/>
                </a:lnSpc>
                <a:spcAft>
                  <a:spcPts val="1000"/>
                </a:spcAft>
              </a:pPr>
              <a:r>
                <a:rPr lang="en-GB" sz="2400" kern="150">
                  <a:solidFill>
                    <a:srgbClr val="FFFFFF"/>
                  </a:solidFill>
                  <a:latin typeface="Calibri" panose="020F0502020204030204" pitchFamily="34" charset="0"/>
                  <a:ea typeface="+mn-ea"/>
                  <a:cs typeface="Calibri" panose="020F0502020204030204" pitchFamily="34" charset="0"/>
                </a:rPr>
                <a:t>Who pays?</a:t>
              </a:r>
              <a:endParaRPr lang="en-GB" sz="1100" kern="15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Freeform: Shape 5">
              <a:extLst>
                <a:ext uri="{FF2B5EF4-FFF2-40B4-BE49-F238E27FC236}">
                  <a16:creationId xmlns:a16="http://schemas.microsoft.com/office/drawing/2014/main" id="{39AE4769-7EDB-3C64-A229-536583F4A42F}"/>
                </a:ext>
              </a:extLst>
            </p:cNvPr>
            <p:cNvSpPr/>
            <p:nvPr/>
          </p:nvSpPr>
          <p:spPr>
            <a:xfrm>
              <a:off x="2394942" y="192829"/>
              <a:ext cx="1075983" cy="578486"/>
            </a:xfrm>
            <a:custGeom>
              <a:avLst/>
              <a:gdLst>
                <a:gd name="f0" fmla="val 10800000"/>
                <a:gd name="f1" fmla="val 5400000"/>
                <a:gd name="f2" fmla="val 180"/>
                <a:gd name="f3" fmla="val w"/>
                <a:gd name="f4" fmla="val h"/>
                <a:gd name="f5" fmla="val 0"/>
                <a:gd name="f6" fmla="val 1075988"/>
                <a:gd name="f7" fmla="val 578488"/>
                <a:gd name="f8" fmla="+- 0 0 -90"/>
                <a:gd name="f9" fmla="*/ f3 1 1075988"/>
                <a:gd name="f10" fmla="*/ f4 1 578488"/>
                <a:gd name="f11" fmla="val f5"/>
                <a:gd name="f12" fmla="val f6"/>
                <a:gd name="f13" fmla="val f7"/>
                <a:gd name="f14" fmla="*/ f8 f0 1"/>
                <a:gd name="f15" fmla="+- f13 0 f11"/>
                <a:gd name="f16" fmla="+- f12 0 f11"/>
                <a:gd name="f17" fmla="*/ f14 1 f2"/>
                <a:gd name="f18" fmla="*/ f16 1 1075988"/>
                <a:gd name="f19" fmla="*/ f15 1 578488"/>
                <a:gd name="f20" fmla="*/ 0 f16 1"/>
                <a:gd name="f21" fmla="*/ 0 f15 1"/>
                <a:gd name="f22" fmla="*/ 1075988 f16 1"/>
                <a:gd name="f23" fmla="*/ 578488 f15 1"/>
                <a:gd name="f24" fmla="+- f17 0 f1"/>
                <a:gd name="f25" fmla="*/ f20 1 1075988"/>
                <a:gd name="f26" fmla="*/ f21 1 578488"/>
                <a:gd name="f27" fmla="*/ f22 1 1075988"/>
                <a:gd name="f28" fmla="*/ f23 1 578488"/>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075988" h="578488">
                  <a:moveTo>
                    <a:pt x="f5" y="f5"/>
                  </a:moveTo>
                  <a:lnTo>
                    <a:pt x="f6" y="f5"/>
                  </a:lnTo>
                  <a:lnTo>
                    <a:pt x="f6" y="f7"/>
                  </a:lnTo>
                  <a:lnTo>
                    <a:pt x="f5" y="f7"/>
                  </a:lnTo>
                  <a:lnTo>
                    <a:pt x="f5" y="f5"/>
                  </a:lnTo>
                  <a:close/>
                </a:path>
              </a:pathLst>
            </a:custGeom>
            <a:noFill/>
            <a:ln cap="flat">
              <a:noFill/>
              <a:prstDash val="solid"/>
            </a:ln>
          </p:spPr>
          <p:txBody>
            <a:bodyPr vert="horz" wrap="square" lIns="53336" tIns="53336" rIns="53336" bIns="53336" anchor="ctr" anchorCtr="0" compatLnSpc="0">
              <a:noAutofit/>
            </a:bodyPr>
            <a:lstStyle/>
            <a:p>
              <a:pPr defTabSz="914400">
                <a:lnSpc>
                  <a:spcPct val="90000"/>
                </a:lnSpc>
                <a:spcAft>
                  <a:spcPts val="1200"/>
                </a:spcAft>
              </a:pPr>
              <a:r>
                <a:rPr lang="en-GB" sz="2700" kern="150">
                  <a:solidFill>
                    <a:srgbClr val="000000"/>
                  </a:solidFill>
                  <a:latin typeface="Calibri" panose="020F0502020204030204" pitchFamily="34" charset="0"/>
                  <a:ea typeface="+mn-ea"/>
                  <a:cs typeface="Calibri" panose="020F0502020204030204" pitchFamily="34" charset="0"/>
                </a:rPr>
                <a:t>Customers from online and offline</a:t>
              </a:r>
              <a:endParaRPr lang="en-GB" sz="1100" kern="15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Freeform: Shape 6">
              <a:extLst>
                <a:ext uri="{FF2B5EF4-FFF2-40B4-BE49-F238E27FC236}">
                  <a16:creationId xmlns:a16="http://schemas.microsoft.com/office/drawing/2014/main" id="{960C8330-A745-0368-E188-E647BCD01790}"/>
                </a:ext>
              </a:extLst>
            </p:cNvPr>
            <p:cNvSpPr/>
            <p:nvPr/>
          </p:nvSpPr>
          <p:spPr>
            <a:xfrm>
              <a:off x="624764" y="0"/>
              <a:ext cx="838806" cy="964143"/>
            </a:xfrm>
            <a:custGeom>
              <a:avLst/>
              <a:gdLst>
                <a:gd name="f0" fmla="val 10800000"/>
                <a:gd name="f1" fmla="val 5400000"/>
                <a:gd name="f2" fmla="val 180"/>
                <a:gd name="f3" fmla="val w"/>
                <a:gd name="f4" fmla="val h"/>
                <a:gd name="f5" fmla="val 0"/>
                <a:gd name="f6" fmla="val 964146"/>
                <a:gd name="f7" fmla="val 838807"/>
                <a:gd name="f8" fmla="val 482072"/>
                <a:gd name="f9" fmla="val 964145"/>
                <a:gd name="f10" fmla="val 182441"/>
                <a:gd name="f11" fmla="val 656366"/>
                <a:gd name="f12" fmla="val 1"/>
                <a:gd name="f13" fmla="+- 0 0 -90"/>
                <a:gd name="f14" fmla="*/ f3 1 964146"/>
                <a:gd name="f15" fmla="*/ f4 1 838807"/>
                <a:gd name="f16" fmla="val f5"/>
                <a:gd name="f17" fmla="val f6"/>
                <a:gd name="f18" fmla="val f7"/>
                <a:gd name="f19" fmla="*/ f13 f0 1"/>
                <a:gd name="f20" fmla="+- f18 0 f16"/>
                <a:gd name="f21" fmla="+- f17 0 f16"/>
                <a:gd name="f22" fmla="*/ f19 1 f2"/>
                <a:gd name="f23" fmla="*/ f21 1 964146"/>
                <a:gd name="f24" fmla="*/ f20 1 838807"/>
                <a:gd name="f25" fmla="*/ 0 f21 1"/>
                <a:gd name="f26" fmla="*/ 419404 f20 1"/>
                <a:gd name="f27" fmla="*/ 209702 f21 1"/>
                <a:gd name="f28" fmla="*/ 0 f20 1"/>
                <a:gd name="f29" fmla="*/ 754444 f21 1"/>
                <a:gd name="f30" fmla="*/ 964146 f21 1"/>
                <a:gd name="f31" fmla="*/ 838807 f20 1"/>
                <a:gd name="f32" fmla="+- f22 0 f1"/>
                <a:gd name="f33" fmla="*/ f25 1 964146"/>
                <a:gd name="f34" fmla="*/ f26 1 838807"/>
                <a:gd name="f35" fmla="*/ f27 1 964146"/>
                <a:gd name="f36" fmla="*/ f28 1 838807"/>
                <a:gd name="f37" fmla="*/ f29 1 964146"/>
                <a:gd name="f38" fmla="*/ f30 1 964146"/>
                <a:gd name="f39" fmla="*/ f31 1 838807"/>
                <a:gd name="f40" fmla="*/ f16 1 f23"/>
                <a:gd name="f41" fmla="*/ f17 1 f23"/>
                <a:gd name="f42" fmla="*/ f16 1 f24"/>
                <a:gd name="f43" fmla="*/ f18 1 f24"/>
                <a:gd name="f44" fmla="*/ f33 1 f23"/>
                <a:gd name="f45" fmla="*/ f34 1 f24"/>
                <a:gd name="f46" fmla="*/ f35 1 f23"/>
                <a:gd name="f47" fmla="*/ f36 1 f24"/>
                <a:gd name="f48" fmla="*/ f37 1 f23"/>
                <a:gd name="f49" fmla="*/ f38 1 f23"/>
                <a:gd name="f50" fmla="*/ f39 1 f24"/>
                <a:gd name="f51" fmla="*/ f40 f14 1"/>
                <a:gd name="f52" fmla="*/ f41 f14 1"/>
                <a:gd name="f53" fmla="*/ f43 f15 1"/>
                <a:gd name="f54" fmla="*/ f42 f15 1"/>
                <a:gd name="f55" fmla="*/ f44 f14 1"/>
                <a:gd name="f56" fmla="*/ f45 f15 1"/>
                <a:gd name="f57" fmla="*/ f46 f14 1"/>
                <a:gd name="f58" fmla="*/ f47 f15 1"/>
                <a:gd name="f59" fmla="*/ f48 f14 1"/>
                <a:gd name="f60" fmla="*/ f49 f14 1"/>
                <a:gd name="f61" fmla="*/ f50 f15 1"/>
              </a:gdLst>
              <a:ahLst/>
              <a:cxnLst>
                <a:cxn ang="3cd4">
                  <a:pos x="hc" y="t"/>
                </a:cxn>
                <a:cxn ang="0">
                  <a:pos x="r" y="vc"/>
                </a:cxn>
                <a:cxn ang="cd4">
                  <a:pos x="hc" y="b"/>
                </a:cxn>
                <a:cxn ang="cd2">
                  <a:pos x="l" y="vc"/>
                </a:cxn>
                <a:cxn ang="f32">
                  <a:pos x="f55" y="f56"/>
                </a:cxn>
                <a:cxn ang="f32">
                  <a:pos x="f57" y="f58"/>
                </a:cxn>
                <a:cxn ang="f32">
                  <a:pos x="f59" y="f58"/>
                </a:cxn>
                <a:cxn ang="f32">
                  <a:pos x="f60" y="f56"/>
                </a:cxn>
                <a:cxn ang="f32">
                  <a:pos x="f59" y="f61"/>
                </a:cxn>
                <a:cxn ang="f32">
                  <a:pos x="f57" y="f61"/>
                </a:cxn>
                <a:cxn ang="f32">
                  <a:pos x="f55" y="f56"/>
                </a:cxn>
              </a:cxnLst>
              <a:rect l="f51" t="f54" r="f52" b="f53"/>
              <a:pathLst>
                <a:path w="964146" h="838807">
                  <a:moveTo>
                    <a:pt x="f8" y="f5"/>
                  </a:moveTo>
                  <a:lnTo>
                    <a:pt x="f9" y="f10"/>
                  </a:lnTo>
                  <a:lnTo>
                    <a:pt x="f9" y="f11"/>
                  </a:lnTo>
                  <a:lnTo>
                    <a:pt x="f8" y="f7"/>
                  </a:lnTo>
                  <a:lnTo>
                    <a:pt x="f12" y="f11"/>
                  </a:lnTo>
                  <a:lnTo>
                    <a:pt x="f12" y="f10"/>
                  </a:lnTo>
                  <a:lnTo>
                    <a:pt x="f8" y="f5"/>
                  </a:lnTo>
                  <a:close/>
                </a:path>
              </a:pathLst>
            </a:custGeom>
            <a:solidFill>
              <a:srgbClr val="4472C4"/>
            </a:solidFill>
            <a:ln w="12701" cap="flat">
              <a:solidFill>
                <a:srgbClr val="FFFFFF"/>
              </a:solidFill>
              <a:prstDash val="solid"/>
              <a:miter/>
            </a:ln>
          </p:spPr>
          <p:txBody>
            <a:bodyPr vert="horz" wrap="square" lIns="130713" tIns="150245" rIns="130713" bIns="150245" anchor="ctr" anchorCtr="1" compatLnSpc="0">
              <a:noAutofit/>
            </a:bodyPr>
            <a:lstStyle/>
            <a:p>
              <a:pPr algn="ctr" defTabSz="914400">
                <a:lnSpc>
                  <a:spcPct val="90000"/>
                </a:lnSpc>
                <a:spcAft>
                  <a:spcPts val="3000"/>
                </a:spcAft>
              </a:pPr>
              <a:r>
                <a:rPr lang="en-GB" sz="3600" kern="0">
                  <a:solidFill>
                    <a:srgbClr val="000000"/>
                  </a:solidFill>
                  <a:latin typeface="Calibri" panose="020F0502020204030204" pitchFamily="34" charset="0"/>
                  <a:ea typeface="+mn-ea"/>
                  <a:cs typeface="Times New Roman" panose="02020603050405020304" pitchFamily="18" charset="0"/>
                </a:rPr>
                <a:t> </a:t>
              </a:r>
              <a:endParaRPr lang="en-GB" sz="1100" kern="15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Freeform: Shape 7">
              <a:extLst>
                <a:ext uri="{FF2B5EF4-FFF2-40B4-BE49-F238E27FC236}">
                  <a16:creationId xmlns:a16="http://schemas.microsoft.com/office/drawing/2014/main" id="{E2F74AE4-8586-77A9-2FAF-B7F64240BBBF}"/>
                </a:ext>
              </a:extLst>
            </p:cNvPr>
            <p:cNvSpPr/>
            <p:nvPr/>
          </p:nvSpPr>
          <p:spPr>
            <a:xfrm>
              <a:off x="1075984" y="827898"/>
              <a:ext cx="838806" cy="964143"/>
            </a:xfrm>
            <a:custGeom>
              <a:avLst/>
              <a:gdLst>
                <a:gd name="f0" fmla="val 10800000"/>
                <a:gd name="f1" fmla="val 5400000"/>
                <a:gd name="f2" fmla="val 180"/>
                <a:gd name="f3" fmla="val w"/>
                <a:gd name="f4" fmla="val h"/>
                <a:gd name="f5" fmla="val 0"/>
                <a:gd name="f6" fmla="val 964146"/>
                <a:gd name="f7" fmla="val 838807"/>
                <a:gd name="f8" fmla="val 482072"/>
                <a:gd name="f9" fmla="val 964145"/>
                <a:gd name="f10" fmla="val 182441"/>
                <a:gd name="f11" fmla="val 656366"/>
                <a:gd name="f12" fmla="val 1"/>
                <a:gd name="f13" fmla="+- 0 0 -90"/>
                <a:gd name="f14" fmla="*/ f3 1 964146"/>
                <a:gd name="f15" fmla="*/ f4 1 838807"/>
                <a:gd name="f16" fmla="val f5"/>
                <a:gd name="f17" fmla="val f6"/>
                <a:gd name="f18" fmla="val f7"/>
                <a:gd name="f19" fmla="*/ f13 f0 1"/>
                <a:gd name="f20" fmla="+- f18 0 f16"/>
                <a:gd name="f21" fmla="+- f17 0 f16"/>
                <a:gd name="f22" fmla="*/ f19 1 f2"/>
                <a:gd name="f23" fmla="*/ f21 1 964146"/>
                <a:gd name="f24" fmla="*/ f20 1 838807"/>
                <a:gd name="f25" fmla="*/ 0 f21 1"/>
                <a:gd name="f26" fmla="*/ 419404 f20 1"/>
                <a:gd name="f27" fmla="*/ 209702 f21 1"/>
                <a:gd name="f28" fmla="*/ 0 f20 1"/>
                <a:gd name="f29" fmla="*/ 754444 f21 1"/>
                <a:gd name="f30" fmla="*/ 964146 f21 1"/>
                <a:gd name="f31" fmla="*/ 838807 f20 1"/>
                <a:gd name="f32" fmla="+- f22 0 f1"/>
                <a:gd name="f33" fmla="*/ f25 1 964146"/>
                <a:gd name="f34" fmla="*/ f26 1 838807"/>
                <a:gd name="f35" fmla="*/ f27 1 964146"/>
                <a:gd name="f36" fmla="*/ f28 1 838807"/>
                <a:gd name="f37" fmla="*/ f29 1 964146"/>
                <a:gd name="f38" fmla="*/ f30 1 964146"/>
                <a:gd name="f39" fmla="*/ f31 1 838807"/>
                <a:gd name="f40" fmla="*/ f16 1 f23"/>
                <a:gd name="f41" fmla="*/ f17 1 f23"/>
                <a:gd name="f42" fmla="*/ f16 1 f24"/>
                <a:gd name="f43" fmla="*/ f18 1 f24"/>
                <a:gd name="f44" fmla="*/ f33 1 f23"/>
                <a:gd name="f45" fmla="*/ f34 1 f24"/>
                <a:gd name="f46" fmla="*/ f35 1 f23"/>
                <a:gd name="f47" fmla="*/ f36 1 f24"/>
                <a:gd name="f48" fmla="*/ f37 1 f23"/>
                <a:gd name="f49" fmla="*/ f38 1 f23"/>
                <a:gd name="f50" fmla="*/ f39 1 f24"/>
                <a:gd name="f51" fmla="*/ f40 f14 1"/>
                <a:gd name="f52" fmla="*/ f41 f14 1"/>
                <a:gd name="f53" fmla="*/ f43 f15 1"/>
                <a:gd name="f54" fmla="*/ f42 f15 1"/>
                <a:gd name="f55" fmla="*/ f44 f14 1"/>
                <a:gd name="f56" fmla="*/ f45 f15 1"/>
                <a:gd name="f57" fmla="*/ f46 f14 1"/>
                <a:gd name="f58" fmla="*/ f47 f15 1"/>
                <a:gd name="f59" fmla="*/ f48 f14 1"/>
                <a:gd name="f60" fmla="*/ f49 f14 1"/>
                <a:gd name="f61" fmla="*/ f50 f15 1"/>
              </a:gdLst>
              <a:ahLst/>
              <a:cxnLst>
                <a:cxn ang="3cd4">
                  <a:pos x="hc" y="t"/>
                </a:cxn>
                <a:cxn ang="0">
                  <a:pos x="r" y="vc"/>
                </a:cxn>
                <a:cxn ang="cd4">
                  <a:pos x="hc" y="b"/>
                </a:cxn>
                <a:cxn ang="cd2">
                  <a:pos x="l" y="vc"/>
                </a:cxn>
                <a:cxn ang="f32">
                  <a:pos x="f55" y="f56"/>
                </a:cxn>
                <a:cxn ang="f32">
                  <a:pos x="f57" y="f58"/>
                </a:cxn>
                <a:cxn ang="f32">
                  <a:pos x="f59" y="f58"/>
                </a:cxn>
                <a:cxn ang="f32">
                  <a:pos x="f60" y="f56"/>
                </a:cxn>
                <a:cxn ang="f32">
                  <a:pos x="f59" y="f61"/>
                </a:cxn>
                <a:cxn ang="f32">
                  <a:pos x="f57" y="f61"/>
                </a:cxn>
                <a:cxn ang="f32">
                  <a:pos x="f55" y="f56"/>
                </a:cxn>
              </a:cxnLst>
              <a:rect l="f51" t="f54" r="f52" b="f53"/>
              <a:pathLst>
                <a:path w="964146" h="838807">
                  <a:moveTo>
                    <a:pt x="f8" y="f5"/>
                  </a:moveTo>
                  <a:lnTo>
                    <a:pt x="f9" y="f10"/>
                  </a:lnTo>
                  <a:lnTo>
                    <a:pt x="f9" y="f11"/>
                  </a:lnTo>
                  <a:lnTo>
                    <a:pt x="f8" y="f7"/>
                  </a:lnTo>
                  <a:lnTo>
                    <a:pt x="f12" y="f11"/>
                  </a:lnTo>
                  <a:lnTo>
                    <a:pt x="f12" y="f10"/>
                  </a:lnTo>
                  <a:lnTo>
                    <a:pt x="f8" y="f5"/>
                  </a:lnTo>
                  <a:close/>
                </a:path>
              </a:pathLst>
            </a:custGeom>
            <a:solidFill>
              <a:srgbClr val="4472C4"/>
            </a:solidFill>
            <a:ln w="12701" cap="flat">
              <a:solidFill>
                <a:srgbClr val="FFFFFF"/>
              </a:solidFill>
              <a:prstDash val="solid"/>
              <a:miter/>
            </a:ln>
          </p:spPr>
          <p:txBody>
            <a:bodyPr vert="horz" wrap="square" lIns="176433" tIns="195965" rIns="176433" bIns="195965" anchor="ctr" anchorCtr="1" compatLnSpc="0">
              <a:noAutofit/>
            </a:bodyPr>
            <a:lstStyle/>
            <a:p>
              <a:pPr algn="ctr" defTabSz="914400">
                <a:lnSpc>
                  <a:spcPct val="90000"/>
                </a:lnSpc>
                <a:spcAft>
                  <a:spcPts val="1000"/>
                </a:spcAft>
              </a:pPr>
              <a:r>
                <a:rPr lang="en-GB" sz="2400" kern="150">
                  <a:solidFill>
                    <a:srgbClr val="FFFFFF"/>
                  </a:solidFill>
                  <a:latin typeface="Calibri" panose="020F0502020204030204" pitchFamily="34" charset="0"/>
                  <a:ea typeface="+mn-ea"/>
                  <a:cs typeface="Calibri" panose="020F0502020204030204" pitchFamily="34" charset="0"/>
                </a:rPr>
                <a:t>How are you paid?</a:t>
              </a:r>
              <a:endParaRPr lang="en-GB" sz="1100" kern="15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Freeform: Shape 8">
              <a:extLst>
                <a:ext uri="{FF2B5EF4-FFF2-40B4-BE49-F238E27FC236}">
                  <a16:creationId xmlns:a16="http://schemas.microsoft.com/office/drawing/2014/main" id="{50257011-60B2-5114-96AA-EAD89C0ADBC2}"/>
                </a:ext>
              </a:extLst>
            </p:cNvPr>
            <p:cNvSpPr/>
            <p:nvPr/>
          </p:nvSpPr>
          <p:spPr>
            <a:xfrm>
              <a:off x="0" y="818370"/>
              <a:ext cx="1041282" cy="983199"/>
            </a:xfrm>
            <a:custGeom>
              <a:avLst/>
              <a:gdLst>
                <a:gd name="f0" fmla="val 10800000"/>
                <a:gd name="f1" fmla="val 5400000"/>
                <a:gd name="f2" fmla="val 180"/>
                <a:gd name="f3" fmla="val w"/>
                <a:gd name="f4" fmla="val h"/>
                <a:gd name="f5" fmla="val 0"/>
                <a:gd name="f6" fmla="val 1041278"/>
                <a:gd name="f7" fmla="val 983204"/>
                <a:gd name="f8" fmla="+- 0 0 -90"/>
                <a:gd name="f9" fmla="*/ f3 1 1041278"/>
                <a:gd name="f10" fmla="*/ f4 1 983204"/>
                <a:gd name="f11" fmla="val f5"/>
                <a:gd name="f12" fmla="val f6"/>
                <a:gd name="f13" fmla="val f7"/>
                <a:gd name="f14" fmla="*/ f8 f0 1"/>
                <a:gd name="f15" fmla="+- f13 0 f11"/>
                <a:gd name="f16" fmla="+- f12 0 f11"/>
                <a:gd name="f17" fmla="*/ f14 1 f2"/>
                <a:gd name="f18" fmla="*/ f16 1 1041278"/>
                <a:gd name="f19" fmla="*/ f15 1 983204"/>
                <a:gd name="f20" fmla="*/ 0 f16 1"/>
                <a:gd name="f21" fmla="*/ 0 f15 1"/>
                <a:gd name="f22" fmla="*/ 1041278 f16 1"/>
                <a:gd name="f23" fmla="*/ 983204 f15 1"/>
                <a:gd name="f24" fmla="+- f17 0 f1"/>
                <a:gd name="f25" fmla="*/ f20 1 1041278"/>
                <a:gd name="f26" fmla="*/ f21 1 983204"/>
                <a:gd name="f27" fmla="*/ f22 1 1041278"/>
                <a:gd name="f28" fmla="*/ f23 1 983204"/>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041278" h="983204">
                  <a:moveTo>
                    <a:pt x="f5" y="f5"/>
                  </a:moveTo>
                  <a:lnTo>
                    <a:pt x="f6" y="f5"/>
                  </a:lnTo>
                  <a:lnTo>
                    <a:pt x="f6" y="f7"/>
                  </a:lnTo>
                  <a:lnTo>
                    <a:pt x="f5" y="f7"/>
                  </a:lnTo>
                  <a:lnTo>
                    <a:pt x="f5" y="f5"/>
                  </a:lnTo>
                  <a:close/>
                </a:path>
              </a:pathLst>
            </a:custGeom>
            <a:noFill/>
            <a:ln cap="flat">
              <a:noFill/>
              <a:prstDash val="solid"/>
            </a:ln>
          </p:spPr>
          <p:txBody>
            <a:bodyPr vert="horz" wrap="square" lIns="45720" tIns="45720" rIns="45720" bIns="45720" anchor="ctr" anchorCtr="0" compatLnSpc="0">
              <a:noAutofit/>
            </a:bodyPr>
            <a:lstStyle/>
            <a:p>
              <a:pPr algn="r" defTabSz="914400">
                <a:lnSpc>
                  <a:spcPct val="90000"/>
                </a:lnSpc>
                <a:spcAft>
                  <a:spcPts val="1000"/>
                </a:spcAft>
              </a:pPr>
              <a:r>
                <a:rPr lang="en-GB" sz="2400" kern="150">
                  <a:solidFill>
                    <a:srgbClr val="000000"/>
                  </a:solidFill>
                  <a:latin typeface="Calibri" panose="020F0502020204030204" pitchFamily="34" charset="0"/>
                  <a:ea typeface="+mn-ea"/>
                  <a:cs typeface="Calibri" panose="020F0502020204030204" pitchFamily="34" charset="0"/>
                </a:rPr>
                <a:t>Card</a:t>
              </a:r>
              <a:endParaRPr lang="en-GB" sz="2200" kern="150">
                <a:solidFill>
                  <a:schemeClr val="tx1"/>
                </a:solidFill>
                <a:latin typeface="Calibri" panose="020F0502020204030204" pitchFamily="34" charset="0"/>
                <a:ea typeface="+mn-ea"/>
                <a:cs typeface="Times New Roman" panose="02020603050405020304" pitchFamily="18" charset="0"/>
              </a:endParaRPr>
            </a:p>
            <a:p>
              <a:pPr algn="r" defTabSz="914400">
                <a:lnSpc>
                  <a:spcPct val="90000"/>
                </a:lnSpc>
                <a:spcAft>
                  <a:spcPts val="1000"/>
                </a:spcAft>
              </a:pPr>
              <a:r>
                <a:rPr lang="en-GB" sz="2400" kern="150">
                  <a:solidFill>
                    <a:srgbClr val="000000"/>
                  </a:solidFill>
                  <a:latin typeface="Calibri" panose="020F0502020204030204" pitchFamily="34" charset="0"/>
                  <a:ea typeface="+mn-ea"/>
                  <a:cs typeface="Calibri" panose="020F0502020204030204" pitchFamily="34" charset="0"/>
                </a:rPr>
                <a:t>Cash</a:t>
              </a:r>
              <a:endParaRPr lang="en-GB" sz="2200" kern="150">
                <a:solidFill>
                  <a:schemeClr val="tx1"/>
                </a:solidFill>
                <a:latin typeface="Calibri" panose="020F0502020204030204" pitchFamily="34" charset="0"/>
                <a:ea typeface="+mn-ea"/>
                <a:cs typeface="Times New Roman" panose="02020603050405020304" pitchFamily="18" charset="0"/>
              </a:endParaRPr>
            </a:p>
            <a:p>
              <a:pPr algn="r" defTabSz="914400">
                <a:lnSpc>
                  <a:spcPct val="90000"/>
                </a:lnSpc>
                <a:spcAft>
                  <a:spcPts val="1000"/>
                </a:spcAft>
              </a:pPr>
              <a:r>
                <a:rPr lang="en-GB" sz="2400" kern="150">
                  <a:solidFill>
                    <a:srgbClr val="000000"/>
                  </a:solidFill>
                  <a:latin typeface="Calibri" panose="020F0502020204030204" pitchFamily="34" charset="0"/>
                  <a:ea typeface="+mn-ea"/>
                  <a:cs typeface="Calibri" panose="020F0502020204030204" pitchFamily="34" charset="0"/>
                </a:rPr>
                <a:t>Bank Transfer</a:t>
              </a:r>
              <a:endParaRPr lang="en-GB" sz="1100" kern="15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Freeform: Shape 9">
              <a:extLst>
                <a:ext uri="{FF2B5EF4-FFF2-40B4-BE49-F238E27FC236}">
                  <a16:creationId xmlns:a16="http://schemas.microsoft.com/office/drawing/2014/main" id="{18DB3096-025F-E227-08AC-ABE5C72EB14F}"/>
                </a:ext>
              </a:extLst>
            </p:cNvPr>
            <p:cNvSpPr/>
            <p:nvPr/>
          </p:nvSpPr>
          <p:spPr>
            <a:xfrm>
              <a:off x="1981898" y="827898"/>
              <a:ext cx="838806" cy="964143"/>
            </a:xfrm>
            <a:custGeom>
              <a:avLst/>
              <a:gdLst>
                <a:gd name="f0" fmla="val 10800000"/>
                <a:gd name="f1" fmla="val 5400000"/>
                <a:gd name="f2" fmla="val 180"/>
                <a:gd name="f3" fmla="val w"/>
                <a:gd name="f4" fmla="val h"/>
                <a:gd name="f5" fmla="val 0"/>
                <a:gd name="f6" fmla="val 964146"/>
                <a:gd name="f7" fmla="val 838807"/>
                <a:gd name="f8" fmla="val 482072"/>
                <a:gd name="f9" fmla="val 964145"/>
                <a:gd name="f10" fmla="val 182441"/>
                <a:gd name="f11" fmla="val 656366"/>
                <a:gd name="f12" fmla="val 1"/>
                <a:gd name="f13" fmla="+- 0 0 -90"/>
                <a:gd name="f14" fmla="*/ f3 1 964146"/>
                <a:gd name="f15" fmla="*/ f4 1 838807"/>
                <a:gd name="f16" fmla="val f5"/>
                <a:gd name="f17" fmla="val f6"/>
                <a:gd name="f18" fmla="val f7"/>
                <a:gd name="f19" fmla="*/ f13 f0 1"/>
                <a:gd name="f20" fmla="+- f18 0 f16"/>
                <a:gd name="f21" fmla="+- f17 0 f16"/>
                <a:gd name="f22" fmla="*/ f19 1 f2"/>
                <a:gd name="f23" fmla="*/ f21 1 964146"/>
                <a:gd name="f24" fmla="*/ f20 1 838807"/>
                <a:gd name="f25" fmla="*/ 0 f21 1"/>
                <a:gd name="f26" fmla="*/ 419404 f20 1"/>
                <a:gd name="f27" fmla="*/ 209702 f21 1"/>
                <a:gd name="f28" fmla="*/ 0 f20 1"/>
                <a:gd name="f29" fmla="*/ 754444 f21 1"/>
                <a:gd name="f30" fmla="*/ 964146 f21 1"/>
                <a:gd name="f31" fmla="*/ 838807 f20 1"/>
                <a:gd name="f32" fmla="+- f22 0 f1"/>
                <a:gd name="f33" fmla="*/ f25 1 964146"/>
                <a:gd name="f34" fmla="*/ f26 1 838807"/>
                <a:gd name="f35" fmla="*/ f27 1 964146"/>
                <a:gd name="f36" fmla="*/ f28 1 838807"/>
                <a:gd name="f37" fmla="*/ f29 1 964146"/>
                <a:gd name="f38" fmla="*/ f30 1 964146"/>
                <a:gd name="f39" fmla="*/ f31 1 838807"/>
                <a:gd name="f40" fmla="*/ f16 1 f23"/>
                <a:gd name="f41" fmla="*/ f17 1 f23"/>
                <a:gd name="f42" fmla="*/ f16 1 f24"/>
                <a:gd name="f43" fmla="*/ f18 1 f24"/>
                <a:gd name="f44" fmla="*/ f33 1 f23"/>
                <a:gd name="f45" fmla="*/ f34 1 f24"/>
                <a:gd name="f46" fmla="*/ f35 1 f23"/>
                <a:gd name="f47" fmla="*/ f36 1 f24"/>
                <a:gd name="f48" fmla="*/ f37 1 f23"/>
                <a:gd name="f49" fmla="*/ f38 1 f23"/>
                <a:gd name="f50" fmla="*/ f39 1 f24"/>
                <a:gd name="f51" fmla="*/ f40 f14 1"/>
                <a:gd name="f52" fmla="*/ f41 f14 1"/>
                <a:gd name="f53" fmla="*/ f43 f15 1"/>
                <a:gd name="f54" fmla="*/ f42 f15 1"/>
                <a:gd name="f55" fmla="*/ f44 f14 1"/>
                <a:gd name="f56" fmla="*/ f45 f15 1"/>
                <a:gd name="f57" fmla="*/ f46 f14 1"/>
                <a:gd name="f58" fmla="*/ f47 f15 1"/>
                <a:gd name="f59" fmla="*/ f48 f14 1"/>
                <a:gd name="f60" fmla="*/ f49 f14 1"/>
                <a:gd name="f61" fmla="*/ f50 f15 1"/>
              </a:gdLst>
              <a:ahLst/>
              <a:cxnLst>
                <a:cxn ang="3cd4">
                  <a:pos x="hc" y="t"/>
                </a:cxn>
                <a:cxn ang="0">
                  <a:pos x="r" y="vc"/>
                </a:cxn>
                <a:cxn ang="cd4">
                  <a:pos x="hc" y="b"/>
                </a:cxn>
                <a:cxn ang="cd2">
                  <a:pos x="l" y="vc"/>
                </a:cxn>
                <a:cxn ang="f32">
                  <a:pos x="f55" y="f56"/>
                </a:cxn>
                <a:cxn ang="f32">
                  <a:pos x="f57" y="f58"/>
                </a:cxn>
                <a:cxn ang="f32">
                  <a:pos x="f59" y="f58"/>
                </a:cxn>
                <a:cxn ang="f32">
                  <a:pos x="f60" y="f56"/>
                </a:cxn>
                <a:cxn ang="f32">
                  <a:pos x="f59" y="f61"/>
                </a:cxn>
                <a:cxn ang="f32">
                  <a:pos x="f57" y="f61"/>
                </a:cxn>
                <a:cxn ang="f32">
                  <a:pos x="f55" y="f56"/>
                </a:cxn>
              </a:cxnLst>
              <a:rect l="f51" t="f54" r="f52" b="f53"/>
              <a:pathLst>
                <a:path w="964146" h="838807">
                  <a:moveTo>
                    <a:pt x="f8" y="f5"/>
                  </a:moveTo>
                  <a:lnTo>
                    <a:pt x="f9" y="f10"/>
                  </a:lnTo>
                  <a:lnTo>
                    <a:pt x="f9" y="f11"/>
                  </a:lnTo>
                  <a:lnTo>
                    <a:pt x="f8" y="f7"/>
                  </a:lnTo>
                  <a:lnTo>
                    <a:pt x="f12" y="f11"/>
                  </a:lnTo>
                  <a:lnTo>
                    <a:pt x="f12" y="f10"/>
                  </a:lnTo>
                  <a:lnTo>
                    <a:pt x="f8" y="f5"/>
                  </a:lnTo>
                  <a:close/>
                </a:path>
              </a:pathLst>
            </a:custGeom>
            <a:solidFill>
              <a:srgbClr val="4472C4"/>
            </a:solidFill>
            <a:ln w="12701" cap="flat">
              <a:solidFill>
                <a:srgbClr val="FFFFFF"/>
              </a:solidFill>
              <a:prstDash val="solid"/>
              <a:miter/>
            </a:ln>
          </p:spPr>
          <p:txBody>
            <a:bodyPr vert="horz" wrap="square" lIns="130713" tIns="150245" rIns="130713" bIns="150245" anchor="ctr" anchorCtr="1" compatLnSpc="0">
              <a:noAutofit/>
            </a:bodyPr>
            <a:lstStyle/>
            <a:p>
              <a:pPr algn="ctr" defTabSz="914400">
                <a:lnSpc>
                  <a:spcPct val="90000"/>
                </a:lnSpc>
                <a:spcAft>
                  <a:spcPts val="3000"/>
                </a:spcAft>
              </a:pPr>
              <a:r>
                <a:rPr lang="en-GB" sz="3600" kern="0">
                  <a:solidFill>
                    <a:srgbClr val="000000"/>
                  </a:solidFill>
                  <a:latin typeface="Calibri" panose="020F0502020204030204" pitchFamily="34" charset="0"/>
                  <a:ea typeface="+mn-ea"/>
                  <a:cs typeface="Times New Roman" panose="02020603050405020304" pitchFamily="18" charset="0"/>
                </a:rPr>
                <a:t> </a:t>
              </a:r>
              <a:endParaRPr lang="en-GB" sz="1100" kern="15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Freeform: Shape 10">
              <a:extLst>
                <a:ext uri="{FF2B5EF4-FFF2-40B4-BE49-F238E27FC236}">
                  <a16:creationId xmlns:a16="http://schemas.microsoft.com/office/drawing/2014/main" id="{D19C4708-1369-E869-89D0-F2455B0FBD89}"/>
                </a:ext>
              </a:extLst>
            </p:cNvPr>
            <p:cNvSpPr/>
            <p:nvPr/>
          </p:nvSpPr>
          <p:spPr>
            <a:xfrm>
              <a:off x="1530678" y="1655796"/>
              <a:ext cx="838806" cy="964143"/>
            </a:xfrm>
            <a:custGeom>
              <a:avLst/>
              <a:gdLst>
                <a:gd name="f0" fmla="val 10800000"/>
                <a:gd name="f1" fmla="val 5400000"/>
                <a:gd name="f2" fmla="val 180"/>
                <a:gd name="f3" fmla="val w"/>
                <a:gd name="f4" fmla="val h"/>
                <a:gd name="f5" fmla="val 0"/>
                <a:gd name="f6" fmla="val 964146"/>
                <a:gd name="f7" fmla="val 838807"/>
                <a:gd name="f8" fmla="val 482072"/>
                <a:gd name="f9" fmla="val 964145"/>
                <a:gd name="f10" fmla="val 182441"/>
                <a:gd name="f11" fmla="val 656366"/>
                <a:gd name="f12" fmla="val 1"/>
                <a:gd name="f13" fmla="+- 0 0 -90"/>
                <a:gd name="f14" fmla="*/ f3 1 964146"/>
                <a:gd name="f15" fmla="*/ f4 1 838807"/>
                <a:gd name="f16" fmla="val f5"/>
                <a:gd name="f17" fmla="val f6"/>
                <a:gd name="f18" fmla="val f7"/>
                <a:gd name="f19" fmla="*/ f13 f0 1"/>
                <a:gd name="f20" fmla="+- f18 0 f16"/>
                <a:gd name="f21" fmla="+- f17 0 f16"/>
                <a:gd name="f22" fmla="*/ f19 1 f2"/>
                <a:gd name="f23" fmla="*/ f21 1 964146"/>
                <a:gd name="f24" fmla="*/ f20 1 838807"/>
                <a:gd name="f25" fmla="*/ 0 f21 1"/>
                <a:gd name="f26" fmla="*/ 419404 f20 1"/>
                <a:gd name="f27" fmla="*/ 209702 f21 1"/>
                <a:gd name="f28" fmla="*/ 0 f20 1"/>
                <a:gd name="f29" fmla="*/ 754444 f21 1"/>
                <a:gd name="f30" fmla="*/ 964146 f21 1"/>
                <a:gd name="f31" fmla="*/ 838807 f20 1"/>
                <a:gd name="f32" fmla="+- f22 0 f1"/>
                <a:gd name="f33" fmla="*/ f25 1 964146"/>
                <a:gd name="f34" fmla="*/ f26 1 838807"/>
                <a:gd name="f35" fmla="*/ f27 1 964146"/>
                <a:gd name="f36" fmla="*/ f28 1 838807"/>
                <a:gd name="f37" fmla="*/ f29 1 964146"/>
                <a:gd name="f38" fmla="*/ f30 1 964146"/>
                <a:gd name="f39" fmla="*/ f31 1 838807"/>
                <a:gd name="f40" fmla="*/ f16 1 f23"/>
                <a:gd name="f41" fmla="*/ f17 1 f23"/>
                <a:gd name="f42" fmla="*/ f16 1 f24"/>
                <a:gd name="f43" fmla="*/ f18 1 f24"/>
                <a:gd name="f44" fmla="*/ f33 1 f23"/>
                <a:gd name="f45" fmla="*/ f34 1 f24"/>
                <a:gd name="f46" fmla="*/ f35 1 f23"/>
                <a:gd name="f47" fmla="*/ f36 1 f24"/>
                <a:gd name="f48" fmla="*/ f37 1 f23"/>
                <a:gd name="f49" fmla="*/ f38 1 f23"/>
                <a:gd name="f50" fmla="*/ f39 1 f24"/>
                <a:gd name="f51" fmla="*/ f40 f14 1"/>
                <a:gd name="f52" fmla="*/ f41 f14 1"/>
                <a:gd name="f53" fmla="*/ f43 f15 1"/>
                <a:gd name="f54" fmla="*/ f42 f15 1"/>
                <a:gd name="f55" fmla="*/ f44 f14 1"/>
                <a:gd name="f56" fmla="*/ f45 f15 1"/>
                <a:gd name="f57" fmla="*/ f46 f14 1"/>
                <a:gd name="f58" fmla="*/ f47 f15 1"/>
                <a:gd name="f59" fmla="*/ f48 f14 1"/>
                <a:gd name="f60" fmla="*/ f49 f14 1"/>
                <a:gd name="f61" fmla="*/ f50 f15 1"/>
              </a:gdLst>
              <a:ahLst/>
              <a:cxnLst>
                <a:cxn ang="3cd4">
                  <a:pos x="hc" y="t"/>
                </a:cxn>
                <a:cxn ang="0">
                  <a:pos x="r" y="vc"/>
                </a:cxn>
                <a:cxn ang="cd4">
                  <a:pos x="hc" y="b"/>
                </a:cxn>
                <a:cxn ang="cd2">
                  <a:pos x="l" y="vc"/>
                </a:cxn>
                <a:cxn ang="f32">
                  <a:pos x="f55" y="f56"/>
                </a:cxn>
                <a:cxn ang="f32">
                  <a:pos x="f57" y="f58"/>
                </a:cxn>
                <a:cxn ang="f32">
                  <a:pos x="f59" y="f58"/>
                </a:cxn>
                <a:cxn ang="f32">
                  <a:pos x="f60" y="f56"/>
                </a:cxn>
                <a:cxn ang="f32">
                  <a:pos x="f59" y="f61"/>
                </a:cxn>
                <a:cxn ang="f32">
                  <a:pos x="f57" y="f61"/>
                </a:cxn>
                <a:cxn ang="f32">
                  <a:pos x="f55" y="f56"/>
                </a:cxn>
              </a:cxnLst>
              <a:rect l="f51" t="f54" r="f52" b="f53"/>
              <a:pathLst>
                <a:path w="964146" h="838807">
                  <a:moveTo>
                    <a:pt x="f8" y="f5"/>
                  </a:moveTo>
                  <a:lnTo>
                    <a:pt x="f9" y="f10"/>
                  </a:lnTo>
                  <a:lnTo>
                    <a:pt x="f9" y="f11"/>
                  </a:lnTo>
                  <a:lnTo>
                    <a:pt x="f8" y="f7"/>
                  </a:lnTo>
                  <a:lnTo>
                    <a:pt x="f12" y="f11"/>
                  </a:lnTo>
                  <a:lnTo>
                    <a:pt x="f12" y="f10"/>
                  </a:lnTo>
                  <a:lnTo>
                    <a:pt x="f8" y="f5"/>
                  </a:lnTo>
                  <a:close/>
                </a:path>
              </a:pathLst>
            </a:custGeom>
            <a:solidFill>
              <a:srgbClr val="4472C4"/>
            </a:solidFill>
            <a:ln w="12701" cap="flat">
              <a:solidFill>
                <a:srgbClr val="FFFFFF"/>
              </a:solidFill>
              <a:prstDash val="solid"/>
              <a:miter/>
            </a:ln>
          </p:spPr>
          <p:txBody>
            <a:bodyPr vert="horz" wrap="square" lIns="176433" tIns="195965" rIns="176433" bIns="195965" anchor="ctr" anchorCtr="1" compatLnSpc="0">
              <a:noAutofit/>
            </a:bodyPr>
            <a:lstStyle/>
            <a:p>
              <a:pPr algn="ctr" defTabSz="914400">
                <a:lnSpc>
                  <a:spcPct val="90000"/>
                </a:lnSpc>
                <a:spcAft>
                  <a:spcPts val="1000"/>
                </a:spcAft>
              </a:pPr>
              <a:r>
                <a:rPr lang="en-GB" sz="2400" kern="150">
                  <a:solidFill>
                    <a:srgbClr val="FFFFFF"/>
                  </a:solidFill>
                  <a:latin typeface="Calibri" panose="020F0502020204030204" pitchFamily="34" charset="0"/>
                  <a:ea typeface="+mn-ea"/>
                  <a:cs typeface="Calibri" panose="020F0502020204030204" pitchFamily="34" charset="0"/>
                </a:rPr>
                <a:t>When are you paid?</a:t>
              </a:r>
              <a:endParaRPr lang="en-GB" sz="1100" kern="15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2" name="Freeform: Shape 11">
              <a:extLst>
                <a:ext uri="{FF2B5EF4-FFF2-40B4-BE49-F238E27FC236}">
                  <a16:creationId xmlns:a16="http://schemas.microsoft.com/office/drawing/2014/main" id="{A733C94A-982F-BAB6-3299-CD1C3F9D95F4}"/>
                </a:ext>
              </a:extLst>
            </p:cNvPr>
            <p:cNvSpPr/>
            <p:nvPr/>
          </p:nvSpPr>
          <p:spPr>
            <a:xfrm>
              <a:off x="2436592" y="2016139"/>
              <a:ext cx="1075983" cy="578486"/>
            </a:xfrm>
            <a:custGeom>
              <a:avLst/>
              <a:gdLst>
                <a:gd name="f0" fmla="val 10800000"/>
                <a:gd name="f1" fmla="val 5400000"/>
                <a:gd name="f2" fmla="val 180"/>
                <a:gd name="f3" fmla="val w"/>
                <a:gd name="f4" fmla="val h"/>
                <a:gd name="f5" fmla="val 0"/>
                <a:gd name="f6" fmla="val 1075988"/>
                <a:gd name="f7" fmla="val 578488"/>
                <a:gd name="f8" fmla="+- 0 0 -90"/>
                <a:gd name="f9" fmla="*/ f3 1 1075988"/>
                <a:gd name="f10" fmla="*/ f4 1 578488"/>
                <a:gd name="f11" fmla="val f5"/>
                <a:gd name="f12" fmla="val f6"/>
                <a:gd name="f13" fmla="val f7"/>
                <a:gd name="f14" fmla="*/ f8 f0 1"/>
                <a:gd name="f15" fmla="+- f13 0 f11"/>
                <a:gd name="f16" fmla="+- f12 0 f11"/>
                <a:gd name="f17" fmla="*/ f14 1 f2"/>
                <a:gd name="f18" fmla="*/ f16 1 1075988"/>
                <a:gd name="f19" fmla="*/ f15 1 578488"/>
                <a:gd name="f20" fmla="*/ 0 f16 1"/>
                <a:gd name="f21" fmla="*/ 0 f15 1"/>
                <a:gd name="f22" fmla="*/ 1075988 f16 1"/>
                <a:gd name="f23" fmla="*/ 578488 f15 1"/>
                <a:gd name="f24" fmla="+- f17 0 f1"/>
                <a:gd name="f25" fmla="*/ f20 1 1075988"/>
                <a:gd name="f26" fmla="*/ f21 1 578488"/>
                <a:gd name="f27" fmla="*/ f22 1 1075988"/>
                <a:gd name="f28" fmla="*/ f23 1 578488"/>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075988" h="578488">
                  <a:moveTo>
                    <a:pt x="f5" y="f5"/>
                  </a:moveTo>
                  <a:lnTo>
                    <a:pt x="f6" y="f5"/>
                  </a:lnTo>
                  <a:lnTo>
                    <a:pt x="f6" y="f7"/>
                  </a:lnTo>
                  <a:lnTo>
                    <a:pt x="f5" y="f7"/>
                  </a:lnTo>
                  <a:lnTo>
                    <a:pt x="f5" y="f5"/>
                  </a:lnTo>
                  <a:close/>
                </a:path>
              </a:pathLst>
            </a:custGeom>
            <a:noFill/>
            <a:ln cap="flat">
              <a:noFill/>
              <a:prstDash val="solid"/>
            </a:ln>
          </p:spPr>
          <p:txBody>
            <a:bodyPr vert="horz" wrap="square" lIns="45720" tIns="45720" rIns="45720" bIns="45720" anchor="ctr" anchorCtr="0" compatLnSpc="0">
              <a:noAutofit/>
            </a:bodyPr>
            <a:lstStyle/>
            <a:p>
              <a:pPr defTabSz="914400">
                <a:lnSpc>
                  <a:spcPct val="90000"/>
                </a:lnSpc>
                <a:spcAft>
                  <a:spcPts val="1000"/>
                </a:spcAft>
              </a:pPr>
              <a:r>
                <a:rPr lang="en-GB" sz="2400" kern="150" dirty="0">
                  <a:solidFill>
                    <a:srgbClr val="000000"/>
                  </a:solidFill>
                  <a:latin typeface="Calibri" panose="020F0502020204030204" pitchFamily="34" charset="0"/>
                  <a:ea typeface="+mn-ea"/>
                  <a:cs typeface="Calibri" panose="020F0502020204030204" pitchFamily="34" charset="0"/>
                </a:rPr>
                <a:t>Before product is sent to costumer</a:t>
              </a:r>
              <a:endParaRPr lang="en-GB" sz="2200" kern="150" dirty="0">
                <a:solidFill>
                  <a:schemeClr val="tx1"/>
                </a:solidFill>
                <a:latin typeface="Calibri" panose="020F0502020204030204" pitchFamily="34" charset="0"/>
                <a:ea typeface="+mn-ea"/>
                <a:cs typeface="Times New Roman" panose="02020603050405020304" pitchFamily="18" charset="0"/>
              </a:endParaRPr>
            </a:p>
            <a:p>
              <a:pPr defTabSz="914400">
                <a:lnSpc>
                  <a:spcPct val="90000"/>
                </a:lnSpc>
                <a:spcAft>
                  <a:spcPts val="800"/>
                </a:spcAft>
              </a:pPr>
              <a:r>
                <a:rPr lang="en-GB" sz="3600" kern="0" dirty="0">
                  <a:solidFill>
                    <a:srgbClr val="000000"/>
                  </a:solidFill>
                  <a:latin typeface="Calibri" panose="020F0502020204030204" pitchFamily="34" charset="0"/>
                  <a:ea typeface="+mn-ea"/>
                  <a:cs typeface="Times New Roman" panose="02020603050405020304" pitchFamily="18" charset="0"/>
                </a:rPr>
                <a:t> </a:t>
              </a:r>
              <a:endParaRPr lang="en-GB" sz="1100" kern="15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3" name="Freeform: Shape 12">
              <a:extLst>
                <a:ext uri="{FF2B5EF4-FFF2-40B4-BE49-F238E27FC236}">
                  <a16:creationId xmlns:a16="http://schemas.microsoft.com/office/drawing/2014/main" id="{B9E71EE6-81E9-ADF0-ECD1-689600DA3B9C}"/>
                </a:ext>
              </a:extLst>
            </p:cNvPr>
            <p:cNvSpPr/>
            <p:nvPr/>
          </p:nvSpPr>
          <p:spPr>
            <a:xfrm>
              <a:off x="624764" y="1655796"/>
              <a:ext cx="838806" cy="964143"/>
            </a:xfrm>
            <a:custGeom>
              <a:avLst/>
              <a:gdLst>
                <a:gd name="f0" fmla="val 10800000"/>
                <a:gd name="f1" fmla="val 5400000"/>
                <a:gd name="f2" fmla="val 180"/>
                <a:gd name="f3" fmla="val w"/>
                <a:gd name="f4" fmla="val h"/>
                <a:gd name="f5" fmla="val 0"/>
                <a:gd name="f6" fmla="val 964146"/>
                <a:gd name="f7" fmla="val 838807"/>
                <a:gd name="f8" fmla="val 482072"/>
                <a:gd name="f9" fmla="val 964145"/>
                <a:gd name="f10" fmla="val 182441"/>
                <a:gd name="f11" fmla="val 656366"/>
                <a:gd name="f12" fmla="val 1"/>
                <a:gd name="f13" fmla="+- 0 0 -90"/>
                <a:gd name="f14" fmla="*/ f3 1 964146"/>
                <a:gd name="f15" fmla="*/ f4 1 838807"/>
                <a:gd name="f16" fmla="val f5"/>
                <a:gd name="f17" fmla="val f6"/>
                <a:gd name="f18" fmla="val f7"/>
                <a:gd name="f19" fmla="*/ f13 f0 1"/>
                <a:gd name="f20" fmla="+- f18 0 f16"/>
                <a:gd name="f21" fmla="+- f17 0 f16"/>
                <a:gd name="f22" fmla="*/ f19 1 f2"/>
                <a:gd name="f23" fmla="*/ f21 1 964146"/>
                <a:gd name="f24" fmla="*/ f20 1 838807"/>
                <a:gd name="f25" fmla="*/ 0 f21 1"/>
                <a:gd name="f26" fmla="*/ 419404 f20 1"/>
                <a:gd name="f27" fmla="*/ 209702 f21 1"/>
                <a:gd name="f28" fmla="*/ 0 f20 1"/>
                <a:gd name="f29" fmla="*/ 754444 f21 1"/>
                <a:gd name="f30" fmla="*/ 964146 f21 1"/>
                <a:gd name="f31" fmla="*/ 838807 f20 1"/>
                <a:gd name="f32" fmla="+- f22 0 f1"/>
                <a:gd name="f33" fmla="*/ f25 1 964146"/>
                <a:gd name="f34" fmla="*/ f26 1 838807"/>
                <a:gd name="f35" fmla="*/ f27 1 964146"/>
                <a:gd name="f36" fmla="*/ f28 1 838807"/>
                <a:gd name="f37" fmla="*/ f29 1 964146"/>
                <a:gd name="f38" fmla="*/ f30 1 964146"/>
                <a:gd name="f39" fmla="*/ f31 1 838807"/>
                <a:gd name="f40" fmla="*/ f16 1 f23"/>
                <a:gd name="f41" fmla="*/ f17 1 f23"/>
                <a:gd name="f42" fmla="*/ f16 1 f24"/>
                <a:gd name="f43" fmla="*/ f18 1 f24"/>
                <a:gd name="f44" fmla="*/ f33 1 f23"/>
                <a:gd name="f45" fmla="*/ f34 1 f24"/>
                <a:gd name="f46" fmla="*/ f35 1 f23"/>
                <a:gd name="f47" fmla="*/ f36 1 f24"/>
                <a:gd name="f48" fmla="*/ f37 1 f23"/>
                <a:gd name="f49" fmla="*/ f38 1 f23"/>
                <a:gd name="f50" fmla="*/ f39 1 f24"/>
                <a:gd name="f51" fmla="*/ f40 f14 1"/>
                <a:gd name="f52" fmla="*/ f41 f14 1"/>
                <a:gd name="f53" fmla="*/ f43 f15 1"/>
                <a:gd name="f54" fmla="*/ f42 f15 1"/>
                <a:gd name="f55" fmla="*/ f44 f14 1"/>
                <a:gd name="f56" fmla="*/ f45 f15 1"/>
                <a:gd name="f57" fmla="*/ f46 f14 1"/>
                <a:gd name="f58" fmla="*/ f47 f15 1"/>
                <a:gd name="f59" fmla="*/ f48 f14 1"/>
                <a:gd name="f60" fmla="*/ f49 f14 1"/>
                <a:gd name="f61" fmla="*/ f50 f15 1"/>
              </a:gdLst>
              <a:ahLst/>
              <a:cxnLst>
                <a:cxn ang="3cd4">
                  <a:pos x="hc" y="t"/>
                </a:cxn>
                <a:cxn ang="0">
                  <a:pos x="r" y="vc"/>
                </a:cxn>
                <a:cxn ang="cd4">
                  <a:pos x="hc" y="b"/>
                </a:cxn>
                <a:cxn ang="cd2">
                  <a:pos x="l" y="vc"/>
                </a:cxn>
                <a:cxn ang="f32">
                  <a:pos x="f55" y="f56"/>
                </a:cxn>
                <a:cxn ang="f32">
                  <a:pos x="f57" y="f58"/>
                </a:cxn>
                <a:cxn ang="f32">
                  <a:pos x="f59" y="f58"/>
                </a:cxn>
                <a:cxn ang="f32">
                  <a:pos x="f60" y="f56"/>
                </a:cxn>
                <a:cxn ang="f32">
                  <a:pos x="f59" y="f61"/>
                </a:cxn>
                <a:cxn ang="f32">
                  <a:pos x="f57" y="f61"/>
                </a:cxn>
                <a:cxn ang="f32">
                  <a:pos x="f55" y="f56"/>
                </a:cxn>
              </a:cxnLst>
              <a:rect l="f51" t="f54" r="f52" b="f53"/>
              <a:pathLst>
                <a:path w="964146" h="838807">
                  <a:moveTo>
                    <a:pt x="f8" y="f5"/>
                  </a:moveTo>
                  <a:lnTo>
                    <a:pt x="f9" y="f10"/>
                  </a:lnTo>
                  <a:lnTo>
                    <a:pt x="f9" y="f11"/>
                  </a:lnTo>
                  <a:lnTo>
                    <a:pt x="f8" y="f7"/>
                  </a:lnTo>
                  <a:lnTo>
                    <a:pt x="f12" y="f11"/>
                  </a:lnTo>
                  <a:lnTo>
                    <a:pt x="f12" y="f10"/>
                  </a:lnTo>
                  <a:lnTo>
                    <a:pt x="f8" y="f5"/>
                  </a:lnTo>
                  <a:close/>
                </a:path>
              </a:pathLst>
            </a:custGeom>
            <a:solidFill>
              <a:srgbClr val="4472C4"/>
            </a:solidFill>
            <a:ln w="12701" cap="flat">
              <a:solidFill>
                <a:srgbClr val="FFFFFF"/>
              </a:solidFill>
              <a:prstDash val="solid"/>
              <a:miter/>
            </a:ln>
          </p:spPr>
          <p:txBody>
            <a:bodyPr vert="horz" wrap="square" lIns="130713" tIns="150245" rIns="130713" bIns="150245" anchor="ctr" anchorCtr="1" compatLnSpc="0">
              <a:noAutofit/>
            </a:bodyPr>
            <a:lstStyle/>
            <a:p>
              <a:pPr algn="ctr" defTabSz="914400">
                <a:lnSpc>
                  <a:spcPct val="90000"/>
                </a:lnSpc>
                <a:spcAft>
                  <a:spcPts val="3000"/>
                </a:spcAft>
              </a:pPr>
              <a:r>
                <a:rPr lang="en-GB" sz="3600" kern="0">
                  <a:solidFill>
                    <a:srgbClr val="000000"/>
                  </a:solidFill>
                  <a:latin typeface="Calibri" panose="020F0502020204030204" pitchFamily="34" charset="0"/>
                  <a:ea typeface="+mn-ea"/>
                  <a:cs typeface="Times New Roman" panose="02020603050405020304" pitchFamily="18" charset="0"/>
                </a:rPr>
                <a:t> </a:t>
              </a:r>
              <a:endParaRPr lang="en-GB" sz="1100" kern="150">
                <a:effectLst/>
                <a:latin typeface="Calibri" panose="020F0502020204030204" pitchFamily="34" charset="0"/>
                <a:ea typeface="Calibri" panose="020F0502020204030204" pitchFamily="34" charset="0"/>
                <a:cs typeface="Times New Roman" panose="02020603050405020304" pitchFamily="18" charset="0"/>
              </a:endParaRPr>
            </a:p>
          </p:txBody>
        </p:sp>
      </p:grpSp>
      <p:sp>
        <p:nvSpPr>
          <p:cNvPr id="14" name="TextBox 13">
            <a:extLst>
              <a:ext uri="{FF2B5EF4-FFF2-40B4-BE49-F238E27FC236}">
                <a16:creationId xmlns:a16="http://schemas.microsoft.com/office/drawing/2014/main" id="{120F3927-FF1C-96D6-DFED-2EA46476C68F}"/>
              </a:ext>
            </a:extLst>
          </p:cNvPr>
          <p:cNvSpPr txBox="1"/>
          <p:nvPr/>
        </p:nvSpPr>
        <p:spPr>
          <a:xfrm>
            <a:off x="9095362" y="6544852"/>
            <a:ext cx="3589506" cy="500137"/>
          </a:xfrm>
          <a:prstGeom prst="rect">
            <a:avLst/>
          </a:prstGeom>
          <a:noFill/>
        </p:spPr>
        <p:txBody>
          <a:bodyPr wrap="square" rtlCol="0">
            <a:spAutoFit/>
          </a:bodyPr>
          <a:lstStyle/>
          <a:p>
            <a:r>
              <a:rPr lang="en-GB" sz="1600" kern="1200" cap="all" dirty="0">
                <a:solidFill>
                  <a:schemeClr val="bg2"/>
                </a:solidFill>
                <a:effectLst/>
                <a:latin typeface="Arial" panose="020B0604020202020204" pitchFamily="34" charset="0"/>
                <a:ea typeface="+mn-ea"/>
                <a:cs typeface="Arial" panose="020B0604020202020204" pitchFamily="34" charset="0"/>
              </a:rPr>
              <a:t>Frida Izabella Tac 2118358 </a:t>
            </a:r>
          </a:p>
          <a:p>
            <a:endParaRPr lang="en-GB" sz="1050" dirty="0"/>
          </a:p>
        </p:txBody>
      </p:sp>
    </p:spTree>
    <p:extLst>
      <p:ext uri="{BB962C8B-B14F-4D97-AF65-F5344CB8AC3E}">
        <p14:creationId xmlns:p14="http://schemas.microsoft.com/office/powerpoint/2010/main" val="3537742120"/>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7" name="Picture 6" descr="Desk with productivity items">
            <a:extLst>
              <a:ext uri="{FF2B5EF4-FFF2-40B4-BE49-F238E27FC236}">
                <a16:creationId xmlns:a16="http://schemas.microsoft.com/office/drawing/2014/main" id="{B332D9DA-9320-6832-70C9-D1971E357C64}"/>
              </a:ext>
            </a:extLst>
          </p:cNvPr>
          <p:cNvPicPr>
            <a:picLocks noChangeAspect="1"/>
          </p:cNvPicPr>
          <p:nvPr/>
        </p:nvPicPr>
        <p:blipFill rotWithShape="1">
          <a:blip r:embed="rId3"/>
          <a:srcRect b="15730"/>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5884FAFB-3224-DC93-DF0B-C33F387485EB}"/>
              </a:ext>
            </a:extLst>
          </p:cNvPr>
          <p:cNvSpPr>
            <a:spLocks noGrp="1"/>
          </p:cNvSpPr>
          <p:nvPr>
            <p:ph type="title"/>
          </p:nvPr>
        </p:nvSpPr>
        <p:spPr>
          <a:xfrm>
            <a:off x="1380067" y="838200"/>
            <a:ext cx="9437159" cy="1227667"/>
          </a:xfrm>
        </p:spPr>
        <p:txBody>
          <a:bodyPr>
            <a:normAutofit/>
          </a:bodyPr>
          <a:lstStyle/>
          <a:p>
            <a:r>
              <a:rPr lang="en-GB" b="1" kern="150">
                <a:effectLst/>
                <a:latin typeface="Arial" panose="020B0604020202020204" pitchFamily="34" charset="0"/>
                <a:ea typeface="Calibri" panose="020F0502020204030204" pitchFamily="34" charset="0"/>
                <a:cs typeface="Times New Roman" panose="02020603050405020304" pitchFamily="18" charset="0"/>
              </a:rPr>
              <a:t>Marketing and Sale strategy</a:t>
            </a:r>
            <a:br>
              <a:rPr lang="en-GB" kern="150">
                <a:effectLst/>
                <a:latin typeface="Calibri" panose="020F0502020204030204" pitchFamily="34" charset="0"/>
                <a:ea typeface="Calibri" panose="020F0502020204030204" pitchFamily="34" charset="0"/>
                <a:cs typeface="Times New Roman" panose="02020603050405020304" pitchFamily="18" charset="0"/>
              </a:rPr>
            </a:br>
            <a:endParaRPr lang="en-GB"/>
          </a:p>
        </p:txBody>
      </p:sp>
      <p:sp>
        <p:nvSpPr>
          <p:cNvPr id="8" name="Content Placeholder 2">
            <a:extLst>
              <a:ext uri="{FF2B5EF4-FFF2-40B4-BE49-F238E27FC236}">
                <a16:creationId xmlns:a16="http://schemas.microsoft.com/office/drawing/2014/main" id="{BDE502B1-1C35-B78A-4B2A-A6694D57F41C}"/>
              </a:ext>
            </a:extLst>
          </p:cNvPr>
          <p:cNvSpPr>
            <a:spLocks noGrp="1"/>
          </p:cNvSpPr>
          <p:nvPr>
            <p:ph idx="1"/>
          </p:nvPr>
        </p:nvSpPr>
        <p:spPr>
          <a:xfrm>
            <a:off x="1380067" y="2006601"/>
            <a:ext cx="9437159" cy="4364382"/>
          </a:xfrm>
        </p:spPr>
        <p:txBody>
          <a:bodyPr>
            <a:normAutofit/>
          </a:bodyPr>
          <a:lstStyle/>
          <a:p>
            <a:pPr marL="342900" lvl="0" indent="-342900">
              <a:spcAft>
                <a:spcPts val="800"/>
              </a:spcAft>
              <a:buFont typeface="Wingdings" panose="05000000000000000000" pitchFamily="2" charset="2"/>
              <a:buChar char=""/>
            </a:pPr>
            <a:r>
              <a:rPr lang="en-GB" kern="150" dirty="0">
                <a:effectLst/>
                <a:latin typeface="Arial" panose="020B0604020202020204" pitchFamily="34" charset="0"/>
                <a:ea typeface="Calibri" panose="020F0502020204030204" pitchFamily="34" charset="0"/>
                <a:cs typeface="Times New Roman" panose="02020603050405020304" pitchFamily="18" charset="0"/>
              </a:rPr>
              <a:t>A plan of marketing is a tactical document that outlines the advertising strategy that a business may employ to generate leads and engage with its target market.</a:t>
            </a:r>
          </a:p>
          <a:p>
            <a:pPr marL="342900" lvl="0" indent="-342900">
              <a:spcAft>
                <a:spcPts val="800"/>
              </a:spcAft>
              <a:buFont typeface="Wingdings" panose="05000000000000000000" pitchFamily="2" charset="2"/>
              <a:buChar char=""/>
            </a:pPr>
            <a:r>
              <a:rPr lang="en-GB" kern="150" dirty="0">
                <a:effectLst/>
                <a:latin typeface="Arial" panose="020B0604020202020204" pitchFamily="34" charset="0"/>
                <a:ea typeface="Calibri" panose="020F0502020204030204" pitchFamily="34" charset="0"/>
                <a:cs typeface="Times New Roman" panose="02020603050405020304" pitchFamily="18" charset="0"/>
              </a:rPr>
              <a:t>Smart Car Camera would sell its products by placing advertisements with the new promotions and packages for potentials’ customers on social media platforms which would reach a wider audience.</a:t>
            </a:r>
            <a:endParaRPr lang="en-GB" kern="15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u="sng" kern="150" dirty="0">
                <a:effectLst/>
                <a:latin typeface="Arial" panose="020B0604020202020204" pitchFamily="34" charset="0"/>
                <a:ea typeface="Calibri" panose="020F0502020204030204" pitchFamily="34" charset="0"/>
                <a:cs typeface="Times New Roman" panose="02020603050405020304" pitchFamily="18" charset="0"/>
              </a:rPr>
              <a:t>SALES CHANNELS</a:t>
            </a:r>
            <a:r>
              <a:rPr lang="en-GB" kern="150" dirty="0">
                <a:effectLst/>
                <a:latin typeface="Arial" panose="020B0604020202020204" pitchFamily="34" charset="0"/>
                <a:ea typeface="Calibri" panose="020F0502020204030204" pitchFamily="34" charset="0"/>
                <a:cs typeface="Times New Roman" panose="02020603050405020304" pitchFamily="18" charset="0"/>
              </a:rPr>
              <a:t>: </a:t>
            </a:r>
          </a:p>
          <a:p>
            <a:pPr>
              <a:spcAft>
                <a:spcPts val="800"/>
              </a:spcAft>
            </a:pPr>
            <a:r>
              <a:rPr lang="en-GB" kern="150" dirty="0">
                <a:effectLst/>
                <a:latin typeface="Arial" panose="020B0604020202020204" pitchFamily="34" charset="0"/>
                <a:ea typeface="Calibri" panose="020F0502020204030204" pitchFamily="34" charset="0"/>
                <a:cs typeface="Times New Roman" panose="02020603050405020304" pitchFamily="18" charset="0"/>
              </a:rPr>
              <a:t>Direct (website)</a:t>
            </a:r>
          </a:p>
          <a:p>
            <a:pPr>
              <a:spcAft>
                <a:spcPts val="800"/>
              </a:spcAft>
            </a:pPr>
            <a:r>
              <a:rPr lang="en-GB" kern="150" dirty="0">
                <a:effectLst/>
                <a:latin typeface="Arial" panose="020B0604020202020204" pitchFamily="34" charset="0"/>
                <a:ea typeface="Calibri" panose="020F0502020204030204" pitchFamily="34" charset="0"/>
                <a:cs typeface="Times New Roman" panose="02020603050405020304" pitchFamily="18" charset="0"/>
              </a:rPr>
              <a:t>Indirect (online stores: eBay, Amazon)  </a:t>
            </a:r>
            <a:endParaRPr lang="en-GB" kern="150" dirty="0">
              <a:latin typeface="Arial" panose="020B0604020202020204" pitchFamily="34" charset="0"/>
              <a:ea typeface="Calibri" panose="020F0502020204030204" pitchFamily="34" charset="0"/>
              <a:cs typeface="Times New Roman" panose="02020603050405020304" pitchFamily="18" charset="0"/>
            </a:endParaRPr>
          </a:p>
          <a:p>
            <a:pPr>
              <a:spcAft>
                <a:spcPts val="800"/>
              </a:spcAft>
            </a:pPr>
            <a:r>
              <a:rPr lang="en-GB" kern="150" dirty="0">
                <a:effectLst/>
                <a:latin typeface="Arial" panose="020B0604020202020204" pitchFamily="34" charset="0"/>
                <a:ea typeface="Calibri" panose="020F0502020204030204" pitchFamily="34" charset="0"/>
                <a:cs typeface="Times New Roman" panose="02020603050405020304" pitchFamily="18" charset="0"/>
              </a:rPr>
              <a:t>Partnership with car parts stores</a:t>
            </a:r>
            <a:endParaRPr lang="en-GB" kern="15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u="sng" kern="150" dirty="0">
                <a:effectLst/>
                <a:latin typeface="Arial" panose="020B0604020202020204" pitchFamily="34" charset="0"/>
                <a:ea typeface="Calibri" panose="020F0502020204030204" pitchFamily="34" charset="0"/>
                <a:cs typeface="Times New Roman" panose="02020603050405020304" pitchFamily="18" charset="0"/>
              </a:rPr>
              <a:t>COSTUMER SEGMENTS</a:t>
            </a:r>
            <a:r>
              <a:rPr lang="en-GB" kern="150" dirty="0">
                <a:effectLst/>
                <a:latin typeface="Arial" panose="020B0604020202020204" pitchFamily="34" charset="0"/>
                <a:ea typeface="Calibri" panose="020F0502020204030204" pitchFamily="34" charset="0"/>
                <a:cs typeface="Times New Roman" panose="02020603050405020304" pitchFamily="18" charset="0"/>
              </a:rPr>
              <a:t>: all gender (over 18 years old)</a:t>
            </a:r>
            <a:endParaRPr lang="en-GB" kern="15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u="sng" kern="150" dirty="0">
                <a:effectLst/>
                <a:latin typeface="Arial" panose="020B0604020202020204" pitchFamily="34" charset="0"/>
                <a:ea typeface="Calibri" panose="020F0502020204030204" pitchFamily="34" charset="0"/>
                <a:cs typeface="Times New Roman" panose="02020603050405020304" pitchFamily="18" charset="0"/>
              </a:rPr>
              <a:t>MARKET</a:t>
            </a:r>
            <a:r>
              <a:rPr lang="en-GB" kern="150" dirty="0">
                <a:effectLst/>
                <a:latin typeface="Arial" panose="020B0604020202020204" pitchFamily="34" charset="0"/>
                <a:ea typeface="Calibri" panose="020F0502020204030204" pitchFamily="34" charset="0"/>
                <a:cs typeface="Times New Roman" panose="02020603050405020304" pitchFamily="18" charset="0"/>
              </a:rPr>
              <a:t>: Global       </a:t>
            </a:r>
            <a:endParaRPr lang="en-GB" kern="15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TextBox 3">
            <a:extLst>
              <a:ext uri="{FF2B5EF4-FFF2-40B4-BE49-F238E27FC236}">
                <a16:creationId xmlns:a16="http://schemas.microsoft.com/office/drawing/2014/main" id="{6EEA8C9B-E437-F534-CD81-FA21E0D4FC32}"/>
              </a:ext>
            </a:extLst>
          </p:cNvPr>
          <p:cNvSpPr txBox="1"/>
          <p:nvPr/>
        </p:nvSpPr>
        <p:spPr>
          <a:xfrm>
            <a:off x="9123442" y="6571532"/>
            <a:ext cx="3239310" cy="313932"/>
          </a:xfrm>
          <a:prstGeom prst="rect">
            <a:avLst/>
          </a:prstGeom>
          <a:noFill/>
        </p:spPr>
        <p:txBody>
          <a:bodyPr wrap="square" rtlCol="0">
            <a:spAutoFit/>
          </a:bodyPr>
          <a:lstStyle/>
          <a:p>
            <a:pPr defTabSz="425143">
              <a:lnSpc>
                <a:spcPct val="90000"/>
              </a:lnSpc>
              <a:spcBef>
                <a:spcPts val="465"/>
              </a:spcBef>
              <a:spcAft>
                <a:spcPts val="628"/>
              </a:spcAft>
            </a:pPr>
            <a:r>
              <a:rPr lang="en-GB" sz="1600" kern="1200" cap="all" dirty="0">
                <a:solidFill>
                  <a:schemeClr val="tx1"/>
                </a:solidFill>
                <a:effectLst/>
                <a:latin typeface="Arial" panose="020B0604020202020204" pitchFamily="34" charset="0"/>
                <a:ea typeface="+mn-ea"/>
                <a:cs typeface="Arial" panose="020B0604020202020204" pitchFamily="34" charset="0"/>
              </a:rPr>
              <a:t>Frida Izabella Tac 2118358 </a:t>
            </a:r>
          </a:p>
        </p:txBody>
      </p:sp>
    </p:spTree>
    <p:extLst>
      <p:ext uri="{BB962C8B-B14F-4D97-AF65-F5344CB8AC3E}">
        <p14:creationId xmlns:p14="http://schemas.microsoft.com/office/powerpoint/2010/main" val="30053175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5C819037-A607-4A7B-ADF1-B04516199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7" name="Rectangle 36">
            <a:extLst>
              <a:ext uri="{FF2B5EF4-FFF2-40B4-BE49-F238E27FC236}">
                <a16:creationId xmlns:a16="http://schemas.microsoft.com/office/drawing/2014/main" id="{F8C668FA-2417-47B5-B454-2D55FC17FF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39" name="Picture 38">
            <a:extLst>
              <a:ext uri="{FF2B5EF4-FFF2-40B4-BE49-F238E27FC236}">
                <a16:creationId xmlns:a16="http://schemas.microsoft.com/office/drawing/2014/main" id="{97FEBA57-8992-46BB-BCF0-5A83FE8E01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1" name="Rectangle 40">
            <a:extLst>
              <a:ext uri="{FF2B5EF4-FFF2-40B4-BE49-F238E27FC236}">
                <a16:creationId xmlns:a16="http://schemas.microsoft.com/office/drawing/2014/main" id="{2B4CDDF6-55C3-415A-8D8B-7E03C3D616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189C14A2-F650-2AB7-56CF-FE99F0AA3BBE}"/>
              </a:ext>
            </a:extLst>
          </p:cNvPr>
          <p:cNvGraphicFramePr>
            <a:graphicFrameLocks noGrp="1"/>
          </p:cNvGraphicFramePr>
          <p:nvPr>
            <p:extLst>
              <p:ext uri="{D42A27DB-BD31-4B8C-83A1-F6EECF244321}">
                <p14:modId xmlns:p14="http://schemas.microsoft.com/office/powerpoint/2010/main" val="1389824836"/>
              </p:ext>
            </p:extLst>
          </p:nvPr>
        </p:nvGraphicFramePr>
        <p:xfrm>
          <a:off x="795569" y="1021902"/>
          <a:ext cx="10586508" cy="4807328"/>
        </p:xfrm>
        <a:graphic>
          <a:graphicData uri="http://schemas.openxmlformats.org/drawingml/2006/table">
            <a:tbl>
              <a:tblPr firstRow="1" firstCol="1" bandRow="1">
                <a:tableStyleId>{8799B23B-EC83-4686-B30A-512413B5E67A}</a:tableStyleId>
              </a:tblPr>
              <a:tblGrid>
                <a:gridCol w="5241437">
                  <a:extLst>
                    <a:ext uri="{9D8B030D-6E8A-4147-A177-3AD203B41FA5}">
                      <a16:colId xmlns:a16="http://schemas.microsoft.com/office/drawing/2014/main" val="2649929343"/>
                    </a:ext>
                  </a:extLst>
                </a:gridCol>
                <a:gridCol w="5345071">
                  <a:extLst>
                    <a:ext uri="{9D8B030D-6E8A-4147-A177-3AD203B41FA5}">
                      <a16:colId xmlns:a16="http://schemas.microsoft.com/office/drawing/2014/main" val="3144599714"/>
                    </a:ext>
                  </a:extLst>
                </a:gridCol>
              </a:tblGrid>
              <a:tr h="1966634">
                <a:tc>
                  <a:txBody>
                    <a:bodyPr/>
                    <a:lstStyle/>
                    <a:p>
                      <a:pPr>
                        <a:lnSpc>
                          <a:spcPct val="107000"/>
                        </a:lnSpc>
                        <a:spcAft>
                          <a:spcPts val="800"/>
                        </a:spcAft>
                      </a:pPr>
                      <a:r>
                        <a:rPr lang="en-GB" sz="1600" kern="100" dirty="0">
                          <a:effectLst/>
                        </a:rPr>
                        <a:t>Purpose</a:t>
                      </a:r>
                    </a:p>
                    <a:p>
                      <a:pPr marL="342900" lvl="0" indent="-342900">
                        <a:lnSpc>
                          <a:spcPct val="107000"/>
                        </a:lnSpc>
                        <a:spcAft>
                          <a:spcPts val="800"/>
                        </a:spcAft>
                        <a:buFont typeface="Times New Roman" panose="02020603050405020304" pitchFamily="18" charset="0"/>
                        <a:buChar char="•"/>
                        <a:tabLst>
                          <a:tab pos="457200" algn="l"/>
                        </a:tabLst>
                      </a:pPr>
                      <a:r>
                        <a:rPr lang="en-GB" sz="1300" kern="100" dirty="0">
                          <a:effectLst/>
                        </a:rPr>
                        <a:t>Enhancing car safety: The purpose of our smart car camera business is to provide advanced camera technology that enhances car safety by capturing critical moments on the road and when parked.</a:t>
                      </a:r>
                    </a:p>
                    <a:p>
                      <a:pPr>
                        <a:lnSpc>
                          <a:spcPct val="107000"/>
                        </a:lnSpc>
                        <a:spcAft>
                          <a:spcPts val="800"/>
                        </a:spcAft>
                      </a:pPr>
                      <a:r>
                        <a:rPr lang="en-GB" sz="1300" kern="100" dirty="0">
                          <a:effectLst/>
                        </a:rPr>
                        <a:t> </a:t>
                      </a:r>
                      <a:endParaRPr lang="en-GB" sz="1300" kern="100" dirty="0">
                        <a:solidFill>
                          <a:srgbClr val="2F5496"/>
                        </a:solidFill>
                        <a:effectLst/>
                        <a:latin typeface="Calibri" panose="020F0502020204030204" pitchFamily="34" charset="0"/>
                        <a:ea typeface="Calibri" panose="020F0502020204030204" pitchFamily="34" charset="0"/>
                        <a:cs typeface="Times New Roman" panose="02020603050405020304" pitchFamily="18" charset="0"/>
                      </a:endParaRPr>
                    </a:p>
                  </a:txBody>
                  <a:tcPr marL="59293" marR="59293" marT="0" marB="0"/>
                </a:tc>
                <a:tc>
                  <a:txBody>
                    <a:bodyPr/>
                    <a:lstStyle/>
                    <a:p>
                      <a:pPr>
                        <a:lnSpc>
                          <a:spcPct val="107000"/>
                        </a:lnSpc>
                        <a:spcAft>
                          <a:spcPts val="800"/>
                        </a:spcAft>
                      </a:pPr>
                      <a:r>
                        <a:rPr lang="en-GB" sz="1600" kern="100" dirty="0">
                          <a:effectLst/>
                        </a:rPr>
                        <a:t>Customers</a:t>
                      </a:r>
                    </a:p>
                    <a:p>
                      <a:pPr marL="342900" lvl="0" indent="-342900">
                        <a:lnSpc>
                          <a:spcPct val="107000"/>
                        </a:lnSpc>
                        <a:spcAft>
                          <a:spcPts val="800"/>
                        </a:spcAft>
                        <a:buFont typeface="Times New Roman" panose="02020603050405020304" pitchFamily="18" charset="0"/>
                        <a:buChar char="•"/>
                        <a:tabLst>
                          <a:tab pos="457200" algn="l"/>
                        </a:tabLst>
                      </a:pPr>
                      <a:r>
                        <a:rPr lang="en-GB" sz="1300" kern="100" dirty="0">
                          <a:effectLst/>
                        </a:rPr>
                        <a:t>- Individual drivers: Our smart car cameras are designed for individual drivers who want to enhance their driving experience and have an added layer of security on the road.</a:t>
                      </a:r>
                      <a:br>
                        <a:rPr lang="en-GB" sz="1300" kern="100" dirty="0">
                          <a:effectLst/>
                        </a:rPr>
                      </a:br>
                      <a:r>
                        <a:rPr lang="en-GB" sz="1300" kern="100" dirty="0">
                          <a:effectLst/>
                        </a:rPr>
                        <a:t>- Fleet management companies: Our cameras are also suitable for fleet management companies that want to monitor and manage their vehicles more effectively.</a:t>
                      </a:r>
                    </a:p>
                    <a:p>
                      <a:pPr>
                        <a:lnSpc>
                          <a:spcPct val="107000"/>
                        </a:lnSpc>
                        <a:spcAft>
                          <a:spcPts val="800"/>
                        </a:spcAft>
                      </a:pPr>
                      <a:r>
                        <a:rPr lang="en-GB" sz="1300" kern="100" dirty="0">
                          <a:effectLst/>
                        </a:rPr>
                        <a:t> </a:t>
                      </a:r>
                      <a:endParaRPr lang="en-GB" sz="1300" kern="100" dirty="0">
                        <a:solidFill>
                          <a:srgbClr val="2F5496"/>
                        </a:solidFill>
                        <a:effectLst/>
                        <a:latin typeface="Calibri" panose="020F0502020204030204" pitchFamily="34" charset="0"/>
                        <a:ea typeface="Calibri" panose="020F0502020204030204" pitchFamily="34" charset="0"/>
                        <a:cs typeface="Times New Roman" panose="02020603050405020304" pitchFamily="18" charset="0"/>
                      </a:endParaRPr>
                    </a:p>
                  </a:txBody>
                  <a:tcPr marL="59293" marR="59293" marT="0" marB="0"/>
                </a:tc>
                <a:extLst>
                  <a:ext uri="{0D108BD9-81ED-4DB2-BD59-A6C34878D82A}">
                    <a16:rowId xmlns:a16="http://schemas.microsoft.com/office/drawing/2014/main" val="4216799207"/>
                  </a:ext>
                </a:extLst>
              </a:tr>
              <a:tr h="2840694">
                <a:tc>
                  <a:txBody>
                    <a:bodyPr/>
                    <a:lstStyle/>
                    <a:p>
                      <a:pPr>
                        <a:lnSpc>
                          <a:spcPct val="107000"/>
                        </a:lnSpc>
                        <a:spcAft>
                          <a:spcPts val="800"/>
                        </a:spcAft>
                      </a:pPr>
                      <a:r>
                        <a:rPr lang="en-GB" sz="1600" kern="100" dirty="0">
                          <a:effectLst/>
                        </a:rPr>
                        <a:t>Results</a:t>
                      </a:r>
                    </a:p>
                    <a:p>
                      <a:pPr marL="342900" lvl="0" indent="-342900">
                        <a:lnSpc>
                          <a:spcPct val="107000"/>
                        </a:lnSpc>
                        <a:spcAft>
                          <a:spcPts val="800"/>
                        </a:spcAft>
                        <a:buFont typeface="Times New Roman" panose="02020603050405020304" pitchFamily="18" charset="0"/>
                        <a:buChar char="•"/>
                        <a:tabLst>
                          <a:tab pos="457200" algn="l"/>
                        </a:tabLst>
                      </a:pPr>
                      <a:r>
                        <a:rPr lang="en-GB" sz="1300" kern="100" dirty="0">
                          <a:effectLst/>
                        </a:rPr>
                        <a:t>- Theft rates decreased: By monitoring your car, our smart car cameras provide extra layer of security, deterring potential thieves and vandals.</a:t>
                      </a:r>
                      <a:br>
                        <a:rPr lang="en-GB" sz="1300" kern="100" dirty="0">
                          <a:effectLst/>
                        </a:rPr>
                      </a:br>
                      <a:r>
                        <a:rPr lang="en-GB" sz="1300" kern="100" dirty="0">
                          <a:effectLst/>
                        </a:rPr>
                        <a:t>- Reduction in accidents: The presence of our cameras can deter reckless driving and ultimately contribute to a reduction in accidents on the road.</a:t>
                      </a:r>
                      <a:br>
                        <a:rPr lang="en-GB" sz="1300" kern="100" dirty="0">
                          <a:effectLst/>
                        </a:rPr>
                      </a:br>
                      <a:r>
                        <a:rPr lang="en-GB" sz="1300" kern="100" dirty="0">
                          <a:effectLst/>
                        </a:rPr>
                        <a:t>- Insurance savings: With recorded evidence of accidents or thefts, drivers may benefit from potential insurance savings and reduced claim disputes.</a:t>
                      </a:r>
                    </a:p>
                    <a:p>
                      <a:pPr>
                        <a:lnSpc>
                          <a:spcPct val="107000"/>
                        </a:lnSpc>
                        <a:spcAft>
                          <a:spcPts val="800"/>
                        </a:spcAft>
                      </a:pPr>
                      <a:r>
                        <a:rPr lang="en-GB" sz="1300" kern="100" dirty="0">
                          <a:effectLst/>
                        </a:rPr>
                        <a:t> </a:t>
                      </a:r>
                      <a:endParaRPr lang="en-GB" sz="1300" kern="100" dirty="0">
                        <a:solidFill>
                          <a:srgbClr val="2F5496"/>
                        </a:solidFill>
                        <a:effectLst/>
                        <a:latin typeface="Calibri" panose="020F0502020204030204" pitchFamily="34" charset="0"/>
                        <a:ea typeface="Calibri" panose="020F0502020204030204" pitchFamily="34" charset="0"/>
                        <a:cs typeface="Times New Roman" panose="02020603050405020304" pitchFamily="18" charset="0"/>
                      </a:endParaRPr>
                    </a:p>
                  </a:txBody>
                  <a:tcPr marL="59293" marR="59293" marT="0" marB="0"/>
                </a:tc>
                <a:tc>
                  <a:txBody>
                    <a:bodyPr/>
                    <a:lstStyle/>
                    <a:p>
                      <a:pPr>
                        <a:lnSpc>
                          <a:spcPct val="107000"/>
                        </a:lnSpc>
                        <a:spcAft>
                          <a:spcPts val="800"/>
                        </a:spcAft>
                      </a:pPr>
                      <a:r>
                        <a:rPr lang="en-GB" sz="1600" b="1" kern="100" dirty="0">
                          <a:effectLst/>
                        </a:rPr>
                        <a:t>Success</a:t>
                      </a:r>
                    </a:p>
                    <a:p>
                      <a:pPr marL="342900" lvl="0" indent="-342900">
                        <a:lnSpc>
                          <a:spcPct val="107000"/>
                        </a:lnSpc>
                        <a:spcAft>
                          <a:spcPts val="800"/>
                        </a:spcAft>
                        <a:buFont typeface="Times New Roman" panose="02020603050405020304" pitchFamily="18" charset="0"/>
                        <a:buChar char="•"/>
                        <a:tabLst>
                          <a:tab pos="457200" algn="l"/>
                        </a:tabLst>
                      </a:pPr>
                      <a:r>
                        <a:rPr lang="en-GB" sz="1300" b="1" kern="100" dirty="0">
                          <a:effectLst/>
                        </a:rPr>
                        <a:t>- Positive customer feedback: Our smart car cameras have received positive feedback from customers who appreciate the added security and peace of mind they provide.</a:t>
                      </a:r>
                      <a:br>
                        <a:rPr lang="en-GB" sz="1300" b="1" kern="100" dirty="0">
                          <a:effectLst/>
                        </a:rPr>
                      </a:br>
                      <a:r>
                        <a:rPr lang="en-GB" sz="1300" b="1" kern="100" dirty="0">
                          <a:effectLst/>
                        </a:rPr>
                        <a:t>- Increased market share: Through effective marketing and product innovation, we have seen an increase in market share and customer adoption of our smart car cameras.</a:t>
                      </a:r>
                      <a:br>
                        <a:rPr lang="en-GB" sz="1300" b="1" kern="100" dirty="0">
                          <a:effectLst/>
                        </a:rPr>
                      </a:br>
                      <a:r>
                        <a:rPr lang="en-GB" sz="1300" b="1" kern="100" dirty="0">
                          <a:effectLst/>
                        </a:rPr>
                        <a:t>- Partnerships with insurance companies: Our success in the industry has led to partnerships with insurance companies, who recognize the value of our cameras in reducing claims and providing accurate accident evidence.</a:t>
                      </a:r>
                    </a:p>
                    <a:p>
                      <a:pPr>
                        <a:lnSpc>
                          <a:spcPct val="107000"/>
                        </a:lnSpc>
                        <a:spcAft>
                          <a:spcPts val="800"/>
                        </a:spcAft>
                      </a:pPr>
                      <a:r>
                        <a:rPr lang="en-GB" sz="1300" kern="100" dirty="0">
                          <a:effectLst/>
                        </a:rPr>
                        <a:t> </a:t>
                      </a:r>
                      <a:endParaRPr lang="en-GB" sz="1300" kern="100" dirty="0">
                        <a:solidFill>
                          <a:srgbClr val="2F5496"/>
                        </a:solidFill>
                        <a:effectLst/>
                        <a:latin typeface="Calibri" panose="020F0502020204030204" pitchFamily="34" charset="0"/>
                        <a:ea typeface="Calibri" panose="020F0502020204030204" pitchFamily="34" charset="0"/>
                        <a:cs typeface="Times New Roman" panose="02020603050405020304" pitchFamily="18" charset="0"/>
                      </a:endParaRPr>
                    </a:p>
                  </a:txBody>
                  <a:tcPr marL="59293" marR="59293" marT="0" marB="0"/>
                </a:tc>
                <a:extLst>
                  <a:ext uri="{0D108BD9-81ED-4DB2-BD59-A6C34878D82A}">
                    <a16:rowId xmlns:a16="http://schemas.microsoft.com/office/drawing/2014/main" val="751927193"/>
                  </a:ext>
                </a:extLst>
              </a:tr>
            </a:tbl>
          </a:graphicData>
        </a:graphic>
      </p:graphicFrame>
      <p:sp>
        <p:nvSpPr>
          <p:cNvPr id="5" name="TextBox 4">
            <a:extLst>
              <a:ext uri="{FF2B5EF4-FFF2-40B4-BE49-F238E27FC236}">
                <a16:creationId xmlns:a16="http://schemas.microsoft.com/office/drawing/2014/main" id="{87EC9366-C9A5-5BA1-3C56-5529A283A8D1}"/>
              </a:ext>
            </a:extLst>
          </p:cNvPr>
          <p:cNvSpPr txBox="1"/>
          <p:nvPr/>
        </p:nvSpPr>
        <p:spPr>
          <a:xfrm>
            <a:off x="473837" y="473192"/>
            <a:ext cx="4080387" cy="461665"/>
          </a:xfrm>
          <a:prstGeom prst="rect">
            <a:avLst/>
          </a:prstGeom>
          <a:noFill/>
        </p:spPr>
        <p:txBody>
          <a:bodyPr wrap="square" rtlCol="0">
            <a:spAutoFit/>
          </a:bodyPr>
          <a:lstStyle/>
          <a:p>
            <a:r>
              <a:rPr lang="en-GB" sz="2400" b="1"/>
              <a:t>QUAD Chart</a:t>
            </a:r>
            <a:endParaRPr lang="en-GB" sz="2400" b="1" dirty="0"/>
          </a:p>
        </p:txBody>
      </p:sp>
      <p:sp>
        <p:nvSpPr>
          <p:cNvPr id="2" name="TextBox 1">
            <a:extLst>
              <a:ext uri="{FF2B5EF4-FFF2-40B4-BE49-F238E27FC236}">
                <a16:creationId xmlns:a16="http://schemas.microsoft.com/office/drawing/2014/main" id="{C6DED96C-ADEC-9B94-0636-B23D27AC88FD}"/>
              </a:ext>
            </a:extLst>
          </p:cNvPr>
          <p:cNvSpPr txBox="1"/>
          <p:nvPr/>
        </p:nvSpPr>
        <p:spPr>
          <a:xfrm>
            <a:off x="9134168" y="6488668"/>
            <a:ext cx="3755922" cy="369332"/>
          </a:xfrm>
          <a:prstGeom prst="rect">
            <a:avLst/>
          </a:prstGeom>
          <a:noFill/>
        </p:spPr>
        <p:txBody>
          <a:bodyPr wrap="square" rtlCol="0">
            <a:spAutoFit/>
          </a:bodyPr>
          <a:lstStyle/>
          <a:p>
            <a:r>
              <a:rPr lang="en-GB" dirty="0">
                <a:solidFill>
                  <a:schemeClr val="bg2"/>
                </a:solidFill>
              </a:rPr>
              <a:t>Mariana Codreanu 2118364</a:t>
            </a:r>
          </a:p>
        </p:txBody>
      </p:sp>
    </p:spTree>
    <p:extLst>
      <p:ext uri="{BB962C8B-B14F-4D97-AF65-F5344CB8AC3E}">
        <p14:creationId xmlns:p14="http://schemas.microsoft.com/office/powerpoint/2010/main" val="1697524767"/>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93901AB8-EC32-F911-F6FD-C6D1BCC9D122}"/>
              </a:ext>
            </a:extLst>
          </p:cNvPr>
          <p:cNvSpPr txBox="1"/>
          <p:nvPr/>
        </p:nvSpPr>
        <p:spPr>
          <a:xfrm>
            <a:off x="764139" y="6128256"/>
            <a:ext cx="6503469"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Estimated production 2,500 pcs</a:t>
            </a:r>
          </a:p>
        </p:txBody>
      </p:sp>
      <p:sp>
        <p:nvSpPr>
          <p:cNvPr id="33" name="TextBox 32">
            <a:extLst>
              <a:ext uri="{FF2B5EF4-FFF2-40B4-BE49-F238E27FC236}">
                <a16:creationId xmlns:a16="http://schemas.microsoft.com/office/drawing/2014/main" id="{92F3D286-24A4-364A-DD09-9CB84693F9E5}"/>
              </a:ext>
            </a:extLst>
          </p:cNvPr>
          <p:cNvSpPr txBox="1"/>
          <p:nvPr/>
        </p:nvSpPr>
        <p:spPr>
          <a:xfrm>
            <a:off x="6096000" y="6005445"/>
            <a:ext cx="6112042" cy="646331"/>
          </a:xfrm>
          <a:prstGeom prst="rect">
            <a:avLst/>
          </a:prstGeom>
          <a:noFill/>
        </p:spPr>
        <p:txBody>
          <a:bodyPr wrap="square">
            <a:spAutoFit/>
          </a:bodyPr>
          <a:lstStyle/>
          <a:p>
            <a:r>
              <a:rPr lang="en-GB" dirty="0"/>
              <a:t>Note: Remember that this financial plan is a rough estimate, and actual costs may vary depending on the specific requirements, the quality of the equipment  and local factors.</a:t>
            </a:r>
          </a:p>
        </p:txBody>
      </p:sp>
      <p:graphicFrame>
        <p:nvGraphicFramePr>
          <p:cNvPr id="2" name="Table 1">
            <a:extLst>
              <a:ext uri="{FF2B5EF4-FFF2-40B4-BE49-F238E27FC236}">
                <a16:creationId xmlns:a16="http://schemas.microsoft.com/office/drawing/2014/main" id="{FDB8F6F4-4769-C91E-F66E-F600E521A63A}"/>
              </a:ext>
            </a:extLst>
          </p:cNvPr>
          <p:cNvGraphicFramePr>
            <a:graphicFrameLocks noGrp="1"/>
          </p:cNvGraphicFramePr>
          <p:nvPr/>
        </p:nvGraphicFramePr>
        <p:xfrm>
          <a:off x="165767" y="970011"/>
          <a:ext cx="11860465" cy="4754588"/>
        </p:xfrm>
        <a:graphic>
          <a:graphicData uri="http://schemas.openxmlformats.org/drawingml/2006/table">
            <a:tbl>
              <a:tblPr firstRow="1" bandRow="1">
                <a:tableStyleId>{5C22544A-7EE6-4342-B048-85BDC9FD1C3A}</a:tableStyleId>
              </a:tblPr>
              <a:tblGrid>
                <a:gridCol w="2372093">
                  <a:extLst>
                    <a:ext uri="{9D8B030D-6E8A-4147-A177-3AD203B41FA5}">
                      <a16:colId xmlns:a16="http://schemas.microsoft.com/office/drawing/2014/main" val="4134244013"/>
                    </a:ext>
                  </a:extLst>
                </a:gridCol>
                <a:gridCol w="2372093">
                  <a:extLst>
                    <a:ext uri="{9D8B030D-6E8A-4147-A177-3AD203B41FA5}">
                      <a16:colId xmlns:a16="http://schemas.microsoft.com/office/drawing/2014/main" val="601965474"/>
                    </a:ext>
                  </a:extLst>
                </a:gridCol>
                <a:gridCol w="2372093">
                  <a:extLst>
                    <a:ext uri="{9D8B030D-6E8A-4147-A177-3AD203B41FA5}">
                      <a16:colId xmlns:a16="http://schemas.microsoft.com/office/drawing/2014/main" val="2772918173"/>
                    </a:ext>
                  </a:extLst>
                </a:gridCol>
                <a:gridCol w="2372093">
                  <a:extLst>
                    <a:ext uri="{9D8B030D-6E8A-4147-A177-3AD203B41FA5}">
                      <a16:colId xmlns:a16="http://schemas.microsoft.com/office/drawing/2014/main" val="3419584806"/>
                    </a:ext>
                  </a:extLst>
                </a:gridCol>
                <a:gridCol w="2372093">
                  <a:extLst>
                    <a:ext uri="{9D8B030D-6E8A-4147-A177-3AD203B41FA5}">
                      <a16:colId xmlns:a16="http://schemas.microsoft.com/office/drawing/2014/main" val="3909510927"/>
                    </a:ext>
                  </a:extLst>
                </a:gridCol>
              </a:tblGrid>
              <a:tr h="302602">
                <a:tc>
                  <a:txBody>
                    <a:bodyPr/>
                    <a:lstStyle/>
                    <a:p>
                      <a:r>
                        <a:rPr lang="en-GB" sz="1400" dirty="0">
                          <a:latin typeface="Arial" panose="020B0604020202020204" pitchFamily="34" charset="0"/>
                          <a:cs typeface="Arial" panose="020B0604020202020204" pitchFamily="34" charset="0"/>
                        </a:rPr>
                        <a:t>1. Equipment and Installation</a:t>
                      </a:r>
                    </a:p>
                  </a:txBody>
                  <a:tcPr/>
                </a:tc>
                <a:tc>
                  <a:txBody>
                    <a:bodyPr/>
                    <a:lstStyle/>
                    <a:p>
                      <a:r>
                        <a:rPr lang="en-GB" sz="1400" dirty="0">
                          <a:latin typeface="Arial" panose="020B0604020202020204" pitchFamily="34" charset="0"/>
                          <a:cs typeface="Arial" panose="020B0604020202020204" pitchFamily="34" charset="0"/>
                        </a:rPr>
                        <a:t>2. Recurring Costs</a:t>
                      </a:r>
                    </a:p>
                  </a:txBody>
                  <a:tcPr/>
                </a:tc>
                <a:tc>
                  <a:txBody>
                    <a:bodyPr/>
                    <a:lstStyle/>
                    <a:p>
                      <a:r>
                        <a:rPr lang="en-GB" sz="1400" dirty="0">
                          <a:latin typeface="Arial" panose="020B0604020202020204" pitchFamily="34" charset="0"/>
                          <a:cs typeface="Arial" panose="020B0604020202020204" pitchFamily="34" charset="0"/>
                        </a:rPr>
                        <a:t>3. Miscellaneous Expenses</a:t>
                      </a:r>
                    </a:p>
                  </a:txBody>
                  <a:tcPr/>
                </a:tc>
                <a:tc>
                  <a:txBody>
                    <a:bodyPr/>
                    <a:lstStyle/>
                    <a:p>
                      <a:r>
                        <a:rPr lang="en-GB" sz="1400" dirty="0">
                          <a:latin typeface="Arial" panose="020B0604020202020204" pitchFamily="34" charset="0"/>
                          <a:cs typeface="Arial" panose="020B0604020202020204" pitchFamily="34" charset="0"/>
                        </a:rPr>
                        <a:t>4. Contingency Fund</a:t>
                      </a:r>
                    </a:p>
                  </a:txBody>
                  <a:tcPr/>
                </a:tc>
                <a:tc>
                  <a:txBody>
                    <a:bodyPr/>
                    <a:lstStyle/>
                    <a:p>
                      <a:r>
                        <a:rPr lang="en-GB" sz="1400" dirty="0">
                          <a:latin typeface="Arial" panose="020B0604020202020204" pitchFamily="34" charset="0"/>
                          <a:cs typeface="Arial" panose="020B0604020202020204" pitchFamily="34" charset="0"/>
                        </a:rPr>
                        <a:t>5.Total Budget</a:t>
                      </a:r>
                    </a:p>
                  </a:txBody>
                  <a:tcPr/>
                </a:tc>
                <a:extLst>
                  <a:ext uri="{0D108BD9-81ED-4DB2-BD59-A6C34878D82A}">
                    <a16:rowId xmlns:a16="http://schemas.microsoft.com/office/drawing/2014/main" val="4107538972"/>
                  </a:ext>
                </a:extLst>
              </a:tr>
              <a:tr h="121040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Arial" panose="020B0604020202020204" pitchFamily="34" charset="0"/>
                          <a:ea typeface="+mn-ea"/>
                          <a:cs typeface="Arial" panose="020B0604020202020204" pitchFamily="34" charset="0"/>
                        </a:rPr>
                        <a:t>High-quality car security cameras: £40,000</a:t>
                      </a:r>
                    </a:p>
                    <a:p>
                      <a:endParaRPr lang="en-GB" sz="14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Arial" panose="020B0604020202020204" pitchFamily="34" charset="0"/>
                          <a:ea typeface="+mn-ea"/>
                          <a:cs typeface="Arial" panose="020B0604020202020204" pitchFamily="34" charset="0"/>
                        </a:rPr>
                        <a:t>Monitoring service (if required): £3,000/year.</a:t>
                      </a:r>
                    </a:p>
                    <a:p>
                      <a:endParaRPr lang="en-GB" sz="14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Arial" panose="020B0604020202020204" pitchFamily="34" charset="0"/>
                          <a:ea typeface="+mn-ea"/>
                          <a:cs typeface="Arial" panose="020B0604020202020204" pitchFamily="34" charset="0"/>
                        </a:rPr>
                        <a:t>Permits and regulatory compliance: £2,000.</a:t>
                      </a:r>
                    </a:p>
                    <a:p>
                      <a:endParaRPr lang="en-GB" sz="1400" dirty="0">
                        <a:latin typeface="Arial" panose="020B0604020202020204" pitchFamily="34" charset="0"/>
                        <a:cs typeface="Arial" panose="020B0604020202020204" pitchFamily="34" charset="0"/>
                      </a:endParaRPr>
                    </a:p>
                  </a:txBody>
                  <a:tcPr/>
                </a:tc>
                <a:tc>
                  <a:txBody>
                    <a:bodyPr/>
                    <a:lstStyle/>
                    <a:p>
                      <a:r>
                        <a:rPr lang="en-GB" sz="1400" kern="1200" dirty="0">
                          <a:solidFill>
                            <a:schemeClr val="dk1"/>
                          </a:solidFill>
                          <a:effectLst/>
                          <a:latin typeface="Arial" panose="020B0604020202020204" pitchFamily="34" charset="0"/>
                          <a:ea typeface="+mn-ea"/>
                          <a:cs typeface="Arial" panose="020B0604020202020204" pitchFamily="34" charset="0"/>
                        </a:rPr>
                        <a:t>Set aside about 10% of the budget for unexpected expenses: £10,000.</a:t>
                      </a:r>
                    </a:p>
                    <a:p>
                      <a:r>
                        <a:rPr lang="en-GB" sz="1400" kern="1200" dirty="0">
                          <a:solidFill>
                            <a:schemeClr val="dk1"/>
                          </a:solidFill>
                          <a:effectLst/>
                          <a:latin typeface="Arial" panose="020B0604020202020204" pitchFamily="34" charset="0"/>
                          <a:ea typeface="+mn-ea"/>
                          <a:cs typeface="Arial" panose="020B0604020202020204" pitchFamily="34" charset="0"/>
                        </a:rPr>
                        <a:t>Total Budget: £100,000</a:t>
                      </a:r>
                    </a:p>
                    <a:p>
                      <a:endParaRPr lang="en-GB" sz="1400" dirty="0">
                        <a:latin typeface="Arial" panose="020B0604020202020204" pitchFamily="34" charset="0"/>
                        <a:cs typeface="Arial" panose="020B0604020202020204" pitchFamily="34" charset="0"/>
                      </a:endParaRPr>
                    </a:p>
                  </a:txBody>
                  <a:tcPr/>
                </a:tc>
                <a:tc>
                  <a:txBody>
                    <a:bodyPr/>
                    <a:lstStyle/>
                    <a:p>
                      <a:r>
                        <a:rPr lang="en-GB" sz="1400" dirty="0">
                          <a:latin typeface="Arial" panose="020B0604020202020204" pitchFamily="34" charset="0"/>
                          <a:cs typeface="Arial" panose="020B0604020202020204" pitchFamily="34" charset="0"/>
                        </a:rPr>
                        <a:t>£100,000</a:t>
                      </a:r>
                    </a:p>
                  </a:txBody>
                  <a:tcPr/>
                </a:tc>
                <a:extLst>
                  <a:ext uri="{0D108BD9-81ED-4DB2-BD59-A6C34878D82A}">
                    <a16:rowId xmlns:a16="http://schemas.microsoft.com/office/drawing/2014/main" val="1815616031"/>
                  </a:ext>
                </a:extLst>
              </a:tr>
              <a:tr h="7565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Arial" panose="020B0604020202020204" pitchFamily="34" charset="0"/>
                          <a:ea typeface="+mn-ea"/>
                          <a:cs typeface="Arial" panose="020B0604020202020204" pitchFamily="34" charset="0"/>
                        </a:rPr>
                        <a:t>Installation and setup: £10,000</a:t>
                      </a:r>
                    </a:p>
                    <a:p>
                      <a:endParaRPr lang="en-GB" sz="14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Arial" panose="020B0604020202020204" pitchFamily="34" charset="0"/>
                          <a:ea typeface="+mn-ea"/>
                          <a:cs typeface="Arial" panose="020B0604020202020204" pitchFamily="34" charset="0"/>
                        </a:rPr>
                        <a:t>Data storage and cloud backup: £6,000/year</a:t>
                      </a:r>
                    </a:p>
                    <a:p>
                      <a:endParaRPr lang="en-GB" sz="14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Arial" panose="020B0604020202020204" pitchFamily="34" charset="0"/>
                          <a:ea typeface="+mn-ea"/>
                          <a:cs typeface="Arial" panose="020B0604020202020204" pitchFamily="34" charset="0"/>
                        </a:rPr>
                        <a:t>Insurance (if required): £2,000/year.</a:t>
                      </a:r>
                    </a:p>
                    <a:p>
                      <a:endParaRPr lang="en-GB" sz="1400" dirty="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68271802"/>
                  </a:ext>
                </a:extLst>
              </a:tr>
              <a:tr h="7565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Arial" panose="020B0604020202020204" pitchFamily="34" charset="0"/>
                          <a:ea typeface="+mn-ea"/>
                          <a:cs typeface="Arial" panose="020B0604020202020204" pitchFamily="34" charset="0"/>
                        </a:rPr>
                        <a:t>Video storage server and equipment: £20,000</a:t>
                      </a:r>
                    </a:p>
                    <a:p>
                      <a:endParaRPr lang="en-GB" sz="14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Arial" panose="020B0604020202020204" pitchFamily="34" charset="0"/>
                          <a:ea typeface="+mn-ea"/>
                          <a:cs typeface="Arial" panose="020B0604020202020204" pitchFamily="34" charset="0"/>
                        </a:rPr>
                        <a:t>Maintenance and support contract: £4,000/year</a:t>
                      </a:r>
                    </a:p>
                    <a:p>
                      <a:endParaRPr lang="en-GB" sz="14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Arial" panose="020B0604020202020204" pitchFamily="34" charset="0"/>
                          <a:ea typeface="+mn-ea"/>
                          <a:cs typeface="Arial" panose="020B0604020202020204" pitchFamily="34" charset="0"/>
                        </a:rPr>
                        <a:t>Replacement and upgrades (every 5 years): £15,000</a:t>
                      </a:r>
                    </a:p>
                    <a:p>
                      <a:endParaRPr lang="en-GB" sz="1400" dirty="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747591616"/>
                  </a:ext>
                </a:extLst>
              </a:tr>
              <a:tr h="7565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Arial" panose="020B0604020202020204" pitchFamily="34" charset="0"/>
                          <a:ea typeface="+mn-ea"/>
                          <a:cs typeface="Arial" panose="020B0604020202020204" pitchFamily="34" charset="0"/>
                        </a:rPr>
                        <a:t>Networking and cabling: £5,000</a:t>
                      </a:r>
                    </a:p>
                    <a:p>
                      <a:endParaRPr lang="en-GB" sz="1400" dirty="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11419830"/>
                  </a:ext>
                </a:extLst>
              </a:tr>
              <a:tr h="7565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Arial" panose="020B0604020202020204" pitchFamily="34" charset="0"/>
                          <a:ea typeface="+mn-ea"/>
                          <a:cs typeface="Arial" panose="020B0604020202020204" pitchFamily="34" charset="0"/>
                        </a:rPr>
                        <a:t>Power backup (UPS, generators): £10,000</a:t>
                      </a:r>
                    </a:p>
                    <a:p>
                      <a:endParaRPr lang="en-GB" sz="1400" dirty="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05232971"/>
                  </a:ext>
                </a:extLst>
              </a:tr>
            </a:tbl>
          </a:graphicData>
        </a:graphic>
      </p:graphicFrame>
      <p:sp>
        <p:nvSpPr>
          <p:cNvPr id="3" name="TextBox 2">
            <a:extLst>
              <a:ext uri="{FF2B5EF4-FFF2-40B4-BE49-F238E27FC236}">
                <a16:creationId xmlns:a16="http://schemas.microsoft.com/office/drawing/2014/main" id="{EE07DE05-035F-E411-8DD8-7F0CA95AA300}"/>
              </a:ext>
            </a:extLst>
          </p:cNvPr>
          <p:cNvSpPr txBox="1"/>
          <p:nvPr/>
        </p:nvSpPr>
        <p:spPr>
          <a:xfrm>
            <a:off x="4661837" y="122972"/>
            <a:ext cx="7122694"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Financial Plan </a:t>
            </a:r>
          </a:p>
        </p:txBody>
      </p:sp>
    </p:spTree>
    <p:extLst>
      <p:ext uri="{BB962C8B-B14F-4D97-AF65-F5344CB8AC3E}">
        <p14:creationId xmlns:p14="http://schemas.microsoft.com/office/powerpoint/2010/main" val="10920647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AF6706C-CF07-43A1-BCC4-CBA5D33820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1F94DC1C-47D1-41D7-8B1B-9A036D6140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811383CE-CE86-4E1C-B289-798EB9E6E0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51622"/>
          <a:stretch/>
        </p:blipFill>
        <p:spPr>
          <a:xfrm>
            <a:off x="1" y="0"/>
            <a:ext cx="5896768" cy="6856214"/>
          </a:xfrm>
          <a:prstGeom prst="rect">
            <a:avLst/>
          </a:prstGeom>
        </p:spPr>
      </p:pic>
      <p:sp>
        <p:nvSpPr>
          <p:cNvPr id="2" name="Title 1">
            <a:extLst>
              <a:ext uri="{FF2B5EF4-FFF2-40B4-BE49-F238E27FC236}">
                <a16:creationId xmlns:a16="http://schemas.microsoft.com/office/drawing/2014/main" id="{9E37F202-6550-BC36-242B-9B8C0F68B22E}"/>
              </a:ext>
            </a:extLst>
          </p:cNvPr>
          <p:cNvSpPr>
            <a:spLocks noGrp="1"/>
          </p:cNvSpPr>
          <p:nvPr>
            <p:ph type="title"/>
          </p:nvPr>
        </p:nvSpPr>
        <p:spPr>
          <a:xfrm>
            <a:off x="486876" y="2032000"/>
            <a:ext cx="4513792" cy="2819398"/>
          </a:xfrm>
        </p:spPr>
        <p:txBody>
          <a:bodyPr vert="horz" lIns="91440" tIns="45720" rIns="91440" bIns="45720" rtlCol="0" anchor="b">
            <a:normAutofit/>
          </a:bodyPr>
          <a:lstStyle/>
          <a:p>
            <a:pPr algn="r"/>
            <a:r>
              <a:rPr lang="en-US" sz="4800">
                <a:solidFill>
                  <a:srgbClr val="FFFFFF"/>
                </a:solidFill>
              </a:rPr>
              <a:t>Thank you for your attention! </a:t>
            </a:r>
          </a:p>
        </p:txBody>
      </p:sp>
      <p:sp useBgFill="1">
        <p:nvSpPr>
          <p:cNvPr id="15" name="Freeform 5">
            <a:extLst>
              <a:ext uri="{FF2B5EF4-FFF2-40B4-BE49-F238E27FC236}">
                <a16:creationId xmlns:a16="http://schemas.microsoft.com/office/drawing/2014/main" id="{AC12A592-C02D-46EF-8E1F-9335DB8D7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17" name="Freeform 14">
            <a:extLst>
              <a:ext uri="{FF2B5EF4-FFF2-40B4-BE49-F238E27FC236}">
                <a16:creationId xmlns:a16="http://schemas.microsoft.com/office/drawing/2014/main" id="{24005816-5BCA-4665-8A58-5580F8E9C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BF07F359-8CA3-4854-91E7-EE600402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0" name="Straight Connector 19">
              <a:extLst>
                <a:ext uri="{FF2B5EF4-FFF2-40B4-BE49-F238E27FC236}">
                  <a16:creationId xmlns:a16="http://schemas.microsoft.com/office/drawing/2014/main" id="{8A7FCE86-4904-4337-8D0A-3ABA73F609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BA32C234-504D-411A-A62B-C1CFD8CE74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81593A9-FD94-454C-9225-478E907061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A3524A1-6DED-4D15-ADE5-F797DBCEC7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A8491CF-856E-4A54-84A5-45C558D41A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D63A388-BF18-4ABD-96E0-5946B1ABB1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CF6D779-BD20-4058-AC29-AF4E2510C2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189C0F2-FCB0-4636-9B05-F9FCBB2020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74CB59A-0AC3-4235-A93D-73EE124669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B6E97A3-E95A-4D79-A8F8-1945EA2634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9F4ABF86-0905-4DE8-8F0B-D10D3D6F9C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4FAAFEF7-DFA1-48C7-9E4E-FF7B1453C7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D828735-DFD9-4894-8461-77A2FB0C92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A6C2585-E93E-489D-8819-FCEE3CFF11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E57C1F25-FC5C-4082-B4F6-888F8E467E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5DF4BDB-CA1D-4DA1-8D26-6BAEE0A21A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3315D2A0-DDA4-4A25-9CC7-7F90CCF0C4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5312B72-7E7D-4B0B-960E-7D7C9540EB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48B42BB-3C0E-4546-957B-AB593E308C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37809D5-5F69-4BC6-A661-44B2A8A682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B269CB4C-8BB5-4F63-8961-7EB8FE56D4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D5E7B60C-3F52-49EA-99F5-BE42AF88DD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1C5E885C-0F0D-4E11-8B78-4CE951E269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BFA6E20-F564-4CA4-9150-FDD50B02CD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C3C02C6B-B913-486F-ACAE-432DE1F770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B6B5EE64-D401-45A4-82D4-85D4BF5C8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5F622D05-678C-405E-A74F-8D92A9C644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D8E01EF1-6517-49CC-9891-1BD6D0F49D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EC93E79A-63A6-4782-9D2C-BC50CD3B94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46C4B4DB-9B57-4C69-96EB-3E1910CEF4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9BBDCDA7-4ECB-42B1-8524-3D30023D6B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C7483057-DCDA-4BC6-8E99-7EAD94E878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E5C35A56-0BFD-443F-8C2B-CA73A3BFE9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14A0AE5-3A88-4D5D-845C-5E906888C8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4D7BF13-EDB8-4740-A3C5-87E2E7C6766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16DAB64F-4B49-434F-BFB6-0BEB41AFB6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93B5AD9A-BDA6-42CE-A1C0-C072103072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5FD67DCC-475F-4BED-A634-FCDD63176B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ED276E23-C86D-408D-821A-1E9A44CAEA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A879A029-D911-41C4-B218-E41871762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E9C7C9F5-65FB-4EF9-9AAD-F7E1FC14B8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6115B885-5742-431C-BA48-96FC1F6D22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6ACE37A6-0062-4B86-B4E6-18088040CD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A8679B4-56BA-43AB-A0A2-E2DA3E2053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80DE24D2-627B-4C47-A858-A572BCDBAC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B612A33E-5DE0-4E4D-9469-0BD0B3E0E7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91673515-5E42-490F-85A0-45658D81C6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B048C17-3768-4DAF-A7AE-B2E7174970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BAA4E6AA-9D65-4EED-91CB-87A5762ED0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DB48B9EB-BBF2-48D7-A1D7-720D94506B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21492B79-7338-4309-8667-BB29A7BC7B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0352FD87-EC9C-4EB5-9ACC-A152F78FC8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FF2CEA1F-EFA8-4353-B5F8-CCE27955A1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63E2723F-2530-4636-9A19-8F11B15662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4A9EE901-51C9-4292-BB45-5EDB8568A0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555407C2-7321-48CD-811F-92C71F701C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E5298A8A-2787-4153-BDA2-E939BFD514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C45057B3-3FAB-42ED-AF52-F00BB07FA5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DA3F09E9-F476-4352-90E3-6A15C74268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128F7C5C-CECC-45A8-8A1F-D679534D4C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FFFDFE9C-2017-4831-9F1B-6A03B58B10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01BC942F-09CF-4A51-85A5-E23E2D71C8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1456B520-137F-484D-A1B1-7DA5C3F823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9ECA29F0-381E-4770-97BF-54C4E52201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D43CCF9F-8F11-4676-82F3-DEE8A48C8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6FA620FD-6A45-4754-BF42-A9FA44966D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DC4D38F3-F3A2-42F4-8B57-DE978EC4AD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3C26D30E-A91E-4A5B-A419-0B9D79D57C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ADAB3EBC-722A-462E-AAAE-506E50038E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CBAABC17-832F-48CF-B0D7-0F7DE54607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E1FCA513-75D7-414B-BE8F-D780746A1A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F2EDEC73-B6F5-473F-934A-CEF57604A8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5B987884-C452-4492-A9F8-2770D3373B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9D978AF2-B7BB-4E05-81F1-1A5DBD1CB4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D7AD4D45-C3AB-458E-B826-0FACBD0DF3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A6E15555-6738-463C-B7DF-86429F2F96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AE487172-B4C3-4D13-A562-EF0BA3DD96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08E66297-1295-432A-AA84-7BB2341C19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pic>
        <p:nvPicPr>
          <p:cNvPr id="6" name="Graphic 5" descr="Smiling Face with No Fill">
            <a:extLst>
              <a:ext uri="{FF2B5EF4-FFF2-40B4-BE49-F238E27FC236}">
                <a16:creationId xmlns:a16="http://schemas.microsoft.com/office/drawing/2014/main" id="{C5FE024C-2BE5-8550-F171-E92D05392AF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21263" y="2433919"/>
            <a:ext cx="3211160" cy="3211160"/>
          </a:xfrm>
          <a:prstGeom prst="rect">
            <a:avLst/>
          </a:prstGeom>
        </p:spPr>
      </p:pic>
    </p:spTree>
    <p:extLst>
      <p:ext uri="{BB962C8B-B14F-4D97-AF65-F5344CB8AC3E}">
        <p14:creationId xmlns:p14="http://schemas.microsoft.com/office/powerpoint/2010/main" val="2726082311"/>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A02C4-8833-AB27-0C8B-A8838E28331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F221F73-F809-F4F3-DDE0-297890A91AA9}"/>
              </a:ext>
            </a:extLst>
          </p:cNvPr>
          <p:cNvSpPr>
            <a:spLocks noGrp="1"/>
          </p:cNvSpPr>
          <p:nvPr>
            <p:ph idx="1"/>
          </p:nvPr>
        </p:nvSpPr>
        <p:spPr>
          <a:xfrm>
            <a:off x="685801" y="2449638"/>
            <a:ext cx="10131425" cy="3649133"/>
          </a:xfrm>
        </p:spPr>
        <p:txBody>
          <a:bodyPr>
            <a:normAutofit fontScale="62500" lnSpcReduction="20000"/>
          </a:bodyPr>
          <a:lstStyle/>
          <a:p>
            <a:r>
              <a:rPr lang="en-GB" sz="19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https://support.ring.com/hc/en-us/articles/11987674603668</a:t>
            </a:r>
            <a:endParaRPr lang="en-GB" sz="1900" dirty="0">
              <a:latin typeface="Arial" panose="020B0604020202020204" pitchFamily="34" charset="0"/>
              <a:cs typeface="Arial" panose="020B0604020202020204" pitchFamily="34" charset="0"/>
            </a:endParaRPr>
          </a:p>
          <a:p>
            <a:r>
              <a:rPr lang="en-GB" sz="1900" b="0" i="0" dirty="0">
                <a:effectLst/>
                <a:latin typeface="Arial" panose="020B0604020202020204" pitchFamily="34" charset="0"/>
                <a:cs typeface="Arial" panose="020B0604020202020204" pitchFamily="34" charset="0"/>
              </a:rPr>
              <a:t>Paladino, B. (2010). </a:t>
            </a:r>
            <a:r>
              <a:rPr lang="en-GB" sz="1900" b="0" i="1" dirty="0">
                <a:effectLst/>
                <a:latin typeface="Arial" panose="020B0604020202020204" pitchFamily="34" charset="0"/>
                <a:cs typeface="Arial" panose="020B0604020202020204" pitchFamily="34" charset="0"/>
              </a:rPr>
              <a:t>Innovative Corporate Performance Management</a:t>
            </a:r>
            <a:r>
              <a:rPr lang="en-GB" sz="1900" b="0" i="0" dirty="0">
                <a:effectLst/>
                <a:latin typeface="Arial" panose="020B0604020202020204" pitchFamily="34" charset="0"/>
                <a:cs typeface="Arial" panose="020B0604020202020204" pitchFamily="34" charset="0"/>
              </a:rPr>
              <a:t>. John Wiley &amp; Sons.</a:t>
            </a:r>
            <a:endParaRPr lang="en-GB" sz="1900" dirty="0">
              <a:latin typeface="Arial" panose="020B0604020202020204" pitchFamily="34" charset="0"/>
              <a:cs typeface="Arial" panose="020B0604020202020204" pitchFamily="34" charset="0"/>
            </a:endParaRPr>
          </a:p>
          <a:p>
            <a:pPr algn="l"/>
            <a:r>
              <a:rPr lang="en-GB" sz="1900" b="0" i="0" dirty="0">
                <a:effectLst/>
                <a:latin typeface="Arial" panose="020B0604020202020204" pitchFamily="34" charset="0"/>
                <a:cs typeface="Arial" panose="020B0604020202020204" pitchFamily="34" charset="0"/>
              </a:rPr>
              <a:t>Kerzner, H. (2017). </a:t>
            </a:r>
            <a:r>
              <a:rPr lang="en-GB" sz="1900" b="0" i="1" dirty="0">
                <a:effectLst/>
                <a:latin typeface="Arial" panose="020B0604020202020204" pitchFamily="34" charset="0"/>
                <a:cs typeface="Arial" panose="020B0604020202020204" pitchFamily="34" charset="0"/>
              </a:rPr>
              <a:t>Project management : a systems approach to planning, scheduling, and controlling</a:t>
            </a:r>
            <a:r>
              <a:rPr lang="en-GB" sz="1900" b="0" i="0" dirty="0">
                <a:effectLst/>
                <a:latin typeface="Arial" panose="020B0604020202020204" pitchFamily="34" charset="0"/>
                <a:cs typeface="Arial" panose="020B0604020202020204" pitchFamily="34" charset="0"/>
              </a:rPr>
              <a:t>. Hoboken, N.J.: John Wiley &amp; Sons.</a:t>
            </a:r>
          </a:p>
          <a:p>
            <a:pPr algn="l"/>
            <a:r>
              <a:rPr lang="en-GB" sz="1900" b="0" i="0" dirty="0">
                <a:solidFill>
                  <a:srgbClr val="000000"/>
                </a:solidFill>
                <a:effectLst/>
                <a:latin typeface="Arial" panose="020B0604020202020204" pitchFamily="34" charset="0"/>
                <a:cs typeface="Arial" panose="020B0604020202020204" pitchFamily="34" charset="0"/>
              </a:rPr>
              <a:t>‌ </a:t>
            </a:r>
            <a:r>
              <a:rPr lang="en-GB" sz="1900" b="0" i="0" dirty="0" err="1">
                <a:effectLst/>
                <a:latin typeface="Arial" panose="020B0604020202020204" pitchFamily="34" charset="0"/>
                <a:cs typeface="Arial" panose="020B0604020202020204" pitchFamily="34" charset="0"/>
              </a:rPr>
              <a:t>Ramjee</a:t>
            </a:r>
            <a:r>
              <a:rPr lang="en-GB" sz="1900" b="0" i="0" dirty="0">
                <a:effectLst/>
                <a:latin typeface="Arial" panose="020B0604020202020204" pitchFamily="34" charset="0"/>
                <a:cs typeface="Arial" panose="020B0604020202020204" pitchFamily="34" charset="0"/>
              </a:rPr>
              <a:t> Prasad, Sudhir Dixit, Richard Van Nee, </a:t>
            </a:r>
            <a:r>
              <a:rPr lang="en-GB" sz="1900" b="0" i="0" dirty="0" err="1">
                <a:effectLst/>
                <a:latin typeface="Arial" panose="020B0604020202020204" pitchFamily="34" charset="0"/>
                <a:cs typeface="Arial" panose="020B0604020202020204" pitchFamily="34" charset="0"/>
              </a:rPr>
              <a:t>Tero</a:t>
            </a:r>
            <a:r>
              <a:rPr lang="en-GB" sz="1900" b="0" i="0" dirty="0">
                <a:effectLst/>
                <a:latin typeface="Arial" panose="020B0604020202020204" pitchFamily="34" charset="0"/>
                <a:cs typeface="Arial" panose="020B0604020202020204" pitchFamily="34" charset="0"/>
              </a:rPr>
              <a:t> </a:t>
            </a:r>
            <a:r>
              <a:rPr lang="en-GB" sz="1900" b="0" i="0" dirty="0" err="1">
                <a:effectLst/>
                <a:latin typeface="Arial" panose="020B0604020202020204" pitchFamily="34" charset="0"/>
                <a:cs typeface="Arial" panose="020B0604020202020204" pitchFamily="34" charset="0"/>
              </a:rPr>
              <a:t>Ojanpera</a:t>
            </a:r>
            <a:r>
              <a:rPr lang="en-GB" sz="1900" b="0" i="0" dirty="0">
                <a:effectLst/>
                <a:latin typeface="Arial" panose="020B0604020202020204" pitchFamily="34" charset="0"/>
                <a:cs typeface="Arial" panose="020B0604020202020204" pitchFamily="34" charset="0"/>
              </a:rPr>
              <a:t> and </a:t>
            </a:r>
            <a:r>
              <a:rPr lang="en-GB" sz="1900" b="0" i="0" dirty="0" err="1">
                <a:effectLst/>
                <a:latin typeface="Arial" panose="020B0604020202020204" pitchFamily="34" charset="0"/>
                <a:cs typeface="Arial" panose="020B0604020202020204" pitchFamily="34" charset="0"/>
              </a:rPr>
              <a:t>Springerlink</a:t>
            </a:r>
            <a:r>
              <a:rPr lang="en-GB" sz="1900" b="0" i="0" dirty="0">
                <a:effectLst/>
                <a:latin typeface="Arial" panose="020B0604020202020204" pitchFamily="34" charset="0"/>
                <a:cs typeface="Arial" panose="020B0604020202020204" pitchFamily="34" charset="0"/>
              </a:rPr>
              <a:t> (Online Service (2011). </a:t>
            </a:r>
            <a:r>
              <a:rPr lang="en-GB" sz="1900" b="0" i="1" dirty="0">
                <a:effectLst/>
                <a:latin typeface="Arial" panose="020B0604020202020204" pitchFamily="34" charset="0"/>
                <a:cs typeface="Arial" panose="020B0604020202020204" pitchFamily="34" charset="0"/>
              </a:rPr>
              <a:t>Globalization of Mobile and Wireless Communications : Today and in 2020</a:t>
            </a:r>
            <a:r>
              <a:rPr lang="en-GB" sz="1900" b="0" i="0" dirty="0">
                <a:effectLst/>
                <a:latin typeface="Arial" panose="020B0604020202020204" pitchFamily="34" charset="0"/>
                <a:cs typeface="Arial" panose="020B0604020202020204" pitchFamily="34" charset="0"/>
              </a:rPr>
              <a:t>. Dordrecht: Springer Netherlands.</a:t>
            </a:r>
          </a:p>
          <a:p>
            <a:pPr algn="l"/>
            <a:r>
              <a:rPr lang="en-GB" sz="1900" b="0" i="0" dirty="0">
                <a:effectLst/>
                <a:latin typeface="Arial" panose="020B0604020202020204" pitchFamily="34" charset="0"/>
                <a:cs typeface="Arial" panose="020B0604020202020204" pitchFamily="34" charset="0"/>
              </a:rPr>
              <a:t>‌</a:t>
            </a:r>
            <a:r>
              <a:rPr lang="en-GB" sz="1900" b="0" i="0" dirty="0">
                <a:solidFill>
                  <a:srgbClr val="000000"/>
                </a:solidFill>
                <a:effectLst/>
                <a:latin typeface="Arial" panose="020B0604020202020204" pitchFamily="34" charset="0"/>
                <a:cs typeface="Arial" panose="020B0604020202020204" pitchFamily="34" charset="0"/>
              </a:rPr>
              <a:t> </a:t>
            </a:r>
            <a:r>
              <a:rPr lang="en-GB" sz="1900" b="0" i="0" dirty="0" err="1">
                <a:effectLst/>
                <a:latin typeface="Arial" panose="020B0604020202020204" pitchFamily="34" charset="0"/>
                <a:cs typeface="Arial" panose="020B0604020202020204" pitchFamily="34" charset="0"/>
              </a:rPr>
              <a:t>Afuah</a:t>
            </a:r>
            <a:r>
              <a:rPr lang="en-GB" sz="1900" b="0" i="0" dirty="0">
                <a:effectLst/>
                <a:latin typeface="Arial" panose="020B0604020202020204" pitchFamily="34" charset="0"/>
                <a:cs typeface="Arial" panose="020B0604020202020204" pitchFamily="34" charset="0"/>
              </a:rPr>
              <a:t>, A. and Tucci, C.L. (2003). </a:t>
            </a:r>
            <a:r>
              <a:rPr lang="en-GB" sz="1900" b="0" i="1" dirty="0">
                <a:effectLst/>
                <a:latin typeface="Arial" panose="020B0604020202020204" pitchFamily="34" charset="0"/>
                <a:cs typeface="Arial" panose="020B0604020202020204" pitchFamily="34" charset="0"/>
              </a:rPr>
              <a:t>Internet business models and strategies : text and cases</a:t>
            </a:r>
            <a:r>
              <a:rPr lang="en-GB" sz="1900" b="0" i="0" dirty="0">
                <a:effectLst/>
                <a:latin typeface="Arial" panose="020B0604020202020204" pitchFamily="34" charset="0"/>
                <a:cs typeface="Arial" panose="020B0604020202020204" pitchFamily="34" charset="0"/>
              </a:rPr>
              <a:t>. Boston: </a:t>
            </a:r>
            <a:r>
              <a:rPr lang="en-GB" sz="1900" b="0" i="0" dirty="0" err="1">
                <a:effectLst/>
                <a:latin typeface="Arial" panose="020B0604020202020204" pitchFamily="34" charset="0"/>
                <a:cs typeface="Arial" panose="020B0604020202020204" pitchFamily="34" charset="0"/>
              </a:rPr>
              <a:t>Mcgraw-Hill</a:t>
            </a:r>
            <a:r>
              <a:rPr lang="en-GB" sz="1900" b="0" i="0" dirty="0">
                <a:effectLst/>
                <a:latin typeface="Arial" panose="020B0604020202020204" pitchFamily="34" charset="0"/>
                <a:cs typeface="Arial" panose="020B0604020202020204" pitchFamily="34" charset="0"/>
              </a:rPr>
              <a:t>.</a:t>
            </a:r>
          </a:p>
          <a:p>
            <a:pPr algn="l"/>
            <a:r>
              <a:rPr lang="en-GB" sz="1900" b="0" i="0" dirty="0">
                <a:effectLst/>
                <a:latin typeface="Arial" panose="020B0604020202020204" pitchFamily="34" charset="0"/>
                <a:cs typeface="Arial" panose="020B0604020202020204" pitchFamily="34" charset="0"/>
              </a:rPr>
              <a:t>‌ Joshi, M., Brahmi, M., </a:t>
            </a:r>
            <a:r>
              <a:rPr lang="en-GB" sz="1900" b="0" i="0" dirty="0" err="1">
                <a:effectLst/>
                <a:latin typeface="Arial" panose="020B0604020202020204" pitchFamily="34" charset="0"/>
                <a:cs typeface="Arial" panose="020B0604020202020204" pitchFamily="34" charset="0"/>
              </a:rPr>
              <a:t>Aldieri</a:t>
            </a:r>
            <a:r>
              <a:rPr lang="en-GB" sz="1900" b="0" i="0" dirty="0">
                <a:effectLst/>
                <a:latin typeface="Arial" panose="020B0604020202020204" pitchFamily="34" charset="0"/>
                <a:cs typeface="Arial" panose="020B0604020202020204" pitchFamily="34" charset="0"/>
              </a:rPr>
              <a:t>, L. and Vinci, C.P. (2023). </a:t>
            </a:r>
            <a:r>
              <a:rPr lang="en-GB" sz="1900" b="0" i="1" dirty="0">
                <a:effectLst/>
                <a:latin typeface="Arial" panose="020B0604020202020204" pitchFamily="34" charset="0"/>
                <a:cs typeface="Arial" panose="020B0604020202020204" pitchFamily="34" charset="0"/>
              </a:rPr>
              <a:t>Exploring Business Ecosystems and Innovation Capacity Building in Global Economics</a:t>
            </a:r>
            <a:r>
              <a:rPr lang="en-GB" sz="1900" b="0" i="0" dirty="0">
                <a:effectLst/>
                <a:latin typeface="Arial" panose="020B0604020202020204" pitchFamily="34" charset="0"/>
                <a:cs typeface="Arial" panose="020B0604020202020204" pitchFamily="34" charset="0"/>
              </a:rPr>
              <a:t>. IGI Global.</a:t>
            </a:r>
          </a:p>
          <a:p>
            <a:r>
              <a:rPr lang="en-GB" sz="1900" b="0" i="0" dirty="0">
                <a:solidFill>
                  <a:srgbClr val="000000"/>
                </a:solidFill>
                <a:effectLst/>
                <a:latin typeface="Arial" panose="020B0604020202020204" pitchFamily="34" charset="0"/>
                <a:cs typeface="Arial" panose="020B0604020202020204" pitchFamily="34" charset="0"/>
              </a:rPr>
              <a:t>‌</a:t>
            </a:r>
            <a:r>
              <a:rPr lang="en-GB" sz="1900" kern="150" dirty="0">
                <a:effectLst/>
                <a:latin typeface="Arial" panose="020B0604020202020204" pitchFamily="34" charset="0"/>
                <a:ea typeface="Calibri" panose="020F0502020204030204" pitchFamily="34" charset="0"/>
                <a:cs typeface="Arial" panose="020B0604020202020204" pitchFamily="34" charset="0"/>
              </a:rPr>
              <a:t>Gorman, J. (2023) </a:t>
            </a:r>
            <a:r>
              <a:rPr lang="en-GB" sz="1900" i="1" kern="150" dirty="0">
                <a:effectLst/>
                <a:latin typeface="Arial" panose="020B0604020202020204" pitchFamily="34" charset="0"/>
                <a:ea typeface="Calibri" panose="020F0502020204030204" pitchFamily="34" charset="0"/>
                <a:cs typeface="Arial" panose="020B0604020202020204" pitchFamily="34" charset="0"/>
              </a:rPr>
              <a:t>What is a Revenue Model?</a:t>
            </a:r>
            <a:r>
              <a:rPr lang="en-GB" sz="1900" kern="150" dirty="0">
                <a:effectLst/>
                <a:latin typeface="Arial" panose="020B0604020202020204" pitchFamily="34" charset="0"/>
                <a:ea typeface="Calibri" panose="020F0502020204030204" pitchFamily="34" charset="0"/>
                <a:cs typeface="Arial" panose="020B0604020202020204" pitchFamily="34" charset="0"/>
              </a:rPr>
              <a:t>, </a:t>
            </a:r>
            <a:r>
              <a:rPr lang="en-GB" sz="1900" i="1" kern="150" dirty="0">
                <a:effectLst/>
                <a:latin typeface="Arial" panose="020B0604020202020204" pitchFamily="34" charset="0"/>
                <a:ea typeface="Calibri" panose="020F0502020204030204" pitchFamily="34" charset="0"/>
                <a:cs typeface="Arial" panose="020B0604020202020204" pitchFamily="34" charset="0"/>
              </a:rPr>
              <a:t>York IE</a:t>
            </a:r>
            <a:r>
              <a:rPr lang="en-GB" sz="1900" kern="150" dirty="0">
                <a:effectLst/>
                <a:latin typeface="Arial" panose="020B0604020202020204" pitchFamily="34" charset="0"/>
                <a:ea typeface="Calibri" panose="020F0502020204030204" pitchFamily="34" charset="0"/>
                <a:cs typeface="Arial" panose="020B0604020202020204" pitchFamily="34" charset="0"/>
              </a:rPr>
              <a:t>. Available at: https://york.ie/5-types-of-revenue-models-for-startups/ (Accessed: 22 October 2023).</a:t>
            </a:r>
          </a:p>
          <a:p>
            <a:r>
              <a:rPr lang="en-GB" sz="1900" kern="150" dirty="0">
                <a:effectLst/>
                <a:latin typeface="Arial" panose="020B0604020202020204" pitchFamily="34" charset="0"/>
                <a:ea typeface="Calibri" panose="020F0502020204030204" pitchFamily="34" charset="0"/>
                <a:cs typeface="Arial" panose="020B0604020202020204" pitchFamily="34" charset="0"/>
              </a:rPr>
              <a:t>Grable, J. E., &amp; Sages, R. A. (Eds.). (2015). Financial planning process. Financial Planning Competency Handbook, 51-62.</a:t>
            </a:r>
          </a:p>
          <a:p>
            <a:r>
              <a:rPr lang="en-GB" sz="1900" kern="150" dirty="0">
                <a:effectLst/>
                <a:latin typeface="Arial" panose="020B0604020202020204" pitchFamily="34" charset="0"/>
                <a:ea typeface="Calibri" panose="020F0502020204030204" pitchFamily="34" charset="0"/>
                <a:cs typeface="Arial" panose="020B0604020202020204" pitchFamily="34" charset="0"/>
              </a:rPr>
              <a:t>Vehicle Security Systems Market ,Accessed on 18/10/2023,Available at https://www.omrglobal.com/industry-reports/vehicle-security-systems-market</a:t>
            </a:r>
          </a:p>
          <a:p>
            <a:r>
              <a:rPr lang="en-GB" sz="1900" kern="150" dirty="0">
                <a:effectLst/>
                <a:latin typeface="Arial" panose="020B0604020202020204" pitchFamily="34" charset="0"/>
                <a:ea typeface="Calibri" panose="020F0502020204030204" pitchFamily="34" charset="0"/>
                <a:cs typeface="Arial" panose="020B0604020202020204" pitchFamily="34" charset="0"/>
              </a:rPr>
              <a:t>Clarke, R. V., &amp; Mayhew, P. (1994). Parking patterns and car theft risks: Policy-relevant findings from the British Crime Survey. Crime prevention studies, 3(1), 91-107.</a:t>
            </a:r>
          </a:p>
          <a:p>
            <a:endParaRPr lang="en-GB" sz="1900" kern="150" dirty="0">
              <a:effectLst/>
              <a:latin typeface="Arial" panose="020B0604020202020204" pitchFamily="34" charset="0"/>
              <a:ea typeface="Calibri" panose="020F0502020204030204" pitchFamily="34" charset="0"/>
              <a:cs typeface="Arial" panose="020B0604020202020204" pitchFamily="34" charset="0"/>
            </a:endParaRPr>
          </a:p>
          <a:p>
            <a:endParaRPr lang="en-GB" sz="1900" kern="150" dirty="0">
              <a:effectLst/>
              <a:latin typeface="Arial" panose="020B0604020202020204" pitchFamily="34" charset="0"/>
              <a:ea typeface="Calibri" panose="020F0502020204030204" pitchFamily="34" charset="0"/>
              <a:cs typeface="Arial" panose="020B0604020202020204" pitchFamily="34" charset="0"/>
            </a:endParaRPr>
          </a:p>
          <a:p>
            <a:pPr marL="0" indent="0" algn="l">
              <a:buNone/>
            </a:pPr>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endParaRPr lang="en-GB" dirty="0"/>
          </a:p>
        </p:txBody>
      </p:sp>
    </p:spTree>
    <p:extLst>
      <p:ext uri="{BB962C8B-B14F-4D97-AF65-F5344CB8AC3E}">
        <p14:creationId xmlns:p14="http://schemas.microsoft.com/office/powerpoint/2010/main" val="28362708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e49ff73-cec0-4379-9da8-63ff3cc411bb"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3" ma:contentTypeDescription="Create a new document." ma:contentTypeScope="" ma:versionID="ee719614bbfaa4d3b74761851d07041e">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197849088b02bf71b3c3f32db9b68c21"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_activity" ma:index="20"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C6B15EC-BEFF-4EF1-AECD-8FBE5463E056}">
  <ds:schemaRefs>
    <ds:schemaRef ds:uri="http://schemas.microsoft.com/office/2006/metadata/properties"/>
    <ds:schemaRef ds:uri="http://www.w3.org/2000/xmlns/"/>
    <ds:schemaRef ds:uri="be49ff73-cec0-4379-9da8-63ff3cc411bb"/>
    <ds:schemaRef ds:uri="http://www.w3.org/2001/XMLSchema-instance"/>
    <ds:schemaRef ds:uri="http://schemas.microsoft.com/office/infopath/2007/PartnerControls"/>
  </ds:schemaRefs>
</ds:datastoreItem>
</file>

<file path=customXml/itemProps2.xml><?xml version="1.0" encoding="utf-8"?>
<ds:datastoreItem xmlns:ds="http://schemas.openxmlformats.org/officeDocument/2006/customXml" ds:itemID="{93912FA5-81CC-420D-8BE6-13035DB0B80C}">
  <ds:schemaRefs>
    <ds:schemaRef ds:uri="http://schemas.microsoft.com/office/2006/metadata/contentType"/>
    <ds:schemaRef ds:uri="http://schemas.microsoft.com/office/2006/metadata/properties/metaAttributes"/>
    <ds:schemaRef ds:uri="http://www.w3.org/2000/xmlns/"/>
    <ds:schemaRef ds:uri="http://www.w3.org/2001/XMLSchema"/>
    <ds:schemaRef ds:uri="be49ff73-cec0-4379-9da8-63ff3cc411bb"/>
    <ds:schemaRef ds:uri="90b58af8-24e5-4252-ab67-b2f2985aee88"/>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49E8880-B4DD-4E78-A070-7B9405202BD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TM02900722[[fn=Ion Boardroom]]</Template>
  <TotalTime>0</TotalTime>
  <Words>1742</Words>
  <Application>Microsoft Office PowerPoint</Application>
  <PresentationFormat>Widescreen</PresentationFormat>
  <Paragraphs>137</Paragraphs>
  <Slides>18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Arial</vt:lpstr>
      <vt:lpstr>Calibri</vt:lpstr>
      <vt:lpstr>Calibri Light</vt:lpstr>
      <vt:lpstr>Equip-Light</vt:lpstr>
      <vt:lpstr>Roboto</vt:lpstr>
      <vt:lpstr>Times New Roman</vt:lpstr>
      <vt:lpstr>Wingdings</vt:lpstr>
      <vt:lpstr>Celestial</vt:lpstr>
      <vt:lpstr>Proposal pitch presentation </vt:lpstr>
      <vt:lpstr>Smart Car Camera</vt:lpstr>
      <vt:lpstr>Car theft </vt:lpstr>
      <vt:lpstr>PowerPoint Presentation</vt:lpstr>
      <vt:lpstr>Target Market &amp; Opportunity</vt:lpstr>
      <vt:lpstr>Product model</vt:lpstr>
      <vt:lpstr>Business Model</vt:lpstr>
      <vt:lpstr>Business Model</vt:lpstr>
      <vt:lpstr>PowerPoint Presentation</vt:lpstr>
      <vt:lpstr>The solution</vt:lpstr>
      <vt:lpstr>PowerPoint Presentation</vt:lpstr>
      <vt:lpstr>Revenue Model</vt:lpstr>
      <vt:lpstr>PowerPoint Presentation</vt:lpstr>
      <vt:lpstr>Marketing and Sale strategy </vt:lpstr>
      <vt:lpstr>PowerPoint Presentation</vt:lpstr>
      <vt:lpstr>PowerPoint Presentation</vt:lpstr>
      <vt:lpstr>Thank you for your attention!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Proposal pitch presentation</dc:title>
  <dc:creator>Mariana Codreanu</dc:creator>
  <cp:lastModifiedBy>Sorin Tac</cp:lastModifiedBy>
  <cp:revision>4</cp:revision>
  <dcterms:created xsi:type="dcterms:W3CDTF">2023-10-21T06:43:27Z</dcterms:created>
  <dcterms:modified xsi:type="dcterms:W3CDTF">2023-10-23T22:07:09Z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