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7"/>
  </p:notesMasterIdLst>
  <p:sldIdLst>
    <p:sldId id="256" r:id="rId2"/>
    <p:sldId id="270"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960" autoAdjust="0"/>
    <p:restoredTop sz="71795" autoAdjust="0"/>
  </p:normalViewPr>
  <p:slideViewPr>
    <p:cSldViewPr snapToGrid="0">
      <p:cViewPr>
        <p:scale>
          <a:sx n="57" d="100"/>
          <a:sy n="57" d="100"/>
        </p:scale>
        <p:origin x="-1104" y="-7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A260EA-31A0-4687-867B-6D788CC4600F}" type="datetimeFigureOut">
              <a:rPr lang="en-US" smtClean="0"/>
              <a:t>3/26/2023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6D55D0-24E6-49A9-BA95-5E4D535058EE}" type="slidenum">
              <a:rPr lang="en-US" smtClean="0"/>
              <a:t>‹#›</a:t>
            </a:fld>
            <a:endParaRPr lang="en-US"/>
          </a:p>
        </p:txBody>
      </p:sp>
    </p:spTree>
    <p:extLst>
      <p:ext uri="{BB962C8B-B14F-4D97-AF65-F5344CB8AC3E}">
        <p14:creationId xmlns:p14="http://schemas.microsoft.com/office/powerpoint/2010/main" val="29568293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dirty="0" smtClean="0"/>
              <a:t>Human resource professionals need a diverse set of knowledge, skills, and behaviors (KSB) to perform well in a variety of roles within the business. As such, this presentation will go into the many KSBs needed by HR specialists across departments, walk through a SWOT analysis of one's own skill set, and single out areas where more training and education are necessary. As a bonus, it provides an in-depth analysis of the positive outcomes that might result from investing in the growth of HR officers via strategic learning and instruction. This article's goal is to aid HR professionals by shedding light on the most crucial KSB they need and providing concrete advice on how to acquire these abilities via training and education.</a:t>
            </a:r>
          </a:p>
          <a:p>
            <a:pPr algn="just">
              <a:lnSpc>
                <a:spcPct val="150000"/>
              </a:lnSpc>
            </a:pPr>
            <a:endParaRPr lang="en-US" dirty="0" smtClean="0"/>
          </a:p>
          <a:p>
            <a:endParaRPr lang="en-US" dirty="0"/>
          </a:p>
        </p:txBody>
      </p:sp>
      <p:sp>
        <p:nvSpPr>
          <p:cNvPr id="4" name="Slide Number Placeholder 3"/>
          <p:cNvSpPr>
            <a:spLocks noGrp="1"/>
          </p:cNvSpPr>
          <p:nvPr>
            <p:ph type="sldNum" sz="quarter" idx="10"/>
          </p:nvPr>
        </p:nvSpPr>
        <p:spPr/>
        <p:txBody>
          <a:bodyPr/>
          <a:lstStyle/>
          <a:p>
            <a:fld id="{B56D55D0-24E6-49A9-BA95-5E4D535058EE}" type="slidenum">
              <a:rPr lang="en-US" smtClean="0"/>
              <a:t>3</a:t>
            </a:fld>
            <a:endParaRPr lang="en-US"/>
          </a:p>
        </p:txBody>
      </p:sp>
    </p:spTree>
    <p:extLst>
      <p:ext uri="{BB962C8B-B14F-4D97-AF65-F5344CB8AC3E}">
        <p14:creationId xmlns:p14="http://schemas.microsoft.com/office/powerpoint/2010/main" val="18844910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r>
              <a:rPr lang="en-US" sz="1200" dirty="0" smtClean="0"/>
              <a:t>Success in the field of human resources requires a wide variety of abilities on the part of professionals working in different areas of an organization like Tesco. HR experts should have a strong grasp of the following main areas of KSB:</a:t>
            </a:r>
          </a:p>
          <a:p>
            <a:pPr marL="0" indent="0" algn="just">
              <a:buNone/>
            </a:pPr>
            <a:r>
              <a:rPr lang="en-US" sz="1200" u="sng" dirty="0" smtClean="0"/>
              <a:t>Knowledge:</a:t>
            </a:r>
            <a:endParaRPr lang="en-US" sz="1200" dirty="0" smtClean="0"/>
          </a:p>
          <a:p>
            <a:pPr lvl="0" algn="just"/>
            <a:r>
              <a:rPr lang="en-US" sz="1200" dirty="0" smtClean="0"/>
              <a:t>Familiarity with employment rules and statutes, especially those about racism, health and safety, and employment (Farrukh et al., 2018).</a:t>
            </a:r>
          </a:p>
          <a:p>
            <a:pPr lvl="0" algn="just"/>
            <a:r>
              <a:rPr lang="en-US" sz="1200" dirty="0" smtClean="0"/>
              <a:t>Proficient knowledge of human resource (HR) techniques and developments such as job satisfaction, asset administration, and diversity and inclusion (Farrukh et al., 2018).</a:t>
            </a:r>
          </a:p>
          <a:p>
            <a:pPr lvl="0" algn="just"/>
            <a:r>
              <a:rPr lang="en-US" sz="1200" dirty="0" smtClean="0"/>
              <a:t>Familiarity with the internal workings of the firm like Tesco and its rules and procedures (Farrukh et al., 2018).</a:t>
            </a:r>
          </a:p>
          <a:p>
            <a:pPr lvl="0" algn="just"/>
            <a:r>
              <a:rPr lang="en-US" sz="1200" dirty="0" smtClean="0"/>
              <a:t>Knowledge of human resources (HR) software and hardware, including applicant tracking systems and HR analytics programs (Farrukh et al., 2018).</a:t>
            </a:r>
          </a:p>
          <a:p>
            <a:endParaRPr lang="en-US" dirty="0"/>
          </a:p>
        </p:txBody>
      </p:sp>
      <p:sp>
        <p:nvSpPr>
          <p:cNvPr id="4" name="Slide Number Placeholder 3"/>
          <p:cNvSpPr>
            <a:spLocks noGrp="1"/>
          </p:cNvSpPr>
          <p:nvPr>
            <p:ph type="sldNum" sz="quarter" idx="10"/>
          </p:nvPr>
        </p:nvSpPr>
        <p:spPr/>
        <p:txBody>
          <a:bodyPr/>
          <a:lstStyle/>
          <a:p>
            <a:fld id="{B56D55D0-24E6-49A9-BA95-5E4D535058EE}" type="slidenum">
              <a:rPr lang="en-US" smtClean="0"/>
              <a:t>4</a:t>
            </a:fld>
            <a:endParaRPr lang="en-US"/>
          </a:p>
        </p:txBody>
      </p:sp>
    </p:spTree>
    <p:extLst>
      <p:ext uri="{BB962C8B-B14F-4D97-AF65-F5344CB8AC3E}">
        <p14:creationId xmlns:p14="http://schemas.microsoft.com/office/powerpoint/2010/main" val="14991657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Skills:</a:t>
            </a:r>
          </a:p>
          <a:p>
            <a:pPr lvl="0"/>
            <a:r>
              <a:rPr lang="en-US" sz="1200" kern="1200" dirty="0" smtClean="0">
                <a:solidFill>
                  <a:schemeClr val="tx1"/>
                </a:solidFill>
                <a:effectLst/>
                <a:latin typeface="+mn-lt"/>
                <a:ea typeface="+mn-ea"/>
                <a:cs typeface="+mn-cs"/>
              </a:rPr>
              <a:t>Superior ability to express oneself and interact with others (Saling and Do, 2020).</a:t>
            </a:r>
          </a:p>
          <a:p>
            <a:pPr lvl="0"/>
            <a:r>
              <a:rPr lang="en-US" sz="1200" kern="1200" dirty="0" smtClean="0">
                <a:solidFill>
                  <a:schemeClr val="tx1"/>
                </a:solidFill>
                <a:effectLst/>
                <a:latin typeface="+mn-lt"/>
                <a:ea typeface="+mn-ea"/>
                <a:cs typeface="+mn-cs"/>
              </a:rPr>
              <a:t>The ability to think critically and solve problems (Saling and Do, 2020).</a:t>
            </a:r>
          </a:p>
          <a:p>
            <a:pPr lvl="0"/>
            <a:r>
              <a:rPr lang="en-US" sz="1200" kern="1200" dirty="0" smtClean="0">
                <a:solidFill>
                  <a:schemeClr val="tx1"/>
                </a:solidFill>
                <a:effectLst/>
                <a:latin typeface="+mn-lt"/>
                <a:ea typeface="+mn-ea"/>
                <a:cs typeface="+mn-cs"/>
              </a:rPr>
              <a:t>Capable of effectively managing and planning projects (Saling and Do, 2020).</a:t>
            </a:r>
          </a:p>
          <a:p>
            <a:pPr lvl="0"/>
            <a:r>
              <a:rPr lang="en-US" sz="1200" kern="1200" dirty="0" smtClean="0">
                <a:solidFill>
                  <a:schemeClr val="tx1"/>
                </a:solidFill>
                <a:effectLst/>
                <a:latin typeface="+mn-lt"/>
                <a:ea typeface="+mn-ea"/>
                <a:cs typeface="+mn-cs"/>
              </a:rPr>
              <a:t>Capability to work well with others and establish rapport with people at various organizational levels (Saling and Do, 2020).</a:t>
            </a:r>
          </a:p>
          <a:p>
            <a:pPr lvl="0"/>
            <a:r>
              <a:rPr lang="en-US" sz="1200" kern="1200" dirty="0" smtClean="0">
                <a:solidFill>
                  <a:schemeClr val="tx1"/>
                </a:solidFill>
                <a:effectLst/>
                <a:latin typeface="+mn-lt"/>
                <a:ea typeface="+mn-ea"/>
                <a:cs typeface="+mn-cs"/>
              </a:rPr>
              <a:t>Capability to handle a variety of responsibilities at once and excel in a high-pressure setting (Saling and Do, 2020).</a:t>
            </a:r>
          </a:p>
          <a:p>
            <a:pPr lvl="0"/>
            <a:r>
              <a:rPr lang="en-US" sz="1200" kern="1200" dirty="0" smtClean="0">
                <a:solidFill>
                  <a:schemeClr val="tx1"/>
                </a:solidFill>
                <a:effectLst/>
                <a:latin typeface="+mn-lt"/>
                <a:ea typeface="+mn-ea"/>
                <a:cs typeface="+mn-cs"/>
              </a:rPr>
              <a:t>Skills in conflict resolution and negotiation (Saling and Do, 2020).</a:t>
            </a:r>
          </a:p>
          <a:p>
            <a:pPr lvl="0"/>
            <a:r>
              <a:rPr lang="en-US" sz="1200" kern="1200" dirty="0" smtClean="0">
                <a:solidFill>
                  <a:schemeClr val="tx1"/>
                </a:solidFill>
                <a:effectLst/>
                <a:latin typeface="+mn-lt"/>
                <a:ea typeface="+mn-ea"/>
                <a:cs typeface="+mn-cs"/>
              </a:rPr>
              <a:t>Skilled in managing one's time and resources (Saling and Do, 2020).</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56D55D0-24E6-49A9-BA95-5E4D535058EE}" type="slidenum">
              <a:rPr lang="en-US" smtClean="0"/>
              <a:t>5</a:t>
            </a:fld>
            <a:endParaRPr lang="en-US"/>
          </a:p>
        </p:txBody>
      </p:sp>
    </p:spTree>
    <p:extLst>
      <p:ext uri="{BB962C8B-B14F-4D97-AF65-F5344CB8AC3E}">
        <p14:creationId xmlns:p14="http://schemas.microsoft.com/office/powerpoint/2010/main" val="8912772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Behaviors:</a:t>
            </a:r>
          </a:p>
          <a:p>
            <a:pPr lvl="0"/>
            <a:r>
              <a:rPr lang="en-US" sz="1200" kern="1200" dirty="0" smtClean="0">
                <a:solidFill>
                  <a:schemeClr val="tx1"/>
                </a:solidFill>
                <a:effectLst/>
                <a:latin typeface="+mn-lt"/>
                <a:ea typeface="+mn-ea"/>
                <a:cs typeface="+mn-cs"/>
              </a:rPr>
              <a:t>Always displays a high level of integrity and professionalism (Amin and Rubel, 2020).</a:t>
            </a:r>
          </a:p>
          <a:p>
            <a:pPr lvl="0"/>
            <a:r>
              <a:rPr lang="en-US" sz="1200" kern="1200" dirty="0" smtClean="0">
                <a:solidFill>
                  <a:schemeClr val="tx1"/>
                </a:solidFill>
                <a:effectLst/>
                <a:latin typeface="+mn-lt"/>
                <a:ea typeface="+mn-ea"/>
                <a:cs typeface="+mn-cs"/>
              </a:rPr>
              <a:t>Manifests a desire for further education and growth (Amin and Rubel, 2020)</a:t>
            </a:r>
          </a:p>
          <a:p>
            <a:pPr lvl="0"/>
            <a:r>
              <a:rPr lang="en-US" sz="1200" kern="1200" dirty="0" smtClean="0">
                <a:solidFill>
                  <a:schemeClr val="tx1"/>
                </a:solidFill>
                <a:effectLst/>
                <a:latin typeface="+mn-lt"/>
                <a:ea typeface="+mn-ea"/>
                <a:cs typeface="+mn-cs"/>
              </a:rPr>
              <a:t>Keeps secrets and acts with honor at all times (Amin and Rubel, 2020)</a:t>
            </a:r>
          </a:p>
          <a:p>
            <a:pPr lvl="0"/>
            <a:r>
              <a:rPr lang="en-US" sz="1200" kern="1200" dirty="0" smtClean="0">
                <a:solidFill>
                  <a:schemeClr val="tx1"/>
                </a:solidFill>
                <a:effectLst/>
                <a:latin typeface="+mn-lt"/>
                <a:ea typeface="+mn-ea"/>
                <a:cs typeface="+mn-cs"/>
              </a:rPr>
              <a:t>Demonstrates the capacity to adjust to new circumstances and meet the demands of the company (Amin and Rubel, 2020)</a:t>
            </a:r>
          </a:p>
          <a:p>
            <a:pPr lvl="0"/>
            <a:r>
              <a:rPr lang="en-US" sz="1200" kern="1200" dirty="0" smtClean="0">
                <a:solidFill>
                  <a:schemeClr val="tx1"/>
                </a:solidFill>
                <a:effectLst/>
                <a:latin typeface="+mn-lt"/>
                <a:ea typeface="+mn-ea"/>
                <a:cs typeface="+mn-cs"/>
              </a:rPr>
              <a:t>Gains the respect of the workforce and the community at large (Amin and Rubel, 2020)</a:t>
            </a:r>
          </a:p>
          <a:p>
            <a:pPr lvl="0"/>
            <a:r>
              <a:rPr lang="en-US" sz="1200" kern="1200" dirty="0" smtClean="0">
                <a:solidFill>
                  <a:schemeClr val="tx1"/>
                </a:solidFill>
                <a:effectLst/>
                <a:latin typeface="+mn-lt"/>
                <a:ea typeface="+mn-ea"/>
                <a:cs typeface="+mn-cs"/>
              </a:rPr>
              <a:t>Exemplifies an optimistic and assertive strategy for handling challenges (Amin and Rubel, 2020)</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56D55D0-24E6-49A9-BA95-5E4D535058EE}" type="slidenum">
              <a:rPr lang="en-US" smtClean="0"/>
              <a:t>6</a:t>
            </a:fld>
            <a:endParaRPr lang="en-US"/>
          </a:p>
        </p:txBody>
      </p:sp>
    </p:spTree>
    <p:extLst>
      <p:ext uri="{BB962C8B-B14F-4D97-AF65-F5344CB8AC3E}">
        <p14:creationId xmlns:p14="http://schemas.microsoft.com/office/powerpoint/2010/main" val="1298824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A personal skills audit involves identifying my strengths and weaknesses in terms of knowledge, skills, and behaviors. This process allows me to identify areas where I excel and areas where I may need to improve.</a:t>
            </a:r>
          </a:p>
          <a:p>
            <a:r>
              <a:rPr lang="en-US" sz="1200" u="sng" kern="1200" dirty="0" smtClean="0">
                <a:solidFill>
                  <a:schemeClr val="tx1"/>
                </a:solidFill>
                <a:effectLst/>
                <a:latin typeface="+mn-lt"/>
                <a:ea typeface="+mn-ea"/>
                <a:cs typeface="+mn-cs"/>
              </a:rPr>
              <a:t>Personal SWOT analysis</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Strengths</a:t>
            </a:r>
          </a:p>
          <a:p>
            <a:r>
              <a:rPr lang="en-US" sz="1200" kern="1200" dirty="0" smtClean="0">
                <a:solidFill>
                  <a:schemeClr val="tx1"/>
                </a:solidFill>
                <a:effectLst/>
                <a:latin typeface="+mn-lt"/>
                <a:ea typeface="+mn-ea"/>
                <a:cs typeface="+mn-cs"/>
              </a:rPr>
              <a:t>Weaknesses</a:t>
            </a:r>
          </a:p>
          <a:p>
            <a:pPr lvl="0"/>
            <a:r>
              <a:rPr lang="en-US" sz="1200" kern="1200" dirty="0" smtClean="0">
                <a:solidFill>
                  <a:schemeClr val="tx1"/>
                </a:solidFill>
                <a:effectLst/>
                <a:latin typeface="+mn-lt"/>
                <a:ea typeface="+mn-ea"/>
                <a:cs typeface="+mn-cs"/>
              </a:rPr>
              <a:t>Effective verbal and social skills</a:t>
            </a:r>
          </a:p>
          <a:p>
            <a:pPr lvl="0"/>
            <a:r>
              <a:rPr lang="en-US" sz="1200" kern="1200" dirty="0" smtClean="0">
                <a:solidFill>
                  <a:schemeClr val="tx1"/>
                </a:solidFill>
                <a:effectLst/>
                <a:latin typeface="+mn-lt"/>
                <a:ea typeface="+mn-ea"/>
                <a:cs typeface="+mn-cs"/>
              </a:rPr>
              <a:t>Careful and well-organized</a:t>
            </a:r>
          </a:p>
          <a:p>
            <a:pPr lvl="0"/>
            <a:r>
              <a:rPr lang="en-US" sz="1200" kern="1200" dirty="0" smtClean="0">
                <a:solidFill>
                  <a:schemeClr val="tx1"/>
                </a:solidFill>
                <a:effectLst/>
                <a:latin typeface="+mn-lt"/>
                <a:ea typeface="+mn-ea"/>
                <a:cs typeface="+mn-cs"/>
              </a:rPr>
              <a:t>One who thinks beyond the box to find solutions (Rangkuti, 2015).</a:t>
            </a:r>
          </a:p>
          <a:p>
            <a:pPr lvl="0"/>
            <a:r>
              <a:rPr lang="en-US" sz="1200" kern="1200" dirty="0" smtClean="0">
                <a:solidFill>
                  <a:schemeClr val="tx1"/>
                </a:solidFill>
                <a:effectLst/>
                <a:latin typeface="+mn-lt"/>
                <a:ea typeface="+mn-ea"/>
                <a:cs typeface="+mn-cs"/>
              </a:rPr>
              <a:t>Capacity for rapid learning and adaptation</a:t>
            </a:r>
          </a:p>
          <a:p>
            <a:pPr lvl="0"/>
            <a:r>
              <a:rPr lang="en-US" sz="1200" kern="1200" dirty="0" smtClean="0">
                <a:solidFill>
                  <a:schemeClr val="tx1"/>
                </a:solidFill>
                <a:effectLst/>
                <a:latin typeface="+mn-lt"/>
                <a:ea typeface="+mn-ea"/>
                <a:cs typeface="+mn-cs"/>
              </a:rPr>
              <a:t>High work ethic and independent drive</a:t>
            </a:r>
          </a:p>
          <a:p>
            <a:pPr lvl="0"/>
            <a:r>
              <a:rPr lang="en-US" sz="1200" kern="1200" dirty="0" smtClean="0">
                <a:solidFill>
                  <a:schemeClr val="tx1"/>
                </a:solidFill>
                <a:effectLst/>
                <a:latin typeface="+mn-lt"/>
                <a:ea typeface="+mn-ea"/>
                <a:cs typeface="+mn-cs"/>
              </a:rPr>
              <a:t>Having difficulty with presentations and public speaking.</a:t>
            </a:r>
          </a:p>
          <a:p>
            <a:pPr lvl="0"/>
            <a:r>
              <a:rPr lang="en-US" sz="1200" kern="1200" dirty="0" smtClean="0">
                <a:solidFill>
                  <a:schemeClr val="tx1"/>
                </a:solidFill>
                <a:effectLst/>
                <a:latin typeface="+mn-lt"/>
                <a:ea typeface="+mn-ea"/>
                <a:cs typeface="+mn-cs"/>
              </a:rPr>
              <a:t>An inclination to put off doing things until later, especially if they are boring or unpleasant (Rangkuti, 2015).</a:t>
            </a:r>
          </a:p>
          <a:p>
            <a:pPr lvl="0"/>
            <a:r>
              <a:rPr lang="en-US" sz="1200" kern="1200" dirty="0" smtClean="0">
                <a:solidFill>
                  <a:schemeClr val="tx1"/>
                </a:solidFill>
                <a:effectLst/>
                <a:latin typeface="+mn-lt"/>
                <a:ea typeface="+mn-ea"/>
                <a:cs typeface="+mn-cs"/>
              </a:rPr>
              <a:t>Challenges in entrusting others with responsibility and delegating work (Rangkuti, 2015).</a:t>
            </a:r>
          </a:p>
          <a:p>
            <a:r>
              <a:rPr lang="en-US" sz="1200" kern="1200" dirty="0" smtClean="0">
                <a:solidFill>
                  <a:schemeClr val="tx1"/>
                </a:solidFill>
                <a:effectLst/>
                <a:latin typeface="+mn-lt"/>
                <a:ea typeface="+mn-ea"/>
                <a:cs typeface="+mn-cs"/>
              </a:rPr>
              <a:t>Opportunities</a:t>
            </a:r>
          </a:p>
          <a:p>
            <a:r>
              <a:rPr lang="en-US" sz="1200" kern="1200" dirty="0" smtClean="0">
                <a:solidFill>
                  <a:schemeClr val="tx1"/>
                </a:solidFill>
                <a:effectLst/>
                <a:latin typeface="+mn-lt"/>
                <a:ea typeface="+mn-ea"/>
                <a:cs typeface="+mn-cs"/>
              </a:rPr>
              <a:t>Threats</a:t>
            </a:r>
          </a:p>
          <a:p>
            <a:pPr lvl="0"/>
            <a:r>
              <a:rPr lang="en-US" sz="1200" kern="1200" dirty="0" smtClean="0">
                <a:solidFill>
                  <a:schemeClr val="tx1"/>
                </a:solidFill>
                <a:effectLst/>
                <a:latin typeface="+mn-lt"/>
                <a:ea typeface="+mn-ea"/>
                <a:cs typeface="+mn-cs"/>
              </a:rPr>
              <a:t>Pursuing further study and honing one's craft to excel in one's chosen field (Herman, 2017).</a:t>
            </a:r>
          </a:p>
          <a:p>
            <a:pPr lvl="0"/>
            <a:r>
              <a:rPr lang="en-US" sz="1200" kern="1200" dirty="0" smtClean="0">
                <a:solidFill>
                  <a:schemeClr val="tx1"/>
                </a:solidFill>
                <a:effectLst/>
                <a:latin typeface="+mn-lt"/>
                <a:ea typeface="+mn-ea"/>
                <a:cs typeface="+mn-cs"/>
              </a:rPr>
              <a:t>Communicating with other experts in the subject to learn from them and find employment possibilities (Herman, 2017).</a:t>
            </a:r>
          </a:p>
          <a:p>
            <a:pPr lvl="0"/>
            <a:r>
              <a:rPr lang="en-US" sz="1200" kern="1200" dirty="0" smtClean="0">
                <a:solidFill>
                  <a:schemeClr val="tx1"/>
                </a:solidFill>
                <a:effectLst/>
                <a:latin typeface="+mn-lt"/>
                <a:ea typeface="+mn-ea"/>
                <a:cs typeface="+mn-cs"/>
              </a:rPr>
              <a:t>Get experience and a resume by doing volunteer or freelancing work (Herman, 2017).</a:t>
            </a:r>
          </a:p>
          <a:p>
            <a:pPr lvl="0"/>
            <a:r>
              <a:rPr lang="en-US" sz="1200" kern="1200" dirty="0" smtClean="0">
                <a:solidFill>
                  <a:schemeClr val="tx1"/>
                </a:solidFill>
                <a:effectLst/>
                <a:latin typeface="+mn-lt"/>
                <a:ea typeface="+mn-ea"/>
                <a:cs typeface="+mn-cs"/>
              </a:rPr>
              <a:t>Working in tandem with others to generate novel ideas and undertakings (Herman, 2017).</a:t>
            </a:r>
          </a:p>
          <a:p>
            <a:pPr lvl="0"/>
            <a:r>
              <a:rPr lang="en-US" sz="1200" kern="1200" dirty="0" smtClean="0">
                <a:solidFill>
                  <a:schemeClr val="tx1"/>
                </a:solidFill>
                <a:effectLst/>
                <a:latin typeface="+mn-lt"/>
                <a:ea typeface="+mn-ea"/>
                <a:cs typeface="+mn-cs"/>
              </a:rPr>
              <a:t>As a result of economic uncertainty or fluctuations in the employment market (Herman, 2017).</a:t>
            </a:r>
          </a:p>
          <a:p>
            <a:pPr lvl="0"/>
            <a:r>
              <a:rPr lang="en-US" sz="1200" kern="1200" dirty="0" smtClean="0">
                <a:solidFill>
                  <a:schemeClr val="tx1"/>
                </a:solidFill>
                <a:effectLst/>
                <a:latin typeface="+mn-lt"/>
                <a:ea typeface="+mn-ea"/>
                <a:cs typeface="+mn-cs"/>
              </a:rPr>
              <a:t>Developments in technology that may call for training or education</a:t>
            </a:r>
          </a:p>
          <a:p>
            <a:pPr lvl="0"/>
            <a:r>
              <a:rPr lang="en-US" sz="1200" kern="1200" dirty="0" smtClean="0">
                <a:solidFill>
                  <a:schemeClr val="tx1"/>
                </a:solidFill>
                <a:effectLst/>
                <a:latin typeface="+mn-lt"/>
                <a:ea typeface="+mn-ea"/>
                <a:cs typeface="+mn-cs"/>
              </a:rPr>
              <a:t>Commitments to friends, family, or hobbies might cut into work time (Herman, 2017).</a:t>
            </a:r>
          </a:p>
          <a:p>
            <a:pPr lvl="0"/>
            <a:r>
              <a:rPr lang="en-US" sz="1200" kern="1200" dirty="0" smtClean="0">
                <a:solidFill>
                  <a:schemeClr val="tx1"/>
                </a:solidFill>
                <a:effectLst/>
                <a:latin typeface="+mn-lt"/>
                <a:ea typeface="+mn-ea"/>
                <a:cs typeface="+mn-cs"/>
              </a:rPr>
              <a:t>Physical or monetary incapacity are examples of such limits.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56D55D0-24E6-49A9-BA95-5E4D535058EE}" type="slidenum">
              <a:rPr lang="en-US" smtClean="0"/>
              <a:t>7</a:t>
            </a:fld>
            <a:endParaRPr lang="en-US"/>
          </a:p>
        </p:txBody>
      </p:sp>
    </p:spTree>
    <p:extLst>
      <p:ext uri="{BB962C8B-B14F-4D97-AF65-F5344CB8AC3E}">
        <p14:creationId xmlns:p14="http://schemas.microsoft.com/office/powerpoint/2010/main" val="32761378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56D55D0-24E6-49A9-BA95-5E4D535058EE}" type="slidenum">
              <a:rPr lang="en-US" smtClean="0"/>
              <a:t>8</a:t>
            </a:fld>
            <a:endParaRPr lang="en-US"/>
          </a:p>
        </p:txBody>
      </p:sp>
    </p:spTree>
    <p:extLst>
      <p:ext uri="{BB962C8B-B14F-4D97-AF65-F5344CB8AC3E}">
        <p14:creationId xmlns:p14="http://schemas.microsoft.com/office/powerpoint/2010/main" val="29054349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56D55D0-24E6-49A9-BA95-5E4D535058EE}" type="slidenum">
              <a:rPr lang="en-US" smtClean="0"/>
              <a:t>9</a:t>
            </a:fld>
            <a:endParaRPr lang="en-US"/>
          </a:p>
        </p:txBody>
      </p:sp>
    </p:spTree>
    <p:extLst>
      <p:ext uri="{BB962C8B-B14F-4D97-AF65-F5344CB8AC3E}">
        <p14:creationId xmlns:p14="http://schemas.microsoft.com/office/powerpoint/2010/main" val="38093355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56D55D0-24E6-49A9-BA95-5E4D535058EE}" type="slidenum">
              <a:rPr lang="en-US" smtClean="0"/>
              <a:t>10</a:t>
            </a:fld>
            <a:endParaRPr lang="en-US"/>
          </a:p>
        </p:txBody>
      </p:sp>
    </p:spTree>
    <p:extLst>
      <p:ext uri="{BB962C8B-B14F-4D97-AF65-F5344CB8AC3E}">
        <p14:creationId xmlns:p14="http://schemas.microsoft.com/office/powerpoint/2010/main" val="13130726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u="sng" kern="1200" dirty="0" smtClean="0">
                <a:solidFill>
                  <a:schemeClr val="tx1"/>
                </a:solidFill>
                <a:effectLst/>
                <a:latin typeface="+mn-lt"/>
                <a:ea typeface="+mn-ea"/>
                <a:cs typeface="+mn-cs"/>
              </a:rPr>
              <a:t>Training and Development Needs:</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The following are the areas in which I feel I need the most improvement based on the results of my own SWOT analysis and audit of my current skill set:</a:t>
            </a:r>
          </a:p>
          <a:p>
            <a:pPr lvl="0"/>
            <a:r>
              <a:rPr lang="en-US" sz="1200" kern="1200" dirty="0" smtClean="0">
                <a:solidFill>
                  <a:schemeClr val="tx1"/>
                </a:solidFill>
                <a:effectLst/>
                <a:latin typeface="+mn-lt"/>
                <a:ea typeface="+mn-ea"/>
                <a:cs typeface="+mn-cs"/>
              </a:rPr>
              <a:t>In front of an audience: I need to get over my fear of public speaking and take some lessons or join a group to do so.</a:t>
            </a:r>
          </a:p>
          <a:p>
            <a:pPr lvl="0"/>
            <a:r>
              <a:rPr lang="en-US" sz="1200" kern="1200" dirty="0" smtClean="0">
                <a:solidFill>
                  <a:schemeClr val="tx1"/>
                </a:solidFill>
                <a:effectLst/>
                <a:latin typeface="+mn-lt"/>
                <a:ea typeface="+mn-ea"/>
                <a:cs typeface="+mn-cs"/>
              </a:rPr>
              <a:t>To Solve a Conflict: Take part in courses to hone my abilities in resolving conflict and improving interpersonal relationships.</a:t>
            </a:r>
          </a:p>
          <a:p>
            <a:pPr lvl="0"/>
            <a:r>
              <a:rPr lang="en-US" sz="1200" kern="1200" dirty="0" smtClean="0">
                <a:solidFill>
                  <a:schemeClr val="tx1"/>
                </a:solidFill>
                <a:effectLst/>
                <a:latin typeface="+mn-lt"/>
                <a:ea typeface="+mn-ea"/>
                <a:cs typeface="+mn-cs"/>
              </a:rPr>
              <a:t>Competence in Negotiation: Take a class or attend a workshop on the subject of negotiation if I want to improve my bargaining skills.</a:t>
            </a:r>
          </a:p>
          <a:p>
            <a:pPr lvl="0"/>
            <a:r>
              <a:rPr lang="en-US" sz="1200" kern="1200" dirty="0" smtClean="0">
                <a:solidFill>
                  <a:schemeClr val="tx1"/>
                </a:solidFill>
                <a:effectLst/>
                <a:latin typeface="+mn-lt"/>
                <a:ea typeface="+mn-ea"/>
                <a:cs typeface="+mn-cs"/>
              </a:rPr>
              <a:t>Leadership: Get experience leading and managing teams via volunteer work in leadership positions (Hamid, 2018).</a:t>
            </a:r>
          </a:p>
          <a:p>
            <a:pPr lvl="0"/>
            <a:r>
              <a:rPr lang="en-US" sz="1200" kern="1200" dirty="0" smtClean="0">
                <a:solidFill>
                  <a:schemeClr val="tx1"/>
                </a:solidFill>
                <a:effectLst/>
                <a:latin typeface="+mn-lt"/>
                <a:ea typeface="+mn-ea"/>
                <a:cs typeface="+mn-cs"/>
              </a:rPr>
              <a:t>Having a sense of culture: Participate in seminars and training programs to learn about cultural differences and how to communicate effectively with people from other backgrounds (Hamid, 2018).</a:t>
            </a:r>
          </a:p>
          <a:p>
            <a:r>
              <a:rPr lang="en-US" sz="1200" kern="1200" dirty="0" smtClean="0">
                <a:solidFill>
                  <a:schemeClr val="tx1"/>
                </a:solidFill>
                <a:effectLst/>
                <a:latin typeface="+mn-lt"/>
                <a:ea typeface="+mn-ea"/>
                <a:cs typeface="+mn-cs"/>
              </a:rPr>
              <a:t>To sum up, I have been able to pinpoint where I need further education or experience by analyzing my current skill set using a SWOT analysis. Training and development will help me meet these requirements, allowing me to grow in my present position and be better prepared for future ones.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56D55D0-24E6-49A9-BA95-5E4D535058EE}" type="slidenum">
              <a:rPr lang="en-US" smtClean="0"/>
              <a:t>11</a:t>
            </a:fld>
            <a:endParaRPr lang="en-US"/>
          </a:p>
        </p:txBody>
      </p:sp>
    </p:spTree>
    <p:extLst>
      <p:ext uri="{BB962C8B-B14F-4D97-AF65-F5344CB8AC3E}">
        <p14:creationId xmlns:p14="http://schemas.microsoft.com/office/powerpoint/2010/main" val="29419936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u="sng" kern="1200" dirty="0" smtClean="0">
                <a:solidFill>
                  <a:schemeClr val="tx1"/>
                </a:solidFill>
                <a:effectLst/>
                <a:latin typeface="+mn-lt"/>
                <a:ea typeface="+mn-ea"/>
                <a:cs typeface="+mn-cs"/>
              </a:rPr>
              <a:t>Benefits to the Organization:</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Better Human Resources Procedures: An HR professional with the right training may help bring in fresh perspectives and innovative solutions for Tesco, ultimately leading to more effective HR operations. They can make hiring, onboarding, and monitoring employees' performance more efficient (Brown, 2019).</a:t>
            </a:r>
          </a:p>
          <a:p>
            <a:r>
              <a:rPr lang="en-US" sz="1200" kern="1200" dirty="0" smtClean="0">
                <a:solidFill>
                  <a:schemeClr val="tx1"/>
                </a:solidFill>
                <a:effectLst/>
                <a:latin typeface="+mn-lt"/>
                <a:ea typeface="+mn-ea"/>
                <a:cs typeface="+mn-cs"/>
              </a:rPr>
              <a:t>Rules Obeyed: The Human Resources department is accountable for monitoring and enforcing adherence to all applicable employment rules and regulations. Tesco values compliance and will have an HR officer who is well-versed in keeping up with the current rules and regulations (Brown, 2019).</a:t>
            </a:r>
          </a:p>
          <a:p>
            <a:r>
              <a:rPr lang="en-US" sz="1200" kern="1200" dirty="0" smtClean="0">
                <a:solidFill>
                  <a:schemeClr val="tx1"/>
                </a:solidFill>
                <a:effectLst/>
                <a:latin typeface="+mn-lt"/>
                <a:ea typeface="+mn-ea"/>
                <a:cs typeface="+mn-cs"/>
              </a:rPr>
              <a:t>Reduced Employee Turnover Rates: Those in charge of human resources (HR) should develop and roll out initiatives designed to retain valuable staff members. A higher rate of employee retention may be achieved via the combined efforts of a well-trained HR professional and the staff they serve (Brown, 2019).</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56D55D0-24E6-49A9-BA95-5E4D535058EE}" type="slidenum">
              <a:rPr lang="en-US" smtClean="0"/>
              <a:t>12</a:t>
            </a:fld>
            <a:endParaRPr lang="en-US"/>
          </a:p>
        </p:txBody>
      </p:sp>
    </p:spTree>
    <p:extLst>
      <p:ext uri="{BB962C8B-B14F-4D97-AF65-F5344CB8AC3E}">
        <p14:creationId xmlns:p14="http://schemas.microsoft.com/office/powerpoint/2010/main" val="38367471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u="sng" kern="1200" dirty="0" smtClean="0">
                <a:solidFill>
                  <a:schemeClr val="tx1"/>
                </a:solidFill>
                <a:effectLst/>
                <a:latin typeface="+mn-lt"/>
                <a:ea typeface="+mn-ea"/>
                <a:cs typeface="+mn-cs"/>
              </a:rPr>
              <a:t>Benefits to the Individual:</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Promotion in One's Profession: Possibilities for promotion in one's field may arise through participation in training and development programs. HR professionals who invest in their professional growth often find that the opportunities for advancement and increased pay that result are well worth the time and effort they put in (Collins and Clark, 2021).</a:t>
            </a:r>
          </a:p>
          <a:p>
            <a:r>
              <a:rPr lang="en-US" sz="1200" kern="1200" dirty="0" smtClean="0">
                <a:solidFill>
                  <a:schemeClr val="tx1"/>
                </a:solidFill>
                <a:effectLst/>
                <a:latin typeface="+mn-lt"/>
                <a:ea typeface="+mn-ea"/>
                <a:cs typeface="+mn-cs"/>
              </a:rPr>
              <a:t>More Contentment with One's Work: Human resources professionals who invest in their professional growth are more likely to be happy in their jobs. They have a stronger sense of confidence in their abilities and their ability to contribute to an organization like Tesco's success in the face of adversity (Collins and Clark, 2021).</a:t>
            </a:r>
          </a:p>
          <a:p>
            <a:r>
              <a:rPr lang="en-US" sz="1200" kern="1200" dirty="0" smtClean="0">
                <a:solidFill>
                  <a:schemeClr val="tx1"/>
                </a:solidFill>
                <a:effectLst/>
                <a:latin typeface="+mn-lt"/>
                <a:ea typeface="+mn-ea"/>
                <a:cs typeface="+mn-cs"/>
              </a:rPr>
              <a:t>Developing Oneself: Human resources professionals may benefit professionally and personally from training and development opportunities. Increased self-assurance, enlightenment, and pride in one's abilities are potential outcomes of this kind of development (Collins and Clark, 2021).</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56D55D0-24E6-49A9-BA95-5E4D535058EE}" type="slidenum">
              <a:rPr lang="en-US" smtClean="0"/>
              <a:t>13</a:t>
            </a:fld>
            <a:endParaRPr lang="en-US"/>
          </a:p>
        </p:txBody>
      </p:sp>
    </p:spTree>
    <p:extLst>
      <p:ext uri="{BB962C8B-B14F-4D97-AF65-F5344CB8AC3E}">
        <p14:creationId xmlns:p14="http://schemas.microsoft.com/office/powerpoint/2010/main" val="38717315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dirty="0" smtClean="0"/>
              <a:t>HR specialists manage and assist a company's employees, guaranteeing its success. HR workers' knowledge, skills, and behaviors (KSB) vary by department, therefore it's important to assess each area's needs. HR professionals may establish their training and development requirements by completing a personal skills audit using a SWOT analysis. Improved employee engagement, productivity, and turnover may come from HR officer training and development. So, HR professionals must be professionally developed to thrive in their responsibilities and assist the organization's growth and success.</a:t>
            </a:r>
            <a:endParaRPr lang="en-US" dirty="0"/>
          </a:p>
        </p:txBody>
      </p:sp>
      <p:sp>
        <p:nvSpPr>
          <p:cNvPr id="4" name="Slide Number Placeholder 3"/>
          <p:cNvSpPr>
            <a:spLocks noGrp="1"/>
          </p:cNvSpPr>
          <p:nvPr>
            <p:ph type="sldNum" sz="quarter" idx="10"/>
          </p:nvPr>
        </p:nvSpPr>
        <p:spPr/>
        <p:txBody>
          <a:bodyPr/>
          <a:lstStyle/>
          <a:p>
            <a:fld id="{B56D55D0-24E6-49A9-BA95-5E4D535058EE}" type="slidenum">
              <a:rPr lang="en-US" smtClean="0"/>
              <a:t>14</a:t>
            </a:fld>
            <a:endParaRPr lang="en-US"/>
          </a:p>
        </p:txBody>
      </p:sp>
    </p:spTree>
    <p:extLst>
      <p:ext uri="{BB962C8B-B14F-4D97-AF65-F5344CB8AC3E}">
        <p14:creationId xmlns:p14="http://schemas.microsoft.com/office/powerpoint/2010/main" val="40010444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56D55D0-24E6-49A9-BA95-5E4D535058EE}" type="slidenum">
              <a:rPr lang="en-US" smtClean="0"/>
              <a:t>15</a:t>
            </a:fld>
            <a:endParaRPr lang="en-US"/>
          </a:p>
        </p:txBody>
      </p:sp>
    </p:spTree>
    <p:extLst>
      <p:ext uri="{BB962C8B-B14F-4D97-AF65-F5344CB8AC3E}">
        <p14:creationId xmlns:p14="http://schemas.microsoft.com/office/powerpoint/2010/main" val="40664201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3/26/2023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3/26/2023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smtClean="0"/>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3/26/2023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3/26/2023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3/26/2023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3/26/2023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3/26/2023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smtClean="0"/>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3/26/2023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smtClean="0"/>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smtClean="0"/>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3/26/2023</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smtClean="0"/>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smtClean="0"/>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3/26/2023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smtClean="0"/>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smtClean="0"/>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3/26/2023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smtClean="0"/>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smtClean="0"/>
              <a:t>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3/26/2023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3/26/2023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3/26/2023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3/26/2023</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10001" y="3092335"/>
            <a:ext cx="10572000" cy="1494118"/>
          </a:xfrm>
        </p:spPr>
        <p:txBody>
          <a:bodyPr/>
          <a:lstStyle/>
          <a:p>
            <a:r>
              <a:rPr lang="en-US" sz="4000" dirty="0"/>
              <a:t>(BMSW 5102)Developing Relationships and Workplace Achievement</a:t>
            </a:r>
          </a:p>
        </p:txBody>
      </p:sp>
      <p:sp>
        <p:nvSpPr>
          <p:cNvPr id="3" name="Subtitle 2"/>
          <p:cNvSpPr>
            <a:spLocks noGrp="1"/>
          </p:cNvSpPr>
          <p:nvPr>
            <p:ph type="subTitle" idx="1"/>
          </p:nvPr>
        </p:nvSpPr>
        <p:spPr>
          <a:xfrm>
            <a:off x="2801838" y="5164467"/>
            <a:ext cx="6588326" cy="1119953"/>
          </a:xfrm>
        </p:spPr>
        <p:txBody>
          <a:bodyPr>
            <a:normAutofit/>
          </a:bodyPr>
          <a:lstStyle/>
          <a:p>
            <a:r>
              <a:rPr lang="en-US" sz="2000" dirty="0"/>
              <a:t>Student Name: </a:t>
            </a:r>
            <a:r>
              <a:rPr lang="en-US" sz="2000" dirty="0" err="1"/>
              <a:t>Andrey</a:t>
            </a:r>
            <a:r>
              <a:rPr lang="en-US" sz="2000" dirty="0"/>
              <a:t> </a:t>
            </a:r>
            <a:r>
              <a:rPr lang="en-US" sz="2000" dirty="0" err="1"/>
              <a:t>Nieche</a:t>
            </a:r>
            <a:endParaRPr lang="en-US" sz="2000" dirty="0"/>
          </a:p>
          <a:p>
            <a:r>
              <a:rPr lang="en-US" sz="2000" dirty="0"/>
              <a:t>Student ID: </a:t>
            </a:r>
            <a:r>
              <a:rPr lang="en-US" sz="2000" dirty="0"/>
              <a:t>2029595</a:t>
            </a:r>
            <a:endParaRPr lang="en-US" sz="2000" dirty="0"/>
          </a:p>
          <a:p>
            <a:endParaRPr lang="en-US" sz="2000" dirty="0"/>
          </a:p>
        </p:txBody>
      </p:sp>
    </p:spTree>
    <p:extLst>
      <p:ext uri="{BB962C8B-B14F-4D97-AF65-F5344CB8AC3E}">
        <p14:creationId xmlns:p14="http://schemas.microsoft.com/office/powerpoint/2010/main" val="73557098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0000" y="779698"/>
            <a:ext cx="10571998" cy="970450"/>
          </a:xfrm>
        </p:spPr>
        <p:txBody>
          <a:bodyPr/>
          <a:lstStyle/>
          <a:p>
            <a:r>
              <a:rPr lang="en-US" dirty="0"/>
              <a:t>Table of </a:t>
            </a:r>
            <a:r>
              <a:rPr lang="en-US" dirty="0" smtClean="0"/>
              <a:t>Contents</a:t>
            </a:r>
            <a:endParaRPr lang="en-US" dirty="0"/>
          </a:p>
        </p:txBody>
      </p:sp>
      <p:sp>
        <p:nvSpPr>
          <p:cNvPr id="3" name="Content Placeholder 2"/>
          <p:cNvSpPr>
            <a:spLocks noGrp="1"/>
          </p:cNvSpPr>
          <p:nvPr>
            <p:ph idx="1"/>
          </p:nvPr>
        </p:nvSpPr>
        <p:spPr>
          <a:xfrm>
            <a:off x="818712" y="2222287"/>
            <a:ext cx="9771703" cy="3929131"/>
          </a:xfrm>
        </p:spPr>
        <p:txBody>
          <a:bodyPr>
            <a:noAutofit/>
          </a:bodyPr>
          <a:lstStyle/>
          <a:p>
            <a:pPr algn="just">
              <a:lnSpc>
                <a:spcPct val="150000"/>
              </a:lnSpc>
            </a:pPr>
            <a:r>
              <a:rPr lang="en-US" sz="1500" dirty="0" smtClean="0"/>
              <a:t>Introduction</a:t>
            </a:r>
          </a:p>
          <a:p>
            <a:pPr algn="just">
              <a:lnSpc>
                <a:spcPct val="150000"/>
              </a:lnSpc>
            </a:pPr>
            <a:r>
              <a:rPr lang="en-US" sz="1500" dirty="0"/>
              <a:t>Identify the KSB that HR workers need to succeed in their roles throughout the organization. </a:t>
            </a:r>
          </a:p>
          <a:p>
            <a:pPr algn="just">
              <a:lnSpc>
                <a:spcPct val="150000"/>
              </a:lnSpc>
            </a:pPr>
            <a:r>
              <a:rPr lang="en-US" sz="1500" dirty="0"/>
              <a:t>Take stock of your knowledge, abilities, and habits and do a SWOT analysis to determine what training and improvement you require. </a:t>
            </a:r>
          </a:p>
          <a:p>
            <a:pPr algn="just">
              <a:lnSpc>
                <a:spcPct val="150000"/>
              </a:lnSpc>
            </a:pPr>
            <a:r>
              <a:rPr lang="en-US" sz="1500" dirty="0"/>
              <a:t>Consider how good training and development might help you as an HR professional and the business as a whole. </a:t>
            </a:r>
            <a:endParaRPr lang="en-US" sz="1500" dirty="0" smtClean="0"/>
          </a:p>
          <a:p>
            <a:pPr algn="just">
              <a:lnSpc>
                <a:spcPct val="150000"/>
              </a:lnSpc>
            </a:pPr>
            <a:r>
              <a:rPr lang="en-US" sz="1500" dirty="0" smtClean="0"/>
              <a:t>Conclusion</a:t>
            </a:r>
          </a:p>
          <a:p>
            <a:pPr algn="just">
              <a:lnSpc>
                <a:spcPct val="150000"/>
              </a:lnSpc>
            </a:pPr>
            <a:r>
              <a:rPr lang="en-US" sz="1500" dirty="0" smtClean="0"/>
              <a:t>Reference</a:t>
            </a:r>
            <a:endParaRPr lang="en-US" sz="1500" dirty="0"/>
          </a:p>
        </p:txBody>
      </p:sp>
    </p:spTree>
    <p:extLst>
      <p:ext uri="{BB962C8B-B14F-4D97-AF65-F5344CB8AC3E}">
        <p14:creationId xmlns:p14="http://schemas.microsoft.com/office/powerpoint/2010/main" val="230789865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Introduction</a:t>
            </a:r>
            <a:endParaRPr lang="en-US" dirty="0"/>
          </a:p>
        </p:txBody>
      </p:sp>
      <p:sp>
        <p:nvSpPr>
          <p:cNvPr id="3" name="Content Placeholder 2"/>
          <p:cNvSpPr>
            <a:spLocks noGrp="1"/>
          </p:cNvSpPr>
          <p:nvPr>
            <p:ph idx="1"/>
          </p:nvPr>
        </p:nvSpPr>
        <p:spPr/>
        <p:txBody>
          <a:bodyPr anchor="t">
            <a:normAutofit/>
          </a:bodyPr>
          <a:lstStyle/>
          <a:p>
            <a:pPr algn="just">
              <a:lnSpc>
                <a:spcPct val="150000"/>
              </a:lnSpc>
            </a:pPr>
            <a:r>
              <a:rPr lang="en-US" sz="1600" dirty="0"/>
              <a:t>Human resource professionals need a diverse set of knowledge, skills, and behaviors (KSB) to perform well in a variety of roles within the business. As such, this presentation will go into the many KSBs needed by HR specialists across departments, walk through a SWOT analysis of one's own skill set, and single out areas where more training and education are necessary. As a bonus, it provides an in-depth analysis of the positive outcomes that might result from investing in the growth of HR officers via strategic learning and instruction. This article's goal is to aid HR professionals by shedding light on the most crucial KSB they need and providing concrete advice on how to acquire these abilities via training and education.</a:t>
            </a:r>
          </a:p>
          <a:p>
            <a:pPr algn="just">
              <a:lnSpc>
                <a:spcPct val="150000"/>
              </a:lnSpc>
            </a:pPr>
            <a:endParaRPr lang="en-US" sz="1600" dirty="0"/>
          </a:p>
        </p:txBody>
      </p:sp>
    </p:spTree>
    <p:extLst>
      <p:ext uri="{BB962C8B-B14F-4D97-AF65-F5344CB8AC3E}">
        <p14:creationId xmlns:p14="http://schemas.microsoft.com/office/powerpoint/2010/main" val="282070787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400" dirty="0">
                <a:solidFill>
                  <a:schemeClr val="tx1"/>
                </a:solidFill>
              </a:rPr>
              <a:t>Identify the KSB that HR workers need to succeed in their roles throughout the organization. </a:t>
            </a:r>
          </a:p>
        </p:txBody>
      </p:sp>
      <p:sp>
        <p:nvSpPr>
          <p:cNvPr id="3" name="Content Placeholder 2"/>
          <p:cNvSpPr>
            <a:spLocks noGrp="1"/>
          </p:cNvSpPr>
          <p:nvPr>
            <p:ph idx="1"/>
          </p:nvPr>
        </p:nvSpPr>
        <p:spPr>
          <a:xfrm>
            <a:off x="818711" y="2222287"/>
            <a:ext cx="6280357" cy="4112011"/>
          </a:xfrm>
        </p:spPr>
        <p:txBody>
          <a:bodyPr anchor="t">
            <a:noAutofit/>
          </a:bodyPr>
          <a:lstStyle/>
          <a:p>
            <a:pPr marL="0" indent="0" algn="just">
              <a:lnSpc>
                <a:spcPct val="150000"/>
              </a:lnSpc>
              <a:buNone/>
            </a:pPr>
            <a:r>
              <a:rPr lang="en-US" sz="1600" b="1" u="sng" dirty="0" smtClean="0"/>
              <a:t>Knowledge</a:t>
            </a:r>
            <a:r>
              <a:rPr lang="en-US" sz="1600" b="1" u="sng" dirty="0"/>
              <a:t>:</a:t>
            </a:r>
            <a:endParaRPr lang="en-US" sz="1600" b="1" dirty="0"/>
          </a:p>
          <a:p>
            <a:pPr lvl="0" algn="just">
              <a:lnSpc>
                <a:spcPct val="150000"/>
              </a:lnSpc>
            </a:pPr>
            <a:r>
              <a:rPr lang="en-US" sz="1400" dirty="0"/>
              <a:t>Familiarity with employment rules and statutes, especially those about racism, health and safety, and employment (Farrukh et al., 2018).</a:t>
            </a:r>
          </a:p>
          <a:p>
            <a:pPr lvl="0" algn="just">
              <a:lnSpc>
                <a:spcPct val="150000"/>
              </a:lnSpc>
            </a:pPr>
            <a:r>
              <a:rPr lang="en-US" sz="1400" dirty="0"/>
              <a:t>Proficient knowledge of human resource (HR) techniques and developments such as job satisfaction, asset administration, and diversity and inclusion (Farrukh et al., 2018</a:t>
            </a:r>
            <a:r>
              <a:rPr lang="en-US" sz="1400" dirty="0" smtClean="0"/>
              <a:t>).</a:t>
            </a:r>
            <a:endParaRPr lang="en-US" sz="1400"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15745" y="2277714"/>
            <a:ext cx="3989070" cy="3617208"/>
          </a:xfrm>
          <a:prstGeom prst="rect">
            <a:avLst/>
          </a:prstGeom>
        </p:spPr>
      </p:pic>
    </p:spTree>
    <p:extLst>
      <p:ext uri="{BB962C8B-B14F-4D97-AF65-F5344CB8AC3E}">
        <p14:creationId xmlns:p14="http://schemas.microsoft.com/office/powerpoint/2010/main" val="164949263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400" dirty="0">
                <a:solidFill>
                  <a:schemeClr val="tx1"/>
                </a:solidFill>
              </a:rPr>
              <a:t>Identify the KSB that HR workers need to succeed in their roles throughout the organization. </a:t>
            </a:r>
          </a:p>
        </p:txBody>
      </p:sp>
      <p:sp>
        <p:nvSpPr>
          <p:cNvPr id="3" name="Content Placeholder 2"/>
          <p:cNvSpPr>
            <a:spLocks noGrp="1"/>
          </p:cNvSpPr>
          <p:nvPr>
            <p:ph idx="1"/>
          </p:nvPr>
        </p:nvSpPr>
        <p:spPr>
          <a:xfrm>
            <a:off x="818711" y="2222287"/>
            <a:ext cx="6280357" cy="4112011"/>
          </a:xfrm>
        </p:spPr>
        <p:txBody>
          <a:bodyPr anchor="t">
            <a:noAutofit/>
          </a:bodyPr>
          <a:lstStyle/>
          <a:p>
            <a:pPr marL="0" indent="0" algn="just">
              <a:lnSpc>
                <a:spcPct val="150000"/>
              </a:lnSpc>
              <a:buNone/>
            </a:pPr>
            <a:r>
              <a:rPr lang="en-US" sz="1600" b="1" dirty="0"/>
              <a:t>Skills:</a:t>
            </a:r>
          </a:p>
          <a:p>
            <a:pPr lvl="0" algn="just">
              <a:lnSpc>
                <a:spcPct val="150000"/>
              </a:lnSpc>
            </a:pPr>
            <a:r>
              <a:rPr lang="en-US" sz="1400" dirty="0"/>
              <a:t>Superior ability to express oneself and interact with others (Saling and Do, 2020).</a:t>
            </a:r>
          </a:p>
          <a:p>
            <a:pPr lvl="0" algn="just">
              <a:lnSpc>
                <a:spcPct val="150000"/>
              </a:lnSpc>
            </a:pPr>
            <a:r>
              <a:rPr lang="en-US" sz="1400" dirty="0"/>
              <a:t>The ability to think critically and solve problems (Saling and Do, 2020).</a:t>
            </a:r>
          </a:p>
          <a:p>
            <a:pPr lvl="0" algn="just">
              <a:lnSpc>
                <a:spcPct val="150000"/>
              </a:lnSpc>
            </a:pPr>
            <a:r>
              <a:rPr lang="en-US" sz="1400" dirty="0"/>
              <a:t>Capable of effectively managing and planning projects (Saling and Do, 2020</a:t>
            </a:r>
            <a:r>
              <a:rPr lang="en-US" sz="1400" dirty="0" smtClean="0"/>
              <a:t>).</a:t>
            </a:r>
            <a:endParaRPr lang="en-US" sz="1400"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15745" y="2277714"/>
            <a:ext cx="3989070" cy="3617208"/>
          </a:xfrm>
          <a:prstGeom prst="rect">
            <a:avLst/>
          </a:prstGeom>
        </p:spPr>
      </p:pic>
    </p:spTree>
    <p:extLst>
      <p:ext uri="{BB962C8B-B14F-4D97-AF65-F5344CB8AC3E}">
        <p14:creationId xmlns:p14="http://schemas.microsoft.com/office/powerpoint/2010/main" val="138490115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400" dirty="0">
                <a:solidFill>
                  <a:schemeClr val="tx1"/>
                </a:solidFill>
              </a:rPr>
              <a:t>Identify the KSB that HR workers need to succeed in their roles throughout the organization. </a:t>
            </a:r>
          </a:p>
        </p:txBody>
      </p:sp>
      <p:sp>
        <p:nvSpPr>
          <p:cNvPr id="3" name="Content Placeholder 2"/>
          <p:cNvSpPr>
            <a:spLocks noGrp="1"/>
          </p:cNvSpPr>
          <p:nvPr>
            <p:ph idx="1"/>
          </p:nvPr>
        </p:nvSpPr>
        <p:spPr>
          <a:xfrm>
            <a:off x="818711" y="2222287"/>
            <a:ext cx="6280357" cy="4112011"/>
          </a:xfrm>
        </p:spPr>
        <p:txBody>
          <a:bodyPr anchor="t">
            <a:noAutofit/>
          </a:bodyPr>
          <a:lstStyle/>
          <a:p>
            <a:pPr marL="0" indent="0" algn="just">
              <a:lnSpc>
                <a:spcPct val="150000"/>
              </a:lnSpc>
              <a:buNone/>
            </a:pPr>
            <a:r>
              <a:rPr lang="en-US" sz="1600" b="1" dirty="0"/>
              <a:t>Behaviors:</a:t>
            </a:r>
          </a:p>
          <a:p>
            <a:pPr lvl="0" algn="just">
              <a:lnSpc>
                <a:spcPct val="150000"/>
              </a:lnSpc>
            </a:pPr>
            <a:r>
              <a:rPr lang="en-US" sz="1400" dirty="0"/>
              <a:t>Always displays a high level of integrity and professionalism (Amin and Rubel, 2020).</a:t>
            </a:r>
          </a:p>
          <a:p>
            <a:pPr lvl="0" algn="just">
              <a:lnSpc>
                <a:spcPct val="150000"/>
              </a:lnSpc>
            </a:pPr>
            <a:r>
              <a:rPr lang="en-US" sz="1400" dirty="0"/>
              <a:t>Manifests a desire for further education and growth (Amin and Rubel, 2020)</a:t>
            </a:r>
          </a:p>
          <a:p>
            <a:pPr lvl="0" algn="just">
              <a:lnSpc>
                <a:spcPct val="150000"/>
              </a:lnSpc>
            </a:pPr>
            <a:r>
              <a:rPr lang="en-US" sz="1400" dirty="0"/>
              <a:t>Keeps secrets and acts with honor at all times (Amin and Rubel, 2020</a:t>
            </a:r>
            <a:r>
              <a:rPr lang="en-US" sz="1400" dirty="0" smtClean="0"/>
              <a:t>)</a:t>
            </a:r>
            <a:endParaRPr lang="en-US" sz="1400"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15745" y="2277714"/>
            <a:ext cx="3989070" cy="3617208"/>
          </a:xfrm>
          <a:prstGeom prst="rect">
            <a:avLst/>
          </a:prstGeom>
        </p:spPr>
      </p:pic>
    </p:spTree>
    <p:extLst>
      <p:ext uri="{BB962C8B-B14F-4D97-AF65-F5344CB8AC3E}">
        <p14:creationId xmlns:p14="http://schemas.microsoft.com/office/powerpoint/2010/main" val="194643185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0000" y="482134"/>
            <a:ext cx="10571998" cy="1101754"/>
          </a:xfrm>
        </p:spPr>
        <p:txBody>
          <a:bodyPr/>
          <a:lstStyle/>
          <a:p>
            <a:r>
              <a:rPr lang="en-US" sz="2400" dirty="0">
                <a:solidFill>
                  <a:schemeClr val="tx1"/>
                </a:solidFill>
              </a:rPr>
              <a:t>Take stock of your knowledge, abilities, and habits and do a SWOT analysis to determine what training and improvement you require. </a:t>
            </a:r>
          </a:p>
        </p:txBody>
      </p:sp>
      <p:sp>
        <p:nvSpPr>
          <p:cNvPr id="3" name="Content Placeholder 2"/>
          <p:cNvSpPr>
            <a:spLocks noGrp="1"/>
          </p:cNvSpPr>
          <p:nvPr>
            <p:ph idx="1"/>
          </p:nvPr>
        </p:nvSpPr>
        <p:spPr>
          <a:xfrm>
            <a:off x="4610052" y="2039408"/>
            <a:ext cx="2971893" cy="737044"/>
          </a:xfrm>
        </p:spPr>
        <p:txBody>
          <a:bodyPr anchor="t">
            <a:noAutofit/>
          </a:bodyPr>
          <a:lstStyle/>
          <a:p>
            <a:pPr marL="0" indent="0">
              <a:buNone/>
            </a:pPr>
            <a:r>
              <a:rPr lang="en-US" u="sng" dirty="0"/>
              <a:t>Personal SWOT analysis</a:t>
            </a:r>
            <a:endParaRPr lang="en-US" dirty="0"/>
          </a:p>
        </p:txBody>
      </p:sp>
      <p:graphicFrame>
        <p:nvGraphicFramePr>
          <p:cNvPr id="4" name="Table 3"/>
          <p:cNvGraphicFramePr>
            <a:graphicFrameLocks noGrp="1"/>
          </p:cNvGraphicFramePr>
          <p:nvPr>
            <p:extLst>
              <p:ext uri="{D42A27DB-BD31-4B8C-83A1-F6EECF244321}">
                <p14:modId xmlns:p14="http://schemas.microsoft.com/office/powerpoint/2010/main" val="2818585058"/>
              </p:ext>
            </p:extLst>
          </p:nvPr>
        </p:nvGraphicFramePr>
        <p:xfrm>
          <a:off x="818709" y="2493819"/>
          <a:ext cx="10563288" cy="3995246"/>
        </p:xfrm>
        <a:graphic>
          <a:graphicData uri="http://schemas.openxmlformats.org/drawingml/2006/table">
            <a:tbl>
              <a:tblPr firstRow="1" firstCol="1" bandRow="1">
                <a:tableStyleId>{5C22544A-7EE6-4342-B048-85BDC9FD1C3A}</a:tableStyleId>
              </a:tblPr>
              <a:tblGrid>
                <a:gridCol w="5281644">
                  <a:extLst>
                    <a:ext uri="{9D8B030D-6E8A-4147-A177-3AD203B41FA5}">
                      <a16:colId xmlns:a16="http://schemas.microsoft.com/office/drawing/2014/main" xmlns="" val="2721438714"/>
                    </a:ext>
                  </a:extLst>
                </a:gridCol>
                <a:gridCol w="5281644">
                  <a:extLst>
                    <a:ext uri="{9D8B030D-6E8A-4147-A177-3AD203B41FA5}">
                      <a16:colId xmlns:a16="http://schemas.microsoft.com/office/drawing/2014/main" xmlns="" val="2782315292"/>
                    </a:ext>
                  </a:extLst>
                </a:gridCol>
              </a:tblGrid>
              <a:tr h="299257">
                <a:tc>
                  <a:txBody>
                    <a:bodyPr/>
                    <a:lstStyle/>
                    <a:p>
                      <a:pPr marL="0" marR="0" algn="ctr">
                        <a:lnSpc>
                          <a:spcPct val="150000"/>
                        </a:lnSpc>
                        <a:spcBef>
                          <a:spcPts val="0"/>
                        </a:spcBef>
                        <a:spcAft>
                          <a:spcPts val="0"/>
                        </a:spcAft>
                      </a:pPr>
                      <a:r>
                        <a:rPr lang="en-US" sz="1200" dirty="0">
                          <a:effectLst/>
                        </a:rPr>
                        <a:t>Strengths</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ctr">
                        <a:lnSpc>
                          <a:spcPct val="150000"/>
                        </a:lnSpc>
                        <a:spcBef>
                          <a:spcPts val="0"/>
                        </a:spcBef>
                        <a:spcAft>
                          <a:spcPts val="0"/>
                        </a:spcAft>
                      </a:pPr>
                      <a:r>
                        <a:rPr lang="en-US" sz="1200" dirty="0">
                          <a:effectLst/>
                        </a:rPr>
                        <a:t>Weaknesses</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extLst>
                  <a:ext uri="{0D108BD9-81ED-4DB2-BD59-A6C34878D82A}">
                    <a16:rowId xmlns:a16="http://schemas.microsoft.com/office/drawing/2014/main" xmlns="" val="2502549299"/>
                  </a:ext>
                </a:extLst>
              </a:tr>
              <a:tr h="1368668">
                <a:tc>
                  <a:txBody>
                    <a:bodyPr/>
                    <a:lstStyle/>
                    <a:p>
                      <a:pPr marL="342900" marR="0" lvl="0" indent="-342900" algn="just">
                        <a:lnSpc>
                          <a:spcPct val="150000"/>
                        </a:lnSpc>
                        <a:spcBef>
                          <a:spcPts val="0"/>
                        </a:spcBef>
                        <a:spcAft>
                          <a:spcPts val="0"/>
                        </a:spcAft>
                        <a:buFont typeface="Symbol" panose="05050102010706020507" pitchFamily="18" charset="2"/>
                        <a:buChar char=""/>
                      </a:pPr>
                      <a:r>
                        <a:rPr lang="en-US" sz="1100" dirty="0">
                          <a:effectLst/>
                        </a:rPr>
                        <a:t>Effective verbal and social skills</a:t>
                      </a:r>
                    </a:p>
                    <a:p>
                      <a:pPr marL="342900" marR="0" lvl="0" indent="-342900" algn="just">
                        <a:lnSpc>
                          <a:spcPct val="150000"/>
                        </a:lnSpc>
                        <a:spcBef>
                          <a:spcPts val="0"/>
                        </a:spcBef>
                        <a:spcAft>
                          <a:spcPts val="0"/>
                        </a:spcAft>
                        <a:buFont typeface="Symbol" panose="05050102010706020507" pitchFamily="18" charset="2"/>
                        <a:buChar char=""/>
                      </a:pPr>
                      <a:r>
                        <a:rPr lang="en-US" sz="1100" dirty="0">
                          <a:effectLst/>
                        </a:rPr>
                        <a:t>Careful and well-organized</a:t>
                      </a:r>
                    </a:p>
                    <a:p>
                      <a:pPr marL="342900" marR="0" lvl="0" indent="-342900" algn="just">
                        <a:lnSpc>
                          <a:spcPct val="150000"/>
                        </a:lnSpc>
                        <a:spcBef>
                          <a:spcPts val="0"/>
                        </a:spcBef>
                        <a:spcAft>
                          <a:spcPts val="0"/>
                        </a:spcAft>
                        <a:buFont typeface="Symbol" panose="05050102010706020507" pitchFamily="18" charset="2"/>
                        <a:buChar char=""/>
                      </a:pPr>
                      <a:r>
                        <a:rPr lang="en-US" sz="1100" dirty="0">
                          <a:effectLst/>
                        </a:rPr>
                        <a:t>One who thinks beyond the box to find solutions (Rangkuti, 2015).</a:t>
                      </a:r>
                    </a:p>
                    <a:p>
                      <a:pPr marL="342900" marR="0" lvl="0" indent="-342900" algn="just">
                        <a:lnSpc>
                          <a:spcPct val="150000"/>
                        </a:lnSpc>
                        <a:spcBef>
                          <a:spcPts val="0"/>
                        </a:spcBef>
                        <a:spcAft>
                          <a:spcPts val="0"/>
                        </a:spcAft>
                        <a:buFont typeface="Symbol" panose="05050102010706020507" pitchFamily="18" charset="2"/>
                        <a:buChar char=""/>
                      </a:pPr>
                      <a:r>
                        <a:rPr lang="en-US" sz="1100" dirty="0">
                          <a:effectLst/>
                        </a:rPr>
                        <a:t>Capacity for rapid learning and adaptation</a:t>
                      </a:r>
                    </a:p>
                    <a:p>
                      <a:pPr marL="342900" marR="0" lvl="0" indent="-342900" algn="just">
                        <a:lnSpc>
                          <a:spcPct val="150000"/>
                        </a:lnSpc>
                        <a:spcBef>
                          <a:spcPts val="0"/>
                        </a:spcBef>
                        <a:spcAft>
                          <a:spcPts val="0"/>
                        </a:spcAft>
                        <a:buFont typeface="Symbol" panose="05050102010706020507" pitchFamily="18" charset="2"/>
                        <a:buChar char=""/>
                      </a:pPr>
                      <a:r>
                        <a:rPr lang="en-US" sz="1100" dirty="0">
                          <a:effectLst/>
                        </a:rPr>
                        <a:t>High work ethic and independent drive</a:t>
                      </a:r>
                      <a:endParaRPr lang="en-US"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342900" marR="0" lvl="0" indent="-342900" algn="just">
                        <a:lnSpc>
                          <a:spcPct val="150000"/>
                        </a:lnSpc>
                        <a:spcBef>
                          <a:spcPts val="0"/>
                        </a:spcBef>
                        <a:spcAft>
                          <a:spcPts val="0"/>
                        </a:spcAft>
                        <a:buFont typeface="Symbol" panose="05050102010706020507" pitchFamily="18" charset="2"/>
                        <a:buChar char=""/>
                      </a:pPr>
                      <a:r>
                        <a:rPr lang="en-US" sz="1100" dirty="0">
                          <a:effectLst/>
                        </a:rPr>
                        <a:t>Having difficulty with presentations and public speaking.</a:t>
                      </a:r>
                    </a:p>
                    <a:p>
                      <a:pPr marL="342900" marR="0" lvl="0" indent="-342900" algn="just">
                        <a:lnSpc>
                          <a:spcPct val="150000"/>
                        </a:lnSpc>
                        <a:spcBef>
                          <a:spcPts val="0"/>
                        </a:spcBef>
                        <a:spcAft>
                          <a:spcPts val="0"/>
                        </a:spcAft>
                        <a:buFont typeface="Symbol" panose="05050102010706020507" pitchFamily="18" charset="2"/>
                        <a:buChar char=""/>
                      </a:pPr>
                      <a:r>
                        <a:rPr lang="en-US" sz="1100" dirty="0">
                          <a:effectLst/>
                        </a:rPr>
                        <a:t>An inclination to put off doing things until later, especially if they are boring or unpleasant (Rangkuti, 2015).</a:t>
                      </a:r>
                    </a:p>
                    <a:p>
                      <a:pPr marL="342900" marR="0" lvl="0" indent="-342900" algn="just">
                        <a:lnSpc>
                          <a:spcPct val="150000"/>
                        </a:lnSpc>
                        <a:spcBef>
                          <a:spcPts val="0"/>
                        </a:spcBef>
                        <a:spcAft>
                          <a:spcPts val="0"/>
                        </a:spcAft>
                        <a:buFont typeface="Symbol" panose="05050102010706020507" pitchFamily="18" charset="2"/>
                        <a:buChar char=""/>
                      </a:pPr>
                      <a:r>
                        <a:rPr lang="en-US" sz="1100" dirty="0">
                          <a:effectLst/>
                        </a:rPr>
                        <a:t>Challenges in entrusting others with responsibility and delegating work (Rangkuti, 2015).</a:t>
                      </a:r>
                      <a:endParaRPr lang="en-US"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extLst>
                  <a:ext uri="{0D108BD9-81ED-4DB2-BD59-A6C34878D82A}">
                    <a16:rowId xmlns:a16="http://schemas.microsoft.com/office/drawing/2014/main" xmlns="" val="1139481348"/>
                  </a:ext>
                </a:extLst>
              </a:tr>
              <a:tr h="205897">
                <a:tc>
                  <a:txBody>
                    <a:bodyPr/>
                    <a:lstStyle/>
                    <a:p>
                      <a:pPr marL="0" marR="0" algn="ctr">
                        <a:lnSpc>
                          <a:spcPct val="150000"/>
                        </a:lnSpc>
                        <a:spcBef>
                          <a:spcPts val="0"/>
                        </a:spcBef>
                        <a:spcAft>
                          <a:spcPts val="0"/>
                        </a:spcAft>
                      </a:pPr>
                      <a:r>
                        <a:rPr lang="en-US" sz="1200" b="1">
                          <a:effectLst/>
                        </a:rPr>
                        <a:t>Opportunities</a:t>
                      </a:r>
                      <a:endParaRPr lang="en-US" sz="1200" b="1">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ctr">
                        <a:lnSpc>
                          <a:spcPct val="150000"/>
                        </a:lnSpc>
                        <a:spcBef>
                          <a:spcPts val="0"/>
                        </a:spcBef>
                        <a:spcAft>
                          <a:spcPts val="0"/>
                        </a:spcAft>
                      </a:pPr>
                      <a:r>
                        <a:rPr lang="en-US" sz="1200" b="1" dirty="0">
                          <a:effectLst/>
                        </a:rPr>
                        <a:t>Threats</a:t>
                      </a:r>
                      <a:endParaRPr lang="en-US" sz="12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extLst>
                  <a:ext uri="{0D108BD9-81ED-4DB2-BD59-A6C34878D82A}">
                    <a16:rowId xmlns:a16="http://schemas.microsoft.com/office/drawing/2014/main" xmlns="" val="511434630"/>
                  </a:ext>
                </a:extLst>
              </a:tr>
              <a:tr h="2053001">
                <a:tc>
                  <a:txBody>
                    <a:bodyPr/>
                    <a:lstStyle/>
                    <a:p>
                      <a:pPr marL="342900" marR="0" lvl="0" indent="-342900" algn="just">
                        <a:lnSpc>
                          <a:spcPct val="150000"/>
                        </a:lnSpc>
                        <a:spcBef>
                          <a:spcPts val="0"/>
                        </a:spcBef>
                        <a:spcAft>
                          <a:spcPts val="0"/>
                        </a:spcAft>
                        <a:buFont typeface="Symbol" panose="05050102010706020507" pitchFamily="18" charset="2"/>
                        <a:buChar char=""/>
                      </a:pPr>
                      <a:r>
                        <a:rPr lang="en-US" sz="1100" dirty="0">
                          <a:effectLst/>
                        </a:rPr>
                        <a:t>Pursuing further study and honing one's craft to excel in one's chosen field (Herman, 2017).</a:t>
                      </a:r>
                    </a:p>
                    <a:p>
                      <a:pPr marL="342900" marR="0" lvl="0" indent="-342900" algn="just">
                        <a:lnSpc>
                          <a:spcPct val="150000"/>
                        </a:lnSpc>
                        <a:spcBef>
                          <a:spcPts val="0"/>
                        </a:spcBef>
                        <a:spcAft>
                          <a:spcPts val="0"/>
                        </a:spcAft>
                        <a:buFont typeface="Symbol" panose="05050102010706020507" pitchFamily="18" charset="2"/>
                        <a:buChar char=""/>
                      </a:pPr>
                      <a:r>
                        <a:rPr lang="en-US" sz="1100" dirty="0">
                          <a:effectLst/>
                        </a:rPr>
                        <a:t>Communicating with other experts in the subject to learn from them and find employment possibilities (Herman, 2017).</a:t>
                      </a:r>
                    </a:p>
                    <a:p>
                      <a:pPr marL="342900" marR="0" lvl="0" indent="-342900" algn="just">
                        <a:lnSpc>
                          <a:spcPct val="150000"/>
                        </a:lnSpc>
                        <a:spcBef>
                          <a:spcPts val="0"/>
                        </a:spcBef>
                        <a:spcAft>
                          <a:spcPts val="0"/>
                        </a:spcAft>
                        <a:buFont typeface="Symbol" panose="05050102010706020507" pitchFamily="18" charset="2"/>
                        <a:buChar char=""/>
                      </a:pPr>
                      <a:r>
                        <a:rPr lang="en-US" sz="1100" dirty="0">
                          <a:effectLst/>
                        </a:rPr>
                        <a:t>Get experience and a resume by doing volunteer or freelancing work (Herman, 2017).</a:t>
                      </a:r>
                    </a:p>
                    <a:p>
                      <a:pPr marL="342900" marR="0" lvl="0" indent="-342900" algn="just">
                        <a:lnSpc>
                          <a:spcPct val="150000"/>
                        </a:lnSpc>
                        <a:spcBef>
                          <a:spcPts val="0"/>
                        </a:spcBef>
                        <a:spcAft>
                          <a:spcPts val="0"/>
                        </a:spcAft>
                        <a:buFont typeface="Symbol" panose="05050102010706020507" pitchFamily="18" charset="2"/>
                        <a:buChar char=""/>
                      </a:pPr>
                      <a:r>
                        <a:rPr lang="en-US" sz="1100" dirty="0">
                          <a:effectLst/>
                        </a:rPr>
                        <a:t>Working in tandem with others to generate novel ideas and undertakings (Herman, 2017).</a:t>
                      </a:r>
                      <a:endParaRPr lang="en-US"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342900" marR="0" lvl="0" indent="-342900" algn="just">
                        <a:lnSpc>
                          <a:spcPct val="150000"/>
                        </a:lnSpc>
                        <a:spcBef>
                          <a:spcPts val="0"/>
                        </a:spcBef>
                        <a:spcAft>
                          <a:spcPts val="0"/>
                        </a:spcAft>
                        <a:buFont typeface="Symbol" panose="05050102010706020507" pitchFamily="18" charset="2"/>
                        <a:buChar char=""/>
                      </a:pPr>
                      <a:r>
                        <a:rPr lang="en-US" sz="1100" dirty="0">
                          <a:effectLst/>
                        </a:rPr>
                        <a:t>As a result of economic uncertainty or fluctuations in the employment market (Herman, 2017).</a:t>
                      </a:r>
                    </a:p>
                    <a:p>
                      <a:pPr marL="342900" marR="0" lvl="0" indent="-342900" algn="just">
                        <a:lnSpc>
                          <a:spcPct val="150000"/>
                        </a:lnSpc>
                        <a:spcBef>
                          <a:spcPts val="0"/>
                        </a:spcBef>
                        <a:spcAft>
                          <a:spcPts val="0"/>
                        </a:spcAft>
                        <a:buFont typeface="Symbol" panose="05050102010706020507" pitchFamily="18" charset="2"/>
                        <a:buChar char=""/>
                      </a:pPr>
                      <a:r>
                        <a:rPr lang="en-US" sz="1100" dirty="0">
                          <a:effectLst/>
                        </a:rPr>
                        <a:t>Developments in technology that may call for training or education</a:t>
                      </a:r>
                    </a:p>
                    <a:p>
                      <a:pPr marL="342900" marR="0" lvl="0" indent="-342900" algn="just">
                        <a:lnSpc>
                          <a:spcPct val="150000"/>
                        </a:lnSpc>
                        <a:spcBef>
                          <a:spcPts val="0"/>
                        </a:spcBef>
                        <a:spcAft>
                          <a:spcPts val="0"/>
                        </a:spcAft>
                        <a:buFont typeface="Symbol" panose="05050102010706020507" pitchFamily="18" charset="2"/>
                        <a:buChar char=""/>
                      </a:pPr>
                      <a:r>
                        <a:rPr lang="en-US" sz="1100" dirty="0">
                          <a:effectLst/>
                        </a:rPr>
                        <a:t>Commitments to friends, family, or hobbies might cut into work time (Herman, 2017).</a:t>
                      </a:r>
                    </a:p>
                    <a:p>
                      <a:pPr marL="342900" marR="0" lvl="0" indent="-342900" algn="just">
                        <a:lnSpc>
                          <a:spcPct val="150000"/>
                        </a:lnSpc>
                        <a:spcBef>
                          <a:spcPts val="0"/>
                        </a:spcBef>
                        <a:spcAft>
                          <a:spcPts val="0"/>
                        </a:spcAft>
                        <a:buFont typeface="Symbol" panose="05050102010706020507" pitchFamily="18" charset="2"/>
                        <a:buChar char=""/>
                      </a:pPr>
                      <a:r>
                        <a:rPr lang="en-US" sz="1100" dirty="0">
                          <a:effectLst/>
                        </a:rPr>
                        <a:t>Physical or monetary incapacity are examples of such limits.</a:t>
                      </a:r>
                      <a:endParaRPr lang="en-US"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extLst>
                  <a:ext uri="{0D108BD9-81ED-4DB2-BD59-A6C34878D82A}">
                    <a16:rowId xmlns:a16="http://schemas.microsoft.com/office/drawing/2014/main" xmlns="" val="1401893729"/>
                  </a:ext>
                </a:extLst>
              </a:tr>
            </a:tbl>
          </a:graphicData>
        </a:graphic>
      </p:graphicFrame>
    </p:spTree>
    <p:extLst>
      <p:ext uri="{BB962C8B-B14F-4D97-AF65-F5344CB8AC3E}">
        <p14:creationId xmlns:p14="http://schemas.microsoft.com/office/powerpoint/2010/main" val="351012372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0000" y="482134"/>
            <a:ext cx="10571998" cy="1101754"/>
          </a:xfrm>
        </p:spPr>
        <p:txBody>
          <a:bodyPr/>
          <a:lstStyle/>
          <a:p>
            <a:r>
              <a:rPr lang="en-US" sz="2400" dirty="0">
                <a:solidFill>
                  <a:schemeClr val="tx1"/>
                </a:solidFill>
              </a:rPr>
              <a:t>Take stock of your knowledge, abilities, and habits and do a SWOT analysis to determine what training and improvement you require. </a:t>
            </a:r>
          </a:p>
        </p:txBody>
      </p:sp>
      <p:sp>
        <p:nvSpPr>
          <p:cNvPr id="3" name="Content Placeholder 2"/>
          <p:cNvSpPr>
            <a:spLocks noGrp="1"/>
          </p:cNvSpPr>
          <p:nvPr>
            <p:ph idx="1"/>
          </p:nvPr>
        </p:nvSpPr>
        <p:spPr>
          <a:xfrm>
            <a:off x="4610052" y="1972904"/>
            <a:ext cx="2971893" cy="454410"/>
          </a:xfrm>
        </p:spPr>
        <p:txBody>
          <a:bodyPr anchor="t">
            <a:noAutofit/>
          </a:bodyPr>
          <a:lstStyle/>
          <a:p>
            <a:pPr marL="0" indent="0" algn="ctr">
              <a:buNone/>
            </a:pPr>
            <a:r>
              <a:rPr lang="en-US" u="sng" dirty="0"/>
              <a:t>Personal Skills Audit</a:t>
            </a:r>
            <a:endParaRPr lang="en-US" dirty="0"/>
          </a:p>
        </p:txBody>
      </p:sp>
      <p:graphicFrame>
        <p:nvGraphicFramePr>
          <p:cNvPr id="5" name="Table 4"/>
          <p:cNvGraphicFramePr>
            <a:graphicFrameLocks noGrp="1"/>
          </p:cNvGraphicFramePr>
          <p:nvPr>
            <p:extLst>
              <p:ext uri="{D42A27DB-BD31-4B8C-83A1-F6EECF244321}">
                <p14:modId xmlns:p14="http://schemas.microsoft.com/office/powerpoint/2010/main" val="2925726662"/>
              </p:ext>
            </p:extLst>
          </p:nvPr>
        </p:nvGraphicFramePr>
        <p:xfrm>
          <a:off x="810000" y="2427314"/>
          <a:ext cx="10572000" cy="4021512"/>
        </p:xfrm>
        <a:graphic>
          <a:graphicData uri="http://schemas.openxmlformats.org/drawingml/2006/table">
            <a:tbl>
              <a:tblPr firstRow="1" firstCol="1" bandRow="1">
                <a:tableStyleId>{5C22544A-7EE6-4342-B048-85BDC9FD1C3A}</a:tableStyleId>
              </a:tblPr>
              <a:tblGrid>
                <a:gridCol w="2114400">
                  <a:extLst>
                    <a:ext uri="{9D8B030D-6E8A-4147-A177-3AD203B41FA5}">
                      <a16:colId xmlns:a16="http://schemas.microsoft.com/office/drawing/2014/main" xmlns="" val="3615121791"/>
                    </a:ext>
                  </a:extLst>
                </a:gridCol>
                <a:gridCol w="2114400">
                  <a:extLst>
                    <a:ext uri="{9D8B030D-6E8A-4147-A177-3AD203B41FA5}">
                      <a16:colId xmlns:a16="http://schemas.microsoft.com/office/drawing/2014/main" xmlns="" val="2455326388"/>
                    </a:ext>
                  </a:extLst>
                </a:gridCol>
                <a:gridCol w="2114400">
                  <a:extLst>
                    <a:ext uri="{9D8B030D-6E8A-4147-A177-3AD203B41FA5}">
                      <a16:colId xmlns:a16="http://schemas.microsoft.com/office/drawing/2014/main" xmlns="" val="31927131"/>
                    </a:ext>
                  </a:extLst>
                </a:gridCol>
                <a:gridCol w="2114400">
                  <a:extLst>
                    <a:ext uri="{9D8B030D-6E8A-4147-A177-3AD203B41FA5}">
                      <a16:colId xmlns:a16="http://schemas.microsoft.com/office/drawing/2014/main" xmlns="" val="2229557792"/>
                    </a:ext>
                  </a:extLst>
                </a:gridCol>
                <a:gridCol w="2114400">
                  <a:extLst>
                    <a:ext uri="{9D8B030D-6E8A-4147-A177-3AD203B41FA5}">
                      <a16:colId xmlns:a16="http://schemas.microsoft.com/office/drawing/2014/main" xmlns="" val="61742112"/>
                    </a:ext>
                  </a:extLst>
                </a:gridCol>
              </a:tblGrid>
              <a:tr h="434109">
                <a:tc>
                  <a:txBody>
                    <a:bodyPr/>
                    <a:lstStyle/>
                    <a:p>
                      <a:pPr marL="0" marR="0" algn="just">
                        <a:lnSpc>
                          <a:spcPct val="150000"/>
                        </a:lnSpc>
                        <a:spcBef>
                          <a:spcPts val="0"/>
                        </a:spcBef>
                        <a:spcAft>
                          <a:spcPts val="0"/>
                        </a:spcAft>
                      </a:pPr>
                      <a:r>
                        <a:rPr lang="en-US" sz="1200">
                          <a:effectLst/>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400" dirty="0">
                          <a:effectLst/>
                        </a:rPr>
                        <a:t>Very Good</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400" dirty="0">
                          <a:effectLst/>
                        </a:rPr>
                        <a:t>Good</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400" dirty="0">
                          <a:effectLst/>
                        </a:rPr>
                        <a:t>Adequate</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400" dirty="0">
                          <a:effectLst/>
                        </a:rPr>
                        <a:t>Little or no experience</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xmlns="" val="2341703718"/>
                  </a:ext>
                </a:extLst>
              </a:tr>
              <a:tr h="434109">
                <a:tc gridSpan="5">
                  <a:txBody>
                    <a:bodyPr/>
                    <a:lstStyle/>
                    <a:p>
                      <a:pPr marL="0" marR="0" algn="just">
                        <a:lnSpc>
                          <a:spcPct val="150000"/>
                        </a:lnSpc>
                        <a:spcBef>
                          <a:spcPts val="0"/>
                        </a:spcBef>
                        <a:spcAft>
                          <a:spcPts val="0"/>
                        </a:spcAft>
                      </a:pPr>
                      <a:r>
                        <a:rPr lang="en-US" sz="1200" dirty="0" smtClean="0">
                          <a:solidFill>
                            <a:schemeClr val="tx1"/>
                          </a:solidFill>
                          <a:effectLst/>
                        </a:rPr>
                        <a:t>Computing and Technologies </a:t>
                      </a:r>
                      <a:endParaRPr lang="en-US" sz="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xmlns="" val="2602535419"/>
                  </a:ext>
                </a:extLst>
              </a:tr>
              <a:tr h="434109">
                <a:tc>
                  <a:txBody>
                    <a:bodyPr/>
                    <a:lstStyle/>
                    <a:p>
                      <a:pPr marL="0" marR="0" algn="l">
                        <a:lnSpc>
                          <a:spcPct val="150000"/>
                        </a:lnSpc>
                        <a:spcBef>
                          <a:spcPts val="0"/>
                        </a:spcBef>
                        <a:spcAft>
                          <a:spcPts val="0"/>
                        </a:spcAft>
                      </a:pPr>
                      <a:r>
                        <a:rPr lang="en-US" sz="1200" dirty="0" smtClean="0">
                          <a:solidFill>
                            <a:schemeClr val="tx1"/>
                          </a:solidFill>
                          <a:effectLst/>
                        </a:rPr>
                        <a:t>Put Word on the computer.</a:t>
                      </a:r>
                    </a:p>
                  </a:txBody>
                  <a:tcPr marL="68580" marR="68580" marT="0" marB="0"/>
                </a:tc>
                <a:tc>
                  <a:txBody>
                    <a:bodyPr/>
                    <a:lstStyle/>
                    <a:p>
                      <a:pPr marL="0" marR="0" algn="ctr">
                        <a:lnSpc>
                          <a:spcPct val="150000"/>
                        </a:lnSpc>
                        <a:spcBef>
                          <a:spcPts val="0"/>
                        </a:spcBef>
                        <a:spcAft>
                          <a:spcPts val="0"/>
                        </a:spcAft>
                      </a:pPr>
                      <a:r>
                        <a:rPr lang="en-US" sz="1200">
                          <a:effectLst/>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rPr>
                        <a:t>✔</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a:effectLst/>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a:effectLst/>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xmlns="" val="1400780566"/>
                  </a:ext>
                </a:extLst>
              </a:tr>
              <a:tr h="434109">
                <a:tc>
                  <a:txBody>
                    <a:bodyPr/>
                    <a:lstStyle/>
                    <a:p>
                      <a:pPr marL="0" marR="0" algn="l">
                        <a:lnSpc>
                          <a:spcPct val="150000"/>
                        </a:lnSpc>
                        <a:spcBef>
                          <a:spcPts val="0"/>
                        </a:spcBef>
                        <a:spcAft>
                          <a:spcPts val="0"/>
                        </a:spcAft>
                      </a:pPr>
                      <a:r>
                        <a:rPr lang="en-US" sz="1200" dirty="0" smtClean="0">
                          <a:solidFill>
                            <a:schemeClr val="tx1"/>
                          </a:solidFill>
                          <a:effectLst/>
                        </a:rPr>
                        <a:t>Formulate in Excel</a:t>
                      </a:r>
                      <a:endParaRPr lang="en-US" sz="1200" dirty="0">
                        <a:solidFill>
                          <a:schemeClr val="tx1"/>
                        </a:solidFill>
                        <a:effectLst/>
                      </a:endParaRPr>
                    </a:p>
                  </a:txBody>
                  <a:tcPr marL="68580" marR="68580" marT="0" marB="0"/>
                </a:tc>
                <a:tc>
                  <a:txBody>
                    <a:bodyPr/>
                    <a:lstStyle/>
                    <a:p>
                      <a:pPr marL="0" marR="0" algn="ctr">
                        <a:lnSpc>
                          <a:spcPct val="150000"/>
                        </a:lnSpc>
                        <a:spcBef>
                          <a:spcPts val="0"/>
                        </a:spcBef>
                        <a:spcAft>
                          <a:spcPts val="0"/>
                        </a:spcAft>
                      </a:pPr>
                      <a:r>
                        <a:rPr lang="en-US" sz="1200">
                          <a:effectLst/>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rPr>
                        <a:t>✔</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a:effectLst/>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a:effectLst/>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xmlns="" val="2068448781"/>
                  </a:ext>
                </a:extLst>
              </a:tr>
              <a:tr h="434109">
                <a:tc>
                  <a:txBody>
                    <a:bodyPr/>
                    <a:lstStyle/>
                    <a:p>
                      <a:pPr marL="0" marR="0" algn="l">
                        <a:lnSpc>
                          <a:spcPct val="150000"/>
                        </a:lnSpc>
                        <a:spcBef>
                          <a:spcPts val="0"/>
                        </a:spcBef>
                        <a:spcAft>
                          <a:spcPts val="0"/>
                        </a:spcAft>
                      </a:pPr>
                      <a:r>
                        <a:rPr lang="en-US" sz="1200" dirty="0" smtClean="0">
                          <a:solidFill>
                            <a:schemeClr val="tx1"/>
                          </a:solidFill>
                          <a:effectLst/>
                        </a:rPr>
                        <a:t>Create a Database</a:t>
                      </a:r>
                      <a:endParaRPr lang="en-US" sz="1200" dirty="0">
                        <a:solidFill>
                          <a:schemeClr val="tx1"/>
                        </a:solidFill>
                        <a:effectLst/>
                      </a:endParaRPr>
                    </a:p>
                  </a:txBody>
                  <a:tcPr marL="68580" marR="68580" marT="0" marB="0"/>
                </a:tc>
                <a:tc>
                  <a:txBody>
                    <a:bodyPr/>
                    <a:lstStyle/>
                    <a:p>
                      <a:pPr marL="0" marR="0" algn="ctr">
                        <a:lnSpc>
                          <a:spcPct val="150000"/>
                        </a:lnSpc>
                        <a:spcBef>
                          <a:spcPts val="0"/>
                        </a:spcBef>
                        <a:spcAft>
                          <a:spcPts val="0"/>
                        </a:spcAft>
                      </a:pPr>
                      <a:r>
                        <a:rPr lang="en-US" sz="1200">
                          <a:effectLst/>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rPr>
                        <a:t>✔</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a:effectLst/>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a:effectLst/>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xmlns="" val="748298991"/>
                  </a:ext>
                </a:extLst>
              </a:tr>
              <a:tr h="434109">
                <a:tc>
                  <a:txBody>
                    <a:bodyPr/>
                    <a:lstStyle/>
                    <a:p>
                      <a:pPr marL="0" marR="0" algn="l">
                        <a:lnSpc>
                          <a:spcPct val="150000"/>
                        </a:lnSpc>
                        <a:spcBef>
                          <a:spcPts val="0"/>
                        </a:spcBef>
                        <a:spcAft>
                          <a:spcPts val="0"/>
                        </a:spcAft>
                      </a:pPr>
                      <a:r>
                        <a:rPr lang="en-US" sz="1200" dirty="0" smtClean="0">
                          <a:solidFill>
                            <a:schemeClr val="tx1"/>
                          </a:solidFill>
                          <a:effectLst/>
                        </a:rPr>
                        <a:t>Adopt HR-specific applications.</a:t>
                      </a:r>
                      <a:endParaRPr lang="en-US" sz="1200" dirty="0">
                        <a:solidFill>
                          <a:schemeClr val="tx1"/>
                        </a:solidFill>
                        <a:effectLst/>
                      </a:endParaRPr>
                    </a:p>
                  </a:txBody>
                  <a:tcPr marL="68580" marR="68580" marT="0" marB="0"/>
                </a:tc>
                <a:tc>
                  <a:txBody>
                    <a:bodyPr/>
                    <a:lstStyle/>
                    <a:p>
                      <a:pPr marL="0" marR="0" algn="ctr">
                        <a:lnSpc>
                          <a:spcPct val="150000"/>
                        </a:lnSpc>
                        <a:spcBef>
                          <a:spcPts val="0"/>
                        </a:spcBef>
                        <a:spcAft>
                          <a:spcPts val="0"/>
                        </a:spcAft>
                      </a:pPr>
                      <a:r>
                        <a:rPr lang="en-US" sz="1200">
                          <a:effectLst/>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rPr>
                        <a:t>✔</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a:effectLst/>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a:effectLst/>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xmlns="" val="3843678642"/>
                  </a:ext>
                </a:extLst>
              </a:tr>
              <a:tr h="434109">
                <a:tc>
                  <a:txBody>
                    <a:bodyPr/>
                    <a:lstStyle/>
                    <a:p>
                      <a:pPr marL="0" marR="0" algn="l">
                        <a:lnSpc>
                          <a:spcPct val="150000"/>
                        </a:lnSpc>
                        <a:spcBef>
                          <a:spcPts val="0"/>
                        </a:spcBef>
                        <a:spcAft>
                          <a:spcPts val="0"/>
                        </a:spcAft>
                      </a:pPr>
                      <a:r>
                        <a:rPr lang="en-US" sz="1200" dirty="0" smtClean="0">
                          <a:solidFill>
                            <a:schemeClr val="tx1"/>
                          </a:solidFill>
                          <a:effectLst/>
                        </a:rPr>
                        <a:t>Surf the Web</a:t>
                      </a:r>
                      <a:endParaRPr lang="en-US" sz="1200" dirty="0">
                        <a:solidFill>
                          <a:schemeClr val="tx1"/>
                        </a:solidFill>
                        <a:effectLst/>
                      </a:endParaRPr>
                    </a:p>
                  </a:txBody>
                  <a:tcPr marL="68580" marR="68580" marT="0" marB="0"/>
                </a:tc>
                <a:tc>
                  <a:txBody>
                    <a:bodyPr/>
                    <a:lstStyle/>
                    <a:p>
                      <a:pPr marL="0" marR="0" algn="ctr">
                        <a:lnSpc>
                          <a:spcPct val="150000"/>
                        </a:lnSpc>
                        <a:spcBef>
                          <a:spcPts val="0"/>
                        </a:spcBef>
                        <a:spcAft>
                          <a:spcPts val="0"/>
                        </a:spcAft>
                      </a:pPr>
                      <a:r>
                        <a:rPr lang="en-US" sz="1200">
                          <a:effectLst/>
                        </a:rPr>
                        <a:t>✔</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a:effectLst/>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a:effectLst/>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xmlns="" val="1206802191"/>
                  </a:ext>
                </a:extLst>
              </a:tr>
              <a:tr h="434109">
                <a:tc>
                  <a:txBody>
                    <a:bodyPr/>
                    <a:lstStyle/>
                    <a:p>
                      <a:pPr marL="0" marR="0" algn="l">
                        <a:lnSpc>
                          <a:spcPct val="150000"/>
                        </a:lnSpc>
                        <a:spcBef>
                          <a:spcPts val="0"/>
                        </a:spcBef>
                        <a:spcAft>
                          <a:spcPts val="0"/>
                        </a:spcAft>
                      </a:pPr>
                      <a:r>
                        <a:rPr lang="en-US" sz="1200" dirty="0" smtClean="0">
                          <a:solidFill>
                            <a:schemeClr val="tx1"/>
                          </a:solidFill>
                          <a:effectLst/>
                        </a:rPr>
                        <a:t>Send an email</a:t>
                      </a:r>
                      <a:endParaRPr lang="en-US" sz="1200" dirty="0">
                        <a:solidFill>
                          <a:schemeClr val="tx1"/>
                        </a:solidFill>
                        <a:effectLst/>
                      </a:endParaRPr>
                    </a:p>
                  </a:txBody>
                  <a:tcPr marL="68580" marR="68580" marT="0" marB="0"/>
                </a:tc>
                <a:tc>
                  <a:txBody>
                    <a:bodyPr/>
                    <a:lstStyle/>
                    <a:p>
                      <a:pPr marL="0" marR="0" algn="ctr">
                        <a:lnSpc>
                          <a:spcPct val="150000"/>
                        </a:lnSpc>
                        <a:spcBef>
                          <a:spcPts val="0"/>
                        </a:spcBef>
                        <a:spcAft>
                          <a:spcPts val="0"/>
                        </a:spcAft>
                      </a:pPr>
                      <a:r>
                        <a:rPr lang="en-US" sz="1200">
                          <a:effectLst/>
                        </a:rPr>
                        <a:t>✔</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a:effectLst/>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a:effectLst/>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xmlns="" val="647221720"/>
                  </a:ext>
                </a:extLst>
              </a:tr>
              <a:tr h="434109">
                <a:tc>
                  <a:txBody>
                    <a:bodyPr/>
                    <a:lstStyle/>
                    <a:p>
                      <a:pPr marL="0" marR="0" algn="l">
                        <a:lnSpc>
                          <a:spcPct val="150000"/>
                        </a:lnSpc>
                        <a:spcBef>
                          <a:spcPts val="0"/>
                        </a:spcBef>
                        <a:spcAft>
                          <a:spcPts val="0"/>
                        </a:spcAft>
                      </a:pPr>
                      <a:r>
                        <a:rPr lang="en-US" sz="1200" dirty="0" smtClean="0">
                          <a:solidFill>
                            <a:schemeClr val="tx1"/>
                          </a:solidFill>
                          <a:effectLst/>
                        </a:rPr>
                        <a:t>Do it in PowerPoint </a:t>
                      </a:r>
                      <a:endParaRPr lang="en-US" sz="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rPr>
                        <a:t>✔</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200">
                          <a:effectLst/>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a:effectLst/>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200" dirty="0">
                          <a:effectLst/>
                        </a:rPr>
                        <a:t> </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xmlns="" val="2448798799"/>
                  </a:ext>
                </a:extLst>
              </a:tr>
            </a:tbl>
          </a:graphicData>
        </a:graphic>
      </p:graphicFrame>
    </p:spTree>
    <p:extLst>
      <p:ext uri="{BB962C8B-B14F-4D97-AF65-F5344CB8AC3E}">
        <p14:creationId xmlns:p14="http://schemas.microsoft.com/office/powerpoint/2010/main" val="210842899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0000" y="482134"/>
            <a:ext cx="10571998" cy="1101754"/>
          </a:xfrm>
        </p:spPr>
        <p:txBody>
          <a:bodyPr/>
          <a:lstStyle/>
          <a:p>
            <a:r>
              <a:rPr lang="en-US" sz="2400" dirty="0">
                <a:solidFill>
                  <a:schemeClr val="tx1"/>
                </a:solidFill>
              </a:rPr>
              <a:t>Take stock of your knowledge, abilities, and habits and do a SWOT analysis to determine what training and improvement you require. </a:t>
            </a:r>
          </a:p>
        </p:txBody>
      </p:sp>
      <p:sp>
        <p:nvSpPr>
          <p:cNvPr id="3" name="Content Placeholder 2"/>
          <p:cNvSpPr>
            <a:spLocks noGrp="1"/>
          </p:cNvSpPr>
          <p:nvPr>
            <p:ph idx="1"/>
          </p:nvPr>
        </p:nvSpPr>
        <p:spPr>
          <a:xfrm>
            <a:off x="4610052" y="1972904"/>
            <a:ext cx="2971893" cy="454410"/>
          </a:xfrm>
        </p:spPr>
        <p:txBody>
          <a:bodyPr anchor="t">
            <a:noAutofit/>
          </a:bodyPr>
          <a:lstStyle/>
          <a:p>
            <a:pPr marL="0" indent="0" algn="ctr">
              <a:buNone/>
            </a:pPr>
            <a:r>
              <a:rPr lang="en-US" u="sng" dirty="0"/>
              <a:t>Personal Skills Audit</a:t>
            </a:r>
            <a:endParaRPr lang="en-US" dirty="0"/>
          </a:p>
        </p:txBody>
      </p:sp>
      <p:graphicFrame>
        <p:nvGraphicFramePr>
          <p:cNvPr id="4" name="Table 3"/>
          <p:cNvGraphicFramePr>
            <a:graphicFrameLocks noGrp="1"/>
          </p:cNvGraphicFramePr>
          <p:nvPr>
            <p:extLst>
              <p:ext uri="{D42A27DB-BD31-4B8C-83A1-F6EECF244321}">
                <p14:modId xmlns:p14="http://schemas.microsoft.com/office/powerpoint/2010/main" val="162882588"/>
              </p:ext>
            </p:extLst>
          </p:nvPr>
        </p:nvGraphicFramePr>
        <p:xfrm>
          <a:off x="810000" y="2443942"/>
          <a:ext cx="10572000" cy="4058214"/>
        </p:xfrm>
        <a:graphic>
          <a:graphicData uri="http://schemas.openxmlformats.org/drawingml/2006/table">
            <a:tbl>
              <a:tblPr firstRow="1" firstCol="1" bandRow="1">
                <a:tableStyleId>{5C22544A-7EE6-4342-B048-85BDC9FD1C3A}</a:tableStyleId>
              </a:tblPr>
              <a:tblGrid>
                <a:gridCol w="2114400">
                  <a:extLst>
                    <a:ext uri="{9D8B030D-6E8A-4147-A177-3AD203B41FA5}">
                      <a16:colId xmlns:a16="http://schemas.microsoft.com/office/drawing/2014/main" xmlns="" val="3683710203"/>
                    </a:ext>
                  </a:extLst>
                </a:gridCol>
                <a:gridCol w="2114400">
                  <a:extLst>
                    <a:ext uri="{9D8B030D-6E8A-4147-A177-3AD203B41FA5}">
                      <a16:colId xmlns:a16="http://schemas.microsoft.com/office/drawing/2014/main" xmlns="" val="828004532"/>
                    </a:ext>
                  </a:extLst>
                </a:gridCol>
                <a:gridCol w="2114400">
                  <a:extLst>
                    <a:ext uri="{9D8B030D-6E8A-4147-A177-3AD203B41FA5}">
                      <a16:colId xmlns:a16="http://schemas.microsoft.com/office/drawing/2014/main" xmlns="" val="2767519511"/>
                    </a:ext>
                  </a:extLst>
                </a:gridCol>
                <a:gridCol w="2114400">
                  <a:extLst>
                    <a:ext uri="{9D8B030D-6E8A-4147-A177-3AD203B41FA5}">
                      <a16:colId xmlns:a16="http://schemas.microsoft.com/office/drawing/2014/main" xmlns="" val="3746565244"/>
                    </a:ext>
                  </a:extLst>
                </a:gridCol>
                <a:gridCol w="2114400">
                  <a:extLst>
                    <a:ext uri="{9D8B030D-6E8A-4147-A177-3AD203B41FA5}">
                      <a16:colId xmlns:a16="http://schemas.microsoft.com/office/drawing/2014/main" xmlns="" val="3745452152"/>
                    </a:ext>
                  </a:extLst>
                </a:gridCol>
              </a:tblGrid>
              <a:tr h="456940">
                <a:tc>
                  <a:txBody>
                    <a:bodyPr/>
                    <a:lstStyle/>
                    <a:p>
                      <a:pPr marL="0" marR="0" algn="just">
                        <a:lnSpc>
                          <a:spcPct val="150000"/>
                        </a:lnSpc>
                        <a:spcBef>
                          <a:spcPts val="0"/>
                        </a:spcBef>
                        <a:spcAft>
                          <a:spcPts val="0"/>
                        </a:spcAft>
                      </a:pPr>
                      <a:r>
                        <a:rPr lang="en-US" sz="700">
                          <a:effectLst/>
                        </a:rPr>
                        <a:t> </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just">
                        <a:lnSpc>
                          <a:spcPct val="150000"/>
                        </a:lnSpc>
                        <a:spcBef>
                          <a:spcPts val="0"/>
                        </a:spcBef>
                        <a:spcAft>
                          <a:spcPts val="0"/>
                        </a:spcAft>
                      </a:pPr>
                      <a:r>
                        <a:rPr lang="en-US" sz="1200">
                          <a:effectLst/>
                        </a:rPr>
                        <a:t>Very Good</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just">
                        <a:lnSpc>
                          <a:spcPct val="150000"/>
                        </a:lnSpc>
                        <a:spcBef>
                          <a:spcPts val="0"/>
                        </a:spcBef>
                        <a:spcAft>
                          <a:spcPts val="0"/>
                        </a:spcAft>
                      </a:pPr>
                      <a:r>
                        <a:rPr lang="en-US" sz="1200">
                          <a:effectLst/>
                        </a:rPr>
                        <a:t>Good</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just">
                        <a:lnSpc>
                          <a:spcPct val="150000"/>
                        </a:lnSpc>
                        <a:spcBef>
                          <a:spcPts val="0"/>
                        </a:spcBef>
                        <a:spcAft>
                          <a:spcPts val="0"/>
                        </a:spcAft>
                      </a:pPr>
                      <a:r>
                        <a:rPr lang="en-US" sz="1200">
                          <a:effectLst/>
                        </a:rPr>
                        <a:t>Adequate</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just">
                        <a:lnSpc>
                          <a:spcPct val="150000"/>
                        </a:lnSpc>
                        <a:spcBef>
                          <a:spcPts val="0"/>
                        </a:spcBef>
                        <a:spcAft>
                          <a:spcPts val="0"/>
                        </a:spcAft>
                      </a:pPr>
                      <a:r>
                        <a:rPr lang="en-US" sz="1200" dirty="0">
                          <a:effectLst/>
                        </a:rPr>
                        <a:t>Little or no experience</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extLst>
                  <a:ext uri="{0D108BD9-81ED-4DB2-BD59-A6C34878D82A}">
                    <a16:rowId xmlns:a16="http://schemas.microsoft.com/office/drawing/2014/main" xmlns="" val="3459335564"/>
                  </a:ext>
                </a:extLst>
              </a:tr>
              <a:tr h="341082">
                <a:tc gridSpan="5">
                  <a:txBody>
                    <a:bodyPr/>
                    <a:lstStyle/>
                    <a:p>
                      <a:pPr marL="0" marR="0" algn="just">
                        <a:lnSpc>
                          <a:spcPct val="150000"/>
                        </a:lnSpc>
                        <a:spcBef>
                          <a:spcPts val="0"/>
                        </a:spcBef>
                        <a:spcAft>
                          <a:spcPts val="0"/>
                        </a:spcAft>
                      </a:pPr>
                      <a:r>
                        <a:rPr lang="en-US" sz="1050" dirty="0" smtClean="0">
                          <a:solidFill>
                            <a:schemeClr val="tx1"/>
                          </a:solidFill>
                          <a:effectLst/>
                        </a:rPr>
                        <a:t>The Art of Conversation </a:t>
                      </a:r>
                      <a:endParaRPr lang="en-US" sz="105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xmlns="" val="4221183734"/>
                  </a:ext>
                </a:extLst>
              </a:tr>
              <a:tr h="501145">
                <a:tc>
                  <a:txBody>
                    <a:bodyPr/>
                    <a:lstStyle/>
                    <a:p>
                      <a:pPr marL="0" marR="0" algn="just">
                        <a:lnSpc>
                          <a:spcPct val="150000"/>
                        </a:lnSpc>
                        <a:spcBef>
                          <a:spcPts val="0"/>
                        </a:spcBef>
                        <a:spcAft>
                          <a:spcPts val="0"/>
                        </a:spcAft>
                      </a:pPr>
                      <a:r>
                        <a:rPr lang="en-US" sz="1050" dirty="0" smtClean="0">
                          <a:solidFill>
                            <a:schemeClr val="tx1"/>
                          </a:solidFill>
                          <a:effectLst/>
                        </a:rPr>
                        <a:t>Creating Labor Agreements</a:t>
                      </a:r>
                      <a:endParaRPr lang="en-US" sz="1050" dirty="0">
                        <a:solidFill>
                          <a:schemeClr val="tx1"/>
                        </a:solidFill>
                        <a:effectLst/>
                      </a:endParaRPr>
                    </a:p>
                  </a:txBody>
                  <a:tcPr marL="41762" marR="41762" marT="0" marB="0"/>
                </a:tc>
                <a:tc>
                  <a:txBody>
                    <a:bodyPr/>
                    <a:lstStyle/>
                    <a:p>
                      <a:pPr marL="0" marR="0" algn="just">
                        <a:lnSpc>
                          <a:spcPct val="150000"/>
                        </a:lnSpc>
                        <a:spcBef>
                          <a:spcPts val="0"/>
                        </a:spcBef>
                        <a:spcAft>
                          <a:spcPts val="0"/>
                        </a:spcAft>
                      </a:pPr>
                      <a:r>
                        <a:rPr lang="en-US" sz="700">
                          <a:effectLst/>
                        </a:rPr>
                        <a:t> </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ctr">
                        <a:lnSpc>
                          <a:spcPct val="150000"/>
                        </a:lnSpc>
                        <a:spcBef>
                          <a:spcPts val="0"/>
                        </a:spcBef>
                        <a:spcAft>
                          <a:spcPts val="0"/>
                        </a:spcAft>
                      </a:pPr>
                      <a:r>
                        <a:rPr lang="en-US" sz="700">
                          <a:effectLst/>
                        </a:rPr>
                        <a:t>✔</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just">
                        <a:lnSpc>
                          <a:spcPct val="150000"/>
                        </a:lnSpc>
                        <a:spcBef>
                          <a:spcPts val="0"/>
                        </a:spcBef>
                        <a:spcAft>
                          <a:spcPts val="0"/>
                        </a:spcAft>
                      </a:pPr>
                      <a:r>
                        <a:rPr lang="en-US" sz="700">
                          <a:effectLst/>
                        </a:rPr>
                        <a:t> </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just">
                        <a:lnSpc>
                          <a:spcPct val="150000"/>
                        </a:lnSpc>
                        <a:spcBef>
                          <a:spcPts val="0"/>
                        </a:spcBef>
                        <a:spcAft>
                          <a:spcPts val="0"/>
                        </a:spcAft>
                      </a:pPr>
                      <a:r>
                        <a:rPr lang="en-US" sz="700">
                          <a:effectLst/>
                        </a:rPr>
                        <a:t> </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extLst>
                  <a:ext uri="{0D108BD9-81ED-4DB2-BD59-A6C34878D82A}">
                    <a16:rowId xmlns:a16="http://schemas.microsoft.com/office/drawing/2014/main" xmlns="" val="1903592771"/>
                  </a:ext>
                </a:extLst>
              </a:tr>
              <a:tr h="501145">
                <a:tc>
                  <a:txBody>
                    <a:bodyPr/>
                    <a:lstStyle/>
                    <a:p>
                      <a:pPr marL="0" marR="0" algn="just">
                        <a:lnSpc>
                          <a:spcPct val="150000"/>
                        </a:lnSpc>
                        <a:spcBef>
                          <a:spcPts val="0"/>
                        </a:spcBef>
                        <a:spcAft>
                          <a:spcPts val="0"/>
                        </a:spcAft>
                      </a:pPr>
                      <a:r>
                        <a:rPr lang="en-US" sz="1050" dirty="0" smtClean="0">
                          <a:solidFill>
                            <a:schemeClr val="tx1"/>
                          </a:solidFill>
                          <a:effectLst/>
                        </a:rPr>
                        <a:t>Recording meetings on disciplinary action</a:t>
                      </a:r>
                      <a:endParaRPr lang="en-US" sz="1050" dirty="0">
                        <a:solidFill>
                          <a:schemeClr val="tx1"/>
                        </a:solidFill>
                        <a:effectLst/>
                      </a:endParaRPr>
                    </a:p>
                  </a:txBody>
                  <a:tcPr marL="41762" marR="41762" marT="0" marB="0"/>
                </a:tc>
                <a:tc>
                  <a:txBody>
                    <a:bodyPr/>
                    <a:lstStyle/>
                    <a:p>
                      <a:pPr marL="0" marR="0" algn="just">
                        <a:lnSpc>
                          <a:spcPct val="150000"/>
                        </a:lnSpc>
                        <a:spcBef>
                          <a:spcPts val="0"/>
                        </a:spcBef>
                        <a:spcAft>
                          <a:spcPts val="0"/>
                        </a:spcAft>
                      </a:pPr>
                      <a:r>
                        <a:rPr lang="en-US" sz="700">
                          <a:effectLst/>
                        </a:rPr>
                        <a:t> </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ctr">
                        <a:lnSpc>
                          <a:spcPct val="150000"/>
                        </a:lnSpc>
                        <a:spcBef>
                          <a:spcPts val="0"/>
                        </a:spcBef>
                        <a:spcAft>
                          <a:spcPts val="0"/>
                        </a:spcAft>
                      </a:pPr>
                      <a:r>
                        <a:rPr lang="en-US" sz="700">
                          <a:effectLst/>
                        </a:rPr>
                        <a:t>✔</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just">
                        <a:lnSpc>
                          <a:spcPct val="150000"/>
                        </a:lnSpc>
                        <a:spcBef>
                          <a:spcPts val="0"/>
                        </a:spcBef>
                        <a:spcAft>
                          <a:spcPts val="0"/>
                        </a:spcAft>
                      </a:pPr>
                      <a:r>
                        <a:rPr lang="en-US" sz="700">
                          <a:effectLst/>
                        </a:rPr>
                        <a:t> </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just">
                        <a:lnSpc>
                          <a:spcPct val="150000"/>
                        </a:lnSpc>
                        <a:spcBef>
                          <a:spcPts val="0"/>
                        </a:spcBef>
                        <a:spcAft>
                          <a:spcPts val="0"/>
                        </a:spcAft>
                      </a:pPr>
                      <a:r>
                        <a:rPr lang="en-US" sz="700">
                          <a:effectLst/>
                        </a:rPr>
                        <a:t> </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extLst>
                  <a:ext uri="{0D108BD9-81ED-4DB2-BD59-A6C34878D82A}">
                    <a16:rowId xmlns:a16="http://schemas.microsoft.com/office/drawing/2014/main" xmlns="" val="851377341"/>
                  </a:ext>
                </a:extLst>
              </a:tr>
              <a:tr h="167048">
                <a:tc>
                  <a:txBody>
                    <a:bodyPr/>
                    <a:lstStyle/>
                    <a:p>
                      <a:pPr marL="0" marR="0" algn="just">
                        <a:lnSpc>
                          <a:spcPct val="150000"/>
                        </a:lnSpc>
                        <a:spcBef>
                          <a:spcPts val="0"/>
                        </a:spcBef>
                        <a:spcAft>
                          <a:spcPts val="0"/>
                        </a:spcAft>
                      </a:pPr>
                      <a:r>
                        <a:rPr lang="en-US" sz="1050" dirty="0" smtClean="0">
                          <a:solidFill>
                            <a:schemeClr val="tx1"/>
                          </a:solidFill>
                          <a:effectLst/>
                        </a:rPr>
                        <a:t>Create paperwork</a:t>
                      </a:r>
                      <a:endParaRPr lang="en-US" sz="1050" dirty="0">
                        <a:solidFill>
                          <a:schemeClr val="tx1"/>
                        </a:solidFill>
                        <a:effectLst/>
                      </a:endParaRPr>
                    </a:p>
                  </a:txBody>
                  <a:tcPr marL="41762" marR="41762" marT="0" marB="0"/>
                </a:tc>
                <a:tc>
                  <a:txBody>
                    <a:bodyPr/>
                    <a:lstStyle/>
                    <a:p>
                      <a:pPr marL="0" marR="0" algn="just">
                        <a:lnSpc>
                          <a:spcPct val="150000"/>
                        </a:lnSpc>
                        <a:spcBef>
                          <a:spcPts val="0"/>
                        </a:spcBef>
                        <a:spcAft>
                          <a:spcPts val="0"/>
                        </a:spcAft>
                      </a:pPr>
                      <a:r>
                        <a:rPr lang="en-US" sz="700">
                          <a:effectLst/>
                        </a:rPr>
                        <a:t> </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just">
                        <a:lnSpc>
                          <a:spcPct val="150000"/>
                        </a:lnSpc>
                        <a:spcBef>
                          <a:spcPts val="0"/>
                        </a:spcBef>
                        <a:spcAft>
                          <a:spcPts val="0"/>
                        </a:spcAft>
                      </a:pPr>
                      <a:r>
                        <a:rPr lang="en-US" sz="700">
                          <a:effectLst/>
                        </a:rPr>
                        <a:t> </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ctr">
                        <a:lnSpc>
                          <a:spcPct val="150000"/>
                        </a:lnSpc>
                        <a:spcBef>
                          <a:spcPts val="0"/>
                        </a:spcBef>
                        <a:spcAft>
                          <a:spcPts val="0"/>
                        </a:spcAft>
                      </a:pPr>
                      <a:r>
                        <a:rPr lang="en-US" sz="700">
                          <a:effectLst/>
                        </a:rPr>
                        <a:t>✔</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just">
                        <a:lnSpc>
                          <a:spcPct val="150000"/>
                        </a:lnSpc>
                        <a:spcBef>
                          <a:spcPts val="0"/>
                        </a:spcBef>
                        <a:spcAft>
                          <a:spcPts val="0"/>
                        </a:spcAft>
                      </a:pPr>
                      <a:r>
                        <a:rPr lang="en-US" sz="700">
                          <a:effectLst/>
                        </a:rPr>
                        <a:t> </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extLst>
                  <a:ext uri="{0D108BD9-81ED-4DB2-BD59-A6C34878D82A}">
                    <a16:rowId xmlns:a16="http://schemas.microsoft.com/office/drawing/2014/main" xmlns="" val="216999442"/>
                  </a:ext>
                </a:extLst>
              </a:tr>
              <a:tr h="501145">
                <a:tc>
                  <a:txBody>
                    <a:bodyPr/>
                    <a:lstStyle/>
                    <a:p>
                      <a:pPr marL="0" marR="0" algn="just">
                        <a:lnSpc>
                          <a:spcPct val="150000"/>
                        </a:lnSpc>
                        <a:spcBef>
                          <a:spcPts val="0"/>
                        </a:spcBef>
                        <a:spcAft>
                          <a:spcPts val="0"/>
                        </a:spcAft>
                      </a:pPr>
                      <a:r>
                        <a:rPr lang="en-US" sz="1050" dirty="0" smtClean="0">
                          <a:solidFill>
                            <a:schemeClr val="tx1"/>
                          </a:solidFill>
                          <a:effectLst/>
                        </a:rPr>
                        <a:t>Create resources to back up talks</a:t>
                      </a:r>
                      <a:endParaRPr lang="en-US" sz="1050" dirty="0">
                        <a:solidFill>
                          <a:schemeClr val="tx1"/>
                        </a:solidFill>
                        <a:effectLst/>
                      </a:endParaRPr>
                    </a:p>
                  </a:txBody>
                  <a:tcPr marL="41762" marR="41762" marT="0" marB="0"/>
                </a:tc>
                <a:tc>
                  <a:txBody>
                    <a:bodyPr/>
                    <a:lstStyle/>
                    <a:p>
                      <a:pPr marL="0" marR="0" algn="ctr">
                        <a:lnSpc>
                          <a:spcPct val="150000"/>
                        </a:lnSpc>
                        <a:spcBef>
                          <a:spcPts val="0"/>
                        </a:spcBef>
                        <a:spcAft>
                          <a:spcPts val="0"/>
                        </a:spcAft>
                      </a:pPr>
                      <a:r>
                        <a:rPr lang="en-US" sz="700">
                          <a:effectLst/>
                        </a:rPr>
                        <a:t>✔</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ctr">
                        <a:lnSpc>
                          <a:spcPct val="150000"/>
                        </a:lnSpc>
                        <a:spcBef>
                          <a:spcPts val="0"/>
                        </a:spcBef>
                        <a:spcAft>
                          <a:spcPts val="0"/>
                        </a:spcAft>
                      </a:pPr>
                      <a:r>
                        <a:rPr lang="en-US" sz="700">
                          <a:effectLst/>
                        </a:rPr>
                        <a:t> </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just">
                        <a:lnSpc>
                          <a:spcPct val="150000"/>
                        </a:lnSpc>
                        <a:spcBef>
                          <a:spcPts val="0"/>
                        </a:spcBef>
                        <a:spcAft>
                          <a:spcPts val="0"/>
                        </a:spcAft>
                      </a:pPr>
                      <a:r>
                        <a:rPr lang="en-US" sz="700">
                          <a:effectLst/>
                        </a:rPr>
                        <a:t> </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just">
                        <a:lnSpc>
                          <a:spcPct val="150000"/>
                        </a:lnSpc>
                        <a:spcBef>
                          <a:spcPts val="0"/>
                        </a:spcBef>
                        <a:spcAft>
                          <a:spcPts val="0"/>
                        </a:spcAft>
                      </a:pPr>
                      <a:r>
                        <a:rPr lang="en-US" sz="700">
                          <a:effectLst/>
                        </a:rPr>
                        <a:t> </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extLst>
                  <a:ext uri="{0D108BD9-81ED-4DB2-BD59-A6C34878D82A}">
                    <a16:rowId xmlns:a16="http://schemas.microsoft.com/office/drawing/2014/main" xmlns="" val="3373740409"/>
                  </a:ext>
                </a:extLst>
              </a:tr>
              <a:tr h="501145">
                <a:tc>
                  <a:txBody>
                    <a:bodyPr/>
                    <a:lstStyle/>
                    <a:p>
                      <a:pPr marL="0" marR="0" algn="just">
                        <a:lnSpc>
                          <a:spcPct val="150000"/>
                        </a:lnSpc>
                        <a:spcBef>
                          <a:spcPts val="0"/>
                        </a:spcBef>
                        <a:spcAft>
                          <a:spcPts val="0"/>
                        </a:spcAft>
                      </a:pPr>
                      <a:r>
                        <a:rPr lang="en-US" sz="1050" dirty="0" smtClean="0">
                          <a:solidFill>
                            <a:schemeClr val="tx1"/>
                          </a:solidFill>
                          <a:effectLst/>
                        </a:rPr>
                        <a:t>Instructional Presentation</a:t>
                      </a:r>
                      <a:endParaRPr lang="en-US" sz="1050" dirty="0">
                        <a:solidFill>
                          <a:schemeClr val="tx1"/>
                        </a:solidFill>
                        <a:effectLst/>
                      </a:endParaRPr>
                    </a:p>
                  </a:txBody>
                  <a:tcPr marL="41762" marR="41762" marT="0" marB="0"/>
                </a:tc>
                <a:tc>
                  <a:txBody>
                    <a:bodyPr/>
                    <a:lstStyle/>
                    <a:p>
                      <a:pPr marL="0" marR="0" algn="just">
                        <a:lnSpc>
                          <a:spcPct val="150000"/>
                        </a:lnSpc>
                        <a:spcBef>
                          <a:spcPts val="0"/>
                        </a:spcBef>
                        <a:spcAft>
                          <a:spcPts val="0"/>
                        </a:spcAft>
                      </a:pPr>
                      <a:r>
                        <a:rPr lang="en-US" sz="700">
                          <a:effectLst/>
                        </a:rPr>
                        <a:t> </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ctr">
                        <a:lnSpc>
                          <a:spcPct val="150000"/>
                        </a:lnSpc>
                        <a:spcBef>
                          <a:spcPts val="0"/>
                        </a:spcBef>
                        <a:spcAft>
                          <a:spcPts val="0"/>
                        </a:spcAft>
                      </a:pPr>
                      <a:r>
                        <a:rPr lang="en-US" sz="700">
                          <a:effectLst/>
                        </a:rPr>
                        <a:t>✔</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just">
                        <a:lnSpc>
                          <a:spcPct val="150000"/>
                        </a:lnSpc>
                        <a:spcBef>
                          <a:spcPts val="0"/>
                        </a:spcBef>
                        <a:spcAft>
                          <a:spcPts val="0"/>
                        </a:spcAft>
                      </a:pPr>
                      <a:r>
                        <a:rPr lang="en-US" sz="700">
                          <a:effectLst/>
                        </a:rPr>
                        <a:t> </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just">
                        <a:lnSpc>
                          <a:spcPct val="150000"/>
                        </a:lnSpc>
                        <a:spcBef>
                          <a:spcPts val="0"/>
                        </a:spcBef>
                        <a:spcAft>
                          <a:spcPts val="0"/>
                        </a:spcAft>
                      </a:pPr>
                      <a:r>
                        <a:rPr lang="en-US" sz="700">
                          <a:effectLst/>
                        </a:rPr>
                        <a:t> </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extLst>
                  <a:ext uri="{0D108BD9-81ED-4DB2-BD59-A6C34878D82A}">
                    <a16:rowId xmlns:a16="http://schemas.microsoft.com/office/drawing/2014/main" xmlns="" val="2914279473"/>
                  </a:ext>
                </a:extLst>
              </a:tr>
              <a:tr h="501145">
                <a:tc>
                  <a:txBody>
                    <a:bodyPr/>
                    <a:lstStyle/>
                    <a:p>
                      <a:pPr marL="0" marR="0" algn="just">
                        <a:lnSpc>
                          <a:spcPct val="150000"/>
                        </a:lnSpc>
                        <a:spcBef>
                          <a:spcPts val="0"/>
                        </a:spcBef>
                        <a:spcAft>
                          <a:spcPts val="0"/>
                        </a:spcAft>
                      </a:pPr>
                      <a:r>
                        <a:rPr lang="en-US" sz="1050" dirty="0" smtClean="0">
                          <a:solidFill>
                            <a:schemeClr val="tx1"/>
                          </a:solidFill>
                          <a:effectLst/>
                        </a:rPr>
                        <a:t>Putting an end to arguments or grievances</a:t>
                      </a:r>
                      <a:endParaRPr lang="en-US" sz="1050" dirty="0">
                        <a:solidFill>
                          <a:schemeClr val="tx1"/>
                        </a:solidFill>
                        <a:effectLst/>
                      </a:endParaRPr>
                    </a:p>
                  </a:txBody>
                  <a:tcPr marL="41762" marR="41762" marT="0" marB="0"/>
                </a:tc>
                <a:tc>
                  <a:txBody>
                    <a:bodyPr/>
                    <a:lstStyle/>
                    <a:p>
                      <a:pPr marL="0" marR="0" algn="just">
                        <a:lnSpc>
                          <a:spcPct val="150000"/>
                        </a:lnSpc>
                        <a:spcBef>
                          <a:spcPts val="0"/>
                        </a:spcBef>
                        <a:spcAft>
                          <a:spcPts val="0"/>
                        </a:spcAft>
                      </a:pPr>
                      <a:r>
                        <a:rPr lang="en-US" sz="700">
                          <a:effectLst/>
                        </a:rPr>
                        <a:t> </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ctr">
                        <a:lnSpc>
                          <a:spcPct val="150000"/>
                        </a:lnSpc>
                        <a:spcBef>
                          <a:spcPts val="0"/>
                        </a:spcBef>
                        <a:spcAft>
                          <a:spcPts val="0"/>
                        </a:spcAft>
                      </a:pPr>
                      <a:r>
                        <a:rPr lang="en-US" sz="700">
                          <a:effectLst/>
                        </a:rPr>
                        <a:t>✔</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just">
                        <a:lnSpc>
                          <a:spcPct val="150000"/>
                        </a:lnSpc>
                        <a:spcBef>
                          <a:spcPts val="0"/>
                        </a:spcBef>
                        <a:spcAft>
                          <a:spcPts val="0"/>
                        </a:spcAft>
                      </a:pPr>
                      <a:r>
                        <a:rPr lang="en-US" sz="700">
                          <a:effectLst/>
                        </a:rPr>
                        <a:t> </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just">
                        <a:lnSpc>
                          <a:spcPct val="150000"/>
                        </a:lnSpc>
                        <a:spcBef>
                          <a:spcPts val="0"/>
                        </a:spcBef>
                        <a:spcAft>
                          <a:spcPts val="0"/>
                        </a:spcAft>
                      </a:pPr>
                      <a:r>
                        <a:rPr lang="en-US" sz="700">
                          <a:effectLst/>
                        </a:rPr>
                        <a:t> </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extLst>
                  <a:ext uri="{0D108BD9-81ED-4DB2-BD59-A6C34878D82A}">
                    <a16:rowId xmlns:a16="http://schemas.microsoft.com/office/drawing/2014/main" xmlns="" val="856416638"/>
                  </a:ext>
                </a:extLst>
              </a:tr>
              <a:tr h="167048">
                <a:tc>
                  <a:txBody>
                    <a:bodyPr/>
                    <a:lstStyle/>
                    <a:p>
                      <a:pPr marL="0" marR="0" algn="just">
                        <a:lnSpc>
                          <a:spcPct val="150000"/>
                        </a:lnSpc>
                        <a:spcBef>
                          <a:spcPts val="0"/>
                        </a:spcBef>
                        <a:spcAft>
                          <a:spcPts val="0"/>
                        </a:spcAft>
                      </a:pPr>
                      <a:r>
                        <a:rPr lang="en-US" sz="1050" dirty="0" smtClean="0">
                          <a:solidFill>
                            <a:schemeClr val="tx1"/>
                          </a:solidFill>
                          <a:effectLst/>
                        </a:rPr>
                        <a:t>Conducting interviews</a:t>
                      </a:r>
                      <a:endParaRPr lang="en-US" sz="1050" dirty="0">
                        <a:solidFill>
                          <a:schemeClr val="tx1"/>
                        </a:solidFill>
                        <a:effectLst/>
                      </a:endParaRPr>
                    </a:p>
                  </a:txBody>
                  <a:tcPr marL="41762" marR="41762" marT="0" marB="0"/>
                </a:tc>
                <a:tc>
                  <a:txBody>
                    <a:bodyPr/>
                    <a:lstStyle/>
                    <a:p>
                      <a:pPr marL="0" marR="0" algn="ctr">
                        <a:lnSpc>
                          <a:spcPct val="150000"/>
                        </a:lnSpc>
                        <a:spcBef>
                          <a:spcPts val="0"/>
                        </a:spcBef>
                        <a:spcAft>
                          <a:spcPts val="0"/>
                        </a:spcAft>
                      </a:pPr>
                      <a:r>
                        <a:rPr lang="en-US" sz="700">
                          <a:effectLst/>
                        </a:rPr>
                        <a:t>✔</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just">
                        <a:lnSpc>
                          <a:spcPct val="150000"/>
                        </a:lnSpc>
                        <a:spcBef>
                          <a:spcPts val="0"/>
                        </a:spcBef>
                        <a:spcAft>
                          <a:spcPts val="0"/>
                        </a:spcAft>
                      </a:pPr>
                      <a:r>
                        <a:rPr lang="en-US" sz="700">
                          <a:effectLst/>
                        </a:rPr>
                        <a:t> </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just">
                        <a:lnSpc>
                          <a:spcPct val="150000"/>
                        </a:lnSpc>
                        <a:spcBef>
                          <a:spcPts val="0"/>
                        </a:spcBef>
                        <a:spcAft>
                          <a:spcPts val="0"/>
                        </a:spcAft>
                      </a:pPr>
                      <a:r>
                        <a:rPr lang="en-US" sz="700">
                          <a:effectLst/>
                        </a:rPr>
                        <a:t> </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just">
                        <a:lnSpc>
                          <a:spcPct val="150000"/>
                        </a:lnSpc>
                        <a:spcBef>
                          <a:spcPts val="0"/>
                        </a:spcBef>
                        <a:spcAft>
                          <a:spcPts val="0"/>
                        </a:spcAft>
                      </a:pPr>
                      <a:r>
                        <a:rPr lang="en-US" sz="700">
                          <a:effectLst/>
                        </a:rPr>
                        <a:t> </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extLst>
                  <a:ext uri="{0D108BD9-81ED-4DB2-BD59-A6C34878D82A}">
                    <a16:rowId xmlns:a16="http://schemas.microsoft.com/office/drawing/2014/main" xmlns="" val="3687424820"/>
                  </a:ext>
                </a:extLst>
              </a:tr>
              <a:tr h="334097">
                <a:tc>
                  <a:txBody>
                    <a:bodyPr/>
                    <a:lstStyle/>
                    <a:p>
                      <a:pPr marL="0" marR="0" algn="just">
                        <a:lnSpc>
                          <a:spcPct val="150000"/>
                        </a:lnSpc>
                        <a:spcBef>
                          <a:spcPts val="0"/>
                        </a:spcBef>
                        <a:spcAft>
                          <a:spcPts val="0"/>
                        </a:spcAft>
                      </a:pPr>
                      <a:r>
                        <a:rPr lang="en-US" sz="1050" dirty="0" smtClean="0">
                          <a:solidFill>
                            <a:schemeClr val="tx1"/>
                          </a:solidFill>
                          <a:effectLst/>
                        </a:rPr>
                        <a:t>Human Resources consulting </a:t>
                      </a:r>
                      <a:endParaRPr lang="en-US" sz="105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ctr">
                        <a:lnSpc>
                          <a:spcPct val="150000"/>
                        </a:lnSpc>
                        <a:spcBef>
                          <a:spcPts val="0"/>
                        </a:spcBef>
                        <a:spcAft>
                          <a:spcPts val="0"/>
                        </a:spcAft>
                      </a:pPr>
                      <a:r>
                        <a:rPr lang="en-US" sz="700" dirty="0">
                          <a:effectLst/>
                        </a:rPr>
                        <a:t>✔</a:t>
                      </a:r>
                      <a:endParaRPr lang="en-US" sz="7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just">
                        <a:lnSpc>
                          <a:spcPct val="150000"/>
                        </a:lnSpc>
                        <a:spcBef>
                          <a:spcPts val="0"/>
                        </a:spcBef>
                        <a:spcAft>
                          <a:spcPts val="0"/>
                        </a:spcAft>
                      </a:pPr>
                      <a:r>
                        <a:rPr lang="en-US" sz="700">
                          <a:effectLst/>
                        </a:rPr>
                        <a:t> </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just">
                        <a:lnSpc>
                          <a:spcPct val="150000"/>
                        </a:lnSpc>
                        <a:spcBef>
                          <a:spcPts val="0"/>
                        </a:spcBef>
                        <a:spcAft>
                          <a:spcPts val="0"/>
                        </a:spcAft>
                      </a:pPr>
                      <a:r>
                        <a:rPr lang="en-US" sz="700">
                          <a:effectLst/>
                        </a:rPr>
                        <a:t> </a:t>
                      </a:r>
                      <a:endParaRPr lang="en-US"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tc>
                  <a:txBody>
                    <a:bodyPr/>
                    <a:lstStyle/>
                    <a:p>
                      <a:pPr marL="0" marR="0" algn="just">
                        <a:lnSpc>
                          <a:spcPct val="150000"/>
                        </a:lnSpc>
                        <a:spcBef>
                          <a:spcPts val="0"/>
                        </a:spcBef>
                        <a:spcAft>
                          <a:spcPts val="0"/>
                        </a:spcAft>
                      </a:pPr>
                      <a:r>
                        <a:rPr lang="en-US" sz="700" dirty="0">
                          <a:effectLst/>
                        </a:rPr>
                        <a:t> </a:t>
                      </a:r>
                      <a:endParaRPr lang="en-US" sz="7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1762" marR="41762" marT="0" marB="0"/>
                </a:tc>
                <a:extLst>
                  <a:ext uri="{0D108BD9-81ED-4DB2-BD59-A6C34878D82A}">
                    <a16:rowId xmlns:a16="http://schemas.microsoft.com/office/drawing/2014/main" xmlns="" val="182331578"/>
                  </a:ext>
                </a:extLst>
              </a:tr>
            </a:tbl>
          </a:graphicData>
        </a:graphic>
      </p:graphicFrame>
    </p:spTree>
    <p:extLst>
      <p:ext uri="{BB962C8B-B14F-4D97-AF65-F5344CB8AC3E}">
        <p14:creationId xmlns:p14="http://schemas.microsoft.com/office/powerpoint/2010/main" val="32559457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0000" y="482134"/>
            <a:ext cx="10571998" cy="1101754"/>
          </a:xfrm>
        </p:spPr>
        <p:txBody>
          <a:bodyPr/>
          <a:lstStyle/>
          <a:p>
            <a:r>
              <a:rPr lang="en-US" sz="2400" dirty="0">
                <a:solidFill>
                  <a:schemeClr val="tx1"/>
                </a:solidFill>
              </a:rPr>
              <a:t>Take stock of your knowledge, abilities, and habits and do a SWOT analysis to determine what training and improvement you require. </a:t>
            </a:r>
          </a:p>
        </p:txBody>
      </p:sp>
      <p:sp>
        <p:nvSpPr>
          <p:cNvPr id="3" name="Content Placeholder 2"/>
          <p:cNvSpPr>
            <a:spLocks noGrp="1"/>
          </p:cNvSpPr>
          <p:nvPr>
            <p:ph idx="1"/>
          </p:nvPr>
        </p:nvSpPr>
        <p:spPr>
          <a:xfrm>
            <a:off x="4610052" y="1972904"/>
            <a:ext cx="2971893" cy="454410"/>
          </a:xfrm>
        </p:spPr>
        <p:txBody>
          <a:bodyPr anchor="t">
            <a:noAutofit/>
          </a:bodyPr>
          <a:lstStyle/>
          <a:p>
            <a:pPr marL="0" indent="0" algn="ctr">
              <a:buNone/>
            </a:pPr>
            <a:r>
              <a:rPr lang="en-US" u="sng" dirty="0"/>
              <a:t>Personal Skills Audit</a:t>
            </a:r>
            <a:endParaRPr lang="en-US" dirty="0"/>
          </a:p>
        </p:txBody>
      </p:sp>
      <p:graphicFrame>
        <p:nvGraphicFramePr>
          <p:cNvPr id="5" name="Table 4"/>
          <p:cNvGraphicFramePr>
            <a:graphicFrameLocks noGrp="1"/>
          </p:cNvGraphicFramePr>
          <p:nvPr>
            <p:extLst>
              <p:ext uri="{D42A27DB-BD31-4B8C-83A1-F6EECF244321}">
                <p14:modId xmlns:p14="http://schemas.microsoft.com/office/powerpoint/2010/main" val="1909634875"/>
              </p:ext>
            </p:extLst>
          </p:nvPr>
        </p:nvGraphicFramePr>
        <p:xfrm>
          <a:off x="810003" y="2443942"/>
          <a:ext cx="10571995" cy="3578282"/>
        </p:xfrm>
        <a:graphic>
          <a:graphicData uri="http://schemas.openxmlformats.org/drawingml/2006/table">
            <a:tbl>
              <a:tblPr firstRow="1" firstCol="1" bandRow="1">
                <a:tableStyleId>{5C22544A-7EE6-4342-B048-85BDC9FD1C3A}</a:tableStyleId>
              </a:tblPr>
              <a:tblGrid>
                <a:gridCol w="2114399">
                  <a:extLst>
                    <a:ext uri="{9D8B030D-6E8A-4147-A177-3AD203B41FA5}">
                      <a16:colId xmlns:a16="http://schemas.microsoft.com/office/drawing/2014/main" xmlns="" val="1751512816"/>
                    </a:ext>
                  </a:extLst>
                </a:gridCol>
                <a:gridCol w="2114399">
                  <a:extLst>
                    <a:ext uri="{9D8B030D-6E8A-4147-A177-3AD203B41FA5}">
                      <a16:colId xmlns:a16="http://schemas.microsoft.com/office/drawing/2014/main" xmlns="" val="1490594112"/>
                    </a:ext>
                  </a:extLst>
                </a:gridCol>
                <a:gridCol w="2114399">
                  <a:extLst>
                    <a:ext uri="{9D8B030D-6E8A-4147-A177-3AD203B41FA5}">
                      <a16:colId xmlns:a16="http://schemas.microsoft.com/office/drawing/2014/main" xmlns="" val="1312821412"/>
                    </a:ext>
                  </a:extLst>
                </a:gridCol>
                <a:gridCol w="2114399">
                  <a:extLst>
                    <a:ext uri="{9D8B030D-6E8A-4147-A177-3AD203B41FA5}">
                      <a16:colId xmlns:a16="http://schemas.microsoft.com/office/drawing/2014/main" xmlns="" val="23776559"/>
                    </a:ext>
                  </a:extLst>
                </a:gridCol>
                <a:gridCol w="2114399">
                  <a:extLst>
                    <a:ext uri="{9D8B030D-6E8A-4147-A177-3AD203B41FA5}">
                      <a16:colId xmlns:a16="http://schemas.microsoft.com/office/drawing/2014/main" xmlns="" val="3962932983"/>
                    </a:ext>
                  </a:extLst>
                </a:gridCol>
              </a:tblGrid>
              <a:tr h="589624">
                <a:tc>
                  <a:txBody>
                    <a:bodyPr/>
                    <a:lstStyle/>
                    <a:p>
                      <a:pPr marL="0" marR="0" algn="just">
                        <a:lnSpc>
                          <a:spcPct val="150000"/>
                        </a:lnSpc>
                        <a:spcBef>
                          <a:spcPts val="0"/>
                        </a:spcBef>
                        <a:spcAft>
                          <a:spcPts val="0"/>
                        </a:spcAft>
                      </a:pPr>
                      <a:r>
                        <a:rPr lang="en-US" sz="1000">
                          <a:effectLst/>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57423" marR="57423" marT="0" marB="0"/>
                </a:tc>
                <a:tc>
                  <a:txBody>
                    <a:bodyPr/>
                    <a:lstStyle/>
                    <a:p>
                      <a:pPr marL="0" marR="0" algn="just">
                        <a:lnSpc>
                          <a:spcPct val="150000"/>
                        </a:lnSpc>
                        <a:spcBef>
                          <a:spcPts val="0"/>
                        </a:spcBef>
                        <a:spcAft>
                          <a:spcPts val="0"/>
                        </a:spcAft>
                      </a:pPr>
                      <a:r>
                        <a:rPr lang="en-US" sz="1200">
                          <a:effectLst/>
                        </a:rPr>
                        <a:t>Very Good</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57423" marR="57423" marT="0" marB="0"/>
                </a:tc>
                <a:tc>
                  <a:txBody>
                    <a:bodyPr/>
                    <a:lstStyle/>
                    <a:p>
                      <a:pPr marL="0" marR="0" algn="just">
                        <a:lnSpc>
                          <a:spcPct val="150000"/>
                        </a:lnSpc>
                        <a:spcBef>
                          <a:spcPts val="0"/>
                        </a:spcBef>
                        <a:spcAft>
                          <a:spcPts val="0"/>
                        </a:spcAft>
                      </a:pPr>
                      <a:r>
                        <a:rPr lang="en-US" sz="1200">
                          <a:effectLst/>
                        </a:rPr>
                        <a:t>Good</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57423" marR="57423" marT="0" marB="0"/>
                </a:tc>
                <a:tc>
                  <a:txBody>
                    <a:bodyPr/>
                    <a:lstStyle/>
                    <a:p>
                      <a:pPr marL="0" marR="0" algn="just">
                        <a:lnSpc>
                          <a:spcPct val="150000"/>
                        </a:lnSpc>
                        <a:spcBef>
                          <a:spcPts val="0"/>
                        </a:spcBef>
                        <a:spcAft>
                          <a:spcPts val="0"/>
                        </a:spcAft>
                      </a:pPr>
                      <a:r>
                        <a:rPr lang="en-US" sz="1200">
                          <a:effectLst/>
                        </a:rPr>
                        <a:t>Adequate</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57423" marR="57423" marT="0" marB="0"/>
                </a:tc>
                <a:tc>
                  <a:txBody>
                    <a:bodyPr/>
                    <a:lstStyle/>
                    <a:p>
                      <a:pPr marL="0" marR="0" algn="just">
                        <a:lnSpc>
                          <a:spcPct val="150000"/>
                        </a:lnSpc>
                        <a:spcBef>
                          <a:spcPts val="0"/>
                        </a:spcBef>
                        <a:spcAft>
                          <a:spcPts val="0"/>
                        </a:spcAft>
                      </a:pPr>
                      <a:r>
                        <a:rPr lang="en-US" sz="1200" dirty="0">
                          <a:effectLst/>
                        </a:rPr>
                        <a:t>Little or no experience</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7423" marR="57423" marT="0" marB="0"/>
                </a:tc>
                <a:extLst>
                  <a:ext uri="{0D108BD9-81ED-4DB2-BD59-A6C34878D82A}">
                    <a16:rowId xmlns:a16="http://schemas.microsoft.com/office/drawing/2014/main" xmlns="" val="275466386"/>
                  </a:ext>
                </a:extLst>
              </a:tr>
              <a:tr h="241704">
                <a:tc gridSpan="5">
                  <a:txBody>
                    <a:bodyPr/>
                    <a:lstStyle/>
                    <a:p>
                      <a:pPr marL="0" marR="0" algn="just">
                        <a:lnSpc>
                          <a:spcPct val="150000"/>
                        </a:lnSpc>
                        <a:spcBef>
                          <a:spcPts val="0"/>
                        </a:spcBef>
                        <a:spcAft>
                          <a:spcPts val="0"/>
                        </a:spcAft>
                      </a:pPr>
                      <a:r>
                        <a:rPr lang="en-US" sz="1000" dirty="0" smtClean="0">
                          <a:solidFill>
                            <a:schemeClr val="tx1"/>
                          </a:solidFill>
                          <a:effectLst/>
                        </a:rPr>
                        <a:t>The ability to solve issues </a:t>
                      </a:r>
                      <a:endParaRPr lang="en-US" sz="1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7423" marR="57423" marT="0" marB="0"/>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xmlns="" val="840568016"/>
                  </a:ext>
                </a:extLst>
              </a:tr>
              <a:tr h="1296730">
                <a:tc>
                  <a:txBody>
                    <a:bodyPr/>
                    <a:lstStyle/>
                    <a:p>
                      <a:pPr marL="0" marR="0" algn="just">
                        <a:lnSpc>
                          <a:spcPct val="150000"/>
                        </a:lnSpc>
                        <a:spcBef>
                          <a:spcPts val="0"/>
                        </a:spcBef>
                        <a:spcAft>
                          <a:spcPts val="0"/>
                        </a:spcAft>
                      </a:pPr>
                      <a:r>
                        <a:rPr lang="en-US" sz="1000" dirty="0" smtClean="0">
                          <a:solidFill>
                            <a:schemeClr val="tx1"/>
                          </a:solidFill>
                          <a:effectLst/>
                        </a:rPr>
                        <a:t>Use your wit and logic to sort through difficult material and draw appropriate conclusions. </a:t>
                      </a:r>
                      <a:endParaRPr lang="en-US" sz="1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7423" marR="57423" marT="0" marB="0"/>
                </a:tc>
                <a:tc>
                  <a:txBody>
                    <a:bodyPr/>
                    <a:lstStyle/>
                    <a:p>
                      <a:pPr marL="0" marR="0" algn="ctr">
                        <a:lnSpc>
                          <a:spcPct val="150000"/>
                        </a:lnSpc>
                        <a:spcBef>
                          <a:spcPts val="0"/>
                        </a:spcBef>
                        <a:spcAft>
                          <a:spcPts val="0"/>
                        </a:spcAft>
                      </a:pPr>
                      <a:r>
                        <a:rPr lang="en-US" sz="1000">
                          <a:effectLst/>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57423" marR="57423" marT="0" marB="0"/>
                </a:tc>
                <a:tc>
                  <a:txBody>
                    <a:bodyPr/>
                    <a:lstStyle/>
                    <a:p>
                      <a:pPr marL="0" marR="0" algn="ctr">
                        <a:lnSpc>
                          <a:spcPct val="150000"/>
                        </a:lnSpc>
                        <a:spcBef>
                          <a:spcPts val="0"/>
                        </a:spcBef>
                        <a:spcAft>
                          <a:spcPts val="0"/>
                        </a:spcAft>
                      </a:pPr>
                      <a:r>
                        <a:rPr lang="en-US" sz="1000">
                          <a:effectLst/>
                        </a:rPr>
                        <a:t>✔</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57423" marR="57423" marT="0" marB="0"/>
                </a:tc>
                <a:tc>
                  <a:txBody>
                    <a:bodyPr/>
                    <a:lstStyle/>
                    <a:p>
                      <a:pPr marL="0" marR="0" algn="just">
                        <a:lnSpc>
                          <a:spcPct val="150000"/>
                        </a:lnSpc>
                        <a:spcBef>
                          <a:spcPts val="0"/>
                        </a:spcBef>
                        <a:spcAft>
                          <a:spcPts val="0"/>
                        </a:spcAft>
                      </a:pPr>
                      <a:r>
                        <a:rPr lang="en-US" sz="1000">
                          <a:effectLst/>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57423" marR="57423" marT="0" marB="0"/>
                </a:tc>
                <a:tc>
                  <a:txBody>
                    <a:bodyPr/>
                    <a:lstStyle/>
                    <a:p>
                      <a:pPr marL="0" marR="0" algn="just">
                        <a:lnSpc>
                          <a:spcPct val="150000"/>
                        </a:lnSpc>
                        <a:spcBef>
                          <a:spcPts val="0"/>
                        </a:spcBef>
                        <a:spcAft>
                          <a:spcPts val="0"/>
                        </a:spcAft>
                      </a:pPr>
                      <a:r>
                        <a:rPr lang="en-US" sz="1000">
                          <a:effectLst/>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57423" marR="57423" marT="0" marB="0"/>
                </a:tc>
                <a:extLst>
                  <a:ext uri="{0D108BD9-81ED-4DB2-BD59-A6C34878D82A}">
                    <a16:rowId xmlns:a16="http://schemas.microsoft.com/office/drawing/2014/main" xmlns="" val="3858304772"/>
                  </a:ext>
                </a:extLst>
              </a:tr>
              <a:tr h="725112">
                <a:tc>
                  <a:txBody>
                    <a:bodyPr/>
                    <a:lstStyle/>
                    <a:p>
                      <a:pPr marL="0" marR="0" algn="just">
                        <a:lnSpc>
                          <a:spcPct val="150000"/>
                        </a:lnSpc>
                        <a:spcBef>
                          <a:spcPts val="0"/>
                        </a:spcBef>
                        <a:spcAft>
                          <a:spcPts val="0"/>
                        </a:spcAft>
                      </a:pPr>
                      <a:r>
                        <a:rPr lang="en-US" sz="1000" dirty="0" smtClean="0">
                          <a:solidFill>
                            <a:schemeClr val="tx1"/>
                          </a:solidFill>
                          <a:effectLst/>
                        </a:rPr>
                        <a:t>Try out a few different approaches before settling on one. </a:t>
                      </a:r>
                      <a:endParaRPr lang="en-US" sz="1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7423" marR="57423" marT="0" marB="0"/>
                </a:tc>
                <a:tc>
                  <a:txBody>
                    <a:bodyPr/>
                    <a:lstStyle/>
                    <a:p>
                      <a:pPr marL="0" marR="0" algn="ctr">
                        <a:lnSpc>
                          <a:spcPct val="150000"/>
                        </a:lnSpc>
                        <a:spcBef>
                          <a:spcPts val="0"/>
                        </a:spcBef>
                        <a:spcAft>
                          <a:spcPts val="0"/>
                        </a:spcAft>
                      </a:pPr>
                      <a:r>
                        <a:rPr lang="en-US" sz="1000">
                          <a:effectLst/>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57423" marR="57423" marT="0" marB="0"/>
                </a:tc>
                <a:tc>
                  <a:txBody>
                    <a:bodyPr/>
                    <a:lstStyle/>
                    <a:p>
                      <a:pPr marL="0" marR="0" algn="ctr">
                        <a:lnSpc>
                          <a:spcPct val="150000"/>
                        </a:lnSpc>
                        <a:spcBef>
                          <a:spcPts val="0"/>
                        </a:spcBef>
                        <a:spcAft>
                          <a:spcPts val="0"/>
                        </a:spcAft>
                      </a:pPr>
                      <a:r>
                        <a:rPr lang="en-US" sz="1000">
                          <a:effectLst/>
                        </a:rPr>
                        <a:t>✔</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57423" marR="57423" marT="0" marB="0"/>
                </a:tc>
                <a:tc>
                  <a:txBody>
                    <a:bodyPr/>
                    <a:lstStyle/>
                    <a:p>
                      <a:pPr marL="0" marR="0" algn="just">
                        <a:lnSpc>
                          <a:spcPct val="150000"/>
                        </a:lnSpc>
                        <a:spcBef>
                          <a:spcPts val="0"/>
                        </a:spcBef>
                        <a:spcAft>
                          <a:spcPts val="0"/>
                        </a:spcAft>
                      </a:pPr>
                      <a:r>
                        <a:rPr lang="en-US" sz="1000">
                          <a:effectLst/>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57423" marR="57423" marT="0" marB="0"/>
                </a:tc>
                <a:tc>
                  <a:txBody>
                    <a:bodyPr/>
                    <a:lstStyle/>
                    <a:p>
                      <a:pPr marL="0" marR="0" algn="just">
                        <a:lnSpc>
                          <a:spcPct val="150000"/>
                        </a:lnSpc>
                        <a:spcBef>
                          <a:spcPts val="0"/>
                        </a:spcBef>
                        <a:spcAft>
                          <a:spcPts val="0"/>
                        </a:spcAft>
                      </a:pPr>
                      <a:r>
                        <a:rPr lang="en-US" sz="1000">
                          <a:effectLst/>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57423" marR="57423" marT="0" marB="0"/>
                </a:tc>
                <a:extLst>
                  <a:ext uri="{0D108BD9-81ED-4DB2-BD59-A6C34878D82A}">
                    <a16:rowId xmlns:a16="http://schemas.microsoft.com/office/drawing/2014/main" xmlns="" val="302805561"/>
                  </a:ext>
                </a:extLst>
              </a:tr>
              <a:tr h="725112">
                <a:tc>
                  <a:txBody>
                    <a:bodyPr/>
                    <a:lstStyle/>
                    <a:p>
                      <a:pPr marL="0" marR="0" algn="just">
                        <a:lnSpc>
                          <a:spcPct val="150000"/>
                        </a:lnSpc>
                        <a:spcBef>
                          <a:spcPts val="0"/>
                        </a:spcBef>
                        <a:spcAft>
                          <a:spcPts val="0"/>
                        </a:spcAft>
                      </a:pPr>
                      <a:r>
                        <a:rPr lang="en-US" sz="1000" dirty="0" smtClean="0">
                          <a:solidFill>
                            <a:schemeClr val="tx1"/>
                          </a:solidFill>
                          <a:effectLst/>
                        </a:rPr>
                        <a:t>Think about what others would suggest as solutions to issues. </a:t>
                      </a:r>
                      <a:endParaRPr lang="en-US" sz="1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7423" marR="57423" marT="0" marB="0"/>
                </a:tc>
                <a:tc>
                  <a:txBody>
                    <a:bodyPr/>
                    <a:lstStyle/>
                    <a:p>
                      <a:pPr marL="0" marR="0" algn="ctr">
                        <a:lnSpc>
                          <a:spcPct val="150000"/>
                        </a:lnSpc>
                        <a:spcBef>
                          <a:spcPts val="0"/>
                        </a:spcBef>
                        <a:spcAft>
                          <a:spcPts val="0"/>
                        </a:spcAft>
                      </a:pPr>
                      <a:r>
                        <a:rPr lang="en-US" sz="1000" dirty="0">
                          <a:effectLst/>
                        </a:rPr>
                        <a:t>✔</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7423" marR="57423" marT="0" marB="0"/>
                </a:tc>
                <a:tc>
                  <a:txBody>
                    <a:bodyPr/>
                    <a:lstStyle/>
                    <a:p>
                      <a:pPr marL="0" marR="0" algn="ctr">
                        <a:lnSpc>
                          <a:spcPct val="150000"/>
                        </a:lnSpc>
                        <a:spcBef>
                          <a:spcPts val="0"/>
                        </a:spcBef>
                        <a:spcAft>
                          <a:spcPts val="0"/>
                        </a:spcAft>
                      </a:pPr>
                      <a:r>
                        <a:rPr lang="en-US" sz="1000">
                          <a:effectLst/>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57423" marR="57423" marT="0" marB="0"/>
                </a:tc>
                <a:tc>
                  <a:txBody>
                    <a:bodyPr/>
                    <a:lstStyle/>
                    <a:p>
                      <a:pPr marL="0" marR="0" algn="just">
                        <a:lnSpc>
                          <a:spcPct val="150000"/>
                        </a:lnSpc>
                        <a:spcBef>
                          <a:spcPts val="0"/>
                        </a:spcBef>
                        <a:spcAft>
                          <a:spcPts val="0"/>
                        </a:spcAft>
                      </a:pPr>
                      <a:r>
                        <a:rPr lang="en-US" sz="1000">
                          <a:effectLst/>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57423" marR="57423" marT="0" marB="0"/>
                </a:tc>
                <a:tc>
                  <a:txBody>
                    <a:bodyPr/>
                    <a:lstStyle/>
                    <a:p>
                      <a:pPr marL="0" marR="0" algn="just">
                        <a:lnSpc>
                          <a:spcPct val="150000"/>
                        </a:lnSpc>
                        <a:spcBef>
                          <a:spcPts val="0"/>
                        </a:spcBef>
                        <a:spcAft>
                          <a:spcPts val="0"/>
                        </a:spcAft>
                      </a:pPr>
                      <a:r>
                        <a:rPr lang="en-US" sz="1000" dirty="0">
                          <a:effectLst/>
                        </a:rPr>
                        <a:t> </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7423" marR="57423" marT="0" marB="0"/>
                </a:tc>
                <a:extLst>
                  <a:ext uri="{0D108BD9-81ED-4DB2-BD59-A6C34878D82A}">
                    <a16:rowId xmlns:a16="http://schemas.microsoft.com/office/drawing/2014/main" xmlns="" val="2656370147"/>
                  </a:ext>
                </a:extLst>
              </a:tr>
            </a:tbl>
          </a:graphicData>
        </a:graphic>
      </p:graphicFrame>
    </p:spTree>
    <p:extLst>
      <p:ext uri="{BB962C8B-B14F-4D97-AF65-F5344CB8AC3E}">
        <p14:creationId xmlns:p14="http://schemas.microsoft.com/office/powerpoint/2010/main" val="31929712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0000" y="580188"/>
            <a:ext cx="10571998" cy="970450"/>
          </a:xfrm>
        </p:spPr>
        <p:txBody>
          <a:bodyPr/>
          <a:lstStyle/>
          <a:p>
            <a:r>
              <a:rPr lang="en-US" sz="2400" dirty="0">
                <a:solidFill>
                  <a:schemeClr val="tx1"/>
                </a:solidFill>
              </a:rPr>
              <a:t>Take stock of your knowledge, abilities, and habits and do a SWOT analysis to determine what training and improvement you require. </a:t>
            </a:r>
          </a:p>
        </p:txBody>
      </p:sp>
      <p:sp>
        <p:nvSpPr>
          <p:cNvPr id="3" name="Content Placeholder 2"/>
          <p:cNvSpPr>
            <a:spLocks noGrp="1"/>
          </p:cNvSpPr>
          <p:nvPr>
            <p:ph idx="1"/>
          </p:nvPr>
        </p:nvSpPr>
        <p:spPr>
          <a:xfrm>
            <a:off x="818711" y="2222288"/>
            <a:ext cx="6280357" cy="3646498"/>
          </a:xfrm>
        </p:spPr>
        <p:txBody>
          <a:bodyPr anchor="t">
            <a:noAutofit/>
          </a:bodyPr>
          <a:lstStyle/>
          <a:p>
            <a:pPr marL="0" indent="0" algn="just">
              <a:lnSpc>
                <a:spcPct val="150000"/>
              </a:lnSpc>
              <a:buNone/>
            </a:pPr>
            <a:r>
              <a:rPr lang="en-US" sz="1600" b="1" u="sng" dirty="0"/>
              <a:t>Training and Development Needs:</a:t>
            </a:r>
            <a:endParaRPr lang="en-US" sz="1600" b="1" dirty="0"/>
          </a:p>
          <a:p>
            <a:pPr lvl="0" algn="just">
              <a:lnSpc>
                <a:spcPct val="150000"/>
              </a:lnSpc>
            </a:pPr>
            <a:r>
              <a:rPr lang="en-US" sz="1400" dirty="0" smtClean="0"/>
              <a:t>In </a:t>
            </a:r>
            <a:r>
              <a:rPr lang="en-US" sz="1400" dirty="0"/>
              <a:t>front of an audience: I need to get over my fear of public speaking and take some lessons or join a group to do so.</a:t>
            </a:r>
          </a:p>
          <a:p>
            <a:pPr lvl="0" algn="just">
              <a:lnSpc>
                <a:spcPct val="150000"/>
              </a:lnSpc>
            </a:pPr>
            <a:r>
              <a:rPr lang="en-US" sz="1400" dirty="0"/>
              <a:t>To Solve a Conflict: Take part in courses to hone my abilities in resolving conflict and improving interpersonal relationships.</a:t>
            </a:r>
          </a:p>
          <a:p>
            <a:pPr lvl="0" algn="just">
              <a:lnSpc>
                <a:spcPct val="150000"/>
              </a:lnSpc>
            </a:pPr>
            <a:r>
              <a:rPr lang="en-US" sz="1400" dirty="0"/>
              <a:t>Competence in Negotiation: Take a class or attend a workshop on the subject of negotiation if I want to improve my bargaining skills.</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81702" y="2466724"/>
            <a:ext cx="4000296" cy="3269058"/>
          </a:xfrm>
          <a:prstGeom prst="rect">
            <a:avLst/>
          </a:prstGeom>
        </p:spPr>
      </p:pic>
    </p:spTree>
    <p:extLst>
      <p:ext uri="{BB962C8B-B14F-4D97-AF65-F5344CB8AC3E}">
        <p14:creationId xmlns:p14="http://schemas.microsoft.com/office/powerpoint/2010/main" val="335051058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0000" y="448887"/>
            <a:ext cx="10571998" cy="1118376"/>
          </a:xfrm>
        </p:spPr>
        <p:txBody>
          <a:bodyPr/>
          <a:lstStyle/>
          <a:p>
            <a:r>
              <a:rPr lang="en-US" sz="2400" dirty="0">
                <a:solidFill>
                  <a:schemeClr val="tx1"/>
                </a:solidFill>
              </a:rPr>
              <a:t>Consider how good training and development might help you as an HR professional and the business as a whole. </a:t>
            </a:r>
          </a:p>
        </p:txBody>
      </p:sp>
      <p:sp>
        <p:nvSpPr>
          <p:cNvPr id="3" name="Content Placeholder 2"/>
          <p:cNvSpPr>
            <a:spLocks noGrp="1"/>
          </p:cNvSpPr>
          <p:nvPr>
            <p:ph idx="1"/>
          </p:nvPr>
        </p:nvSpPr>
        <p:spPr>
          <a:xfrm>
            <a:off x="818711" y="2222288"/>
            <a:ext cx="6280357" cy="3945756"/>
          </a:xfrm>
        </p:spPr>
        <p:txBody>
          <a:bodyPr anchor="t">
            <a:noAutofit/>
          </a:bodyPr>
          <a:lstStyle/>
          <a:p>
            <a:pPr marL="0" indent="0" algn="just">
              <a:lnSpc>
                <a:spcPct val="150000"/>
              </a:lnSpc>
              <a:buNone/>
            </a:pPr>
            <a:r>
              <a:rPr lang="en-US" sz="1600" b="1" u="sng" dirty="0"/>
              <a:t>Benefits to the Organization:</a:t>
            </a:r>
            <a:endParaRPr lang="en-US" sz="1600" b="1" dirty="0"/>
          </a:p>
          <a:p>
            <a:pPr algn="just">
              <a:lnSpc>
                <a:spcPct val="150000"/>
              </a:lnSpc>
            </a:pPr>
            <a:r>
              <a:rPr lang="en-US" sz="1400" dirty="0"/>
              <a:t>Better Human Resources Procedures: An HR professional with the right training may help bring in fresh perspectives and innovative solutions for Tesco, ultimately leading to more effective HR operations. </a:t>
            </a:r>
            <a:endParaRPr lang="en-US" sz="1400" dirty="0" smtClean="0"/>
          </a:p>
          <a:p>
            <a:pPr algn="just">
              <a:lnSpc>
                <a:spcPct val="150000"/>
              </a:lnSpc>
            </a:pPr>
            <a:r>
              <a:rPr lang="en-US" sz="1400" dirty="0" smtClean="0"/>
              <a:t>Rules </a:t>
            </a:r>
            <a:r>
              <a:rPr lang="en-US" sz="1400" dirty="0"/>
              <a:t>Obeyed: The Human Resources department is accountable for monitoring and enforcing adherence to all applicable employment rules and regulations. </a:t>
            </a:r>
          </a:p>
          <a:p>
            <a:pPr algn="just">
              <a:lnSpc>
                <a:spcPct val="150000"/>
              </a:lnSpc>
            </a:pPr>
            <a:r>
              <a:rPr lang="en-US" sz="1400" dirty="0" smtClean="0"/>
              <a:t>Reduced </a:t>
            </a:r>
            <a:r>
              <a:rPr lang="en-US" sz="1400" dirty="0"/>
              <a:t>Employee Turnover Rates: Those in charge of human resources (HR) should develop and roll out initiatives designed to retain valuable staff members</a:t>
            </a:r>
            <a:r>
              <a:rPr lang="en-US" sz="1400" dirty="0" smtClean="0"/>
              <a:t>.</a:t>
            </a:r>
            <a:endParaRPr lang="en-US" sz="1400"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64829" y="2432512"/>
            <a:ext cx="3917169" cy="3735532"/>
          </a:xfrm>
          <a:prstGeom prst="rect">
            <a:avLst/>
          </a:prstGeom>
        </p:spPr>
      </p:pic>
    </p:spTree>
    <p:extLst>
      <p:ext uri="{BB962C8B-B14F-4D97-AF65-F5344CB8AC3E}">
        <p14:creationId xmlns:p14="http://schemas.microsoft.com/office/powerpoint/2010/main" val="32483538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0000" y="448887"/>
            <a:ext cx="10571998" cy="1118376"/>
          </a:xfrm>
        </p:spPr>
        <p:txBody>
          <a:bodyPr/>
          <a:lstStyle/>
          <a:p>
            <a:r>
              <a:rPr lang="en-US" sz="2400" dirty="0">
                <a:solidFill>
                  <a:schemeClr val="tx1"/>
                </a:solidFill>
              </a:rPr>
              <a:t>Consider how good training and development might help you as an HR professional and the business as a whole. </a:t>
            </a:r>
          </a:p>
        </p:txBody>
      </p:sp>
      <p:sp>
        <p:nvSpPr>
          <p:cNvPr id="3" name="Content Placeholder 2"/>
          <p:cNvSpPr>
            <a:spLocks noGrp="1"/>
          </p:cNvSpPr>
          <p:nvPr>
            <p:ph idx="1"/>
          </p:nvPr>
        </p:nvSpPr>
        <p:spPr>
          <a:xfrm>
            <a:off x="818711" y="2222288"/>
            <a:ext cx="6280357" cy="3945756"/>
          </a:xfrm>
        </p:spPr>
        <p:txBody>
          <a:bodyPr anchor="t">
            <a:noAutofit/>
          </a:bodyPr>
          <a:lstStyle/>
          <a:p>
            <a:pPr marL="0" indent="0" algn="just">
              <a:lnSpc>
                <a:spcPct val="150000"/>
              </a:lnSpc>
              <a:buNone/>
            </a:pPr>
            <a:r>
              <a:rPr lang="en-US" sz="1600" b="1" u="sng" dirty="0"/>
              <a:t>Benefits to the Individual:</a:t>
            </a:r>
            <a:endParaRPr lang="en-US" sz="1600" b="1" dirty="0"/>
          </a:p>
          <a:p>
            <a:pPr algn="just">
              <a:lnSpc>
                <a:spcPct val="150000"/>
              </a:lnSpc>
            </a:pPr>
            <a:r>
              <a:rPr lang="en-US" sz="1400" dirty="0"/>
              <a:t>Promotion in One's Profession: Possibilities for promotion in one's field may arise through participation in training and development programs. </a:t>
            </a:r>
            <a:endParaRPr lang="en-US" sz="1400" dirty="0" smtClean="0"/>
          </a:p>
          <a:p>
            <a:pPr algn="just">
              <a:lnSpc>
                <a:spcPct val="150000"/>
              </a:lnSpc>
            </a:pPr>
            <a:r>
              <a:rPr lang="en-US" sz="1400" dirty="0" smtClean="0"/>
              <a:t>More </a:t>
            </a:r>
            <a:r>
              <a:rPr lang="en-US" sz="1400" dirty="0"/>
              <a:t>Contentment with One's Work: Human resources professionals who invest in their professional growth are more likely to be happy in their jobs. </a:t>
            </a:r>
            <a:endParaRPr lang="en-US" sz="1400" dirty="0" smtClean="0"/>
          </a:p>
          <a:p>
            <a:pPr algn="just">
              <a:lnSpc>
                <a:spcPct val="150000"/>
              </a:lnSpc>
            </a:pPr>
            <a:r>
              <a:rPr lang="en-US" sz="1400" dirty="0" smtClean="0"/>
              <a:t>Developing </a:t>
            </a:r>
            <a:r>
              <a:rPr lang="en-US" sz="1400" dirty="0"/>
              <a:t>Oneself: Human resources professionals may benefit professionally and personally from training and development opportunities</a:t>
            </a:r>
            <a:r>
              <a:rPr lang="en-US" sz="1400" dirty="0" smtClean="0"/>
              <a:t>.</a:t>
            </a:r>
            <a:endParaRPr lang="en-US" sz="1400"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64829" y="2432512"/>
            <a:ext cx="3917169" cy="3735532"/>
          </a:xfrm>
          <a:prstGeom prst="rect">
            <a:avLst/>
          </a:prstGeom>
        </p:spPr>
      </p:pic>
    </p:spTree>
    <p:extLst>
      <p:ext uri="{BB962C8B-B14F-4D97-AF65-F5344CB8AC3E}">
        <p14:creationId xmlns:p14="http://schemas.microsoft.com/office/powerpoint/2010/main" val="351277527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p>
        </p:txBody>
      </p:sp>
      <p:sp>
        <p:nvSpPr>
          <p:cNvPr id="3" name="Content Placeholder 2"/>
          <p:cNvSpPr>
            <a:spLocks noGrp="1"/>
          </p:cNvSpPr>
          <p:nvPr>
            <p:ph idx="1"/>
          </p:nvPr>
        </p:nvSpPr>
        <p:spPr/>
        <p:txBody>
          <a:bodyPr anchor="t">
            <a:normAutofit/>
          </a:bodyPr>
          <a:lstStyle/>
          <a:p>
            <a:pPr algn="just">
              <a:lnSpc>
                <a:spcPct val="150000"/>
              </a:lnSpc>
            </a:pPr>
            <a:r>
              <a:rPr lang="en-US" dirty="0"/>
              <a:t>HR specialists manage and assist a company's employees, guaranteeing its success. HR workers' knowledge, skills, and behaviors (KSB) vary by department, therefore it's important to assess each area's needs. HR professionals may establish their training and development requirements by completing a personal skills audit using a SWOT analysis. Improved employee engagement, productivity, and turnover may come from HR officer training and development. So, HR professionals must be professionally developed to thrive in their responsibilities and assist the organization's growth and success.</a:t>
            </a:r>
          </a:p>
        </p:txBody>
      </p:sp>
    </p:spTree>
    <p:extLst>
      <p:ext uri="{BB962C8B-B14F-4D97-AF65-F5344CB8AC3E}">
        <p14:creationId xmlns:p14="http://schemas.microsoft.com/office/powerpoint/2010/main" val="337772650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a:t>
            </a:r>
          </a:p>
        </p:txBody>
      </p:sp>
      <p:sp>
        <p:nvSpPr>
          <p:cNvPr id="3" name="Content Placeholder 2"/>
          <p:cNvSpPr>
            <a:spLocks noGrp="1"/>
          </p:cNvSpPr>
          <p:nvPr>
            <p:ph idx="1"/>
          </p:nvPr>
        </p:nvSpPr>
        <p:spPr>
          <a:xfrm>
            <a:off x="818712" y="2222287"/>
            <a:ext cx="10554574" cy="4378018"/>
          </a:xfrm>
        </p:spPr>
        <p:txBody>
          <a:bodyPr anchor="t">
            <a:noAutofit/>
          </a:bodyPr>
          <a:lstStyle/>
          <a:p>
            <a:pPr algn="just"/>
            <a:r>
              <a:rPr lang="en-US" sz="1400" dirty="0"/>
              <a:t>Farrukh, M., Ting, H., Shahzad, I.A. and Hua, Z., 2018. Can incivility impede knowledge sharing behaviour?. International Journal of Information Systems and Change Management, 10(4), pp.295-310.</a:t>
            </a:r>
          </a:p>
          <a:p>
            <a:pPr algn="just"/>
            <a:r>
              <a:rPr lang="en-US" sz="1400" dirty="0"/>
              <a:t>Saling, K.C. and Do, M.D., 2020. Leveraging people analytics for an adaptive complex talent management system. Procedia Computer Science, 168, pp.105-111.</a:t>
            </a:r>
          </a:p>
          <a:p>
            <a:pPr algn="just"/>
            <a:r>
              <a:rPr lang="en-US" sz="1400" dirty="0"/>
              <a:t>Amin, M.B. and Rubel, M.R.B., 2020. Human resource management practices and employee knowledge sharing behavior: Mediating role of knowledge sharing intention. Asian Journal of Empirical Research, 10(5), pp.150-164.</a:t>
            </a:r>
          </a:p>
          <a:p>
            <a:pPr algn="just"/>
            <a:r>
              <a:rPr lang="en-US" sz="1400" dirty="0"/>
              <a:t>Rangkuti, F., 2015. Personal SWOT analysis. Gramedia Pustaka Utama.</a:t>
            </a:r>
          </a:p>
          <a:p>
            <a:pPr algn="just"/>
            <a:r>
              <a:rPr lang="en-US" sz="1400" dirty="0"/>
              <a:t>Herman, M., 2017. Creating a Personal SWOT Analysis. MRH Enterprises LLC. Fecha de consulta, 20.</a:t>
            </a:r>
          </a:p>
          <a:p>
            <a:pPr algn="just"/>
            <a:r>
              <a:rPr lang="en-US" sz="1400" dirty="0"/>
              <a:t>Hamid, S., 2018. A study of effectiveness of training and development programmes of UPSTDC, India–an analysis. South Asian Journal of Tourism and Heritage, 4(1), pp.72-82.</a:t>
            </a:r>
          </a:p>
          <a:p>
            <a:pPr algn="just"/>
            <a:r>
              <a:rPr lang="en-US" sz="1400" dirty="0"/>
              <a:t>Brown, J., 2019. Training needs assessment: A must for developing an effective training program. Public personnel management, 31(4), pp.569-578.</a:t>
            </a:r>
          </a:p>
          <a:p>
            <a:pPr algn="just"/>
            <a:r>
              <a:rPr lang="en-US" sz="1400" dirty="0"/>
              <a:t>Collins, C.J. and Clark, K.D., 2021. Strategic human resource practices, top management team social networks, and firm performance: The role of human resource practices in creating organizational competitive advantage. Academy of management Journal, 46(6), pp.740-751.</a:t>
            </a:r>
          </a:p>
        </p:txBody>
      </p:sp>
    </p:spTree>
    <p:extLst>
      <p:ext uri="{BB962C8B-B14F-4D97-AF65-F5344CB8AC3E}">
        <p14:creationId xmlns:p14="http://schemas.microsoft.com/office/powerpoint/2010/main" val="49379295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8664B0"/>
      </a:accent1>
      <a:accent2>
        <a:srgbClr val="D75BCD"/>
      </a:accent2>
      <a:accent3>
        <a:srgbClr val="E54D86"/>
      </a:accent3>
      <a:accent4>
        <a:srgbClr val="DE4547"/>
      </a:accent4>
      <a:accent5>
        <a:srgbClr val="F16E40"/>
      </a:accent5>
      <a:accent6>
        <a:srgbClr val="EB9C5A"/>
      </a:accent6>
      <a:hlink>
        <a:srgbClr val="8F8F8F"/>
      </a:hlink>
      <a:folHlink>
        <a:srgbClr val="A5A5A5"/>
      </a:folHlink>
    </a:clrScheme>
    <a:fontScheme name="Quotable">
      <a:majorFont>
        <a:latin typeface="Century Gothic"/>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xmlns="" name="Quotable" id="{39EC5628-30ED-4578-ACD8-9820EDB8E15A}" vid="{7AF46513-5B0D-4B03-9323-32F3F0BFC9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TM03457503[[fn=Quotable]]</Template>
  <TotalTime>61</TotalTime>
  <Words>2923</Words>
  <Application>Microsoft Office PowerPoint</Application>
  <PresentationFormat>Custom</PresentationFormat>
  <Paragraphs>262</Paragraphs>
  <Slides>15</Slides>
  <Notes>13</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Quotable</vt:lpstr>
      <vt:lpstr>(BMSW 5102)Developing Relationships and Workplace Achievement</vt:lpstr>
      <vt:lpstr>Table of Contents</vt:lpstr>
      <vt:lpstr>Introduction</vt:lpstr>
      <vt:lpstr>Identify the KSB that HR workers need to succeed in their roles throughout the organization. </vt:lpstr>
      <vt:lpstr>Identify the KSB that HR workers need to succeed in their roles throughout the organization. </vt:lpstr>
      <vt:lpstr>Identify the KSB that HR workers need to succeed in their roles throughout the organization. </vt:lpstr>
      <vt:lpstr>Take stock of your knowledge, abilities, and habits and do a SWOT analysis to determine what training and improvement you require. </vt:lpstr>
      <vt:lpstr>Take stock of your knowledge, abilities, and habits and do a SWOT analysis to determine what training and improvement you require. </vt:lpstr>
      <vt:lpstr>Take stock of your knowledge, abilities, and habits and do a SWOT analysis to determine what training and improvement you require. </vt:lpstr>
      <vt:lpstr>Take stock of your knowledge, abilities, and habits and do a SWOT analysis to determine what training and improvement you require. </vt:lpstr>
      <vt:lpstr>Take stock of your knowledge, abilities, and habits and do a SWOT analysis to determine what training and improvement you require. </vt:lpstr>
      <vt:lpstr>Consider how good training and development might help you as an HR professional and the business as a whole. </vt:lpstr>
      <vt:lpstr>Consider how good training and development might help you as an HR professional and the business as a whole. </vt:lpstr>
      <vt:lpstr>Conclusion</vt:lpstr>
      <vt:lpstr>Reference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Rashed</dc:creator>
  <cp:lastModifiedBy>User</cp:lastModifiedBy>
  <cp:revision>63</cp:revision>
  <dcterms:created xsi:type="dcterms:W3CDTF">2023-03-15T15:48:13Z</dcterms:created>
  <dcterms:modified xsi:type="dcterms:W3CDTF">2023-03-26T13:47:15Z</dcterms:modified>
</cp:coreProperties>
</file>