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9"/>
  </p:notesMasterIdLst>
  <p:sldIdLst>
    <p:sldId id="256" r:id="rId2"/>
    <p:sldId id="257" r:id="rId3"/>
    <p:sldId id="258" r:id="rId4"/>
    <p:sldId id="262" r:id="rId5"/>
    <p:sldId id="264" r:id="rId6"/>
    <p:sldId id="259" r:id="rId7"/>
    <p:sldId id="263" r:id="rId8"/>
    <p:sldId id="265" r:id="rId9"/>
    <p:sldId id="260" r:id="rId10"/>
    <p:sldId id="266" r:id="rId11"/>
    <p:sldId id="268" r:id="rId12"/>
    <p:sldId id="267" r:id="rId13"/>
    <p:sldId id="269" r:id="rId14"/>
    <p:sldId id="270" r:id="rId15"/>
    <p:sldId id="271" r:id="rId16"/>
    <p:sldId id="272" r:id="rId17"/>
    <p:sldId id="261"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83605" autoAdjust="0"/>
  </p:normalViewPr>
  <p:slideViewPr>
    <p:cSldViewPr snapToGrid="0">
      <p:cViewPr varScale="1">
        <p:scale>
          <a:sx n="69" d="100"/>
          <a:sy n="69" d="100"/>
        </p:scale>
        <p:origin x="1234"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03DBC94-C822-433C-9A5E-A30655BA28F0}" type="doc">
      <dgm:prSet loTypeId="urn:microsoft.com/office/officeart/2016/7/layout/BasicLinearProcessNumbered" loCatId="process" qsTypeId="urn:microsoft.com/office/officeart/2005/8/quickstyle/simple3" qsCatId="simple" csTypeId="urn:microsoft.com/office/officeart/2005/8/colors/colorful2" csCatId="colorful" phldr="1"/>
      <dgm:spPr/>
      <dgm:t>
        <a:bodyPr/>
        <a:lstStyle/>
        <a:p>
          <a:endParaRPr lang="en-US"/>
        </a:p>
      </dgm:t>
    </dgm:pt>
    <dgm:pt modelId="{E3A148A4-D0D1-4CEF-8DCE-9B2F74D97FB1}">
      <dgm:prSet custT="1"/>
      <dgm:spPr/>
      <dgm:t>
        <a:bodyPr/>
        <a:lstStyle/>
        <a:p>
          <a:r>
            <a:rPr lang="en-GB" sz="1400" b="0" dirty="0"/>
            <a:t>make employees aware of what's expected of them in terms of standards of performance or conduct (and the likely consequences of continued failure to meet these standards)</a:t>
          </a:r>
          <a:endParaRPr lang="en-US" sz="1400" b="0" dirty="0"/>
        </a:p>
      </dgm:t>
    </dgm:pt>
    <dgm:pt modelId="{83289DC2-9D3E-45F5-BA0A-3DCB4472FF10}" type="parTrans" cxnId="{5743A124-4D4E-416D-978F-4C04E1F022B8}">
      <dgm:prSet/>
      <dgm:spPr/>
      <dgm:t>
        <a:bodyPr/>
        <a:lstStyle/>
        <a:p>
          <a:endParaRPr lang="en-US"/>
        </a:p>
      </dgm:t>
    </dgm:pt>
    <dgm:pt modelId="{5720E3ED-4AEC-47DA-9262-DFDD66ABE997}" type="sibTrans" cxnId="{5743A124-4D4E-416D-978F-4C04E1F022B8}">
      <dgm:prSet phldrT="1" phldr="0"/>
      <dgm:spPr/>
      <dgm:t>
        <a:bodyPr/>
        <a:lstStyle/>
        <a:p>
          <a:r>
            <a:rPr lang="en-US"/>
            <a:t>1</a:t>
          </a:r>
        </a:p>
      </dgm:t>
    </dgm:pt>
    <dgm:pt modelId="{8980E201-38DE-4B14-AEF2-CF14815E9F44}">
      <dgm:prSet custT="1"/>
      <dgm:spPr/>
      <dgm:t>
        <a:bodyPr/>
        <a:lstStyle/>
        <a:p>
          <a:r>
            <a:rPr lang="en-GB" sz="1600" b="0" dirty="0"/>
            <a:t>try to resolve matters without recourse to external dispute resolution processes or an employment tribunal</a:t>
          </a:r>
          <a:endParaRPr lang="en-US" sz="1600" b="0" dirty="0"/>
        </a:p>
      </dgm:t>
    </dgm:pt>
    <dgm:pt modelId="{8DD69E67-636A-4EDD-A28B-A2DEC715B00F}" type="parTrans" cxnId="{EFE87A67-8350-4BF0-9A58-D06747E3F205}">
      <dgm:prSet/>
      <dgm:spPr/>
      <dgm:t>
        <a:bodyPr/>
        <a:lstStyle/>
        <a:p>
          <a:endParaRPr lang="en-US"/>
        </a:p>
      </dgm:t>
    </dgm:pt>
    <dgm:pt modelId="{1EFD655D-7F53-4FE5-ACE0-C8CC3389C96D}" type="sibTrans" cxnId="{EFE87A67-8350-4BF0-9A58-D06747E3F205}">
      <dgm:prSet phldrT="2" phldr="0"/>
      <dgm:spPr/>
      <dgm:t>
        <a:bodyPr/>
        <a:lstStyle/>
        <a:p>
          <a:r>
            <a:rPr lang="en-US"/>
            <a:t>2</a:t>
          </a:r>
        </a:p>
      </dgm:t>
    </dgm:pt>
    <dgm:pt modelId="{28C75549-4614-4E95-B5EC-99BBA6DECADD}">
      <dgm:prSet custT="1"/>
      <dgm:spPr/>
      <dgm:t>
        <a:bodyPr/>
        <a:lstStyle/>
        <a:p>
          <a:r>
            <a:rPr lang="en-GB" sz="1600" b="0" dirty="0"/>
            <a:t>demonstrate to an employment tribunal that an appropriate process has been followed should an employee complain about the way they've been dismissed</a:t>
          </a:r>
          <a:endParaRPr lang="en-US" sz="1600" b="0" dirty="0"/>
        </a:p>
      </dgm:t>
    </dgm:pt>
    <dgm:pt modelId="{4C2B10C4-6FAC-49C3-8170-14A75194BBAB}" type="parTrans" cxnId="{06FBEEA2-72A5-412A-97F0-0794C8AE010A}">
      <dgm:prSet/>
      <dgm:spPr/>
      <dgm:t>
        <a:bodyPr/>
        <a:lstStyle/>
        <a:p>
          <a:endParaRPr lang="en-US"/>
        </a:p>
      </dgm:t>
    </dgm:pt>
    <dgm:pt modelId="{5AF44B99-9D0F-488B-A998-1FDC7BABD5E0}" type="sibTrans" cxnId="{06FBEEA2-72A5-412A-97F0-0794C8AE010A}">
      <dgm:prSet phldrT="3" phldr="0"/>
      <dgm:spPr/>
      <dgm:t>
        <a:bodyPr/>
        <a:lstStyle/>
        <a:p>
          <a:r>
            <a:rPr lang="en-US"/>
            <a:t>3</a:t>
          </a:r>
        </a:p>
      </dgm:t>
    </dgm:pt>
    <dgm:pt modelId="{DF12B9AF-20B7-49CC-B79C-48F1DACF4F78}" type="pres">
      <dgm:prSet presAssocID="{E03DBC94-C822-433C-9A5E-A30655BA28F0}" presName="Name0" presStyleCnt="0">
        <dgm:presLayoutVars>
          <dgm:animLvl val="lvl"/>
          <dgm:resizeHandles val="exact"/>
        </dgm:presLayoutVars>
      </dgm:prSet>
      <dgm:spPr/>
    </dgm:pt>
    <dgm:pt modelId="{3EEA0E22-BE1C-4C3C-9BDD-53EE0320387E}" type="pres">
      <dgm:prSet presAssocID="{E3A148A4-D0D1-4CEF-8DCE-9B2F74D97FB1}" presName="compositeNode" presStyleCnt="0">
        <dgm:presLayoutVars>
          <dgm:bulletEnabled val="1"/>
        </dgm:presLayoutVars>
      </dgm:prSet>
      <dgm:spPr/>
    </dgm:pt>
    <dgm:pt modelId="{05F99EAA-E3FC-4BC6-92C1-AECC8E13E08C}" type="pres">
      <dgm:prSet presAssocID="{E3A148A4-D0D1-4CEF-8DCE-9B2F74D97FB1}" presName="bgRect" presStyleLbl="bgAccFollowNode1" presStyleIdx="0" presStyleCnt="3" custScaleY="112466"/>
      <dgm:spPr/>
    </dgm:pt>
    <dgm:pt modelId="{9606D2DF-61BF-46A4-9D3C-325B761EFE9C}" type="pres">
      <dgm:prSet presAssocID="{5720E3ED-4AEC-47DA-9262-DFDD66ABE997}" presName="sibTransNodeCircle" presStyleLbl="alignNode1" presStyleIdx="0" presStyleCnt="6">
        <dgm:presLayoutVars>
          <dgm:chMax val="0"/>
          <dgm:bulletEnabled/>
        </dgm:presLayoutVars>
      </dgm:prSet>
      <dgm:spPr/>
    </dgm:pt>
    <dgm:pt modelId="{BBCC19EF-8D76-41D0-845B-8CA9F7A94564}" type="pres">
      <dgm:prSet presAssocID="{E3A148A4-D0D1-4CEF-8DCE-9B2F74D97FB1}" presName="bottomLine" presStyleLbl="alignNode1" presStyleIdx="1" presStyleCnt="6">
        <dgm:presLayoutVars/>
      </dgm:prSet>
      <dgm:spPr/>
    </dgm:pt>
    <dgm:pt modelId="{E3FC62FB-4D0D-4038-9BE3-EC4B8A86BA88}" type="pres">
      <dgm:prSet presAssocID="{E3A148A4-D0D1-4CEF-8DCE-9B2F74D97FB1}" presName="nodeText" presStyleLbl="bgAccFollowNode1" presStyleIdx="0" presStyleCnt="3">
        <dgm:presLayoutVars>
          <dgm:bulletEnabled val="1"/>
        </dgm:presLayoutVars>
      </dgm:prSet>
      <dgm:spPr/>
    </dgm:pt>
    <dgm:pt modelId="{1F6E11F5-720F-440F-A1DD-35E68BCC46DA}" type="pres">
      <dgm:prSet presAssocID="{5720E3ED-4AEC-47DA-9262-DFDD66ABE997}" presName="sibTrans" presStyleCnt="0"/>
      <dgm:spPr/>
    </dgm:pt>
    <dgm:pt modelId="{0E793CA3-9289-495A-A4C3-680B44E67FDE}" type="pres">
      <dgm:prSet presAssocID="{8980E201-38DE-4B14-AEF2-CF14815E9F44}" presName="compositeNode" presStyleCnt="0">
        <dgm:presLayoutVars>
          <dgm:bulletEnabled val="1"/>
        </dgm:presLayoutVars>
      </dgm:prSet>
      <dgm:spPr/>
    </dgm:pt>
    <dgm:pt modelId="{DFE9DF67-94D1-4B88-A874-F738E3B42014}" type="pres">
      <dgm:prSet presAssocID="{8980E201-38DE-4B14-AEF2-CF14815E9F44}" presName="bgRect" presStyleLbl="bgAccFollowNode1" presStyleIdx="1" presStyleCnt="3" custScaleY="112466"/>
      <dgm:spPr/>
    </dgm:pt>
    <dgm:pt modelId="{090BEA0C-A77B-4841-8B46-71BD6C871412}" type="pres">
      <dgm:prSet presAssocID="{1EFD655D-7F53-4FE5-ACE0-C8CC3389C96D}" presName="sibTransNodeCircle" presStyleLbl="alignNode1" presStyleIdx="2" presStyleCnt="6">
        <dgm:presLayoutVars>
          <dgm:chMax val="0"/>
          <dgm:bulletEnabled/>
        </dgm:presLayoutVars>
      </dgm:prSet>
      <dgm:spPr/>
    </dgm:pt>
    <dgm:pt modelId="{FEBCE787-AA1B-4166-ABC9-CEB418B8F404}" type="pres">
      <dgm:prSet presAssocID="{8980E201-38DE-4B14-AEF2-CF14815E9F44}" presName="bottomLine" presStyleLbl="alignNode1" presStyleIdx="3" presStyleCnt="6">
        <dgm:presLayoutVars/>
      </dgm:prSet>
      <dgm:spPr/>
    </dgm:pt>
    <dgm:pt modelId="{9BD09ACD-01C5-4259-B901-0F0F9A48BFB3}" type="pres">
      <dgm:prSet presAssocID="{8980E201-38DE-4B14-AEF2-CF14815E9F44}" presName="nodeText" presStyleLbl="bgAccFollowNode1" presStyleIdx="1" presStyleCnt="3">
        <dgm:presLayoutVars>
          <dgm:bulletEnabled val="1"/>
        </dgm:presLayoutVars>
      </dgm:prSet>
      <dgm:spPr/>
    </dgm:pt>
    <dgm:pt modelId="{985F2163-CCA0-46CF-9BA0-26F11CA6C8F9}" type="pres">
      <dgm:prSet presAssocID="{1EFD655D-7F53-4FE5-ACE0-C8CC3389C96D}" presName="sibTrans" presStyleCnt="0"/>
      <dgm:spPr/>
    </dgm:pt>
    <dgm:pt modelId="{2DD87FF6-DA1E-4F14-BBBE-F82D5BFE128F}" type="pres">
      <dgm:prSet presAssocID="{28C75549-4614-4E95-B5EC-99BBA6DECADD}" presName="compositeNode" presStyleCnt="0">
        <dgm:presLayoutVars>
          <dgm:bulletEnabled val="1"/>
        </dgm:presLayoutVars>
      </dgm:prSet>
      <dgm:spPr/>
    </dgm:pt>
    <dgm:pt modelId="{AAC397F7-189C-4D95-BB63-54685661CF1E}" type="pres">
      <dgm:prSet presAssocID="{28C75549-4614-4E95-B5EC-99BBA6DECADD}" presName="bgRect" presStyleLbl="bgAccFollowNode1" presStyleIdx="2" presStyleCnt="3" custScaleY="112466"/>
      <dgm:spPr/>
    </dgm:pt>
    <dgm:pt modelId="{315325F6-3CD1-44D9-8883-BC950FB7247A}" type="pres">
      <dgm:prSet presAssocID="{5AF44B99-9D0F-488B-A998-1FDC7BABD5E0}" presName="sibTransNodeCircle" presStyleLbl="alignNode1" presStyleIdx="4" presStyleCnt="6">
        <dgm:presLayoutVars>
          <dgm:chMax val="0"/>
          <dgm:bulletEnabled/>
        </dgm:presLayoutVars>
      </dgm:prSet>
      <dgm:spPr/>
    </dgm:pt>
    <dgm:pt modelId="{58A3582E-C694-4AB1-B916-4D33F433F266}" type="pres">
      <dgm:prSet presAssocID="{28C75549-4614-4E95-B5EC-99BBA6DECADD}" presName="bottomLine" presStyleLbl="alignNode1" presStyleIdx="5" presStyleCnt="6">
        <dgm:presLayoutVars/>
      </dgm:prSet>
      <dgm:spPr/>
    </dgm:pt>
    <dgm:pt modelId="{B493835B-0ADC-4E77-B1A7-E97C0E13B8C7}" type="pres">
      <dgm:prSet presAssocID="{28C75549-4614-4E95-B5EC-99BBA6DECADD}" presName="nodeText" presStyleLbl="bgAccFollowNode1" presStyleIdx="2" presStyleCnt="3">
        <dgm:presLayoutVars>
          <dgm:bulletEnabled val="1"/>
        </dgm:presLayoutVars>
      </dgm:prSet>
      <dgm:spPr/>
    </dgm:pt>
  </dgm:ptLst>
  <dgm:cxnLst>
    <dgm:cxn modelId="{9C63EA0B-134A-4C2C-8C7F-AEAA8BB0C380}" type="presOf" srcId="{8980E201-38DE-4B14-AEF2-CF14815E9F44}" destId="{9BD09ACD-01C5-4259-B901-0F0F9A48BFB3}" srcOrd="1" destOrd="0" presId="urn:microsoft.com/office/officeart/2016/7/layout/BasicLinearProcessNumbered"/>
    <dgm:cxn modelId="{1DEEE30E-57AC-4124-A428-AE00A45DF5DF}" type="presOf" srcId="{E03DBC94-C822-433C-9A5E-A30655BA28F0}" destId="{DF12B9AF-20B7-49CC-B79C-48F1DACF4F78}" srcOrd="0" destOrd="0" presId="urn:microsoft.com/office/officeart/2016/7/layout/BasicLinearProcessNumbered"/>
    <dgm:cxn modelId="{5743A124-4D4E-416D-978F-4C04E1F022B8}" srcId="{E03DBC94-C822-433C-9A5E-A30655BA28F0}" destId="{E3A148A4-D0D1-4CEF-8DCE-9B2F74D97FB1}" srcOrd="0" destOrd="0" parTransId="{83289DC2-9D3E-45F5-BA0A-3DCB4472FF10}" sibTransId="{5720E3ED-4AEC-47DA-9262-DFDD66ABE997}"/>
    <dgm:cxn modelId="{3F8F8338-264E-44C7-B917-B720AEAC0836}" type="presOf" srcId="{1EFD655D-7F53-4FE5-ACE0-C8CC3389C96D}" destId="{090BEA0C-A77B-4841-8B46-71BD6C871412}" srcOrd="0" destOrd="0" presId="urn:microsoft.com/office/officeart/2016/7/layout/BasicLinearProcessNumbered"/>
    <dgm:cxn modelId="{91B37D45-CC1D-4534-8D87-E15E7737538C}" type="presOf" srcId="{5AF44B99-9D0F-488B-A998-1FDC7BABD5E0}" destId="{315325F6-3CD1-44D9-8883-BC950FB7247A}" srcOrd="0" destOrd="0" presId="urn:microsoft.com/office/officeart/2016/7/layout/BasicLinearProcessNumbered"/>
    <dgm:cxn modelId="{EFE87A67-8350-4BF0-9A58-D06747E3F205}" srcId="{E03DBC94-C822-433C-9A5E-A30655BA28F0}" destId="{8980E201-38DE-4B14-AEF2-CF14815E9F44}" srcOrd="1" destOrd="0" parTransId="{8DD69E67-636A-4EDD-A28B-A2DEC715B00F}" sibTransId="{1EFD655D-7F53-4FE5-ACE0-C8CC3389C96D}"/>
    <dgm:cxn modelId="{B206B74C-AE99-49D7-945C-3A03C4A2EEED}" type="presOf" srcId="{28C75549-4614-4E95-B5EC-99BBA6DECADD}" destId="{B493835B-0ADC-4E77-B1A7-E97C0E13B8C7}" srcOrd="1" destOrd="0" presId="urn:microsoft.com/office/officeart/2016/7/layout/BasicLinearProcessNumbered"/>
    <dgm:cxn modelId="{1384D770-A8A5-48F1-8F94-B88DFF64F23B}" type="presOf" srcId="{E3A148A4-D0D1-4CEF-8DCE-9B2F74D97FB1}" destId="{05F99EAA-E3FC-4BC6-92C1-AECC8E13E08C}" srcOrd="0" destOrd="0" presId="urn:microsoft.com/office/officeart/2016/7/layout/BasicLinearProcessNumbered"/>
    <dgm:cxn modelId="{CD723575-A69D-4033-BECF-FF4669A2CB97}" type="presOf" srcId="{28C75549-4614-4E95-B5EC-99BBA6DECADD}" destId="{AAC397F7-189C-4D95-BB63-54685661CF1E}" srcOrd="0" destOrd="0" presId="urn:microsoft.com/office/officeart/2016/7/layout/BasicLinearProcessNumbered"/>
    <dgm:cxn modelId="{29E7089A-E795-4ED5-A029-B1816FB702DC}" type="presOf" srcId="{E3A148A4-D0D1-4CEF-8DCE-9B2F74D97FB1}" destId="{E3FC62FB-4D0D-4038-9BE3-EC4B8A86BA88}" srcOrd="1" destOrd="0" presId="urn:microsoft.com/office/officeart/2016/7/layout/BasicLinearProcessNumbered"/>
    <dgm:cxn modelId="{06FBEEA2-72A5-412A-97F0-0794C8AE010A}" srcId="{E03DBC94-C822-433C-9A5E-A30655BA28F0}" destId="{28C75549-4614-4E95-B5EC-99BBA6DECADD}" srcOrd="2" destOrd="0" parTransId="{4C2B10C4-6FAC-49C3-8170-14A75194BBAB}" sibTransId="{5AF44B99-9D0F-488B-A998-1FDC7BABD5E0}"/>
    <dgm:cxn modelId="{6F4B93E8-F4FD-44AD-B8C4-DF31BB883BED}" type="presOf" srcId="{8980E201-38DE-4B14-AEF2-CF14815E9F44}" destId="{DFE9DF67-94D1-4B88-A874-F738E3B42014}" srcOrd="0" destOrd="0" presId="urn:microsoft.com/office/officeart/2016/7/layout/BasicLinearProcessNumbered"/>
    <dgm:cxn modelId="{E06D40F0-5F4B-4022-A708-AA46172BEC75}" type="presOf" srcId="{5720E3ED-4AEC-47DA-9262-DFDD66ABE997}" destId="{9606D2DF-61BF-46A4-9D3C-325B761EFE9C}" srcOrd="0" destOrd="0" presId="urn:microsoft.com/office/officeart/2016/7/layout/BasicLinearProcessNumbered"/>
    <dgm:cxn modelId="{51A25465-6F5E-4B88-ACF7-3B186504CF17}" type="presParOf" srcId="{DF12B9AF-20B7-49CC-B79C-48F1DACF4F78}" destId="{3EEA0E22-BE1C-4C3C-9BDD-53EE0320387E}" srcOrd="0" destOrd="0" presId="urn:microsoft.com/office/officeart/2016/7/layout/BasicLinearProcessNumbered"/>
    <dgm:cxn modelId="{73F49DE3-C51C-4779-A510-A7A12A3A4AF6}" type="presParOf" srcId="{3EEA0E22-BE1C-4C3C-9BDD-53EE0320387E}" destId="{05F99EAA-E3FC-4BC6-92C1-AECC8E13E08C}" srcOrd="0" destOrd="0" presId="urn:microsoft.com/office/officeart/2016/7/layout/BasicLinearProcessNumbered"/>
    <dgm:cxn modelId="{E789183C-5DA0-4BB9-9D58-CF31A4B18DE1}" type="presParOf" srcId="{3EEA0E22-BE1C-4C3C-9BDD-53EE0320387E}" destId="{9606D2DF-61BF-46A4-9D3C-325B761EFE9C}" srcOrd="1" destOrd="0" presId="urn:microsoft.com/office/officeart/2016/7/layout/BasicLinearProcessNumbered"/>
    <dgm:cxn modelId="{009B569C-DEE6-4668-AA02-5E9DD0566B51}" type="presParOf" srcId="{3EEA0E22-BE1C-4C3C-9BDD-53EE0320387E}" destId="{BBCC19EF-8D76-41D0-845B-8CA9F7A94564}" srcOrd="2" destOrd="0" presId="urn:microsoft.com/office/officeart/2016/7/layout/BasicLinearProcessNumbered"/>
    <dgm:cxn modelId="{E267E6A5-7FC3-45D7-830F-DF470885B565}" type="presParOf" srcId="{3EEA0E22-BE1C-4C3C-9BDD-53EE0320387E}" destId="{E3FC62FB-4D0D-4038-9BE3-EC4B8A86BA88}" srcOrd="3" destOrd="0" presId="urn:microsoft.com/office/officeart/2016/7/layout/BasicLinearProcessNumbered"/>
    <dgm:cxn modelId="{32327B5B-3799-496A-9A93-B3B3D6F62DCA}" type="presParOf" srcId="{DF12B9AF-20B7-49CC-B79C-48F1DACF4F78}" destId="{1F6E11F5-720F-440F-A1DD-35E68BCC46DA}" srcOrd="1" destOrd="0" presId="urn:microsoft.com/office/officeart/2016/7/layout/BasicLinearProcessNumbered"/>
    <dgm:cxn modelId="{E3DE0810-0F68-43E5-BBCF-A7660648E79A}" type="presParOf" srcId="{DF12B9AF-20B7-49CC-B79C-48F1DACF4F78}" destId="{0E793CA3-9289-495A-A4C3-680B44E67FDE}" srcOrd="2" destOrd="0" presId="urn:microsoft.com/office/officeart/2016/7/layout/BasicLinearProcessNumbered"/>
    <dgm:cxn modelId="{24054F7E-03C9-4A8D-8BCE-1F04C468F208}" type="presParOf" srcId="{0E793CA3-9289-495A-A4C3-680B44E67FDE}" destId="{DFE9DF67-94D1-4B88-A874-F738E3B42014}" srcOrd="0" destOrd="0" presId="urn:microsoft.com/office/officeart/2016/7/layout/BasicLinearProcessNumbered"/>
    <dgm:cxn modelId="{E0C54654-2E5A-444C-8BD0-28F6D4956225}" type="presParOf" srcId="{0E793CA3-9289-495A-A4C3-680B44E67FDE}" destId="{090BEA0C-A77B-4841-8B46-71BD6C871412}" srcOrd="1" destOrd="0" presId="urn:microsoft.com/office/officeart/2016/7/layout/BasicLinearProcessNumbered"/>
    <dgm:cxn modelId="{965A3434-EE15-4CDD-B746-C0934AC91C6C}" type="presParOf" srcId="{0E793CA3-9289-495A-A4C3-680B44E67FDE}" destId="{FEBCE787-AA1B-4166-ABC9-CEB418B8F404}" srcOrd="2" destOrd="0" presId="urn:microsoft.com/office/officeart/2016/7/layout/BasicLinearProcessNumbered"/>
    <dgm:cxn modelId="{8EB75D20-E757-473C-8AE9-8834F27F0D0C}" type="presParOf" srcId="{0E793CA3-9289-495A-A4C3-680B44E67FDE}" destId="{9BD09ACD-01C5-4259-B901-0F0F9A48BFB3}" srcOrd="3" destOrd="0" presId="urn:microsoft.com/office/officeart/2016/7/layout/BasicLinearProcessNumbered"/>
    <dgm:cxn modelId="{7272C81C-9618-4EDC-BF52-DF52BF97B869}" type="presParOf" srcId="{DF12B9AF-20B7-49CC-B79C-48F1DACF4F78}" destId="{985F2163-CCA0-46CF-9BA0-26F11CA6C8F9}" srcOrd="3" destOrd="0" presId="urn:microsoft.com/office/officeart/2016/7/layout/BasicLinearProcessNumbered"/>
    <dgm:cxn modelId="{24E1EEAB-86FC-4BC6-9F9B-0A463AD2F8B7}" type="presParOf" srcId="{DF12B9AF-20B7-49CC-B79C-48F1DACF4F78}" destId="{2DD87FF6-DA1E-4F14-BBBE-F82D5BFE128F}" srcOrd="4" destOrd="0" presId="urn:microsoft.com/office/officeart/2016/7/layout/BasicLinearProcessNumbered"/>
    <dgm:cxn modelId="{D8838304-3F78-4DC3-903D-B1FFB2A88A23}" type="presParOf" srcId="{2DD87FF6-DA1E-4F14-BBBE-F82D5BFE128F}" destId="{AAC397F7-189C-4D95-BB63-54685661CF1E}" srcOrd="0" destOrd="0" presId="urn:microsoft.com/office/officeart/2016/7/layout/BasicLinearProcessNumbered"/>
    <dgm:cxn modelId="{C8C47296-AE84-4FB2-84CB-C9393AA1306E}" type="presParOf" srcId="{2DD87FF6-DA1E-4F14-BBBE-F82D5BFE128F}" destId="{315325F6-3CD1-44D9-8883-BC950FB7247A}" srcOrd="1" destOrd="0" presId="urn:microsoft.com/office/officeart/2016/7/layout/BasicLinearProcessNumbered"/>
    <dgm:cxn modelId="{2B26E151-844E-47F8-ADD4-A1D77E600852}" type="presParOf" srcId="{2DD87FF6-DA1E-4F14-BBBE-F82D5BFE128F}" destId="{58A3582E-C694-4AB1-B916-4D33F433F266}" srcOrd="2" destOrd="0" presId="urn:microsoft.com/office/officeart/2016/7/layout/BasicLinearProcessNumbered"/>
    <dgm:cxn modelId="{4504F6CE-1F3B-4F6B-948A-F3B30480DF40}" type="presParOf" srcId="{2DD87FF6-DA1E-4F14-BBBE-F82D5BFE128F}" destId="{B493835B-0ADC-4E77-B1A7-E97C0E13B8C7}" srcOrd="3" destOrd="0" presId="urn:microsoft.com/office/officeart/2016/7/layout/BasicLinear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5F99EAA-E3FC-4BC6-92C1-AECC8E13E08C}">
      <dsp:nvSpPr>
        <dsp:cNvPr id="0" name=""/>
        <dsp:cNvSpPr/>
      </dsp:nvSpPr>
      <dsp:spPr>
        <a:xfrm>
          <a:off x="0" y="-240728"/>
          <a:ext cx="3298031" cy="4343622"/>
        </a:xfrm>
        <a:prstGeom prst="rect">
          <a:avLst/>
        </a:prstGeom>
        <a:solidFill>
          <a:schemeClr val="accent2">
            <a:tint val="40000"/>
            <a:alpha val="90000"/>
            <a:hueOff val="0"/>
            <a:satOff val="0"/>
            <a:lumOff val="0"/>
            <a:alphaOff val="0"/>
          </a:schemeClr>
        </a:solidFill>
        <a:ln w="9525" cap="rnd"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57127" tIns="330200" rIns="257127" bIns="330200" numCol="1" spcCol="1270" anchor="t" anchorCtr="0">
          <a:noAutofit/>
        </a:bodyPr>
        <a:lstStyle/>
        <a:p>
          <a:pPr marL="0" lvl="0" indent="0" algn="l" defTabSz="622300">
            <a:lnSpc>
              <a:spcPct val="90000"/>
            </a:lnSpc>
            <a:spcBef>
              <a:spcPct val="0"/>
            </a:spcBef>
            <a:spcAft>
              <a:spcPct val="35000"/>
            </a:spcAft>
            <a:buNone/>
          </a:pPr>
          <a:r>
            <a:rPr lang="en-GB" sz="1400" b="0" kern="1200" dirty="0"/>
            <a:t>make employees aware of what's expected of them in terms of standards of performance or conduct (and the likely consequences of continued failure to meet these standards)</a:t>
          </a:r>
          <a:endParaRPr lang="en-US" sz="1400" b="0" kern="1200" dirty="0"/>
        </a:p>
      </dsp:txBody>
      <dsp:txXfrm>
        <a:off x="0" y="1409847"/>
        <a:ext cx="3298031" cy="2606173"/>
      </dsp:txXfrm>
    </dsp:sp>
    <dsp:sp modelId="{9606D2DF-61BF-46A4-9D3C-325B761EFE9C}">
      <dsp:nvSpPr>
        <dsp:cNvPr id="0" name=""/>
        <dsp:cNvSpPr/>
      </dsp:nvSpPr>
      <dsp:spPr>
        <a:xfrm>
          <a:off x="1069690" y="386216"/>
          <a:ext cx="1158649" cy="1158649"/>
        </a:xfrm>
        <a:prstGeom prst="ellipse">
          <a:avLst/>
        </a:prstGeom>
        <a:gradFill rotWithShape="0">
          <a:gsLst>
            <a:gs pos="0">
              <a:schemeClr val="accent2">
                <a:hueOff val="0"/>
                <a:satOff val="0"/>
                <a:lumOff val="0"/>
                <a:alphaOff val="0"/>
                <a:tint val="80000"/>
                <a:lumMod val="105000"/>
              </a:schemeClr>
            </a:gs>
            <a:gs pos="100000">
              <a:schemeClr val="accent2">
                <a:hueOff val="0"/>
                <a:satOff val="0"/>
                <a:lumOff val="0"/>
                <a:alphaOff val="0"/>
                <a:tint val="90000"/>
              </a:schemeClr>
            </a:gs>
          </a:gsLst>
          <a:lin ang="5400000" scaled="0"/>
        </a:gradFill>
        <a:ln w="9525" cap="rnd" cmpd="sng" algn="ctr">
          <a:solidFill>
            <a:schemeClr val="accent2">
              <a:hueOff val="0"/>
              <a:satOff val="0"/>
              <a:lumOff val="0"/>
              <a:alphaOff val="0"/>
            </a:schemeClr>
          </a:solidFill>
          <a:prstDash val="solid"/>
        </a:ln>
        <a:effectLst/>
      </dsp:spPr>
      <dsp:style>
        <a:lnRef idx="1">
          <a:scrgbClr r="0" g="0" b="0"/>
        </a:lnRef>
        <a:fillRef idx="2">
          <a:scrgbClr r="0" g="0" b="0"/>
        </a:fillRef>
        <a:effectRef idx="1">
          <a:scrgbClr r="0" g="0" b="0"/>
        </a:effectRef>
        <a:fontRef idx="minor">
          <a:schemeClr val="dk1"/>
        </a:fontRef>
      </dsp:style>
      <dsp:txBody>
        <a:bodyPr spcFirstLastPara="0" vert="horz" wrap="square" lIns="90333" tIns="12700" rIns="90333"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p>
      </dsp:txBody>
      <dsp:txXfrm>
        <a:off x="1239370" y="555896"/>
        <a:ext cx="819289" cy="819289"/>
      </dsp:txXfrm>
    </dsp:sp>
    <dsp:sp modelId="{BBCC19EF-8D76-41D0-845B-8CA9F7A94564}">
      <dsp:nvSpPr>
        <dsp:cNvPr id="0" name=""/>
        <dsp:cNvSpPr/>
      </dsp:nvSpPr>
      <dsp:spPr>
        <a:xfrm>
          <a:off x="0" y="3862093"/>
          <a:ext cx="3298031" cy="72"/>
        </a:xfrm>
        <a:prstGeom prst="rect">
          <a:avLst/>
        </a:prstGeom>
        <a:gradFill rotWithShape="0">
          <a:gsLst>
            <a:gs pos="0">
              <a:schemeClr val="accent2">
                <a:hueOff val="-775675"/>
                <a:satOff val="-1754"/>
                <a:lumOff val="-1137"/>
                <a:alphaOff val="0"/>
                <a:tint val="80000"/>
                <a:lumMod val="105000"/>
              </a:schemeClr>
            </a:gs>
            <a:gs pos="100000">
              <a:schemeClr val="accent2">
                <a:hueOff val="-775675"/>
                <a:satOff val="-1754"/>
                <a:lumOff val="-1137"/>
                <a:alphaOff val="0"/>
                <a:tint val="90000"/>
              </a:schemeClr>
            </a:gs>
          </a:gsLst>
          <a:lin ang="5400000" scaled="0"/>
        </a:gradFill>
        <a:ln w="9525" cap="rnd" cmpd="sng" algn="ctr">
          <a:solidFill>
            <a:schemeClr val="accent2">
              <a:hueOff val="-775675"/>
              <a:satOff val="-1754"/>
              <a:lumOff val="-1137"/>
              <a:alphaOff val="0"/>
            </a:schemeClr>
          </a:solidFill>
          <a:prstDash val="solid"/>
        </a:ln>
        <a:effectLst/>
      </dsp:spPr>
      <dsp:style>
        <a:lnRef idx="1">
          <a:scrgbClr r="0" g="0" b="0"/>
        </a:lnRef>
        <a:fillRef idx="2">
          <a:scrgbClr r="0" g="0" b="0"/>
        </a:fillRef>
        <a:effectRef idx="1">
          <a:scrgbClr r="0" g="0" b="0"/>
        </a:effectRef>
        <a:fontRef idx="minor">
          <a:schemeClr val="dk1"/>
        </a:fontRef>
      </dsp:style>
    </dsp:sp>
    <dsp:sp modelId="{DFE9DF67-94D1-4B88-A874-F738E3B42014}">
      <dsp:nvSpPr>
        <dsp:cNvPr id="0" name=""/>
        <dsp:cNvSpPr/>
      </dsp:nvSpPr>
      <dsp:spPr>
        <a:xfrm>
          <a:off x="3627834" y="-240728"/>
          <a:ext cx="3298031" cy="4343622"/>
        </a:xfrm>
        <a:prstGeom prst="rect">
          <a:avLst/>
        </a:prstGeom>
        <a:solidFill>
          <a:schemeClr val="accent2">
            <a:tint val="40000"/>
            <a:alpha val="90000"/>
            <a:hueOff val="-1618612"/>
            <a:satOff val="-5766"/>
            <a:lumOff val="-695"/>
            <a:alphaOff val="0"/>
          </a:schemeClr>
        </a:solidFill>
        <a:ln w="9525" cap="rnd" cmpd="sng" algn="ctr">
          <a:solidFill>
            <a:schemeClr val="accent2">
              <a:tint val="40000"/>
              <a:alpha val="90000"/>
              <a:hueOff val="-1618612"/>
              <a:satOff val="-5766"/>
              <a:lumOff val="-695"/>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57127" tIns="330200" rIns="257127" bIns="330200" numCol="1" spcCol="1270" anchor="t" anchorCtr="0">
          <a:noAutofit/>
        </a:bodyPr>
        <a:lstStyle/>
        <a:p>
          <a:pPr marL="0" lvl="0" indent="0" algn="l" defTabSz="711200">
            <a:lnSpc>
              <a:spcPct val="90000"/>
            </a:lnSpc>
            <a:spcBef>
              <a:spcPct val="0"/>
            </a:spcBef>
            <a:spcAft>
              <a:spcPct val="35000"/>
            </a:spcAft>
            <a:buNone/>
          </a:pPr>
          <a:r>
            <a:rPr lang="en-GB" sz="1600" b="0" kern="1200" dirty="0"/>
            <a:t>try to resolve matters without recourse to external dispute resolution processes or an employment tribunal</a:t>
          </a:r>
          <a:endParaRPr lang="en-US" sz="1600" b="0" kern="1200" dirty="0"/>
        </a:p>
      </dsp:txBody>
      <dsp:txXfrm>
        <a:off x="3627834" y="1409847"/>
        <a:ext cx="3298031" cy="2606173"/>
      </dsp:txXfrm>
    </dsp:sp>
    <dsp:sp modelId="{090BEA0C-A77B-4841-8B46-71BD6C871412}">
      <dsp:nvSpPr>
        <dsp:cNvPr id="0" name=""/>
        <dsp:cNvSpPr/>
      </dsp:nvSpPr>
      <dsp:spPr>
        <a:xfrm>
          <a:off x="4697525" y="386216"/>
          <a:ext cx="1158649" cy="1158649"/>
        </a:xfrm>
        <a:prstGeom prst="ellipse">
          <a:avLst/>
        </a:prstGeom>
        <a:gradFill rotWithShape="0">
          <a:gsLst>
            <a:gs pos="0">
              <a:schemeClr val="accent2">
                <a:hueOff val="-1551350"/>
                <a:satOff val="-3508"/>
                <a:lumOff val="-2274"/>
                <a:alphaOff val="0"/>
                <a:tint val="80000"/>
                <a:lumMod val="105000"/>
              </a:schemeClr>
            </a:gs>
            <a:gs pos="100000">
              <a:schemeClr val="accent2">
                <a:hueOff val="-1551350"/>
                <a:satOff val="-3508"/>
                <a:lumOff val="-2274"/>
                <a:alphaOff val="0"/>
                <a:tint val="90000"/>
              </a:schemeClr>
            </a:gs>
          </a:gsLst>
          <a:lin ang="5400000" scaled="0"/>
        </a:gradFill>
        <a:ln w="9525" cap="rnd" cmpd="sng" algn="ctr">
          <a:solidFill>
            <a:schemeClr val="accent2">
              <a:hueOff val="-1551350"/>
              <a:satOff val="-3508"/>
              <a:lumOff val="-2274"/>
              <a:alphaOff val="0"/>
            </a:schemeClr>
          </a:solidFill>
          <a:prstDash val="solid"/>
        </a:ln>
        <a:effectLst/>
      </dsp:spPr>
      <dsp:style>
        <a:lnRef idx="1">
          <a:scrgbClr r="0" g="0" b="0"/>
        </a:lnRef>
        <a:fillRef idx="2">
          <a:scrgbClr r="0" g="0" b="0"/>
        </a:fillRef>
        <a:effectRef idx="1">
          <a:scrgbClr r="0" g="0" b="0"/>
        </a:effectRef>
        <a:fontRef idx="minor">
          <a:schemeClr val="dk1"/>
        </a:fontRef>
      </dsp:style>
      <dsp:txBody>
        <a:bodyPr spcFirstLastPara="0" vert="horz" wrap="square" lIns="90333" tIns="12700" rIns="90333"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p>
      </dsp:txBody>
      <dsp:txXfrm>
        <a:off x="4867205" y="555896"/>
        <a:ext cx="819289" cy="819289"/>
      </dsp:txXfrm>
    </dsp:sp>
    <dsp:sp modelId="{FEBCE787-AA1B-4166-ABC9-CEB418B8F404}">
      <dsp:nvSpPr>
        <dsp:cNvPr id="0" name=""/>
        <dsp:cNvSpPr/>
      </dsp:nvSpPr>
      <dsp:spPr>
        <a:xfrm>
          <a:off x="3627834" y="3862093"/>
          <a:ext cx="3298031" cy="72"/>
        </a:xfrm>
        <a:prstGeom prst="rect">
          <a:avLst/>
        </a:prstGeom>
        <a:gradFill rotWithShape="0">
          <a:gsLst>
            <a:gs pos="0">
              <a:schemeClr val="accent2">
                <a:hueOff val="-2327025"/>
                <a:satOff val="-5263"/>
                <a:lumOff val="-3412"/>
                <a:alphaOff val="0"/>
                <a:tint val="80000"/>
                <a:lumMod val="105000"/>
              </a:schemeClr>
            </a:gs>
            <a:gs pos="100000">
              <a:schemeClr val="accent2">
                <a:hueOff val="-2327025"/>
                <a:satOff val="-5263"/>
                <a:lumOff val="-3412"/>
                <a:alphaOff val="0"/>
                <a:tint val="90000"/>
              </a:schemeClr>
            </a:gs>
          </a:gsLst>
          <a:lin ang="5400000" scaled="0"/>
        </a:gradFill>
        <a:ln w="9525" cap="rnd" cmpd="sng" algn="ctr">
          <a:solidFill>
            <a:schemeClr val="accent2">
              <a:hueOff val="-2327025"/>
              <a:satOff val="-5263"/>
              <a:lumOff val="-3412"/>
              <a:alphaOff val="0"/>
            </a:schemeClr>
          </a:solidFill>
          <a:prstDash val="solid"/>
        </a:ln>
        <a:effectLst/>
      </dsp:spPr>
      <dsp:style>
        <a:lnRef idx="1">
          <a:scrgbClr r="0" g="0" b="0"/>
        </a:lnRef>
        <a:fillRef idx="2">
          <a:scrgbClr r="0" g="0" b="0"/>
        </a:fillRef>
        <a:effectRef idx="1">
          <a:scrgbClr r="0" g="0" b="0"/>
        </a:effectRef>
        <a:fontRef idx="minor">
          <a:schemeClr val="dk1"/>
        </a:fontRef>
      </dsp:style>
    </dsp:sp>
    <dsp:sp modelId="{AAC397F7-189C-4D95-BB63-54685661CF1E}">
      <dsp:nvSpPr>
        <dsp:cNvPr id="0" name=""/>
        <dsp:cNvSpPr/>
      </dsp:nvSpPr>
      <dsp:spPr>
        <a:xfrm>
          <a:off x="7255668" y="-240728"/>
          <a:ext cx="3298031" cy="4343622"/>
        </a:xfrm>
        <a:prstGeom prst="rect">
          <a:avLst/>
        </a:prstGeom>
        <a:solidFill>
          <a:schemeClr val="accent2">
            <a:tint val="40000"/>
            <a:alpha val="90000"/>
            <a:hueOff val="-3237223"/>
            <a:satOff val="-11531"/>
            <a:lumOff val="-1390"/>
            <a:alphaOff val="0"/>
          </a:schemeClr>
        </a:solidFill>
        <a:ln w="9525" cap="rnd" cmpd="sng" algn="ctr">
          <a:solidFill>
            <a:schemeClr val="accent2">
              <a:tint val="40000"/>
              <a:alpha val="90000"/>
              <a:hueOff val="-3237223"/>
              <a:satOff val="-11531"/>
              <a:lumOff val="-139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57127" tIns="330200" rIns="257127" bIns="330200" numCol="1" spcCol="1270" anchor="t" anchorCtr="0">
          <a:noAutofit/>
        </a:bodyPr>
        <a:lstStyle/>
        <a:p>
          <a:pPr marL="0" lvl="0" indent="0" algn="l" defTabSz="711200">
            <a:lnSpc>
              <a:spcPct val="90000"/>
            </a:lnSpc>
            <a:spcBef>
              <a:spcPct val="0"/>
            </a:spcBef>
            <a:spcAft>
              <a:spcPct val="35000"/>
            </a:spcAft>
            <a:buNone/>
          </a:pPr>
          <a:r>
            <a:rPr lang="en-GB" sz="1600" b="0" kern="1200" dirty="0"/>
            <a:t>demonstrate to an employment tribunal that an appropriate process has been followed should an employee complain about the way they've been dismissed</a:t>
          </a:r>
          <a:endParaRPr lang="en-US" sz="1600" b="0" kern="1200" dirty="0"/>
        </a:p>
      </dsp:txBody>
      <dsp:txXfrm>
        <a:off x="7255668" y="1409847"/>
        <a:ext cx="3298031" cy="2606173"/>
      </dsp:txXfrm>
    </dsp:sp>
    <dsp:sp modelId="{315325F6-3CD1-44D9-8883-BC950FB7247A}">
      <dsp:nvSpPr>
        <dsp:cNvPr id="0" name=""/>
        <dsp:cNvSpPr/>
      </dsp:nvSpPr>
      <dsp:spPr>
        <a:xfrm>
          <a:off x="8325359" y="386216"/>
          <a:ext cx="1158649" cy="1158649"/>
        </a:xfrm>
        <a:prstGeom prst="ellipse">
          <a:avLst/>
        </a:prstGeom>
        <a:gradFill rotWithShape="0">
          <a:gsLst>
            <a:gs pos="0">
              <a:schemeClr val="accent2">
                <a:hueOff val="-3102700"/>
                <a:satOff val="-7017"/>
                <a:lumOff val="-4549"/>
                <a:alphaOff val="0"/>
                <a:tint val="80000"/>
                <a:lumMod val="105000"/>
              </a:schemeClr>
            </a:gs>
            <a:gs pos="100000">
              <a:schemeClr val="accent2">
                <a:hueOff val="-3102700"/>
                <a:satOff val="-7017"/>
                <a:lumOff val="-4549"/>
                <a:alphaOff val="0"/>
                <a:tint val="90000"/>
              </a:schemeClr>
            </a:gs>
          </a:gsLst>
          <a:lin ang="5400000" scaled="0"/>
        </a:gradFill>
        <a:ln w="9525" cap="rnd" cmpd="sng" algn="ctr">
          <a:solidFill>
            <a:schemeClr val="accent2">
              <a:hueOff val="-3102700"/>
              <a:satOff val="-7017"/>
              <a:lumOff val="-4549"/>
              <a:alphaOff val="0"/>
            </a:schemeClr>
          </a:solidFill>
          <a:prstDash val="solid"/>
        </a:ln>
        <a:effectLst/>
      </dsp:spPr>
      <dsp:style>
        <a:lnRef idx="1">
          <a:scrgbClr r="0" g="0" b="0"/>
        </a:lnRef>
        <a:fillRef idx="2">
          <a:scrgbClr r="0" g="0" b="0"/>
        </a:fillRef>
        <a:effectRef idx="1">
          <a:scrgbClr r="0" g="0" b="0"/>
        </a:effectRef>
        <a:fontRef idx="minor">
          <a:schemeClr val="dk1"/>
        </a:fontRef>
      </dsp:style>
      <dsp:txBody>
        <a:bodyPr spcFirstLastPara="0" vert="horz" wrap="square" lIns="90333" tIns="12700" rIns="90333" bIns="12700" numCol="1" spcCol="1270" anchor="ctr" anchorCtr="0">
          <a:noAutofit/>
        </a:bodyPr>
        <a:lstStyle/>
        <a:p>
          <a:pPr marL="0" lvl="0" indent="0" algn="ctr" defTabSz="2133600">
            <a:lnSpc>
              <a:spcPct val="90000"/>
            </a:lnSpc>
            <a:spcBef>
              <a:spcPct val="0"/>
            </a:spcBef>
            <a:spcAft>
              <a:spcPct val="35000"/>
            </a:spcAft>
            <a:buNone/>
          </a:pPr>
          <a:r>
            <a:rPr lang="en-US" sz="4800" kern="1200"/>
            <a:t>3</a:t>
          </a:r>
        </a:p>
      </dsp:txBody>
      <dsp:txXfrm>
        <a:off x="8495039" y="555896"/>
        <a:ext cx="819289" cy="819289"/>
      </dsp:txXfrm>
    </dsp:sp>
    <dsp:sp modelId="{58A3582E-C694-4AB1-B916-4D33F433F266}">
      <dsp:nvSpPr>
        <dsp:cNvPr id="0" name=""/>
        <dsp:cNvSpPr/>
      </dsp:nvSpPr>
      <dsp:spPr>
        <a:xfrm>
          <a:off x="7255668" y="3862093"/>
          <a:ext cx="3298031" cy="72"/>
        </a:xfrm>
        <a:prstGeom prst="rect">
          <a:avLst/>
        </a:prstGeom>
        <a:gradFill rotWithShape="0">
          <a:gsLst>
            <a:gs pos="0">
              <a:schemeClr val="accent2">
                <a:hueOff val="-3878375"/>
                <a:satOff val="-8771"/>
                <a:lumOff val="-5686"/>
                <a:alphaOff val="0"/>
                <a:tint val="80000"/>
                <a:lumMod val="105000"/>
              </a:schemeClr>
            </a:gs>
            <a:gs pos="100000">
              <a:schemeClr val="accent2">
                <a:hueOff val="-3878375"/>
                <a:satOff val="-8771"/>
                <a:lumOff val="-5686"/>
                <a:alphaOff val="0"/>
                <a:tint val="90000"/>
              </a:schemeClr>
            </a:gs>
          </a:gsLst>
          <a:lin ang="5400000" scaled="0"/>
        </a:gradFill>
        <a:ln w="9525" cap="rnd" cmpd="sng" algn="ctr">
          <a:solidFill>
            <a:schemeClr val="accent2">
              <a:hueOff val="-3878375"/>
              <a:satOff val="-8771"/>
              <a:lumOff val="-5686"/>
              <a:alphaOff val="0"/>
            </a:schemeClr>
          </a:solidFill>
          <a:prstDash val="solid"/>
        </a:ln>
        <a:effectLst/>
      </dsp:spPr>
      <dsp:style>
        <a:lnRef idx="1">
          <a:scrgbClr r="0" g="0" b="0"/>
        </a:lnRef>
        <a:fillRef idx="2">
          <a:scrgbClr r="0" g="0" b="0"/>
        </a:fillRef>
        <a:effectRef idx="1">
          <a:scrgbClr r="0" g="0" b="0"/>
        </a:effectRef>
        <a:fontRef idx="minor">
          <a:schemeClr val="dk1"/>
        </a:fontRef>
      </dsp:style>
    </dsp:sp>
  </dsp:spTree>
</dsp:drawing>
</file>

<file path=ppt/diagrams/layout1.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6819EDA-34EC-4FFB-B21A-A17D878559CD}" type="datetimeFigureOut">
              <a:rPr lang="en-GB" smtClean="0"/>
              <a:t>16/01/2018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6A68E9D-AF42-4083-9A96-F7DEE7BFABBB}" type="slidenum">
              <a:rPr lang="en-GB" smtClean="0"/>
              <a:t>‹#›</a:t>
            </a:fld>
            <a:endParaRPr lang="en-GB"/>
          </a:p>
        </p:txBody>
      </p:sp>
    </p:spTree>
    <p:extLst>
      <p:ext uri="{BB962C8B-B14F-4D97-AF65-F5344CB8AC3E}">
        <p14:creationId xmlns:p14="http://schemas.microsoft.com/office/powerpoint/2010/main" val="34914778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u="none" strike="noStrike" kern="1200" dirty="0">
                <a:solidFill>
                  <a:schemeClr val="tx1"/>
                </a:solidFill>
                <a:effectLst/>
                <a:latin typeface="+mn-lt"/>
                <a:ea typeface="+mn-ea"/>
                <a:cs typeface="+mn-cs"/>
              </a:rPr>
              <a:t>Disciplinary and grievance procedures provide clear structures for dealing with difficulties which may arise as part of the working relationship, from either the employer’s or employee’s perspective</a:t>
            </a:r>
            <a:endParaRPr lang="en-GB" dirty="0"/>
          </a:p>
        </p:txBody>
      </p:sp>
      <p:sp>
        <p:nvSpPr>
          <p:cNvPr id="4" name="Slide Number Placeholder 3"/>
          <p:cNvSpPr>
            <a:spLocks noGrp="1"/>
          </p:cNvSpPr>
          <p:nvPr>
            <p:ph type="sldNum" sz="quarter" idx="10"/>
          </p:nvPr>
        </p:nvSpPr>
        <p:spPr/>
        <p:txBody>
          <a:bodyPr/>
          <a:lstStyle/>
          <a:p>
            <a:fld id="{D6A68E9D-AF42-4083-9A96-F7DEE7BFABBB}" type="slidenum">
              <a:rPr lang="en-GB" smtClean="0"/>
              <a:t>4</a:t>
            </a:fld>
            <a:endParaRPr lang="en-GB"/>
          </a:p>
        </p:txBody>
      </p:sp>
    </p:spTree>
    <p:extLst>
      <p:ext uri="{BB962C8B-B14F-4D97-AF65-F5344CB8AC3E}">
        <p14:creationId xmlns:p14="http://schemas.microsoft.com/office/powerpoint/2010/main" val="11556868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https://www.youtube.com/watch?v=8GSmhPTMk8Q</a:t>
            </a:r>
          </a:p>
        </p:txBody>
      </p:sp>
      <p:sp>
        <p:nvSpPr>
          <p:cNvPr id="4" name="Slide Number Placeholder 3"/>
          <p:cNvSpPr>
            <a:spLocks noGrp="1"/>
          </p:cNvSpPr>
          <p:nvPr>
            <p:ph type="sldNum" sz="quarter" idx="10"/>
          </p:nvPr>
        </p:nvSpPr>
        <p:spPr/>
        <p:txBody>
          <a:bodyPr/>
          <a:lstStyle/>
          <a:p>
            <a:fld id="{D6A68E9D-AF42-4083-9A96-F7DEE7BFABBB}" type="slidenum">
              <a:rPr lang="en-GB" smtClean="0"/>
              <a:t>8</a:t>
            </a:fld>
            <a:endParaRPr lang="en-GB"/>
          </a:p>
        </p:txBody>
      </p:sp>
    </p:spTree>
    <p:extLst>
      <p:ext uri="{BB962C8B-B14F-4D97-AF65-F5344CB8AC3E}">
        <p14:creationId xmlns:p14="http://schemas.microsoft.com/office/powerpoint/2010/main" val="21314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6A68E9D-AF42-4083-9A96-F7DEE7BFABBB}" type="slidenum">
              <a:rPr lang="en-GB" smtClean="0"/>
              <a:t>13</a:t>
            </a:fld>
            <a:endParaRPr lang="en-GB"/>
          </a:p>
        </p:txBody>
      </p:sp>
    </p:spTree>
    <p:extLst>
      <p:ext uri="{BB962C8B-B14F-4D97-AF65-F5344CB8AC3E}">
        <p14:creationId xmlns:p14="http://schemas.microsoft.com/office/powerpoint/2010/main" val="7479801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8B9EBBA-996F-894A-B54A-D6246ED52CEA}" type="datetimeFigureOut">
              <a:rPr lang="en-US" dirty="0"/>
              <a:pPr/>
              <a:t>1/16/2018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lstStyle/>
          <a:p>
            <a:r>
              <a:rPr lang="en-US"/>
              <a:t>Click to edit Master title style</a:t>
            </a:r>
            <a:endParaRPr lang="en-US" dirty="0"/>
          </a:p>
        </p:txBody>
      </p:sp>
      <p:sp>
        <p:nvSpPr>
          <p:cNvPr id="3" name="Content Placeholder 2"/>
          <p:cNvSpPr>
            <a:spLocks noGrp="1"/>
          </p:cNvSpPr>
          <p:nvPr>
            <p:ph idx="1"/>
          </p:nvPr>
        </p:nvSpPr>
        <p:spPr>
          <a:xfrm>
            <a:off x="818712" y="2222287"/>
            <a:ext cx="10554574" cy="363651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B3A1323-8D79-1946-B0D7-40001CF92E9D}" type="datetimeFigureOut">
              <a:rPr lang="en-US" dirty="0"/>
              <a:pPr/>
              <a:t>1/16/2018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US"/>
              <a:t>Click to edit Master title style</a:t>
            </a:r>
            <a:endParaRPr lang="en-US" dirty="0"/>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DFA1846-DA80-1C48-A609-854EA85C59AD}" type="datetimeFigureOut">
              <a:rPr lang="en-US" dirty="0"/>
              <a:pPr/>
              <a:t>1/16/2018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7302355-E14B-8545-A8F8-0FE83CC9D524}" type="datetimeFigureOut">
              <a:rPr lang="en-US" dirty="0"/>
              <a:pPr/>
              <a:t>1/16/2018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2640F58-564D-2B4F-AE67-E407BA4FCF45}" type="datetimeFigureOut">
              <a:rPr lang="en-US" dirty="0"/>
              <a:pPr/>
              <a:t>1/16/2018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13A34C8-038E-2045-AF43-DF7DBB8E0E9E}" type="datetimeFigureOut">
              <a:rPr lang="en-US" dirty="0"/>
              <a:pPr/>
              <a:t>1/16/2018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818C68F-D26B-8F47-958C-23B49CF8A634}" type="datetimeFigureOut">
              <a:rPr lang="en-US" dirty="0"/>
              <a:pPr/>
              <a:t>1/16/2018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US"/>
              <a:t>Click to edit Master title style</a:t>
            </a:r>
            <a:endParaRPr lang="en-US" dirty="0"/>
          </a:p>
        </p:txBody>
      </p:sp>
      <p:sp>
        <p:nvSpPr>
          <p:cNvPr id="3" name="Content Placeholder 2"/>
          <p:cNvSpPr>
            <a:spLocks noGrp="1"/>
          </p:cNvSpPr>
          <p:nvPr>
            <p:ph idx="1"/>
          </p:nvPr>
        </p:nvSpPr>
        <p:spPr>
          <a:xfrm>
            <a:off x="4855633" y="446088"/>
            <a:ext cx="6252633" cy="5414963"/>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D0DF5E60-9974-AC48-9591-99C2BB44B7CF}" type="datetimeFigureOut">
              <a:rPr lang="en-US" dirty="0"/>
              <a:pPr/>
              <a:t>1/16/2018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US"/>
              <a:t>Click to edit Master title style</a:t>
            </a:r>
            <a:endParaRPr lang="en-US" dirty="0"/>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r>
              <a:rPr lang="en-US"/>
              <a:t>Click icon to add picture</a:t>
            </a:r>
            <a:endParaRPr lang="en-US" dirty="0"/>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a:xfrm>
            <a:off x="3885810" y="6041362"/>
            <a:ext cx="976879" cy="365125"/>
          </a:xfrm>
        </p:spPr>
        <p:txBody>
          <a:bodyPr/>
          <a:lstStyle/>
          <a:p>
            <a:fld id="{18C79C5D-2A6F-F04D-97DA-BEF2467B64E4}" type="datetimeFigureOut">
              <a:rPr lang="en-US" dirty="0"/>
              <a:pPr/>
              <a:t>1/16/2018</a:t>
            </a:fld>
            <a:endParaRPr lang="en-US" dirty="0"/>
          </a:p>
        </p:txBody>
      </p:sp>
      <p:sp>
        <p:nvSpPr>
          <p:cNvPr id="6" name="Footer Placeholder 5"/>
          <p:cNvSpPr>
            <a:spLocks noGrp="1"/>
          </p:cNvSpPr>
          <p:nvPr>
            <p:ph type="ftr" sz="quarter" idx="11"/>
          </p:nvPr>
        </p:nvSpPr>
        <p:spPr>
          <a:xfrm>
            <a:off x="590396" y="6041362"/>
            <a:ext cx="3295413" cy="365125"/>
          </a:xfrm>
        </p:spPr>
        <p:txBody>
          <a:bodyPr/>
          <a:lstStyle/>
          <a:p>
            <a:endParaRPr lang="en-US" dirty="0"/>
          </a:p>
        </p:txBody>
      </p:sp>
      <p:sp>
        <p:nvSpPr>
          <p:cNvPr id="7" name="Slide Number Placeholder 6"/>
          <p:cNvSpPr>
            <a:spLocks noGrp="1"/>
          </p:cNvSpPr>
          <p:nvPr>
            <p:ph type="sldNum" sz="quarter" idx="12"/>
          </p:nvPr>
        </p:nvSpPr>
        <p:spPr>
          <a:xfrm>
            <a:off x="4862689" y="5915888"/>
            <a:ext cx="1062155" cy="490599"/>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US"/>
              <a:t>Click to edit Master title style</a:t>
            </a:r>
            <a:endParaRPr lang="en-US" dirty="0"/>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r>
              <a:rPr lang="en-US"/>
              <a:t>Click icon to add picture</a:t>
            </a:r>
            <a:endParaRPr lang="en-US" dirty="0"/>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18C79C5D-2A6F-F04D-97DA-BEF2467B64E4}" type="datetimeFigureOut">
              <a:rPr lang="en-US" dirty="0"/>
              <a:pPr/>
              <a:t>1/16/2018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US"/>
              <a:t>Click to edit Master title style</a:t>
            </a:r>
            <a:endParaRPr lang="en-US" dirty="0"/>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US"/>
              <a:t>Edit Master text styles</a:t>
            </a:r>
          </a:p>
        </p:txBody>
      </p:sp>
      <p:sp>
        <p:nvSpPr>
          <p:cNvPr id="4" name="Date Placeholder 3"/>
          <p:cNvSpPr>
            <a:spLocks noGrp="1"/>
          </p:cNvSpPr>
          <p:nvPr>
            <p:ph type="dt" sz="half" idx="10"/>
          </p:nvPr>
        </p:nvSpPr>
        <p:spPr/>
        <p:txBody>
          <a:bodyPr/>
          <a:lstStyle/>
          <a:p>
            <a:fld id="{8DFA1846-DA80-1C48-A609-854EA85C59AD}" type="datetimeFigureOut">
              <a:rPr lang="en-US" dirty="0"/>
              <a:pPr/>
              <a:t>1/16/2018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US"/>
              <a:t>Click to edit Master title style</a:t>
            </a:r>
            <a:endParaRPr lang="en-US" dirty="0"/>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US"/>
              <a:t>Edit Master text styles</a:t>
            </a:r>
          </a:p>
        </p:txBody>
      </p:sp>
      <p:sp>
        <p:nvSpPr>
          <p:cNvPr id="2" name="Date Placeholder 1"/>
          <p:cNvSpPr>
            <a:spLocks noGrp="1"/>
          </p:cNvSpPr>
          <p:nvPr>
            <p:ph type="dt" sz="half" idx="10"/>
          </p:nvPr>
        </p:nvSpPr>
        <p:spPr/>
        <p:txBody>
          <a:bodyPr/>
          <a:lstStyle/>
          <a:p>
            <a:fld id="{FBF54567-0DE4-3F47-BF90-CB84690072F9}" type="datetimeFigureOut">
              <a:rPr lang="en-US" dirty="0"/>
              <a:pPr/>
              <a:t>1/16/2018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6C52C72-DE31-F449-A4ED-4C594FD91407}" type="datetimeFigureOut">
              <a:rPr lang="en-US" dirty="0"/>
              <a:pPr/>
              <a:t>1/16/2018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D62726E-379B-B349-9EED-81ED093FA806}" type="datetimeFigureOut">
              <a:rPr lang="en-US" dirty="0"/>
              <a:pPr/>
              <a:t>1/16/2018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US"/>
              <a:t>Click to edit Master title style</a:t>
            </a:r>
            <a:endParaRPr lang="en-US" dirty="0"/>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US" dirty="0"/>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09B482E8-6E0E-1B4F-B1FD-C69DB9E858D9}" type="datetimeFigureOut">
              <a:rPr lang="en-US" dirty="0"/>
              <a:pPr/>
              <a:t>1/16/2018</a:t>
            </a:fld>
            <a:endParaRPr lang="en-US" dirty="0"/>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3" r:id="rId9"/>
    <p:sldLayoutId id="2147483657" r:id="rId10"/>
    <p:sldLayoutId id="2147483666" r:id="rId11"/>
    <p:sldLayoutId id="2147483661" r:id="rId12"/>
    <p:sldLayoutId id="2147483658" r:id="rId13"/>
    <p:sldLayoutId id="2147483659" r:id="rId14"/>
  </p:sldLayoutIdLst>
  <p:hf sldNum="0" hdr="0" ftr="0" dt="0"/>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2.xml"/><Relationship Id="rId1" Type="http://schemas.openxmlformats.org/officeDocument/2006/relationships/video" Target="https://www.youtube.com/embed/8GSmhPTMk8Q" TargetMode="External"/><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www.acas.org.uk/media/pdf/9/g/Discipline-and-grievances-Acas-guide.pdf" TargetMode="External"/><Relationship Id="rId2" Type="http://schemas.openxmlformats.org/officeDocument/2006/relationships/hyperlink" Target="https://www.cipd.co.uk/knowledge/fundamentals/emp-law/discipline/factsheet" TargetMode="External"/><Relationship Id="rId1" Type="http://schemas.openxmlformats.org/officeDocument/2006/relationships/slideLayout" Target="../slideLayouts/slideLayout2.xml"/><Relationship Id="rId4" Type="http://schemas.openxmlformats.org/officeDocument/2006/relationships/hyperlink" Target="http://www.acas.org.uk/index.aspx?articleid=2179"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3EDF28-238A-40E2-AFAC-0F9A52D191DD}"/>
              </a:ext>
            </a:extLst>
          </p:cNvPr>
          <p:cNvSpPr>
            <a:spLocks noGrp="1"/>
          </p:cNvSpPr>
          <p:nvPr>
            <p:ph type="ctrTitle"/>
          </p:nvPr>
        </p:nvSpPr>
        <p:spPr/>
        <p:txBody>
          <a:bodyPr/>
          <a:lstStyle/>
          <a:p>
            <a:r>
              <a:rPr lang="en-GB" dirty="0"/>
              <a:t>Discipline and Grievance</a:t>
            </a:r>
          </a:p>
        </p:txBody>
      </p:sp>
      <p:sp>
        <p:nvSpPr>
          <p:cNvPr id="3" name="Subtitle 2">
            <a:extLst>
              <a:ext uri="{FF2B5EF4-FFF2-40B4-BE49-F238E27FC236}">
                <a16:creationId xmlns:a16="http://schemas.microsoft.com/office/drawing/2014/main" id="{7FE18CD9-C82F-4F66-A38A-9A8771D10A7E}"/>
              </a:ext>
            </a:extLst>
          </p:cNvPr>
          <p:cNvSpPr>
            <a:spLocks noGrp="1"/>
          </p:cNvSpPr>
          <p:nvPr>
            <p:ph type="subTitle" idx="1"/>
          </p:nvPr>
        </p:nvSpPr>
        <p:spPr/>
        <p:txBody>
          <a:bodyPr/>
          <a:lstStyle/>
          <a:p>
            <a:r>
              <a:rPr lang="en-GB" dirty="0"/>
              <a:t>Emily and Sophie</a:t>
            </a:r>
          </a:p>
        </p:txBody>
      </p:sp>
    </p:spTree>
    <p:extLst>
      <p:ext uri="{BB962C8B-B14F-4D97-AF65-F5344CB8AC3E}">
        <p14:creationId xmlns:p14="http://schemas.microsoft.com/office/powerpoint/2010/main" val="36692835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B4A7DA-AE18-40E9-85C7-9341D1DB9A76}"/>
              </a:ext>
            </a:extLst>
          </p:cNvPr>
          <p:cNvSpPr>
            <a:spLocks noGrp="1"/>
          </p:cNvSpPr>
          <p:nvPr>
            <p:ph type="title"/>
          </p:nvPr>
        </p:nvSpPr>
        <p:spPr/>
        <p:txBody>
          <a:bodyPr/>
          <a:lstStyle/>
          <a:p>
            <a:r>
              <a:rPr lang="en-GB" dirty="0"/>
              <a:t>Disciplinary</a:t>
            </a:r>
          </a:p>
        </p:txBody>
      </p:sp>
      <p:sp>
        <p:nvSpPr>
          <p:cNvPr id="3" name="Content Placeholder 2">
            <a:extLst>
              <a:ext uri="{FF2B5EF4-FFF2-40B4-BE49-F238E27FC236}">
                <a16:creationId xmlns:a16="http://schemas.microsoft.com/office/drawing/2014/main" id="{5F3C5AC8-4360-4306-B808-0E56B9841DA6}"/>
              </a:ext>
            </a:extLst>
          </p:cNvPr>
          <p:cNvSpPr>
            <a:spLocks noGrp="1"/>
          </p:cNvSpPr>
          <p:nvPr>
            <p:ph idx="1"/>
          </p:nvPr>
        </p:nvSpPr>
        <p:spPr/>
        <p:txBody>
          <a:bodyPr>
            <a:normAutofit/>
          </a:bodyPr>
          <a:lstStyle/>
          <a:p>
            <a:r>
              <a:rPr lang="en-GB" sz="2800" dirty="0"/>
              <a:t> How many of you have dealt with a disciplinary case?</a:t>
            </a:r>
          </a:p>
          <a:p>
            <a:r>
              <a:rPr lang="en-GB" sz="2800" dirty="0"/>
              <a:t> How many of  you have a disciplinary policy within your organisation?</a:t>
            </a:r>
          </a:p>
          <a:p>
            <a:r>
              <a:rPr lang="en-GB" sz="2800" dirty="0"/>
              <a:t> What is the purpose of a disciplinary policy/definition?</a:t>
            </a:r>
          </a:p>
          <a:p>
            <a:pPr marL="457200" lvl="1" indent="0">
              <a:buNone/>
            </a:pPr>
            <a:endParaRPr lang="en-GB" sz="2600" dirty="0"/>
          </a:p>
        </p:txBody>
      </p:sp>
    </p:spTree>
    <p:extLst>
      <p:ext uri="{BB962C8B-B14F-4D97-AF65-F5344CB8AC3E}">
        <p14:creationId xmlns:p14="http://schemas.microsoft.com/office/powerpoint/2010/main" val="19568639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9A69AF-D57B-49B4-886C-D4A5DC19442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CABDC08D-6093-4397-92D4-54D00E2BB1C2}"/>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650724" y="650724"/>
            <a:ext cx="6858000" cy="5556552"/>
          </a:xfrm>
          <a:custGeom>
            <a:avLst/>
            <a:gdLst>
              <a:gd name="connsiteX0" fmla="*/ 6858000 w 6858000"/>
              <a:gd name="connsiteY0" fmla="*/ 3445704 h 5556552"/>
              <a:gd name="connsiteX1" fmla="*/ 3829242 w 6858000"/>
              <a:gd name="connsiteY1" fmla="*/ 5433322 h 5556552"/>
              <a:gd name="connsiteX2" fmla="*/ 3827369 w 6858000"/>
              <a:gd name="connsiteY2" fmla="*/ 5434867 h 5556552"/>
              <a:gd name="connsiteX3" fmla="*/ 3824583 w 6858000"/>
              <a:gd name="connsiteY3" fmla="*/ 5436378 h 5556552"/>
              <a:gd name="connsiteX4" fmla="*/ 3798693 w 6858000"/>
              <a:gd name="connsiteY4" fmla="*/ 5453370 h 5556552"/>
              <a:gd name="connsiteX5" fmla="*/ 3785011 w 6858000"/>
              <a:gd name="connsiteY5" fmla="*/ 5457858 h 5556552"/>
              <a:gd name="connsiteX6" fmla="*/ 3706339 w 6858000"/>
              <a:gd name="connsiteY6" fmla="*/ 5500559 h 5556552"/>
              <a:gd name="connsiteX7" fmla="*/ 3428998 w 6858000"/>
              <a:gd name="connsiteY7" fmla="*/ 5556552 h 5556552"/>
              <a:gd name="connsiteX8" fmla="*/ 3151658 w 6858000"/>
              <a:gd name="connsiteY8" fmla="*/ 5500559 h 5556552"/>
              <a:gd name="connsiteX9" fmla="*/ 3072996 w 6858000"/>
              <a:gd name="connsiteY9" fmla="*/ 5457863 h 5556552"/>
              <a:gd name="connsiteX10" fmla="*/ 3059298 w 6858000"/>
              <a:gd name="connsiteY10" fmla="*/ 5453370 h 5556552"/>
              <a:gd name="connsiteX11" fmla="*/ 3033383 w 6858000"/>
              <a:gd name="connsiteY11" fmla="*/ 5436362 h 5556552"/>
              <a:gd name="connsiteX12" fmla="*/ 3030627 w 6858000"/>
              <a:gd name="connsiteY12" fmla="*/ 5434867 h 5556552"/>
              <a:gd name="connsiteX13" fmla="*/ 3028775 w 6858000"/>
              <a:gd name="connsiteY13" fmla="*/ 5433338 h 5556552"/>
              <a:gd name="connsiteX14" fmla="*/ 0 w 6858000"/>
              <a:gd name="connsiteY14" fmla="*/ 3445704 h 5556552"/>
              <a:gd name="connsiteX15" fmla="*/ 6858000 w 6858000"/>
              <a:gd name="connsiteY15" fmla="*/ 0 h 5556552"/>
              <a:gd name="connsiteX16" fmla="*/ 6858000 w 6858000"/>
              <a:gd name="connsiteY16" fmla="*/ 349336 h 5556552"/>
              <a:gd name="connsiteX17" fmla="*/ 6858000 w 6858000"/>
              <a:gd name="connsiteY17" fmla="*/ 3445703 h 5556552"/>
              <a:gd name="connsiteX18" fmla="*/ 0 w 6858000"/>
              <a:gd name="connsiteY18" fmla="*/ 3445703 h 5556552"/>
              <a:gd name="connsiteX19" fmla="*/ 0 w 6858000"/>
              <a:gd name="connsiteY19" fmla="*/ 0 h 5556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858000" h="5556552">
                <a:moveTo>
                  <a:pt x="6858000" y="3445704"/>
                </a:moveTo>
                <a:lnTo>
                  <a:pt x="3829242" y="5433322"/>
                </a:lnTo>
                <a:lnTo>
                  <a:pt x="3827369" y="5434867"/>
                </a:lnTo>
                <a:lnTo>
                  <a:pt x="3824583" y="5436378"/>
                </a:lnTo>
                <a:lnTo>
                  <a:pt x="3798693" y="5453370"/>
                </a:lnTo>
                <a:lnTo>
                  <a:pt x="3785011" y="5457858"/>
                </a:lnTo>
                <a:lnTo>
                  <a:pt x="3706339" y="5500559"/>
                </a:lnTo>
                <a:cubicBezTo>
                  <a:pt x="3621096" y="5536614"/>
                  <a:pt x="3527375" y="5556552"/>
                  <a:pt x="3428998" y="5556552"/>
                </a:cubicBezTo>
                <a:cubicBezTo>
                  <a:pt x="3330621" y="5556552"/>
                  <a:pt x="3236901" y="5536614"/>
                  <a:pt x="3151658" y="5500559"/>
                </a:cubicBezTo>
                <a:lnTo>
                  <a:pt x="3072996" y="5457863"/>
                </a:lnTo>
                <a:lnTo>
                  <a:pt x="3059298" y="5453370"/>
                </a:lnTo>
                <a:lnTo>
                  <a:pt x="3033383" y="5436362"/>
                </a:lnTo>
                <a:lnTo>
                  <a:pt x="3030627" y="5434867"/>
                </a:lnTo>
                <a:lnTo>
                  <a:pt x="3028775" y="5433338"/>
                </a:lnTo>
                <a:lnTo>
                  <a:pt x="0" y="3445704"/>
                </a:lnTo>
                <a:close/>
                <a:moveTo>
                  <a:pt x="6858000" y="0"/>
                </a:moveTo>
                <a:lnTo>
                  <a:pt x="6858000" y="349336"/>
                </a:lnTo>
                <a:lnTo>
                  <a:pt x="6858000" y="3445703"/>
                </a:lnTo>
                <a:lnTo>
                  <a:pt x="0" y="3445703"/>
                </a:lnTo>
                <a:lnTo>
                  <a:pt x="0" y="0"/>
                </a:lnTo>
                <a:close/>
              </a:path>
            </a:pathLst>
          </a:custGeom>
          <a:ln>
            <a:noFill/>
          </a:ln>
          <a:effectLst/>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86F8DDBC-67E2-471C-8FC3-A95FC3E92B39}"/>
              </a:ext>
            </a:extLst>
          </p:cNvPr>
          <p:cNvSpPr>
            <a:spLocks noGrp="1"/>
          </p:cNvSpPr>
          <p:nvPr>
            <p:ph type="title"/>
          </p:nvPr>
        </p:nvSpPr>
        <p:spPr>
          <a:xfrm>
            <a:off x="451515" y="1734857"/>
            <a:ext cx="3765483" cy="3388287"/>
          </a:xfrm>
        </p:spPr>
        <p:txBody>
          <a:bodyPr anchor="ctr">
            <a:normAutofit/>
          </a:bodyPr>
          <a:lstStyle/>
          <a:p>
            <a:r>
              <a:rPr lang="en-GB" dirty="0"/>
              <a:t>Disciplinary Policy</a:t>
            </a:r>
          </a:p>
        </p:txBody>
      </p:sp>
      <p:sp>
        <p:nvSpPr>
          <p:cNvPr id="3" name="Content Placeholder 2">
            <a:extLst>
              <a:ext uri="{FF2B5EF4-FFF2-40B4-BE49-F238E27FC236}">
                <a16:creationId xmlns:a16="http://schemas.microsoft.com/office/drawing/2014/main" id="{06F07E15-1915-45DA-A58D-3BCF829B2C2E}"/>
              </a:ext>
            </a:extLst>
          </p:cNvPr>
          <p:cNvSpPr>
            <a:spLocks noGrp="1"/>
          </p:cNvSpPr>
          <p:nvPr>
            <p:ph idx="1"/>
          </p:nvPr>
        </p:nvSpPr>
        <p:spPr>
          <a:xfrm>
            <a:off x="6008068" y="978993"/>
            <a:ext cx="5365218" cy="4900014"/>
          </a:xfrm>
          <a:effectLst/>
        </p:spPr>
        <p:txBody>
          <a:bodyPr>
            <a:normAutofit/>
          </a:bodyPr>
          <a:lstStyle/>
          <a:p>
            <a:r>
              <a:rPr lang="en-GB" sz="2000" dirty="0"/>
              <a:t>Difficulties may arise at various points in the employment relationship, and disciplinary and grievance procedures are there to ensure that these challenges are dealt with fairly and consistently. For this reason, employers need procedures that support both the employer’s and employee's perspective. </a:t>
            </a:r>
          </a:p>
          <a:p>
            <a:r>
              <a:rPr lang="en-GB" sz="2000" dirty="0"/>
              <a:t>Employers are advised to follow the </a:t>
            </a:r>
            <a:r>
              <a:rPr lang="en-GB" sz="2000" dirty="0" err="1"/>
              <a:t>Acas</a:t>
            </a:r>
            <a:r>
              <a:rPr lang="en-GB" sz="2000" dirty="0"/>
              <a:t> Code of Practice: Disciplinary and Grievance Procedures.</a:t>
            </a:r>
          </a:p>
          <a:p>
            <a:endParaRPr lang="en-GB" b="1" dirty="0"/>
          </a:p>
          <a:p>
            <a:pPr marL="914400" lvl="2" indent="0">
              <a:buNone/>
            </a:pPr>
            <a:r>
              <a:rPr lang="en-GB" b="1" dirty="0"/>
              <a:t>							(CIPD, 2017)</a:t>
            </a:r>
            <a:endParaRPr lang="en-GB" dirty="0"/>
          </a:p>
        </p:txBody>
      </p:sp>
    </p:spTree>
    <p:extLst>
      <p:ext uri="{BB962C8B-B14F-4D97-AF65-F5344CB8AC3E}">
        <p14:creationId xmlns:p14="http://schemas.microsoft.com/office/powerpoint/2010/main" val="3947123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7271EE-9D6F-4CCA-8479-80BC8CC1D35E}"/>
              </a:ext>
            </a:extLst>
          </p:cNvPr>
          <p:cNvSpPr>
            <a:spLocks noGrp="1"/>
          </p:cNvSpPr>
          <p:nvPr>
            <p:ph type="title"/>
          </p:nvPr>
        </p:nvSpPr>
        <p:spPr>
          <a:xfrm>
            <a:off x="810000" y="447188"/>
            <a:ext cx="10571998" cy="970450"/>
          </a:xfrm>
        </p:spPr>
        <p:txBody>
          <a:bodyPr>
            <a:normAutofit/>
          </a:bodyPr>
          <a:lstStyle/>
          <a:p>
            <a:r>
              <a:rPr lang="en-GB" dirty="0"/>
              <a:t>Why it’s needed.</a:t>
            </a:r>
          </a:p>
        </p:txBody>
      </p:sp>
      <p:graphicFrame>
        <p:nvGraphicFramePr>
          <p:cNvPr id="5" name="Content Placeholder 2"/>
          <p:cNvGraphicFramePr>
            <a:graphicFrameLocks noGrp="1"/>
          </p:cNvGraphicFramePr>
          <p:nvPr>
            <p:ph idx="1"/>
            <p:extLst>
              <p:ext uri="{D42A27DB-BD31-4B8C-83A1-F6EECF244321}">
                <p14:modId xmlns:p14="http://schemas.microsoft.com/office/powerpoint/2010/main" val="1082569285"/>
              </p:ext>
            </p:extLst>
          </p:nvPr>
        </p:nvGraphicFramePr>
        <p:xfrm>
          <a:off x="819150" y="2548646"/>
          <a:ext cx="10553700" cy="386216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390871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F1E0D4A3-ECB8-4689-ABDB-9CE848CE83B9}"/>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8854772B-9C8F-4037-89E0-3A45208AB395}"/>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7093" y="1576408"/>
            <a:ext cx="10917814" cy="4638125"/>
          </a:xfrm>
          <a:custGeom>
            <a:avLst/>
            <a:gdLst>
              <a:gd name="connsiteX0" fmla="*/ 5441025 w 10917814"/>
              <a:gd name="connsiteY0" fmla="*/ 0 h 4638125"/>
              <a:gd name="connsiteX1" fmla="*/ 5453725 w 10917814"/>
              <a:gd name="connsiteY1" fmla="*/ 0 h 4638125"/>
              <a:gd name="connsiteX2" fmla="*/ 5464308 w 10917814"/>
              <a:gd name="connsiteY2" fmla="*/ 0 h 4638125"/>
              <a:gd name="connsiteX3" fmla="*/ 5477009 w 10917814"/>
              <a:gd name="connsiteY3" fmla="*/ 4762 h 4638125"/>
              <a:gd name="connsiteX4" fmla="*/ 5489708 w 10917814"/>
              <a:gd name="connsiteY4" fmla="*/ 9525 h 4638125"/>
              <a:gd name="connsiteX5" fmla="*/ 5498175 w 10917814"/>
              <a:gd name="connsiteY5" fmla="*/ 12700 h 4638125"/>
              <a:gd name="connsiteX6" fmla="*/ 5865801 w 10917814"/>
              <a:gd name="connsiteY6" fmla="*/ 288419 h 4638125"/>
              <a:gd name="connsiteX7" fmla="*/ 10765009 w 10917814"/>
              <a:gd name="connsiteY7" fmla="*/ 288419 h 4638125"/>
              <a:gd name="connsiteX8" fmla="*/ 10917814 w 10917814"/>
              <a:gd name="connsiteY8" fmla="*/ 441224 h 4638125"/>
              <a:gd name="connsiteX9" fmla="*/ 10917814 w 10917814"/>
              <a:gd name="connsiteY9" fmla="*/ 4485320 h 4638125"/>
              <a:gd name="connsiteX10" fmla="*/ 10765009 w 10917814"/>
              <a:gd name="connsiteY10" fmla="*/ 4638125 h 4638125"/>
              <a:gd name="connsiteX11" fmla="*/ 152805 w 10917814"/>
              <a:gd name="connsiteY11" fmla="*/ 4638125 h 4638125"/>
              <a:gd name="connsiteX12" fmla="*/ 0 w 10917814"/>
              <a:gd name="connsiteY12" fmla="*/ 4485320 h 4638125"/>
              <a:gd name="connsiteX13" fmla="*/ 0 w 10917814"/>
              <a:gd name="connsiteY13" fmla="*/ 441224 h 4638125"/>
              <a:gd name="connsiteX14" fmla="*/ 152805 w 10917814"/>
              <a:gd name="connsiteY14" fmla="*/ 288419 h 4638125"/>
              <a:gd name="connsiteX15" fmla="*/ 5041650 w 10917814"/>
              <a:gd name="connsiteY15" fmla="*/ 288419 h 4638125"/>
              <a:gd name="connsiteX16" fmla="*/ 5409275 w 10917814"/>
              <a:gd name="connsiteY16" fmla="*/ 12700 h 4638125"/>
              <a:gd name="connsiteX17" fmla="*/ 5417742 w 10917814"/>
              <a:gd name="connsiteY17" fmla="*/ 9525 h 4638125"/>
              <a:gd name="connsiteX18" fmla="*/ 5430442 w 10917814"/>
              <a:gd name="connsiteY18" fmla="*/ 4762 h 4638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917814" h="4638125">
                <a:moveTo>
                  <a:pt x="5441025" y="0"/>
                </a:moveTo>
                <a:lnTo>
                  <a:pt x="5453725" y="0"/>
                </a:lnTo>
                <a:lnTo>
                  <a:pt x="5464308" y="0"/>
                </a:lnTo>
                <a:lnTo>
                  <a:pt x="5477009" y="4762"/>
                </a:lnTo>
                <a:lnTo>
                  <a:pt x="5489708" y="9525"/>
                </a:lnTo>
                <a:lnTo>
                  <a:pt x="5498175" y="12700"/>
                </a:lnTo>
                <a:lnTo>
                  <a:pt x="5865801" y="288419"/>
                </a:lnTo>
                <a:lnTo>
                  <a:pt x="10765009" y="288419"/>
                </a:lnTo>
                <a:cubicBezTo>
                  <a:pt x="10849401" y="288419"/>
                  <a:pt x="10917814" y="356832"/>
                  <a:pt x="10917814" y="441224"/>
                </a:cubicBezTo>
                <a:lnTo>
                  <a:pt x="10917814" y="4485320"/>
                </a:lnTo>
                <a:cubicBezTo>
                  <a:pt x="10917814" y="4569712"/>
                  <a:pt x="10849401" y="4638125"/>
                  <a:pt x="10765009" y="4638125"/>
                </a:cubicBezTo>
                <a:lnTo>
                  <a:pt x="152805" y="4638125"/>
                </a:lnTo>
                <a:cubicBezTo>
                  <a:pt x="68413" y="4638125"/>
                  <a:pt x="0" y="4569712"/>
                  <a:pt x="0" y="4485320"/>
                </a:cubicBezTo>
                <a:lnTo>
                  <a:pt x="0" y="441224"/>
                </a:lnTo>
                <a:cubicBezTo>
                  <a:pt x="0" y="356832"/>
                  <a:pt x="68413" y="288419"/>
                  <a:pt x="152805" y="288419"/>
                </a:cubicBezTo>
                <a:lnTo>
                  <a:pt x="5041650" y="288419"/>
                </a:lnTo>
                <a:lnTo>
                  <a:pt x="5409275" y="12700"/>
                </a:lnTo>
                <a:lnTo>
                  <a:pt x="5417742" y="9525"/>
                </a:lnTo>
                <a:lnTo>
                  <a:pt x="5430442" y="4762"/>
                </a:lnTo>
                <a:close/>
              </a:path>
            </a:pathLst>
          </a:custGeom>
          <a:noFill/>
          <a:ln w="19050">
            <a:solidFill>
              <a:schemeClr val="accent1"/>
            </a:solid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EF92B25-7167-4D16-9F39-337222E9DD8B}"/>
              </a:ext>
            </a:extLst>
          </p:cNvPr>
          <p:cNvSpPr>
            <a:spLocks noGrp="1"/>
          </p:cNvSpPr>
          <p:nvPr>
            <p:ph type="title"/>
          </p:nvPr>
        </p:nvSpPr>
        <p:spPr>
          <a:xfrm>
            <a:off x="810000" y="447188"/>
            <a:ext cx="10571998" cy="970450"/>
          </a:xfrm>
          <a:effectLst/>
        </p:spPr>
        <p:txBody>
          <a:bodyPr anchor="ctr">
            <a:normAutofit/>
          </a:bodyPr>
          <a:lstStyle/>
          <a:p>
            <a:pPr algn="ctr"/>
            <a:r>
              <a:rPr lang="en-GB" sz="2600">
                <a:solidFill>
                  <a:schemeClr val="tx1"/>
                </a:solidFill>
              </a:rPr>
              <a:t>When would you use the disciplinary policy in your organisation?</a:t>
            </a:r>
            <a:br>
              <a:rPr lang="en-GB" sz="2600">
                <a:solidFill>
                  <a:schemeClr val="tx1"/>
                </a:solidFill>
              </a:rPr>
            </a:br>
            <a:endParaRPr lang="en-GB" sz="2600">
              <a:solidFill>
                <a:schemeClr val="tx1"/>
              </a:solidFill>
            </a:endParaRPr>
          </a:p>
        </p:txBody>
      </p:sp>
      <p:sp>
        <p:nvSpPr>
          <p:cNvPr id="3" name="Content Placeholder 2">
            <a:extLst>
              <a:ext uri="{FF2B5EF4-FFF2-40B4-BE49-F238E27FC236}">
                <a16:creationId xmlns:a16="http://schemas.microsoft.com/office/drawing/2014/main" id="{303D7F6A-D4C0-415C-973B-98A4B55A83C8}"/>
              </a:ext>
            </a:extLst>
          </p:cNvPr>
          <p:cNvSpPr>
            <a:spLocks noGrp="1"/>
          </p:cNvSpPr>
          <p:nvPr>
            <p:ph idx="1"/>
          </p:nvPr>
        </p:nvSpPr>
        <p:spPr>
          <a:xfrm>
            <a:off x="720789" y="1508633"/>
            <a:ext cx="6247117" cy="4638125"/>
          </a:xfrm>
          <a:effectLst/>
        </p:spPr>
        <p:txBody>
          <a:bodyPr>
            <a:normAutofit/>
          </a:bodyPr>
          <a:lstStyle/>
          <a:p>
            <a:pPr marL="0" indent="0">
              <a:lnSpc>
                <a:spcPct val="90000"/>
              </a:lnSpc>
              <a:buNone/>
            </a:pPr>
            <a:r>
              <a:rPr lang="en-GB" sz="1400" dirty="0"/>
              <a:t>Gross Misconduct</a:t>
            </a:r>
          </a:p>
          <a:p>
            <a:pPr>
              <a:lnSpc>
                <a:spcPct val="90000"/>
              </a:lnSpc>
            </a:pPr>
            <a:r>
              <a:rPr lang="en-GB" sz="1400" dirty="0"/>
              <a:t>theft or fraud</a:t>
            </a:r>
          </a:p>
          <a:p>
            <a:pPr>
              <a:lnSpc>
                <a:spcPct val="90000"/>
              </a:lnSpc>
            </a:pPr>
            <a:r>
              <a:rPr lang="en-GB" sz="1400" dirty="0"/>
              <a:t> physical violence or bullying </a:t>
            </a:r>
          </a:p>
          <a:p>
            <a:pPr>
              <a:lnSpc>
                <a:spcPct val="90000"/>
              </a:lnSpc>
            </a:pPr>
            <a:r>
              <a:rPr lang="en-GB" sz="1400" dirty="0"/>
              <a:t> deliberate and serious damage to property </a:t>
            </a:r>
          </a:p>
          <a:p>
            <a:pPr>
              <a:lnSpc>
                <a:spcPct val="90000"/>
              </a:lnSpc>
            </a:pPr>
            <a:r>
              <a:rPr lang="en-GB" sz="1400" dirty="0"/>
              <a:t> serious misuse of an organisation’s property or name </a:t>
            </a:r>
          </a:p>
          <a:p>
            <a:pPr>
              <a:lnSpc>
                <a:spcPct val="90000"/>
              </a:lnSpc>
            </a:pPr>
            <a:r>
              <a:rPr lang="en-GB" sz="1400" dirty="0"/>
              <a:t>deliberately accessing internet sites containing pornographic, offensive or obscene material </a:t>
            </a:r>
          </a:p>
          <a:p>
            <a:pPr>
              <a:lnSpc>
                <a:spcPct val="90000"/>
              </a:lnSpc>
            </a:pPr>
            <a:r>
              <a:rPr lang="en-GB" sz="1400" dirty="0"/>
              <a:t>serious insubordination </a:t>
            </a:r>
          </a:p>
          <a:p>
            <a:pPr>
              <a:lnSpc>
                <a:spcPct val="90000"/>
              </a:lnSpc>
            </a:pPr>
            <a:r>
              <a:rPr lang="en-GB" sz="1400" dirty="0"/>
              <a:t>unlawful discrimination or harassment </a:t>
            </a:r>
          </a:p>
          <a:p>
            <a:pPr>
              <a:lnSpc>
                <a:spcPct val="90000"/>
              </a:lnSpc>
            </a:pPr>
            <a:r>
              <a:rPr lang="en-GB" sz="1400" dirty="0"/>
              <a:t>bringing the organisation into serious disrepute </a:t>
            </a:r>
          </a:p>
          <a:p>
            <a:pPr>
              <a:lnSpc>
                <a:spcPct val="90000"/>
              </a:lnSpc>
            </a:pPr>
            <a:r>
              <a:rPr lang="en-GB" sz="1400" dirty="0"/>
              <a:t>serious incapability at work brought on by alcohol or illegal drugs </a:t>
            </a:r>
          </a:p>
          <a:p>
            <a:pPr>
              <a:lnSpc>
                <a:spcPct val="90000"/>
              </a:lnSpc>
            </a:pPr>
            <a:r>
              <a:rPr lang="en-GB" sz="1400" dirty="0"/>
              <a:t>causing loss, damage or injury through serious negligence </a:t>
            </a:r>
          </a:p>
          <a:p>
            <a:pPr>
              <a:lnSpc>
                <a:spcPct val="90000"/>
              </a:lnSpc>
            </a:pPr>
            <a:r>
              <a:rPr lang="en-GB" sz="1400" dirty="0"/>
              <a:t>a serious breach of health and safety rules </a:t>
            </a:r>
          </a:p>
        </p:txBody>
      </p:sp>
      <p:sp>
        <p:nvSpPr>
          <p:cNvPr id="14" name="Content Placeholder 2">
            <a:extLst>
              <a:ext uri="{FF2B5EF4-FFF2-40B4-BE49-F238E27FC236}">
                <a16:creationId xmlns:a16="http://schemas.microsoft.com/office/drawing/2014/main" id="{F2552034-3C78-4FAE-9374-B319122637A1}"/>
              </a:ext>
            </a:extLst>
          </p:cNvPr>
          <p:cNvSpPr txBox="1">
            <a:spLocks/>
          </p:cNvSpPr>
          <p:nvPr/>
        </p:nvSpPr>
        <p:spPr>
          <a:xfrm>
            <a:off x="7140816" y="2052259"/>
            <a:ext cx="4241182" cy="4025874"/>
          </a:xfrm>
          <a:prstGeom prst="rect">
            <a:avLst/>
          </a:prstGeom>
          <a:effectLst/>
        </p:spPr>
        <p:txBody>
          <a:bodyPr vert="horz" lIns="91440" tIns="45720" rIns="91440" bIns="45720" rtlCol="0" anchor="ctr">
            <a:normAutofit/>
          </a:bodyPr>
          <a:lst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a:lstStyle>
          <a:p>
            <a:pPr marL="0" indent="0">
              <a:lnSpc>
                <a:spcPct val="90000"/>
              </a:lnSpc>
              <a:buFont typeface="Wingdings 2" charset="2"/>
              <a:buNone/>
            </a:pPr>
            <a:r>
              <a:rPr lang="en-GB" sz="1400" dirty="0"/>
              <a:t>Capability/Performance</a:t>
            </a:r>
          </a:p>
          <a:p>
            <a:pPr>
              <a:lnSpc>
                <a:spcPct val="90000"/>
              </a:lnSpc>
            </a:pPr>
            <a:endParaRPr lang="en-GB" sz="1400" dirty="0"/>
          </a:p>
          <a:p>
            <a:pPr>
              <a:lnSpc>
                <a:spcPct val="90000"/>
              </a:lnSpc>
            </a:pPr>
            <a:r>
              <a:rPr lang="en-GB" sz="1400" dirty="0"/>
              <a:t>Not enough training - capability</a:t>
            </a:r>
          </a:p>
          <a:p>
            <a:pPr>
              <a:lnSpc>
                <a:spcPct val="90000"/>
              </a:lnSpc>
            </a:pPr>
            <a:r>
              <a:rPr lang="en-GB" sz="1400" dirty="0"/>
              <a:t>Continued lateness</a:t>
            </a:r>
          </a:p>
          <a:p>
            <a:pPr>
              <a:lnSpc>
                <a:spcPct val="90000"/>
              </a:lnSpc>
            </a:pPr>
            <a:r>
              <a:rPr lang="en-GB" sz="1400" dirty="0"/>
              <a:t>High absence levels</a:t>
            </a:r>
          </a:p>
          <a:p>
            <a:pPr>
              <a:lnSpc>
                <a:spcPct val="90000"/>
              </a:lnSpc>
            </a:pPr>
            <a:r>
              <a:rPr lang="en-GB" sz="1400" dirty="0"/>
              <a:t> incapability through illness</a:t>
            </a:r>
          </a:p>
          <a:p>
            <a:pPr>
              <a:lnSpc>
                <a:spcPct val="90000"/>
              </a:lnSpc>
            </a:pPr>
            <a:r>
              <a:rPr lang="en-GB" sz="1400" dirty="0"/>
              <a:t>Personal appearance</a:t>
            </a:r>
          </a:p>
          <a:p>
            <a:pPr>
              <a:lnSpc>
                <a:spcPct val="90000"/>
              </a:lnSpc>
            </a:pPr>
            <a:r>
              <a:rPr lang="en-GB" sz="1400" dirty="0"/>
              <a:t>Breach of rules</a:t>
            </a:r>
          </a:p>
          <a:p>
            <a:pPr>
              <a:lnSpc>
                <a:spcPct val="90000"/>
              </a:lnSpc>
            </a:pPr>
            <a:endParaRPr lang="en-GB" sz="1200" dirty="0"/>
          </a:p>
          <a:p>
            <a:pPr marL="2571400" lvl="6" indent="0">
              <a:lnSpc>
                <a:spcPct val="90000"/>
              </a:lnSpc>
              <a:buNone/>
            </a:pPr>
            <a:r>
              <a:rPr lang="en-GB" sz="600" dirty="0"/>
              <a:t>				</a:t>
            </a:r>
          </a:p>
          <a:p>
            <a:pPr marL="2571400" lvl="6" indent="0">
              <a:lnSpc>
                <a:spcPct val="90000"/>
              </a:lnSpc>
              <a:buNone/>
            </a:pPr>
            <a:endParaRPr lang="en-GB" sz="600" dirty="0"/>
          </a:p>
          <a:p>
            <a:pPr marL="2571400" lvl="6" indent="0">
              <a:lnSpc>
                <a:spcPct val="90000"/>
              </a:lnSpc>
              <a:buNone/>
            </a:pPr>
            <a:r>
              <a:rPr lang="en-GB" dirty="0"/>
              <a:t>				(CIPD, 2017)</a:t>
            </a:r>
          </a:p>
        </p:txBody>
      </p:sp>
    </p:spTree>
    <p:extLst>
      <p:ext uri="{BB962C8B-B14F-4D97-AF65-F5344CB8AC3E}">
        <p14:creationId xmlns:p14="http://schemas.microsoft.com/office/powerpoint/2010/main" val="20264771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p:bldP spid="14"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Freeform 6">
            <a:extLst>
              <a:ext uri="{FF2B5EF4-FFF2-40B4-BE49-F238E27FC236}">
                <a16:creationId xmlns:a16="http://schemas.microsoft.com/office/drawing/2014/main" id="{133F8CB7-795C-4272-9073-64D8CF97F220}"/>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4="http://schemas.microsoft.com/office/drawing/2010/main" xmlns:p14="http://schemas.microsoft.com/office/powerpoint/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17" name="Rectangle 16">
            <a:extLst>
              <a:ext uri="{FF2B5EF4-FFF2-40B4-BE49-F238E27FC236}">
                <a16:creationId xmlns:a16="http://schemas.microsoft.com/office/drawing/2014/main" id="{B7743172-17A8-4FA4-8434-B813E03B7665}"/>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23">
            <a:extLst>
              <a:ext uri="{FF2B5EF4-FFF2-40B4-BE49-F238E27FC236}">
                <a16:creationId xmlns:a16="http://schemas.microsoft.com/office/drawing/2014/main" id="{4CE1233C-FD2F-489E-BFDE-086F5FED649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637005" cy="6858000"/>
          </a:xfrm>
          <a:custGeom>
            <a:avLst/>
            <a:gdLst>
              <a:gd name="connsiteX0" fmla="*/ 0 w 4637005"/>
              <a:gd name="connsiteY0" fmla="*/ 0 h 6858000"/>
              <a:gd name="connsiteX1" fmla="*/ 4637005 w 4637005"/>
              <a:gd name="connsiteY1" fmla="*/ 0 h 6858000"/>
              <a:gd name="connsiteX2" fmla="*/ 4637005 w 4637005"/>
              <a:gd name="connsiteY2" fmla="*/ 1900238 h 6858000"/>
              <a:gd name="connsiteX3" fmla="*/ 4266589 w 4637005"/>
              <a:gd name="connsiteY3" fmla="*/ 2178050 h 6858000"/>
              <a:gd name="connsiteX4" fmla="*/ 4262355 w 4637005"/>
              <a:gd name="connsiteY4" fmla="*/ 2184400 h 6858000"/>
              <a:gd name="connsiteX5" fmla="*/ 4256005 w 4637005"/>
              <a:gd name="connsiteY5" fmla="*/ 2193925 h 6858000"/>
              <a:gd name="connsiteX6" fmla="*/ 4249655 w 4637005"/>
              <a:gd name="connsiteY6" fmla="*/ 2201863 h 6858000"/>
              <a:gd name="connsiteX7" fmla="*/ 4249655 w 4637005"/>
              <a:gd name="connsiteY7" fmla="*/ 2211388 h 6858000"/>
              <a:gd name="connsiteX8" fmla="*/ 4249655 w 4637005"/>
              <a:gd name="connsiteY8" fmla="*/ 2220913 h 6858000"/>
              <a:gd name="connsiteX9" fmla="*/ 4256005 w 4637005"/>
              <a:gd name="connsiteY9" fmla="*/ 2228850 h 6858000"/>
              <a:gd name="connsiteX10" fmla="*/ 4262355 w 4637005"/>
              <a:gd name="connsiteY10" fmla="*/ 2238375 h 6858000"/>
              <a:gd name="connsiteX11" fmla="*/ 4266589 w 4637005"/>
              <a:gd name="connsiteY11" fmla="*/ 2244725 h 6858000"/>
              <a:gd name="connsiteX12" fmla="*/ 4637005 w 4637005"/>
              <a:gd name="connsiteY12" fmla="*/ 2522538 h 6858000"/>
              <a:gd name="connsiteX13" fmla="*/ 4637005 w 4637005"/>
              <a:gd name="connsiteY13" fmla="*/ 6858000 h 6858000"/>
              <a:gd name="connsiteX14" fmla="*/ 0 w 4637005"/>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637005" h="6858000">
                <a:moveTo>
                  <a:pt x="0" y="0"/>
                </a:moveTo>
                <a:lnTo>
                  <a:pt x="4637005" y="0"/>
                </a:lnTo>
                <a:lnTo>
                  <a:pt x="4637005" y="1900238"/>
                </a:lnTo>
                <a:lnTo>
                  <a:pt x="4266589" y="2178050"/>
                </a:lnTo>
                <a:lnTo>
                  <a:pt x="4262355" y="2184400"/>
                </a:lnTo>
                <a:lnTo>
                  <a:pt x="4256005" y="2193925"/>
                </a:lnTo>
                <a:lnTo>
                  <a:pt x="4249655" y="2201863"/>
                </a:lnTo>
                <a:lnTo>
                  <a:pt x="4249655" y="2211388"/>
                </a:lnTo>
                <a:lnTo>
                  <a:pt x="4249655" y="2220913"/>
                </a:lnTo>
                <a:lnTo>
                  <a:pt x="4256005" y="2228850"/>
                </a:lnTo>
                <a:lnTo>
                  <a:pt x="4262355" y="2238375"/>
                </a:lnTo>
                <a:lnTo>
                  <a:pt x="4266589" y="2244725"/>
                </a:lnTo>
                <a:lnTo>
                  <a:pt x="4637005" y="2522538"/>
                </a:lnTo>
                <a:lnTo>
                  <a:pt x="4637005" y="6858000"/>
                </a:lnTo>
                <a:lnTo>
                  <a:pt x="0" y="6858000"/>
                </a:lnTo>
                <a:close/>
              </a:path>
            </a:pathLst>
          </a:custGeom>
          <a:blipFill>
            <a:blip r:embed="rId2">
              <a:duotone>
                <a:schemeClr val="accent1">
                  <a:tint val="98000"/>
                  <a:lumMod val="102000"/>
                </a:schemeClr>
                <a:schemeClr val="accent1">
                  <a:shade val="98000"/>
                  <a:lumMod val="98000"/>
                </a:schemeClr>
              </a:duotone>
            </a:blip>
            <a:tile tx="0" ty="0" sx="100000" sy="100000" flip="none" algn="tl"/>
          </a:blipFill>
          <a:ln>
            <a:headEnd/>
            <a:tailEnd/>
          </a:ln>
        </p:spPr>
        <p:style>
          <a:lnRef idx="1">
            <a:schemeClr val="accent1"/>
          </a:lnRef>
          <a:fillRef idx="3">
            <a:schemeClr val="accent1"/>
          </a:fillRef>
          <a:effectRef idx="2">
            <a:schemeClr val="accent1"/>
          </a:effectRef>
          <a:fontRef idx="minor">
            <a:schemeClr val="lt1"/>
          </a:fontRef>
        </p:style>
        <p:txBody>
          <a:bodyPr wrap="square" rtlCol="0" anchor="ctr">
            <a:noAutofit/>
          </a:bodyPr>
          <a:lstStyle/>
          <a:p>
            <a:pPr algn="ctr"/>
            <a:endParaRPr lang="en-US"/>
          </a:p>
        </p:txBody>
      </p:sp>
      <p:pic>
        <p:nvPicPr>
          <p:cNvPr id="4" name="Content Placeholder 3">
            <a:extLst>
              <a:ext uri="{FF2B5EF4-FFF2-40B4-BE49-F238E27FC236}">
                <a16:creationId xmlns:a16="http://schemas.microsoft.com/office/drawing/2014/main" id="{EB2A5A0B-3064-4396-B72D-17A18A8F5561}"/>
              </a:ext>
            </a:extLst>
          </p:cNvPr>
          <p:cNvPicPr>
            <a:picLocks noGrp="1" noChangeAspect="1"/>
          </p:cNvPicPr>
          <p:nvPr>
            <p:ph idx="1"/>
          </p:nvPr>
        </p:nvPicPr>
        <p:blipFill>
          <a:blip r:embed="rId3"/>
          <a:stretch>
            <a:fillRect/>
          </a:stretch>
        </p:blipFill>
        <p:spPr>
          <a:xfrm>
            <a:off x="5774349" y="445601"/>
            <a:ext cx="5150826" cy="5966797"/>
          </a:xfrm>
          <a:prstGeom prst="roundRect">
            <a:avLst>
              <a:gd name="adj" fmla="val 3876"/>
            </a:avLst>
          </a:prstGeom>
          <a:ln>
            <a:solidFill>
              <a:schemeClr val="accent1"/>
            </a:solidFill>
          </a:ln>
          <a:effectLst/>
        </p:spPr>
      </p:pic>
      <p:sp>
        <p:nvSpPr>
          <p:cNvPr id="2" name="Title 1">
            <a:extLst>
              <a:ext uri="{FF2B5EF4-FFF2-40B4-BE49-F238E27FC236}">
                <a16:creationId xmlns:a16="http://schemas.microsoft.com/office/drawing/2014/main" id="{660E893E-A848-40A6-8F08-5FCA82ADCB14}"/>
              </a:ext>
            </a:extLst>
          </p:cNvPr>
          <p:cNvSpPr>
            <a:spLocks noGrp="1"/>
          </p:cNvSpPr>
          <p:nvPr>
            <p:ph type="title"/>
          </p:nvPr>
        </p:nvSpPr>
        <p:spPr>
          <a:xfrm>
            <a:off x="451514" y="1800225"/>
            <a:ext cx="3444211" cy="4241136"/>
          </a:xfrm>
        </p:spPr>
        <p:txBody>
          <a:bodyPr vert="horz" lIns="91440" tIns="45720" rIns="91440" bIns="45720" rtlCol="0" anchor="t">
            <a:normAutofit/>
          </a:bodyPr>
          <a:lstStyle/>
          <a:p>
            <a:r>
              <a:rPr lang="en-US" sz="4400" dirty="0"/>
              <a:t>Handling Discipline</a:t>
            </a:r>
            <a:br>
              <a:rPr lang="en-US" sz="4400" dirty="0"/>
            </a:br>
            <a:r>
              <a:rPr lang="en-US" sz="4400" dirty="0"/>
              <a:t>(ACAS, 2015)</a:t>
            </a:r>
          </a:p>
        </p:txBody>
      </p:sp>
    </p:spTree>
    <p:extLst>
      <p:ext uri="{BB962C8B-B14F-4D97-AF65-F5344CB8AC3E}">
        <p14:creationId xmlns:p14="http://schemas.microsoft.com/office/powerpoint/2010/main" val="1727459559"/>
      </p:ext>
    </p:extLst>
  </p:cSld>
  <p:clrMapOvr>
    <a:overrideClrMapping bg1="lt1" tx1="dk1" bg2="lt2" tx2="dk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EB72BE-C938-4E96-917C-7AA6363A174F}"/>
              </a:ext>
            </a:extLst>
          </p:cNvPr>
          <p:cNvSpPr>
            <a:spLocks noGrp="1"/>
          </p:cNvSpPr>
          <p:nvPr>
            <p:ph type="title"/>
          </p:nvPr>
        </p:nvSpPr>
        <p:spPr/>
        <p:txBody>
          <a:bodyPr/>
          <a:lstStyle/>
          <a:p>
            <a:r>
              <a:rPr lang="en-GB" dirty="0"/>
              <a:t>Grievance</a:t>
            </a:r>
          </a:p>
        </p:txBody>
      </p:sp>
      <p:sp>
        <p:nvSpPr>
          <p:cNvPr id="3" name="Content Placeholder 2">
            <a:extLst>
              <a:ext uri="{FF2B5EF4-FFF2-40B4-BE49-F238E27FC236}">
                <a16:creationId xmlns:a16="http://schemas.microsoft.com/office/drawing/2014/main" id="{72479DC2-107C-462C-99CC-FA09B91088A0}"/>
              </a:ext>
            </a:extLst>
          </p:cNvPr>
          <p:cNvSpPr>
            <a:spLocks noGrp="1"/>
          </p:cNvSpPr>
          <p:nvPr>
            <p:ph idx="1"/>
          </p:nvPr>
        </p:nvSpPr>
        <p:spPr/>
        <p:txBody>
          <a:bodyPr/>
          <a:lstStyle/>
          <a:p>
            <a:r>
              <a:rPr lang="en-GB" dirty="0"/>
              <a:t>Grievances are concerns, problems or complaints that employees raise with their employers (ACAS, 2017).</a:t>
            </a:r>
          </a:p>
          <a:p>
            <a:r>
              <a:rPr lang="en-GB" dirty="0"/>
              <a:t>In organisations where managers have an open policy for communication and consultation problems and concerns are often raised and settled as a matter of course. </a:t>
            </a:r>
          </a:p>
          <a:p>
            <a:r>
              <a:rPr lang="en-GB" dirty="0"/>
              <a:t>Employees should aim to settle most grievances informally with their line manager. Many problems can be raised and settled during the course of everyday working relationships. This also allows for problems to be settled quickly. </a:t>
            </a:r>
          </a:p>
        </p:txBody>
      </p:sp>
    </p:spTree>
    <p:extLst>
      <p:ext uri="{BB962C8B-B14F-4D97-AF65-F5344CB8AC3E}">
        <p14:creationId xmlns:p14="http://schemas.microsoft.com/office/powerpoint/2010/main" val="38812262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C75F6A-B034-42AA-AE43-413F30640920}"/>
              </a:ext>
            </a:extLst>
          </p:cNvPr>
          <p:cNvSpPr>
            <a:spLocks noGrp="1"/>
          </p:cNvSpPr>
          <p:nvPr>
            <p:ph type="title"/>
          </p:nvPr>
        </p:nvSpPr>
        <p:spPr/>
        <p:txBody>
          <a:bodyPr/>
          <a:lstStyle/>
          <a:p>
            <a:r>
              <a:rPr lang="en-GB" dirty="0"/>
              <a:t>Grievance Meeting</a:t>
            </a:r>
          </a:p>
        </p:txBody>
      </p:sp>
      <p:pic>
        <p:nvPicPr>
          <p:cNvPr id="4" name="Online Media 3">
            <a:hlinkClick r:id="" action="ppaction://media"/>
            <a:extLst>
              <a:ext uri="{FF2B5EF4-FFF2-40B4-BE49-F238E27FC236}">
                <a16:creationId xmlns:a16="http://schemas.microsoft.com/office/drawing/2014/main" id="{0197C9D1-A8E8-48E2-A6EE-CC85EEE04615}"/>
              </a:ext>
            </a:extLst>
          </p:cNvPr>
          <p:cNvPicPr>
            <a:picLocks noGrp="1" noRot="1" noChangeAspect="1"/>
          </p:cNvPicPr>
          <p:nvPr>
            <p:ph idx="1"/>
            <a:videoFile r:link="rId1"/>
          </p:nvPr>
        </p:nvPicPr>
        <p:blipFill>
          <a:blip r:embed="rId4"/>
          <a:stretch>
            <a:fillRect/>
          </a:stretch>
        </p:blipFill>
        <p:spPr>
          <a:xfrm>
            <a:off x="1892595" y="1881963"/>
            <a:ext cx="8143208" cy="4768519"/>
          </a:xfrm>
          <a:prstGeom prst="rect">
            <a:avLst/>
          </a:prstGeom>
        </p:spPr>
      </p:pic>
    </p:spTree>
    <p:extLst>
      <p:ext uri="{BB962C8B-B14F-4D97-AF65-F5344CB8AC3E}">
        <p14:creationId xmlns:p14="http://schemas.microsoft.com/office/powerpoint/2010/main" val="37925740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E2264E67-6F59-4D8D-8E5F-8245B0FEAE76}"/>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3" y="0"/>
            <a:ext cx="12187427"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23">
            <a:extLst>
              <a:ext uri="{FF2B5EF4-FFF2-40B4-BE49-F238E27FC236}">
                <a16:creationId xmlns:a16="http://schemas.microsoft.com/office/drawing/2014/main" id="{158E1C6E-D299-4F5D-B15B-155EBF7F62FD}"/>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637005" cy="6858000"/>
          </a:xfrm>
          <a:custGeom>
            <a:avLst/>
            <a:gdLst>
              <a:gd name="connsiteX0" fmla="*/ 0 w 4637005"/>
              <a:gd name="connsiteY0" fmla="*/ 0 h 6858000"/>
              <a:gd name="connsiteX1" fmla="*/ 4637005 w 4637005"/>
              <a:gd name="connsiteY1" fmla="*/ 0 h 6858000"/>
              <a:gd name="connsiteX2" fmla="*/ 4637005 w 4637005"/>
              <a:gd name="connsiteY2" fmla="*/ 1900238 h 6858000"/>
              <a:gd name="connsiteX3" fmla="*/ 4266589 w 4637005"/>
              <a:gd name="connsiteY3" fmla="*/ 2178050 h 6858000"/>
              <a:gd name="connsiteX4" fmla="*/ 4262355 w 4637005"/>
              <a:gd name="connsiteY4" fmla="*/ 2184400 h 6858000"/>
              <a:gd name="connsiteX5" fmla="*/ 4256005 w 4637005"/>
              <a:gd name="connsiteY5" fmla="*/ 2193925 h 6858000"/>
              <a:gd name="connsiteX6" fmla="*/ 4249655 w 4637005"/>
              <a:gd name="connsiteY6" fmla="*/ 2201863 h 6858000"/>
              <a:gd name="connsiteX7" fmla="*/ 4249655 w 4637005"/>
              <a:gd name="connsiteY7" fmla="*/ 2211388 h 6858000"/>
              <a:gd name="connsiteX8" fmla="*/ 4249655 w 4637005"/>
              <a:gd name="connsiteY8" fmla="*/ 2220913 h 6858000"/>
              <a:gd name="connsiteX9" fmla="*/ 4256005 w 4637005"/>
              <a:gd name="connsiteY9" fmla="*/ 2228850 h 6858000"/>
              <a:gd name="connsiteX10" fmla="*/ 4262355 w 4637005"/>
              <a:gd name="connsiteY10" fmla="*/ 2238375 h 6858000"/>
              <a:gd name="connsiteX11" fmla="*/ 4266589 w 4637005"/>
              <a:gd name="connsiteY11" fmla="*/ 2244725 h 6858000"/>
              <a:gd name="connsiteX12" fmla="*/ 4637005 w 4637005"/>
              <a:gd name="connsiteY12" fmla="*/ 2522538 h 6858000"/>
              <a:gd name="connsiteX13" fmla="*/ 4637005 w 4637005"/>
              <a:gd name="connsiteY13" fmla="*/ 6858000 h 6858000"/>
              <a:gd name="connsiteX14" fmla="*/ 0 w 4637005"/>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637005" h="6858000">
                <a:moveTo>
                  <a:pt x="0" y="0"/>
                </a:moveTo>
                <a:lnTo>
                  <a:pt x="4637005" y="0"/>
                </a:lnTo>
                <a:lnTo>
                  <a:pt x="4637005" y="1900238"/>
                </a:lnTo>
                <a:lnTo>
                  <a:pt x="4266589" y="2178050"/>
                </a:lnTo>
                <a:lnTo>
                  <a:pt x="4262355" y="2184400"/>
                </a:lnTo>
                <a:lnTo>
                  <a:pt x="4256005" y="2193925"/>
                </a:lnTo>
                <a:lnTo>
                  <a:pt x="4249655" y="2201863"/>
                </a:lnTo>
                <a:lnTo>
                  <a:pt x="4249655" y="2211388"/>
                </a:lnTo>
                <a:lnTo>
                  <a:pt x="4249655" y="2220913"/>
                </a:lnTo>
                <a:lnTo>
                  <a:pt x="4256005" y="2228850"/>
                </a:lnTo>
                <a:lnTo>
                  <a:pt x="4262355" y="2238375"/>
                </a:lnTo>
                <a:lnTo>
                  <a:pt x="4266589" y="2244725"/>
                </a:lnTo>
                <a:lnTo>
                  <a:pt x="4637005" y="2522538"/>
                </a:lnTo>
                <a:lnTo>
                  <a:pt x="4637005" y="6858000"/>
                </a:lnTo>
                <a:lnTo>
                  <a:pt x="0" y="6858000"/>
                </a:lnTo>
                <a:close/>
              </a:path>
            </a:pathLst>
          </a:custGeom>
          <a:solidFill>
            <a:srgbClr val="212121"/>
          </a:solidFill>
          <a:ln>
            <a:noFill/>
            <a:headEnd/>
            <a:tailEnd/>
          </a:ln>
        </p:spPr>
        <p:style>
          <a:lnRef idx="1">
            <a:schemeClr val="accent1"/>
          </a:lnRef>
          <a:fillRef idx="3">
            <a:schemeClr val="accent1"/>
          </a:fillRef>
          <a:effectRef idx="2">
            <a:schemeClr val="accent1"/>
          </a:effectRef>
          <a:fontRef idx="minor">
            <a:schemeClr val="lt1"/>
          </a:fontRef>
        </p:style>
        <p:txBody>
          <a:bodyPr wrap="square" rtlCol="0" anchor="ctr">
            <a:noAutofit/>
          </a:bodyPr>
          <a:lstStyle/>
          <a:p>
            <a:pPr algn="ctr"/>
            <a:endParaRPr lang="en-US"/>
          </a:p>
        </p:txBody>
      </p:sp>
      <p:pic>
        <p:nvPicPr>
          <p:cNvPr id="13" name="Content Placeholder 3">
            <a:extLst>
              <a:ext uri="{FF2B5EF4-FFF2-40B4-BE49-F238E27FC236}">
                <a16:creationId xmlns:a16="http://schemas.microsoft.com/office/drawing/2014/main" id="{0779F377-4458-4DC2-8DA4-759A07DD737F}"/>
              </a:ext>
            </a:extLst>
          </p:cNvPr>
          <p:cNvPicPr>
            <a:picLocks noChangeAspect="1"/>
          </p:cNvPicPr>
          <p:nvPr/>
        </p:nvPicPr>
        <p:blipFill>
          <a:blip r:embed="rId2"/>
          <a:stretch>
            <a:fillRect/>
          </a:stretch>
        </p:blipFill>
        <p:spPr>
          <a:xfrm>
            <a:off x="5696044" y="271992"/>
            <a:ext cx="5372005" cy="6242321"/>
          </a:xfrm>
          <a:prstGeom prst="roundRect">
            <a:avLst>
              <a:gd name="adj" fmla="val 3876"/>
            </a:avLst>
          </a:prstGeom>
          <a:ln>
            <a:solidFill>
              <a:schemeClr val="accent1"/>
            </a:solidFill>
          </a:ln>
          <a:effectLst/>
        </p:spPr>
      </p:pic>
      <p:sp>
        <p:nvSpPr>
          <p:cNvPr id="2" name="Title 1">
            <a:extLst>
              <a:ext uri="{FF2B5EF4-FFF2-40B4-BE49-F238E27FC236}">
                <a16:creationId xmlns:a16="http://schemas.microsoft.com/office/drawing/2014/main" id="{9ED22254-0655-4E36-9BF9-61476B4D1541}"/>
              </a:ext>
            </a:extLst>
          </p:cNvPr>
          <p:cNvSpPr>
            <a:spLocks noGrp="1"/>
          </p:cNvSpPr>
          <p:nvPr>
            <p:ph type="title"/>
          </p:nvPr>
        </p:nvSpPr>
        <p:spPr>
          <a:xfrm>
            <a:off x="403889" y="1019176"/>
            <a:ext cx="3749011" cy="2962274"/>
          </a:xfrm>
        </p:spPr>
        <p:txBody>
          <a:bodyPr anchor="b">
            <a:normAutofit/>
          </a:bodyPr>
          <a:lstStyle/>
          <a:p>
            <a:pPr algn="ctr"/>
            <a:r>
              <a:rPr lang="en-GB" sz="4400" dirty="0">
                <a:solidFill>
                  <a:srgbClr val="FFFFFF"/>
                </a:solidFill>
              </a:rPr>
              <a:t>Handling Grievances</a:t>
            </a:r>
            <a:br>
              <a:rPr lang="en-GB" sz="4400" dirty="0">
                <a:solidFill>
                  <a:srgbClr val="FFFFFF"/>
                </a:solidFill>
              </a:rPr>
            </a:br>
            <a:br>
              <a:rPr lang="en-GB" sz="4400" dirty="0">
                <a:solidFill>
                  <a:srgbClr val="FFFFFF"/>
                </a:solidFill>
              </a:rPr>
            </a:br>
            <a:r>
              <a:rPr lang="en-US" sz="4400" dirty="0"/>
              <a:t>(ACAS, 2015)</a:t>
            </a:r>
            <a:endParaRPr lang="en-GB" sz="4400" dirty="0">
              <a:solidFill>
                <a:srgbClr val="FFFFFF"/>
              </a:solidFill>
            </a:endParaRPr>
          </a:p>
        </p:txBody>
      </p:sp>
    </p:spTree>
    <p:extLst>
      <p:ext uri="{BB962C8B-B14F-4D97-AF65-F5344CB8AC3E}">
        <p14:creationId xmlns:p14="http://schemas.microsoft.com/office/powerpoint/2010/main" val="2833444201"/>
      </p:ext>
    </p:extLst>
  </p:cSld>
  <p:clrMapOvr>
    <a:overrideClrMapping bg1="lt1" tx1="dk1" bg2="lt2" tx2="dk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044B08-3C7A-4F4B-ABED-51BD96DA6137}"/>
              </a:ext>
            </a:extLst>
          </p:cNvPr>
          <p:cNvSpPr>
            <a:spLocks noGrp="1"/>
          </p:cNvSpPr>
          <p:nvPr>
            <p:ph type="title"/>
          </p:nvPr>
        </p:nvSpPr>
        <p:spPr/>
        <p:txBody>
          <a:bodyPr/>
          <a:lstStyle/>
          <a:p>
            <a:r>
              <a:rPr lang="en-GB" dirty="0"/>
              <a:t>What should you consider when holding a grievance or disciplinary?</a:t>
            </a:r>
          </a:p>
        </p:txBody>
      </p:sp>
      <p:sp>
        <p:nvSpPr>
          <p:cNvPr id="3" name="Content Placeholder 2">
            <a:extLst>
              <a:ext uri="{FF2B5EF4-FFF2-40B4-BE49-F238E27FC236}">
                <a16:creationId xmlns:a16="http://schemas.microsoft.com/office/drawing/2014/main" id="{D1C22EBB-E83B-49BA-A285-63572860947B}"/>
              </a:ext>
            </a:extLst>
          </p:cNvPr>
          <p:cNvSpPr>
            <a:spLocks noGrp="1"/>
          </p:cNvSpPr>
          <p:nvPr>
            <p:ph idx="1"/>
          </p:nvPr>
        </p:nvSpPr>
        <p:spPr>
          <a:xfrm>
            <a:off x="641497" y="1640921"/>
            <a:ext cx="10909005" cy="5217079"/>
          </a:xfrm>
        </p:spPr>
        <p:txBody>
          <a:bodyPr>
            <a:normAutofit fontScale="77500" lnSpcReduction="20000"/>
          </a:bodyPr>
          <a:lstStyle/>
          <a:p>
            <a:endParaRPr lang="en-GB" dirty="0"/>
          </a:p>
          <a:p>
            <a:endParaRPr lang="en-GB" sz="2100" dirty="0"/>
          </a:p>
          <a:p>
            <a:r>
              <a:rPr lang="en-GB" sz="2300" dirty="0"/>
              <a:t>Purpose and scope of the disciplinary/grievance procedure is made clear</a:t>
            </a:r>
          </a:p>
          <a:p>
            <a:r>
              <a:rPr lang="en-GB" sz="2300" dirty="0"/>
              <a:t>Conducted fairly and consistently with undue delay</a:t>
            </a:r>
          </a:p>
          <a:p>
            <a:r>
              <a:rPr lang="en-GB" sz="2300" dirty="0"/>
              <a:t>Impartial investigation to establish the facts</a:t>
            </a:r>
          </a:p>
          <a:p>
            <a:r>
              <a:rPr lang="en-GB" sz="2300" dirty="0"/>
              <a:t>Confidential</a:t>
            </a:r>
          </a:p>
          <a:p>
            <a:r>
              <a:rPr lang="en-GB" sz="2300" dirty="0"/>
              <a:t>Non discriminatory</a:t>
            </a:r>
          </a:p>
          <a:p>
            <a:r>
              <a:rPr lang="en-GB" sz="2300" dirty="0"/>
              <a:t>The right to be accompanied</a:t>
            </a:r>
          </a:p>
          <a:p>
            <a:r>
              <a:rPr lang="en-GB" sz="2300" dirty="0"/>
              <a:t>Employees can see all evidence before the hearing</a:t>
            </a:r>
          </a:p>
          <a:p>
            <a:r>
              <a:rPr lang="en-GB" sz="2300" dirty="0"/>
              <a:t>The right of employees to state their case before a decision is reached</a:t>
            </a:r>
          </a:p>
          <a:p>
            <a:r>
              <a:rPr lang="en-GB" sz="2300" dirty="0"/>
              <a:t>Right to appeal</a:t>
            </a:r>
          </a:p>
          <a:p>
            <a:r>
              <a:rPr lang="en-GB" sz="2300" dirty="0"/>
              <a:t>A record of disciplinary warnings is kept</a:t>
            </a:r>
          </a:p>
          <a:p>
            <a:r>
              <a:rPr lang="en-GB" sz="2300" dirty="0"/>
              <a:t>Employee informed of the timescale warnings are consider ‘live’</a:t>
            </a:r>
          </a:p>
          <a:p>
            <a:r>
              <a:rPr lang="en-GB" sz="2300" dirty="0"/>
              <a:t>Document in writing</a:t>
            </a:r>
            <a:endParaRPr lang="en-GB" sz="2100" dirty="0"/>
          </a:p>
          <a:p>
            <a:endParaRPr lang="en-GB" dirty="0"/>
          </a:p>
        </p:txBody>
      </p:sp>
    </p:spTree>
    <p:extLst>
      <p:ext uri="{BB962C8B-B14F-4D97-AF65-F5344CB8AC3E}">
        <p14:creationId xmlns:p14="http://schemas.microsoft.com/office/powerpoint/2010/main" val="5730580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randombar(horizontal)">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A0F821-B5C5-4F66-B191-52E37D98AFC9}"/>
              </a:ext>
            </a:extLst>
          </p:cNvPr>
          <p:cNvSpPr>
            <a:spLocks noGrp="1"/>
          </p:cNvSpPr>
          <p:nvPr>
            <p:ph type="ctrTitle"/>
          </p:nvPr>
        </p:nvSpPr>
        <p:spPr/>
        <p:txBody>
          <a:bodyPr/>
          <a:lstStyle/>
          <a:p>
            <a:r>
              <a:rPr lang="en-GB" dirty="0"/>
              <a:t>Employment Relations</a:t>
            </a:r>
          </a:p>
        </p:txBody>
      </p:sp>
      <p:sp>
        <p:nvSpPr>
          <p:cNvPr id="3" name="Subtitle 2">
            <a:extLst>
              <a:ext uri="{FF2B5EF4-FFF2-40B4-BE49-F238E27FC236}">
                <a16:creationId xmlns:a16="http://schemas.microsoft.com/office/drawing/2014/main" id="{63E44E56-321B-4EF4-8976-EE3C0C8E6510}"/>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266715916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Freeform 6">
            <a:extLst>
              <a:ext uri="{FF2B5EF4-FFF2-40B4-BE49-F238E27FC236}">
                <a16:creationId xmlns:a16="http://schemas.microsoft.com/office/drawing/2014/main" id="{8EE457FF-670E-4EC1-ACD4-1173DA9A7975}"/>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useBgFill="1">
        <p:nvSpPr>
          <p:cNvPr id="10" name="Rectangle 9">
            <a:extLst>
              <a:ext uri="{FF2B5EF4-FFF2-40B4-BE49-F238E27FC236}">
                <a16:creationId xmlns:a16="http://schemas.microsoft.com/office/drawing/2014/main" id="{089A69AF-D57B-49B4-886C-D4A5DC19442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CABDC08D-6093-4397-92D4-54D00E2BB1C2}"/>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650724" y="650724"/>
            <a:ext cx="6858000" cy="5556552"/>
          </a:xfrm>
          <a:custGeom>
            <a:avLst/>
            <a:gdLst>
              <a:gd name="connsiteX0" fmla="*/ 6858000 w 6858000"/>
              <a:gd name="connsiteY0" fmla="*/ 3445704 h 5556552"/>
              <a:gd name="connsiteX1" fmla="*/ 3829242 w 6858000"/>
              <a:gd name="connsiteY1" fmla="*/ 5433322 h 5556552"/>
              <a:gd name="connsiteX2" fmla="*/ 3827369 w 6858000"/>
              <a:gd name="connsiteY2" fmla="*/ 5434867 h 5556552"/>
              <a:gd name="connsiteX3" fmla="*/ 3824583 w 6858000"/>
              <a:gd name="connsiteY3" fmla="*/ 5436378 h 5556552"/>
              <a:gd name="connsiteX4" fmla="*/ 3798693 w 6858000"/>
              <a:gd name="connsiteY4" fmla="*/ 5453370 h 5556552"/>
              <a:gd name="connsiteX5" fmla="*/ 3785011 w 6858000"/>
              <a:gd name="connsiteY5" fmla="*/ 5457858 h 5556552"/>
              <a:gd name="connsiteX6" fmla="*/ 3706339 w 6858000"/>
              <a:gd name="connsiteY6" fmla="*/ 5500559 h 5556552"/>
              <a:gd name="connsiteX7" fmla="*/ 3428998 w 6858000"/>
              <a:gd name="connsiteY7" fmla="*/ 5556552 h 5556552"/>
              <a:gd name="connsiteX8" fmla="*/ 3151658 w 6858000"/>
              <a:gd name="connsiteY8" fmla="*/ 5500559 h 5556552"/>
              <a:gd name="connsiteX9" fmla="*/ 3072996 w 6858000"/>
              <a:gd name="connsiteY9" fmla="*/ 5457863 h 5556552"/>
              <a:gd name="connsiteX10" fmla="*/ 3059298 w 6858000"/>
              <a:gd name="connsiteY10" fmla="*/ 5453370 h 5556552"/>
              <a:gd name="connsiteX11" fmla="*/ 3033383 w 6858000"/>
              <a:gd name="connsiteY11" fmla="*/ 5436362 h 5556552"/>
              <a:gd name="connsiteX12" fmla="*/ 3030627 w 6858000"/>
              <a:gd name="connsiteY12" fmla="*/ 5434867 h 5556552"/>
              <a:gd name="connsiteX13" fmla="*/ 3028775 w 6858000"/>
              <a:gd name="connsiteY13" fmla="*/ 5433338 h 5556552"/>
              <a:gd name="connsiteX14" fmla="*/ 0 w 6858000"/>
              <a:gd name="connsiteY14" fmla="*/ 3445704 h 5556552"/>
              <a:gd name="connsiteX15" fmla="*/ 6858000 w 6858000"/>
              <a:gd name="connsiteY15" fmla="*/ 0 h 5556552"/>
              <a:gd name="connsiteX16" fmla="*/ 6858000 w 6858000"/>
              <a:gd name="connsiteY16" fmla="*/ 349336 h 5556552"/>
              <a:gd name="connsiteX17" fmla="*/ 6858000 w 6858000"/>
              <a:gd name="connsiteY17" fmla="*/ 3445703 h 5556552"/>
              <a:gd name="connsiteX18" fmla="*/ 0 w 6858000"/>
              <a:gd name="connsiteY18" fmla="*/ 3445703 h 5556552"/>
              <a:gd name="connsiteX19" fmla="*/ 0 w 6858000"/>
              <a:gd name="connsiteY19" fmla="*/ 0 h 5556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858000" h="5556552">
                <a:moveTo>
                  <a:pt x="6858000" y="3445704"/>
                </a:moveTo>
                <a:lnTo>
                  <a:pt x="3829242" y="5433322"/>
                </a:lnTo>
                <a:lnTo>
                  <a:pt x="3827369" y="5434867"/>
                </a:lnTo>
                <a:lnTo>
                  <a:pt x="3824583" y="5436378"/>
                </a:lnTo>
                <a:lnTo>
                  <a:pt x="3798693" y="5453370"/>
                </a:lnTo>
                <a:lnTo>
                  <a:pt x="3785011" y="5457858"/>
                </a:lnTo>
                <a:lnTo>
                  <a:pt x="3706339" y="5500559"/>
                </a:lnTo>
                <a:cubicBezTo>
                  <a:pt x="3621096" y="5536614"/>
                  <a:pt x="3527375" y="5556552"/>
                  <a:pt x="3428998" y="5556552"/>
                </a:cubicBezTo>
                <a:cubicBezTo>
                  <a:pt x="3330621" y="5556552"/>
                  <a:pt x="3236901" y="5536614"/>
                  <a:pt x="3151658" y="5500559"/>
                </a:cubicBezTo>
                <a:lnTo>
                  <a:pt x="3072996" y="5457863"/>
                </a:lnTo>
                <a:lnTo>
                  <a:pt x="3059298" y="5453370"/>
                </a:lnTo>
                <a:lnTo>
                  <a:pt x="3033383" y="5436362"/>
                </a:lnTo>
                <a:lnTo>
                  <a:pt x="3030627" y="5434867"/>
                </a:lnTo>
                <a:lnTo>
                  <a:pt x="3028775" y="5433338"/>
                </a:lnTo>
                <a:lnTo>
                  <a:pt x="0" y="3445704"/>
                </a:lnTo>
                <a:close/>
                <a:moveTo>
                  <a:pt x="6858000" y="0"/>
                </a:moveTo>
                <a:lnTo>
                  <a:pt x="6858000" y="349336"/>
                </a:lnTo>
                <a:lnTo>
                  <a:pt x="6858000" y="3445703"/>
                </a:lnTo>
                <a:lnTo>
                  <a:pt x="0" y="3445703"/>
                </a:lnTo>
                <a:lnTo>
                  <a:pt x="0" y="0"/>
                </a:lnTo>
                <a:close/>
              </a:path>
            </a:pathLst>
          </a:custGeom>
          <a:ln>
            <a:noFill/>
          </a:ln>
          <a:effectLst/>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39F7C21B-E6AF-45BE-812B-022C31AC3411}"/>
              </a:ext>
            </a:extLst>
          </p:cNvPr>
          <p:cNvSpPr>
            <a:spLocks noGrp="1"/>
          </p:cNvSpPr>
          <p:nvPr>
            <p:ph type="title"/>
          </p:nvPr>
        </p:nvSpPr>
        <p:spPr>
          <a:xfrm>
            <a:off x="451515" y="1734857"/>
            <a:ext cx="3765483" cy="3388287"/>
          </a:xfrm>
        </p:spPr>
        <p:txBody>
          <a:bodyPr vert="horz" lIns="91440" tIns="45720" rIns="91440" bIns="45720" rtlCol="0" anchor="ctr">
            <a:normAutofit/>
          </a:bodyPr>
          <a:lstStyle/>
          <a:p>
            <a:r>
              <a:rPr lang="en-US"/>
              <a:t>Industrial Relations Act 1971</a:t>
            </a:r>
          </a:p>
        </p:txBody>
      </p:sp>
      <p:sp>
        <p:nvSpPr>
          <p:cNvPr id="3" name="TextBox 2">
            <a:extLst>
              <a:ext uri="{FF2B5EF4-FFF2-40B4-BE49-F238E27FC236}">
                <a16:creationId xmlns:a16="http://schemas.microsoft.com/office/drawing/2014/main" id="{7AA9884B-A7D7-438C-B4EC-AEEE635C5795}"/>
              </a:ext>
            </a:extLst>
          </p:cNvPr>
          <p:cNvSpPr txBox="1"/>
          <p:nvPr/>
        </p:nvSpPr>
        <p:spPr>
          <a:xfrm>
            <a:off x="6008068" y="978993"/>
            <a:ext cx="5365218" cy="4900014"/>
          </a:xfrm>
          <a:prstGeom prst="rect">
            <a:avLst/>
          </a:prstGeom>
          <a:effectLst/>
        </p:spPr>
        <p:txBody>
          <a:bodyPr vert="horz" lIns="91440" tIns="45720" rIns="91440" bIns="45720" rtlCol="0" anchor="ctr">
            <a:normAutofit/>
          </a:bodyPr>
          <a:lstStyle/>
          <a:p>
            <a:pPr marL="285750" indent="-285750">
              <a:spcBef>
                <a:spcPct val="20000"/>
              </a:spcBef>
              <a:spcAft>
                <a:spcPts val="600"/>
              </a:spcAft>
              <a:buClr>
                <a:schemeClr val="accent1"/>
              </a:buClr>
              <a:buFont typeface="Wingdings 2" charset="2"/>
              <a:buChar char=""/>
            </a:pPr>
            <a:r>
              <a:rPr lang="en-US" sz="2000" dirty="0"/>
              <a:t>A turning point in the employer/employee relationship</a:t>
            </a:r>
          </a:p>
          <a:p>
            <a:pPr marL="285750" indent="-285750">
              <a:spcBef>
                <a:spcPct val="20000"/>
              </a:spcBef>
              <a:spcAft>
                <a:spcPts val="600"/>
              </a:spcAft>
              <a:buClr>
                <a:schemeClr val="accent1"/>
              </a:buClr>
              <a:buFont typeface="Wingdings 2" charset="2"/>
              <a:buChar char=""/>
            </a:pPr>
            <a:r>
              <a:rPr lang="en-US" sz="2000" dirty="0"/>
              <a:t>For the first time, employees had employment rights to complain that they had been unfairly dismissed to an industrial tribunal</a:t>
            </a:r>
          </a:p>
          <a:p>
            <a:pPr marL="285750" indent="-285750">
              <a:spcBef>
                <a:spcPct val="20000"/>
              </a:spcBef>
              <a:spcAft>
                <a:spcPts val="600"/>
              </a:spcAft>
              <a:buClr>
                <a:schemeClr val="accent1"/>
              </a:buClr>
              <a:buFont typeface="Wingdings 2" charset="2"/>
              <a:buChar char=""/>
            </a:pPr>
            <a:r>
              <a:rPr lang="en-US" sz="2000" dirty="0"/>
              <a:t>1972 – A code of practice introduced a right way and a wrong way to deal with discipline</a:t>
            </a:r>
          </a:p>
          <a:p>
            <a:pPr marL="285750" indent="-285750">
              <a:spcBef>
                <a:spcPct val="20000"/>
              </a:spcBef>
              <a:spcAft>
                <a:spcPts val="600"/>
              </a:spcAft>
              <a:buClr>
                <a:schemeClr val="accent1"/>
              </a:buClr>
              <a:buFont typeface="Wingdings 2" charset="2"/>
              <a:buChar char=""/>
            </a:pPr>
            <a:r>
              <a:rPr lang="en-US" sz="2000" dirty="0"/>
              <a:t>Now know as the ACAS code of practice</a:t>
            </a:r>
          </a:p>
          <a:p>
            <a:pPr>
              <a:spcBef>
                <a:spcPct val="20000"/>
              </a:spcBef>
              <a:spcAft>
                <a:spcPts val="600"/>
              </a:spcAft>
              <a:buClr>
                <a:schemeClr val="accent1"/>
              </a:buClr>
              <a:buFont typeface="Wingdings 2" charset="2"/>
              <a:buChar char=""/>
            </a:pPr>
            <a:endParaRPr lang="en-US" dirty="0"/>
          </a:p>
        </p:txBody>
      </p:sp>
    </p:spTree>
    <p:extLst>
      <p:ext uri="{BB962C8B-B14F-4D97-AF65-F5344CB8AC3E}">
        <p14:creationId xmlns:p14="http://schemas.microsoft.com/office/powerpoint/2010/main" val="34730033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97CF4E-B0A7-46D2-A87D-2024CE20E4EF}"/>
              </a:ext>
            </a:extLst>
          </p:cNvPr>
          <p:cNvSpPr>
            <a:spLocks noGrp="1"/>
          </p:cNvSpPr>
          <p:nvPr>
            <p:ph type="title"/>
          </p:nvPr>
        </p:nvSpPr>
        <p:spPr/>
        <p:txBody>
          <a:bodyPr/>
          <a:lstStyle/>
          <a:p>
            <a:r>
              <a:rPr lang="en-GB" dirty="0"/>
              <a:t>5 Fair Reasons for Dismissal</a:t>
            </a:r>
          </a:p>
        </p:txBody>
      </p:sp>
      <p:sp>
        <p:nvSpPr>
          <p:cNvPr id="3" name="Content Placeholder 2">
            <a:extLst>
              <a:ext uri="{FF2B5EF4-FFF2-40B4-BE49-F238E27FC236}">
                <a16:creationId xmlns:a16="http://schemas.microsoft.com/office/drawing/2014/main" id="{9EDAF11C-1720-41FA-8779-DA2183646B57}"/>
              </a:ext>
            </a:extLst>
          </p:cNvPr>
          <p:cNvSpPr>
            <a:spLocks noGrp="1"/>
          </p:cNvSpPr>
          <p:nvPr>
            <p:ph idx="1"/>
          </p:nvPr>
        </p:nvSpPr>
        <p:spPr/>
        <p:txBody>
          <a:bodyPr>
            <a:normAutofit fontScale="92500" lnSpcReduction="10000"/>
          </a:bodyPr>
          <a:lstStyle/>
          <a:p>
            <a:pPr marL="514350" indent="-514350">
              <a:buFont typeface="+mj-lt"/>
              <a:buAutoNum type="arabicPeriod"/>
            </a:pPr>
            <a:r>
              <a:rPr lang="en-GB" dirty="0"/>
              <a:t>Capability and Qualifications </a:t>
            </a:r>
          </a:p>
          <a:p>
            <a:pPr marL="514350" indent="-514350">
              <a:buFont typeface="+mj-lt"/>
              <a:buAutoNum type="arabicPeriod"/>
            </a:pPr>
            <a:r>
              <a:rPr lang="en-GB" dirty="0"/>
              <a:t>Conduct</a:t>
            </a:r>
          </a:p>
          <a:p>
            <a:pPr marL="514350" indent="-514350">
              <a:buFont typeface="+mj-lt"/>
              <a:buAutoNum type="arabicPeriod"/>
            </a:pPr>
            <a:r>
              <a:rPr lang="en-GB" dirty="0"/>
              <a:t>Redundancy</a:t>
            </a:r>
          </a:p>
          <a:p>
            <a:pPr marL="514350" indent="-514350">
              <a:buFont typeface="+mj-lt"/>
              <a:buAutoNum type="arabicPeriod"/>
            </a:pPr>
            <a:r>
              <a:rPr lang="en-GB" dirty="0"/>
              <a:t>Contravention of a Statutory Duty or Provision</a:t>
            </a:r>
          </a:p>
          <a:p>
            <a:pPr marL="514350" indent="-514350">
              <a:buFont typeface="+mj-lt"/>
              <a:buAutoNum type="arabicPeriod"/>
            </a:pPr>
            <a:r>
              <a:rPr lang="en-GB" dirty="0"/>
              <a:t>Some Other Substantial Reason (SOSR)</a:t>
            </a:r>
          </a:p>
          <a:p>
            <a:pPr marL="514350" indent="-514350">
              <a:buFont typeface="+mj-lt"/>
              <a:buAutoNum type="arabicPeriod"/>
            </a:pPr>
            <a:endParaRPr lang="en-GB" dirty="0"/>
          </a:p>
          <a:p>
            <a:pPr marL="514350" indent="-514350">
              <a:buNone/>
            </a:pPr>
            <a:r>
              <a:rPr lang="en-GB" b="1" dirty="0"/>
              <a:t>Must pass the test of ‘reasonableness’</a:t>
            </a:r>
          </a:p>
          <a:p>
            <a:r>
              <a:rPr lang="en-GB" dirty="0"/>
              <a:t>Employer must have acted fairly and reasonably in taking that reason as sufficient for dismissing the employee </a:t>
            </a:r>
          </a:p>
          <a:p>
            <a:r>
              <a:rPr lang="en-GB" dirty="0"/>
              <a:t>Onus is on the employer to prove this to be the case</a:t>
            </a:r>
          </a:p>
          <a:p>
            <a:endParaRPr lang="en-GB" dirty="0"/>
          </a:p>
        </p:txBody>
      </p:sp>
    </p:spTree>
    <p:extLst>
      <p:ext uri="{BB962C8B-B14F-4D97-AF65-F5344CB8AC3E}">
        <p14:creationId xmlns:p14="http://schemas.microsoft.com/office/powerpoint/2010/main" val="374362599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6DD9FB-7721-474A-AD80-7ACBB544F736}"/>
              </a:ext>
            </a:extLst>
          </p:cNvPr>
          <p:cNvSpPr>
            <a:spLocks noGrp="1"/>
          </p:cNvSpPr>
          <p:nvPr>
            <p:ph type="title"/>
          </p:nvPr>
        </p:nvSpPr>
        <p:spPr/>
        <p:txBody>
          <a:bodyPr/>
          <a:lstStyle/>
          <a:p>
            <a:r>
              <a:rPr lang="en-GB" dirty="0"/>
              <a:t>Impact on Employee Relations</a:t>
            </a:r>
          </a:p>
        </p:txBody>
      </p:sp>
      <p:sp>
        <p:nvSpPr>
          <p:cNvPr id="3" name="Content Placeholder 2">
            <a:extLst>
              <a:ext uri="{FF2B5EF4-FFF2-40B4-BE49-F238E27FC236}">
                <a16:creationId xmlns:a16="http://schemas.microsoft.com/office/drawing/2014/main" id="{24852514-FCD9-496D-9C37-E4D988062E79}"/>
              </a:ext>
            </a:extLst>
          </p:cNvPr>
          <p:cNvSpPr>
            <a:spLocks noGrp="1"/>
          </p:cNvSpPr>
          <p:nvPr>
            <p:ph sz="half" idx="1"/>
          </p:nvPr>
        </p:nvSpPr>
        <p:spPr>
          <a:xfrm>
            <a:off x="818713" y="2445571"/>
            <a:ext cx="5185873" cy="3638763"/>
          </a:xfrm>
        </p:spPr>
        <p:txBody>
          <a:bodyPr/>
          <a:lstStyle/>
          <a:p>
            <a:r>
              <a:rPr lang="en-GB" dirty="0"/>
              <a:t>Disengagement – at multiple levels (colleagues, witnesses, manger, organisation)</a:t>
            </a:r>
          </a:p>
          <a:p>
            <a:r>
              <a:rPr lang="en-GB" dirty="0"/>
              <a:t>Unmotivated </a:t>
            </a:r>
          </a:p>
          <a:p>
            <a:r>
              <a:rPr lang="en-GB" dirty="0"/>
              <a:t>Low morale</a:t>
            </a:r>
          </a:p>
          <a:p>
            <a:r>
              <a:rPr lang="en-GB" dirty="0"/>
              <a:t>Less productivity</a:t>
            </a:r>
          </a:p>
          <a:p>
            <a:r>
              <a:rPr lang="en-GB" dirty="0"/>
              <a:t>Less innovation</a:t>
            </a:r>
          </a:p>
          <a:p>
            <a:r>
              <a:rPr lang="en-GB" dirty="0"/>
              <a:t>Higher absence rates</a:t>
            </a:r>
          </a:p>
          <a:p>
            <a:r>
              <a:rPr lang="en-GB" dirty="0"/>
              <a:t>Loss of goodwill</a:t>
            </a:r>
          </a:p>
          <a:p>
            <a:endParaRPr lang="en-GB" dirty="0"/>
          </a:p>
        </p:txBody>
      </p:sp>
      <p:sp>
        <p:nvSpPr>
          <p:cNvPr id="4" name="Content Placeholder 3">
            <a:extLst>
              <a:ext uri="{FF2B5EF4-FFF2-40B4-BE49-F238E27FC236}">
                <a16:creationId xmlns:a16="http://schemas.microsoft.com/office/drawing/2014/main" id="{C9E4749E-4DD1-4D8B-82E0-A40C0C8CA88D}"/>
              </a:ext>
            </a:extLst>
          </p:cNvPr>
          <p:cNvSpPr>
            <a:spLocks noGrp="1"/>
          </p:cNvSpPr>
          <p:nvPr>
            <p:ph sz="half" idx="2"/>
          </p:nvPr>
        </p:nvSpPr>
        <p:spPr/>
        <p:txBody>
          <a:bodyPr/>
          <a:lstStyle/>
          <a:p>
            <a:r>
              <a:rPr lang="en-GB" dirty="0"/>
              <a:t>Deteriorating relationships in the workplace</a:t>
            </a:r>
          </a:p>
          <a:p>
            <a:r>
              <a:rPr lang="en-GB" dirty="0"/>
              <a:t>Higher accident rates/mistakes</a:t>
            </a:r>
          </a:p>
          <a:p>
            <a:r>
              <a:rPr lang="en-GB" dirty="0"/>
              <a:t>Less loyalty to the organisation</a:t>
            </a:r>
          </a:p>
          <a:p>
            <a:r>
              <a:rPr lang="en-GB" dirty="0"/>
              <a:t>No longer an advocate for the employer</a:t>
            </a:r>
          </a:p>
          <a:p>
            <a:r>
              <a:rPr lang="en-GB" dirty="0"/>
              <a:t>Resistance to future change</a:t>
            </a:r>
          </a:p>
          <a:p>
            <a:endParaRPr lang="en-GB" dirty="0"/>
          </a:p>
        </p:txBody>
      </p:sp>
    </p:spTree>
    <p:extLst>
      <p:ext uri="{BB962C8B-B14F-4D97-AF65-F5344CB8AC3E}">
        <p14:creationId xmlns:p14="http://schemas.microsoft.com/office/powerpoint/2010/main" val="30712228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A45613-4EBD-488A-A921-845EA796C8B7}"/>
              </a:ext>
            </a:extLst>
          </p:cNvPr>
          <p:cNvSpPr>
            <a:spLocks noGrp="1"/>
          </p:cNvSpPr>
          <p:nvPr>
            <p:ph type="title"/>
          </p:nvPr>
        </p:nvSpPr>
        <p:spPr/>
        <p:txBody>
          <a:bodyPr/>
          <a:lstStyle/>
          <a:p>
            <a:r>
              <a:rPr lang="en-GB" dirty="0"/>
              <a:t>Good Practice</a:t>
            </a:r>
          </a:p>
        </p:txBody>
      </p:sp>
      <p:sp>
        <p:nvSpPr>
          <p:cNvPr id="3" name="Content Placeholder 2">
            <a:extLst>
              <a:ext uri="{FF2B5EF4-FFF2-40B4-BE49-F238E27FC236}">
                <a16:creationId xmlns:a16="http://schemas.microsoft.com/office/drawing/2014/main" id="{9568DFD3-B2E1-4F59-9C5F-5EEA3D517D59}"/>
              </a:ext>
            </a:extLst>
          </p:cNvPr>
          <p:cNvSpPr>
            <a:spLocks noGrp="1"/>
          </p:cNvSpPr>
          <p:nvPr>
            <p:ph idx="1"/>
          </p:nvPr>
        </p:nvSpPr>
        <p:spPr/>
        <p:txBody>
          <a:bodyPr/>
          <a:lstStyle/>
          <a:p>
            <a:pPr marL="0" indent="0">
              <a:buNone/>
            </a:pPr>
            <a:r>
              <a:rPr lang="en-GB" sz="2000" b="1" dirty="0"/>
              <a:t>4 Core Elements (amongst others):</a:t>
            </a:r>
          </a:p>
          <a:p>
            <a:r>
              <a:rPr lang="en-GB" sz="2000" dirty="0"/>
              <a:t>Act With Just Cause – Fairness </a:t>
            </a:r>
          </a:p>
          <a:p>
            <a:r>
              <a:rPr lang="en-GB" sz="2000" dirty="0"/>
              <a:t>Use Procedures Correctly – Do not ignore!</a:t>
            </a:r>
          </a:p>
          <a:p>
            <a:r>
              <a:rPr lang="en-GB" sz="2000" dirty="0"/>
              <a:t>Act Consistently</a:t>
            </a:r>
          </a:p>
          <a:p>
            <a:r>
              <a:rPr lang="en-GB" sz="2000" dirty="0"/>
              <a:t>Follow the Rules of Natural Justice</a:t>
            </a:r>
          </a:p>
          <a:p>
            <a:endParaRPr lang="en-GB" sz="2000" dirty="0"/>
          </a:p>
          <a:p>
            <a:r>
              <a:rPr lang="en-GB" sz="2000" dirty="0"/>
              <a:t>Good practice adds value and makes good business sense</a:t>
            </a:r>
          </a:p>
          <a:p>
            <a:pPr marL="0" indent="0">
              <a:buNone/>
            </a:pPr>
            <a:endParaRPr lang="en-GB" dirty="0"/>
          </a:p>
        </p:txBody>
      </p:sp>
    </p:spTree>
    <p:extLst>
      <p:ext uri="{BB962C8B-B14F-4D97-AF65-F5344CB8AC3E}">
        <p14:creationId xmlns:p14="http://schemas.microsoft.com/office/powerpoint/2010/main" val="176322503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C7241A-744A-425F-A791-39509B05185C}"/>
              </a:ext>
            </a:extLst>
          </p:cNvPr>
          <p:cNvSpPr>
            <a:spLocks noGrp="1"/>
          </p:cNvSpPr>
          <p:nvPr>
            <p:ph type="title"/>
          </p:nvPr>
        </p:nvSpPr>
        <p:spPr/>
        <p:txBody>
          <a:bodyPr/>
          <a:lstStyle/>
          <a:p>
            <a:r>
              <a:rPr lang="en-GB" dirty="0"/>
              <a:t>Bad Practice</a:t>
            </a:r>
          </a:p>
        </p:txBody>
      </p:sp>
      <p:sp>
        <p:nvSpPr>
          <p:cNvPr id="3" name="Content Placeholder 2">
            <a:extLst>
              <a:ext uri="{FF2B5EF4-FFF2-40B4-BE49-F238E27FC236}">
                <a16:creationId xmlns:a16="http://schemas.microsoft.com/office/drawing/2014/main" id="{8987F203-EF34-4452-916C-BC5C362660BA}"/>
              </a:ext>
            </a:extLst>
          </p:cNvPr>
          <p:cNvSpPr>
            <a:spLocks noGrp="1"/>
          </p:cNvSpPr>
          <p:nvPr>
            <p:ph idx="1"/>
          </p:nvPr>
        </p:nvSpPr>
        <p:spPr/>
        <p:txBody>
          <a:bodyPr>
            <a:normAutofit lnSpcReduction="10000"/>
          </a:bodyPr>
          <a:lstStyle/>
          <a:p>
            <a:pPr marL="0" indent="0">
              <a:buNone/>
            </a:pPr>
            <a:r>
              <a:rPr lang="en-GB" b="1" dirty="0"/>
              <a:t>Employment Tribunal Fees</a:t>
            </a:r>
          </a:p>
          <a:p>
            <a:r>
              <a:rPr lang="en-GB" dirty="0"/>
              <a:t>Maximum Basic Award = £14,670 (30 week’s pay)</a:t>
            </a:r>
          </a:p>
          <a:p>
            <a:r>
              <a:rPr lang="en-GB" dirty="0"/>
              <a:t>Maximum Compensatory Award = £80,540 (Unlimited for certain automatically unfair dismissals)</a:t>
            </a:r>
          </a:p>
          <a:p>
            <a:pPr marL="0" indent="0">
              <a:buNone/>
            </a:pPr>
            <a:endParaRPr lang="en-GB" b="1" dirty="0"/>
          </a:p>
          <a:p>
            <a:pPr marL="0" indent="0">
              <a:buNone/>
            </a:pPr>
            <a:r>
              <a:rPr lang="en-GB" b="1" dirty="0" err="1"/>
              <a:t>Polkey</a:t>
            </a:r>
            <a:r>
              <a:rPr lang="en-GB" b="1" dirty="0"/>
              <a:t> v A E Dayton Services Ltd [1987] IRLR 503</a:t>
            </a:r>
          </a:p>
          <a:p>
            <a:r>
              <a:rPr lang="en-GB" dirty="0"/>
              <a:t>Failure to follow a proper procedure was unlikely to succeed as an effective defence unless the employer could prove that the outcome would have been no different, irrespective of the procedure followed</a:t>
            </a:r>
          </a:p>
          <a:p>
            <a:r>
              <a:rPr lang="en-GB" dirty="0"/>
              <a:t>Fairly remote in practice</a:t>
            </a:r>
          </a:p>
          <a:p>
            <a:endParaRPr lang="en-GB" dirty="0"/>
          </a:p>
        </p:txBody>
      </p:sp>
    </p:spTree>
    <p:extLst>
      <p:ext uri="{BB962C8B-B14F-4D97-AF65-F5344CB8AC3E}">
        <p14:creationId xmlns:p14="http://schemas.microsoft.com/office/powerpoint/2010/main" val="367865825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1E5228-4918-41F4-9359-05A1B7168D86}"/>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11B6224F-FE1D-44F4-8D64-5836C7967F37}"/>
              </a:ext>
            </a:extLst>
          </p:cNvPr>
          <p:cNvSpPr>
            <a:spLocks noGrp="1"/>
          </p:cNvSpPr>
          <p:nvPr>
            <p:ph idx="1"/>
          </p:nvPr>
        </p:nvSpPr>
        <p:spPr/>
        <p:txBody>
          <a:bodyPr/>
          <a:lstStyle/>
          <a:p>
            <a:r>
              <a:rPr lang="en-GB" dirty="0"/>
              <a:t>CIPD, 2017. Discipline and Grievance at work </a:t>
            </a:r>
            <a:r>
              <a:rPr lang="en-GB" dirty="0">
                <a:hlinkClick r:id="rId2"/>
              </a:rPr>
              <a:t>https://www.cipd.co.uk/knowledge/fundamentals/emp-law/discipline/factsheet</a:t>
            </a:r>
            <a:endParaRPr lang="en-GB" dirty="0"/>
          </a:p>
          <a:p>
            <a:r>
              <a:rPr lang="en-GB" dirty="0">
                <a:hlinkClick r:id="rId3"/>
              </a:rPr>
              <a:t>http://www.acas.org.uk/media/pdf/9/g/Discipline-and-grievances-Acas-guide.pdf</a:t>
            </a:r>
            <a:endParaRPr lang="en-GB" dirty="0"/>
          </a:p>
          <a:p>
            <a:r>
              <a:rPr lang="en-GB" b="1" dirty="0"/>
              <a:t>ACAS. (2015) </a:t>
            </a:r>
            <a:r>
              <a:rPr lang="en-GB" b="1" i="1" u="sng" dirty="0">
                <a:hlinkClick r:id="rId4" tooltip="Acas website"/>
              </a:rPr>
              <a:t>Discipline and grievances at work</a:t>
            </a:r>
            <a:r>
              <a:rPr lang="en-GB" b="1" dirty="0"/>
              <a:t>. Rev. ed. London: </a:t>
            </a:r>
            <a:r>
              <a:rPr lang="en-GB" b="1" dirty="0" err="1"/>
              <a:t>Acas</a:t>
            </a:r>
            <a:r>
              <a:rPr lang="en-GB" b="1" dirty="0"/>
              <a:t>.</a:t>
            </a:r>
            <a:r>
              <a:rPr lang="en-GB" dirty="0"/>
              <a:t> </a:t>
            </a:r>
          </a:p>
        </p:txBody>
      </p:sp>
    </p:spTree>
    <p:extLst>
      <p:ext uri="{BB962C8B-B14F-4D97-AF65-F5344CB8AC3E}">
        <p14:creationId xmlns:p14="http://schemas.microsoft.com/office/powerpoint/2010/main" val="223844071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00C6BB"/>
      </a:accent1>
      <a:accent2>
        <a:srgbClr val="6FEBA0"/>
      </a:accent2>
      <a:accent3>
        <a:srgbClr val="B6DF5E"/>
      </a:accent3>
      <a:accent4>
        <a:srgbClr val="EFB251"/>
      </a:accent4>
      <a:accent5>
        <a:srgbClr val="EF755F"/>
      </a:accent5>
      <a:accent6>
        <a:srgbClr val="ED515C"/>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6F3559E9-1A4C-49D8-94D4-F41003531C4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TM03457503[[fn=Quotable]]</Template>
  <TotalTime>2779</TotalTime>
  <Words>881</Words>
  <Application>Microsoft Office PowerPoint</Application>
  <PresentationFormat>Widescreen</PresentationFormat>
  <Paragraphs>119</Paragraphs>
  <Slides>17</Slides>
  <Notes>3</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Calibri</vt:lpstr>
      <vt:lpstr>Century Gothic</vt:lpstr>
      <vt:lpstr>Wingdings 2</vt:lpstr>
      <vt:lpstr>Quotable</vt:lpstr>
      <vt:lpstr>Discipline and Grievance</vt:lpstr>
      <vt:lpstr>Disciplinary</vt:lpstr>
      <vt:lpstr>Disciplinary Policy</vt:lpstr>
      <vt:lpstr>Why it’s needed.</vt:lpstr>
      <vt:lpstr>When would you use the disciplinary policy in your organisation? </vt:lpstr>
      <vt:lpstr>Handling Discipline (ACAS, 2015)</vt:lpstr>
      <vt:lpstr>Grievance</vt:lpstr>
      <vt:lpstr>Grievance Meeting</vt:lpstr>
      <vt:lpstr>Handling Grievances  (ACAS, 2015)</vt:lpstr>
      <vt:lpstr>What should you consider when holding a grievance or disciplinary?</vt:lpstr>
      <vt:lpstr>Employment Relations</vt:lpstr>
      <vt:lpstr>Industrial Relations Act 1971</vt:lpstr>
      <vt:lpstr>5 Fair Reasons for Dismissal</vt:lpstr>
      <vt:lpstr>Impact on Employee Relations</vt:lpstr>
      <vt:lpstr>Good Practice</vt:lpstr>
      <vt:lpstr>Bad Practice</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Discipline and Grievance</dc:title>
  <dc:creator>emily williams</dc:creator>
  <cp:lastModifiedBy>emily williams</cp:lastModifiedBy>
  <cp:revision>18</cp:revision>
  <dcterms:created xsi:type="dcterms:W3CDTF">2018-01-14T15:30:00Z</dcterms:created>
  <dcterms:modified xsi:type="dcterms:W3CDTF">2018-01-16T20:07:25Z</dcterms:modified>
</cp:coreProperties>
</file>