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71" r:id="rId3"/>
    <p:sldId id="260" r:id="rId4"/>
    <p:sldId id="272" r:id="rId5"/>
    <p:sldId id="273" r:id="rId6"/>
    <p:sldId id="274" r:id="rId7"/>
    <p:sldId id="275" r:id="rId8"/>
    <p:sldId id="277" r:id="rId9"/>
    <p:sldId id="259" r:id="rId10"/>
    <p:sldId id="276" r:id="rId11"/>
    <p:sldId id="258" r:id="rId12"/>
    <p:sldId id="257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70" r:id="rId22"/>
    <p:sldId id="278" r:id="rId2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image" Target="../media/image4.jp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image" Target="../media/image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B13C66-6C9A-4B79-A33D-ADCE70C54594}" type="doc">
      <dgm:prSet loTypeId="urn:microsoft.com/office/officeart/2005/8/layout/vList3" loCatId="list" qsTypeId="urn:microsoft.com/office/officeart/2005/8/quickstyle/simple1" qsCatId="simple" csTypeId="urn:microsoft.com/office/officeart/2005/8/colors/accent5_1" csCatId="accent5" phldr="1"/>
      <dgm:spPr/>
    </dgm:pt>
    <dgm:pt modelId="{DC829FD7-5295-4E48-A4FE-69CEBF33866F}">
      <dgm:prSet phldrT="[Text]" custT="1"/>
      <dgm:spPr/>
      <dgm:t>
        <a:bodyPr/>
        <a:lstStyle/>
        <a:p>
          <a:pPr algn="l"/>
          <a:r>
            <a:rPr lang="en-GB" sz="2000" dirty="0" smtClean="0"/>
            <a:t>Farrell, M. (2014). </a:t>
          </a:r>
          <a:r>
            <a:rPr lang="en-GB" sz="2000" i="1" dirty="0" smtClean="0"/>
            <a:t>Historical and philosophical foundations of psychology</a:t>
          </a:r>
          <a:r>
            <a:rPr lang="en-GB" sz="2000" dirty="0" smtClean="0"/>
            <a:t>. London: Cambridge University Press.</a:t>
          </a:r>
        </a:p>
        <a:p>
          <a:pPr algn="l"/>
          <a:r>
            <a:rPr lang="en-GB" sz="2000" b="1" dirty="0" smtClean="0"/>
            <a:t>Library Catalogue Number: 150.1 FAR</a:t>
          </a:r>
          <a:endParaRPr lang="en-GB" sz="2000" b="1" dirty="0"/>
        </a:p>
      </dgm:t>
    </dgm:pt>
    <dgm:pt modelId="{B231FBE4-471F-4101-AEF8-B651D09A5574}" type="parTrans" cxnId="{18489D61-B779-4AB1-B662-A7FF88968BE9}">
      <dgm:prSet/>
      <dgm:spPr/>
      <dgm:t>
        <a:bodyPr/>
        <a:lstStyle/>
        <a:p>
          <a:endParaRPr lang="en-GB"/>
        </a:p>
      </dgm:t>
    </dgm:pt>
    <dgm:pt modelId="{F62783CD-30EA-44CC-B463-F1EDA9211820}" type="sibTrans" cxnId="{18489D61-B779-4AB1-B662-A7FF88968BE9}">
      <dgm:prSet/>
      <dgm:spPr/>
      <dgm:t>
        <a:bodyPr/>
        <a:lstStyle/>
        <a:p>
          <a:endParaRPr lang="en-GB"/>
        </a:p>
      </dgm:t>
    </dgm:pt>
    <dgm:pt modelId="{EA4D4F4E-D87B-4894-BEB5-9D0CBCCC2BA5}">
      <dgm:prSet phldrT="[Text]"/>
      <dgm:spPr/>
      <dgm:t>
        <a:bodyPr/>
        <a:lstStyle/>
        <a:p>
          <a:pPr algn="l"/>
          <a:r>
            <a:rPr lang="en-GB" dirty="0" smtClean="0"/>
            <a:t>Eysenck, M. W., &amp; Keane, M. T. (2015). </a:t>
          </a:r>
          <a:r>
            <a:rPr lang="en-GB" i="1" dirty="0" smtClean="0"/>
            <a:t>Cognitive psychology: A student’s handbook</a:t>
          </a:r>
          <a:r>
            <a:rPr lang="en-GB" dirty="0" smtClean="0"/>
            <a:t> (7</a:t>
          </a:r>
          <a:r>
            <a:rPr lang="en-GB" baseline="30000" dirty="0" smtClean="0"/>
            <a:t>th</a:t>
          </a:r>
          <a:r>
            <a:rPr lang="en-GB" dirty="0" smtClean="0"/>
            <a:t> ed.). Hove: Psychology Press.</a:t>
          </a:r>
        </a:p>
        <a:p>
          <a:pPr algn="l"/>
          <a:r>
            <a:rPr lang="en-GB" b="1" dirty="0" smtClean="0"/>
            <a:t>Library Catalogue Number: 153 EYS</a:t>
          </a:r>
          <a:endParaRPr lang="en-GB" b="1" dirty="0"/>
        </a:p>
      </dgm:t>
    </dgm:pt>
    <dgm:pt modelId="{AF6FC3EC-FC97-49CE-8897-B5A72397EB9A}" type="parTrans" cxnId="{B6AD62BA-C94B-4A18-AC91-12512D220106}">
      <dgm:prSet/>
      <dgm:spPr/>
      <dgm:t>
        <a:bodyPr/>
        <a:lstStyle/>
        <a:p>
          <a:endParaRPr lang="en-GB"/>
        </a:p>
      </dgm:t>
    </dgm:pt>
    <dgm:pt modelId="{277D6669-B1B6-4666-8F6D-8CC00050661D}" type="sibTrans" cxnId="{B6AD62BA-C94B-4A18-AC91-12512D220106}">
      <dgm:prSet/>
      <dgm:spPr/>
      <dgm:t>
        <a:bodyPr/>
        <a:lstStyle/>
        <a:p>
          <a:endParaRPr lang="en-GB"/>
        </a:p>
      </dgm:t>
    </dgm:pt>
    <dgm:pt modelId="{CC20F8DB-E9FA-4DC3-B02C-5E6C5BE16B07}" type="pres">
      <dgm:prSet presAssocID="{1DB13C66-6C9A-4B79-A33D-ADCE70C54594}" presName="linearFlow" presStyleCnt="0">
        <dgm:presLayoutVars>
          <dgm:dir/>
          <dgm:resizeHandles val="exact"/>
        </dgm:presLayoutVars>
      </dgm:prSet>
      <dgm:spPr/>
    </dgm:pt>
    <dgm:pt modelId="{08046385-8F9A-480F-92EF-03A413222E87}" type="pres">
      <dgm:prSet presAssocID="{DC829FD7-5295-4E48-A4FE-69CEBF33866F}" presName="composite" presStyleCnt="0"/>
      <dgm:spPr/>
    </dgm:pt>
    <dgm:pt modelId="{EDDE0D43-9680-4130-91F4-DA47BC628EFA}" type="pres">
      <dgm:prSet presAssocID="{DC829FD7-5295-4E48-A4FE-69CEBF33866F}" presName="imgShp" presStyleLbl="fgImgPlace1" presStyleIdx="0" presStyleCnt="2" custScaleX="101862" custScaleY="124199" custLinFactNeighborX="-13770" custLinFactNeighborY="2504"/>
      <dgm:spPr>
        <a:prstGeom prst="rect">
          <a:avLst/>
        </a:prstGeom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6995" r="6995"/>
          </a:stretch>
        </a:blipFill>
      </dgm:spPr>
    </dgm:pt>
    <dgm:pt modelId="{2B974791-F376-4FB4-98AD-D323D8B7DA89}" type="pres">
      <dgm:prSet presAssocID="{DC829FD7-5295-4E48-A4FE-69CEBF33866F}" presName="txShp" presStyleLbl="node1" presStyleIdx="0" presStyleCnt="2" custScaleX="116947" custLinFactNeighborX="184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2EF9833-08CB-4101-9B16-FC340158EE52}" type="pres">
      <dgm:prSet presAssocID="{F62783CD-30EA-44CC-B463-F1EDA9211820}" presName="spacing" presStyleCnt="0"/>
      <dgm:spPr/>
    </dgm:pt>
    <dgm:pt modelId="{27AE56E5-C590-4AE1-A2E5-B5EB81F500B8}" type="pres">
      <dgm:prSet presAssocID="{EA4D4F4E-D87B-4894-BEB5-9D0CBCCC2BA5}" presName="composite" presStyleCnt="0"/>
      <dgm:spPr/>
    </dgm:pt>
    <dgm:pt modelId="{A454C012-CC8F-4A14-B2C5-3DD65E41CC10}" type="pres">
      <dgm:prSet presAssocID="{EA4D4F4E-D87B-4894-BEB5-9D0CBCCC2BA5}" presName="imgShp" presStyleLbl="fgImgPlace1" presStyleIdx="1" presStyleCnt="2" custScaleY="116631" custLinFactNeighborX="-14833" custLinFactNeighborY="2050"/>
      <dgm:spPr>
        <a:prstGeom prst="rect">
          <a:avLst/>
        </a:prstGeom>
        <a:blipFill dpi="0"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5124" r="5124"/>
          </a:stretch>
        </a:blipFill>
      </dgm:spPr>
    </dgm:pt>
    <dgm:pt modelId="{A86267FD-BE95-4C5A-A930-A3488EB24FA4}" type="pres">
      <dgm:prSet presAssocID="{EA4D4F4E-D87B-4894-BEB5-9D0CBCCC2BA5}" presName="txShp" presStyleLbl="node1" presStyleIdx="1" presStyleCnt="2" custScaleX="116824" custLinFactNeighborX="209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6AD62BA-C94B-4A18-AC91-12512D220106}" srcId="{1DB13C66-6C9A-4B79-A33D-ADCE70C54594}" destId="{EA4D4F4E-D87B-4894-BEB5-9D0CBCCC2BA5}" srcOrd="1" destOrd="0" parTransId="{AF6FC3EC-FC97-49CE-8897-B5A72397EB9A}" sibTransId="{277D6669-B1B6-4666-8F6D-8CC00050661D}"/>
    <dgm:cxn modelId="{3445D094-361A-495D-8313-71AC2C090B24}" type="presOf" srcId="{1DB13C66-6C9A-4B79-A33D-ADCE70C54594}" destId="{CC20F8DB-E9FA-4DC3-B02C-5E6C5BE16B07}" srcOrd="0" destOrd="0" presId="urn:microsoft.com/office/officeart/2005/8/layout/vList3"/>
    <dgm:cxn modelId="{247C7B05-C4AF-424C-A598-2DC97C0A347C}" type="presOf" srcId="{DC829FD7-5295-4E48-A4FE-69CEBF33866F}" destId="{2B974791-F376-4FB4-98AD-D323D8B7DA89}" srcOrd="0" destOrd="0" presId="urn:microsoft.com/office/officeart/2005/8/layout/vList3"/>
    <dgm:cxn modelId="{56510ED0-B008-485C-A394-0E8A2FC2BBC1}" type="presOf" srcId="{EA4D4F4E-D87B-4894-BEB5-9D0CBCCC2BA5}" destId="{A86267FD-BE95-4C5A-A930-A3488EB24FA4}" srcOrd="0" destOrd="0" presId="urn:microsoft.com/office/officeart/2005/8/layout/vList3"/>
    <dgm:cxn modelId="{18489D61-B779-4AB1-B662-A7FF88968BE9}" srcId="{1DB13C66-6C9A-4B79-A33D-ADCE70C54594}" destId="{DC829FD7-5295-4E48-A4FE-69CEBF33866F}" srcOrd="0" destOrd="0" parTransId="{B231FBE4-471F-4101-AEF8-B651D09A5574}" sibTransId="{F62783CD-30EA-44CC-B463-F1EDA9211820}"/>
    <dgm:cxn modelId="{1E55EACF-802E-463F-845C-FE49F2FFABA2}" type="presParOf" srcId="{CC20F8DB-E9FA-4DC3-B02C-5E6C5BE16B07}" destId="{08046385-8F9A-480F-92EF-03A413222E87}" srcOrd="0" destOrd="0" presId="urn:microsoft.com/office/officeart/2005/8/layout/vList3"/>
    <dgm:cxn modelId="{1EEAEE8B-6A81-48F6-B266-2259EE8FC27E}" type="presParOf" srcId="{08046385-8F9A-480F-92EF-03A413222E87}" destId="{EDDE0D43-9680-4130-91F4-DA47BC628EFA}" srcOrd="0" destOrd="0" presId="urn:microsoft.com/office/officeart/2005/8/layout/vList3"/>
    <dgm:cxn modelId="{1DCE9EBA-B8FA-464C-83D0-634554B9CC3C}" type="presParOf" srcId="{08046385-8F9A-480F-92EF-03A413222E87}" destId="{2B974791-F376-4FB4-98AD-D323D8B7DA89}" srcOrd="1" destOrd="0" presId="urn:microsoft.com/office/officeart/2005/8/layout/vList3"/>
    <dgm:cxn modelId="{6D64FDB7-5FB5-473A-9699-C4E11CACBA7C}" type="presParOf" srcId="{CC20F8DB-E9FA-4DC3-B02C-5E6C5BE16B07}" destId="{A2EF9833-08CB-4101-9B16-FC340158EE52}" srcOrd="1" destOrd="0" presId="urn:microsoft.com/office/officeart/2005/8/layout/vList3"/>
    <dgm:cxn modelId="{194C5018-6431-47AE-99BB-E550E884A423}" type="presParOf" srcId="{CC20F8DB-E9FA-4DC3-B02C-5E6C5BE16B07}" destId="{27AE56E5-C590-4AE1-A2E5-B5EB81F500B8}" srcOrd="2" destOrd="0" presId="urn:microsoft.com/office/officeart/2005/8/layout/vList3"/>
    <dgm:cxn modelId="{A61B667B-98F6-490B-8B4E-6CDB9E0B9E4B}" type="presParOf" srcId="{27AE56E5-C590-4AE1-A2E5-B5EB81F500B8}" destId="{A454C012-CC8F-4A14-B2C5-3DD65E41CC10}" srcOrd="0" destOrd="0" presId="urn:microsoft.com/office/officeart/2005/8/layout/vList3"/>
    <dgm:cxn modelId="{B731C23F-32EF-494B-907D-073E992B30F0}" type="presParOf" srcId="{27AE56E5-C590-4AE1-A2E5-B5EB81F500B8}" destId="{A86267FD-BE95-4C5A-A930-A3488EB24FA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974791-F376-4FB4-98AD-D323D8B7DA89}">
      <dsp:nvSpPr>
        <dsp:cNvPr id="0" name=""/>
        <dsp:cNvSpPr/>
      </dsp:nvSpPr>
      <dsp:spPr>
        <a:xfrm rot="10800000">
          <a:off x="1485161" y="234298"/>
          <a:ext cx="8130432" cy="1922135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7609" tIns="76200" rIns="14224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Farrell, M. (2014). </a:t>
          </a:r>
          <a:r>
            <a:rPr lang="en-GB" sz="2000" i="1" kern="1200" dirty="0" smtClean="0"/>
            <a:t>Historical and philosophical foundations of psychology</a:t>
          </a:r>
          <a:r>
            <a:rPr lang="en-GB" sz="2000" kern="1200" dirty="0" smtClean="0"/>
            <a:t>. London: Cambridge University Press.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/>
            <a:t>Library Catalogue Number: 150.1 FAR</a:t>
          </a:r>
          <a:endParaRPr lang="en-GB" sz="2000" b="1" kern="1200" dirty="0"/>
        </a:p>
      </dsp:txBody>
      <dsp:txXfrm rot="10800000">
        <a:off x="1965695" y="234298"/>
        <a:ext cx="7649898" cy="1922135"/>
      </dsp:txXfrm>
    </dsp:sp>
    <dsp:sp modelId="{EDDE0D43-9680-4130-91F4-DA47BC628EFA}">
      <dsp:nvSpPr>
        <dsp:cNvPr id="0" name=""/>
        <dsp:cNvSpPr/>
      </dsp:nvSpPr>
      <dsp:spPr>
        <a:xfrm>
          <a:off x="702418" y="49860"/>
          <a:ext cx="1957926" cy="2387273"/>
        </a:xfrm>
        <a:prstGeom prst="rect">
          <a:avLst/>
        </a:prstGeom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6995" r="6995"/>
          </a:stretch>
        </a:blipFill>
        <a:ln w="55000" cap="flat" cmpd="thickThin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6267FD-BE95-4C5A-A930-A3488EB24FA4}">
      <dsp:nvSpPr>
        <dsp:cNvPr id="0" name=""/>
        <dsp:cNvSpPr/>
      </dsp:nvSpPr>
      <dsp:spPr>
        <a:xfrm rot="10800000">
          <a:off x="1500147" y="3122610"/>
          <a:ext cx="8121881" cy="1922135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7609" tIns="83820" rIns="156464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Eysenck, M. W., &amp; Keane, M. T. (2015). </a:t>
          </a:r>
          <a:r>
            <a:rPr lang="en-GB" sz="2200" i="1" kern="1200" dirty="0" smtClean="0"/>
            <a:t>Cognitive psychology: A student’s handbook</a:t>
          </a:r>
          <a:r>
            <a:rPr lang="en-GB" sz="2200" kern="1200" dirty="0" smtClean="0"/>
            <a:t> (7</a:t>
          </a:r>
          <a:r>
            <a:rPr lang="en-GB" sz="2200" kern="1200" baseline="30000" dirty="0" smtClean="0"/>
            <a:t>th</a:t>
          </a:r>
          <a:r>
            <a:rPr lang="en-GB" sz="2200" kern="1200" dirty="0" smtClean="0"/>
            <a:t> ed.). Hove: Psychology Press.</a:t>
          </a:r>
        </a:p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b="1" kern="1200" dirty="0" smtClean="0"/>
            <a:t>Library Catalogue Number: 153 EYS</a:t>
          </a:r>
          <a:endParaRPr lang="en-GB" sz="2200" b="1" kern="1200" dirty="0"/>
        </a:p>
      </dsp:txBody>
      <dsp:txXfrm rot="10800000">
        <a:off x="1980681" y="3122610"/>
        <a:ext cx="7641347" cy="1922135"/>
      </dsp:txXfrm>
    </dsp:sp>
    <dsp:sp modelId="{A454C012-CC8F-4A14-B2C5-3DD65E41CC10}">
      <dsp:nvSpPr>
        <dsp:cNvPr id="0" name=""/>
        <dsp:cNvSpPr/>
      </dsp:nvSpPr>
      <dsp:spPr>
        <a:xfrm>
          <a:off x="693071" y="2964505"/>
          <a:ext cx="1922135" cy="2241806"/>
        </a:xfrm>
        <a:prstGeom prst="rect">
          <a:avLst/>
        </a:prstGeom>
        <a:blipFill dpi="0"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5124" r="5124"/>
          </a:stretch>
        </a:blipFill>
        <a:ln w="55000" cap="flat" cmpd="thickThin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436A6582-7EF7-4E10-BC61-284428C762B3}" type="datetimeFigureOut">
              <a:rPr lang="en-GB"/>
              <a:pPr>
                <a:defRPr/>
              </a:pPr>
              <a:t>11/09/2017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D75E6776-9AAB-4555-8BC8-1AB1E43F46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29264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2F6493A-CB1B-42BC-B696-ED6639F7134F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6156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1FD5DC3-D493-48D9-9E07-8361C959B5CD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7220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1FD5DC3-D493-48D9-9E07-8361C959B5CD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10279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1FD5DC3-D493-48D9-9E07-8361C959B5CD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59768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1FD5DC3-D493-48D9-9E07-8361C959B5CD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5527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1FD5DC3-D493-48D9-9E07-8361C959B5CD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00554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A2637AB-DFF1-4484-834A-5FA1163E68D0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98036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CFE676F-2E41-46B8-B896-733A0CA491F7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11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2189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80B8E7-A262-4CF1-BDF1-F0FB3DFADC11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99020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2C99EB0-8898-4BBE-AEC1-855C2B0A7C0F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13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3650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EF348EB-25A3-4ABF-B878-CF3361949B05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14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10415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2A7578F-5AF8-4FB8-B506-1F027FE1D3CF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15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31811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 smtClean="0"/>
              <a:t>Spinoza – </a:t>
            </a:r>
            <a:r>
              <a:rPr lang="en-GB" altLang="en-US" dirty="0" err="1" smtClean="0"/>
              <a:t>panpsychism</a:t>
            </a:r>
            <a:r>
              <a:rPr lang="en-GB" altLang="en-US" dirty="0" smtClean="0"/>
              <a:t> – mentality as part of the world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Fechner – psychophysics – relationship between stimulus intensity and sensation intensity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795D0FD-C523-4E5C-A5D7-D30E069941B9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16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8201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C0051EC-FBD8-48BE-B3B6-38E2432CD5D6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17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59184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0596C65-36D7-4DC4-9B06-FFAA35662EA7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18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52663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831D051-D9A5-4094-84D4-B32927079610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19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37558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4A95577-EB46-4638-8DD8-3C3403C6E223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20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01432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91EF62F-C086-4E6D-98B5-150EED967846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21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259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eaLnBrk="1" hangingPunct="1">
                <a:defRPr/>
              </a:pPr>
              <a:endParaRPr lang="en-US">
                <a:latin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2147483646 w 5760"/>
                <a:gd name="T3" fmla="*/ 0 h 528"/>
                <a:gd name="T4" fmla="*/ 2147483646 w 5760"/>
                <a:gd name="T5" fmla="*/ 2147483646 h 528"/>
                <a:gd name="T6" fmla="*/ 2147483646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hangingPunct="1">
                <a:defRPr/>
              </a:pPr>
              <a:endParaRPr lang="en-US"/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4E08B5B-4244-43EF-9282-487DD976255C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0F2464F-6DA5-438C-A756-55E2ECF63DC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16867907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D6A0D-CD32-4D8B-830F-486BBFE37DA6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B308BF-C097-499C-B6E5-DD78CEF4108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7103181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eaLnBrk="1" hangingPunct="1">
              <a:defRPr/>
            </a:pPr>
            <a:endParaRPr lang="en-US"/>
          </a:p>
        </p:txBody>
      </p:sp>
      <p:sp>
        <p:nvSpPr>
          <p:cNvPr id="5" name="Chevron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73433F8-4A6B-4B20-8F85-AB59202F53BA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454A7F-4B60-452F-A4E6-AA3BFCAB441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80275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E2B754B-55CF-4D18-A247-10DD5E805272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E111E-3E81-444A-9498-39D32C251A3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825871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C1DB1A-2660-4865-9CFF-66EC867DCEBB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A9752-77A2-45EC-96A5-A2C441E014A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497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2306AFA-7ED8-4450-B506-D100437C80B2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57EED-AC69-4F12-BB02-55D28EFB986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2983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A4C59-D3F7-4C32-B2C9-2A1B6588F58F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CDBED-8E91-4531-8E31-85911DEC551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55207826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A98D1E1-1D57-4C9A-B631-CA6B72DA5557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31FA8-AEFD-400D-AF75-6CEAAAA399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71384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eaLnBrk="1" hangingPunct="1">
              <a:defRPr/>
            </a:pPr>
            <a:endParaRPr lang="en-US">
              <a:latin typeface="Arial" charset="0"/>
            </a:endParaRPr>
          </a:p>
        </p:txBody>
      </p:sp>
      <p:sp>
        <p:nvSpPr>
          <p:cNvPr id="6" name="Freeform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6 w 5591"/>
              <a:gd name="T3" fmla="*/ 0 h 588"/>
              <a:gd name="T4" fmla="*/ 2147483646 w 5591"/>
              <a:gd name="T5" fmla="*/ 2147483646 h 588"/>
              <a:gd name="T6" fmla="*/ 2147483646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eaLnBrk="1" hangingPunct="1">
              <a:defRPr/>
            </a:pPr>
            <a:endParaRPr lang="en-US"/>
          </a:p>
        </p:txBody>
      </p:sp>
      <p:sp>
        <p:nvSpPr>
          <p:cNvPr id="10" name="Chevron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eaLnBrk="1" hangingPunct="1"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0BB6C57-D565-4ACC-891A-9A392A648293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8780A-8AED-4692-8D18-D7AA5ED0BC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319730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A6919E-A7F0-49D2-92CD-FA63FE8A2F1A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A9088-8924-43F3-BCC5-804ACB46424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2964862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B6E94-AAE7-4895-A68B-D3877FC9B56B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C80EA-7F8D-47F2-AAD3-EEA243FDB46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1186276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eaLnBrk="1" hangingPunct="1">
              <a:defRPr/>
            </a:pPr>
            <a:endParaRPr lang="en-US">
              <a:latin typeface="Arial" charset="0"/>
            </a:endParaRPr>
          </a:p>
        </p:txBody>
      </p:sp>
      <p:sp>
        <p:nvSpPr>
          <p:cNvPr id="1027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6 w 5591"/>
              <a:gd name="T3" fmla="*/ 0 h 588"/>
              <a:gd name="T4" fmla="*/ 2147483646 w 5591"/>
              <a:gd name="T5" fmla="*/ 2147483646 h 588"/>
              <a:gd name="T6" fmla="*/ 2147483646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  <a:latin typeface="Arial" charset="0"/>
              </a:defRPr>
            </a:lvl1pPr>
            <a:extLst/>
          </a:lstStyle>
          <a:p>
            <a:pPr>
              <a:defRPr/>
            </a:pPr>
            <a:fld id="{A69F1999-F274-4787-A46C-1766C42BF533}" type="datetimeFigureOut">
              <a:rPr lang="en-US"/>
              <a:pPr>
                <a:defRPr/>
              </a:pPr>
              <a:t>9/11/2017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  <a:latin typeface="Arial" charset="0"/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C3A01B9C-5E0C-4FFF-ABE9-A1AF722F3DC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5" r:id="rId1"/>
    <p:sldLayoutId id="2147483841" r:id="rId2"/>
    <p:sldLayoutId id="2147483846" r:id="rId3"/>
    <p:sldLayoutId id="2147483847" r:id="rId4"/>
    <p:sldLayoutId id="2147483848" r:id="rId5"/>
    <p:sldLayoutId id="2147483849" r:id="rId6"/>
    <p:sldLayoutId id="2147483842" r:id="rId7"/>
    <p:sldLayoutId id="2147483850" r:id="rId8"/>
    <p:sldLayoutId id="2147483851" r:id="rId9"/>
    <p:sldLayoutId id="2147483843" r:id="rId10"/>
    <p:sldLayoutId id="2147483844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login/index.php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gif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Relationship Id="rId9" Type="http://schemas.openxmlformats.org/officeDocument/2006/relationships/image" Target="../media/image4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jpeg"/><Relationship Id="rId7" Type="http://schemas.openxmlformats.org/officeDocument/2006/relationships/image" Target="../media/image4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-12738" y="476672"/>
            <a:ext cx="9144000" cy="3024336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5400" dirty="0" smtClean="0">
                <a:solidFill>
                  <a:schemeClr val="tx1"/>
                </a:solidFill>
                <a:effectLst/>
              </a:rPr>
              <a:t>Experimental Psychology</a:t>
            </a:r>
            <a:br>
              <a:rPr lang="en-GB" sz="5400" dirty="0" smtClean="0">
                <a:solidFill>
                  <a:schemeClr val="tx1"/>
                </a:solidFill>
                <a:effectLst/>
              </a:rPr>
            </a:br>
            <a:r>
              <a:rPr lang="en-GB" sz="4400" dirty="0" smtClean="0">
                <a:solidFill>
                  <a:schemeClr val="tx1"/>
                </a:solidFill>
                <a:effectLst/>
              </a:rPr>
              <a:t>M4X00905</a:t>
            </a:r>
            <a:r>
              <a:rPr lang="en-GB" sz="5400" dirty="0" smtClean="0">
                <a:solidFill>
                  <a:schemeClr val="tx1"/>
                </a:solidFill>
                <a:effectLst/>
              </a:rPr>
              <a:t/>
            </a:r>
            <a:br>
              <a:rPr lang="en-GB" sz="5400" dirty="0" smtClean="0">
                <a:solidFill>
                  <a:schemeClr val="tx1"/>
                </a:solidFill>
                <a:effectLst/>
              </a:rPr>
            </a:br>
            <a:endParaRPr lang="en-US" sz="5400" dirty="0" smtClean="0">
              <a:solidFill>
                <a:schemeClr val="tx1"/>
              </a:solidFill>
              <a:effectLst/>
            </a:endParaRP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07504" y="3068960"/>
            <a:ext cx="8928992" cy="1199704"/>
          </a:xfrm>
        </p:spPr>
        <p:txBody>
          <a:bodyPr/>
          <a:lstStyle/>
          <a:p>
            <a:pPr algn="ctr"/>
            <a:r>
              <a:rPr lang="en-GB" sz="4000" dirty="0" smtClean="0">
                <a:solidFill>
                  <a:schemeClr val="tx1"/>
                </a:solidFill>
              </a:rPr>
              <a:t>Lecture 1: Introduction &amp; Overview</a:t>
            </a:r>
          </a:p>
          <a:p>
            <a:pPr algn="ctr"/>
            <a:endParaRPr lang="en-GB" sz="1600" dirty="0" smtClean="0">
              <a:solidFill>
                <a:schemeClr val="tx1"/>
              </a:solidFill>
            </a:endParaRPr>
          </a:p>
          <a:p>
            <a:pPr algn="ctr"/>
            <a:r>
              <a:rPr lang="en-GB" sz="4000" dirty="0" smtClean="0">
                <a:solidFill>
                  <a:schemeClr val="tx1"/>
                </a:solidFill>
              </a:rPr>
              <a:t>Dr Kate Williams</a:t>
            </a:r>
            <a:endParaRPr lang="en-GB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1"/>
          <p:cNvSpPr>
            <a:spLocks noGrp="1"/>
          </p:cNvSpPr>
          <p:nvPr>
            <p:ph idx="1"/>
          </p:nvPr>
        </p:nvSpPr>
        <p:spPr>
          <a:xfrm>
            <a:off x="0" y="1268760"/>
            <a:ext cx="9036496" cy="4525962"/>
          </a:xfrm>
        </p:spPr>
        <p:txBody>
          <a:bodyPr/>
          <a:lstStyle/>
          <a:p>
            <a:r>
              <a:rPr lang="en-GB" altLang="en-US" sz="3200" dirty="0" smtClean="0"/>
              <a:t>Lectures</a:t>
            </a:r>
          </a:p>
          <a:p>
            <a:pPr lvl="1"/>
            <a:r>
              <a:rPr lang="en-GB" altLang="en-US" sz="2800" dirty="0" smtClean="0"/>
              <a:t>Thursday’s 12-2pm in </a:t>
            </a:r>
            <a:r>
              <a:rPr lang="en-GB" altLang="en-US" sz="2800" dirty="0" smtClean="0"/>
              <a:t>TK 338 </a:t>
            </a:r>
            <a:r>
              <a:rPr lang="en-GB" altLang="en-US" sz="2800" dirty="0" smtClean="0"/>
              <a:t>(The Hub)</a:t>
            </a:r>
          </a:p>
          <a:p>
            <a:endParaRPr lang="en-GB" altLang="en-US" sz="3200" dirty="0" smtClean="0"/>
          </a:p>
          <a:p>
            <a:r>
              <a:rPr lang="en-GB" altLang="en-US" sz="3200" dirty="0" smtClean="0"/>
              <a:t>Seminars</a:t>
            </a:r>
          </a:p>
          <a:p>
            <a:pPr lvl="1"/>
            <a:r>
              <a:rPr lang="en-GB" altLang="en-US" sz="2800" dirty="0" smtClean="0"/>
              <a:t>Tuesday’s 2-4pm in TK 268</a:t>
            </a:r>
          </a:p>
          <a:p>
            <a:pPr lvl="1"/>
            <a:endParaRPr lang="en-GB" altLang="en-US" sz="2800" dirty="0"/>
          </a:p>
          <a:p>
            <a:r>
              <a:rPr lang="en-GB" altLang="en-US" sz="3200" dirty="0" smtClean="0"/>
              <a:t>Moodle</a:t>
            </a:r>
          </a:p>
          <a:p>
            <a:pPr lvl="1"/>
            <a:r>
              <a:rPr lang="en-GB" altLang="en-US" sz="2800" dirty="0" smtClean="0"/>
              <a:t>Timetable, Handbook, &amp; Readings</a:t>
            </a:r>
          </a:p>
          <a:p>
            <a:pPr lvl="1"/>
            <a:endParaRPr lang="en-GB" altLang="en-US" sz="28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3448" y="53752"/>
            <a:ext cx="8229600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5400" dirty="0" smtClean="0">
                <a:solidFill>
                  <a:schemeClr val="tx1"/>
                </a:solidFill>
                <a:effectLst/>
              </a:rPr>
              <a:t>Module Structure</a:t>
            </a:r>
            <a:endParaRPr lang="en-GB" sz="54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4173771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1"/>
          <p:cNvSpPr>
            <a:spLocks noGrp="1"/>
          </p:cNvSpPr>
          <p:nvPr>
            <p:ph idx="1"/>
          </p:nvPr>
        </p:nvSpPr>
        <p:spPr>
          <a:xfrm>
            <a:off x="0" y="1268760"/>
            <a:ext cx="9036496" cy="4525962"/>
          </a:xfrm>
        </p:spPr>
        <p:txBody>
          <a:bodyPr/>
          <a:lstStyle/>
          <a:p>
            <a:r>
              <a:rPr lang="en-GB" altLang="en-US" sz="3200" dirty="0" smtClean="0"/>
              <a:t>Lectures</a:t>
            </a:r>
          </a:p>
          <a:p>
            <a:pPr lvl="1"/>
            <a:r>
              <a:rPr lang="en-GB" altLang="en-US" sz="2800" dirty="0" smtClean="0"/>
              <a:t>Provide a scaffold of information</a:t>
            </a:r>
          </a:p>
          <a:p>
            <a:pPr lvl="1"/>
            <a:r>
              <a:rPr lang="en-GB" altLang="en-US" sz="2800" dirty="0" smtClean="0"/>
              <a:t>Information in conjunction with readings</a:t>
            </a:r>
          </a:p>
          <a:p>
            <a:pPr lvl="2"/>
            <a:r>
              <a:rPr lang="en-GB" altLang="en-US" sz="2800" dirty="0" smtClean="0"/>
              <a:t>Passive learning – with some active</a:t>
            </a:r>
          </a:p>
          <a:p>
            <a:endParaRPr lang="en-GB" altLang="en-US" sz="3200" dirty="0" smtClean="0"/>
          </a:p>
          <a:p>
            <a:r>
              <a:rPr lang="en-GB" altLang="en-US" sz="3200" dirty="0" smtClean="0"/>
              <a:t>Seminars</a:t>
            </a:r>
          </a:p>
          <a:p>
            <a:pPr lvl="1"/>
            <a:r>
              <a:rPr lang="en-GB" altLang="en-US" sz="2800" dirty="0" smtClean="0"/>
              <a:t>Discussion</a:t>
            </a:r>
          </a:p>
          <a:p>
            <a:pPr lvl="1"/>
            <a:r>
              <a:rPr lang="en-GB" altLang="en-US" sz="2800" dirty="0" smtClean="0"/>
              <a:t>Additional information (identified in handbook)</a:t>
            </a:r>
          </a:p>
          <a:p>
            <a:pPr lvl="2"/>
            <a:r>
              <a:rPr lang="en-GB" altLang="en-US" sz="2800" dirty="0" smtClean="0"/>
              <a:t>Active learning – need to engage with thinking about issues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3448" y="53752"/>
            <a:ext cx="8229600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5400" dirty="0" smtClean="0">
                <a:solidFill>
                  <a:schemeClr val="tx1"/>
                </a:solidFill>
                <a:effectLst/>
              </a:rPr>
              <a:t>Lectures &amp; Seminars</a:t>
            </a:r>
            <a:endParaRPr lang="en-GB" sz="5400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1"/>
          <p:cNvSpPr>
            <a:spLocks noGrp="1"/>
          </p:cNvSpPr>
          <p:nvPr>
            <p:ph idx="1"/>
          </p:nvPr>
        </p:nvSpPr>
        <p:spPr>
          <a:xfrm>
            <a:off x="0" y="1207294"/>
            <a:ext cx="9108504" cy="4525962"/>
          </a:xfrm>
        </p:spPr>
        <p:txBody>
          <a:bodyPr/>
          <a:lstStyle/>
          <a:p>
            <a:r>
              <a:rPr lang="en-GB" sz="3200" dirty="0"/>
              <a:t>The aim of this module is to: </a:t>
            </a:r>
            <a:endParaRPr lang="en-GB" sz="3200" dirty="0" smtClean="0"/>
          </a:p>
          <a:p>
            <a:pPr marL="109537" indent="0">
              <a:buNone/>
            </a:pPr>
            <a:endParaRPr lang="en-GB" sz="1000" dirty="0" smtClean="0">
              <a:effectLst/>
            </a:endParaRPr>
          </a:p>
          <a:p>
            <a:pPr lvl="1"/>
            <a:r>
              <a:rPr lang="en-GB" sz="2800" dirty="0"/>
              <a:t>provide </a:t>
            </a:r>
            <a:r>
              <a:rPr lang="en-GB" sz="2800" dirty="0" smtClean="0"/>
              <a:t>an awareness </a:t>
            </a:r>
            <a:r>
              <a:rPr lang="en-GB" sz="2800" dirty="0"/>
              <a:t>of the evolution of psychology as a scientific </a:t>
            </a:r>
            <a:r>
              <a:rPr lang="en-GB" sz="2800" dirty="0" smtClean="0"/>
              <a:t>discipline</a:t>
            </a:r>
          </a:p>
          <a:p>
            <a:pPr marL="392113" lvl="1" indent="0">
              <a:buNone/>
            </a:pPr>
            <a:endParaRPr lang="en-GB" sz="2800" dirty="0" smtClean="0">
              <a:effectLst/>
            </a:endParaRPr>
          </a:p>
          <a:p>
            <a:pPr lvl="1"/>
            <a:r>
              <a:rPr lang="en-GB" sz="2800" dirty="0"/>
              <a:t>develop a strong understanding of historical, ethical and research design issues in experimental psychology; </a:t>
            </a:r>
            <a:r>
              <a:rPr lang="en-GB" sz="2800" dirty="0" smtClean="0"/>
              <a:t>and</a:t>
            </a:r>
          </a:p>
          <a:p>
            <a:pPr marL="392113" lvl="1" indent="0">
              <a:buNone/>
            </a:pPr>
            <a:endParaRPr lang="en-GB" sz="2800" dirty="0" smtClean="0">
              <a:effectLst/>
            </a:endParaRPr>
          </a:p>
          <a:p>
            <a:pPr lvl="1"/>
            <a:r>
              <a:rPr lang="en-GB" sz="2800" dirty="0"/>
              <a:t>develop </a:t>
            </a:r>
            <a:r>
              <a:rPr lang="en-GB" sz="2800" dirty="0" smtClean="0"/>
              <a:t>awareness </a:t>
            </a:r>
            <a:r>
              <a:rPr lang="en-GB" sz="2800" dirty="0"/>
              <a:t>of critical thinking skills and the importance of the “timeline” of psychology</a:t>
            </a:r>
            <a:r>
              <a:rPr lang="en-GB" sz="2800" dirty="0" smtClean="0"/>
              <a:t>.</a:t>
            </a:r>
            <a:r>
              <a:rPr lang="en-GB" sz="3200" b="1" dirty="0"/>
              <a:t> </a:t>
            </a:r>
            <a:endParaRPr lang="en-GB" sz="3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3448" y="53752"/>
            <a:ext cx="8229600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5400" dirty="0" smtClean="0">
                <a:solidFill>
                  <a:schemeClr val="tx1"/>
                </a:solidFill>
                <a:effectLst/>
              </a:rPr>
              <a:t>Module Aims</a:t>
            </a:r>
            <a:endParaRPr lang="en-GB" sz="54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8346727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1"/>
          <p:cNvSpPr>
            <a:spLocks noGrp="1"/>
          </p:cNvSpPr>
          <p:nvPr>
            <p:ph idx="1"/>
          </p:nvPr>
        </p:nvSpPr>
        <p:spPr>
          <a:xfrm>
            <a:off x="0" y="908720"/>
            <a:ext cx="9108504" cy="5102026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GB" sz="2800" dirty="0"/>
              <a:t>Upon </a:t>
            </a:r>
            <a:r>
              <a:rPr lang="en-GB" sz="2800" dirty="0" smtClean="0"/>
              <a:t>successful </a:t>
            </a:r>
            <a:r>
              <a:rPr lang="en-GB" sz="2800" dirty="0"/>
              <a:t>completion of this module, </a:t>
            </a:r>
            <a:r>
              <a:rPr lang="en-GB" sz="2800" dirty="0" smtClean="0"/>
              <a:t>you </a:t>
            </a:r>
            <a:r>
              <a:rPr lang="en-GB" sz="2800" dirty="0"/>
              <a:t>should be able to demonstrate the ability to</a:t>
            </a:r>
            <a:r>
              <a:rPr lang="en-GB" sz="2800" dirty="0" smtClean="0"/>
              <a:t>:</a:t>
            </a:r>
          </a:p>
          <a:p>
            <a:pPr marL="109537" indent="0">
              <a:spcBef>
                <a:spcPts val="0"/>
              </a:spcBef>
              <a:buNone/>
            </a:pPr>
            <a:endParaRPr lang="en-GB" sz="1000" dirty="0"/>
          </a:p>
          <a:p>
            <a:pPr lvl="1">
              <a:spcBef>
                <a:spcPts val="0"/>
              </a:spcBef>
            </a:pPr>
            <a:r>
              <a:rPr lang="en-GB" sz="2400" dirty="0"/>
              <a:t>understand the historical roots of the development of psychology as a science;  </a:t>
            </a:r>
            <a:endParaRPr lang="en-GB" sz="2400" dirty="0" smtClean="0"/>
          </a:p>
          <a:p>
            <a:pPr lvl="1">
              <a:spcBef>
                <a:spcPts val="0"/>
              </a:spcBef>
            </a:pPr>
            <a:endParaRPr lang="en-GB" sz="1100" dirty="0" smtClean="0">
              <a:effectLst/>
            </a:endParaRPr>
          </a:p>
          <a:p>
            <a:pPr lvl="1">
              <a:spcBef>
                <a:spcPts val="0"/>
              </a:spcBef>
            </a:pPr>
            <a:r>
              <a:rPr lang="en-GB" sz="2400" dirty="0"/>
              <a:t>show knowledge of the development of different experimental techniques over time and the ethical issues associated with them</a:t>
            </a:r>
            <a:r>
              <a:rPr lang="en-GB" sz="2400" dirty="0" smtClean="0"/>
              <a:t>;</a:t>
            </a:r>
          </a:p>
          <a:p>
            <a:pPr lvl="1">
              <a:spcBef>
                <a:spcPts val="0"/>
              </a:spcBef>
            </a:pPr>
            <a:endParaRPr lang="en-GB" sz="1100" dirty="0" smtClean="0">
              <a:effectLst/>
            </a:endParaRPr>
          </a:p>
          <a:p>
            <a:pPr lvl="1">
              <a:spcBef>
                <a:spcPts val="0"/>
              </a:spcBef>
            </a:pPr>
            <a:r>
              <a:rPr lang="en-GB" sz="2400" dirty="0"/>
              <a:t>demonstrate understanding of the modern integration of multiple perspectives within experimental psychology; </a:t>
            </a:r>
            <a:r>
              <a:rPr lang="en-GB" sz="2400" dirty="0" smtClean="0"/>
              <a:t>and</a:t>
            </a:r>
          </a:p>
          <a:p>
            <a:pPr lvl="1">
              <a:spcBef>
                <a:spcPts val="0"/>
              </a:spcBef>
            </a:pPr>
            <a:endParaRPr lang="en-GB" sz="1100" dirty="0" smtClean="0">
              <a:effectLst/>
            </a:endParaRPr>
          </a:p>
          <a:p>
            <a:pPr lvl="1">
              <a:spcBef>
                <a:spcPts val="0"/>
              </a:spcBef>
            </a:pPr>
            <a:r>
              <a:rPr lang="en-GB" sz="2400" dirty="0"/>
              <a:t>the ability to present work through appropriate media</a:t>
            </a:r>
            <a:r>
              <a:rPr lang="en-GB" sz="2400" dirty="0" smtClean="0"/>
              <a:t>.</a:t>
            </a:r>
            <a:r>
              <a:rPr lang="en-GB" sz="3200" b="1" dirty="0"/>
              <a:t> </a:t>
            </a:r>
            <a:endParaRPr lang="en-GB" sz="3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3448" y="53752"/>
            <a:ext cx="8229600" cy="854968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4800" dirty="0" smtClean="0">
                <a:solidFill>
                  <a:schemeClr val="tx1"/>
                </a:solidFill>
                <a:effectLst/>
              </a:rPr>
              <a:t>Learning Outcomes </a:t>
            </a:r>
            <a:endParaRPr lang="en-GB" sz="48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0997449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3448" y="53752"/>
            <a:ext cx="8229600" cy="710952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400" dirty="0" smtClean="0">
                <a:solidFill>
                  <a:schemeClr val="tx1"/>
                </a:solidFill>
                <a:effectLst/>
              </a:rPr>
              <a:t>Module Content</a:t>
            </a:r>
            <a:endParaRPr lang="en-GB" sz="4400" dirty="0">
              <a:solidFill>
                <a:schemeClr val="tx1"/>
              </a:solidFill>
              <a:effectLst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772700"/>
              </p:ext>
            </p:extLst>
          </p:nvPr>
        </p:nvGraphicFramePr>
        <p:xfrm>
          <a:off x="35496" y="692696"/>
          <a:ext cx="9108504" cy="61280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10076"/>
                <a:gridCol w="4560943"/>
                <a:gridCol w="4037485"/>
              </a:tblGrid>
              <a:tr h="4909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W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Lecture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(Thursday/12-2pm/TK338)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Seminar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(Tuesday/2-4pm/TK268)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 anchor="ctr"/>
                </a:tc>
              </a:tr>
              <a:tr h="342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Introduction and Overview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No Seminar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</a:tr>
              <a:tr h="342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Philosophy of Mind and Philosophy of Science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No Seminar – Preparatory Reading 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</a:tr>
              <a:tr h="342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Beginnings of Experimental Psychology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Thought Experiments 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</a:tr>
              <a:tr h="342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The rise of Behaviourism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Essay Assignment Guidance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</a:tr>
              <a:tr h="342309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Reading Week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42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Behaviourism II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No Seminar – Personal Tutor Meetings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</a:tr>
              <a:tr h="342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The Cognitive Revolution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Exploring Behaviourism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</a:tr>
              <a:tr h="342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Cognitive Neuroscience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Change blindness – Cognition in action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</a:tr>
              <a:tr h="342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Issues with Experimental Psychology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Consciousness and mental representation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</a:tr>
              <a:tr h="5316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Case Study: Experimental studies of memory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Is Psychology a Science? Issues in experimental Psychology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</a:tr>
              <a:tr h="5134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Setting-up Experimental studies: Introduction to SuperLab (TK222)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Exam Preparation and Guidance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41" marR="45641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075319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0"/>
            <a:ext cx="7429499" cy="1478570"/>
          </a:xfrm>
        </p:spPr>
        <p:txBody>
          <a:bodyPr anchor="t">
            <a:normAutofit/>
          </a:bodyPr>
          <a:lstStyle/>
          <a:p>
            <a:pPr algn="ctr"/>
            <a:r>
              <a:rPr lang="en-GB" sz="7200" b="1" dirty="0" smtClean="0">
                <a:ln>
                  <a:solidFill>
                    <a:schemeClr val="bg1"/>
                  </a:solidFill>
                </a:ln>
                <a:solidFill>
                  <a:schemeClr val="tx1"/>
                </a:solidFill>
              </a:rPr>
              <a:t>CORE TEXTS</a:t>
            </a:r>
            <a:endParaRPr lang="en-GB" sz="7200" b="1" dirty="0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9803054"/>
              </p:ext>
            </p:extLst>
          </p:nvPr>
        </p:nvGraphicFramePr>
        <p:xfrm>
          <a:off x="-585562" y="930877"/>
          <a:ext cx="10454492" cy="5206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98874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xplosion 2 4"/>
          <p:cNvSpPr/>
          <p:nvPr/>
        </p:nvSpPr>
        <p:spPr>
          <a:xfrm rot="1756200">
            <a:off x="-290435" y="-125555"/>
            <a:ext cx="10550615" cy="7720099"/>
          </a:xfrm>
          <a:prstGeom prst="irregularSeal2">
            <a:avLst/>
          </a:prstGeom>
          <a:solidFill>
            <a:srgbClr val="FFFF00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596" y="2044015"/>
            <a:ext cx="77724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tx1"/>
                </a:solidFill>
              </a:rPr>
              <a:t>Lecture 1 Essential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2022" y="2885011"/>
            <a:ext cx="7850659" cy="402820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dirty="0" smtClean="0"/>
              <a:t>Chapters </a:t>
            </a:r>
            <a:r>
              <a:rPr lang="en-GB" sz="2800" b="1" u="sng" dirty="0" smtClean="0"/>
              <a:t>ONE, TWO, &amp; THREE </a:t>
            </a:r>
          </a:p>
          <a:p>
            <a:pPr>
              <a:lnSpc>
                <a:spcPct val="100000"/>
              </a:lnSpc>
            </a:pPr>
            <a:r>
              <a:rPr lang="en-GB" sz="2800" dirty="0" smtClean="0"/>
              <a:t>Farrell</a:t>
            </a:r>
            <a:r>
              <a:rPr lang="en-GB" sz="2800" dirty="0"/>
              <a:t>, M. (2014). </a:t>
            </a:r>
            <a:r>
              <a:rPr lang="en-GB" sz="2800" i="1" dirty="0"/>
              <a:t>Historical and philosophical foundations of psychology</a:t>
            </a:r>
            <a:r>
              <a:rPr lang="en-GB" sz="2800" dirty="0"/>
              <a:t>. Cambridge: Cambridge University </a:t>
            </a:r>
            <a:r>
              <a:rPr lang="en-GB" sz="2800" dirty="0" smtClean="0"/>
              <a:t>Press.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42354312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1"/>
          <p:cNvSpPr>
            <a:spLocks noGrp="1"/>
          </p:cNvSpPr>
          <p:nvPr>
            <p:ph idx="1"/>
          </p:nvPr>
        </p:nvSpPr>
        <p:spPr>
          <a:xfrm>
            <a:off x="107504" y="1052513"/>
            <a:ext cx="8928992" cy="4525962"/>
          </a:xfrm>
        </p:spPr>
        <p:txBody>
          <a:bodyPr/>
          <a:lstStyle/>
          <a:p>
            <a:pPr>
              <a:defRPr/>
            </a:pPr>
            <a:r>
              <a:rPr lang="en-GB" altLang="en-US" sz="2800" b="1" dirty="0" smtClean="0"/>
              <a:t>Assessment One (50% of overall module mark):</a:t>
            </a:r>
          </a:p>
          <a:p>
            <a:pPr lvl="1">
              <a:defRPr/>
            </a:pPr>
            <a:r>
              <a:rPr lang="en-GB" altLang="en-US" sz="2400" dirty="0" smtClean="0"/>
              <a:t>1,500 written word essay.</a:t>
            </a:r>
          </a:p>
          <a:p>
            <a:pPr lvl="1">
              <a:defRPr/>
            </a:pPr>
            <a:r>
              <a:rPr lang="en-GB" altLang="en-US" sz="2400" dirty="0" smtClean="0"/>
              <a:t>Submission deadline: Tuesday 12</a:t>
            </a:r>
            <a:r>
              <a:rPr lang="en-GB" altLang="en-US" sz="2400" baseline="30000" dirty="0" smtClean="0"/>
              <a:t>th</a:t>
            </a:r>
            <a:r>
              <a:rPr lang="en-GB" altLang="en-US" sz="2400" dirty="0" smtClean="0"/>
              <a:t> December by 12pm (midday) via </a:t>
            </a:r>
            <a:r>
              <a:rPr lang="en-GB" altLang="en-US" sz="2400" dirty="0" err="1" smtClean="0"/>
              <a:t>Turnitin</a:t>
            </a:r>
            <a:r>
              <a:rPr lang="en-GB" altLang="en-US" sz="2400" dirty="0" smtClean="0"/>
              <a:t>.</a:t>
            </a:r>
          </a:p>
          <a:p>
            <a:pPr lvl="1">
              <a:defRPr/>
            </a:pPr>
            <a:r>
              <a:rPr lang="en-GB" altLang="en-US" sz="2400" dirty="0" smtClean="0"/>
              <a:t>Essay question available on </a:t>
            </a:r>
            <a:r>
              <a:rPr lang="en-GB" altLang="en-US" sz="2400" dirty="0" err="1" smtClean="0"/>
              <a:t>Proforma</a:t>
            </a:r>
            <a:r>
              <a:rPr lang="en-GB" altLang="en-US" sz="2400" dirty="0" smtClean="0"/>
              <a:t> on Moodle</a:t>
            </a:r>
            <a:r>
              <a:rPr lang="en-GB" sz="2400" b="1" dirty="0" smtClean="0"/>
              <a:t> </a:t>
            </a:r>
          </a:p>
          <a:p>
            <a:pPr lvl="1">
              <a:defRPr/>
            </a:pPr>
            <a:endParaRPr lang="en-GB" altLang="en-US" sz="2800" dirty="0" smtClean="0"/>
          </a:p>
          <a:p>
            <a:pPr>
              <a:defRPr/>
            </a:pPr>
            <a:r>
              <a:rPr lang="en-GB" altLang="en-US" sz="2800" b="1" dirty="0" smtClean="0"/>
              <a:t>Assessment Two (50% of overall module mark):</a:t>
            </a:r>
          </a:p>
          <a:p>
            <a:pPr lvl="1">
              <a:defRPr/>
            </a:pPr>
            <a:r>
              <a:rPr lang="en-GB" altLang="en-US" sz="2400" dirty="0" smtClean="0"/>
              <a:t>Seen examination in January </a:t>
            </a:r>
          </a:p>
          <a:p>
            <a:pPr lvl="1">
              <a:defRPr/>
            </a:pPr>
            <a:r>
              <a:rPr lang="en-GB" altLang="en-US" sz="2400" dirty="0" smtClean="0"/>
              <a:t>Four essay-style questions released three weeks prior to exam</a:t>
            </a:r>
          </a:p>
          <a:p>
            <a:pPr lvl="1">
              <a:defRPr/>
            </a:pPr>
            <a:r>
              <a:rPr lang="en-GB" altLang="en-US" sz="2400" dirty="0" smtClean="0"/>
              <a:t>Answer </a:t>
            </a:r>
            <a:r>
              <a:rPr lang="en-GB" altLang="en-US" sz="2400" b="1" u="sng" dirty="0" smtClean="0"/>
              <a:t>two</a:t>
            </a:r>
            <a:r>
              <a:rPr lang="en-GB" altLang="en-US" sz="2400" dirty="0" smtClean="0"/>
              <a:t> of the four questions under exam conditions</a:t>
            </a:r>
          </a:p>
          <a:p>
            <a:pPr>
              <a:defRPr/>
            </a:pPr>
            <a:endParaRPr lang="en-GB" altLang="en-US" sz="28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35201"/>
            <a:ext cx="8928992" cy="11430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200" dirty="0" smtClean="0">
                <a:solidFill>
                  <a:schemeClr val="tx1"/>
                </a:solidFill>
                <a:effectLst/>
              </a:rPr>
              <a:t>Module Assessment Information</a:t>
            </a:r>
            <a:endParaRPr lang="en-GB" sz="4200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22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362" y="-27384"/>
            <a:ext cx="7982466" cy="3168592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 smtClean="0">
                <a:solidFill>
                  <a:schemeClr val="tx1"/>
                </a:solidFill>
              </a:rPr>
              <a:t>Run through module moodle page and relevant documents</a:t>
            </a:r>
            <a:endParaRPr lang="en-GB" sz="4400" b="1" dirty="0">
              <a:solidFill>
                <a:schemeClr val="tx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8993" y="3028452"/>
            <a:ext cx="2589256" cy="258925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8993" y="4741645"/>
            <a:ext cx="2494005" cy="78259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339225" y="5679383"/>
            <a:ext cx="45961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moodle.uwtsd.ac.uk/login/index.php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168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1"/>
          <p:cNvSpPr>
            <a:spLocks noGrp="1"/>
          </p:cNvSpPr>
          <p:nvPr>
            <p:ph idx="1"/>
          </p:nvPr>
        </p:nvSpPr>
        <p:spPr>
          <a:xfrm>
            <a:off x="107504" y="1481138"/>
            <a:ext cx="9036496" cy="4525962"/>
          </a:xfrm>
        </p:spPr>
        <p:txBody>
          <a:bodyPr/>
          <a:lstStyle/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r>
              <a:rPr lang="en-GB" altLang="en-US" sz="3200" dirty="0" smtClean="0"/>
              <a:t>Psychology is the scientific study of people, the mind and behaviour.</a:t>
            </a:r>
          </a:p>
        </p:txBody>
      </p:sp>
      <p:pic>
        <p:nvPicPr>
          <p:cNvPr id="12291" name="Picture 3" descr="bps-logo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7" y="260350"/>
            <a:ext cx="5018120" cy="260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Content Placeholder 3" descr="aristotle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46585"/>
            <a:ext cx="2664420" cy="2922054"/>
          </a:xfrm>
        </p:spPr>
      </p:pic>
      <p:pic>
        <p:nvPicPr>
          <p:cNvPr id="14339" name="Picture 4" descr="The-Acropolis-Athens-006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3213100"/>
            <a:ext cx="2664420" cy="2526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5" descr="fmriscanner_2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716" y="146585"/>
            <a:ext cx="3435350" cy="281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6" descr="marcus-du-sautoy-with-rob-008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629" y="3213100"/>
            <a:ext cx="3373437" cy="2448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ight Arrow 7"/>
          <p:cNvSpPr/>
          <p:nvPr/>
        </p:nvSpPr>
        <p:spPr>
          <a:xfrm>
            <a:off x="3419872" y="2708276"/>
            <a:ext cx="1511300" cy="7207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Content Placeholder 3" descr="aristotle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196975"/>
            <a:ext cx="2055813" cy="2592388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22114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 smtClean="0">
                <a:solidFill>
                  <a:schemeClr val="tx1"/>
                </a:solidFill>
              </a:rPr>
              <a:t>The Philosophy of Mind</a:t>
            </a:r>
            <a:endParaRPr lang="en-GB" sz="4800" dirty="0">
              <a:solidFill>
                <a:schemeClr val="tx1"/>
              </a:solidFill>
            </a:endParaRPr>
          </a:p>
        </p:txBody>
      </p:sp>
      <p:pic>
        <p:nvPicPr>
          <p:cNvPr id="20484" name="Picture 4" descr="rene-descartes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950" y="2348706"/>
            <a:ext cx="2578100" cy="302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5" descr="locke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325" y="1196975"/>
            <a:ext cx="2149475" cy="274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Box 6"/>
          <p:cNvSpPr txBox="1">
            <a:spLocks noChangeArrowheads="1"/>
          </p:cNvSpPr>
          <p:nvPr/>
        </p:nvSpPr>
        <p:spPr bwMode="auto">
          <a:xfrm>
            <a:off x="404812" y="3860800"/>
            <a:ext cx="21605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dirty="0">
                <a:latin typeface="Arial" panose="020B0604020202020204" pitchFamily="34" charset="0"/>
              </a:rPr>
              <a:t>Aristotle</a:t>
            </a:r>
          </a:p>
        </p:txBody>
      </p:sp>
      <p:sp>
        <p:nvSpPr>
          <p:cNvPr id="20487" name="TextBox 7"/>
          <p:cNvSpPr txBox="1">
            <a:spLocks noChangeArrowheads="1"/>
          </p:cNvSpPr>
          <p:nvPr/>
        </p:nvSpPr>
        <p:spPr bwMode="auto">
          <a:xfrm>
            <a:off x="2951745" y="5445224"/>
            <a:ext cx="324050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dirty="0">
                <a:latin typeface="Arial" panose="020B0604020202020204" pitchFamily="34" charset="0"/>
              </a:rPr>
              <a:t>Rene Descartes</a:t>
            </a:r>
          </a:p>
        </p:txBody>
      </p:sp>
      <p:sp>
        <p:nvSpPr>
          <p:cNvPr id="20488" name="TextBox 8"/>
          <p:cNvSpPr txBox="1">
            <a:spLocks noChangeArrowheads="1"/>
          </p:cNvSpPr>
          <p:nvPr/>
        </p:nvSpPr>
        <p:spPr bwMode="auto">
          <a:xfrm>
            <a:off x="6388224" y="3964362"/>
            <a:ext cx="244767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dirty="0">
                <a:latin typeface="Arial" panose="020B0604020202020204" pitchFamily="34" charset="0"/>
              </a:rPr>
              <a:t>John Locke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6" grpId="0"/>
      <p:bldP spid="20487" grpId="0"/>
      <p:bldP spid="2048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Content Placeholder 4" descr="popper-sm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125538"/>
            <a:ext cx="3168476" cy="3455444"/>
          </a:xfrm>
        </p:spPr>
      </p:pic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 smtClean="0">
                <a:solidFill>
                  <a:schemeClr val="tx1"/>
                </a:solidFill>
              </a:rPr>
              <a:t>The Philosophy of Science</a:t>
            </a:r>
            <a:endParaRPr lang="en-GB" sz="4800" dirty="0">
              <a:solidFill>
                <a:schemeClr val="tx1"/>
              </a:solidFill>
            </a:endParaRPr>
          </a:p>
        </p:txBody>
      </p:sp>
      <p:pic>
        <p:nvPicPr>
          <p:cNvPr id="22532" name="Picture 5" descr="thomas-kuhn-4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309" y="1125538"/>
            <a:ext cx="3313491" cy="345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57200" y="4653784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Karl Popper</a:t>
            </a:r>
            <a:endParaRPr lang="en-GB" sz="3600" dirty="0"/>
          </a:p>
        </p:txBody>
      </p:sp>
      <p:sp>
        <p:nvSpPr>
          <p:cNvPr id="7" name="TextBox 6"/>
          <p:cNvSpPr txBox="1"/>
          <p:nvPr/>
        </p:nvSpPr>
        <p:spPr>
          <a:xfrm>
            <a:off x="5518448" y="4653784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Thomas Kuhn </a:t>
            </a:r>
            <a:endParaRPr lang="en-GB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Content Placeholder 3" descr="lakatos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25753" y="4401376"/>
            <a:ext cx="1604597" cy="24120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380" y="-13394"/>
            <a:ext cx="8929116" cy="850106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200" dirty="0" smtClean="0">
                <a:solidFill>
                  <a:schemeClr val="tx1"/>
                </a:solidFill>
              </a:rPr>
              <a:t>How Should We Conduct Science?</a:t>
            </a:r>
            <a:endParaRPr lang="en-GB" sz="4200" dirty="0">
              <a:solidFill>
                <a:schemeClr val="tx1"/>
              </a:solidFill>
            </a:endParaRPr>
          </a:p>
        </p:txBody>
      </p:sp>
      <p:pic>
        <p:nvPicPr>
          <p:cNvPr id="24580" name="Picture 4" descr="feyerabend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354" y="829000"/>
            <a:ext cx="1704975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5" descr="hume.jp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87"/>
          <a:stretch/>
        </p:blipFill>
        <p:spPr bwMode="auto">
          <a:xfrm>
            <a:off x="177967" y="4377804"/>
            <a:ext cx="2232000" cy="2323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2" name="Picture 6" descr="immanuel-kant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30" y="790333"/>
            <a:ext cx="1889431" cy="2160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3" name="Picture 7" descr="arthur-schopenhauer-06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824" y="790333"/>
            <a:ext cx="1945761" cy="2519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4" name="Picture 8" descr="Nietzsche187c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336" y="838081"/>
            <a:ext cx="1652588" cy="2482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5" name="TextBox 8"/>
          <p:cNvSpPr txBox="1">
            <a:spLocks noChangeArrowheads="1"/>
          </p:cNvSpPr>
          <p:nvPr/>
        </p:nvSpPr>
        <p:spPr bwMode="auto">
          <a:xfrm>
            <a:off x="6830350" y="5298215"/>
            <a:ext cx="196373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 err="1">
                <a:latin typeface="Arial" panose="020B0604020202020204" pitchFamily="34" charset="0"/>
              </a:rPr>
              <a:t>Imre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Lakatos</a:t>
            </a:r>
            <a:endParaRPr lang="en-GB" altLang="en-US" sz="2400" dirty="0">
              <a:latin typeface="Arial" panose="020B0604020202020204" pitchFamily="34" charset="0"/>
            </a:endParaRPr>
          </a:p>
        </p:txBody>
      </p:sp>
      <p:sp>
        <p:nvSpPr>
          <p:cNvPr id="24586" name="TextBox 9"/>
          <p:cNvSpPr txBox="1">
            <a:spLocks noChangeArrowheads="1"/>
          </p:cNvSpPr>
          <p:nvPr/>
        </p:nvSpPr>
        <p:spPr bwMode="auto">
          <a:xfrm>
            <a:off x="7046025" y="3155296"/>
            <a:ext cx="199047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Paul </a:t>
            </a:r>
            <a:r>
              <a:rPr lang="en-GB" altLang="en-US" sz="2400" dirty="0" err="1">
                <a:latin typeface="Arial" panose="020B0604020202020204" pitchFamily="34" charset="0"/>
              </a:rPr>
              <a:t>Feyerabend</a:t>
            </a:r>
            <a:endParaRPr lang="en-GB" altLang="en-US" sz="2400" dirty="0">
              <a:latin typeface="Arial" panose="020B0604020202020204" pitchFamily="34" charset="0"/>
            </a:endParaRPr>
          </a:p>
        </p:txBody>
      </p:sp>
      <p:sp>
        <p:nvSpPr>
          <p:cNvPr id="24587" name="TextBox 10"/>
          <p:cNvSpPr txBox="1">
            <a:spLocks noChangeArrowheads="1"/>
          </p:cNvSpPr>
          <p:nvPr/>
        </p:nvSpPr>
        <p:spPr bwMode="auto">
          <a:xfrm>
            <a:off x="2221741" y="5298216"/>
            <a:ext cx="231216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David Hume</a:t>
            </a:r>
          </a:p>
        </p:txBody>
      </p:sp>
      <p:sp>
        <p:nvSpPr>
          <p:cNvPr id="24588" name="TextBox 11"/>
          <p:cNvSpPr txBox="1">
            <a:spLocks noChangeArrowheads="1"/>
          </p:cNvSpPr>
          <p:nvPr/>
        </p:nvSpPr>
        <p:spPr bwMode="auto">
          <a:xfrm>
            <a:off x="-72931" y="2972013"/>
            <a:ext cx="244755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Immanuel Kant</a:t>
            </a:r>
          </a:p>
        </p:txBody>
      </p:sp>
      <p:sp>
        <p:nvSpPr>
          <p:cNvPr id="24589" name="TextBox 12"/>
          <p:cNvSpPr txBox="1">
            <a:spLocks noChangeArrowheads="1"/>
          </p:cNvSpPr>
          <p:nvPr/>
        </p:nvSpPr>
        <p:spPr bwMode="auto">
          <a:xfrm>
            <a:off x="2507809" y="3347336"/>
            <a:ext cx="2233133" cy="83099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Arthur Schopenhauer</a:t>
            </a:r>
          </a:p>
        </p:txBody>
      </p:sp>
      <p:sp>
        <p:nvSpPr>
          <p:cNvPr id="24590" name="TextBox 13"/>
          <p:cNvSpPr txBox="1">
            <a:spLocks noChangeArrowheads="1"/>
          </p:cNvSpPr>
          <p:nvPr/>
        </p:nvSpPr>
        <p:spPr bwMode="auto">
          <a:xfrm>
            <a:off x="4874131" y="3320931"/>
            <a:ext cx="205499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Friedrich Nietzsche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Content Placeholder 3" descr="Spinoza.jpg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6700" y="1183481"/>
            <a:ext cx="1790700" cy="230822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1008112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000" dirty="0" smtClean="0">
                <a:solidFill>
                  <a:schemeClr val="tx1"/>
                </a:solidFill>
              </a:rPr>
              <a:t>Understanding Biological &amp; Evolutionary Foundations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26628" name="TextBox 4"/>
          <p:cNvSpPr txBox="1">
            <a:spLocks noChangeArrowheads="1"/>
          </p:cNvSpPr>
          <p:nvPr/>
        </p:nvSpPr>
        <p:spPr bwMode="auto">
          <a:xfrm>
            <a:off x="189309" y="3438128"/>
            <a:ext cx="19446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Baruch Spinoza</a:t>
            </a:r>
          </a:p>
        </p:txBody>
      </p:sp>
      <p:pic>
        <p:nvPicPr>
          <p:cNvPr id="26629" name="Picture 5" descr="Gustav_Fechner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243" y="1186656"/>
            <a:ext cx="1687513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0" name="TextBox 6"/>
          <p:cNvSpPr txBox="1">
            <a:spLocks noChangeArrowheads="1"/>
          </p:cNvSpPr>
          <p:nvPr/>
        </p:nvSpPr>
        <p:spPr bwMode="auto">
          <a:xfrm>
            <a:off x="3492500" y="3420740"/>
            <a:ext cx="20875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Gustav Fechner</a:t>
            </a:r>
          </a:p>
        </p:txBody>
      </p:sp>
      <p:pic>
        <p:nvPicPr>
          <p:cNvPr id="26631" name="Picture 7" descr="Johannes_Muller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599" y="1188715"/>
            <a:ext cx="1779587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2" name="TextBox 8"/>
          <p:cNvSpPr txBox="1">
            <a:spLocks noChangeArrowheads="1"/>
          </p:cNvSpPr>
          <p:nvPr/>
        </p:nvSpPr>
        <p:spPr bwMode="auto">
          <a:xfrm>
            <a:off x="6896098" y="3411600"/>
            <a:ext cx="21605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Johannes M</a:t>
            </a:r>
            <a:r>
              <a:rPr lang="el-GR" altLang="en-US" sz="1800" dirty="0">
                <a:latin typeface="Arial" panose="020B0604020202020204" pitchFamily="34" charset="0"/>
              </a:rPr>
              <a:t>ϋ</a:t>
            </a:r>
            <a:r>
              <a:rPr lang="en-GB" altLang="en-US" sz="1800" dirty="0" err="1">
                <a:latin typeface="Arial" panose="020B0604020202020204" pitchFamily="34" charset="0"/>
              </a:rPr>
              <a:t>ller</a:t>
            </a:r>
            <a:endParaRPr lang="en-GB" altLang="en-US" sz="1800" dirty="0">
              <a:latin typeface="Arial" panose="020B0604020202020204" pitchFamily="34" charset="0"/>
            </a:endParaRPr>
          </a:p>
        </p:txBody>
      </p:sp>
      <p:pic>
        <p:nvPicPr>
          <p:cNvPr id="26633" name="Picture 9" descr="helmholtz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933825"/>
            <a:ext cx="183991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4" name="TextBox 10"/>
          <p:cNvSpPr txBox="1">
            <a:spLocks noChangeArrowheads="1"/>
          </p:cNvSpPr>
          <p:nvPr/>
        </p:nvSpPr>
        <p:spPr bwMode="auto">
          <a:xfrm>
            <a:off x="0" y="6488113"/>
            <a:ext cx="2699791" cy="36933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Hermann von Helmholtz</a:t>
            </a:r>
          </a:p>
        </p:txBody>
      </p:sp>
      <p:pic>
        <p:nvPicPr>
          <p:cNvPr id="26635" name="Picture 11" descr="Spencer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962" y="4014966"/>
            <a:ext cx="1798638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6" name="TextBox 12"/>
          <p:cNvSpPr txBox="1">
            <a:spLocks noChangeArrowheads="1"/>
          </p:cNvSpPr>
          <p:nvPr/>
        </p:nvSpPr>
        <p:spPr bwMode="auto">
          <a:xfrm>
            <a:off x="3420268" y="6432436"/>
            <a:ext cx="2232025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Herbert Spencer</a:t>
            </a:r>
          </a:p>
        </p:txBody>
      </p:sp>
      <p:pic>
        <p:nvPicPr>
          <p:cNvPr id="26637" name="Picture 13" descr="darwin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6279" y="4050685"/>
            <a:ext cx="1800225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8" name="TextBox 14"/>
          <p:cNvSpPr txBox="1">
            <a:spLocks noChangeArrowheads="1"/>
          </p:cNvSpPr>
          <p:nvPr/>
        </p:nvSpPr>
        <p:spPr bwMode="auto">
          <a:xfrm>
            <a:off x="6751635" y="6336028"/>
            <a:ext cx="24495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Charles Darwin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6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6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  <p:bldP spid="26630" grpId="0"/>
      <p:bldP spid="26632" grpId="0"/>
      <p:bldP spid="26634" grpId="0" animBg="1"/>
      <p:bldP spid="26636" grpId="0" animBg="1"/>
      <p:bldP spid="2663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Content Placeholder 3" descr="Wilhelm-Wundt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3531" y="723901"/>
            <a:ext cx="1784350" cy="2497137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61958"/>
            <a:ext cx="9108504" cy="7874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3400" dirty="0" smtClean="0">
                <a:solidFill>
                  <a:schemeClr val="tx1"/>
                </a:solidFill>
              </a:rPr>
              <a:t>Foundations of Experimental Psychology</a:t>
            </a:r>
            <a:endParaRPr lang="en-GB" sz="3400" dirty="0">
              <a:solidFill>
                <a:schemeClr val="tx1"/>
              </a:solidFill>
            </a:endParaRPr>
          </a:p>
        </p:txBody>
      </p:sp>
      <p:pic>
        <p:nvPicPr>
          <p:cNvPr id="28676" name="Picture 4" descr="william james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788" y="723901"/>
            <a:ext cx="1819275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7" name="Picture 5" descr="Edward_Bradford_Titchener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723901"/>
            <a:ext cx="1800225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8" name="Picture 6" descr="Wundt-research-group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706" y="4137888"/>
            <a:ext cx="2625725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9" name="Picture 7" descr="james lab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37888"/>
            <a:ext cx="2663825" cy="218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80" name="TextBox 8"/>
          <p:cNvSpPr txBox="1">
            <a:spLocks noChangeArrowheads="1"/>
          </p:cNvSpPr>
          <p:nvPr/>
        </p:nvSpPr>
        <p:spPr bwMode="auto">
          <a:xfrm>
            <a:off x="-17134" y="3221129"/>
            <a:ext cx="24114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Wilhelm Wundt</a:t>
            </a:r>
          </a:p>
        </p:txBody>
      </p:sp>
      <p:sp>
        <p:nvSpPr>
          <p:cNvPr id="28681" name="TextBox 9"/>
          <p:cNvSpPr txBox="1">
            <a:spLocks noChangeArrowheads="1"/>
          </p:cNvSpPr>
          <p:nvPr/>
        </p:nvSpPr>
        <p:spPr bwMode="auto">
          <a:xfrm>
            <a:off x="3473958" y="3282951"/>
            <a:ext cx="21605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William James</a:t>
            </a:r>
          </a:p>
        </p:txBody>
      </p:sp>
      <p:sp>
        <p:nvSpPr>
          <p:cNvPr id="28682" name="TextBox 10"/>
          <p:cNvSpPr txBox="1">
            <a:spLocks noChangeArrowheads="1"/>
          </p:cNvSpPr>
          <p:nvPr/>
        </p:nvSpPr>
        <p:spPr bwMode="auto">
          <a:xfrm>
            <a:off x="6875809" y="3282951"/>
            <a:ext cx="2089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Edward Titchener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Content Placeholder 3" descr="pigeon-skinner.gif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60244" y="3955126"/>
            <a:ext cx="3295769" cy="2509837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69628"/>
            <a:ext cx="8928992" cy="778098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3200" dirty="0" smtClean="0">
                <a:solidFill>
                  <a:schemeClr val="tx1"/>
                </a:solidFill>
              </a:rPr>
              <a:t>The Rise and Fall and Rise of Behaviourism</a:t>
            </a:r>
            <a:endParaRPr lang="en-GB" sz="3200" dirty="0">
              <a:solidFill>
                <a:schemeClr val="tx1"/>
              </a:solidFill>
            </a:endParaRPr>
          </a:p>
        </p:txBody>
      </p:sp>
      <p:pic>
        <p:nvPicPr>
          <p:cNvPr id="30724" name="Picture 4" descr="B.F._Skinner_at_Harvard_circa_1950.jp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04" r="9149"/>
          <a:stretch/>
        </p:blipFill>
        <p:spPr bwMode="auto">
          <a:xfrm>
            <a:off x="6948264" y="830057"/>
            <a:ext cx="2016223" cy="2321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5" name="Picture 5" descr="Edward_Thorndike.jp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90"/>
          <a:stretch/>
        </p:blipFill>
        <p:spPr bwMode="auto">
          <a:xfrm>
            <a:off x="107504" y="847726"/>
            <a:ext cx="1872208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6" name="Picture 6" descr="ivan pavlov.jpg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76"/>
          <a:stretch/>
        </p:blipFill>
        <p:spPr bwMode="auto">
          <a:xfrm>
            <a:off x="4716016" y="830058"/>
            <a:ext cx="1872208" cy="2321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7" name="Picture 7" descr="john-b-watson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113" y="850544"/>
            <a:ext cx="1896863" cy="2290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8" name="Picture 8" descr="little-albert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87" y="3867961"/>
            <a:ext cx="1970402" cy="2667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9" name="Picture 9" descr="pavlov dog.jp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640" y="3952000"/>
            <a:ext cx="3426604" cy="2671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30" name="TextBox 10"/>
          <p:cNvSpPr txBox="1">
            <a:spLocks noChangeArrowheads="1"/>
          </p:cNvSpPr>
          <p:nvPr/>
        </p:nvSpPr>
        <p:spPr bwMode="auto">
          <a:xfrm>
            <a:off x="0" y="3140968"/>
            <a:ext cx="212372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Edward Thorndike</a:t>
            </a:r>
          </a:p>
        </p:txBody>
      </p:sp>
      <p:sp>
        <p:nvSpPr>
          <p:cNvPr id="30731" name="TextBox 11"/>
          <p:cNvSpPr txBox="1">
            <a:spLocks noChangeArrowheads="1"/>
          </p:cNvSpPr>
          <p:nvPr/>
        </p:nvSpPr>
        <p:spPr bwMode="auto">
          <a:xfrm>
            <a:off x="2411289" y="3151189"/>
            <a:ext cx="19446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John B. Watson</a:t>
            </a:r>
          </a:p>
        </p:txBody>
      </p:sp>
      <p:sp>
        <p:nvSpPr>
          <p:cNvPr id="30732" name="TextBox 12"/>
          <p:cNvSpPr txBox="1">
            <a:spLocks noChangeArrowheads="1"/>
          </p:cNvSpPr>
          <p:nvPr/>
        </p:nvSpPr>
        <p:spPr bwMode="auto">
          <a:xfrm>
            <a:off x="4860032" y="3185917"/>
            <a:ext cx="165576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Ivan Pavlov</a:t>
            </a:r>
          </a:p>
        </p:txBody>
      </p:sp>
      <p:sp>
        <p:nvSpPr>
          <p:cNvPr id="30733" name="TextBox 13"/>
          <p:cNvSpPr txBox="1">
            <a:spLocks noChangeArrowheads="1"/>
          </p:cNvSpPr>
          <p:nvPr/>
        </p:nvSpPr>
        <p:spPr bwMode="auto">
          <a:xfrm>
            <a:off x="7164497" y="3205187"/>
            <a:ext cx="165576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B. F. Skinner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Content Placeholder 3" descr="chomsky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6634" y="1087550"/>
            <a:ext cx="3087214" cy="2060463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946" y="83529"/>
            <a:ext cx="8928992" cy="829396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3200" dirty="0" smtClean="0">
                <a:solidFill>
                  <a:schemeClr val="tx1"/>
                </a:solidFill>
              </a:rPr>
              <a:t>Cognitive Psychology to Neuropsychology</a:t>
            </a:r>
            <a:endParaRPr lang="en-GB" sz="3200" dirty="0">
              <a:solidFill>
                <a:schemeClr val="tx1"/>
              </a:solidFill>
            </a:endParaRPr>
          </a:p>
        </p:txBody>
      </p:sp>
      <p:pic>
        <p:nvPicPr>
          <p:cNvPr id="32772" name="Picture 4" descr="slu_joseph_ledoux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027" y="1087550"/>
            <a:ext cx="2016125" cy="255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3" name="Picture 5" descr="phelps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942" y="1085765"/>
            <a:ext cx="2357438" cy="263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4" name="TextBox 6"/>
          <p:cNvSpPr txBox="1">
            <a:spLocks noChangeArrowheads="1"/>
          </p:cNvSpPr>
          <p:nvPr/>
        </p:nvSpPr>
        <p:spPr bwMode="auto">
          <a:xfrm>
            <a:off x="179388" y="3141663"/>
            <a:ext cx="27368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Noam Chomsky</a:t>
            </a:r>
          </a:p>
        </p:txBody>
      </p:sp>
      <p:sp>
        <p:nvSpPr>
          <p:cNvPr id="32775" name="TextBox 7"/>
          <p:cNvSpPr txBox="1">
            <a:spLocks noChangeArrowheads="1"/>
          </p:cNvSpPr>
          <p:nvPr/>
        </p:nvSpPr>
        <p:spPr bwMode="auto">
          <a:xfrm>
            <a:off x="3231141" y="3573016"/>
            <a:ext cx="285302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Joseph </a:t>
            </a:r>
            <a:r>
              <a:rPr lang="en-GB" altLang="en-US" sz="2800" dirty="0" err="1">
                <a:latin typeface="Arial" panose="020B0604020202020204" pitchFamily="34" charset="0"/>
              </a:rPr>
              <a:t>LeDoux</a:t>
            </a:r>
            <a:endParaRPr lang="en-GB" altLang="en-US" sz="2800" dirty="0">
              <a:latin typeface="Arial" panose="020B0604020202020204" pitchFamily="34" charset="0"/>
            </a:endParaRPr>
          </a:p>
        </p:txBody>
      </p:sp>
      <p:sp>
        <p:nvSpPr>
          <p:cNvPr id="32776" name="TextBox 8"/>
          <p:cNvSpPr txBox="1">
            <a:spLocks noChangeArrowheads="1"/>
          </p:cNvSpPr>
          <p:nvPr/>
        </p:nvSpPr>
        <p:spPr bwMode="auto">
          <a:xfrm>
            <a:off x="6224979" y="3751795"/>
            <a:ext cx="25193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Elizabeth Phelps</a:t>
            </a:r>
          </a:p>
        </p:txBody>
      </p:sp>
      <p:pic>
        <p:nvPicPr>
          <p:cNvPr id="32777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798" y="4437112"/>
            <a:ext cx="4271711" cy="2040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71666" y="5373513"/>
            <a:ext cx="2636838" cy="1439863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3000" y="53975"/>
            <a:ext cx="9001000" cy="849312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3600" dirty="0" smtClean="0">
                <a:solidFill>
                  <a:schemeClr val="tx1"/>
                </a:solidFill>
                <a:effectLst/>
              </a:rPr>
              <a:t>Ethics, Biases, Controversies, &amp; Fraud</a:t>
            </a:r>
            <a:endParaRPr lang="en-GB" sz="3600" dirty="0">
              <a:solidFill>
                <a:schemeClr val="tx1"/>
              </a:solidFill>
              <a:effectLst/>
            </a:endParaRPr>
          </a:p>
        </p:txBody>
      </p:sp>
      <p:pic>
        <p:nvPicPr>
          <p:cNvPr id="34820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7213" y="1168966"/>
            <a:ext cx="4160597" cy="2210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1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3" y="4076325"/>
            <a:ext cx="3402409" cy="276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2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75" y="1196975"/>
            <a:ext cx="3857625" cy="2484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3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34" y="776186"/>
            <a:ext cx="2025194" cy="3033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4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4144963"/>
            <a:ext cx="4657161" cy="1516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Content Placeholder 1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4525962"/>
          </a:xfrm>
        </p:spPr>
        <p:txBody>
          <a:bodyPr/>
          <a:lstStyle/>
          <a:p>
            <a:r>
              <a:rPr lang="en-GB" altLang="en-US" sz="2800" dirty="0" smtClean="0"/>
              <a:t>What is psychology?</a:t>
            </a:r>
          </a:p>
          <a:p>
            <a:pPr lvl="1"/>
            <a:r>
              <a:rPr lang="en-GB" altLang="en-US" sz="2400" dirty="0" smtClean="0"/>
              <a:t>What does it do?</a:t>
            </a:r>
          </a:p>
          <a:p>
            <a:pPr lvl="1"/>
            <a:r>
              <a:rPr lang="en-GB" altLang="en-US" sz="2400" dirty="0" smtClean="0"/>
              <a:t>What is it for?</a:t>
            </a:r>
          </a:p>
          <a:p>
            <a:pPr lvl="1"/>
            <a:endParaRPr lang="en-GB" altLang="en-US" sz="1400" dirty="0" smtClean="0"/>
          </a:p>
          <a:p>
            <a:r>
              <a:rPr lang="en-GB" altLang="en-US" sz="2800" dirty="0" smtClean="0"/>
              <a:t>What is science?</a:t>
            </a:r>
          </a:p>
          <a:p>
            <a:pPr lvl="1"/>
            <a:r>
              <a:rPr lang="en-GB" altLang="en-US" sz="2400" dirty="0" smtClean="0"/>
              <a:t>What is the scientific method?</a:t>
            </a:r>
          </a:p>
          <a:p>
            <a:pPr lvl="1"/>
            <a:endParaRPr lang="en-GB" altLang="en-US" sz="1400" dirty="0" smtClean="0"/>
          </a:p>
          <a:p>
            <a:r>
              <a:rPr lang="en-GB" altLang="en-US" sz="2800" dirty="0" smtClean="0"/>
              <a:t>Is psychology a science?</a:t>
            </a:r>
          </a:p>
          <a:p>
            <a:pPr lvl="1"/>
            <a:r>
              <a:rPr lang="en-GB" altLang="en-US" sz="2400" dirty="0" smtClean="0"/>
              <a:t>Should psychology (attempt to) be a science?</a:t>
            </a:r>
          </a:p>
          <a:p>
            <a:pPr lvl="1"/>
            <a:endParaRPr lang="en-GB" altLang="en-US" sz="1400" dirty="0" smtClean="0"/>
          </a:p>
          <a:p>
            <a:r>
              <a:rPr lang="en-GB" altLang="en-US" sz="2800" dirty="0" smtClean="0"/>
              <a:t>Why should you care?</a:t>
            </a:r>
          </a:p>
          <a:p>
            <a:pPr lvl="1"/>
            <a:r>
              <a:rPr lang="en-GB" altLang="en-US" sz="2400" dirty="0" smtClean="0"/>
              <a:t>Why study/understand philosophy/science/experimental psychology?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dirty="0" smtClean="0">
                <a:solidFill>
                  <a:schemeClr val="tx1"/>
                </a:solidFill>
              </a:rPr>
              <a:t>QUESTIONS/CONSIDERATIONS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68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68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686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686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0"/>
            <a:ext cx="7429499" cy="1052736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 smtClean="0">
                <a:solidFill>
                  <a:schemeClr val="tx1"/>
                </a:solidFill>
              </a:rPr>
              <a:t>Next week….</a:t>
            </a:r>
            <a:endParaRPr lang="en-GB" sz="60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944268"/>
            <a:ext cx="8928992" cy="5581076"/>
          </a:xfrm>
        </p:spPr>
        <p:txBody>
          <a:bodyPr>
            <a:noAutofit/>
          </a:bodyPr>
          <a:lstStyle/>
          <a:p>
            <a:r>
              <a:rPr lang="en-GB" sz="3600" b="1" u="sng" dirty="0" smtClean="0"/>
              <a:t>NO SEMINAR </a:t>
            </a:r>
            <a:r>
              <a:rPr lang="en-GB" sz="3600" u="sng" dirty="0" smtClean="0"/>
              <a:t>ON TUESDAY</a:t>
            </a:r>
          </a:p>
          <a:p>
            <a:pPr lvl="1"/>
            <a:r>
              <a:rPr lang="en-GB" sz="3200" dirty="0" smtClean="0"/>
              <a:t>Use the time wisely to complete your designated reading.</a:t>
            </a:r>
          </a:p>
          <a:p>
            <a:pPr lvl="1"/>
            <a:endParaRPr lang="en-GB" sz="1400" u="sng" dirty="0"/>
          </a:p>
          <a:p>
            <a:r>
              <a:rPr lang="en-GB" sz="3600" u="sng" dirty="0" smtClean="0"/>
              <a:t>Lecture:</a:t>
            </a:r>
            <a:r>
              <a:rPr lang="en-GB" sz="3600" dirty="0" smtClean="0"/>
              <a:t> Philosophy of mind and philosophy of science.</a:t>
            </a:r>
          </a:p>
          <a:p>
            <a:endParaRPr lang="en-GB" sz="1400" dirty="0"/>
          </a:p>
          <a:p>
            <a:r>
              <a:rPr lang="en-GB" sz="3600" u="sng" dirty="0" smtClean="0"/>
              <a:t>E</a:t>
            </a:r>
            <a:r>
              <a:rPr lang="en-GB" sz="3200" b="1" u="sng" dirty="0" smtClean="0"/>
              <a:t>SSENTIAL </a:t>
            </a:r>
            <a:r>
              <a:rPr lang="en-GB" sz="3200" b="1" u="sng" dirty="0"/>
              <a:t>READING:</a:t>
            </a:r>
          </a:p>
          <a:p>
            <a:pPr lvl="1"/>
            <a:r>
              <a:rPr lang="en-GB" sz="2800" dirty="0" smtClean="0"/>
              <a:t>Ch. 4, 5, 6, &amp; 7 </a:t>
            </a:r>
            <a:r>
              <a:rPr lang="en-GB" sz="2800" dirty="0"/>
              <a:t>- Farrell, M. (2014). </a:t>
            </a:r>
            <a:r>
              <a:rPr lang="en-GB" sz="2800" i="1" dirty="0"/>
              <a:t>Historical and philosophical foundations of psychology</a:t>
            </a:r>
            <a:r>
              <a:rPr lang="en-GB" sz="2800" dirty="0"/>
              <a:t>. Cambridge: Cambridge University Press</a:t>
            </a:r>
          </a:p>
        </p:txBody>
      </p:sp>
    </p:spTree>
    <p:extLst>
      <p:ext uri="{BB962C8B-B14F-4D97-AF65-F5344CB8AC3E}">
        <p14:creationId xmlns:p14="http://schemas.microsoft.com/office/powerpoint/2010/main" val="6024652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785</TotalTime>
  <Words>742</Words>
  <Application>Microsoft Office PowerPoint</Application>
  <PresentationFormat>On-screen Show (4:3)</PresentationFormat>
  <Paragraphs>180</Paragraphs>
  <Slides>22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Calibri</vt:lpstr>
      <vt:lpstr>Lucida Sans Unicode</vt:lpstr>
      <vt:lpstr>Times New Roman</vt:lpstr>
      <vt:lpstr>Verdana</vt:lpstr>
      <vt:lpstr>Wingdings 2</vt:lpstr>
      <vt:lpstr>Wingdings 3</vt:lpstr>
      <vt:lpstr>Concourse</vt:lpstr>
      <vt:lpstr>Experimental Psychology M4X00905 </vt:lpstr>
      <vt:lpstr>Module Structure</vt:lpstr>
      <vt:lpstr>Lectures &amp; Seminars</vt:lpstr>
      <vt:lpstr>Module Aims</vt:lpstr>
      <vt:lpstr>Learning Outcomes </vt:lpstr>
      <vt:lpstr>Module Content</vt:lpstr>
      <vt:lpstr>CORE TEXTS</vt:lpstr>
      <vt:lpstr>Lecture 1 Essential Reading</vt:lpstr>
      <vt:lpstr>Module Assessment Information</vt:lpstr>
      <vt:lpstr>Run through module moodle page and relevant documents</vt:lpstr>
      <vt:lpstr>PowerPoint Presentation</vt:lpstr>
      <vt:lpstr>PowerPoint Presentation</vt:lpstr>
      <vt:lpstr>The Philosophy of Mind</vt:lpstr>
      <vt:lpstr>The Philosophy of Science</vt:lpstr>
      <vt:lpstr>How Should We Conduct Science?</vt:lpstr>
      <vt:lpstr>Understanding Biological &amp; Evolutionary Foundations</vt:lpstr>
      <vt:lpstr>Foundations of Experimental Psychology</vt:lpstr>
      <vt:lpstr>The Rise and Fall and Rise of Behaviourism</vt:lpstr>
      <vt:lpstr>Cognitive Psychology to Neuropsychology</vt:lpstr>
      <vt:lpstr>Ethics, Biases, Controversies, &amp; Fraud</vt:lpstr>
      <vt:lpstr>QUESTIONS/CONSIDERATIONS</vt:lpstr>
      <vt:lpstr>Next week….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and Research Methodology</dc:title>
  <dc:creator>Hutchings, Paul</dc:creator>
  <cp:lastModifiedBy>Kate Williams</cp:lastModifiedBy>
  <cp:revision>60</cp:revision>
  <dcterms:created xsi:type="dcterms:W3CDTF">2010-11-04T07:53:32Z</dcterms:created>
  <dcterms:modified xsi:type="dcterms:W3CDTF">2017-09-11T14:29:30Z</dcterms:modified>
</cp:coreProperties>
</file>