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9" r:id="rId7"/>
    <p:sldId id="266" r:id="rId8"/>
    <p:sldId id="267" r:id="rId9"/>
    <p:sldId id="268"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6" d="100"/>
          <a:sy n="106" d="100"/>
        </p:scale>
        <p:origin x="114"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5/15/2018</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5/15/2018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5/15/2018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5/15/2018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5/15/2018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5/15/2018</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5/15/2018</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5/15/2018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5/15/2018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5/15/2018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5/15/2018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5/15/2018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5/15/2018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5/15/2018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5/15/2018</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5/15/2018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5/15/2018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5/15/2018</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22198" y="1401465"/>
            <a:ext cx="8825658" cy="2677648"/>
          </a:xfrm>
        </p:spPr>
        <p:txBody>
          <a:bodyPr/>
          <a:lstStyle/>
          <a:p>
            <a:r>
              <a:rPr lang="en-GB" sz="4000" dirty="0" smtClean="0">
                <a:latin typeface="Times New Roman" panose="02020603050405020304" pitchFamily="18" charset="0"/>
                <a:cs typeface="Times New Roman" panose="02020603050405020304" pitchFamily="18" charset="0"/>
              </a:rPr>
              <a:t>The evolution of Greek cavalry through the Archaic, Hellenistic and Classical periods.</a:t>
            </a:r>
            <a:endParaRPr lang="en-GB" sz="40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755943" y="4644377"/>
            <a:ext cx="8825658" cy="1099717"/>
          </a:xfrm>
        </p:spPr>
        <p:txBody>
          <a:bodyPr>
            <a:noAutofit/>
          </a:bodyPr>
          <a:lstStyle/>
          <a:p>
            <a:r>
              <a:rPr lang="en-GB" sz="1600" dirty="0" smtClean="0">
                <a:latin typeface="Times New Roman" panose="02020603050405020304" pitchFamily="18" charset="0"/>
                <a:cs typeface="Times New Roman" panose="02020603050405020304" pitchFamily="18" charset="0"/>
              </a:rPr>
              <a:t>A presentation on the usage and evolution of mounted infantry. </a:t>
            </a:r>
          </a:p>
          <a:p>
            <a:endParaRPr lang="en-GB" sz="900" dirty="0">
              <a:latin typeface="Times New Roman" panose="02020603050405020304" pitchFamily="18" charset="0"/>
              <a:cs typeface="Times New Roman" panose="02020603050405020304" pitchFamily="18" charset="0"/>
            </a:endParaRPr>
          </a:p>
          <a:p>
            <a:r>
              <a:rPr lang="en-GB" sz="900" dirty="0" smtClean="0">
                <a:latin typeface="Times New Roman" panose="02020603050405020304" pitchFamily="18" charset="0"/>
                <a:cs typeface="Times New Roman" panose="02020603050405020304" pitchFamily="18" charset="0"/>
              </a:rPr>
              <a:t>By Louix-Jake Farthing</a:t>
            </a:r>
          </a:p>
          <a:p>
            <a:r>
              <a:rPr lang="en-GB" sz="900" dirty="0" smtClean="0">
                <a:latin typeface="Times New Roman" panose="02020603050405020304" pitchFamily="18" charset="0"/>
                <a:cs typeface="Times New Roman" panose="02020603050405020304" pitchFamily="18" charset="0"/>
              </a:rPr>
              <a:t>1401504</a:t>
            </a:r>
            <a:endParaRPr lang="en-GB"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18934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893805" y="2749940"/>
            <a:ext cx="5350599" cy="3115623"/>
          </a:xfrm>
          <a:prstGeom prst="rect">
            <a:avLst/>
          </a:prstGeom>
        </p:spPr>
      </p:pic>
      <p:sp>
        <p:nvSpPr>
          <p:cNvPr id="2" name="Title 1"/>
          <p:cNvSpPr>
            <a:spLocks noGrp="1"/>
          </p:cNvSpPr>
          <p:nvPr>
            <p:ph type="title"/>
          </p:nvPr>
        </p:nvSpPr>
        <p:spPr/>
        <p:txBody>
          <a:bodyPr/>
          <a:lstStyle/>
          <a:p>
            <a:r>
              <a:rPr lang="en-GB" dirty="0" smtClean="0"/>
              <a:t>Contents: </a:t>
            </a:r>
            <a:endParaRPr lang="en-GB" dirty="0"/>
          </a:p>
        </p:txBody>
      </p:sp>
      <p:sp>
        <p:nvSpPr>
          <p:cNvPr id="3" name="Content Placeholder 2"/>
          <p:cNvSpPr>
            <a:spLocks noGrp="1"/>
          </p:cNvSpPr>
          <p:nvPr>
            <p:ph idx="1"/>
          </p:nvPr>
        </p:nvSpPr>
        <p:spPr>
          <a:xfrm>
            <a:off x="213394" y="2599602"/>
            <a:ext cx="8825659" cy="3416300"/>
          </a:xfrm>
        </p:spPr>
        <p:txBody>
          <a:bodyPr>
            <a:normAutofit/>
          </a:bodyPr>
          <a:lstStyle/>
          <a:p>
            <a:r>
              <a:rPr lang="en-GB" dirty="0" smtClean="0"/>
              <a:t>Introduction to Cavalry</a:t>
            </a:r>
          </a:p>
          <a:p>
            <a:r>
              <a:rPr lang="en-GB" dirty="0" smtClean="0"/>
              <a:t>Problems we encounter</a:t>
            </a:r>
          </a:p>
          <a:p>
            <a:r>
              <a:rPr lang="en-GB" dirty="0" smtClean="0"/>
              <a:t>First use of cavalry</a:t>
            </a:r>
          </a:p>
          <a:p>
            <a:r>
              <a:rPr lang="en-GB" dirty="0" smtClean="0"/>
              <a:t>Tactics employed- early, late comparison</a:t>
            </a:r>
          </a:p>
          <a:p>
            <a:r>
              <a:rPr lang="en-GB" dirty="0" smtClean="0"/>
              <a:t>Importance of Cavalry </a:t>
            </a:r>
          </a:p>
          <a:p>
            <a:r>
              <a:rPr lang="en-GB" dirty="0" smtClean="0"/>
              <a:t>Questions </a:t>
            </a:r>
          </a:p>
          <a:p>
            <a:r>
              <a:rPr lang="en-GB" dirty="0" smtClean="0"/>
              <a:t>Bibliography </a:t>
            </a:r>
            <a:endParaRPr lang="en-GB" dirty="0"/>
          </a:p>
        </p:txBody>
      </p:sp>
    </p:spTree>
    <p:extLst>
      <p:ext uri="{BB962C8B-B14F-4D97-AF65-F5344CB8AC3E}">
        <p14:creationId xmlns:p14="http://schemas.microsoft.com/office/powerpoint/2010/main" val="2970725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to cavalry:</a:t>
            </a:r>
            <a:endParaRPr lang="en-GB" dirty="0"/>
          </a:p>
        </p:txBody>
      </p:sp>
      <p:sp>
        <p:nvSpPr>
          <p:cNvPr id="3" name="Content Placeholder 2"/>
          <p:cNvSpPr>
            <a:spLocks noGrp="1"/>
          </p:cNvSpPr>
          <p:nvPr>
            <p:ph idx="1"/>
          </p:nvPr>
        </p:nvSpPr>
        <p:spPr>
          <a:xfrm>
            <a:off x="457837" y="2422431"/>
            <a:ext cx="8649949" cy="3561910"/>
          </a:xfrm>
        </p:spPr>
        <p:txBody>
          <a:bodyPr>
            <a:normAutofit/>
          </a:bodyPr>
          <a:lstStyle/>
          <a:p>
            <a:r>
              <a:rPr lang="en-GB" sz="1400" dirty="0" smtClean="0">
                <a:latin typeface="Times New Roman" panose="02020603050405020304" pitchFamily="18" charset="0"/>
                <a:cs typeface="Times New Roman" panose="02020603050405020304" pitchFamily="18" charset="0"/>
              </a:rPr>
              <a:t>Early experimentation with mounted forces in the Mycenaean period of Greek History; developments in this type of warfare increased significantly in the Archaic period. (Worley:1994;3)</a:t>
            </a:r>
            <a:endParaRPr lang="en-GB" sz="1400" dirty="0">
              <a:latin typeface="Times New Roman" panose="02020603050405020304" pitchFamily="18" charset="0"/>
              <a:cs typeface="Times New Roman" panose="02020603050405020304" pitchFamily="18" charset="0"/>
            </a:endParaRPr>
          </a:p>
          <a:p>
            <a:r>
              <a:rPr lang="en-GB" sz="1400" dirty="0" smtClean="0">
                <a:latin typeface="Times New Roman" panose="02020603050405020304" pitchFamily="18" charset="0"/>
                <a:cs typeface="Times New Roman" panose="02020603050405020304" pitchFamily="18" charset="0"/>
              </a:rPr>
              <a:t>When conducting the process of identification for the presence of foot soldiers, certain finds are required to support this; the same is true for cavalry. (Ortigi:2007;343-353)</a:t>
            </a:r>
          </a:p>
          <a:p>
            <a:r>
              <a:rPr lang="en-GB" sz="1400" dirty="0" smtClean="0">
                <a:latin typeface="Times New Roman" panose="02020603050405020304" pitchFamily="18" charset="0"/>
                <a:cs typeface="Times New Roman" panose="02020603050405020304" pitchFamily="18" charset="0"/>
              </a:rPr>
              <a:t>The early </a:t>
            </a:r>
            <a:r>
              <a:rPr lang="en-GB" sz="1400" dirty="0">
                <a:latin typeface="Times New Roman" panose="02020603050405020304" pitchFamily="18" charset="0"/>
                <a:cs typeface="Times New Roman" panose="02020603050405020304" pitchFamily="18" charset="0"/>
              </a:rPr>
              <a:t>G</a:t>
            </a:r>
            <a:r>
              <a:rPr lang="en-GB" sz="1400" dirty="0" smtClean="0">
                <a:latin typeface="Times New Roman" panose="02020603050405020304" pitchFamily="18" charset="0"/>
                <a:cs typeface="Times New Roman" panose="02020603050405020304" pitchFamily="18" charset="0"/>
              </a:rPr>
              <a:t>reek cavalry soldiers tended to be individuals of a higher social standing- “Peasants could not afford expensive warhorses” (Worley:1994;3 &amp; Cartlidge:2011;96)</a:t>
            </a:r>
          </a:p>
          <a:p>
            <a:r>
              <a:rPr lang="en-GB" sz="1400" dirty="0" smtClean="0">
                <a:latin typeface="Times New Roman" panose="02020603050405020304" pitchFamily="18" charset="0"/>
                <a:cs typeface="Times New Roman" panose="02020603050405020304" pitchFamily="18" charset="0"/>
              </a:rPr>
              <a:t>Three types of cavalry in use: light cavalry, heavy cavalry and dragoons. Each with their own equipment and tactics. (Worley:1994;3)</a:t>
            </a:r>
          </a:p>
          <a:p>
            <a:endParaRPr lang="en-GB" dirty="0" smtClean="0"/>
          </a:p>
          <a:p>
            <a:endParaRPr lang="en-GB" dirty="0" smtClean="0"/>
          </a:p>
        </p:txBody>
      </p:sp>
    </p:spTree>
    <p:extLst>
      <p:ext uri="{BB962C8B-B14F-4D97-AF65-F5344CB8AC3E}">
        <p14:creationId xmlns:p14="http://schemas.microsoft.com/office/powerpoint/2010/main" val="3073387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Problems with the study of mounted troops</a:t>
            </a:r>
            <a:endParaRPr lang="en-GB" dirty="0"/>
          </a:p>
        </p:txBody>
      </p:sp>
      <p:sp>
        <p:nvSpPr>
          <p:cNvPr id="3" name="Content Placeholder 2"/>
          <p:cNvSpPr>
            <a:spLocks noGrp="1"/>
          </p:cNvSpPr>
          <p:nvPr>
            <p:ph idx="1"/>
          </p:nvPr>
        </p:nvSpPr>
        <p:spPr/>
        <p:txBody>
          <a:bodyPr/>
          <a:lstStyle/>
          <a:p>
            <a:r>
              <a:rPr lang="en-GB" dirty="0" smtClean="0">
                <a:latin typeface="Times New Roman" panose="02020603050405020304" pitchFamily="18" charset="0"/>
                <a:cs typeface="Times New Roman" panose="02020603050405020304" pitchFamily="18" charset="0"/>
              </a:rPr>
              <a:t>One of the biggest issues which we, the researcher have when investigating ancient cavalry is the fact that the prevalence of hoplite’s in historical investigations seem to dominate over the investigations of other non hoplite troops.</a:t>
            </a:r>
          </a:p>
          <a:p>
            <a:r>
              <a:rPr lang="en-GB" dirty="0" smtClean="0">
                <a:latin typeface="Times New Roman" panose="02020603050405020304" pitchFamily="18" charset="0"/>
                <a:cs typeface="Times New Roman" panose="02020603050405020304" pitchFamily="18" charset="0"/>
              </a:rPr>
              <a:t>Secondly, we often find that translation issues and the reliability of source material hinders our ability to conduct investigations. </a:t>
            </a:r>
          </a:p>
          <a:p>
            <a:r>
              <a:rPr lang="en-GB" dirty="0" smtClean="0">
                <a:latin typeface="Times New Roman" panose="02020603050405020304" pitchFamily="18" charset="0"/>
                <a:cs typeface="Times New Roman" panose="02020603050405020304" pitchFamily="18" charset="0"/>
              </a:rPr>
              <a:t>The definition of cavalry is much debated among scholars; some are much broader than others and some more specific- furthermore this makes it difficult to consistently distinguish between what would be classed as mounted infantry and cavalry in the traditional sense. </a:t>
            </a:r>
          </a:p>
        </p:txBody>
      </p:sp>
    </p:spTree>
    <p:extLst>
      <p:ext uri="{BB962C8B-B14F-4D97-AF65-F5344CB8AC3E}">
        <p14:creationId xmlns:p14="http://schemas.microsoft.com/office/powerpoint/2010/main" val="1821865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first use of cavalry in </a:t>
            </a:r>
            <a:r>
              <a:rPr lang="en-GB" dirty="0"/>
              <a:t>G</a:t>
            </a:r>
            <a:r>
              <a:rPr lang="en-GB" dirty="0" smtClean="0"/>
              <a:t>reek warfare</a:t>
            </a:r>
            <a:endParaRPr lang="en-GB" dirty="0"/>
          </a:p>
        </p:txBody>
      </p:sp>
      <p:sp>
        <p:nvSpPr>
          <p:cNvPr id="3" name="Content Placeholder 2"/>
          <p:cNvSpPr>
            <a:spLocks noGrp="1"/>
          </p:cNvSpPr>
          <p:nvPr>
            <p:ph idx="1"/>
          </p:nvPr>
        </p:nvSpPr>
        <p:spPr/>
        <p:txBody>
          <a:bodyPr>
            <a:normAutofit/>
          </a:bodyPr>
          <a:lstStyle/>
          <a:p>
            <a:r>
              <a:rPr lang="en-GB" sz="1400" dirty="0" smtClean="0">
                <a:latin typeface="Times New Roman" panose="02020603050405020304" pitchFamily="18" charset="0"/>
                <a:cs typeface="Times New Roman" panose="02020603050405020304" pitchFamily="18" charset="0"/>
              </a:rPr>
              <a:t>The origins of cavalry seems to have stemmed from the use of mounted infantry in the early archaic period</a:t>
            </a:r>
          </a:p>
          <a:p>
            <a:r>
              <a:rPr lang="en-GB" sz="1400" dirty="0" smtClean="0">
                <a:latin typeface="Times New Roman" panose="02020603050405020304" pitchFamily="18" charset="0"/>
                <a:cs typeface="Times New Roman" panose="02020603050405020304" pitchFamily="18" charset="0"/>
              </a:rPr>
              <a:t>These soldiers would tend to ride between area’s on the battle field, dismount and then engage- while In application this seems impractical on several basis, this is generally accepted by scholars whom have used vase paintings as primary evidence. This example would certainly classify these troops mounted infantry and therefore not traditional cavalry. </a:t>
            </a:r>
            <a:r>
              <a:rPr lang="en-GB" sz="1400" dirty="0">
                <a:latin typeface="Times New Roman" panose="02020603050405020304" pitchFamily="18" charset="0"/>
                <a:cs typeface="Times New Roman" panose="02020603050405020304" pitchFamily="18" charset="0"/>
              </a:rPr>
              <a:t>(</a:t>
            </a:r>
            <a:r>
              <a:rPr lang="en-GB" sz="1400" dirty="0" smtClean="0">
                <a:latin typeface="Times New Roman" panose="02020603050405020304" pitchFamily="18" charset="0"/>
                <a:cs typeface="Times New Roman" panose="02020603050405020304" pitchFamily="18" charset="0"/>
              </a:rPr>
              <a:t>Heilbig:1904  See Spence and Rhodes/Osbourne for evidence</a:t>
            </a:r>
          </a:p>
          <a:p>
            <a:r>
              <a:rPr lang="en-GB" sz="1400" dirty="0" smtClean="0">
                <a:latin typeface="Times New Roman" panose="02020603050405020304" pitchFamily="18" charset="0"/>
                <a:cs typeface="Times New Roman" panose="02020603050405020304" pitchFamily="18" charset="0"/>
              </a:rPr>
              <a:t>Mainly these would have been individuals of a higher social standing whom could afford both the equipment, animal and probably would have had a squire alongside them. (Heilbig:1904) </a:t>
            </a:r>
          </a:p>
        </p:txBody>
      </p:sp>
    </p:spTree>
    <p:extLst>
      <p:ext uri="{BB962C8B-B14F-4D97-AF65-F5344CB8AC3E}">
        <p14:creationId xmlns:p14="http://schemas.microsoft.com/office/powerpoint/2010/main" val="4040592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Importance of Cavalry</a:t>
            </a:r>
            <a:endParaRPr lang="en-GB" dirty="0"/>
          </a:p>
        </p:txBody>
      </p:sp>
      <p:sp>
        <p:nvSpPr>
          <p:cNvPr id="3" name="Content Placeholder 2"/>
          <p:cNvSpPr>
            <a:spLocks noGrp="1"/>
          </p:cNvSpPr>
          <p:nvPr>
            <p:ph idx="1"/>
          </p:nvPr>
        </p:nvSpPr>
        <p:spPr/>
        <p:txBody>
          <a:bodyPr/>
          <a:lstStyle/>
          <a:p>
            <a:r>
              <a:rPr lang="en-GB" sz="1400" dirty="0" smtClean="0">
                <a:latin typeface="Times New Roman" panose="02020603050405020304" pitchFamily="18" charset="0"/>
                <a:cs typeface="Times New Roman" panose="02020603050405020304" pitchFamily="18" charset="0"/>
              </a:rPr>
              <a:t>‘After kingship the earliest governments among the Greeks gave political rights to the warrior class, and in the beginning were made up of </a:t>
            </a:r>
            <a:r>
              <a:rPr lang="en-GB" sz="1400" i="1" dirty="0" err="1" smtClean="0">
                <a:latin typeface="Times New Roman" panose="02020603050405020304" pitchFamily="18" charset="0"/>
                <a:cs typeface="Times New Roman" panose="02020603050405020304" pitchFamily="18" charset="0"/>
              </a:rPr>
              <a:t>hippeis</a:t>
            </a:r>
            <a:r>
              <a:rPr lang="en-GB" sz="1400" dirty="0" smtClean="0">
                <a:latin typeface="Times New Roman" panose="02020603050405020304" pitchFamily="18" charset="0"/>
                <a:cs typeface="Times New Roman" panose="02020603050405020304" pitchFamily="18" charset="0"/>
              </a:rPr>
              <a:t> for with the </a:t>
            </a:r>
            <a:r>
              <a:rPr lang="en-GB" sz="1400" i="1" dirty="0" err="1" smtClean="0">
                <a:latin typeface="Times New Roman" panose="02020603050405020304" pitchFamily="18" charset="0"/>
                <a:cs typeface="Times New Roman" panose="02020603050405020304" pitchFamily="18" charset="0"/>
              </a:rPr>
              <a:t>hippeis</a:t>
            </a:r>
            <a:r>
              <a:rPr lang="en-GB" sz="1400" dirty="0" smtClean="0">
                <a:latin typeface="Times New Roman" panose="02020603050405020304" pitchFamily="18" charset="0"/>
                <a:cs typeface="Times New Roman" panose="02020603050405020304" pitchFamily="18" charset="0"/>
              </a:rPr>
              <a:t> rested strength and superiority in war at the time’ Aristotle ‘politics’ 1297b.16-19 </a:t>
            </a:r>
          </a:p>
          <a:p>
            <a:r>
              <a:rPr lang="en-GB" sz="1400" dirty="0" smtClean="0">
                <a:latin typeface="Times New Roman" panose="02020603050405020304" pitchFamily="18" charset="0"/>
                <a:cs typeface="Times New Roman" panose="02020603050405020304" pitchFamily="18" charset="0"/>
              </a:rPr>
              <a:t>Their unique ability to charge lines of phalanx and force a reaction from forces may be considered as the main stimulus for their prolonged use in warfare. </a:t>
            </a:r>
          </a:p>
          <a:p>
            <a:r>
              <a:rPr lang="en-GB" sz="1400" dirty="0" smtClean="0">
                <a:latin typeface="Times New Roman" panose="02020603050405020304" pitchFamily="18" charset="0"/>
                <a:cs typeface="Times New Roman" panose="02020603050405020304" pitchFamily="18" charset="0"/>
              </a:rPr>
              <a:t> The speed and mobility of horses played a psychological role in warfare as much as it did a strategic and tactical one. </a:t>
            </a:r>
          </a:p>
          <a:p>
            <a:endParaRPr lang="en-GB" dirty="0"/>
          </a:p>
        </p:txBody>
      </p:sp>
    </p:spTree>
    <p:extLst>
      <p:ext uri="{BB962C8B-B14F-4D97-AF65-F5344CB8AC3E}">
        <p14:creationId xmlns:p14="http://schemas.microsoft.com/office/powerpoint/2010/main" val="6951823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Questions?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88169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Bibliography: Ancient sources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31005" y="2345806"/>
            <a:ext cx="8825659" cy="3416300"/>
          </a:xfrm>
        </p:spPr>
        <p:txBody>
          <a:bodyPr/>
          <a:lstStyle/>
          <a:p>
            <a:pPr marL="0" indent="0">
              <a:buNone/>
            </a:pPr>
            <a:r>
              <a:rPr lang="en-GB" dirty="0" smtClean="0">
                <a:latin typeface="Times New Roman" panose="02020603050405020304" pitchFamily="18" charset="0"/>
                <a:cs typeface="Times New Roman" panose="02020603050405020304" pitchFamily="18" charset="0"/>
              </a:rPr>
              <a:t>Aristotle ‘Politics’ </a:t>
            </a:r>
          </a:p>
          <a:p>
            <a:pPr marL="0" indent="0">
              <a:buNone/>
            </a:pPr>
            <a:r>
              <a:rPr lang="en-GB" dirty="0" err="1" smtClean="0">
                <a:latin typeface="Times New Roman" panose="02020603050405020304" pitchFamily="18" charset="0"/>
                <a:cs typeface="Times New Roman" panose="02020603050405020304" pitchFamily="18" charset="0"/>
              </a:rPr>
              <a:t>Xenephon</a:t>
            </a:r>
            <a:r>
              <a:rPr lang="en-GB" dirty="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‘Hellenica’</a:t>
            </a:r>
          </a:p>
          <a:p>
            <a:pPr marL="0" indent="0">
              <a:buNone/>
            </a:pPr>
            <a:endParaRPr lang="en-GB"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54010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Bibliography: Modern Scholarship</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0708" y="2042185"/>
            <a:ext cx="8825659" cy="3416300"/>
          </a:xfrm>
        </p:spPr>
        <p:txBody>
          <a:bodyPr>
            <a:normAutofit fontScale="92500" lnSpcReduction="10000"/>
          </a:bodyPr>
          <a:lstStyle/>
          <a:p>
            <a:endParaRPr lang="en-GB" sz="1200" dirty="0" smtClean="0">
              <a:latin typeface="Times New Roman" panose="02020603050405020304" pitchFamily="18" charset="0"/>
              <a:cs typeface="Times New Roman" panose="02020603050405020304" pitchFamily="18" charset="0"/>
            </a:endParaRPr>
          </a:p>
          <a:p>
            <a:r>
              <a:rPr lang="en-GB" sz="1200" dirty="0" smtClean="0">
                <a:latin typeface="Times New Roman" panose="02020603050405020304" pitchFamily="18" charset="0"/>
                <a:cs typeface="Times New Roman" panose="02020603050405020304" pitchFamily="18" charset="0"/>
              </a:rPr>
              <a:t>Anderson. J.K 1970 ‘Military theory and practice in the age of Xenophon’ University of California press, Berkley </a:t>
            </a:r>
          </a:p>
          <a:p>
            <a:r>
              <a:rPr lang="en-GB" sz="1200" dirty="0" err="1" smtClean="0">
                <a:latin typeface="Times New Roman" panose="02020603050405020304" pitchFamily="18" charset="0"/>
                <a:cs typeface="Times New Roman" panose="02020603050405020304" pitchFamily="18" charset="0"/>
              </a:rPr>
              <a:t>Cartledge</a:t>
            </a:r>
            <a:r>
              <a:rPr lang="en-GB" sz="1200" dirty="0" smtClean="0">
                <a:latin typeface="Times New Roman" panose="02020603050405020304" pitchFamily="18" charset="0"/>
                <a:cs typeface="Times New Roman" panose="02020603050405020304" pitchFamily="18" charset="0"/>
              </a:rPr>
              <a:t>. P 2011 ‘</a:t>
            </a:r>
            <a:r>
              <a:rPr lang="en-GB" sz="1200" dirty="0" err="1" smtClean="0">
                <a:latin typeface="Times New Roman" panose="02020603050405020304" pitchFamily="18" charset="0"/>
                <a:cs typeface="Times New Roman" panose="02020603050405020304" pitchFamily="18" charset="0"/>
              </a:rPr>
              <a:t>Anceint</a:t>
            </a:r>
            <a:r>
              <a:rPr lang="en-GB" sz="1200" dirty="0" smtClean="0">
                <a:latin typeface="Times New Roman" panose="02020603050405020304" pitchFamily="18" charset="0"/>
                <a:cs typeface="Times New Roman" panose="02020603050405020304" pitchFamily="18" charset="0"/>
              </a:rPr>
              <a:t> Greece; A very Short Introduction’ Oxford University Press, New York </a:t>
            </a:r>
          </a:p>
          <a:p>
            <a:r>
              <a:rPr lang="en-GB" sz="1200" dirty="0" err="1" smtClean="0">
                <a:latin typeface="Times New Roman" panose="02020603050405020304" pitchFamily="18" charset="0"/>
                <a:cs typeface="Times New Roman" panose="02020603050405020304" pitchFamily="18" charset="0"/>
              </a:rPr>
              <a:t>Chantois</a:t>
            </a:r>
            <a:r>
              <a:rPr lang="en-GB" sz="1200" dirty="0" smtClean="0">
                <a:latin typeface="Times New Roman" panose="02020603050405020304" pitchFamily="18" charset="0"/>
                <a:cs typeface="Times New Roman" panose="02020603050405020304" pitchFamily="18" charset="0"/>
              </a:rPr>
              <a:t>. A 2005‘War in the Hellenistic world’ Blackwell Publishing </a:t>
            </a:r>
          </a:p>
          <a:p>
            <a:r>
              <a:rPr lang="en-GB" sz="1200" dirty="0" err="1" smtClean="0">
                <a:latin typeface="Times New Roman" panose="02020603050405020304" pitchFamily="18" charset="0"/>
                <a:cs typeface="Times New Roman" panose="02020603050405020304" pitchFamily="18" charset="0"/>
              </a:rPr>
              <a:t>Connoly</a:t>
            </a:r>
            <a:r>
              <a:rPr lang="en-GB" sz="1200" dirty="0" smtClean="0">
                <a:latin typeface="Times New Roman" panose="02020603050405020304" pitchFamily="18" charset="0"/>
                <a:cs typeface="Times New Roman" panose="02020603050405020304" pitchFamily="18" charset="0"/>
              </a:rPr>
              <a:t>. P 1977 ‘The Greek Armies’ </a:t>
            </a:r>
            <a:r>
              <a:rPr lang="en-GB" sz="1200" dirty="0" err="1" smtClean="0">
                <a:latin typeface="Times New Roman" panose="02020603050405020304" pitchFamily="18" charset="0"/>
                <a:cs typeface="Times New Roman" panose="02020603050405020304" pitchFamily="18" charset="0"/>
              </a:rPr>
              <a:t>Macdonnel</a:t>
            </a:r>
            <a:r>
              <a:rPr lang="en-GB" sz="1200" dirty="0" smtClean="0">
                <a:latin typeface="Times New Roman" panose="02020603050405020304" pitchFamily="18" charset="0"/>
                <a:cs typeface="Times New Roman" panose="02020603050405020304" pitchFamily="18" charset="0"/>
              </a:rPr>
              <a:t> Educational Limited </a:t>
            </a:r>
          </a:p>
          <a:p>
            <a:r>
              <a:rPr lang="en-GB" sz="1200" dirty="0" err="1" smtClean="0">
                <a:latin typeface="Times New Roman" panose="02020603050405020304" pitchFamily="18" charset="0"/>
                <a:cs typeface="Times New Roman" panose="02020603050405020304" pitchFamily="18" charset="0"/>
              </a:rPr>
              <a:t>Greenhalgh</a:t>
            </a:r>
            <a:r>
              <a:rPr lang="en-GB" sz="1200" dirty="0" smtClean="0">
                <a:latin typeface="Times New Roman" panose="02020603050405020304" pitchFamily="18" charset="0"/>
                <a:cs typeface="Times New Roman" panose="02020603050405020304" pitchFamily="18" charset="0"/>
              </a:rPr>
              <a:t>. P.A.L 1972 ‘Early Greek Warfare: Horsemen and Chariots in the Homeric and Archaic Ages’ Cambridge University Press</a:t>
            </a:r>
          </a:p>
          <a:p>
            <a:r>
              <a:rPr lang="en-GB" sz="1200" dirty="0" err="1" smtClean="0">
                <a:latin typeface="Times New Roman" panose="02020603050405020304" pitchFamily="18" charset="0"/>
                <a:cs typeface="Times New Roman" panose="02020603050405020304" pitchFamily="18" charset="0"/>
              </a:rPr>
              <a:t>Heilbig.W</a:t>
            </a:r>
            <a:r>
              <a:rPr lang="en-GB" sz="1200" dirty="0" smtClean="0">
                <a:latin typeface="Times New Roman" panose="02020603050405020304" pitchFamily="18" charset="0"/>
                <a:cs typeface="Times New Roman" panose="02020603050405020304" pitchFamily="18" charset="0"/>
              </a:rPr>
              <a:t> 1904 ‘</a:t>
            </a:r>
            <a:r>
              <a:rPr lang="en-GB" sz="1200" i="1" dirty="0" smtClean="0">
                <a:latin typeface="Times New Roman" panose="02020603050405020304" pitchFamily="18" charset="0"/>
                <a:cs typeface="Times New Roman" panose="02020603050405020304" pitchFamily="18" charset="0"/>
              </a:rPr>
              <a:t>Les </a:t>
            </a:r>
            <a:r>
              <a:rPr lang="en-GB" sz="1200" i="1" dirty="0" err="1" smtClean="0">
                <a:latin typeface="Times New Roman" panose="02020603050405020304" pitchFamily="18" charset="0"/>
                <a:cs typeface="Times New Roman" panose="02020603050405020304" pitchFamily="18" charset="0"/>
              </a:rPr>
              <a:t>Hippeis</a:t>
            </a:r>
            <a:r>
              <a:rPr lang="en-GB" sz="1200" i="1" dirty="0" smtClean="0">
                <a:latin typeface="Times New Roman" panose="02020603050405020304" pitchFamily="18" charset="0"/>
                <a:cs typeface="Times New Roman" panose="02020603050405020304" pitchFamily="18" charset="0"/>
              </a:rPr>
              <a:t> </a:t>
            </a:r>
            <a:r>
              <a:rPr lang="en-GB" sz="1200" i="1" dirty="0" err="1" smtClean="0">
                <a:latin typeface="Times New Roman" panose="02020603050405020304" pitchFamily="18" charset="0"/>
                <a:cs typeface="Times New Roman" panose="02020603050405020304" pitchFamily="18" charset="0"/>
              </a:rPr>
              <a:t>Atheniens</a:t>
            </a:r>
            <a:r>
              <a:rPr lang="en-GB" sz="1200" i="1" dirty="0" smtClean="0">
                <a:latin typeface="Times New Roman" panose="02020603050405020304" pitchFamily="18" charset="0"/>
                <a:cs typeface="Times New Roman" panose="02020603050405020304" pitchFamily="18" charset="0"/>
              </a:rPr>
              <a:t>’ Memories de </a:t>
            </a:r>
            <a:r>
              <a:rPr lang="en-GB" sz="1200" i="1" dirty="0" err="1" smtClean="0">
                <a:latin typeface="Times New Roman" panose="02020603050405020304" pitchFamily="18" charset="0"/>
                <a:cs typeface="Times New Roman" panose="02020603050405020304" pitchFamily="18" charset="0"/>
              </a:rPr>
              <a:t>l’institute</a:t>
            </a:r>
            <a:r>
              <a:rPr lang="en-GB" sz="1200" i="1" dirty="0" smtClean="0">
                <a:latin typeface="Times New Roman" panose="02020603050405020304" pitchFamily="18" charset="0"/>
                <a:cs typeface="Times New Roman" panose="02020603050405020304" pitchFamily="18" charset="0"/>
              </a:rPr>
              <a:t> national de France </a:t>
            </a:r>
            <a:r>
              <a:rPr lang="en-GB" sz="1200" dirty="0" smtClean="0">
                <a:latin typeface="Times New Roman" panose="02020603050405020304" pitchFamily="18" charset="0"/>
                <a:cs typeface="Times New Roman" panose="02020603050405020304" pitchFamily="18" charset="0"/>
              </a:rPr>
              <a:t>Vol.37. Paris: C. </a:t>
            </a:r>
            <a:r>
              <a:rPr lang="en-GB" sz="1200" dirty="0" err="1" smtClean="0">
                <a:latin typeface="Times New Roman" panose="02020603050405020304" pitchFamily="18" charset="0"/>
                <a:cs typeface="Times New Roman" panose="02020603050405020304" pitchFamily="18" charset="0"/>
              </a:rPr>
              <a:t>Klinckseik</a:t>
            </a:r>
            <a:r>
              <a:rPr lang="en-GB" sz="1200" dirty="0" smtClean="0">
                <a:latin typeface="Times New Roman" panose="02020603050405020304" pitchFamily="18" charset="0"/>
                <a:cs typeface="Times New Roman" panose="02020603050405020304" pitchFamily="18" charset="0"/>
              </a:rPr>
              <a:t> </a:t>
            </a:r>
          </a:p>
          <a:p>
            <a:r>
              <a:rPr lang="en-GB" sz="1200" dirty="0" smtClean="0">
                <a:latin typeface="Times New Roman" panose="02020603050405020304" pitchFamily="18" charset="0"/>
                <a:cs typeface="Times New Roman" panose="02020603050405020304" pitchFamily="18" charset="0"/>
              </a:rPr>
              <a:t>Osgood. R 2005 ‘The </a:t>
            </a:r>
            <a:r>
              <a:rPr lang="en-GB" sz="1200" dirty="0" err="1" smtClean="0">
                <a:latin typeface="Times New Roman" panose="02020603050405020304" pitchFamily="18" charset="0"/>
                <a:cs typeface="Times New Roman" panose="02020603050405020304" pitchFamily="18" charset="0"/>
              </a:rPr>
              <a:t>Unkown</a:t>
            </a:r>
            <a:r>
              <a:rPr lang="en-GB" sz="1200" dirty="0" smtClean="0">
                <a:latin typeface="Times New Roman" panose="02020603050405020304" pitchFamily="18" charset="0"/>
                <a:cs typeface="Times New Roman" panose="02020603050405020304" pitchFamily="18" charset="0"/>
              </a:rPr>
              <a:t> Warrior: An </a:t>
            </a:r>
            <a:r>
              <a:rPr lang="en-GB" sz="1200" dirty="0" err="1" smtClean="0">
                <a:latin typeface="Times New Roman" panose="02020603050405020304" pitchFamily="18" charset="0"/>
                <a:cs typeface="Times New Roman" panose="02020603050405020304" pitchFamily="18" charset="0"/>
              </a:rPr>
              <a:t>Archaeologyof</a:t>
            </a:r>
            <a:r>
              <a:rPr lang="en-GB" sz="1200" dirty="0" smtClean="0">
                <a:latin typeface="Times New Roman" panose="02020603050405020304" pitchFamily="18" charset="0"/>
                <a:cs typeface="Times New Roman" panose="02020603050405020304" pitchFamily="18" charset="0"/>
              </a:rPr>
              <a:t> the common soldier’ Sutton Publishing</a:t>
            </a:r>
          </a:p>
          <a:p>
            <a:r>
              <a:rPr lang="en-GB" sz="1200" dirty="0" err="1" smtClean="0">
                <a:latin typeface="Times New Roman" panose="02020603050405020304" pitchFamily="18" charset="0"/>
                <a:cs typeface="Times New Roman" panose="02020603050405020304" pitchFamily="18" charset="0"/>
              </a:rPr>
              <a:t>Rhodes.P.J</a:t>
            </a:r>
            <a:r>
              <a:rPr lang="en-GB" sz="1200" dirty="0" smtClean="0">
                <a:latin typeface="Times New Roman" panose="02020603050405020304" pitchFamily="18" charset="0"/>
                <a:cs typeface="Times New Roman" panose="02020603050405020304" pitchFamily="18" charset="0"/>
              </a:rPr>
              <a:t> &amp; Osbourne. R (</a:t>
            </a:r>
            <a:r>
              <a:rPr lang="en-GB" sz="1200" dirty="0" err="1" smtClean="0">
                <a:latin typeface="Times New Roman" panose="02020603050405020304" pitchFamily="18" charset="0"/>
                <a:cs typeface="Times New Roman" panose="02020603050405020304" pitchFamily="18" charset="0"/>
              </a:rPr>
              <a:t>ed</a:t>
            </a:r>
            <a:r>
              <a:rPr lang="en-GB" sz="1200" dirty="0" smtClean="0">
                <a:latin typeface="Times New Roman" panose="02020603050405020304" pitchFamily="18" charset="0"/>
                <a:cs typeface="Times New Roman" panose="02020603050405020304" pitchFamily="18" charset="0"/>
              </a:rPr>
              <a:t>) 2003 ‘Greek Historical Inscriptions’ Oxford University Press</a:t>
            </a:r>
          </a:p>
          <a:p>
            <a:r>
              <a:rPr lang="en-GB" sz="1200" dirty="0" smtClean="0">
                <a:latin typeface="Times New Roman" panose="02020603050405020304" pitchFamily="18" charset="0"/>
                <a:cs typeface="Times New Roman" panose="02020603050405020304" pitchFamily="18" charset="0"/>
              </a:rPr>
              <a:t>Spence. I.G 1993 ‘The Cavalry of Classical Greece: A social and Military History’ </a:t>
            </a:r>
            <a:r>
              <a:rPr lang="en-GB" sz="1200" dirty="0" err="1" smtClean="0">
                <a:latin typeface="Times New Roman" panose="02020603050405020304" pitchFamily="18" charset="0"/>
                <a:cs typeface="Times New Roman" panose="02020603050405020304" pitchFamily="18" charset="0"/>
              </a:rPr>
              <a:t>Claredon</a:t>
            </a:r>
            <a:r>
              <a:rPr lang="en-GB" sz="1200" dirty="0" smtClean="0">
                <a:latin typeface="Times New Roman" panose="02020603050405020304" pitchFamily="18" charset="0"/>
                <a:cs typeface="Times New Roman" panose="02020603050405020304" pitchFamily="18" charset="0"/>
              </a:rPr>
              <a:t> Press, Oxford</a:t>
            </a:r>
          </a:p>
          <a:p>
            <a:r>
              <a:rPr lang="en-GB" sz="1200" dirty="0" err="1" smtClean="0">
                <a:latin typeface="Times New Roman" panose="02020603050405020304" pitchFamily="18" charset="0"/>
                <a:cs typeface="Times New Roman" panose="02020603050405020304" pitchFamily="18" charset="0"/>
              </a:rPr>
              <a:t>Sidnell</a:t>
            </a:r>
            <a:r>
              <a:rPr lang="en-GB" sz="1200" dirty="0" smtClean="0">
                <a:latin typeface="Times New Roman" panose="02020603050405020304" pitchFamily="18" charset="0"/>
                <a:cs typeface="Times New Roman" panose="02020603050405020304" pitchFamily="18" charset="0"/>
              </a:rPr>
              <a:t>. P 2006 ‘Warhorse; Cavalry in Ancient Warfare’ </a:t>
            </a:r>
            <a:r>
              <a:rPr lang="en-GB" sz="1200" dirty="0" err="1" smtClean="0">
                <a:latin typeface="Times New Roman" panose="02020603050405020304" pitchFamily="18" charset="0"/>
                <a:cs typeface="Times New Roman" panose="02020603050405020304" pitchFamily="18" charset="0"/>
              </a:rPr>
              <a:t>Hambledon</a:t>
            </a:r>
            <a:r>
              <a:rPr lang="en-GB" sz="1200" dirty="0" smtClean="0">
                <a:latin typeface="Times New Roman" panose="02020603050405020304" pitchFamily="18" charset="0"/>
                <a:cs typeface="Times New Roman" panose="02020603050405020304" pitchFamily="18" charset="0"/>
              </a:rPr>
              <a:t> Continuum </a:t>
            </a:r>
          </a:p>
          <a:p>
            <a:r>
              <a:rPr lang="en-GB" sz="1200" dirty="0" smtClean="0">
                <a:latin typeface="Times New Roman" panose="02020603050405020304" pitchFamily="18" charset="0"/>
                <a:cs typeface="Times New Roman" panose="02020603050405020304" pitchFamily="18" charset="0"/>
              </a:rPr>
              <a:t>Wallace. R.W &amp; Harris. E.M (</a:t>
            </a:r>
            <a:r>
              <a:rPr lang="en-GB" sz="1200" dirty="0" err="1" smtClean="0">
                <a:latin typeface="Times New Roman" panose="02020603050405020304" pitchFamily="18" charset="0"/>
                <a:cs typeface="Times New Roman" panose="02020603050405020304" pitchFamily="18" charset="0"/>
              </a:rPr>
              <a:t>ed</a:t>
            </a:r>
            <a:r>
              <a:rPr lang="en-GB" sz="1200" dirty="0" smtClean="0">
                <a:latin typeface="Times New Roman" panose="02020603050405020304" pitchFamily="18" charset="0"/>
                <a:cs typeface="Times New Roman" panose="02020603050405020304" pitchFamily="18" charset="0"/>
              </a:rPr>
              <a:t>) 1996 ‘Transitions to Empire’ University of </a:t>
            </a:r>
            <a:r>
              <a:rPr lang="en-GB" sz="1200" dirty="0" err="1" smtClean="0">
                <a:latin typeface="Times New Roman" panose="02020603050405020304" pitchFamily="18" charset="0"/>
                <a:cs typeface="Times New Roman" panose="02020603050405020304" pitchFamily="18" charset="0"/>
              </a:rPr>
              <a:t>Oaklahoma</a:t>
            </a:r>
            <a:r>
              <a:rPr lang="en-GB" sz="1200" smtClean="0">
                <a:latin typeface="Times New Roman" panose="02020603050405020304" pitchFamily="18" charset="0"/>
                <a:cs typeface="Times New Roman" panose="02020603050405020304" pitchFamily="18" charset="0"/>
              </a:rPr>
              <a:t> Press</a:t>
            </a: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239413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236</TotalTime>
  <Words>714</Words>
  <Application>Microsoft Office PowerPoint</Application>
  <PresentationFormat>Widescreen</PresentationFormat>
  <Paragraphs>47</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Century Gothic</vt:lpstr>
      <vt:lpstr>Times New Roman</vt:lpstr>
      <vt:lpstr>Wingdings 3</vt:lpstr>
      <vt:lpstr>Ion Boardroom</vt:lpstr>
      <vt:lpstr>The evolution of Greek cavalry through the Archaic, Hellenistic and Classical periods.</vt:lpstr>
      <vt:lpstr>Contents: </vt:lpstr>
      <vt:lpstr>Introduction to cavalry:</vt:lpstr>
      <vt:lpstr>Problems with the study of mounted troops</vt:lpstr>
      <vt:lpstr>The first use of cavalry in Greek warfare</vt:lpstr>
      <vt:lpstr>Importance of Cavalry</vt:lpstr>
      <vt:lpstr>Questions? </vt:lpstr>
      <vt:lpstr>Bibliography: Ancient sources</vt:lpstr>
      <vt:lpstr>Bibliography: Modern Scholarship</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evolution of Greek cavalry through the Archaic, Hellenistic and Classical periods.</dc:title>
  <dc:creator>Louix Farthing (1401504)</dc:creator>
  <cp:lastModifiedBy>Louix Farthing (1401504)</cp:lastModifiedBy>
  <cp:revision>27</cp:revision>
  <dcterms:created xsi:type="dcterms:W3CDTF">2018-05-15T17:27:48Z</dcterms:created>
  <dcterms:modified xsi:type="dcterms:W3CDTF">2018-05-15T22:57:47Z</dcterms:modified>
</cp:coreProperties>
</file>