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7"/>
  </p:notesMasterIdLst>
  <p:sldIdLst>
    <p:sldId id="256" r:id="rId2"/>
    <p:sldId id="309" r:id="rId3"/>
    <p:sldId id="259" r:id="rId4"/>
    <p:sldId id="326" r:id="rId5"/>
    <p:sldId id="312" r:id="rId6"/>
    <p:sldId id="344" r:id="rId7"/>
    <p:sldId id="313" r:id="rId8"/>
    <p:sldId id="330" r:id="rId9"/>
    <p:sldId id="345" r:id="rId10"/>
    <p:sldId id="334" r:id="rId11"/>
    <p:sldId id="284" r:id="rId12"/>
    <p:sldId id="327" r:id="rId13"/>
    <p:sldId id="336" r:id="rId14"/>
    <p:sldId id="307" r:id="rId15"/>
    <p:sldId id="306"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72259"/>
    <a:srgbClr val="A8305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399"/>
    <p:restoredTop sz="94725"/>
  </p:normalViewPr>
  <p:slideViewPr>
    <p:cSldViewPr snapToGrid="0">
      <p:cViewPr varScale="1">
        <p:scale>
          <a:sx n="85" d="100"/>
          <a:sy n="85" d="100"/>
        </p:scale>
        <p:origin x="72" y="2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0266D2-E760-5345-A618-CE43663858EA}" type="datetimeFigureOut">
              <a:rPr lang="en-US" smtClean="0"/>
              <a:t>3/10/2025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E2FE889-1C77-5B4B-88D9-41B779DBB155}" type="slidenum">
              <a:rPr lang="en-US" smtClean="0"/>
              <a:t>‹#›</a:t>
            </a:fld>
            <a:endParaRPr lang="en-US"/>
          </a:p>
        </p:txBody>
      </p:sp>
    </p:spTree>
    <p:extLst>
      <p:ext uri="{BB962C8B-B14F-4D97-AF65-F5344CB8AC3E}">
        <p14:creationId xmlns:p14="http://schemas.microsoft.com/office/powerpoint/2010/main" val="34496603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E2FE889-1C77-5B4B-88D9-41B779DBB155}" type="slidenum">
              <a:rPr lang="en-US" smtClean="0"/>
              <a:t>2</a:t>
            </a:fld>
            <a:endParaRPr lang="en-US"/>
          </a:p>
        </p:txBody>
      </p:sp>
    </p:spTree>
    <p:extLst>
      <p:ext uri="{BB962C8B-B14F-4D97-AF65-F5344CB8AC3E}">
        <p14:creationId xmlns:p14="http://schemas.microsoft.com/office/powerpoint/2010/main" val="36903340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5D7307-284D-D898-DCB8-E5A394659E9C}"/>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E866DDF7-150D-A537-4097-40252687BB8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0962359B-0BAE-0053-915C-FC94B8552225}"/>
              </a:ext>
            </a:extLst>
          </p:cNvPr>
          <p:cNvSpPr>
            <a:spLocks noGrp="1"/>
          </p:cNvSpPr>
          <p:nvPr>
            <p:ph type="dt" sz="half" idx="10"/>
          </p:nvPr>
        </p:nvSpPr>
        <p:spPr/>
        <p:txBody>
          <a:bodyPr/>
          <a:lstStyle/>
          <a:p>
            <a:fld id="{08D17847-9D57-1043-9D44-AE65D2A36187}" type="datetimeFigureOut">
              <a:rPr lang="en-US" smtClean="0"/>
              <a:t>3/10/2025</a:t>
            </a:fld>
            <a:endParaRPr lang="en-US"/>
          </a:p>
        </p:txBody>
      </p:sp>
      <p:sp>
        <p:nvSpPr>
          <p:cNvPr id="5" name="Footer Placeholder 4">
            <a:extLst>
              <a:ext uri="{FF2B5EF4-FFF2-40B4-BE49-F238E27FC236}">
                <a16:creationId xmlns:a16="http://schemas.microsoft.com/office/drawing/2014/main" id="{53E62EA1-646F-DDA6-3A3F-72CE19D8E55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81EE470-DF61-84A6-0595-77B124DA328F}"/>
              </a:ext>
            </a:extLst>
          </p:cNvPr>
          <p:cNvSpPr>
            <a:spLocks noGrp="1"/>
          </p:cNvSpPr>
          <p:nvPr>
            <p:ph type="sldNum" sz="quarter" idx="12"/>
          </p:nvPr>
        </p:nvSpPr>
        <p:spPr/>
        <p:txBody>
          <a:bodyPr/>
          <a:lstStyle/>
          <a:p>
            <a:fld id="{E27B86D0-983D-FE46-A356-5CB7E1D4EB37}" type="slidenum">
              <a:rPr lang="en-US" smtClean="0"/>
              <a:t>‹#›</a:t>
            </a:fld>
            <a:endParaRPr lang="en-US"/>
          </a:p>
        </p:txBody>
      </p:sp>
    </p:spTree>
    <p:extLst>
      <p:ext uri="{BB962C8B-B14F-4D97-AF65-F5344CB8AC3E}">
        <p14:creationId xmlns:p14="http://schemas.microsoft.com/office/powerpoint/2010/main" val="18957836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5B416C-B8BF-7A23-BFD9-D69D57A33FD7}"/>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9391317B-D1AC-E934-0966-F766FEBA272B}"/>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517996E-0973-C34A-17A5-DEE28D282DBF}"/>
              </a:ext>
            </a:extLst>
          </p:cNvPr>
          <p:cNvSpPr>
            <a:spLocks noGrp="1"/>
          </p:cNvSpPr>
          <p:nvPr>
            <p:ph type="dt" sz="half" idx="10"/>
          </p:nvPr>
        </p:nvSpPr>
        <p:spPr/>
        <p:txBody>
          <a:bodyPr/>
          <a:lstStyle/>
          <a:p>
            <a:fld id="{08D17847-9D57-1043-9D44-AE65D2A36187}" type="datetimeFigureOut">
              <a:rPr lang="en-US" smtClean="0"/>
              <a:t>3/10/2025</a:t>
            </a:fld>
            <a:endParaRPr lang="en-US"/>
          </a:p>
        </p:txBody>
      </p:sp>
      <p:sp>
        <p:nvSpPr>
          <p:cNvPr id="5" name="Footer Placeholder 4">
            <a:extLst>
              <a:ext uri="{FF2B5EF4-FFF2-40B4-BE49-F238E27FC236}">
                <a16:creationId xmlns:a16="http://schemas.microsoft.com/office/drawing/2014/main" id="{A9F5CF52-2313-DCE0-F206-935D48D4062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2DF1DBD-D0FD-5460-F318-36663EA8F163}"/>
              </a:ext>
            </a:extLst>
          </p:cNvPr>
          <p:cNvSpPr>
            <a:spLocks noGrp="1"/>
          </p:cNvSpPr>
          <p:nvPr>
            <p:ph type="sldNum" sz="quarter" idx="12"/>
          </p:nvPr>
        </p:nvSpPr>
        <p:spPr/>
        <p:txBody>
          <a:bodyPr/>
          <a:lstStyle/>
          <a:p>
            <a:fld id="{E27B86D0-983D-FE46-A356-5CB7E1D4EB37}" type="slidenum">
              <a:rPr lang="en-US" smtClean="0"/>
              <a:t>‹#›</a:t>
            </a:fld>
            <a:endParaRPr lang="en-US"/>
          </a:p>
        </p:txBody>
      </p:sp>
    </p:spTree>
    <p:extLst>
      <p:ext uri="{BB962C8B-B14F-4D97-AF65-F5344CB8AC3E}">
        <p14:creationId xmlns:p14="http://schemas.microsoft.com/office/powerpoint/2010/main" val="25175511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7A4B87-9C3C-5137-7421-7E70C992403F}"/>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FF3592F8-2362-20A9-9608-0E2A0FCB122E}"/>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746AEFE6-C907-7A16-A6E8-EDCD54537FC4}"/>
              </a:ext>
            </a:extLst>
          </p:cNvPr>
          <p:cNvSpPr>
            <a:spLocks noGrp="1"/>
          </p:cNvSpPr>
          <p:nvPr>
            <p:ph type="dt" sz="half" idx="10"/>
          </p:nvPr>
        </p:nvSpPr>
        <p:spPr/>
        <p:txBody>
          <a:bodyPr/>
          <a:lstStyle/>
          <a:p>
            <a:fld id="{08D17847-9D57-1043-9D44-AE65D2A36187}" type="datetimeFigureOut">
              <a:rPr lang="en-US" smtClean="0"/>
              <a:t>3/10/2025</a:t>
            </a:fld>
            <a:endParaRPr lang="en-US"/>
          </a:p>
        </p:txBody>
      </p:sp>
      <p:sp>
        <p:nvSpPr>
          <p:cNvPr id="5" name="Footer Placeholder 4">
            <a:extLst>
              <a:ext uri="{FF2B5EF4-FFF2-40B4-BE49-F238E27FC236}">
                <a16:creationId xmlns:a16="http://schemas.microsoft.com/office/drawing/2014/main" id="{76596087-B7AB-6811-E18C-8C1673003E5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F718D8B-6987-A1E1-B4BC-3A59B41F5E88}"/>
              </a:ext>
            </a:extLst>
          </p:cNvPr>
          <p:cNvSpPr>
            <a:spLocks noGrp="1"/>
          </p:cNvSpPr>
          <p:nvPr>
            <p:ph type="sldNum" sz="quarter" idx="12"/>
          </p:nvPr>
        </p:nvSpPr>
        <p:spPr/>
        <p:txBody>
          <a:bodyPr/>
          <a:lstStyle/>
          <a:p>
            <a:fld id="{E27B86D0-983D-FE46-A356-5CB7E1D4EB37}" type="slidenum">
              <a:rPr lang="en-US" smtClean="0"/>
              <a:t>‹#›</a:t>
            </a:fld>
            <a:endParaRPr lang="en-US"/>
          </a:p>
        </p:txBody>
      </p:sp>
    </p:spTree>
    <p:extLst>
      <p:ext uri="{BB962C8B-B14F-4D97-AF65-F5344CB8AC3E}">
        <p14:creationId xmlns:p14="http://schemas.microsoft.com/office/powerpoint/2010/main" val="33774797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173CD3-E2D7-9F95-101F-7C125B79A605}"/>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E685CB97-BEE8-2471-9292-CBDEC946E948}"/>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2D7C6495-1512-4E73-2853-9C947D0057C6}"/>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A8F55C26-24ED-A22C-0B30-BB2AA648F637}"/>
              </a:ext>
            </a:extLst>
          </p:cNvPr>
          <p:cNvSpPr>
            <a:spLocks noGrp="1"/>
          </p:cNvSpPr>
          <p:nvPr>
            <p:ph type="dt" sz="half" idx="10"/>
          </p:nvPr>
        </p:nvSpPr>
        <p:spPr/>
        <p:txBody>
          <a:bodyPr/>
          <a:lstStyle/>
          <a:p>
            <a:fld id="{08D17847-9D57-1043-9D44-AE65D2A36187}" type="datetimeFigureOut">
              <a:rPr lang="en-US" smtClean="0"/>
              <a:t>3/10/2025</a:t>
            </a:fld>
            <a:endParaRPr lang="en-US"/>
          </a:p>
        </p:txBody>
      </p:sp>
      <p:sp>
        <p:nvSpPr>
          <p:cNvPr id="6" name="Footer Placeholder 5">
            <a:extLst>
              <a:ext uri="{FF2B5EF4-FFF2-40B4-BE49-F238E27FC236}">
                <a16:creationId xmlns:a16="http://schemas.microsoft.com/office/drawing/2014/main" id="{D22F6EAD-345A-4D1A-99CB-FBA9E3E3F5F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08142A9-F03F-2072-AA43-4514E8B1336B}"/>
              </a:ext>
            </a:extLst>
          </p:cNvPr>
          <p:cNvSpPr>
            <a:spLocks noGrp="1"/>
          </p:cNvSpPr>
          <p:nvPr>
            <p:ph type="sldNum" sz="quarter" idx="12"/>
          </p:nvPr>
        </p:nvSpPr>
        <p:spPr/>
        <p:txBody>
          <a:bodyPr/>
          <a:lstStyle/>
          <a:p>
            <a:fld id="{E27B86D0-983D-FE46-A356-5CB7E1D4EB37}" type="slidenum">
              <a:rPr lang="en-US" smtClean="0"/>
              <a:t>‹#›</a:t>
            </a:fld>
            <a:endParaRPr lang="en-US"/>
          </a:p>
        </p:txBody>
      </p:sp>
    </p:spTree>
    <p:extLst>
      <p:ext uri="{BB962C8B-B14F-4D97-AF65-F5344CB8AC3E}">
        <p14:creationId xmlns:p14="http://schemas.microsoft.com/office/powerpoint/2010/main" val="30569599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5C8221-6EBE-650A-AD50-43CCAF0AA2E3}"/>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BBDBABA1-2502-7C17-E746-EEB1FF354A7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730047CF-5FFC-F83B-FA40-D214B8A2D8E0}"/>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E330CEB5-467F-B768-2451-F26698B0943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726DC2D0-3335-3DBF-2E7C-81805C898DEA}"/>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A2CC0D34-3174-4204-FDCA-C43ACC3EC8BF}"/>
              </a:ext>
            </a:extLst>
          </p:cNvPr>
          <p:cNvSpPr>
            <a:spLocks noGrp="1"/>
          </p:cNvSpPr>
          <p:nvPr>
            <p:ph type="dt" sz="half" idx="10"/>
          </p:nvPr>
        </p:nvSpPr>
        <p:spPr/>
        <p:txBody>
          <a:bodyPr/>
          <a:lstStyle/>
          <a:p>
            <a:fld id="{08D17847-9D57-1043-9D44-AE65D2A36187}" type="datetimeFigureOut">
              <a:rPr lang="en-US" smtClean="0"/>
              <a:t>3/10/2025</a:t>
            </a:fld>
            <a:endParaRPr lang="en-US"/>
          </a:p>
        </p:txBody>
      </p:sp>
      <p:sp>
        <p:nvSpPr>
          <p:cNvPr id="8" name="Footer Placeholder 7">
            <a:extLst>
              <a:ext uri="{FF2B5EF4-FFF2-40B4-BE49-F238E27FC236}">
                <a16:creationId xmlns:a16="http://schemas.microsoft.com/office/drawing/2014/main" id="{88E8AA4E-43F8-C3DC-94BC-6283245C8EC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0DE2307-7F48-D5DC-DEC2-9D65A9A2B6A0}"/>
              </a:ext>
            </a:extLst>
          </p:cNvPr>
          <p:cNvSpPr>
            <a:spLocks noGrp="1"/>
          </p:cNvSpPr>
          <p:nvPr>
            <p:ph type="sldNum" sz="quarter" idx="12"/>
          </p:nvPr>
        </p:nvSpPr>
        <p:spPr/>
        <p:txBody>
          <a:bodyPr/>
          <a:lstStyle/>
          <a:p>
            <a:fld id="{E27B86D0-983D-FE46-A356-5CB7E1D4EB37}" type="slidenum">
              <a:rPr lang="en-US" smtClean="0"/>
              <a:t>‹#›</a:t>
            </a:fld>
            <a:endParaRPr lang="en-US"/>
          </a:p>
        </p:txBody>
      </p:sp>
    </p:spTree>
    <p:extLst>
      <p:ext uri="{BB962C8B-B14F-4D97-AF65-F5344CB8AC3E}">
        <p14:creationId xmlns:p14="http://schemas.microsoft.com/office/powerpoint/2010/main" val="36836403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F61004-4EC4-1C0B-03B4-9CAD078DB5A2}"/>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BAC6ADA9-7D1F-AA43-F2D9-531009CD1BA8}"/>
              </a:ext>
            </a:extLst>
          </p:cNvPr>
          <p:cNvSpPr>
            <a:spLocks noGrp="1"/>
          </p:cNvSpPr>
          <p:nvPr>
            <p:ph type="dt" sz="half" idx="10"/>
          </p:nvPr>
        </p:nvSpPr>
        <p:spPr/>
        <p:txBody>
          <a:bodyPr/>
          <a:lstStyle/>
          <a:p>
            <a:fld id="{08D17847-9D57-1043-9D44-AE65D2A36187}" type="datetimeFigureOut">
              <a:rPr lang="en-US" smtClean="0"/>
              <a:t>3/10/2025</a:t>
            </a:fld>
            <a:endParaRPr lang="en-US"/>
          </a:p>
        </p:txBody>
      </p:sp>
      <p:sp>
        <p:nvSpPr>
          <p:cNvPr id="4" name="Footer Placeholder 3">
            <a:extLst>
              <a:ext uri="{FF2B5EF4-FFF2-40B4-BE49-F238E27FC236}">
                <a16:creationId xmlns:a16="http://schemas.microsoft.com/office/drawing/2014/main" id="{60B01AF7-D3A7-D6BB-D094-B7AE21246CB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3222CF0-7569-916B-02C1-04C469778214}"/>
              </a:ext>
            </a:extLst>
          </p:cNvPr>
          <p:cNvSpPr>
            <a:spLocks noGrp="1"/>
          </p:cNvSpPr>
          <p:nvPr>
            <p:ph type="sldNum" sz="quarter" idx="12"/>
          </p:nvPr>
        </p:nvSpPr>
        <p:spPr/>
        <p:txBody>
          <a:bodyPr/>
          <a:lstStyle/>
          <a:p>
            <a:fld id="{E27B86D0-983D-FE46-A356-5CB7E1D4EB37}" type="slidenum">
              <a:rPr lang="en-US" smtClean="0"/>
              <a:t>‹#›</a:t>
            </a:fld>
            <a:endParaRPr lang="en-US"/>
          </a:p>
        </p:txBody>
      </p:sp>
    </p:spTree>
    <p:extLst>
      <p:ext uri="{BB962C8B-B14F-4D97-AF65-F5344CB8AC3E}">
        <p14:creationId xmlns:p14="http://schemas.microsoft.com/office/powerpoint/2010/main" val="35578599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95DCDD8-27A5-F2A1-197F-AA8223C52424}"/>
              </a:ext>
            </a:extLst>
          </p:cNvPr>
          <p:cNvSpPr>
            <a:spLocks noGrp="1"/>
          </p:cNvSpPr>
          <p:nvPr>
            <p:ph type="dt" sz="half" idx="10"/>
          </p:nvPr>
        </p:nvSpPr>
        <p:spPr/>
        <p:txBody>
          <a:bodyPr/>
          <a:lstStyle/>
          <a:p>
            <a:fld id="{08D17847-9D57-1043-9D44-AE65D2A36187}" type="datetimeFigureOut">
              <a:rPr lang="en-US" smtClean="0"/>
              <a:t>3/10/2025</a:t>
            </a:fld>
            <a:endParaRPr lang="en-US"/>
          </a:p>
        </p:txBody>
      </p:sp>
      <p:sp>
        <p:nvSpPr>
          <p:cNvPr id="3" name="Footer Placeholder 2">
            <a:extLst>
              <a:ext uri="{FF2B5EF4-FFF2-40B4-BE49-F238E27FC236}">
                <a16:creationId xmlns:a16="http://schemas.microsoft.com/office/drawing/2014/main" id="{0F5BDB0F-D8B2-2D35-F504-0DC7BC0982B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C0E8E0FC-03C2-EB3D-CD1A-8633DDC7EE95}"/>
              </a:ext>
            </a:extLst>
          </p:cNvPr>
          <p:cNvSpPr>
            <a:spLocks noGrp="1"/>
          </p:cNvSpPr>
          <p:nvPr>
            <p:ph type="sldNum" sz="quarter" idx="12"/>
          </p:nvPr>
        </p:nvSpPr>
        <p:spPr/>
        <p:txBody>
          <a:bodyPr/>
          <a:lstStyle/>
          <a:p>
            <a:fld id="{E27B86D0-983D-FE46-A356-5CB7E1D4EB37}" type="slidenum">
              <a:rPr lang="en-US" smtClean="0"/>
              <a:t>‹#›</a:t>
            </a:fld>
            <a:endParaRPr lang="en-US"/>
          </a:p>
        </p:txBody>
      </p:sp>
    </p:spTree>
    <p:extLst>
      <p:ext uri="{BB962C8B-B14F-4D97-AF65-F5344CB8AC3E}">
        <p14:creationId xmlns:p14="http://schemas.microsoft.com/office/powerpoint/2010/main" val="29981827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D55B90-CF95-D143-A039-F893B10040D5}"/>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9CE42625-ACDF-CD69-C304-67A82676EDB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3873F4A6-605B-12BE-5378-23B211DE5FA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0864F7D9-6322-92B0-AEB7-AB70CFD05A0C}"/>
              </a:ext>
            </a:extLst>
          </p:cNvPr>
          <p:cNvSpPr>
            <a:spLocks noGrp="1"/>
          </p:cNvSpPr>
          <p:nvPr>
            <p:ph type="dt" sz="half" idx="10"/>
          </p:nvPr>
        </p:nvSpPr>
        <p:spPr/>
        <p:txBody>
          <a:bodyPr/>
          <a:lstStyle/>
          <a:p>
            <a:fld id="{08D17847-9D57-1043-9D44-AE65D2A36187}" type="datetimeFigureOut">
              <a:rPr lang="en-US" smtClean="0"/>
              <a:t>3/10/2025</a:t>
            </a:fld>
            <a:endParaRPr lang="en-US"/>
          </a:p>
        </p:txBody>
      </p:sp>
      <p:sp>
        <p:nvSpPr>
          <p:cNvPr id="6" name="Footer Placeholder 5">
            <a:extLst>
              <a:ext uri="{FF2B5EF4-FFF2-40B4-BE49-F238E27FC236}">
                <a16:creationId xmlns:a16="http://schemas.microsoft.com/office/drawing/2014/main" id="{F6F753F2-F0E4-2F5C-8823-C1B5F99C1D2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9383CC9-1A26-DD80-0C73-8D7B0EF0E3AD}"/>
              </a:ext>
            </a:extLst>
          </p:cNvPr>
          <p:cNvSpPr>
            <a:spLocks noGrp="1"/>
          </p:cNvSpPr>
          <p:nvPr>
            <p:ph type="sldNum" sz="quarter" idx="12"/>
          </p:nvPr>
        </p:nvSpPr>
        <p:spPr/>
        <p:txBody>
          <a:bodyPr/>
          <a:lstStyle/>
          <a:p>
            <a:fld id="{E27B86D0-983D-FE46-A356-5CB7E1D4EB37}" type="slidenum">
              <a:rPr lang="en-US" smtClean="0"/>
              <a:t>‹#›</a:t>
            </a:fld>
            <a:endParaRPr lang="en-US"/>
          </a:p>
        </p:txBody>
      </p:sp>
    </p:spTree>
    <p:extLst>
      <p:ext uri="{BB962C8B-B14F-4D97-AF65-F5344CB8AC3E}">
        <p14:creationId xmlns:p14="http://schemas.microsoft.com/office/powerpoint/2010/main" val="7330017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F3B871-5D6B-9523-2559-87F827B10472}"/>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705C237E-A417-EFB1-6C9E-21307C77454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F77A690D-AA30-FA10-38E2-ABB6CD77BA6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C18C460D-EAA9-0C09-9585-BDF4996E3C0F}"/>
              </a:ext>
            </a:extLst>
          </p:cNvPr>
          <p:cNvSpPr>
            <a:spLocks noGrp="1"/>
          </p:cNvSpPr>
          <p:nvPr>
            <p:ph type="dt" sz="half" idx="10"/>
          </p:nvPr>
        </p:nvSpPr>
        <p:spPr/>
        <p:txBody>
          <a:bodyPr/>
          <a:lstStyle/>
          <a:p>
            <a:fld id="{08D17847-9D57-1043-9D44-AE65D2A36187}" type="datetimeFigureOut">
              <a:rPr lang="en-US" smtClean="0"/>
              <a:t>3/10/2025</a:t>
            </a:fld>
            <a:endParaRPr lang="en-US"/>
          </a:p>
        </p:txBody>
      </p:sp>
      <p:sp>
        <p:nvSpPr>
          <p:cNvPr id="6" name="Footer Placeholder 5">
            <a:extLst>
              <a:ext uri="{FF2B5EF4-FFF2-40B4-BE49-F238E27FC236}">
                <a16:creationId xmlns:a16="http://schemas.microsoft.com/office/drawing/2014/main" id="{64E9D0C1-17ED-D406-E236-CA8B48D9B4B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9C1113D-5965-138D-6869-C8EAD56E59A9}"/>
              </a:ext>
            </a:extLst>
          </p:cNvPr>
          <p:cNvSpPr>
            <a:spLocks noGrp="1"/>
          </p:cNvSpPr>
          <p:nvPr>
            <p:ph type="sldNum" sz="quarter" idx="12"/>
          </p:nvPr>
        </p:nvSpPr>
        <p:spPr/>
        <p:txBody>
          <a:bodyPr/>
          <a:lstStyle/>
          <a:p>
            <a:fld id="{E27B86D0-983D-FE46-A356-5CB7E1D4EB37}" type="slidenum">
              <a:rPr lang="en-US" smtClean="0"/>
              <a:t>‹#›</a:t>
            </a:fld>
            <a:endParaRPr lang="en-US"/>
          </a:p>
        </p:txBody>
      </p:sp>
    </p:spTree>
    <p:extLst>
      <p:ext uri="{BB962C8B-B14F-4D97-AF65-F5344CB8AC3E}">
        <p14:creationId xmlns:p14="http://schemas.microsoft.com/office/powerpoint/2010/main" val="2976303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992E02-D779-18B0-95E7-A5ED2ECB6F3B}"/>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F75CFB6D-5EF0-DE7B-36AB-C604E654B742}"/>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2B705AF-56A5-64B1-98D7-8EE3C2B456F6}"/>
              </a:ext>
            </a:extLst>
          </p:cNvPr>
          <p:cNvSpPr>
            <a:spLocks noGrp="1"/>
          </p:cNvSpPr>
          <p:nvPr>
            <p:ph type="dt" sz="half" idx="10"/>
          </p:nvPr>
        </p:nvSpPr>
        <p:spPr/>
        <p:txBody>
          <a:bodyPr/>
          <a:lstStyle/>
          <a:p>
            <a:fld id="{08D17847-9D57-1043-9D44-AE65D2A36187}" type="datetimeFigureOut">
              <a:rPr lang="en-US" smtClean="0"/>
              <a:t>3/10/2025</a:t>
            </a:fld>
            <a:endParaRPr lang="en-US"/>
          </a:p>
        </p:txBody>
      </p:sp>
      <p:sp>
        <p:nvSpPr>
          <p:cNvPr id="5" name="Footer Placeholder 4">
            <a:extLst>
              <a:ext uri="{FF2B5EF4-FFF2-40B4-BE49-F238E27FC236}">
                <a16:creationId xmlns:a16="http://schemas.microsoft.com/office/drawing/2014/main" id="{D9E7C7AE-C5B0-BCF7-7DDE-0C13F0B0C33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43DFC5D-F6FC-65CB-A03A-BB9384C23DAB}"/>
              </a:ext>
            </a:extLst>
          </p:cNvPr>
          <p:cNvSpPr>
            <a:spLocks noGrp="1"/>
          </p:cNvSpPr>
          <p:nvPr>
            <p:ph type="sldNum" sz="quarter" idx="12"/>
          </p:nvPr>
        </p:nvSpPr>
        <p:spPr/>
        <p:txBody>
          <a:bodyPr/>
          <a:lstStyle/>
          <a:p>
            <a:fld id="{E27B86D0-983D-FE46-A356-5CB7E1D4EB37}" type="slidenum">
              <a:rPr lang="en-US" smtClean="0"/>
              <a:t>‹#›</a:t>
            </a:fld>
            <a:endParaRPr lang="en-US"/>
          </a:p>
        </p:txBody>
      </p:sp>
    </p:spTree>
    <p:extLst>
      <p:ext uri="{BB962C8B-B14F-4D97-AF65-F5344CB8AC3E}">
        <p14:creationId xmlns:p14="http://schemas.microsoft.com/office/powerpoint/2010/main" val="8874835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DE2EE80-22FD-FA1D-C09C-BA867F0D7D04}"/>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67644CB3-CDB6-E62A-2E36-22B93A413B0E}"/>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4EA3F2B-3D46-C5D2-D681-E06691CC1132}"/>
              </a:ext>
            </a:extLst>
          </p:cNvPr>
          <p:cNvSpPr>
            <a:spLocks noGrp="1"/>
          </p:cNvSpPr>
          <p:nvPr>
            <p:ph type="dt" sz="half" idx="10"/>
          </p:nvPr>
        </p:nvSpPr>
        <p:spPr/>
        <p:txBody>
          <a:bodyPr/>
          <a:lstStyle/>
          <a:p>
            <a:fld id="{08D17847-9D57-1043-9D44-AE65D2A36187}" type="datetimeFigureOut">
              <a:rPr lang="en-US" smtClean="0"/>
              <a:t>3/10/2025</a:t>
            </a:fld>
            <a:endParaRPr lang="en-US"/>
          </a:p>
        </p:txBody>
      </p:sp>
      <p:sp>
        <p:nvSpPr>
          <p:cNvPr id="5" name="Footer Placeholder 4">
            <a:extLst>
              <a:ext uri="{FF2B5EF4-FFF2-40B4-BE49-F238E27FC236}">
                <a16:creationId xmlns:a16="http://schemas.microsoft.com/office/drawing/2014/main" id="{E697F2B0-C689-9C37-14EC-C0E1F3F0712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47A66A7-61BA-8097-B215-543143438C4A}"/>
              </a:ext>
            </a:extLst>
          </p:cNvPr>
          <p:cNvSpPr>
            <a:spLocks noGrp="1"/>
          </p:cNvSpPr>
          <p:nvPr>
            <p:ph type="sldNum" sz="quarter" idx="12"/>
          </p:nvPr>
        </p:nvSpPr>
        <p:spPr/>
        <p:txBody>
          <a:bodyPr/>
          <a:lstStyle/>
          <a:p>
            <a:fld id="{E27B86D0-983D-FE46-A356-5CB7E1D4EB37}" type="slidenum">
              <a:rPr lang="en-US" smtClean="0"/>
              <a:t>‹#›</a:t>
            </a:fld>
            <a:endParaRPr lang="en-US"/>
          </a:p>
        </p:txBody>
      </p:sp>
    </p:spTree>
    <p:extLst>
      <p:ext uri="{BB962C8B-B14F-4D97-AF65-F5344CB8AC3E}">
        <p14:creationId xmlns:p14="http://schemas.microsoft.com/office/powerpoint/2010/main" val="34699672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4E4F6F2-4906-D4BD-569C-831D0D6A847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1850E05-2CA2-FC29-3BD4-70154DB27A9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9D5AD1F-68A2-80FD-DA55-1C96B3AEF4F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08D17847-9D57-1043-9D44-AE65D2A36187}" type="datetimeFigureOut">
              <a:rPr lang="en-US" smtClean="0"/>
              <a:t>3/10/2025</a:t>
            </a:fld>
            <a:endParaRPr lang="en-US"/>
          </a:p>
        </p:txBody>
      </p:sp>
      <p:sp>
        <p:nvSpPr>
          <p:cNvPr id="5" name="Footer Placeholder 4">
            <a:extLst>
              <a:ext uri="{FF2B5EF4-FFF2-40B4-BE49-F238E27FC236}">
                <a16:creationId xmlns:a16="http://schemas.microsoft.com/office/drawing/2014/main" id="{8F206309-5EB0-425A-525F-3B1B3AE63DA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D6392CBC-8CFE-D4AE-54FC-2EE88B2570F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E27B86D0-983D-FE46-A356-5CB7E1D4EB37}" type="slidenum">
              <a:rPr lang="en-US" smtClean="0"/>
              <a:t>‹#›</a:t>
            </a:fld>
            <a:endParaRPr lang="en-US"/>
          </a:p>
        </p:txBody>
      </p:sp>
    </p:spTree>
    <p:extLst>
      <p:ext uri="{BB962C8B-B14F-4D97-AF65-F5344CB8AC3E}">
        <p14:creationId xmlns:p14="http://schemas.microsoft.com/office/powerpoint/2010/main" val="403653274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3.svg"/></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jp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3.svg"/></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pic>
        <p:nvPicPr>
          <p:cNvPr id="5" name="Picture 4" descr="A group of people standing around each other&#10;&#10;Description automatically generated">
            <a:extLst>
              <a:ext uri="{FF2B5EF4-FFF2-40B4-BE49-F238E27FC236}">
                <a16:creationId xmlns:a16="http://schemas.microsoft.com/office/drawing/2014/main" id="{6F027F5B-79B8-26BE-5168-E6F1AC6D4E9C}"/>
              </a:ext>
            </a:extLst>
          </p:cNvPr>
          <p:cNvPicPr>
            <a:picLocks noChangeAspect="1"/>
          </p:cNvPicPr>
          <p:nvPr/>
        </p:nvPicPr>
        <p:blipFill>
          <a:blip r:embed="rId2"/>
          <a:stretch>
            <a:fillRect/>
          </a:stretch>
        </p:blipFill>
        <p:spPr>
          <a:xfrm>
            <a:off x="-102030" y="-705312"/>
            <a:ext cx="12396059" cy="8268624"/>
          </a:xfrm>
          <a:prstGeom prst="rect">
            <a:avLst/>
          </a:prstGeom>
        </p:spPr>
      </p:pic>
      <p:sp>
        <p:nvSpPr>
          <p:cNvPr id="2" name="Title 1">
            <a:extLst>
              <a:ext uri="{FF2B5EF4-FFF2-40B4-BE49-F238E27FC236}">
                <a16:creationId xmlns:a16="http://schemas.microsoft.com/office/drawing/2014/main" id="{E3D44433-5C44-A1A7-323E-BFB9D491F202}"/>
              </a:ext>
            </a:extLst>
          </p:cNvPr>
          <p:cNvSpPr>
            <a:spLocks noGrp="1"/>
          </p:cNvSpPr>
          <p:nvPr>
            <p:ph type="ctrTitle"/>
          </p:nvPr>
        </p:nvSpPr>
        <p:spPr>
          <a:xfrm>
            <a:off x="3166534" y="4475761"/>
            <a:ext cx="8568265" cy="1347969"/>
          </a:xfrm>
          <a:solidFill>
            <a:srgbClr val="272259"/>
          </a:solidFill>
        </p:spPr>
        <p:txBody>
          <a:bodyPr>
            <a:normAutofit/>
          </a:bodyPr>
          <a:lstStyle/>
          <a:p>
            <a:r>
              <a:rPr lang="en-US" sz="8000" dirty="0">
                <a:solidFill>
                  <a:schemeClr val="bg1"/>
                </a:solidFill>
                <a:latin typeface="Aharoni" panose="02010803020104030203" pitchFamily="2" charset="-79"/>
                <a:cs typeface="Aharoni" panose="02010803020104030203" pitchFamily="2" charset="-79"/>
              </a:rPr>
              <a:t>CAREERS SERVICE</a:t>
            </a:r>
          </a:p>
        </p:txBody>
      </p:sp>
      <p:sp>
        <p:nvSpPr>
          <p:cNvPr id="3" name="Subtitle 2">
            <a:extLst>
              <a:ext uri="{FF2B5EF4-FFF2-40B4-BE49-F238E27FC236}">
                <a16:creationId xmlns:a16="http://schemas.microsoft.com/office/drawing/2014/main" id="{73F1A3B6-4A8F-BBC0-99CE-E1760459CE05}"/>
              </a:ext>
            </a:extLst>
          </p:cNvPr>
          <p:cNvSpPr>
            <a:spLocks noGrp="1"/>
          </p:cNvSpPr>
          <p:nvPr>
            <p:ph type="subTitle" idx="1"/>
          </p:nvPr>
        </p:nvSpPr>
        <p:spPr>
          <a:xfrm>
            <a:off x="3962400" y="5741075"/>
            <a:ext cx="7552266" cy="597430"/>
          </a:xfrm>
          <a:solidFill>
            <a:schemeClr val="bg1"/>
          </a:solidFill>
        </p:spPr>
        <p:txBody>
          <a:bodyPr>
            <a:noAutofit/>
          </a:bodyPr>
          <a:lstStyle/>
          <a:p>
            <a:pPr>
              <a:lnSpc>
                <a:spcPct val="110000"/>
              </a:lnSpc>
            </a:pPr>
            <a:r>
              <a:rPr lang="en-US" sz="3200" dirty="0">
                <a:solidFill>
                  <a:srgbClr val="A83053"/>
                </a:solidFill>
                <a:latin typeface="Aharoni" panose="02010803020104030203" pitchFamily="2" charset="-79"/>
                <a:cs typeface="Aharoni" panose="02010803020104030203" pitchFamily="2" charset="-79"/>
              </a:rPr>
              <a:t>HERE TO HELP YOU REALISE A CAREER</a:t>
            </a:r>
          </a:p>
        </p:txBody>
      </p:sp>
    </p:spTree>
    <p:extLst>
      <p:ext uri="{BB962C8B-B14F-4D97-AF65-F5344CB8AC3E}">
        <p14:creationId xmlns:p14="http://schemas.microsoft.com/office/powerpoint/2010/main" val="34948801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272259"/>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5BBFE449-78B3-4813-0D5E-7DDCE149E135}"/>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5750" y="297543"/>
            <a:ext cx="2705100" cy="939800"/>
          </a:xfrm>
          <a:prstGeom prst="rect">
            <a:avLst/>
          </a:prstGeom>
        </p:spPr>
      </p:pic>
      <p:sp>
        <p:nvSpPr>
          <p:cNvPr id="8" name="Title 1">
            <a:extLst>
              <a:ext uri="{FF2B5EF4-FFF2-40B4-BE49-F238E27FC236}">
                <a16:creationId xmlns:a16="http://schemas.microsoft.com/office/drawing/2014/main" id="{BC63DC0E-654C-B2E7-B529-D824316AF806}"/>
              </a:ext>
            </a:extLst>
          </p:cNvPr>
          <p:cNvSpPr txBox="1">
            <a:spLocks/>
          </p:cNvSpPr>
          <p:nvPr/>
        </p:nvSpPr>
        <p:spPr>
          <a:xfrm>
            <a:off x="5243041" y="0"/>
            <a:ext cx="7409196" cy="1237344"/>
          </a:xfrm>
          <a:prstGeom prst="rect">
            <a:avLst/>
          </a:prstGeom>
          <a:solidFill>
            <a:srgbClr val="272259"/>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solidFill>
                  <a:schemeClr val="bg1"/>
                </a:solidFill>
                <a:latin typeface="Aharoni" panose="02010803020104030203" pitchFamily="2" charset="-79"/>
                <a:cs typeface="Aharoni" panose="02010803020104030203" pitchFamily="2" charset="-79"/>
              </a:rPr>
              <a:t>CAREERS SERVICE</a:t>
            </a:r>
          </a:p>
        </p:txBody>
      </p:sp>
      <p:sp>
        <p:nvSpPr>
          <p:cNvPr id="9" name="Subtitle 2">
            <a:extLst>
              <a:ext uri="{FF2B5EF4-FFF2-40B4-BE49-F238E27FC236}">
                <a16:creationId xmlns:a16="http://schemas.microsoft.com/office/drawing/2014/main" id="{1E4375F2-5543-886C-856F-D41F4FB2B7B5}"/>
              </a:ext>
            </a:extLst>
          </p:cNvPr>
          <p:cNvSpPr txBox="1">
            <a:spLocks/>
          </p:cNvSpPr>
          <p:nvPr/>
        </p:nvSpPr>
        <p:spPr>
          <a:xfrm>
            <a:off x="6612653" y="838538"/>
            <a:ext cx="4669972" cy="398805"/>
          </a:xfrm>
          <a:prstGeom prst="rect">
            <a:avLst/>
          </a:prstGeom>
          <a:solidFill>
            <a:schemeClr val="bg1"/>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pPr>
            <a:r>
              <a:rPr lang="en-US" sz="2000" dirty="0">
                <a:solidFill>
                  <a:srgbClr val="A83053"/>
                </a:solidFill>
                <a:latin typeface="Aharoni" panose="02010803020104030203" pitchFamily="2" charset="-79"/>
                <a:cs typeface="Aharoni" panose="02010803020104030203" pitchFamily="2" charset="-79"/>
              </a:rPr>
              <a:t>HERE TO HELP YOU REALISE A CAREER</a:t>
            </a:r>
          </a:p>
        </p:txBody>
      </p:sp>
      <p:sp>
        <p:nvSpPr>
          <p:cNvPr id="5" name="TextBox 4">
            <a:extLst>
              <a:ext uri="{FF2B5EF4-FFF2-40B4-BE49-F238E27FC236}">
                <a16:creationId xmlns:a16="http://schemas.microsoft.com/office/drawing/2014/main" id="{DEBCDCA1-7BB7-271E-2875-130DB1E70A2F}"/>
              </a:ext>
            </a:extLst>
          </p:cNvPr>
          <p:cNvSpPr txBox="1"/>
          <p:nvPr/>
        </p:nvSpPr>
        <p:spPr>
          <a:xfrm>
            <a:off x="2486203" y="1729631"/>
            <a:ext cx="7219593" cy="1015663"/>
          </a:xfrm>
          <a:prstGeom prst="rect">
            <a:avLst/>
          </a:prstGeom>
          <a:solidFill>
            <a:schemeClr val="bg1"/>
          </a:solidFill>
        </p:spPr>
        <p:txBody>
          <a:bodyPr wrap="square" rtlCol="0">
            <a:spAutoFit/>
          </a:bodyPr>
          <a:lstStyle/>
          <a:p>
            <a:r>
              <a:rPr lang="en-US" sz="6000" b="1" dirty="0">
                <a:solidFill>
                  <a:srgbClr val="A83053"/>
                </a:solidFill>
              </a:rPr>
              <a:t>STUDENT SERVICES</a:t>
            </a:r>
          </a:p>
        </p:txBody>
      </p:sp>
      <p:sp>
        <p:nvSpPr>
          <p:cNvPr id="6" name="TextBox 5">
            <a:extLst>
              <a:ext uri="{FF2B5EF4-FFF2-40B4-BE49-F238E27FC236}">
                <a16:creationId xmlns:a16="http://schemas.microsoft.com/office/drawing/2014/main" id="{6D6F521C-7769-74D7-F15E-64E97F995946}"/>
              </a:ext>
            </a:extLst>
          </p:cNvPr>
          <p:cNvSpPr txBox="1"/>
          <p:nvPr/>
        </p:nvSpPr>
        <p:spPr>
          <a:xfrm>
            <a:off x="808557" y="2913492"/>
            <a:ext cx="10339754" cy="1384995"/>
          </a:xfrm>
          <a:prstGeom prst="rect">
            <a:avLst/>
          </a:prstGeom>
          <a:noFill/>
        </p:spPr>
        <p:txBody>
          <a:bodyPr wrap="square" rtlCol="0">
            <a:spAutoFit/>
          </a:bodyPr>
          <a:lstStyle/>
          <a:p>
            <a:pPr algn="just"/>
            <a:r>
              <a:rPr lang="en-GB" sz="1400" dirty="0">
                <a:solidFill>
                  <a:schemeClr val="bg1"/>
                </a:solidFill>
              </a:rPr>
              <a:t>University life is an amazing opportunity to learn new things and discover yourself, but it can come with some challenges.  Our Student Hwb services offer a professional support service providing high quality information, advice, guidance, practical and emotional support to enable all students to reach their full potential. The Student Hwb is a collection of practical professional services designed to enable and support all our students to reach their full potential.  Through our services, students can access high-quality information, advice, guidance, opportunities, and support on wellbeing support, money support, learning support, careers and safeguarding. </a:t>
            </a:r>
          </a:p>
        </p:txBody>
      </p:sp>
      <p:sp>
        <p:nvSpPr>
          <p:cNvPr id="2" name="TextBox 1">
            <a:extLst>
              <a:ext uri="{FF2B5EF4-FFF2-40B4-BE49-F238E27FC236}">
                <a16:creationId xmlns:a16="http://schemas.microsoft.com/office/drawing/2014/main" id="{222185EE-4E69-E27C-B9D9-3A0BC92AA37C}"/>
              </a:ext>
            </a:extLst>
          </p:cNvPr>
          <p:cNvSpPr txBox="1"/>
          <p:nvPr/>
        </p:nvSpPr>
        <p:spPr>
          <a:xfrm>
            <a:off x="2124436" y="4529132"/>
            <a:ext cx="8393316" cy="2031325"/>
          </a:xfrm>
          <a:prstGeom prst="rect">
            <a:avLst/>
          </a:prstGeom>
          <a:noFill/>
        </p:spPr>
        <p:txBody>
          <a:bodyPr wrap="square" numCol="2" rtlCol="0">
            <a:spAutoFit/>
          </a:bodyPr>
          <a:lstStyle/>
          <a:p>
            <a:r>
              <a:rPr lang="en-US" b="1" dirty="0">
                <a:solidFill>
                  <a:schemeClr val="bg1"/>
                </a:solidFill>
              </a:rPr>
              <a:t>CAREERS SERVICE</a:t>
            </a:r>
          </a:p>
          <a:p>
            <a:r>
              <a:rPr lang="en-US" dirty="0">
                <a:solidFill>
                  <a:schemeClr val="bg1"/>
                </a:solidFill>
              </a:rPr>
              <a:t>DISABILITY SUPPORT</a:t>
            </a:r>
          </a:p>
          <a:p>
            <a:r>
              <a:rPr lang="en-US" b="1" dirty="0">
                <a:solidFill>
                  <a:schemeClr val="bg1"/>
                </a:solidFill>
              </a:rPr>
              <a:t>FAITH &amp; SPIRITUALITY</a:t>
            </a:r>
          </a:p>
          <a:p>
            <a:r>
              <a:rPr lang="en-US" dirty="0">
                <a:solidFill>
                  <a:schemeClr val="bg1"/>
                </a:solidFill>
              </a:rPr>
              <a:t>LEARNING SUPPORT</a:t>
            </a:r>
          </a:p>
          <a:p>
            <a:r>
              <a:rPr lang="en-US" b="1" dirty="0">
                <a:solidFill>
                  <a:schemeClr val="bg1"/>
                </a:solidFill>
              </a:rPr>
              <a:t>LIBRARY &amp; LEARNING RESCOURCES</a:t>
            </a:r>
          </a:p>
          <a:p>
            <a:r>
              <a:rPr lang="en-US" dirty="0">
                <a:solidFill>
                  <a:schemeClr val="bg1"/>
                </a:solidFill>
              </a:rPr>
              <a:t>MONEY SUPPORT</a:t>
            </a:r>
          </a:p>
          <a:p>
            <a:endParaRPr lang="en-US" b="1" dirty="0">
              <a:solidFill>
                <a:schemeClr val="bg1"/>
              </a:solidFill>
            </a:endParaRPr>
          </a:p>
          <a:p>
            <a:r>
              <a:rPr lang="en-US" b="1" dirty="0">
                <a:solidFill>
                  <a:schemeClr val="bg1"/>
                </a:solidFill>
              </a:rPr>
              <a:t>REPORTING TO THE UNIVERSITY</a:t>
            </a:r>
          </a:p>
          <a:p>
            <a:r>
              <a:rPr lang="en-US" dirty="0">
                <a:solidFill>
                  <a:schemeClr val="bg1"/>
                </a:solidFill>
              </a:rPr>
              <a:t>STUDENT AMBASSADORS</a:t>
            </a:r>
          </a:p>
          <a:p>
            <a:r>
              <a:rPr lang="en-US" b="1" dirty="0">
                <a:solidFill>
                  <a:schemeClr val="bg1"/>
                </a:solidFill>
              </a:rPr>
              <a:t>STUDENT HWB</a:t>
            </a:r>
          </a:p>
          <a:p>
            <a:r>
              <a:rPr lang="en-US" dirty="0">
                <a:solidFill>
                  <a:schemeClr val="bg1"/>
                </a:solidFill>
              </a:rPr>
              <a:t>STUDENTS UNION</a:t>
            </a:r>
          </a:p>
          <a:p>
            <a:r>
              <a:rPr lang="en-US" b="1" dirty="0">
                <a:solidFill>
                  <a:schemeClr val="bg1"/>
                </a:solidFill>
              </a:rPr>
              <a:t>WELLBEING</a:t>
            </a:r>
          </a:p>
          <a:p>
            <a:endParaRPr lang="en-US" b="1" dirty="0">
              <a:solidFill>
                <a:schemeClr val="bg1"/>
              </a:solidFill>
            </a:endParaRPr>
          </a:p>
        </p:txBody>
      </p:sp>
    </p:spTree>
    <p:extLst>
      <p:ext uri="{BB962C8B-B14F-4D97-AF65-F5344CB8AC3E}">
        <p14:creationId xmlns:p14="http://schemas.microsoft.com/office/powerpoint/2010/main" val="5650530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272259"/>
        </a:solidFill>
        <a:effectLst/>
      </p:bgPr>
    </p:bg>
    <p:spTree>
      <p:nvGrpSpPr>
        <p:cNvPr id="1" name=""/>
        <p:cNvGrpSpPr/>
        <p:nvPr/>
      </p:nvGrpSpPr>
      <p:grpSpPr>
        <a:xfrm>
          <a:off x="0" y="0"/>
          <a:ext cx="0" cy="0"/>
          <a:chOff x="0" y="0"/>
          <a:chExt cx="0" cy="0"/>
        </a:xfrm>
      </p:grpSpPr>
      <p:pic>
        <p:nvPicPr>
          <p:cNvPr id="3" name="Picture 2" descr="A screenshot of a computer&#10;&#10;Description automatically generated">
            <a:extLst>
              <a:ext uri="{FF2B5EF4-FFF2-40B4-BE49-F238E27FC236}">
                <a16:creationId xmlns:a16="http://schemas.microsoft.com/office/drawing/2014/main" id="{0619BDE9-94BE-E502-9B8E-B0B9FC858FE5}"/>
              </a:ext>
            </a:extLst>
          </p:cNvPr>
          <p:cNvPicPr>
            <a:picLocks noChangeAspect="1"/>
          </p:cNvPicPr>
          <p:nvPr/>
        </p:nvPicPr>
        <p:blipFill rotWithShape="1">
          <a:blip r:embed="rId2"/>
          <a:srcRect t="13934"/>
          <a:stretch/>
        </p:blipFill>
        <p:spPr>
          <a:xfrm>
            <a:off x="-636809" y="0"/>
            <a:ext cx="12823936" cy="6858000"/>
          </a:xfrm>
          <a:prstGeom prst="rect">
            <a:avLst/>
          </a:prstGeom>
        </p:spPr>
      </p:pic>
    </p:spTree>
    <p:extLst>
      <p:ext uri="{BB962C8B-B14F-4D97-AF65-F5344CB8AC3E}">
        <p14:creationId xmlns:p14="http://schemas.microsoft.com/office/powerpoint/2010/main" val="14528215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272259"/>
        </a:solidFill>
        <a:effectLst/>
      </p:bgPr>
    </p:bg>
    <p:spTree>
      <p:nvGrpSpPr>
        <p:cNvPr id="1" name=""/>
        <p:cNvGrpSpPr/>
        <p:nvPr/>
      </p:nvGrpSpPr>
      <p:grpSpPr>
        <a:xfrm>
          <a:off x="0" y="0"/>
          <a:ext cx="0" cy="0"/>
          <a:chOff x="0" y="0"/>
          <a:chExt cx="0" cy="0"/>
        </a:xfrm>
      </p:grpSpPr>
      <p:pic>
        <p:nvPicPr>
          <p:cNvPr id="4" name="Picture 3" descr="A screenshot of a web page&#10;&#10;Description automatically generated">
            <a:extLst>
              <a:ext uri="{FF2B5EF4-FFF2-40B4-BE49-F238E27FC236}">
                <a16:creationId xmlns:a16="http://schemas.microsoft.com/office/drawing/2014/main" id="{26ADD2A0-3788-5230-623C-2332D42D8EA0}"/>
              </a:ext>
            </a:extLst>
          </p:cNvPr>
          <p:cNvPicPr>
            <a:picLocks noChangeAspect="1"/>
          </p:cNvPicPr>
          <p:nvPr/>
        </p:nvPicPr>
        <p:blipFill rotWithShape="1">
          <a:blip r:embed="rId2"/>
          <a:srcRect t="14119" r="-604"/>
          <a:stretch/>
        </p:blipFill>
        <p:spPr>
          <a:xfrm>
            <a:off x="-105171" y="0"/>
            <a:ext cx="12402342" cy="6858000"/>
          </a:xfrm>
          <a:prstGeom prst="rect">
            <a:avLst/>
          </a:prstGeom>
        </p:spPr>
      </p:pic>
    </p:spTree>
    <p:extLst>
      <p:ext uri="{BB962C8B-B14F-4D97-AF65-F5344CB8AC3E}">
        <p14:creationId xmlns:p14="http://schemas.microsoft.com/office/powerpoint/2010/main" val="20683401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272259"/>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EF955-8E83-173C-7E3F-C39D93898B94}"/>
              </a:ext>
            </a:extLst>
          </p:cNvPr>
          <p:cNvSpPr>
            <a:spLocks noGrp="1"/>
          </p:cNvSpPr>
          <p:nvPr>
            <p:ph type="title"/>
          </p:nvPr>
        </p:nvSpPr>
        <p:spPr>
          <a:xfrm>
            <a:off x="1874750" y="1109018"/>
            <a:ext cx="7409196" cy="1325563"/>
          </a:xfrm>
        </p:spPr>
        <p:txBody>
          <a:bodyPr>
            <a:noAutofit/>
          </a:bodyPr>
          <a:lstStyle/>
          <a:p>
            <a:pPr algn="ctr"/>
            <a:r>
              <a:rPr lang="en-US" sz="5400" b="1" dirty="0">
                <a:solidFill>
                  <a:srgbClr val="A83053"/>
                </a:solidFill>
                <a:latin typeface="Calibri" panose="020F0502020204030204" pitchFamily="34" charset="0"/>
                <a:cs typeface="Calibri" panose="020F0502020204030204" pitchFamily="34" charset="0"/>
              </a:rPr>
              <a:t>What do we do?</a:t>
            </a:r>
            <a:endParaRPr lang="en-US" sz="5400" b="1" dirty="0">
              <a:solidFill>
                <a:srgbClr val="A83053"/>
              </a:solidFill>
            </a:endParaRPr>
          </a:p>
        </p:txBody>
      </p:sp>
      <p:pic>
        <p:nvPicPr>
          <p:cNvPr id="7" name="Graphic 6">
            <a:extLst>
              <a:ext uri="{FF2B5EF4-FFF2-40B4-BE49-F238E27FC236}">
                <a16:creationId xmlns:a16="http://schemas.microsoft.com/office/drawing/2014/main" id="{5BBFE449-78B3-4813-0D5E-7DDCE149E135}"/>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5750" y="297543"/>
            <a:ext cx="2705100" cy="939800"/>
          </a:xfrm>
          <a:prstGeom prst="rect">
            <a:avLst/>
          </a:prstGeom>
        </p:spPr>
      </p:pic>
      <p:sp>
        <p:nvSpPr>
          <p:cNvPr id="8" name="Title 1">
            <a:extLst>
              <a:ext uri="{FF2B5EF4-FFF2-40B4-BE49-F238E27FC236}">
                <a16:creationId xmlns:a16="http://schemas.microsoft.com/office/drawing/2014/main" id="{BC63DC0E-654C-B2E7-B529-D824316AF806}"/>
              </a:ext>
            </a:extLst>
          </p:cNvPr>
          <p:cNvSpPr txBox="1">
            <a:spLocks/>
          </p:cNvSpPr>
          <p:nvPr/>
        </p:nvSpPr>
        <p:spPr>
          <a:xfrm>
            <a:off x="5243041" y="0"/>
            <a:ext cx="6948959" cy="1237344"/>
          </a:xfrm>
          <a:prstGeom prst="rect">
            <a:avLst/>
          </a:prstGeom>
          <a:solidFill>
            <a:srgbClr val="272259"/>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solidFill>
                  <a:schemeClr val="bg1"/>
                </a:solidFill>
                <a:latin typeface="Aharoni" panose="02010803020104030203" pitchFamily="2" charset="-79"/>
                <a:cs typeface="Aharoni" panose="02010803020104030203" pitchFamily="2" charset="-79"/>
              </a:rPr>
              <a:t>CAREERS SERVICE</a:t>
            </a:r>
          </a:p>
        </p:txBody>
      </p:sp>
      <p:sp>
        <p:nvSpPr>
          <p:cNvPr id="9" name="Subtitle 2">
            <a:extLst>
              <a:ext uri="{FF2B5EF4-FFF2-40B4-BE49-F238E27FC236}">
                <a16:creationId xmlns:a16="http://schemas.microsoft.com/office/drawing/2014/main" id="{1E4375F2-5543-886C-856F-D41F4FB2B7B5}"/>
              </a:ext>
            </a:extLst>
          </p:cNvPr>
          <p:cNvSpPr txBox="1">
            <a:spLocks/>
          </p:cNvSpPr>
          <p:nvPr/>
        </p:nvSpPr>
        <p:spPr>
          <a:xfrm>
            <a:off x="6612653" y="838538"/>
            <a:ext cx="4669972" cy="398805"/>
          </a:xfrm>
          <a:prstGeom prst="rect">
            <a:avLst/>
          </a:prstGeom>
          <a:solidFill>
            <a:schemeClr val="bg1"/>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pPr>
            <a:r>
              <a:rPr lang="en-US" sz="2000" dirty="0">
                <a:solidFill>
                  <a:srgbClr val="A83053"/>
                </a:solidFill>
                <a:latin typeface="Aharoni" panose="02010803020104030203" pitchFamily="2" charset="-79"/>
                <a:cs typeface="Aharoni" panose="02010803020104030203" pitchFamily="2" charset="-79"/>
              </a:rPr>
              <a:t>HERE TO HELP YOU REALISE A CAREER</a:t>
            </a:r>
          </a:p>
        </p:txBody>
      </p:sp>
      <p:sp>
        <p:nvSpPr>
          <p:cNvPr id="3" name="TextBox 2">
            <a:extLst>
              <a:ext uri="{FF2B5EF4-FFF2-40B4-BE49-F238E27FC236}">
                <a16:creationId xmlns:a16="http://schemas.microsoft.com/office/drawing/2014/main" id="{DF163AF3-C632-2071-8CA7-A6234BDD39B5}"/>
              </a:ext>
            </a:extLst>
          </p:cNvPr>
          <p:cNvSpPr txBox="1"/>
          <p:nvPr/>
        </p:nvSpPr>
        <p:spPr>
          <a:xfrm>
            <a:off x="1189680" y="2159252"/>
            <a:ext cx="9812640" cy="4401205"/>
          </a:xfrm>
          <a:prstGeom prst="rect">
            <a:avLst/>
          </a:prstGeom>
          <a:noFill/>
        </p:spPr>
        <p:txBody>
          <a:bodyPr wrap="square" rtlCol="0">
            <a:spAutoFit/>
          </a:bodyPr>
          <a:lstStyle/>
          <a:p>
            <a:pPr marL="285750" indent="-285750">
              <a:buFont typeface="Arial" panose="020B0604020202020204" pitchFamily="34" charset="0"/>
              <a:buChar char="•"/>
            </a:pPr>
            <a:r>
              <a:rPr lang="en-US" sz="2000" dirty="0">
                <a:solidFill>
                  <a:schemeClr val="bg1"/>
                </a:solidFill>
              </a:rPr>
              <a:t>We offer one-to-one support for students across all disciplines and campuses, available in both English and Welsh.</a:t>
            </a:r>
          </a:p>
          <a:p>
            <a:endParaRPr lang="en-US" sz="2000" dirty="0">
              <a:solidFill>
                <a:schemeClr val="bg1"/>
              </a:solidFill>
            </a:endParaRPr>
          </a:p>
          <a:p>
            <a:pPr marL="285750" indent="-285750">
              <a:buFont typeface="Arial" panose="020B0604020202020204" pitchFamily="34" charset="0"/>
              <a:buChar char="•"/>
            </a:pPr>
            <a:r>
              <a:rPr lang="en-US" sz="2000" dirty="0">
                <a:solidFill>
                  <a:schemeClr val="bg1"/>
                </a:solidFill>
              </a:rPr>
              <a:t>Our services are available to students and graduates for up to three years after graduation.</a:t>
            </a:r>
          </a:p>
          <a:p>
            <a:endParaRPr lang="en-US" sz="2000" dirty="0">
              <a:solidFill>
                <a:schemeClr val="bg1"/>
              </a:solidFill>
            </a:endParaRPr>
          </a:p>
          <a:p>
            <a:pPr marL="285750" indent="-285750">
              <a:buFont typeface="Arial" panose="020B0604020202020204" pitchFamily="34" charset="0"/>
              <a:buChar char="•"/>
            </a:pPr>
            <a:r>
              <a:rPr lang="en-US" sz="2000" dirty="0">
                <a:solidFill>
                  <a:schemeClr val="bg1"/>
                </a:solidFill>
              </a:rPr>
              <a:t>We provide confidential and personalised Careers Information, Education, Advice, and Guidance.</a:t>
            </a:r>
          </a:p>
          <a:p>
            <a:endParaRPr lang="en-US" sz="2000" dirty="0">
              <a:solidFill>
                <a:schemeClr val="bg1"/>
              </a:solidFill>
            </a:endParaRPr>
          </a:p>
          <a:p>
            <a:pPr marL="285750" indent="-285750">
              <a:buFont typeface="Arial" panose="020B0604020202020204" pitchFamily="34" charset="0"/>
              <a:buChar char="•"/>
            </a:pPr>
            <a:r>
              <a:rPr lang="en-US" sz="2000" dirty="0">
                <a:solidFill>
                  <a:schemeClr val="bg1"/>
                </a:solidFill>
              </a:rPr>
              <a:t>Enjoy flexible services offered both in person and online via Microsoft Teams.</a:t>
            </a:r>
          </a:p>
          <a:p>
            <a:endParaRPr lang="en-US" sz="2000" dirty="0">
              <a:solidFill>
                <a:schemeClr val="bg1"/>
              </a:solidFill>
            </a:endParaRPr>
          </a:p>
          <a:p>
            <a:pPr marL="285750" indent="-285750">
              <a:buFont typeface="Arial" panose="020B0604020202020204" pitchFamily="34" charset="0"/>
              <a:buChar char="•"/>
            </a:pPr>
            <a:r>
              <a:rPr lang="en-US" sz="2000" dirty="0">
                <a:solidFill>
                  <a:schemeClr val="bg1"/>
                </a:solidFill>
              </a:rPr>
              <a:t>Careers events and workshops to enhance your employability.</a:t>
            </a:r>
          </a:p>
          <a:p>
            <a:endParaRPr lang="en-US" sz="2000" dirty="0">
              <a:solidFill>
                <a:schemeClr val="bg1"/>
              </a:solidFill>
            </a:endParaRPr>
          </a:p>
          <a:p>
            <a:pPr marL="285750" indent="-285750">
              <a:buFont typeface="Arial" panose="020B0604020202020204" pitchFamily="34" charset="0"/>
              <a:buChar char="•"/>
            </a:pPr>
            <a:r>
              <a:rPr lang="en-US" sz="2000" dirty="0">
                <a:solidFill>
                  <a:schemeClr val="bg1"/>
                </a:solidFill>
              </a:rPr>
              <a:t>We are open all year round, except on Bank Holidays and the closure days.</a:t>
            </a:r>
          </a:p>
        </p:txBody>
      </p:sp>
    </p:spTree>
    <p:extLst>
      <p:ext uri="{BB962C8B-B14F-4D97-AF65-F5344CB8AC3E}">
        <p14:creationId xmlns:p14="http://schemas.microsoft.com/office/powerpoint/2010/main" val="31741953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272259"/>
        </a:solidFill>
        <a:effectLst/>
      </p:bgPr>
    </p:bg>
    <p:spTree>
      <p:nvGrpSpPr>
        <p:cNvPr id="1" name="">
          <a:extLst>
            <a:ext uri="{FF2B5EF4-FFF2-40B4-BE49-F238E27FC236}">
              <a16:creationId xmlns:a16="http://schemas.microsoft.com/office/drawing/2014/main" id="{D8ADC7A4-B076-E97B-FBF8-CDEEACB4F8C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DB45F20-5E49-0B6B-F22B-E37E81AEFEE1}"/>
              </a:ext>
            </a:extLst>
          </p:cNvPr>
          <p:cNvSpPr>
            <a:spLocks noGrp="1"/>
          </p:cNvSpPr>
          <p:nvPr>
            <p:ph type="title"/>
          </p:nvPr>
        </p:nvSpPr>
        <p:spPr>
          <a:xfrm>
            <a:off x="1782153" y="1413099"/>
            <a:ext cx="7409196" cy="1325563"/>
          </a:xfrm>
        </p:spPr>
        <p:txBody>
          <a:bodyPr>
            <a:noAutofit/>
          </a:bodyPr>
          <a:lstStyle/>
          <a:p>
            <a:pPr algn="ctr"/>
            <a:r>
              <a:rPr lang="en-US" sz="5400" b="1" dirty="0">
                <a:solidFill>
                  <a:srgbClr val="A83053"/>
                </a:solidFill>
                <a:latin typeface="Calibri" panose="020F0502020204030204" pitchFamily="34" charset="0"/>
                <a:cs typeface="Calibri" panose="020F0502020204030204" pitchFamily="34" charset="0"/>
              </a:rPr>
              <a:t>How can we help?</a:t>
            </a:r>
            <a:endParaRPr lang="en-US" sz="5400" b="1" dirty="0">
              <a:solidFill>
                <a:srgbClr val="A83053"/>
              </a:solidFill>
            </a:endParaRPr>
          </a:p>
        </p:txBody>
      </p:sp>
      <p:pic>
        <p:nvPicPr>
          <p:cNvPr id="7" name="Graphic 6">
            <a:extLst>
              <a:ext uri="{FF2B5EF4-FFF2-40B4-BE49-F238E27FC236}">
                <a16:creationId xmlns:a16="http://schemas.microsoft.com/office/drawing/2014/main" id="{ABA36BBE-623D-6B5B-99E7-7F616D3BC40A}"/>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5750" y="297543"/>
            <a:ext cx="2705100" cy="939800"/>
          </a:xfrm>
          <a:prstGeom prst="rect">
            <a:avLst/>
          </a:prstGeom>
        </p:spPr>
      </p:pic>
      <p:sp>
        <p:nvSpPr>
          <p:cNvPr id="8" name="Title 1">
            <a:extLst>
              <a:ext uri="{FF2B5EF4-FFF2-40B4-BE49-F238E27FC236}">
                <a16:creationId xmlns:a16="http://schemas.microsoft.com/office/drawing/2014/main" id="{FF0AE934-98FF-9232-2246-DDB4FEE72665}"/>
              </a:ext>
            </a:extLst>
          </p:cNvPr>
          <p:cNvSpPr txBox="1">
            <a:spLocks/>
          </p:cNvSpPr>
          <p:nvPr/>
        </p:nvSpPr>
        <p:spPr>
          <a:xfrm>
            <a:off x="5243041" y="0"/>
            <a:ext cx="6948959" cy="1237344"/>
          </a:xfrm>
          <a:prstGeom prst="rect">
            <a:avLst/>
          </a:prstGeom>
          <a:solidFill>
            <a:srgbClr val="272259"/>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solidFill>
                  <a:schemeClr val="bg1"/>
                </a:solidFill>
                <a:latin typeface="Aharoni" panose="02010803020104030203" pitchFamily="2" charset="-79"/>
                <a:cs typeface="Aharoni" panose="02010803020104030203" pitchFamily="2" charset="-79"/>
              </a:rPr>
              <a:t>CAREERS SERVICE</a:t>
            </a:r>
          </a:p>
        </p:txBody>
      </p:sp>
      <p:sp>
        <p:nvSpPr>
          <p:cNvPr id="9" name="Subtitle 2">
            <a:extLst>
              <a:ext uri="{FF2B5EF4-FFF2-40B4-BE49-F238E27FC236}">
                <a16:creationId xmlns:a16="http://schemas.microsoft.com/office/drawing/2014/main" id="{190548C1-40F2-8456-EAFC-C102A3BE8A2E}"/>
              </a:ext>
            </a:extLst>
          </p:cNvPr>
          <p:cNvSpPr txBox="1">
            <a:spLocks/>
          </p:cNvSpPr>
          <p:nvPr/>
        </p:nvSpPr>
        <p:spPr>
          <a:xfrm>
            <a:off x="6612653" y="838538"/>
            <a:ext cx="4669972" cy="398805"/>
          </a:xfrm>
          <a:prstGeom prst="rect">
            <a:avLst/>
          </a:prstGeom>
          <a:solidFill>
            <a:schemeClr val="bg1"/>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pPr>
            <a:r>
              <a:rPr lang="en-US" sz="2000" dirty="0">
                <a:solidFill>
                  <a:srgbClr val="A83053"/>
                </a:solidFill>
                <a:latin typeface="Aharoni" panose="02010803020104030203" pitchFamily="2" charset="-79"/>
                <a:cs typeface="Aharoni" panose="02010803020104030203" pitchFamily="2" charset="-79"/>
              </a:rPr>
              <a:t>HERE TO HELP YOU REALISE A CAREER</a:t>
            </a:r>
          </a:p>
        </p:txBody>
      </p:sp>
      <p:sp>
        <p:nvSpPr>
          <p:cNvPr id="5" name="TextBox 4">
            <a:extLst>
              <a:ext uri="{FF2B5EF4-FFF2-40B4-BE49-F238E27FC236}">
                <a16:creationId xmlns:a16="http://schemas.microsoft.com/office/drawing/2014/main" id="{F769E7CE-F413-EC0D-C1BC-B9F4E01B325A}"/>
              </a:ext>
            </a:extLst>
          </p:cNvPr>
          <p:cNvSpPr txBox="1"/>
          <p:nvPr/>
        </p:nvSpPr>
        <p:spPr>
          <a:xfrm>
            <a:off x="533538" y="2343303"/>
            <a:ext cx="11495313" cy="4514697"/>
          </a:xfrm>
          <a:prstGeom prst="rect">
            <a:avLst/>
          </a:prstGeom>
          <a:noFill/>
        </p:spPr>
        <p:txBody>
          <a:bodyPr wrap="square" numCol="2" rtlCol="0">
            <a:spAutoFit/>
          </a:bodyPr>
          <a:lstStyle/>
          <a:p>
            <a:pPr marL="285750" indent="-285750">
              <a:lnSpc>
                <a:spcPct val="150000"/>
              </a:lnSpc>
              <a:buFont typeface="Arial" panose="020B0604020202020204" pitchFamily="34" charset="0"/>
              <a:buChar char="•"/>
            </a:pPr>
            <a:r>
              <a:rPr lang="en-GB" sz="24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CV’s, Applications, Cover letters, etc</a:t>
            </a:r>
          </a:p>
          <a:p>
            <a:pPr marL="285750" indent="-285750">
              <a:lnSpc>
                <a:spcPct val="150000"/>
              </a:lnSpc>
              <a:buFont typeface="Arial" panose="020B0604020202020204" pitchFamily="34" charset="0"/>
              <a:buChar char="•"/>
            </a:pPr>
            <a:r>
              <a:rPr lang="en-GB" sz="24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Job searching tips</a:t>
            </a:r>
          </a:p>
          <a:p>
            <a:pPr marL="285750" indent="-285750">
              <a:lnSpc>
                <a:spcPct val="150000"/>
              </a:lnSpc>
              <a:buFont typeface="Arial" panose="020B0604020202020204" pitchFamily="34" charset="0"/>
              <a:buChar char="•"/>
            </a:pPr>
            <a:r>
              <a:rPr lang="en-GB" sz="24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Interview practice</a:t>
            </a:r>
          </a:p>
          <a:p>
            <a:pPr marL="285750" indent="-285750">
              <a:lnSpc>
                <a:spcPct val="150000"/>
              </a:lnSpc>
              <a:buFont typeface="Arial" panose="020B0604020202020204" pitchFamily="34" charset="0"/>
              <a:buChar char="•"/>
            </a:pPr>
            <a:r>
              <a:rPr lang="en-GB" sz="24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Gaining relevant </a:t>
            </a:r>
            <a:r>
              <a:rPr lang="en-GB" sz="2400" b="1"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work experience</a:t>
            </a:r>
          </a:p>
          <a:p>
            <a:pPr marL="285750" indent="-285750">
              <a:lnSpc>
                <a:spcPct val="150000"/>
              </a:lnSpc>
              <a:buFont typeface="Arial" panose="020B0604020202020204" pitchFamily="34" charset="0"/>
              <a:buChar char="•"/>
            </a:pPr>
            <a:r>
              <a:rPr lang="en-GB" sz="24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Postgraduate study</a:t>
            </a:r>
          </a:p>
          <a:p>
            <a:pPr marL="285750" indent="-285750">
              <a:lnSpc>
                <a:spcPct val="150000"/>
              </a:lnSpc>
              <a:buFont typeface="Arial" panose="020B0604020202020204" pitchFamily="34" charset="0"/>
              <a:buChar char="•"/>
            </a:pPr>
            <a:r>
              <a:rPr lang="en-GB" sz="24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Signposting to other resources</a:t>
            </a:r>
          </a:p>
          <a:p>
            <a:pPr marL="285750" indent="-285750">
              <a:lnSpc>
                <a:spcPct val="150000"/>
              </a:lnSpc>
              <a:buFont typeface="Arial" panose="020B0604020202020204" pitchFamily="34" charset="0"/>
              <a:buChar char="•"/>
            </a:pPr>
            <a:endParaRPr lang="en-GB" sz="2400" kern="100" dirty="0">
              <a:solidFill>
                <a:schemeClr val="bg1"/>
              </a:solidFill>
              <a:latin typeface="Aptos" panose="020B0004020202020204" pitchFamily="34" charset="0"/>
              <a:ea typeface="Aptos" panose="020B0004020202020204" pitchFamily="34" charset="0"/>
              <a:cs typeface="Times New Roman" panose="02020603050405020304" pitchFamily="18" charset="0"/>
            </a:endParaRPr>
          </a:p>
          <a:p>
            <a:pPr>
              <a:lnSpc>
                <a:spcPct val="150000"/>
              </a:lnSpc>
            </a:pPr>
            <a:endParaRPr lang="en-GB" sz="24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endParaRPr>
          </a:p>
          <a:p>
            <a:pPr marL="285750" indent="-285750">
              <a:lnSpc>
                <a:spcPct val="150000"/>
              </a:lnSpc>
              <a:buFont typeface="Arial" panose="020B0604020202020204" pitchFamily="34" charset="0"/>
              <a:buChar char="•"/>
            </a:pPr>
            <a:r>
              <a:rPr lang="en-GB" sz="24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Support in looking for training/education</a:t>
            </a:r>
          </a:p>
          <a:p>
            <a:pPr marL="285750" indent="-285750">
              <a:lnSpc>
                <a:spcPct val="150000"/>
              </a:lnSpc>
              <a:buFont typeface="Arial" panose="020B0604020202020204" pitchFamily="34" charset="0"/>
              <a:buChar char="•"/>
            </a:pPr>
            <a:r>
              <a:rPr lang="en-GB" sz="24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Exploring your options</a:t>
            </a:r>
          </a:p>
          <a:p>
            <a:pPr marL="285750" indent="-285750">
              <a:lnSpc>
                <a:spcPct val="150000"/>
              </a:lnSpc>
              <a:buFont typeface="Arial" panose="020B0604020202020204" pitchFamily="34" charset="0"/>
              <a:buChar char="•"/>
            </a:pPr>
            <a:r>
              <a:rPr lang="en-GB" sz="24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Impartial advice and guidance</a:t>
            </a:r>
          </a:p>
          <a:p>
            <a:pPr marL="285750" indent="-285750">
              <a:lnSpc>
                <a:spcPct val="150000"/>
              </a:lnSpc>
              <a:buFont typeface="Arial" panose="020B0604020202020204" pitchFamily="34" charset="0"/>
              <a:buChar char="•"/>
            </a:pPr>
            <a:r>
              <a:rPr lang="en-GB" sz="24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Advice with self-employment</a:t>
            </a:r>
          </a:p>
          <a:p>
            <a:pPr marL="285750" indent="-285750">
              <a:lnSpc>
                <a:spcPct val="150000"/>
              </a:lnSpc>
              <a:buFont typeface="Arial" panose="020B0604020202020204" pitchFamily="34" charset="0"/>
              <a:buChar char="•"/>
            </a:pPr>
            <a:r>
              <a:rPr lang="en-GB" sz="24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Job fairs</a:t>
            </a:r>
          </a:p>
          <a:p>
            <a:pPr marL="285750" indent="-285750">
              <a:lnSpc>
                <a:spcPct val="150000"/>
              </a:lnSpc>
              <a:buFont typeface="Arial" panose="020B0604020202020204" pitchFamily="34" charset="0"/>
              <a:buChar char="•"/>
            </a:pPr>
            <a:r>
              <a:rPr lang="en-GB" sz="24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Access to </a:t>
            </a:r>
            <a:r>
              <a:rPr lang="en-GB" sz="2400" b="1"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a:t>
            </a:r>
            <a:r>
              <a:rPr lang="en-GB" sz="2400" b="1" kern="100" dirty="0" err="1">
                <a:solidFill>
                  <a:schemeClr val="bg1"/>
                </a:solidFill>
                <a:effectLst/>
                <a:latin typeface="Aptos" panose="020B0004020202020204" pitchFamily="34" charset="0"/>
                <a:ea typeface="Aptos" panose="020B0004020202020204" pitchFamily="34" charset="0"/>
                <a:cs typeface="Times New Roman" panose="02020603050405020304" pitchFamily="18" charset="0"/>
              </a:rPr>
              <a:t>MyCareer</a:t>
            </a:r>
            <a:r>
              <a:rPr lang="en-GB" sz="2400" b="1"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a:t>
            </a:r>
          </a:p>
          <a:p>
            <a:pPr marL="285750" indent="-285750">
              <a:lnSpc>
                <a:spcPct val="150000"/>
              </a:lnSpc>
              <a:buFont typeface="Arial" panose="020B0604020202020204" pitchFamily="34" charset="0"/>
              <a:buChar char="•"/>
            </a:pPr>
            <a:endParaRPr lang="en-US" sz="2400" dirty="0">
              <a:solidFill>
                <a:schemeClr val="bg1"/>
              </a:solidFill>
            </a:endParaRPr>
          </a:p>
        </p:txBody>
      </p:sp>
    </p:spTree>
    <p:extLst>
      <p:ext uri="{BB962C8B-B14F-4D97-AF65-F5344CB8AC3E}">
        <p14:creationId xmlns:p14="http://schemas.microsoft.com/office/powerpoint/2010/main" val="8789429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272259"/>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5BBFE449-78B3-4813-0D5E-7DDCE149E135}"/>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5750" y="297543"/>
            <a:ext cx="2705100" cy="939800"/>
          </a:xfrm>
          <a:prstGeom prst="rect">
            <a:avLst/>
          </a:prstGeom>
        </p:spPr>
      </p:pic>
      <p:sp>
        <p:nvSpPr>
          <p:cNvPr id="8" name="Title 1">
            <a:extLst>
              <a:ext uri="{FF2B5EF4-FFF2-40B4-BE49-F238E27FC236}">
                <a16:creationId xmlns:a16="http://schemas.microsoft.com/office/drawing/2014/main" id="{BC63DC0E-654C-B2E7-B529-D824316AF806}"/>
              </a:ext>
            </a:extLst>
          </p:cNvPr>
          <p:cNvSpPr txBox="1">
            <a:spLocks/>
          </p:cNvSpPr>
          <p:nvPr/>
        </p:nvSpPr>
        <p:spPr>
          <a:xfrm>
            <a:off x="5243041" y="0"/>
            <a:ext cx="7409196" cy="1237344"/>
          </a:xfrm>
          <a:prstGeom prst="rect">
            <a:avLst/>
          </a:prstGeom>
          <a:solidFill>
            <a:srgbClr val="272259"/>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r>
              <a:rPr lang="en-US" dirty="0">
                <a:solidFill>
                  <a:schemeClr val="bg1"/>
                </a:solidFill>
                <a:latin typeface="Aharoni" panose="02010803020104030203" pitchFamily="2" charset="-79"/>
                <a:cs typeface="Aharoni" panose="02010803020104030203" pitchFamily="2" charset="-79"/>
              </a:rPr>
              <a:t>CAREERS SERVICE</a:t>
            </a:r>
          </a:p>
        </p:txBody>
      </p:sp>
      <p:sp>
        <p:nvSpPr>
          <p:cNvPr id="9" name="Subtitle 2">
            <a:extLst>
              <a:ext uri="{FF2B5EF4-FFF2-40B4-BE49-F238E27FC236}">
                <a16:creationId xmlns:a16="http://schemas.microsoft.com/office/drawing/2014/main" id="{1E4375F2-5543-886C-856F-D41F4FB2B7B5}"/>
              </a:ext>
            </a:extLst>
          </p:cNvPr>
          <p:cNvSpPr txBox="1">
            <a:spLocks/>
          </p:cNvSpPr>
          <p:nvPr/>
        </p:nvSpPr>
        <p:spPr>
          <a:xfrm>
            <a:off x="6612653" y="838538"/>
            <a:ext cx="4669972" cy="398805"/>
          </a:xfrm>
          <a:prstGeom prst="rect">
            <a:avLst/>
          </a:prstGeom>
          <a:solidFill>
            <a:schemeClr val="bg1"/>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10000"/>
              </a:lnSpc>
              <a:buNone/>
            </a:pPr>
            <a:r>
              <a:rPr lang="en-US" sz="2000" dirty="0">
                <a:solidFill>
                  <a:srgbClr val="A83053"/>
                </a:solidFill>
                <a:latin typeface="Aharoni" panose="02010803020104030203" pitchFamily="2" charset="-79"/>
                <a:cs typeface="Aharoni" panose="02010803020104030203" pitchFamily="2" charset="-79"/>
              </a:rPr>
              <a:t>HERE TO HELP YOU REALISE A CAREER</a:t>
            </a:r>
          </a:p>
        </p:txBody>
      </p:sp>
      <p:pic>
        <p:nvPicPr>
          <p:cNvPr id="3" name="Picture 2" descr="A picture containing text, screenshot, different, several&#10;&#10;Description automatically generated">
            <a:extLst>
              <a:ext uri="{FF2B5EF4-FFF2-40B4-BE49-F238E27FC236}">
                <a16:creationId xmlns:a16="http://schemas.microsoft.com/office/drawing/2014/main" id="{5F0DE901-4648-CF16-DE77-5ABD9F1D0435}"/>
              </a:ext>
            </a:extLst>
          </p:cNvPr>
          <p:cNvPicPr>
            <a:picLocks noChangeAspect="1"/>
          </p:cNvPicPr>
          <p:nvPr/>
        </p:nvPicPr>
        <p:blipFill>
          <a:blip r:embed="rId4"/>
          <a:stretch>
            <a:fillRect/>
          </a:stretch>
        </p:blipFill>
        <p:spPr>
          <a:xfrm>
            <a:off x="6612653" y="1742390"/>
            <a:ext cx="4594055" cy="4277072"/>
          </a:xfrm>
          <a:prstGeom prst="rect">
            <a:avLst/>
          </a:prstGeom>
        </p:spPr>
      </p:pic>
      <p:sp>
        <p:nvSpPr>
          <p:cNvPr id="6" name="TextBox 5">
            <a:extLst>
              <a:ext uri="{FF2B5EF4-FFF2-40B4-BE49-F238E27FC236}">
                <a16:creationId xmlns:a16="http://schemas.microsoft.com/office/drawing/2014/main" id="{F777597E-4EB0-4A37-76C1-ED12EA4C51E0}"/>
              </a:ext>
            </a:extLst>
          </p:cNvPr>
          <p:cNvSpPr txBox="1"/>
          <p:nvPr/>
        </p:nvSpPr>
        <p:spPr>
          <a:xfrm>
            <a:off x="879676" y="1944547"/>
            <a:ext cx="5216324" cy="3785652"/>
          </a:xfrm>
          <a:prstGeom prst="rect">
            <a:avLst/>
          </a:prstGeom>
          <a:noFill/>
        </p:spPr>
        <p:txBody>
          <a:bodyPr wrap="square" rtlCol="0">
            <a:spAutoFit/>
          </a:bodyPr>
          <a:lstStyle/>
          <a:p>
            <a:pPr algn="just"/>
            <a:r>
              <a:rPr lang="en-GB" sz="2400" b="0" i="0" dirty="0">
                <a:solidFill>
                  <a:schemeClr val="bg1"/>
                </a:solidFill>
                <a:effectLst/>
                <a:latin typeface="+mn-lt"/>
              </a:rPr>
              <a:t>As a UWTSD Student you have 24/7 access to our online Careers Service platform, </a:t>
            </a:r>
            <a:r>
              <a:rPr lang="en-GB" sz="2400" b="0" i="0" dirty="0" err="1">
                <a:solidFill>
                  <a:schemeClr val="bg1"/>
                </a:solidFill>
                <a:effectLst/>
                <a:latin typeface="+mn-lt"/>
              </a:rPr>
              <a:t>MyCareer</a:t>
            </a:r>
            <a:r>
              <a:rPr lang="en-GB" sz="2400" b="0" i="0" dirty="0">
                <a:solidFill>
                  <a:schemeClr val="bg1"/>
                </a:solidFill>
                <a:effectLst/>
                <a:latin typeface="+mn-lt"/>
              </a:rPr>
              <a:t>.</a:t>
            </a:r>
          </a:p>
          <a:p>
            <a:pPr algn="just"/>
            <a:endParaRPr lang="en-GB" sz="2400" dirty="0">
              <a:solidFill>
                <a:schemeClr val="bg1"/>
              </a:solidFill>
            </a:endParaRPr>
          </a:p>
          <a:p>
            <a:pPr algn="just"/>
            <a:r>
              <a:rPr lang="en-GB" sz="2400" b="0" i="0" dirty="0">
                <a:solidFill>
                  <a:schemeClr val="bg1"/>
                </a:solidFill>
                <a:effectLst/>
                <a:latin typeface="+mn-lt"/>
              </a:rPr>
              <a:t>Through this platform you can access Careers information, Career planners, self assessments, CV360 checker and MUCH more. You can continue to use this platform for up to three years after graduation.</a:t>
            </a:r>
            <a:endParaRPr lang="en-US" sz="2400" dirty="0"/>
          </a:p>
        </p:txBody>
      </p:sp>
    </p:spTree>
    <p:extLst>
      <p:ext uri="{BB962C8B-B14F-4D97-AF65-F5344CB8AC3E}">
        <p14:creationId xmlns:p14="http://schemas.microsoft.com/office/powerpoint/2010/main" val="29317309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272259"/>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5BBFE449-78B3-4813-0D5E-7DDCE149E135}"/>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5750" y="297543"/>
            <a:ext cx="2705100" cy="939800"/>
          </a:xfrm>
          <a:prstGeom prst="rect">
            <a:avLst/>
          </a:prstGeom>
        </p:spPr>
      </p:pic>
      <p:sp>
        <p:nvSpPr>
          <p:cNvPr id="8" name="Title 1">
            <a:extLst>
              <a:ext uri="{FF2B5EF4-FFF2-40B4-BE49-F238E27FC236}">
                <a16:creationId xmlns:a16="http://schemas.microsoft.com/office/drawing/2014/main" id="{BC63DC0E-654C-B2E7-B529-D824316AF806}"/>
              </a:ext>
            </a:extLst>
          </p:cNvPr>
          <p:cNvSpPr txBox="1">
            <a:spLocks/>
          </p:cNvSpPr>
          <p:nvPr/>
        </p:nvSpPr>
        <p:spPr>
          <a:xfrm>
            <a:off x="5243041" y="0"/>
            <a:ext cx="7409196" cy="1237344"/>
          </a:xfrm>
          <a:prstGeom prst="rect">
            <a:avLst/>
          </a:prstGeom>
          <a:solidFill>
            <a:srgbClr val="272259"/>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solidFill>
                  <a:schemeClr val="bg1"/>
                </a:solidFill>
                <a:latin typeface="Aharoni" panose="02010803020104030203" pitchFamily="2" charset="-79"/>
                <a:cs typeface="Aharoni" panose="02010803020104030203" pitchFamily="2" charset="-79"/>
              </a:rPr>
              <a:t>CAREERS SERVICE</a:t>
            </a:r>
          </a:p>
        </p:txBody>
      </p:sp>
      <p:sp>
        <p:nvSpPr>
          <p:cNvPr id="9" name="Subtitle 2">
            <a:extLst>
              <a:ext uri="{FF2B5EF4-FFF2-40B4-BE49-F238E27FC236}">
                <a16:creationId xmlns:a16="http://schemas.microsoft.com/office/drawing/2014/main" id="{1E4375F2-5543-886C-856F-D41F4FB2B7B5}"/>
              </a:ext>
            </a:extLst>
          </p:cNvPr>
          <p:cNvSpPr txBox="1">
            <a:spLocks/>
          </p:cNvSpPr>
          <p:nvPr/>
        </p:nvSpPr>
        <p:spPr>
          <a:xfrm>
            <a:off x="6612653" y="838538"/>
            <a:ext cx="4669972" cy="398805"/>
          </a:xfrm>
          <a:prstGeom prst="rect">
            <a:avLst/>
          </a:prstGeom>
          <a:solidFill>
            <a:schemeClr val="bg1"/>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pPr>
            <a:r>
              <a:rPr lang="en-US" sz="2000" dirty="0">
                <a:solidFill>
                  <a:srgbClr val="A83053"/>
                </a:solidFill>
                <a:latin typeface="Aharoni" panose="02010803020104030203" pitchFamily="2" charset="-79"/>
                <a:cs typeface="Aharoni" panose="02010803020104030203" pitchFamily="2" charset="-79"/>
              </a:rPr>
              <a:t>HERE TO HELP YOU REALISE A CAREER</a:t>
            </a:r>
          </a:p>
        </p:txBody>
      </p:sp>
      <p:sp>
        <p:nvSpPr>
          <p:cNvPr id="2" name="TextBox 1">
            <a:extLst>
              <a:ext uri="{FF2B5EF4-FFF2-40B4-BE49-F238E27FC236}">
                <a16:creationId xmlns:a16="http://schemas.microsoft.com/office/drawing/2014/main" id="{A312A053-E17F-7A76-9F0D-798191B2ADFD}"/>
              </a:ext>
            </a:extLst>
          </p:cNvPr>
          <p:cNvSpPr txBox="1"/>
          <p:nvPr/>
        </p:nvSpPr>
        <p:spPr>
          <a:xfrm>
            <a:off x="2182009" y="1721938"/>
            <a:ext cx="7827980" cy="707886"/>
          </a:xfrm>
          <a:prstGeom prst="rect">
            <a:avLst/>
          </a:prstGeom>
          <a:noFill/>
        </p:spPr>
        <p:txBody>
          <a:bodyPr wrap="square" rtlCol="0">
            <a:spAutoFit/>
          </a:bodyPr>
          <a:lstStyle/>
          <a:p>
            <a:r>
              <a:rPr lang="en-GB" sz="4000" b="1" kern="100" dirty="0">
                <a:solidFill>
                  <a:srgbClr val="A83053"/>
                </a:solidFill>
                <a:effectLst/>
                <a:latin typeface="+mj-lt"/>
                <a:ea typeface="Calibri" panose="020F0502020204030204" pitchFamily="34" charset="0"/>
                <a:cs typeface="Times New Roman" panose="02020603050405020304" pitchFamily="18" charset="0"/>
              </a:rPr>
              <a:t>WORKING ON YOUR SKILLS GAPS</a:t>
            </a:r>
            <a:endParaRPr lang="en-GB" sz="4000" kern="100" dirty="0">
              <a:solidFill>
                <a:srgbClr val="A83053"/>
              </a:solidFill>
              <a:effectLst/>
              <a:latin typeface="+mj-lt"/>
              <a:ea typeface="Calibri" panose="020F0502020204030204" pitchFamily="34" charset="0"/>
              <a:cs typeface="Times New Roman" panose="02020603050405020304" pitchFamily="18" charset="0"/>
            </a:endParaRPr>
          </a:p>
        </p:txBody>
      </p:sp>
      <p:sp>
        <p:nvSpPr>
          <p:cNvPr id="3" name="TextBox 2">
            <a:extLst>
              <a:ext uri="{FF2B5EF4-FFF2-40B4-BE49-F238E27FC236}">
                <a16:creationId xmlns:a16="http://schemas.microsoft.com/office/drawing/2014/main" id="{A8A3478D-30F5-29E9-8F9D-B8818C759036}"/>
              </a:ext>
            </a:extLst>
          </p:cNvPr>
          <p:cNvSpPr txBox="1"/>
          <p:nvPr/>
        </p:nvSpPr>
        <p:spPr>
          <a:xfrm>
            <a:off x="2798988" y="2233810"/>
            <a:ext cx="6594021" cy="3785652"/>
          </a:xfrm>
          <a:prstGeom prst="rect">
            <a:avLst/>
          </a:prstGeom>
          <a:noFill/>
        </p:spPr>
        <p:txBody>
          <a:bodyPr wrap="square" rtlCol="0">
            <a:spAutoFit/>
          </a:bodyPr>
          <a:lstStyle/>
          <a:p>
            <a:r>
              <a:rPr lang="en-GB" sz="2400" kern="100" dirty="0">
                <a:solidFill>
                  <a:schemeClr val="bg1"/>
                </a:solidFill>
                <a:effectLst/>
                <a:latin typeface="+mj-lt"/>
                <a:ea typeface="Calibri" panose="020F0502020204030204" pitchFamily="34" charset="0"/>
                <a:cs typeface="Times New Roman" panose="02020603050405020304" pitchFamily="18" charset="0"/>
              </a:rPr>
              <a:t> </a:t>
            </a:r>
          </a:p>
          <a:p>
            <a:r>
              <a:rPr lang="en-GB" sz="2400" b="1" kern="100" dirty="0">
                <a:solidFill>
                  <a:schemeClr val="bg1"/>
                </a:solidFill>
                <a:effectLst/>
                <a:latin typeface="+mj-lt"/>
                <a:ea typeface="Calibri" panose="020F0502020204030204" pitchFamily="34" charset="0"/>
                <a:cs typeface="Times New Roman" panose="02020603050405020304" pitchFamily="18" charset="0"/>
              </a:rPr>
              <a:t>You could work on improving your:</a:t>
            </a:r>
          </a:p>
          <a:p>
            <a:r>
              <a:rPr lang="en-GB" sz="2400" kern="100" dirty="0">
                <a:solidFill>
                  <a:schemeClr val="bg1"/>
                </a:solidFill>
                <a:effectLst/>
                <a:latin typeface="+mj-lt"/>
                <a:ea typeface="Calibri" panose="020F0502020204030204" pitchFamily="34" charset="0"/>
                <a:cs typeface="Times New Roman" panose="02020603050405020304" pitchFamily="18" charset="0"/>
              </a:rPr>
              <a:t> </a:t>
            </a:r>
          </a:p>
          <a:p>
            <a:pPr marL="342900" lvl="0" indent="-342900">
              <a:buFont typeface="Symbol" pitchFamily="2" charset="2"/>
              <a:buChar char=""/>
            </a:pPr>
            <a:r>
              <a:rPr lang="en-GB" sz="2400" kern="100" dirty="0">
                <a:solidFill>
                  <a:schemeClr val="bg1"/>
                </a:solidFill>
                <a:latin typeface="+mj-lt"/>
                <a:ea typeface="Calibri" panose="020F0502020204030204" pitchFamily="34" charset="0"/>
                <a:cs typeface="Times New Roman" panose="02020603050405020304" pitchFamily="18" charset="0"/>
              </a:rPr>
              <a:t>Work experience</a:t>
            </a:r>
          </a:p>
          <a:p>
            <a:pPr marL="342900" lvl="0" indent="-342900">
              <a:buFont typeface="Symbol" pitchFamily="2" charset="2"/>
              <a:buChar char=""/>
            </a:pPr>
            <a:r>
              <a:rPr lang="en-GB" sz="2400" kern="100" dirty="0">
                <a:solidFill>
                  <a:schemeClr val="bg1"/>
                </a:solidFill>
                <a:effectLst/>
                <a:latin typeface="+mj-lt"/>
                <a:ea typeface="Calibri" panose="020F0502020204030204" pitchFamily="34" charset="0"/>
                <a:cs typeface="Times New Roman" panose="02020603050405020304" pitchFamily="18" charset="0"/>
              </a:rPr>
              <a:t>Digital skills</a:t>
            </a:r>
          </a:p>
          <a:p>
            <a:pPr marL="342900" lvl="0" indent="-342900">
              <a:buFont typeface="Symbol" pitchFamily="2" charset="2"/>
              <a:buChar char=""/>
            </a:pPr>
            <a:r>
              <a:rPr lang="en-GB" sz="2400" kern="100" dirty="0">
                <a:solidFill>
                  <a:schemeClr val="bg1"/>
                </a:solidFill>
                <a:latin typeface="+mj-lt"/>
                <a:ea typeface="Calibri" panose="020F0502020204030204" pitchFamily="34" charset="0"/>
                <a:cs typeface="Times New Roman" panose="02020603050405020304" pitchFamily="18" charset="0"/>
              </a:rPr>
              <a:t>Transferable skills</a:t>
            </a:r>
            <a:endParaRPr lang="en-GB" sz="2400" kern="100" dirty="0">
              <a:solidFill>
                <a:schemeClr val="bg1"/>
              </a:solidFill>
              <a:effectLst/>
              <a:latin typeface="+mj-lt"/>
              <a:ea typeface="Calibri" panose="020F0502020204030204" pitchFamily="34" charset="0"/>
              <a:cs typeface="Times New Roman" panose="02020603050405020304" pitchFamily="18" charset="0"/>
            </a:endParaRPr>
          </a:p>
          <a:p>
            <a:pPr marL="342900" lvl="0" indent="-342900">
              <a:buFont typeface="Symbol" pitchFamily="2" charset="2"/>
              <a:buChar char=""/>
            </a:pPr>
            <a:r>
              <a:rPr lang="en-GB" sz="2400" kern="100" dirty="0">
                <a:solidFill>
                  <a:schemeClr val="bg1"/>
                </a:solidFill>
                <a:effectLst/>
                <a:latin typeface="+mj-lt"/>
                <a:ea typeface="Calibri" panose="020F0502020204030204" pitchFamily="34" charset="0"/>
                <a:cs typeface="Times New Roman" panose="02020603050405020304" pitchFamily="18" charset="0"/>
              </a:rPr>
              <a:t>People skills - for example, through volunteering</a:t>
            </a:r>
          </a:p>
          <a:p>
            <a:pPr marL="342900" lvl="0" indent="-342900">
              <a:buFont typeface="Symbol" pitchFamily="2" charset="2"/>
              <a:buChar char=""/>
            </a:pPr>
            <a:r>
              <a:rPr lang="en-GB" sz="2400" kern="100" dirty="0">
                <a:solidFill>
                  <a:schemeClr val="bg1"/>
                </a:solidFill>
                <a:effectLst/>
                <a:latin typeface="+mj-lt"/>
                <a:ea typeface="Calibri" panose="020F0502020204030204" pitchFamily="34" charset="0"/>
                <a:cs typeface="Times New Roman" panose="02020603050405020304" pitchFamily="18" charset="0"/>
              </a:rPr>
              <a:t>Courses/Training</a:t>
            </a:r>
          </a:p>
          <a:p>
            <a:pPr marL="342900" lvl="0" indent="-342900">
              <a:buFont typeface="Symbol" pitchFamily="2" charset="2"/>
              <a:buChar char=""/>
            </a:pPr>
            <a:r>
              <a:rPr lang="en-GB" sz="2400" kern="100" dirty="0">
                <a:solidFill>
                  <a:schemeClr val="bg1"/>
                </a:solidFill>
                <a:effectLst/>
                <a:latin typeface="+mj-lt"/>
                <a:ea typeface="Calibri" panose="020F0502020204030204" pitchFamily="34" charset="0"/>
                <a:cs typeface="Times New Roman" panose="02020603050405020304" pitchFamily="18" charset="0"/>
              </a:rPr>
              <a:t>Communication or number skills</a:t>
            </a:r>
          </a:p>
          <a:p>
            <a:pPr marL="342900" lvl="0" indent="-342900">
              <a:buFont typeface="Symbol" pitchFamily="2" charset="2"/>
              <a:buChar char=""/>
            </a:pPr>
            <a:r>
              <a:rPr lang="en-GB" sz="2400" kern="100" dirty="0">
                <a:solidFill>
                  <a:schemeClr val="bg1"/>
                </a:solidFill>
                <a:effectLst/>
                <a:latin typeface="+mj-lt"/>
                <a:ea typeface="Calibri" panose="020F0502020204030204" pitchFamily="34" charset="0"/>
                <a:cs typeface="Times New Roman" panose="02020603050405020304" pitchFamily="18" charset="0"/>
              </a:rPr>
              <a:t>Interview skills</a:t>
            </a:r>
          </a:p>
        </p:txBody>
      </p:sp>
    </p:spTree>
    <p:extLst>
      <p:ext uri="{BB962C8B-B14F-4D97-AF65-F5344CB8AC3E}">
        <p14:creationId xmlns:p14="http://schemas.microsoft.com/office/powerpoint/2010/main" val="42209850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272259"/>
        </a:solidFill>
        <a:effectLst/>
      </p:bgPr>
    </p:bg>
    <p:spTree>
      <p:nvGrpSpPr>
        <p:cNvPr id="1" name="">
          <a:extLst>
            <a:ext uri="{FF2B5EF4-FFF2-40B4-BE49-F238E27FC236}">
              <a16:creationId xmlns:a16="http://schemas.microsoft.com/office/drawing/2014/main" id="{3800C0F1-A8C2-A649-922E-CF9AEF6333B0}"/>
            </a:ext>
          </a:extLst>
        </p:cNvPr>
        <p:cNvGrpSpPr/>
        <p:nvPr/>
      </p:nvGrpSpPr>
      <p:grpSpPr>
        <a:xfrm>
          <a:off x="0" y="0"/>
          <a:ext cx="0" cy="0"/>
          <a:chOff x="0" y="0"/>
          <a:chExt cx="0" cy="0"/>
        </a:xfrm>
      </p:grpSpPr>
      <p:pic>
        <p:nvPicPr>
          <p:cNvPr id="7" name="Graphic 6">
            <a:extLst>
              <a:ext uri="{FF2B5EF4-FFF2-40B4-BE49-F238E27FC236}">
                <a16:creationId xmlns:a16="http://schemas.microsoft.com/office/drawing/2014/main" id="{6F682EF2-3AF7-9E51-05DF-F9F497F987B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5750" y="297543"/>
            <a:ext cx="2705100" cy="939800"/>
          </a:xfrm>
          <a:prstGeom prst="rect">
            <a:avLst/>
          </a:prstGeom>
        </p:spPr>
      </p:pic>
      <p:sp>
        <p:nvSpPr>
          <p:cNvPr id="8" name="Title 1">
            <a:extLst>
              <a:ext uri="{FF2B5EF4-FFF2-40B4-BE49-F238E27FC236}">
                <a16:creationId xmlns:a16="http://schemas.microsoft.com/office/drawing/2014/main" id="{3E7478F0-317B-D60B-311F-3B6BFD2E12D4}"/>
              </a:ext>
            </a:extLst>
          </p:cNvPr>
          <p:cNvSpPr txBox="1">
            <a:spLocks/>
          </p:cNvSpPr>
          <p:nvPr/>
        </p:nvSpPr>
        <p:spPr>
          <a:xfrm>
            <a:off x="5243041" y="0"/>
            <a:ext cx="7409196" cy="1237344"/>
          </a:xfrm>
          <a:prstGeom prst="rect">
            <a:avLst/>
          </a:prstGeom>
          <a:solidFill>
            <a:srgbClr val="272259"/>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solidFill>
                  <a:schemeClr val="bg1"/>
                </a:solidFill>
                <a:latin typeface="Aharoni" panose="02010803020104030203" pitchFamily="2" charset="-79"/>
                <a:cs typeface="Aharoni" panose="02010803020104030203" pitchFamily="2" charset="-79"/>
              </a:rPr>
              <a:t>CAREERS SERVICE</a:t>
            </a:r>
          </a:p>
        </p:txBody>
      </p:sp>
      <p:sp>
        <p:nvSpPr>
          <p:cNvPr id="9" name="Subtitle 2">
            <a:extLst>
              <a:ext uri="{FF2B5EF4-FFF2-40B4-BE49-F238E27FC236}">
                <a16:creationId xmlns:a16="http://schemas.microsoft.com/office/drawing/2014/main" id="{FC907D1F-4D5B-8303-5171-923EB30B5248}"/>
              </a:ext>
            </a:extLst>
          </p:cNvPr>
          <p:cNvSpPr txBox="1">
            <a:spLocks/>
          </p:cNvSpPr>
          <p:nvPr/>
        </p:nvSpPr>
        <p:spPr>
          <a:xfrm>
            <a:off x="6612653" y="838538"/>
            <a:ext cx="4669972" cy="398805"/>
          </a:xfrm>
          <a:prstGeom prst="rect">
            <a:avLst/>
          </a:prstGeom>
          <a:solidFill>
            <a:schemeClr val="bg1"/>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pPr>
            <a:r>
              <a:rPr lang="en-US" sz="2000" dirty="0">
                <a:solidFill>
                  <a:srgbClr val="A83053"/>
                </a:solidFill>
                <a:latin typeface="Aharoni" panose="02010803020104030203" pitchFamily="2" charset="-79"/>
                <a:cs typeface="Aharoni" panose="02010803020104030203" pitchFamily="2" charset="-79"/>
              </a:rPr>
              <a:t>HERE TO HELP YOU REALISE A CAREER</a:t>
            </a:r>
          </a:p>
        </p:txBody>
      </p:sp>
      <p:sp>
        <p:nvSpPr>
          <p:cNvPr id="2" name="Title 1">
            <a:extLst>
              <a:ext uri="{FF2B5EF4-FFF2-40B4-BE49-F238E27FC236}">
                <a16:creationId xmlns:a16="http://schemas.microsoft.com/office/drawing/2014/main" id="{CC6D3A32-7408-B49F-EAB4-F9018ABA2285}"/>
              </a:ext>
            </a:extLst>
          </p:cNvPr>
          <p:cNvSpPr>
            <a:spLocks noGrp="1"/>
          </p:cNvSpPr>
          <p:nvPr>
            <p:ph type="title"/>
          </p:nvPr>
        </p:nvSpPr>
        <p:spPr>
          <a:xfrm>
            <a:off x="1638300" y="2766218"/>
            <a:ext cx="8908024" cy="1325563"/>
          </a:xfrm>
          <a:solidFill>
            <a:srgbClr val="A83053"/>
          </a:solidFill>
        </p:spPr>
        <p:txBody>
          <a:bodyPr>
            <a:noAutofit/>
          </a:bodyPr>
          <a:lstStyle/>
          <a:p>
            <a:pPr algn="ctr"/>
            <a:r>
              <a:rPr lang="en-US" sz="7200" b="1" dirty="0">
                <a:solidFill>
                  <a:schemeClr val="bg1"/>
                </a:solidFill>
                <a:latin typeface="+mn-lt"/>
              </a:rPr>
              <a:t>WORK EXPERIENCE</a:t>
            </a:r>
          </a:p>
        </p:txBody>
      </p:sp>
    </p:spTree>
    <p:extLst>
      <p:ext uri="{BB962C8B-B14F-4D97-AF65-F5344CB8AC3E}">
        <p14:creationId xmlns:p14="http://schemas.microsoft.com/office/powerpoint/2010/main" val="8264151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272259"/>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5BBFE449-78B3-4813-0D5E-7DDCE149E135}"/>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5750" y="297543"/>
            <a:ext cx="2705100" cy="939800"/>
          </a:xfrm>
          <a:prstGeom prst="rect">
            <a:avLst/>
          </a:prstGeom>
        </p:spPr>
      </p:pic>
      <p:sp>
        <p:nvSpPr>
          <p:cNvPr id="8" name="Title 1">
            <a:extLst>
              <a:ext uri="{FF2B5EF4-FFF2-40B4-BE49-F238E27FC236}">
                <a16:creationId xmlns:a16="http://schemas.microsoft.com/office/drawing/2014/main" id="{BC63DC0E-654C-B2E7-B529-D824316AF806}"/>
              </a:ext>
            </a:extLst>
          </p:cNvPr>
          <p:cNvSpPr txBox="1">
            <a:spLocks/>
          </p:cNvSpPr>
          <p:nvPr/>
        </p:nvSpPr>
        <p:spPr>
          <a:xfrm>
            <a:off x="5243041" y="0"/>
            <a:ext cx="7409196" cy="1237344"/>
          </a:xfrm>
          <a:prstGeom prst="rect">
            <a:avLst/>
          </a:prstGeom>
          <a:solidFill>
            <a:srgbClr val="272259"/>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solidFill>
                  <a:schemeClr val="bg1"/>
                </a:solidFill>
                <a:latin typeface="Aharoni" panose="02010803020104030203" pitchFamily="2" charset="-79"/>
                <a:cs typeface="Aharoni" panose="02010803020104030203" pitchFamily="2" charset="-79"/>
              </a:rPr>
              <a:t>CAREERS SERVICE</a:t>
            </a:r>
          </a:p>
        </p:txBody>
      </p:sp>
      <p:sp>
        <p:nvSpPr>
          <p:cNvPr id="9" name="Subtitle 2">
            <a:extLst>
              <a:ext uri="{FF2B5EF4-FFF2-40B4-BE49-F238E27FC236}">
                <a16:creationId xmlns:a16="http://schemas.microsoft.com/office/drawing/2014/main" id="{1E4375F2-5543-886C-856F-D41F4FB2B7B5}"/>
              </a:ext>
            </a:extLst>
          </p:cNvPr>
          <p:cNvSpPr txBox="1">
            <a:spLocks/>
          </p:cNvSpPr>
          <p:nvPr/>
        </p:nvSpPr>
        <p:spPr>
          <a:xfrm>
            <a:off x="6612653" y="838538"/>
            <a:ext cx="4669972" cy="398805"/>
          </a:xfrm>
          <a:prstGeom prst="rect">
            <a:avLst/>
          </a:prstGeom>
          <a:solidFill>
            <a:schemeClr val="bg1"/>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pPr>
            <a:r>
              <a:rPr lang="en-US" sz="2000" dirty="0">
                <a:solidFill>
                  <a:srgbClr val="A83053"/>
                </a:solidFill>
                <a:latin typeface="Aharoni" panose="02010803020104030203" pitchFamily="2" charset="-79"/>
                <a:cs typeface="Aharoni" panose="02010803020104030203" pitchFamily="2" charset="-79"/>
              </a:rPr>
              <a:t>HERE TO HELP YOU REALISE A CAREER</a:t>
            </a:r>
          </a:p>
        </p:txBody>
      </p:sp>
      <p:pic>
        <p:nvPicPr>
          <p:cNvPr id="12" name="Picture 11" descr="A poster of a person and person working on a computer&#10;&#10;AI-generated content may be incorrect.">
            <a:extLst>
              <a:ext uri="{FF2B5EF4-FFF2-40B4-BE49-F238E27FC236}">
                <a16:creationId xmlns:a16="http://schemas.microsoft.com/office/drawing/2014/main" id="{2367B4DD-9631-5D49-B866-20C594BF507A}"/>
              </a:ext>
            </a:extLst>
          </p:cNvPr>
          <p:cNvPicPr>
            <a:picLocks noChangeAspect="1"/>
          </p:cNvPicPr>
          <p:nvPr/>
        </p:nvPicPr>
        <p:blipFill>
          <a:blip r:embed="rId4"/>
          <a:stretch>
            <a:fillRect/>
          </a:stretch>
        </p:blipFill>
        <p:spPr>
          <a:xfrm>
            <a:off x="1899329" y="1384350"/>
            <a:ext cx="3783550" cy="5176107"/>
          </a:xfrm>
          <a:prstGeom prst="rect">
            <a:avLst/>
          </a:prstGeom>
        </p:spPr>
      </p:pic>
      <p:pic>
        <p:nvPicPr>
          <p:cNvPr id="14" name="Picture 13" descr="A white and black text on a white background&#10;&#10;AI-generated content may be incorrect.">
            <a:extLst>
              <a:ext uri="{FF2B5EF4-FFF2-40B4-BE49-F238E27FC236}">
                <a16:creationId xmlns:a16="http://schemas.microsoft.com/office/drawing/2014/main" id="{49925D0D-BAE6-3F81-267A-5D4FBBB9F2F1}"/>
              </a:ext>
            </a:extLst>
          </p:cNvPr>
          <p:cNvPicPr>
            <a:picLocks noChangeAspect="1"/>
          </p:cNvPicPr>
          <p:nvPr/>
        </p:nvPicPr>
        <p:blipFill>
          <a:blip r:embed="rId5"/>
          <a:stretch>
            <a:fillRect/>
          </a:stretch>
        </p:blipFill>
        <p:spPr>
          <a:xfrm>
            <a:off x="5913207" y="1384350"/>
            <a:ext cx="3926153" cy="4639060"/>
          </a:xfrm>
          <a:prstGeom prst="rect">
            <a:avLst/>
          </a:prstGeom>
        </p:spPr>
      </p:pic>
      <p:sp>
        <p:nvSpPr>
          <p:cNvPr id="15" name="Title 1">
            <a:extLst>
              <a:ext uri="{FF2B5EF4-FFF2-40B4-BE49-F238E27FC236}">
                <a16:creationId xmlns:a16="http://schemas.microsoft.com/office/drawing/2014/main" id="{2CCDBC68-83AD-360B-A637-9BD99AC98F1E}"/>
              </a:ext>
            </a:extLst>
          </p:cNvPr>
          <p:cNvSpPr>
            <a:spLocks noGrp="1"/>
          </p:cNvSpPr>
          <p:nvPr>
            <p:ph type="title"/>
          </p:nvPr>
        </p:nvSpPr>
        <p:spPr>
          <a:xfrm>
            <a:off x="6394676" y="6170416"/>
            <a:ext cx="2737749" cy="402242"/>
          </a:xfrm>
          <a:solidFill>
            <a:srgbClr val="A83053"/>
          </a:solidFill>
        </p:spPr>
        <p:txBody>
          <a:bodyPr>
            <a:normAutofit/>
          </a:bodyPr>
          <a:lstStyle/>
          <a:p>
            <a:pPr algn="ctr"/>
            <a:r>
              <a:rPr lang="en-GB" sz="2000" b="1" i="0" dirty="0" err="1">
                <a:solidFill>
                  <a:schemeClr val="bg1"/>
                </a:solidFill>
                <a:effectLst/>
                <a:latin typeface="+mn-lt"/>
              </a:rPr>
              <a:t>careers@uwtsd.ac.uk</a:t>
            </a:r>
            <a:endParaRPr lang="en-US" sz="2000" dirty="0">
              <a:solidFill>
                <a:schemeClr val="bg1"/>
              </a:solidFill>
              <a:latin typeface="+mn-lt"/>
            </a:endParaRPr>
          </a:p>
        </p:txBody>
      </p:sp>
    </p:spTree>
    <p:extLst>
      <p:ext uri="{BB962C8B-B14F-4D97-AF65-F5344CB8AC3E}">
        <p14:creationId xmlns:p14="http://schemas.microsoft.com/office/powerpoint/2010/main" val="36592743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272259"/>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A0409A1-45F7-C8E8-FFB7-90AC5297707B}"/>
              </a:ext>
            </a:extLst>
          </p:cNvPr>
          <p:cNvSpPr txBox="1"/>
          <p:nvPr/>
        </p:nvSpPr>
        <p:spPr>
          <a:xfrm>
            <a:off x="696764" y="1330135"/>
            <a:ext cx="5915889" cy="5262979"/>
          </a:xfrm>
          <a:prstGeom prst="rect">
            <a:avLst/>
          </a:prstGeom>
          <a:noFill/>
        </p:spPr>
        <p:txBody>
          <a:bodyPr wrap="square" rtlCol="0">
            <a:spAutoFit/>
          </a:bodyPr>
          <a:lstStyle/>
          <a:p>
            <a:pPr algn="just"/>
            <a:r>
              <a:rPr lang="en-GB" sz="24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There are several digital tools and technologies that can help you whilst studying at University. To access our list of recommended learning resources, you will need to log in to Moodle, our virtual learning environment. </a:t>
            </a:r>
          </a:p>
          <a:p>
            <a:pPr algn="just"/>
            <a:endParaRPr lang="en-GB" sz="2400" kern="100" dirty="0">
              <a:solidFill>
                <a:schemeClr val="bg1"/>
              </a:solidFill>
              <a:latin typeface="Aptos" panose="020B0004020202020204" pitchFamily="34" charset="0"/>
              <a:ea typeface="Aptos" panose="020B0004020202020204" pitchFamily="34" charset="0"/>
              <a:cs typeface="Times New Roman" panose="02020603050405020304" pitchFamily="18" charset="0"/>
            </a:endParaRPr>
          </a:p>
          <a:p>
            <a:pPr algn="just"/>
            <a:r>
              <a:rPr lang="en-GB" sz="2400" dirty="0">
                <a:solidFill>
                  <a:schemeClr val="bg1"/>
                </a:solidFill>
              </a:rPr>
              <a:t>These resources will help you assess and reflect on your own digital skills, identify areas for development, plan your personal digital skills development path and ensure your digital skills are fully recognised by earning digital badges that can be included on your CV and LinkedIn profile.</a:t>
            </a:r>
            <a:endParaRPr lang="en-GB" sz="24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endParaRPr>
          </a:p>
        </p:txBody>
      </p:sp>
      <p:pic>
        <p:nvPicPr>
          <p:cNvPr id="7" name="Picture 6" descr="Text&#10;&#10;Description automatically generated with medium confidence">
            <a:extLst>
              <a:ext uri="{FF2B5EF4-FFF2-40B4-BE49-F238E27FC236}">
                <a16:creationId xmlns:a16="http://schemas.microsoft.com/office/drawing/2014/main" id="{33170AF0-5460-CAA8-7C01-01310DA84FA1}"/>
              </a:ext>
            </a:extLst>
          </p:cNvPr>
          <p:cNvPicPr>
            <a:picLocks noChangeAspect="1"/>
          </p:cNvPicPr>
          <p:nvPr/>
        </p:nvPicPr>
        <p:blipFill>
          <a:blip r:embed="rId2"/>
          <a:stretch>
            <a:fillRect/>
          </a:stretch>
        </p:blipFill>
        <p:spPr>
          <a:xfrm>
            <a:off x="9514388" y="2131287"/>
            <a:ext cx="2307045" cy="1297713"/>
          </a:xfrm>
          <a:prstGeom prst="rect">
            <a:avLst/>
          </a:prstGeom>
        </p:spPr>
      </p:pic>
      <p:sp>
        <p:nvSpPr>
          <p:cNvPr id="8" name="TextBox 7">
            <a:extLst>
              <a:ext uri="{FF2B5EF4-FFF2-40B4-BE49-F238E27FC236}">
                <a16:creationId xmlns:a16="http://schemas.microsoft.com/office/drawing/2014/main" id="{861D2FAF-829C-7A4F-2022-F362D5942906}"/>
              </a:ext>
            </a:extLst>
          </p:cNvPr>
          <p:cNvSpPr txBox="1"/>
          <p:nvPr/>
        </p:nvSpPr>
        <p:spPr>
          <a:xfrm>
            <a:off x="7657880" y="5834796"/>
            <a:ext cx="3713017" cy="369332"/>
          </a:xfrm>
          <a:prstGeom prst="rect">
            <a:avLst/>
          </a:prstGeom>
          <a:noFill/>
        </p:spPr>
        <p:txBody>
          <a:bodyPr wrap="square" rtlCol="0">
            <a:spAutoFit/>
          </a:bodyPr>
          <a:lstStyle/>
          <a:p>
            <a:pPr algn="ctr"/>
            <a:r>
              <a:rPr lang="en-US" b="1" dirty="0" err="1">
                <a:solidFill>
                  <a:schemeClr val="bg1"/>
                </a:solidFill>
                <a:latin typeface="+mj-lt"/>
                <a:cs typeface="Calibri" panose="020F0502020204030204" pitchFamily="34" charset="0"/>
              </a:rPr>
              <a:t>digitalskills.uwtsd.ac.uk</a:t>
            </a:r>
            <a:r>
              <a:rPr lang="en-US" b="1" dirty="0">
                <a:solidFill>
                  <a:schemeClr val="bg1"/>
                </a:solidFill>
                <a:latin typeface="+mj-lt"/>
                <a:cs typeface="Calibri" panose="020F0502020204030204" pitchFamily="34" charset="0"/>
              </a:rPr>
              <a:t>/students/</a:t>
            </a:r>
          </a:p>
        </p:txBody>
      </p:sp>
      <p:pic>
        <p:nvPicPr>
          <p:cNvPr id="9" name="Graphic 8">
            <a:extLst>
              <a:ext uri="{FF2B5EF4-FFF2-40B4-BE49-F238E27FC236}">
                <a16:creationId xmlns:a16="http://schemas.microsoft.com/office/drawing/2014/main" id="{E9A8A8F0-37FB-AAD8-8D86-292424FA496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19991" y="264886"/>
            <a:ext cx="2705100" cy="939800"/>
          </a:xfrm>
          <a:prstGeom prst="rect">
            <a:avLst/>
          </a:prstGeom>
        </p:spPr>
      </p:pic>
      <p:sp>
        <p:nvSpPr>
          <p:cNvPr id="10" name="Title 1">
            <a:extLst>
              <a:ext uri="{FF2B5EF4-FFF2-40B4-BE49-F238E27FC236}">
                <a16:creationId xmlns:a16="http://schemas.microsoft.com/office/drawing/2014/main" id="{692964CF-2ABC-81A1-ADE5-CC3EE53E0BC0}"/>
              </a:ext>
            </a:extLst>
          </p:cNvPr>
          <p:cNvSpPr txBox="1">
            <a:spLocks/>
          </p:cNvSpPr>
          <p:nvPr/>
        </p:nvSpPr>
        <p:spPr>
          <a:xfrm>
            <a:off x="5243041" y="0"/>
            <a:ext cx="6948959" cy="1237344"/>
          </a:xfrm>
          <a:prstGeom prst="rect">
            <a:avLst/>
          </a:prstGeom>
          <a:solidFill>
            <a:srgbClr val="272259"/>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r>
              <a:rPr lang="en-US" dirty="0">
                <a:solidFill>
                  <a:schemeClr val="bg1"/>
                </a:solidFill>
                <a:latin typeface="Aharoni" panose="02010803020104030203" pitchFamily="2" charset="-79"/>
                <a:cs typeface="Aharoni" panose="02010803020104030203" pitchFamily="2" charset="-79"/>
              </a:rPr>
              <a:t>CAREERS SERVICE</a:t>
            </a:r>
          </a:p>
        </p:txBody>
      </p:sp>
      <p:sp>
        <p:nvSpPr>
          <p:cNvPr id="11" name="Subtitle 2">
            <a:extLst>
              <a:ext uri="{FF2B5EF4-FFF2-40B4-BE49-F238E27FC236}">
                <a16:creationId xmlns:a16="http://schemas.microsoft.com/office/drawing/2014/main" id="{F8D3A32B-CE5B-6322-406E-09D249FEDD23}"/>
              </a:ext>
            </a:extLst>
          </p:cNvPr>
          <p:cNvSpPr txBox="1">
            <a:spLocks/>
          </p:cNvSpPr>
          <p:nvPr/>
        </p:nvSpPr>
        <p:spPr>
          <a:xfrm>
            <a:off x="6612653" y="838538"/>
            <a:ext cx="4669972" cy="398805"/>
          </a:xfrm>
          <a:prstGeom prst="rect">
            <a:avLst/>
          </a:prstGeom>
          <a:solidFill>
            <a:schemeClr val="bg1"/>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10000"/>
              </a:lnSpc>
              <a:buNone/>
            </a:pPr>
            <a:r>
              <a:rPr lang="en-US" sz="2000" dirty="0">
                <a:solidFill>
                  <a:srgbClr val="A83053"/>
                </a:solidFill>
                <a:latin typeface="Aharoni" panose="02010803020104030203" pitchFamily="2" charset="-79"/>
                <a:cs typeface="Aharoni" panose="02010803020104030203" pitchFamily="2" charset="-79"/>
              </a:rPr>
              <a:t>HERE TO HELP YOU REALISE A CAREER</a:t>
            </a:r>
          </a:p>
        </p:txBody>
      </p:sp>
      <p:pic>
        <p:nvPicPr>
          <p:cNvPr id="4" name="Picture 3" descr="A group of logos on a black background&#10;&#10;Description automatically generated">
            <a:extLst>
              <a:ext uri="{FF2B5EF4-FFF2-40B4-BE49-F238E27FC236}">
                <a16:creationId xmlns:a16="http://schemas.microsoft.com/office/drawing/2014/main" id="{D2F0D968-0043-732C-948D-E23FF47A1468}"/>
              </a:ext>
            </a:extLst>
          </p:cNvPr>
          <p:cNvPicPr>
            <a:picLocks noChangeAspect="1"/>
          </p:cNvPicPr>
          <p:nvPr/>
        </p:nvPicPr>
        <p:blipFill>
          <a:blip r:embed="rId5"/>
          <a:stretch>
            <a:fillRect/>
          </a:stretch>
        </p:blipFill>
        <p:spPr>
          <a:xfrm>
            <a:off x="6880980" y="2159000"/>
            <a:ext cx="2222500" cy="1270000"/>
          </a:xfrm>
          <a:prstGeom prst="rect">
            <a:avLst/>
          </a:prstGeom>
        </p:spPr>
      </p:pic>
      <p:pic>
        <p:nvPicPr>
          <p:cNvPr id="6" name="Picture 5" descr="A red and white logo&#10;&#10;Description automatically generated">
            <a:extLst>
              <a:ext uri="{FF2B5EF4-FFF2-40B4-BE49-F238E27FC236}">
                <a16:creationId xmlns:a16="http://schemas.microsoft.com/office/drawing/2014/main" id="{18070A66-FFD3-EBA9-3AF1-0427C801614F}"/>
              </a:ext>
            </a:extLst>
          </p:cNvPr>
          <p:cNvPicPr>
            <a:picLocks noChangeAspect="1"/>
          </p:cNvPicPr>
          <p:nvPr/>
        </p:nvPicPr>
        <p:blipFill>
          <a:blip r:embed="rId6"/>
          <a:stretch>
            <a:fillRect/>
          </a:stretch>
        </p:blipFill>
        <p:spPr>
          <a:xfrm>
            <a:off x="8485461" y="3607464"/>
            <a:ext cx="1734984" cy="1734984"/>
          </a:xfrm>
          <a:prstGeom prst="rect">
            <a:avLst/>
          </a:prstGeom>
        </p:spPr>
      </p:pic>
    </p:spTree>
    <p:extLst>
      <p:ext uri="{BB962C8B-B14F-4D97-AF65-F5344CB8AC3E}">
        <p14:creationId xmlns:p14="http://schemas.microsoft.com/office/powerpoint/2010/main" val="38653936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272259"/>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59ED9D7-F5F4-7BBE-D4A9-492650A4FD96}"/>
              </a:ext>
            </a:extLst>
          </p:cNvPr>
          <p:cNvPicPr>
            <a:picLocks noChangeAspect="1"/>
          </p:cNvPicPr>
          <p:nvPr/>
        </p:nvPicPr>
        <p:blipFill rotWithShape="1">
          <a:blip r:embed="rId2"/>
          <a:srcRect l="-16358" t="17300" b="25170"/>
          <a:stretch/>
        </p:blipFill>
        <p:spPr>
          <a:xfrm>
            <a:off x="-3663250" y="1271756"/>
            <a:ext cx="17695770" cy="545534"/>
          </a:xfrm>
          <a:prstGeom prst="rect">
            <a:avLst/>
          </a:prstGeom>
        </p:spPr>
      </p:pic>
      <p:sp>
        <p:nvSpPr>
          <p:cNvPr id="5" name="Title 1">
            <a:extLst>
              <a:ext uri="{FF2B5EF4-FFF2-40B4-BE49-F238E27FC236}">
                <a16:creationId xmlns:a16="http://schemas.microsoft.com/office/drawing/2014/main" id="{33B6BA2F-AEC4-6892-93E3-0037ECF7D5F6}"/>
              </a:ext>
            </a:extLst>
          </p:cNvPr>
          <p:cNvSpPr>
            <a:spLocks noGrp="1"/>
          </p:cNvSpPr>
          <p:nvPr>
            <p:ph type="title"/>
          </p:nvPr>
        </p:nvSpPr>
        <p:spPr>
          <a:xfrm>
            <a:off x="236030" y="218960"/>
            <a:ext cx="7409196" cy="1325563"/>
          </a:xfrm>
        </p:spPr>
        <p:txBody>
          <a:bodyPr>
            <a:noAutofit/>
          </a:bodyPr>
          <a:lstStyle/>
          <a:p>
            <a:pPr algn="ctr"/>
            <a:r>
              <a:rPr lang="en-US" sz="3600" b="1" dirty="0">
                <a:solidFill>
                  <a:schemeClr val="bg1"/>
                </a:solidFill>
              </a:rPr>
              <a:t>How to make an appointment…</a:t>
            </a:r>
          </a:p>
        </p:txBody>
      </p:sp>
      <p:pic>
        <p:nvPicPr>
          <p:cNvPr id="4" name="Picture 3" descr="A screenshot of a computer screen&#10;&#10;Description automatically generated">
            <a:extLst>
              <a:ext uri="{FF2B5EF4-FFF2-40B4-BE49-F238E27FC236}">
                <a16:creationId xmlns:a16="http://schemas.microsoft.com/office/drawing/2014/main" id="{F5E29D02-C2C5-747F-ADC0-DB2032B7BBE4}"/>
              </a:ext>
            </a:extLst>
          </p:cNvPr>
          <p:cNvPicPr>
            <a:picLocks noChangeAspect="1"/>
          </p:cNvPicPr>
          <p:nvPr/>
        </p:nvPicPr>
        <p:blipFill rotWithShape="1">
          <a:blip r:embed="rId3"/>
          <a:srcRect t="8152"/>
          <a:stretch/>
        </p:blipFill>
        <p:spPr>
          <a:xfrm>
            <a:off x="6096000" y="1881753"/>
            <a:ext cx="3496313" cy="4627648"/>
          </a:xfrm>
          <a:prstGeom prst="rect">
            <a:avLst/>
          </a:prstGeom>
        </p:spPr>
      </p:pic>
      <p:pic>
        <p:nvPicPr>
          <p:cNvPr id="9" name="Picture 8" descr="A screenshot of a computer screen&#10;&#10;Description automatically generated">
            <a:extLst>
              <a:ext uri="{FF2B5EF4-FFF2-40B4-BE49-F238E27FC236}">
                <a16:creationId xmlns:a16="http://schemas.microsoft.com/office/drawing/2014/main" id="{C5462731-EE61-A8C9-C7F7-1C2EF68D071E}"/>
              </a:ext>
            </a:extLst>
          </p:cNvPr>
          <p:cNvPicPr>
            <a:picLocks noChangeAspect="1"/>
          </p:cNvPicPr>
          <p:nvPr/>
        </p:nvPicPr>
        <p:blipFill>
          <a:blip r:embed="rId4"/>
          <a:stretch>
            <a:fillRect/>
          </a:stretch>
        </p:blipFill>
        <p:spPr>
          <a:xfrm>
            <a:off x="1896336" y="1881754"/>
            <a:ext cx="4088584" cy="4627647"/>
          </a:xfrm>
          <a:prstGeom prst="rect">
            <a:avLst/>
          </a:prstGeom>
        </p:spPr>
      </p:pic>
    </p:spTree>
    <p:extLst>
      <p:ext uri="{BB962C8B-B14F-4D97-AF65-F5344CB8AC3E}">
        <p14:creationId xmlns:p14="http://schemas.microsoft.com/office/powerpoint/2010/main" val="37957584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272259"/>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5BBFE449-78B3-4813-0D5E-7DDCE149E135}"/>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5750" y="297543"/>
            <a:ext cx="2705100" cy="939800"/>
          </a:xfrm>
          <a:prstGeom prst="rect">
            <a:avLst/>
          </a:prstGeom>
        </p:spPr>
      </p:pic>
      <p:sp>
        <p:nvSpPr>
          <p:cNvPr id="8" name="Title 1">
            <a:extLst>
              <a:ext uri="{FF2B5EF4-FFF2-40B4-BE49-F238E27FC236}">
                <a16:creationId xmlns:a16="http://schemas.microsoft.com/office/drawing/2014/main" id="{BC63DC0E-654C-B2E7-B529-D824316AF806}"/>
              </a:ext>
            </a:extLst>
          </p:cNvPr>
          <p:cNvSpPr txBox="1">
            <a:spLocks/>
          </p:cNvSpPr>
          <p:nvPr/>
        </p:nvSpPr>
        <p:spPr>
          <a:xfrm>
            <a:off x="5243041" y="0"/>
            <a:ext cx="7409196" cy="1237344"/>
          </a:xfrm>
          <a:prstGeom prst="rect">
            <a:avLst/>
          </a:prstGeom>
          <a:solidFill>
            <a:srgbClr val="272259"/>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solidFill>
                  <a:schemeClr val="bg1"/>
                </a:solidFill>
                <a:latin typeface="Aharoni" panose="02010803020104030203" pitchFamily="2" charset="-79"/>
                <a:cs typeface="Aharoni" panose="02010803020104030203" pitchFamily="2" charset="-79"/>
              </a:rPr>
              <a:t>CAREERS SERVICE</a:t>
            </a:r>
          </a:p>
        </p:txBody>
      </p:sp>
      <p:sp>
        <p:nvSpPr>
          <p:cNvPr id="9" name="Subtitle 2">
            <a:extLst>
              <a:ext uri="{FF2B5EF4-FFF2-40B4-BE49-F238E27FC236}">
                <a16:creationId xmlns:a16="http://schemas.microsoft.com/office/drawing/2014/main" id="{1E4375F2-5543-886C-856F-D41F4FB2B7B5}"/>
              </a:ext>
            </a:extLst>
          </p:cNvPr>
          <p:cNvSpPr txBox="1">
            <a:spLocks/>
          </p:cNvSpPr>
          <p:nvPr/>
        </p:nvSpPr>
        <p:spPr>
          <a:xfrm>
            <a:off x="6612653" y="838538"/>
            <a:ext cx="4669972" cy="398805"/>
          </a:xfrm>
          <a:prstGeom prst="rect">
            <a:avLst/>
          </a:prstGeom>
          <a:solidFill>
            <a:schemeClr val="bg1"/>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pPr>
            <a:r>
              <a:rPr lang="en-US" sz="2000" dirty="0">
                <a:solidFill>
                  <a:srgbClr val="A83053"/>
                </a:solidFill>
                <a:latin typeface="Aharoni" panose="02010803020104030203" pitchFamily="2" charset="-79"/>
                <a:cs typeface="Aharoni" panose="02010803020104030203" pitchFamily="2" charset="-79"/>
              </a:rPr>
              <a:t>HERE TO HELP YOU REALISE A CAREER</a:t>
            </a:r>
          </a:p>
        </p:txBody>
      </p:sp>
      <p:sp>
        <p:nvSpPr>
          <p:cNvPr id="2" name="Title 1">
            <a:extLst>
              <a:ext uri="{FF2B5EF4-FFF2-40B4-BE49-F238E27FC236}">
                <a16:creationId xmlns:a16="http://schemas.microsoft.com/office/drawing/2014/main" id="{AFD57AF8-37A1-C476-759D-86AF68CA5D15}"/>
              </a:ext>
            </a:extLst>
          </p:cNvPr>
          <p:cNvSpPr>
            <a:spLocks noGrp="1"/>
          </p:cNvSpPr>
          <p:nvPr>
            <p:ph type="title"/>
          </p:nvPr>
        </p:nvSpPr>
        <p:spPr>
          <a:xfrm>
            <a:off x="3477856" y="3160997"/>
            <a:ext cx="5236287" cy="1325563"/>
          </a:xfrm>
          <a:solidFill>
            <a:srgbClr val="A83053"/>
          </a:solidFill>
        </p:spPr>
        <p:txBody>
          <a:bodyPr>
            <a:normAutofit fontScale="90000"/>
          </a:bodyPr>
          <a:lstStyle/>
          <a:p>
            <a:pPr algn="ctr"/>
            <a:r>
              <a:rPr lang="en-GB" b="1" i="0" dirty="0">
                <a:solidFill>
                  <a:schemeClr val="bg1"/>
                </a:solidFill>
                <a:effectLst/>
                <a:latin typeface="+mn-lt"/>
              </a:rPr>
              <a:t>CONTACT US;</a:t>
            </a:r>
            <a:br>
              <a:rPr lang="en-GB" b="1" i="0" dirty="0">
                <a:solidFill>
                  <a:schemeClr val="bg1"/>
                </a:solidFill>
                <a:effectLst/>
                <a:latin typeface="+mn-lt"/>
              </a:rPr>
            </a:br>
            <a:r>
              <a:rPr lang="en-GB" b="1" i="0" dirty="0" err="1">
                <a:solidFill>
                  <a:schemeClr val="bg1"/>
                </a:solidFill>
                <a:effectLst/>
                <a:latin typeface="+mn-lt"/>
              </a:rPr>
              <a:t>careers@uwtsd.ac.uk</a:t>
            </a:r>
            <a:endParaRPr lang="en-US" dirty="0">
              <a:solidFill>
                <a:schemeClr val="bg1"/>
              </a:solidFill>
              <a:latin typeface="+mn-lt"/>
            </a:endParaRPr>
          </a:p>
        </p:txBody>
      </p:sp>
    </p:spTree>
    <p:extLst>
      <p:ext uri="{BB962C8B-B14F-4D97-AF65-F5344CB8AC3E}">
        <p14:creationId xmlns:p14="http://schemas.microsoft.com/office/powerpoint/2010/main" val="12222029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272259"/>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EF955-8E83-173C-7E3F-C39D93898B94}"/>
              </a:ext>
            </a:extLst>
          </p:cNvPr>
          <p:cNvSpPr>
            <a:spLocks noGrp="1"/>
          </p:cNvSpPr>
          <p:nvPr>
            <p:ph type="title"/>
          </p:nvPr>
        </p:nvSpPr>
        <p:spPr>
          <a:xfrm>
            <a:off x="3138806" y="2766218"/>
            <a:ext cx="5914387" cy="1325563"/>
          </a:xfrm>
          <a:solidFill>
            <a:srgbClr val="A83053"/>
          </a:solidFill>
        </p:spPr>
        <p:txBody>
          <a:bodyPr>
            <a:noAutofit/>
          </a:bodyPr>
          <a:lstStyle/>
          <a:p>
            <a:pPr algn="ctr"/>
            <a:r>
              <a:rPr lang="en-US" sz="7200" b="1" dirty="0">
                <a:solidFill>
                  <a:schemeClr val="bg1"/>
                </a:solidFill>
                <a:latin typeface="+mn-lt"/>
              </a:rPr>
              <a:t>QUESTIONS?</a:t>
            </a:r>
          </a:p>
        </p:txBody>
      </p:sp>
      <p:pic>
        <p:nvPicPr>
          <p:cNvPr id="7" name="Graphic 6">
            <a:extLst>
              <a:ext uri="{FF2B5EF4-FFF2-40B4-BE49-F238E27FC236}">
                <a16:creationId xmlns:a16="http://schemas.microsoft.com/office/drawing/2014/main" id="{5BBFE449-78B3-4813-0D5E-7DDCE149E135}"/>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5750" y="297543"/>
            <a:ext cx="2705100" cy="939800"/>
          </a:xfrm>
          <a:prstGeom prst="rect">
            <a:avLst/>
          </a:prstGeom>
        </p:spPr>
      </p:pic>
      <p:sp>
        <p:nvSpPr>
          <p:cNvPr id="8" name="Title 1">
            <a:extLst>
              <a:ext uri="{FF2B5EF4-FFF2-40B4-BE49-F238E27FC236}">
                <a16:creationId xmlns:a16="http://schemas.microsoft.com/office/drawing/2014/main" id="{BC63DC0E-654C-B2E7-B529-D824316AF806}"/>
              </a:ext>
            </a:extLst>
          </p:cNvPr>
          <p:cNvSpPr txBox="1">
            <a:spLocks/>
          </p:cNvSpPr>
          <p:nvPr/>
        </p:nvSpPr>
        <p:spPr>
          <a:xfrm>
            <a:off x="5243041" y="0"/>
            <a:ext cx="7409196" cy="1237344"/>
          </a:xfrm>
          <a:prstGeom prst="rect">
            <a:avLst/>
          </a:prstGeom>
          <a:solidFill>
            <a:srgbClr val="272259"/>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solidFill>
                  <a:schemeClr val="bg1"/>
                </a:solidFill>
                <a:latin typeface="Aharoni" panose="02010803020104030203" pitchFamily="2" charset="-79"/>
                <a:cs typeface="Aharoni" panose="02010803020104030203" pitchFamily="2" charset="-79"/>
              </a:rPr>
              <a:t>CAREERS SERVICE</a:t>
            </a:r>
          </a:p>
        </p:txBody>
      </p:sp>
      <p:sp>
        <p:nvSpPr>
          <p:cNvPr id="9" name="Subtitle 2">
            <a:extLst>
              <a:ext uri="{FF2B5EF4-FFF2-40B4-BE49-F238E27FC236}">
                <a16:creationId xmlns:a16="http://schemas.microsoft.com/office/drawing/2014/main" id="{1E4375F2-5543-886C-856F-D41F4FB2B7B5}"/>
              </a:ext>
            </a:extLst>
          </p:cNvPr>
          <p:cNvSpPr txBox="1">
            <a:spLocks/>
          </p:cNvSpPr>
          <p:nvPr/>
        </p:nvSpPr>
        <p:spPr>
          <a:xfrm>
            <a:off x="6612653" y="838538"/>
            <a:ext cx="4669972" cy="398805"/>
          </a:xfrm>
          <a:prstGeom prst="rect">
            <a:avLst/>
          </a:prstGeom>
          <a:solidFill>
            <a:schemeClr val="bg1"/>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pPr>
            <a:r>
              <a:rPr lang="en-US" sz="2000" dirty="0">
                <a:solidFill>
                  <a:srgbClr val="A83053"/>
                </a:solidFill>
                <a:latin typeface="Aharoni" panose="02010803020104030203" pitchFamily="2" charset="-79"/>
                <a:cs typeface="Aharoni" panose="02010803020104030203" pitchFamily="2" charset="-79"/>
              </a:rPr>
              <a:t>HERE TO HELP YOU REALISE A CAREER</a:t>
            </a:r>
          </a:p>
        </p:txBody>
      </p:sp>
    </p:spTree>
    <p:extLst>
      <p:ext uri="{BB962C8B-B14F-4D97-AF65-F5344CB8AC3E}">
        <p14:creationId xmlns:p14="http://schemas.microsoft.com/office/powerpoint/2010/main" val="19525565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272259"/>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EF955-8E83-173C-7E3F-C39D93898B94}"/>
              </a:ext>
            </a:extLst>
          </p:cNvPr>
          <p:cNvSpPr>
            <a:spLocks noGrp="1"/>
          </p:cNvSpPr>
          <p:nvPr>
            <p:ph type="title"/>
          </p:nvPr>
        </p:nvSpPr>
        <p:spPr>
          <a:xfrm>
            <a:off x="3244361" y="2628618"/>
            <a:ext cx="5703278" cy="2116023"/>
          </a:xfrm>
          <a:solidFill>
            <a:schemeClr val="bg1"/>
          </a:solidFill>
        </p:spPr>
        <p:txBody>
          <a:bodyPr>
            <a:noAutofit/>
          </a:bodyPr>
          <a:lstStyle/>
          <a:p>
            <a:pPr algn="ctr"/>
            <a:r>
              <a:rPr lang="en-US" sz="7200" b="1" dirty="0">
                <a:solidFill>
                  <a:srgbClr val="A83053"/>
                </a:solidFill>
                <a:latin typeface="+mn-lt"/>
              </a:rPr>
              <a:t>DIOLCH!</a:t>
            </a:r>
            <a:br>
              <a:rPr lang="en-US" sz="7200" b="1" dirty="0">
                <a:solidFill>
                  <a:srgbClr val="A83053"/>
                </a:solidFill>
                <a:latin typeface="+mn-lt"/>
              </a:rPr>
            </a:br>
            <a:r>
              <a:rPr lang="en-US" sz="7200" b="1" dirty="0">
                <a:solidFill>
                  <a:srgbClr val="A83053"/>
                </a:solidFill>
                <a:latin typeface="+mn-lt"/>
              </a:rPr>
              <a:t>THANK YOU</a:t>
            </a:r>
          </a:p>
        </p:txBody>
      </p:sp>
      <p:pic>
        <p:nvPicPr>
          <p:cNvPr id="7" name="Graphic 6">
            <a:extLst>
              <a:ext uri="{FF2B5EF4-FFF2-40B4-BE49-F238E27FC236}">
                <a16:creationId xmlns:a16="http://schemas.microsoft.com/office/drawing/2014/main" id="{5BBFE449-78B3-4813-0D5E-7DDCE149E135}"/>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5750" y="297543"/>
            <a:ext cx="2705100" cy="939800"/>
          </a:xfrm>
          <a:prstGeom prst="rect">
            <a:avLst/>
          </a:prstGeom>
        </p:spPr>
      </p:pic>
      <p:sp>
        <p:nvSpPr>
          <p:cNvPr id="8" name="Title 1">
            <a:extLst>
              <a:ext uri="{FF2B5EF4-FFF2-40B4-BE49-F238E27FC236}">
                <a16:creationId xmlns:a16="http://schemas.microsoft.com/office/drawing/2014/main" id="{BC63DC0E-654C-B2E7-B529-D824316AF806}"/>
              </a:ext>
            </a:extLst>
          </p:cNvPr>
          <p:cNvSpPr txBox="1">
            <a:spLocks/>
          </p:cNvSpPr>
          <p:nvPr/>
        </p:nvSpPr>
        <p:spPr>
          <a:xfrm>
            <a:off x="5243041" y="0"/>
            <a:ext cx="6948959" cy="1237344"/>
          </a:xfrm>
          <a:prstGeom prst="rect">
            <a:avLst/>
          </a:prstGeom>
          <a:solidFill>
            <a:srgbClr val="272259"/>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solidFill>
                  <a:schemeClr val="bg1"/>
                </a:solidFill>
                <a:latin typeface="Aharoni" panose="02010803020104030203" pitchFamily="2" charset="-79"/>
                <a:cs typeface="Aharoni" panose="02010803020104030203" pitchFamily="2" charset="-79"/>
              </a:rPr>
              <a:t>CAREERS SERVICE</a:t>
            </a:r>
          </a:p>
        </p:txBody>
      </p:sp>
      <p:sp>
        <p:nvSpPr>
          <p:cNvPr id="9" name="Subtitle 2">
            <a:extLst>
              <a:ext uri="{FF2B5EF4-FFF2-40B4-BE49-F238E27FC236}">
                <a16:creationId xmlns:a16="http://schemas.microsoft.com/office/drawing/2014/main" id="{1E4375F2-5543-886C-856F-D41F4FB2B7B5}"/>
              </a:ext>
            </a:extLst>
          </p:cNvPr>
          <p:cNvSpPr txBox="1">
            <a:spLocks/>
          </p:cNvSpPr>
          <p:nvPr/>
        </p:nvSpPr>
        <p:spPr>
          <a:xfrm>
            <a:off x="6612653" y="838538"/>
            <a:ext cx="4669972" cy="398805"/>
          </a:xfrm>
          <a:prstGeom prst="rect">
            <a:avLst/>
          </a:prstGeom>
          <a:solidFill>
            <a:schemeClr val="bg1"/>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pPr>
            <a:r>
              <a:rPr lang="en-US" sz="2000" dirty="0">
                <a:solidFill>
                  <a:srgbClr val="A83053"/>
                </a:solidFill>
                <a:latin typeface="Aharoni" panose="02010803020104030203" pitchFamily="2" charset="-79"/>
                <a:cs typeface="Aharoni" panose="02010803020104030203" pitchFamily="2" charset="-79"/>
              </a:rPr>
              <a:t>HERE TO HELP YOU REALISE A CAREER</a:t>
            </a:r>
          </a:p>
        </p:txBody>
      </p:sp>
    </p:spTree>
    <p:extLst>
      <p:ext uri="{BB962C8B-B14F-4D97-AF65-F5344CB8AC3E}">
        <p14:creationId xmlns:p14="http://schemas.microsoft.com/office/powerpoint/2010/main" val="93448728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1769</TotalTime>
  <Words>613</Words>
  <Application>Microsoft Office PowerPoint</Application>
  <PresentationFormat>Widescreen</PresentationFormat>
  <Paragraphs>90</Paragraphs>
  <Slides>15</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15</vt:i4>
      </vt:variant>
    </vt:vector>
  </HeadingPairs>
  <TitlesOfParts>
    <vt:vector size="22" baseType="lpstr">
      <vt:lpstr>Aharoni</vt:lpstr>
      <vt:lpstr>Aptos</vt:lpstr>
      <vt:lpstr>Aptos Display</vt:lpstr>
      <vt:lpstr>Arial</vt:lpstr>
      <vt:lpstr>Calibri</vt:lpstr>
      <vt:lpstr>Symbol</vt:lpstr>
      <vt:lpstr>Office Theme</vt:lpstr>
      <vt:lpstr>CAREERS SERVICE</vt:lpstr>
      <vt:lpstr>PowerPoint Presentation</vt:lpstr>
      <vt:lpstr>PowerPoint Presentation</vt:lpstr>
      <vt:lpstr>PowerPoint Presentation</vt:lpstr>
      <vt:lpstr>What do we do?</vt:lpstr>
      <vt:lpstr>How can we help?</vt:lpstr>
      <vt:lpstr>PowerPoint Presentation</vt:lpstr>
      <vt:lpstr>PowerPoint Presentation</vt:lpstr>
      <vt:lpstr>WORK EXPERIENCE</vt:lpstr>
      <vt:lpstr>careers@uwtsd.ac.uk</vt:lpstr>
      <vt:lpstr>PowerPoint Presentation</vt:lpstr>
      <vt:lpstr>How to make an appointment…</vt:lpstr>
      <vt:lpstr>CONTACT US; careers@uwtsd.ac.uk</vt:lpstr>
      <vt:lpstr>QUESTIONS?</vt:lpstr>
      <vt:lpstr>DIOLCH! 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Mel Cameron</dc:creator>
  <cp:lastModifiedBy>Cerys Davies</cp:lastModifiedBy>
  <cp:revision>66</cp:revision>
  <dcterms:created xsi:type="dcterms:W3CDTF">2024-04-15T11:15:00Z</dcterms:created>
  <dcterms:modified xsi:type="dcterms:W3CDTF">2025-03-10T21:35:42Z</dcterms:modified>
</cp:coreProperties>
</file>