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embeddedFontLst>
    <p:embeddedFont>
      <p:font typeface="Quattrocento Sans" panose="020B0502050000020003"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6" roundtripDataSignature="AMtx7mgaQPXaRN0BTVuQ0jDqe6C71aPQp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E8E038-2F0A-3741-A7FC-B3CF4F8E51E3}" v="44" dt="2025-12-19T11:49:27.974"/>
  </p1510:revLst>
</p1510:revInfo>
</file>

<file path=ppt/tableStyles.xml><?xml version="1.0" encoding="utf-8"?>
<a:tblStyleLst xmlns:a="http://schemas.openxmlformats.org/drawingml/2006/main" def="{5DBC2C66-871E-4D3B-A55A-733B5E961C15}">
  <a:tblStyle styleId="{5DBC2C66-871E-4D3B-A55A-733B5E961C15}" styleName="Table_0">
    <a:wholeTbl>
      <a:tcTxStyle>
        <a:font>
          <a:latin typeface="Arial"/>
          <a:ea typeface="Arial"/>
          <a:cs typeface="Arial"/>
        </a:font>
        <a:srgbClr val="000000"/>
      </a:tcTxStyle>
      <a:tcStyle>
        <a:tcBdr>
          <a:left>
            <a:ln w="6350" cap="flat" cmpd="sng">
              <a:solidFill>
                <a:srgbClr val="000000"/>
              </a:solidFill>
              <a:prstDash val="solid"/>
              <a:round/>
              <a:headEnd type="none" w="sm" len="sm"/>
              <a:tailEnd type="none" w="sm" len="sm"/>
            </a:ln>
          </a:left>
          <a:right>
            <a:ln w="6350" cap="flat" cmpd="sng">
              <a:solidFill>
                <a:srgbClr val="000000"/>
              </a:solidFill>
              <a:prstDash val="solid"/>
              <a:round/>
              <a:headEnd type="none" w="sm" len="sm"/>
              <a:tailEnd type="none" w="sm" len="sm"/>
            </a:ln>
          </a:right>
          <a:top>
            <a:ln w="6350" cap="flat" cmpd="sng">
              <a:solidFill>
                <a:srgbClr val="000000"/>
              </a:solidFill>
              <a:prstDash val="solid"/>
              <a:round/>
              <a:headEnd type="none" w="sm" len="sm"/>
              <a:tailEnd type="none" w="sm" len="sm"/>
            </a:ln>
          </a:top>
          <a:bottom>
            <a:ln w="6350" cap="flat" cmpd="sng">
              <a:solidFill>
                <a:srgbClr val="000000"/>
              </a:solidFill>
              <a:prstDash val="solid"/>
              <a:round/>
              <a:headEnd type="none" w="sm" len="sm"/>
              <a:tailEnd type="none" w="sm" len="sm"/>
            </a:ln>
          </a:bottom>
          <a:insideH>
            <a:ln w="6350" cap="flat" cmpd="sng">
              <a:solidFill>
                <a:srgbClr val="000000"/>
              </a:solidFill>
              <a:prstDash val="solid"/>
              <a:round/>
              <a:headEnd type="none" w="sm" len="sm"/>
              <a:tailEnd type="none" w="sm" len="sm"/>
            </a:ln>
          </a:insideH>
          <a:insideV>
            <a:ln w="635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8" name="Google Shape;9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3" name="Google Shape;113;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0" name="Google Shape;160;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b1cceefbbf_0_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b1cceefbb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7"/>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7"/>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7"/>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685800" y="2130426"/>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8"/>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457200" y="1600201"/>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722313" y="2906714"/>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20"/>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457200" y="1600201"/>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1"/>
          <p:cNvSpPr txBox="1">
            <a:spLocks noGrp="1"/>
          </p:cNvSpPr>
          <p:nvPr>
            <p:ph type="body" idx="2"/>
          </p:nvPr>
        </p:nvSpPr>
        <p:spPr>
          <a:xfrm>
            <a:off x="4648200" y="1600201"/>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1"/>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457201"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457201"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2"/>
          <p:cNvSpPr txBox="1">
            <a:spLocks noGrp="1"/>
          </p:cNvSpPr>
          <p:nvPr>
            <p:ph type="body" idx="3"/>
          </p:nvPr>
        </p:nvSpPr>
        <p:spPr>
          <a:xfrm>
            <a:off x="4645026"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4645026"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2"/>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4"/>
          <p:cNvSpPr txBox="1">
            <a:spLocks noGrp="1"/>
          </p:cNvSpPr>
          <p:nvPr>
            <p:ph type="title"/>
          </p:nvPr>
        </p:nvSpPr>
        <p:spPr>
          <a:xfrm>
            <a:off x="457201"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4"/>
          <p:cNvSpPr txBox="1">
            <a:spLocks noGrp="1"/>
          </p:cNvSpPr>
          <p:nvPr>
            <p:ph type="body" idx="1"/>
          </p:nvPr>
        </p:nvSpPr>
        <p:spPr>
          <a:xfrm>
            <a:off x="3575050" y="273051"/>
            <a:ext cx="5111751"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4"/>
          <p:cNvSpPr txBox="1">
            <a:spLocks noGrp="1"/>
          </p:cNvSpPr>
          <p:nvPr>
            <p:ph type="body" idx="2"/>
          </p:nvPr>
        </p:nvSpPr>
        <p:spPr>
          <a:xfrm>
            <a:off x="457201" y="1435101"/>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4"/>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1792288" y="4800601"/>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5"/>
          <p:cNvSpPr>
            <a:spLocks noGrp="1"/>
          </p:cNvSpPr>
          <p:nvPr>
            <p:ph type="pic" idx="2"/>
          </p:nvPr>
        </p:nvSpPr>
        <p:spPr>
          <a:xfrm>
            <a:off x="1792288" y="612775"/>
            <a:ext cx="5486400" cy="4114800"/>
          </a:xfrm>
          <a:prstGeom prst="rect">
            <a:avLst/>
          </a:prstGeom>
          <a:noFill/>
          <a:ln>
            <a:noFill/>
          </a:ln>
        </p:spPr>
      </p:sp>
      <p:sp>
        <p:nvSpPr>
          <p:cNvPr id="64" name="Google Shape;64;p25"/>
          <p:cNvSpPr txBox="1">
            <a:spLocks noGrp="1"/>
          </p:cNvSpPr>
          <p:nvPr>
            <p:ph type="body" idx="1"/>
          </p:nvPr>
        </p:nvSpPr>
        <p:spPr>
          <a:xfrm>
            <a:off x="1792288" y="5367339"/>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5"/>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5"/>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6"/>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6"/>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6"/>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6"/>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7"/>
          <p:cNvSpPr txBox="1">
            <a:spLocks noGrp="1"/>
          </p:cNvSpPr>
          <p:nvPr>
            <p:ph type="title"/>
          </p:nvPr>
        </p:nvSpPr>
        <p:spPr>
          <a:xfrm rot="5400000">
            <a:off x="4732338" y="2171702"/>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7"/>
          <p:cNvSpPr txBox="1">
            <a:spLocks noGrp="1"/>
          </p:cNvSpPr>
          <p:nvPr>
            <p:ph type="body" idx="1"/>
          </p:nvPr>
        </p:nvSpPr>
        <p:spPr>
          <a:xfrm rot="5400000">
            <a:off x="541338" y="190501"/>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7"/>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7"/>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7"/>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6"/>
          <p:cNvSpPr txBox="1">
            <a:spLocks noGrp="1"/>
          </p:cNvSpPr>
          <p:nvPr>
            <p:ph type="body" idx="1"/>
          </p:nvPr>
        </p:nvSpPr>
        <p:spPr>
          <a:xfrm>
            <a:off x="457200" y="1600201"/>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6"/>
          <p:cNvSpPr txBox="1">
            <a:spLocks noGrp="1"/>
          </p:cNvSpPr>
          <p:nvPr>
            <p:ph type="dt" idx="10"/>
          </p:nvPr>
        </p:nvSpPr>
        <p:spPr>
          <a:xfrm>
            <a:off x="457200" y="6356351"/>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6"/>
          <p:cNvSpPr txBox="1">
            <a:spLocks noGrp="1"/>
          </p:cNvSpPr>
          <p:nvPr>
            <p:ph type="ftr" idx="11"/>
          </p:nvPr>
        </p:nvSpPr>
        <p:spPr>
          <a:xfrm>
            <a:off x="3124200" y="6356351"/>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6"/>
          <p:cNvSpPr txBox="1">
            <a:spLocks noGrp="1"/>
          </p:cNvSpPr>
          <p:nvPr>
            <p:ph type="sldNum" idx="12"/>
          </p:nvPr>
        </p:nvSpPr>
        <p:spPr>
          <a:xfrm>
            <a:off x="6553200" y="6356351"/>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openstax.org/books/anatomy-and-physiology-2e/pages/9-4-synovial-joints" TargetMode="External"/><Relationship Id="rId13" Type="http://schemas.openxmlformats.org/officeDocument/2006/relationships/hyperlink" Target="https://www.gov.uk/government/publications/musculoskeletal-health-applying-all-our-health/musculoskeletal-health-applying-all-our-health" TargetMode="External"/><Relationship Id="rId1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hyperlink" Target="http://nhs.uk/" TargetMode="External"/><Relationship Id="rId12" Type="http://schemas.openxmlformats.org/officeDocument/2006/relationships/hyperlink" Target="https://www.england.nhs.uk/wp-content/uploads/2023/07/making-a-decision-about-knee-osteoarthritis-v1.pdf.pdf" TargetMode="External"/><Relationship Id="rId17" Type="http://schemas.openxmlformats.org/officeDocument/2006/relationships/hyperlink" Target="https://pubmed.ncbi.nlm.nih.gov/31034380/" TargetMode="External"/><Relationship Id="rId2" Type="http://schemas.openxmlformats.org/officeDocument/2006/relationships/audio" Target="../media/media15.m4a"/><Relationship Id="rId16" Type="http://schemas.openxmlformats.org/officeDocument/2006/relationships/hyperlink" Target="https://researchbriefings.files.parliament.uk/documents/CDP-2023-0236/CDP-2023-0236.pdf" TargetMode="External"/><Relationship Id="rId1" Type="http://schemas.microsoft.com/office/2007/relationships/media" Target="../media/media15.m4a"/><Relationship Id="rId6" Type="http://schemas.openxmlformats.org/officeDocument/2006/relationships/hyperlink" Target="https://www.nhs.uk/conditions/osteoarthritis/treatment/" TargetMode="External"/><Relationship Id="rId11" Type="http://schemas.openxmlformats.org/officeDocument/2006/relationships/hyperlink" Target="https://www.cochrane.org/evidence/CD004376_exercise-effective-therapy-treat-knee-osteoarthritis" TargetMode="External"/><Relationship Id="rId5" Type="http://schemas.openxmlformats.org/officeDocument/2006/relationships/hyperlink" Target="https://www.nice.org.uk/guidance/ng226" TargetMode="External"/><Relationship Id="rId15" Type="http://schemas.openxmlformats.org/officeDocument/2006/relationships/hyperlink" Target="https://www.arthritis-uk.org/media/flpbvm2m/arthritisuk_state_of_msk_health_-report_2025.pdf" TargetMode="External"/><Relationship Id="rId10" Type="http://schemas.openxmlformats.org/officeDocument/2006/relationships/hyperlink" Target="https://www.ncbi.nlm.nih.gov/books/NBK507884/" TargetMode="External"/><Relationship Id="rId4" Type="http://schemas.openxmlformats.org/officeDocument/2006/relationships/notesSlide" Target="../notesSlides/notesSlide15.xml"/><Relationship Id="rId9" Type="http://schemas.openxmlformats.org/officeDocument/2006/relationships/hyperlink" Target="https://openstax.org/books/anatomy-and-physiology-2e/pages/10-3-muscle-fiber-contraction-and-relaxation" TargetMode="External"/><Relationship Id="rId14" Type="http://schemas.openxmlformats.org/officeDocument/2006/relationships/hyperlink" Target="http://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alphaModFix/>
          </a:blip>
          <a:tile tx="0" ty="0" sx="100000" sy="100000" flip="none" algn="tl"/>
        </a:blipFill>
        <a:effectLst/>
      </p:bgPr>
    </p:bg>
    <p:spTree>
      <p:nvGrpSpPr>
        <p:cNvPr id="1" name="Shape 83"/>
        <p:cNvGrpSpPr/>
        <p:nvPr/>
      </p:nvGrpSpPr>
      <p:grpSpPr>
        <a:xfrm>
          <a:off x="0" y="0"/>
          <a:ext cx="0" cy="0"/>
          <a:chOff x="0" y="0"/>
          <a:chExt cx="0" cy="0"/>
        </a:xfrm>
      </p:grpSpPr>
      <p:sp>
        <p:nvSpPr>
          <p:cNvPr id="84" name="Google Shape;84;p1" descr="Generated image"/>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Quattrocento Sans"/>
              <a:ea typeface="Quattrocento Sans"/>
              <a:cs typeface="Quattrocento Sans"/>
              <a:sym typeface="Quattrocento Sans"/>
            </a:endParaRPr>
          </a:p>
        </p:txBody>
      </p:sp>
      <p:pic>
        <p:nvPicPr>
          <p:cNvPr id="85" name="Google Shape;85;p1"/>
          <p:cNvPicPr preferRelativeResize="0"/>
          <p:nvPr/>
        </p:nvPicPr>
        <p:blipFill rotWithShape="1">
          <a:blip r:embed="rId6">
            <a:alphaModFix/>
          </a:blip>
          <a:srcRect/>
          <a:stretch/>
        </p:blipFill>
        <p:spPr>
          <a:xfrm>
            <a:off x="0" y="14865"/>
            <a:ext cx="9144000" cy="6850063"/>
          </a:xfrm>
          <a:prstGeom prst="rect">
            <a:avLst/>
          </a:prstGeom>
          <a:noFill/>
          <a:ln>
            <a:noFill/>
          </a:ln>
        </p:spPr>
      </p:pic>
      <p:sp>
        <p:nvSpPr>
          <p:cNvPr id="86" name="Google Shape;86;p1"/>
          <p:cNvSpPr/>
          <p:nvPr/>
        </p:nvSpPr>
        <p:spPr>
          <a:xfrm>
            <a:off x="460375" y="1066800"/>
            <a:ext cx="5181600" cy="10772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lt1"/>
                </a:solidFill>
                <a:latin typeface="Quattrocento Sans"/>
                <a:ea typeface="Quattrocento Sans"/>
                <a:cs typeface="Quattrocento Sans"/>
                <a:sym typeface="Quattrocento Sans"/>
              </a:rPr>
              <a:t>Care Plan for patient with Knee </a:t>
            </a:r>
            <a:r>
              <a:rPr lang="en-US" sz="3600" b="1">
                <a:solidFill>
                  <a:schemeClr val="lt1"/>
                </a:solidFill>
                <a:latin typeface="Quattrocento Sans"/>
                <a:ea typeface="Quattrocento Sans"/>
                <a:cs typeface="Quattrocento Sans"/>
                <a:sym typeface="Quattrocento Sans"/>
              </a:rPr>
              <a:t>Osteoarthritis</a:t>
            </a:r>
            <a:r>
              <a:rPr lang="en-US" sz="2800" b="1">
                <a:solidFill>
                  <a:schemeClr val="lt1"/>
                </a:solidFill>
                <a:latin typeface="Quattrocento Sans"/>
                <a:ea typeface="Quattrocento Sans"/>
                <a:cs typeface="Quattrocento Sans"/>
                <a:sym typeface="Quattrocento Sans"/>
              </a:rPr>
              <a:t> And Musculoskeletal Health</a:t>
            </a:r>
            <a:endParaRPr sz="2800" b="1">
              <a:solidFill>
                <a:schemeClr val="lt1"/>
              </a:solidFill>
              <a:latin typeface="Quattrocento Sans"/>
              <a:ea typeface="Quattrocento Sans"/>
              <a:cs typeface="Quattrocento Sans"/>
              <a:sym typeface="Quattrocento Sans"/>
            </a:endParaRPr>
          </a:p>
        </p:txBody>
      </p:sp>
      <p:sp>
        <p:nvSpPr>
          <p:cNvPr id="87" name="Google Shape;87;p1"/>
          <p:cNvSpPr/>
          <p:nvPr/>
        </p:nvSpPr>
        <p:spPr>
          <a:xfrm>
            <a:off x="307975" y="4419601"/>
            <a:ext cx="4572000" cy="175432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Student Name: Iasmina Ratiu</a:t>
            </a:r>
            <a:endParaRPr/>
          </a:p>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Student ID:2414787</a:t>
            </a:r>
            <a:endParaRPr/>
          </a:p>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Programme: BSc Health and Social Care</a:t>
            </a:r>
            <a:endParaRPr/>
          </a:p>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Module: Introduction to Physiology</a:t>
            </a:r>
            <a:endParaRPr/>
          </a:p>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Module code: BMHP5023</a:t>
            </a:r>
            <a:endParaRPr/>
          </a:p>
          <a:p>
            <a:pPr marL="0" marR="0" lvl="0" indent="0" algn="l" rtl="0">
              <a:spcBef>
                <a:spcPts val="0"/>
              </a:spcBef>
              <a:spcAft>
                <a:spcPts val="0"/>
              </a:spcAft>
              <a:buNone/>
            </a:pPr>
            <a:r>
              <a:rPr lang="en-US" sz="1800" b="1">
                <a:solidFill>
                  <a:schemeClr val="lt1"/>
                </a:solidFill>
                <a:latin typeface="Quattrocento Sans"/>
                <a:ea typeface="Quattrocento Sans"/>
                <a:cs typeface="Quattrocento Sans"/>
                <a:sym typeface="Quattrocento Sans"/>
              </a:rPr>
              <a:t>Assessment: Component 2 Presentation</a:t>
            </a:r>
            <a:endParaRPr sz="1800" b="1">
              <a:solidFill>
                <a:schemeClr val="lt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1A63D0D0-4F0D-CCF7-9735-327E9302948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973013" y="59094"/>
            <a:ext cx="2015412" cy="20154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1"/>
        <p:cNvGrpSpPr/>
        <p:nvPr/>
      </p:nvGrpSpPr>
      <p:grpSpPr>
        <a:xfrm>
          <a:off x="0" y="0"/>
          <a:ext cx="0" cy="0"/>
          <a:chOff x="0" y="0"/>
          <a:chExt cx="0" cy="0"/>
        </a:xfrm>
      </p:grpSpPr>
      <p:sp>
        <p:nvSpPr>
          <p:cNvPr id="92" name="Google Shape;92;p2"/>
          <p:cNvSpPr/>
          <p:nvPr/>
        </p:nvSpPr>
        <p:spPr>
          <a:xfrm>
            <a:off x="359425" y="1997200"/>
            <a:ext cx="8452800" cy="3684600"/>
          </a:xfrm>
          <a:prstGeom prst="rect">
            <a:avLst/>
          </a:prstGeom>
          <a:noFill/>
          <a:ln>
            <a:noFill/>
          </a:ln>
        </p:spPr>
        <p:txBody>
          <a:bodyPr spcFirstLastPara="1" wrap="square" lIns="91425" tIns="45700" rIns="91425" bIns="45700" anchor="t" anchorCtr="0">
            <a:spAutoFit/>
          </a:bodyPr>
          <a:lstStyle/>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It causes long term knee pain</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Movement becomes difficult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Walking and standing take more effort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Many people struggle at work</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Independence is often reduced</a:t>
            </a:r>
            <a:endParaRPr>
              <a:solidFill>
                <a:schemeClr val="dk1"/>
              </a:solidFill>
              <a:latin typeface="Quattrocento Sans"/>
              <a:ea typeface="Quattrocento Sans"/>
              <a:cs typeface="Quattrocento Sans"/>
              <a:sym typeface="Quattrocento Sans"/>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The musculoskeletal conditions involve bones, joints, and muscles. They are one of the leading health problems in the UK. It is a fact that many adults endure poor movement and long-term pain. This makes daily life harder. Individuals have difficulties walking, standing, and engaging in simple activities. A large number of them also struggle to continue working due to pain in the joints. One of the major causes of work absence and the premature loss of a job in the UK is musculoskeletal problems (UK Parliament, 2024).</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Health advice nationally emphasizes that the factors that increase the stress on the joints are low activity, obesity, and prolonged sitting. All of these increase the chances of sustained joint damage and pain (GOV.UK, 2022). Joint pain may decrease independence and confidence and cause social isolation in the lives of those who live with it. It also strains the health services (Arthritis UK, 2025).</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endParaRPr>
              <a:solidFill>
                <a:schemeClr val="dk1"/>
              </a:solidFill>
              <a:latin typeface="Calibri"/>
              <a:ea typeface="Calibri"/>
              <a:cs typeface="Calibri"/>
              <a:sym typeface="Calibri"/>
            </a:endParaRPr>
          </a:p>
          <a:p>
            <a:pPr marL="285750" marR="0" lvl="0" indent="-285750" algn="l" rtl="0">
              <a:spcBef>
                <a:spcPts val="1400"/>
              </a:spcBef>
              <a:spcAft>
                <a:spcPts val="0"/>
              </a:spcAft>
              <a:buClr>
                <a:schemeClr val="dk1"/>
              </a:buClr>
              <a:buSzPts val="1800"/>
              <a:buFont typeface="Quattrocento Sans"/>
              <a:buChar char="•"/>
            </a:pPr>
            <a:endParaRPr sz="1800">
              <a:solidFill>
                <a:schemeClr val="dk1"/>
              </a:solidFill>
              <a:latin typeface="Quattrocento Sans"/>
              <a:ea typeface="Quattrocento Sans"/>
              <a:cs typeface="Quattrocento Sans"/>
              <a:sym typeface="Quattrocento Sans"/>
            </a:endParaRPr>
          </a:p>
        </p:txBody>
      </p:sp>
      <p:sp>
        <p:nvSpPr>
          <p:cNvPr id="93" name="Google Shape;93;p2"/>
          <p:cNvSpPr/>
          <p:nvPr/>
        </p:nvSpPr>
        <p:spPr>
          <a:xfrm>
            <a:off x="471600" y="-4"/>
            <a:ext cx="4714800" cy="964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WHY THIS CONDITION MATTERS</a:t>
            </a:r>
            <a:endParaRPr sz="2800" b="1">
              <a:solidFill>
                <a:schemeClr val="dk1"/>
              </a:solidFill>
              <a:latin typeface="Quattrocento Sans"/>
              <a:ea typeface="Quattrocento Sans"/>
              <a:cs typeface="Quattrocento Sans"/>
              <a:sym typeface="Quattrocento Sans"/>
            </a:endParaRPr>
          </a:p>
        </p:txBody>
      </p:sp>
      <p:sp>
        <p:nvSpPr>
          <p:cNvPr id="94" name="Google Shape;94;p2"/>
          <p:cNvSpPr/>
          <p:nvPr/>
        </p:nvSpPr>
        <p:spPr>
          <a:xfrm>
            <a:off x="993450" y="1128350"/>
            <a:ext cx="3876600" cy="705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Quattrocento Sans"/>
                <a:ea typeface="Quattrocento Sans"/>
                <a:cs typeface="Quattrocento Sans"/>
                <a:sym typeface="Quattrocento Sans"/>
              </a:rPr>
              <a:t>Knee osteoarthritis affects daily life and work for many people in the UK.</a:t>
            </a:r>
            <a:endParaRPr sz="1800">
              <a:solidFill>
                <a:schemeClr val="dk1"/>
              </a:solidFill>
              <a:latin typeface="Quattrocento Sans"/>
              <a:ea typeface="Quattrocento Sans"/>
              <a:cs typeface="Quattrocento Sans"/>
              <a:sym typeface="Quattrocento Sans"/>
            </a:endParaRPr>
          </a:p>
        </p:txBody>
      </p:sp>
      <p:sp>
        <p:nvSpPr>
          <p:cNvPr id="95" name="Google Shape;95;p2"/>
          <p:cNvSpPr/>
          <p:nvPr/>
        </p:nvSpPr>
        <p:spPr>
          <a:xfrm rot="2928033">
            <a:off x="5755812" y="87668"/>
            <a:ext cx="3229175" cy="2978313"/>
          </a:xfrm>
          <a:prstGeom prst="ellipse">
            <a:avLst/>
          </a:prstGeom>
          <a:blipFill rotWithShape="1">
            <a:blip r:embed="rId5">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727788D4-319B-DCB0-5931-6A67B134A6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64598" y="1863411"/>
            <a:ext cx="1327280" cy="13272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9"/>
        <p:cNvGrpSpPr/>
        <p:nvPr/>
      </p:nvGrpSpPr>
      <p:grpSpPr>
        <a:xfrm>
          <a:off x="0" y="0"/>
          <a:ext cx="0" cy="0"/>
          <a:chOff x="0" y="0"/>
          <a:chExt cx="0" cy="0"/>
        </a:xfrm>
      </p:grpSpPr>
      <p:sp>
        <p:nvSpPr>
          <p:cNvPr id="100" name="Google Shape;100;p3"/>
          <p:cNvSpPr/>
          <p:nvPr/>
        </p:nvSpPr>
        <p:spPr>
          <a:xfrm>
            <a:off x="502850" y="509900"/>
            <a:ext cx="8534100" cy="3150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Quattrocento Sans"/>
                <a:ea typeface="Quattrocento Sans"/>
                <a:cs typeface="Quattrocento Sans"/>
                <a:sym typeface="Quattrocento Sans"/>
              </a:rPr>
              <a:t>Knee osteoarthritis is a long term joint condition.</a:t>
            </a:r>
            <a:endParaRPr/>
          </a:p>
          <a:p>
            <a:pPr marL="0" marR="0" lvl="0" indent="0" algn="l" rtl="0">
              <a:spcBef>
                <a:spcPts val="0"/>
              </a:spcBef>
              <a:spcAft>
                <a:spcPts val="0"/>
              </a:spcAft>
              <a:buNone/>
            </a:pPr>
            <a:endParaRPr sz="1800">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It affects the knee joint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The joint becomes painful and stiff</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Movement is no longer smooth</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Symptoms worsen over time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Daily tasks become harder</a:t>
            </a:r>
            <a:endParaRPr>
              <a:solidFill>
                <a:schemeClr val="dk1"/>
              </a:solidFill>
              <a:latin typeface="Quattrocento Sans"/>
              <a:ea typeface="Quattrocento Sans"/>
              <a:cs typeface="Quattrocento Sans"/>
              <a:sym typeface="Quattrocento Sans"/>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Knee Osteoarthritis refers to a chronic joint disease. It takes place as a result of the erosion of cartilage around the knee. Knee cartilage is usually useful in making the knee move without difficulty. It leads to stiffness and pain when it fails. It becomes harder and impossible to manage. The pain typically increases during the active period and reduces during rest. The rigidity can be experienced after sitting or early in the morning after getting up (Hsu and Siwiec, 2023).</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Knee osteoarthritis is predisposed to a number of factors. These are advancing age, being overweight, knee injury, poor muscle tone, and recurrent strain at the workplace. Since this condition impacts day-to-day functioning, clear assessment and management advice is present within the UK to facilitate safe and efficient care (NICE, 2022).</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Common Symptoms</a:t>
            </a:r>
            <a:r>
              <a:rPr lang="en-US">
                <a:solidFill>
                  <a:schemeClr val="dk1"/>
                </a:solidFill>
                <a:latin typeface="Quattrocento Sans"/>
                <a:ea typeface="Quattrocento Sans"/>
                <a:cs typeface="Quattrocento Sans"/>
                <a:sym typeface="Quattrocento Sans"/>
              </a:rPr>
              <a:t>Pain during walking or standing </a:t>
            </a:r>
            <a:endParaRPr>
              <a:solidFill>
                <a:schemeClr val="dk1"/>
              </a:solidFill>
            </a:endParaRPr>
          </a:p>
          <a:p>
            <a:pPr marL="285750" lvl="0" indent="-260350" algn="l" rtl="0">
              <a:spcBef>
                <a:spcPts val="140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Stiffness after rest or sleep</a:t>
            </a:r>
            <a:endParaRPr>
              <a:solidFill>
                <a:schemeClr val="dk1"/>
              </a:solidFill>
            </a:endParaRPr>
          </a:p>
          <a:p>
            <a:pPr marL="285750" lvl="0" indent="-260350" algn="l" rtl="0">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Swelling around the knee</a:t>
            </a:r>
            <a:endParaRPr>
              <a:solidFill>
                <a:schemeClr val="dk1"/>
              </a:solidFill>
            </a:endParaRPr>
          </a:p>
          <a:p>
            <a:pPr marL="285750" lvl="0" indent="-260350" algn="l" rtl="0">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Reduced movement range</a:t>
            </a:r>
            <a:endParaRPr>
              <a:solidFill>
                <a:schemeClr val="dk1"/>
              </a:solidFill>
            </a:endParaRPr>
          </a:p>
          <a:p>
            <a:pPr marL="285750" lvl="0" indent="-260350" algn="l" rtl="0">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Difficulty using stairs</a:t>
            </a:r>
            <a:endParaRPr>
              <a:solidFill>
                <a:schemeClr val="dk1"/>
              </a:solidFill>
              <a:latin typeface="Calibri"/>
              <a:ea typeface="Calibri"/>
              <a:cs typeface="Calibri"/>
              <a:sym typeface="Calibri"/>
            </a:endParaRPr>
          </a:p>
          <a:p>
            <a:pPr marL="45720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p:txBody>
      </p:sp>
      <p:sp>
        <p:nvSpPr>
          <p:cNvPr id="101" name="Google Shape;101;p3"/>
          <p:cNvSpPr/>
          <p:nvPr/>
        </p:nvSpPr>
        <p:spPr>
          <a:xfrm>
            <a:off x="237125" y="0"/>
            <a:ext cx="6551400" cy="443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WHAT IS KNEE OSTEOARTHRITIS</a:t>
            </a:r>
            <a:endParaRPr sz="2800" b="1">
              <a:solidFill>
                <a:schemeClr val="dk1"/>
              </a:solidFill>
              <a:latin typeface="Quattrocento Sans"/>
              <a:ea typeface="Quattrocento Sans"/>
              <a:cs typeface="Quattrocento Sans"/>
              <a:sym typeface="Quattrocento Sans"/>
            </a:endParaRPr>
          </a:p>
        </p:txBody>
      </p:sp>
      <p:sp>
        <p:nvSpPr>
          <p:cNvPr id="102" name="Google Shape;102;p3"/>
          <p:cNvSpPr/>
          <p:nvPr/>
        </p:nvSpPr>
        <p:spPr>
          <a:xfrm>
            <a:off x="6251100" y="141950"/>
            <a:ext cx="2892900" cy="1988100"/>
          </a:xfrm>
          <a:prstGeom prst="roundRect">
            <a:avLst>
              <a:gd name="adj" fmla="val 16667"/>
            </a:avLst>
          </a:prstGeom>
          <a:blipFill rotWithShape="1">
            <a:blip r:embed="rId5">
              <a:alphaModFix/>
            </a:blip>
            <a:stretch>
              <a:fillRect/>
            </a:stretch>
          </a:blipFill>
          <a:ln w="15950" cap="flat" cmpd="sng">
            <a:solidFill>
              <a:srgbClr val="395E89"/>
            </a:solidFill>
            <a:prstDash val="solid"/>
            <a:round/>
            <a:headEnd type="none" w="sm" len="sm"/>
            <a:tailEnd type="none" w="sm" len="sm"/>
          </a:ln>
        </p:spPr>
        <p:txBody>
          <a:bodyPr spcFirstLastPara="1" wrap="square" lIns="57425" tIns="28700" rIns="57425" bIns="28700" anchor="ctr" anchorCtr="0">
            <a:noAutofit/>
          </a:bodyPr>
          <a:lstStyle/>
          <a:p>
            <a:pPr marL="0" marR="0" lvl="0" indent="0" algn="ctr" rtl="0">
              <a:spcBef>
                <a:spcPts val="0"/>
              </a:spcBef>
              <a:spcAft>
                <a:spcPts val="0"/>
              </a:spcAft>
              <a:buNone/>
            </a:pPr>
            <a:endParaRPr sz="1130">
              <a:solidFill>
                <a:schemeClr val="lt1"/>
              </a:solidFill>
              <a:latin typeface="Calibri"/>
              <a:ea typeface="Calibri"/>
              <a:cs typeface="Calibri"/>
              <a:sym typeface="Calibri"/>
            </a:endParaRPr>
          </a:p>
        </p:txBody>
      </p:sp>
      <p:sp>
        <p:nvSpPr>
          <p:cNvPr id="103" name="Google Shape;103;p3"/>
          <p:cNvSpPr/>
          <p:nvPr/>
        </p:nvSpPr>
        <p:spPr>
          <a:xfrm>
            <a:off x="6573875" y="5329000"/>
            <a:ext cx="2356800" cy="1402200"/>
          </a:xfrm>
          <a:prstGeom prst="ellipse">
            <a:avLst/>
          </a:prstGeom>
          <a:blipFill rotWithShape="1">
            <a:blip r:embed="rId6">
              <a:alphaModFix/>
            </a:blip>
            <a:stretch>
              <a:fillRect/>
            </a:stretch>
          </a:blipFill>
          <a:ln>
            <a:noFill/>
          </a:ln>
        </p:spPr>
        <p:txBody>
          <a:bodyPr spcFirstLastPara="1" wrap="square" lIns="72675" tIns="36325" rIns="72675" bIns="36325" anchor="ctr" anchorCtr="0">
            <a:noAutofit/>
          </a:bodyPr>
          <a:lstStyle/>
          <a:p>
            <a:pPr marL="0" marR="0" lvl="0" indent="0" algn="l" rtl="0">
              <a:spcBef>
                <a:spcPts val="0"/>
              </a:spcBef>
              <a:spcAft>
                <a:spcPts val="0"/>
              </a:spcAft>
              <a:buNone/>
            </a:pPr>
            <a:endParaRPr sz="1430">
              <a:solidFill>
                <a:schemeClr val="lt1"/>
              </a:solidFill>
              <a:latin typeface="Calibri"/>
              <a:ea typeface="Calibri"/>
              <a:cs typeface="Calibri"/>
              <a:sym typeface="Calibri"/>
            </a:endParaRPr>
          </a:p>
        </p:txBody>
      </p:sp>
      <p:pic>
        <p:nvPicPr>
          <p:cNvPr id="3" name="tmpAudioRecording.m4a">
            <a:hlinkClick r:id="" action="ppaction://media"/>
            <a:extLst>
              <a:ext uri="{FF2B5EF4-FFF2-40B4-BE49-F238E27FC236}">
                <a16:creationId xmlns:a16="http://schemas.microsoft.com/office/drawing/2014/main" id="{EDE3C766-6982-9C09-8080-AD2B68A020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59425" y="712025"/>
            <a:ext cx="1686350" cy="1686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5"/>
          <p:cNvSpPr/>
          <p:nvPr/>
        </p:nvSpPr>
        <p:spPr>
          <a:xfrm>
            <a:off x="5827700" y="0"/>
            <a:ext cx="3245700" cy="2728500"/>
          </a:xfrm>
          <a:prstGeom prst="roundRect">
            <a:avLst>
              <a:gd name="adj" fmla="val 16667"/>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9" name="Google Shape;109;p5"/>
          <p:cNvSpPr/>
          <p:nvPr/>
        </p:nvSpPr>
        <p:spPr>
          <a:xfrm>
            <a:off x="134900" y="923950"/>
            <a:ext cx="9009000" cy="5478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This presentation uses a fictional patient to explain care </a:t>
            </a: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needs.</a:t>
            </a:r>
            <a:endParaRPr/>
          </a:p>
          <a:p>
            <a:pPr marL="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60 year old man</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Lives alone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Works as a delivery driver</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Knee pain for three years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affects work and sleep</a:t>
            </a:r>
            <a:endParaRPr>
              <a:solidFill>
                <a:schemeClr val="dk1"/>
              </a:solidFill>
              <a:latin typeface="Quattrocento Sans"/>
              <a:ea typeface="Quattrocento Sans"/>
              <a:cs typeface="Quattrocento Sans"/>
              <a:sym typeface="Quattrocento Sans"/>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The fictional patient is a 60-year-old male living alone in a flat on the ground floor. He works as a delivery driver. His work is characterized by constant sitting and lifting. He also complains of continued pain in the left knee for the last three years. The pain becomes worse during movement, standing, or walking up the stairs. He does not walk long distances anymore, and he walks with handrails to support him. Knee pain disrupts his sleep and makes him sleepy throughout the day.</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Over the years, the patient has been increasing in weight and does not do much physical activity other than work. He ceased physical exercises, as physical activity is painful. At the age of forty, he had a sporting event when he hurt the same knee. This trauma was never completely recovered from. The stress on the knee joint is enhanced by reduced movement, excess weight, and previous injury to the knee joint.</a:t>
            </a:r>
            <a:endParaRPr>
              <a:solidFill>
                <a:schemeClr val="dk1"/>
              </a:solidFill>
              <a:latin typeface="Calibri"/>
              <a:ea typeface="Calibri"/>
              <a:cs typeface="Calibri"/>
              <a:sym typeface="Calibri"/>
            </a:endParaRPr>
          </a:p>
          <a:p>
            <a:pPr marL="285750" marR="0" lvl="0" indent="-285750" algn="l" rtl="0">
              <a:spcBef>
                <a:spcPts val="1400"/>
              </a:spcBef>
              <a:spcAft>
                <a:spcPts val="0"/>
              </a:spcAft>
              <a:buClr>
                <a:schemeClr val="dk1"/>
              </a:buClr>
              <a:buSzPts val="1800"/>
              <a:buFont typeface="Quattrocento Sans"/>
              <a:buChar char="•"/>
            </a:pPr>
            <a:endParaRPr sz="1800">
              <a:solidFill>
                <a:schemeClr val="dk1"/>
              </a:solidFill>
              <a:latin typeface="Quattrocento Sans"/>
              <a:ea typeface="Quattrocento Sans"/>
              <a:cs typeface="Quattrocento Sans"/>
              <a:sym typeface="Quattrocento Sans"/>
            </a:endParaRPr>
          </a:p>
        </p:txBody>
      </p:sp>
      <p:sp>
        <p:nvSpPr>
          <p:cNvPr id="110" name="Google Shape;110;p5"/>
          <p:cNvSpPr/>
          <p:nvPr/>
        </p:nvSpPr>
        <p:spPr>
          <a:xfrm>
            <a:off x="381000" y="20"/>
            <a:ext cx="4343400" cy="862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FICTIONAL PATIENT OVERVIEW</a:t>
            </a:r>
            <a:endParaRPr sz="2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61B88A15-520D-771E-33B0-3AEF17C41E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79979" y="1177990"/>
            <a:ext cx="1688841" cy="168884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6"/>
          <p:cNvSpPr/>
          <p:nvPr/>
        </p:nvSpPr>
        <p:spPr>
          <a:xfrm>
            <a:off x="5418900" y="228925"/>
            <a:ext cx="3725100" cy="3707700"/>
          </a:xfrm>
          <a:prstGeom prst="ellipse">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6" name="Google Shape;116;p6"/>
          <p:cNvSpPr/>
          <p:nvPr/>
        </p:nvSpPr>
        <p:spPr>
          <a:xfrm>
            <a:off x="329100" y="1721125"/>
            <a:ext cx="6183600" cy="4523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Walking distance is reduced</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Stairs cause strong discomfort</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Balance feels unsafe at times</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Sleep is disturbed at night</a:t>
            </a:r>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Confidence in movement is low</a:t>
            </a:r>
            <a:endParaRPr sz="1800">
              <a:solidFill>
                <a:schemeClr val="dk1"/>
              </a:solidFill>
              <a:latin typeface="Calibri"/>
              <a:ea typeface="Calibri"/>
              <a:cs typeface="Calibri"/>
              <a:sym typeface="Calibri"/>
            </a:endParaRPr>
          </a:p>
          <a:p>
            <a:pPr marL="457200" lvl="0" indent="-342900" algn="l" rtl="0">
              <a:lnSpc>
                <a:spcPct val="150000"/>
              </a:lnSpc>
              <a:spcBef>
                <a:spcPts val="1400"/>
              </a:spcBef>
              <a:spcAft>
                <a:spcPts val="0"/>
              </a:spcAft>
              <a:buClr>
                <a:schemeClr val="dk1"/>
              </a:buClr>
              <a:buSzPts val="1800"/>
              <a:buFont typeface="Calibri"/>
              <a:buChar char="•"/>
            </a:pPr>
            <a:r>
              <a:rPr lang="en-US" sz="1200">
                <a:solidFill>
                  <a:schemeClr val="dk1"/>
                </a:solidFill>
                <a:latin typeface="Calibri"/>
                <a:ea typeface="Calibri"/>
                <a:cs typeface="Calibri"/>
                <a:sym typeface="Calibri"/>
              </a:rPr>
              <a:t>All these aspects make joints stressful and decrease knee stability. The world guidelines blame overweight and physical inactivity as causes of decreased overall health and poor mobility (World Health Organization, 2023).</a:t>
            </a:r>
            <a:endParaRPr sz="1200">
              <a:solidFill>
                <a:schemeClr val="dk1"/>
              </a:solidFill>
              <a:latin typeface="Calibri"/>
              <a:ea typeface="Calibri"/>
              <a:cs typeface="Calibri"/>
              <a:sym typeface="Calibri"/>
            </a:endParaRPr>
          </a:p>
          <a:p>
            <a:pPr marL="457200" lvl="0" indent="-342900" algn="l" rtl="0">
              <a:lnSpc>
                <a:spcPct val="150000"/>
              </a:lnSpc>
              <a:spcBef>
                <a:spcPts val="1400"/>
              </a:spcBef>
              <a:spcAft>
                <a:spcPts val="0"/>
              </a:spcAft>
              <a:buClr>
                <a:schemeClr val="dk1"/>
              </a:buClr>
              <a:buSzPts val="1800"/>
              <a:buFont typeface="Calibri"/>
              <a:buChar char="•"/>
            </a:pPr>
            <a:r>
              <a:rPr lang="en-US" sz="1200">
                <a:solidFill>
                  <a:schemeClr val="dk1"/>
                </a:solidFill>
                <a:latin typeface="Calibri"/>
                <a:ea typeface="Calibri"/>
                <a:cs typeface="Calibri"/>
                <a:sym typeface="Calibri"/>
              </a:rPr>
              <a:t>The most important care requirements in relation to this patient are pain management, enhancing movement confidence, and the provision of assistance in order to enhance safe daily activity.</a:t>
            </a:r>
            <a:endParaRPr sz="1200">
              <a:solidFill>
                <a:schemeClr val="dk1"/>
              </a:solidFill>
              <a:latin typeface="Calibri"/>
              <a:ea typeface="Calibri"/>
              <a:cs typeface="Calibri"/>
              <a:sym typeface="Calibri"/>
            </a:endParaRPr>
          </a:p>
          <a:p>
            <a:pPr marL="285750" marR="0" lvl="0" indent="-285750" algn="l" rtl="0">
              <a:spcBef>
                <a:spcPts val="1400"/>
              </a:spcBef>
              <a:spcAft>
                <a:spcPts val="0"/>
              </a:spcAft>
              <a:buClr>
                <a:schemeClr val="dk1"/>
              </a:buClr>
              <a:buSzPts val="1800"/>
              <a:buFont typeface="Calibri"/>
              <a:buChar char="•"/>
            </a:pPr>
            <a:endParaRPr sz="1800">
              <a:solidFill>
                <a:schemeClr val="dk1"/>
              </a:solidFill>
              <a:latin typeface="Calibri"/>
              <a:ea typeface="Calibri"/>
              <a:cs typeface="Calibri"/>
              <a:sym typeface="Calibri"/>
            </a:endParaRPr>
          </a:p>
          <a:p>
            <a:pPr marL="45720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7" name="Google Shape;117;p6"/>
          <p:cNvSpPr/>
          <p:nvPr/>
        </p:nvSpPr>
        <p:spPr>
          <a:xfrm>
            <a:off x="401775" y="1026154"/>
            <a:ext cx="3941700" cy="827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Calibri"/>
                <a:ea typeface="Calibri"/>
                <a:cs typeface="Calibri"/>
                <a:sym typeface="Calibri"/>
              </a:rPr>
              <a:t>Knee pain changes how the patient manages daily activities.</a:t>
            </a:r>
            <a:endParaRPr sz="1800" b="1">
              <a:solidFill>
                <a:schemeClr val="dk1"/>
              </a:solidFill>
              <a:latin typeface="Calibri"/>
              <a:ea typeface="Calibri"/>
              <a:cs typeface="Calibri"/>
              <a:sym typeface="Calibri"/>
            </a:endParaRPr>
          </a:p>
        </p:txBody>
      </p:sp>
      <p:sp>
        <p:nvSpPr>
          <p:cNvPr id="118" name="Google Shape;118;p6"/>
          <p:cNvSpPr/>
          <p:nvPr/>
        </p:nvSpPr>
        <p:spPr>
          <a:xfrm>
            <a:off x="228600" y="116526"/>
            <a:ext cx="5472300" cy="776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HOW PAIN AFFECTS his DAILY LIFE</a:t>
            </a:r>
            <a:endParaRPr sz="2800" b="1">
              <a:solidFill>
                <a:schemeClr val="dk1"/>
              </a:solidFill>
              <a:latin typeface="Quattrocento Sans"/>
              <a:ea typeface="Quattrocento Sans"/>
              <a:cs typeface="Quattrocento Sans"/>
              <a:sym typeface="Quattrocento Sans"/>
            </a:endParaRPr>
          </a:p>
        </p:txBody>
      </p:sp>
      <p:sp>
        <p:nvSpPr>
          <p:cNvPr id="119" name="Google Shape;119;p6"/>
          <p:cNvSpPr txBox="1"/>
          <p:nvPr/>
        </p:nvSpPr>
        <p:spPr>
          <a:xfrm>
            <a:off x="543725" y="228925"/>
            <a:ext cx="2913600" cy="3228300"/>
          </a:xfrm>
          <a:prstGeom prst="rect">
            <a:avLst/>
          </a:prstGeom>
          <a:noFill/>
          <a:ln>
            <a:noFill/>
          </a:ln>
        </p:spPr>
        <p:txBody>
          <a:bodyPr spcFirstLastPara="1" wrap="square" lIns="91425" tIns="91425" rIns="91425" bIns="91425" anchor="ctr" anchorCtr="0">
            <a:noAutofit/>
          </a:bodyPr>
          <a:lstStyle/>
          <a:p>
            <a:pPr marL="0" lvl="0" indent="0" algn="l" rtl="0">
              <a:lnSpc>
                <a:spcPct val="150000"/>
              </a:lnSpc>
              <a:spcBef>
                <a:spcPts val="1400"/>
              </a:spcBef>
              <a:spcAft>
                <a:spcPts val="1400"/>
              </a:spcAft>
              <a:buNone/>
            </a:pPr>
            <a:endParaRPr sz="1200">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257F4FF4-F39E-B957-74B6-4A189BB3A6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43475" y="2130114"/>
            <a:ext cx="837422" cy="8374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7"/>
          <p:cNvSpPr/>
          <p:nvPr/>
        </p:nvSpPr>
        <p:spPr>
          <a:xfrm>
            <a:off x="5846746" y="1144702"/>
            <a:ext cx="3082500" cy="3117300"/>
          </a:xfrm>
          <a:prstGeom prst="ellipse">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5" name="Google Shape;125;p7"/>
          <p:cNvSpPr/>
          <p:nvPr/>
        </p:nvSpPr>
        <p:spPr>
          <a:xfrm>
            <a:off x="0" y="218725"/>
            <a:ext cx="5734200" cy="3711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MAIN RISK FACTORS</a:t>
            </a:r>
            <a:endParaRPr/>
          </a:p>
          <a:p>
            <a:pPr marL="0" marR="0" lvl="0" indent="0" algn="l" rtl="0">
              <a:spcBef>
                <a:spcPts val="0"/>
              </a:spcBef>
              <a:spcAft>
                <a:spcPts val="0"/>
              </a:spcAft>
              <a:buNone/>
            </a:pPr>
            <a:endParaRPr sz="1800"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Several risk factors increase stress on the knee joint.</a:t>
            </a:r>
            <a:endParaRPr/>
          </a:p>
          <a:p>
            <a:pPr marL="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Older age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Past knee injury</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Excess body weight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Low physical activity</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Repeated lifting at work</a:t>
            </a:r>
            <a:endParaRPr>
              <a:solidFill>
                <a:schemeClr val="dk1"/>
              </a:solidFill>
              <a:latin typeface="Quattrocento Sans"/>
              <a:ea typeface="Quattrocento Sans"/>
              <a:cs typeface="Quattrocento Sans"/>
              <a:sym typeface="Quattrocento Sans"/>
            </a:endParaRPr>
          </a:p>
          <a:p>
            <a:pPr marL="457200" marR="0" lvl="0" indent="0" algn="l" rtl="0">
              <a:spcBef>
                <a:spcPts val="0"/>
              </a:spcBef>
              <a:spcAft>
                <a:spcPts val="0"/>
              </a:spcAft>
              <a:buNone/>
            </a:pPr>
            <a:endParaRPr sz="1800">
              <a:solidFill>
                <a:schemeClr val="dk1"/>
              </a:solidFill>
              <a:latin typeface="Quattrocento Sans"/>
              <a:ea typeface="Quattrocento Sans"/>
              <a:cs typeface="Quattrocento Sans"/>
              <a:sym typeface="Quattrocento Sans"/>
            </a:endParaRPr>
          </a:p>
        </p:txBody>
      </p:sp>
      <p:graphicFrame>
        <p:nvGraphicFramePr>
          <p:cNvPr id="126" name="Google Shape;126;p7"/>
          <p:cNvGraphicFramePr/>
          <p:nvPr/>
        </p:nvGraphicFramePr>
        <p:xfrm>
          <a:off x="112700" y="2600325"/>
          <a:ext cx="5734050" cy="1475994"/>
        </p:xfrm>
        <a:graphic>
          <a:graphicData uri="http://schemas.openxmlformats.org/drawingml/2006/table">
            <a:tbl>
              <a:tblPr bandRow="1">
                <a:noFill/>
                <a:tableStyleId>{5DBC2C66-871E-4D3B-A55A-733B5E961C15}</a:tableStyleId>
              </a:tblPr>
              <a:tblGrid>
                <a:gridCol w="1438275">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2466975">
                  <a:extLst>
                    <a:ext uri="{9D8B030D-6E8A-4147-A177-3AD203B41FA5}">
                      <a16:colId xmlns:a16="http://schemas.microsoft.com/office/drawing/2014/main" val="20002"/>
                    </a:ext>
                  </a:extLst>
                </a:gridCol>
              </a:tblGrid>
              <a:tr h="174275">
                <a:tc>
                  <a:txBody>
                    <a:bodyPr/>
                    <a:lstStyle/>
                    <a:p>
                      <a:pPr marL="0" lvl="0" indent="0" algn="ctr" rtl="0">
                        <a:lnSpc>
                          <a:spcPct val="150000"/>
                        </a:lnSpc>
                        <a:spcBef>
                          <a:spcPts val="0"/>
                        </a:spcBef>
                        <a:spcAft>
                          <a:spcPts val="0"/>
                        </a:spcAft>
                        <a:buNone/>
                      </a:pPr>
                      <a:r>
                        <a:rPr lang="en-US" sz="1200" b="1">
                          <a:latin typeface="Calibri"/>
                          <a:ea typeface="Calibri"/>
                          <a:cs typeface="Calibri"/>
                          <a:sym typeface="Calibri"/>
                        </a:rPr>
                        <a:t>Type of risk factor</a:t>
                      </a:r>
                      <a:endParaRPr sz="1200" b="1">
                        <a:latin typeface="Calibri"/>
                        <a:ea typeface="Calibri"/>
                        <a:cs typeface="Calibri"/>
                        <a:sym typeface="Calibri"/>
                      </a:endParaRPr>
                    </a:p>
                  </a:txBody>
                  <a:tcPr marL="68575" marR="68575" marT="0" marB="0"/>
                </a:tc>
                <a:tc>
                  <a:txBody>
                    <a:bodyPr/>
                    <a:lstStyle/>
                    <a:p>
                      <a:pPr marL="0" lvl="0" indent="0" algn="ctr" rtl="0">
                        <a:lnSpc>
                          <a:spcPct val="150000"/>
                        </a:lnSpc>
                        <a:spcBef>
                          <a:spcPts val="0"/>
                        </a:spcBef>
                        <a:spcAft>
                          <a:spcPts val="0"/>
                        </a:spcAft>
                        <a:buNone/>
                      </a:pPr>
                      <a:r>
                        <a:rPr lang="en-US" sz="1200" b="1">
                          <a:latin typeface="Calibri"/>
                          <a:ea typeface="Calibri"/>
                          <a:cs typeface="Calibri"/>
                          <a:sym typeface="Calibri"/>
                        </a:rPr>
                        <a:t>Specific factor</a:t>
                      </a:r>
                      <a:endParaRPr sz="1200" b="1">
                        <a:latin typeface="Calibri"/>
                        <a:ea typeface="Calibri"/>
                        <a:cs typeface="Calibri"/>
                        <a:sym typeface="Calibri"/>
                      </a:endParaRPr>
                    </a:p>
                  </a:txBody>
                  <a:tcPr marL="68575" marR="68575" marT="0" marB="0"/>
                </a:tc>
                <a:tc>
                  <a:txBody>
                    <a:bodyPr/>
                    <a:lstStyle/>
                    <a:p>
                      <a:pPr marL="0" lvl="0" indent="0" algn="ctr" rtl="0">
                        <a:lnSpc>
                          <a:spcPct val="150000"/>
                        </a:lnSpc>
                        <a:spcBef>
                          <a:spcPts val="0"/>
                        </a:spcBef>
                        <a:spcAft>
                          <a:spcPts val="0"/>
                        </a:spcAft>
                        <a:buNone/>
                      </a:pPr>
                      <a:r>
                        <a:rPr lang="en-US" sz="1200" b="1">
                          <a:latin typeface="Calibri"/>
                          <a:ea typeface="Calibri"/>
                          <a:cs typeface="Calibri"/>
                          <a:sym typeface="Calibri"/>
                        </a:rPr>
                        <a:t>Relevance to this patient</a:t>
                      </a:r>
                      <a:endParaRPr sz="1200" b="1">
                        <a:latin typeface="Calibri"/>
                        <a:ea typeface="Calibri"/>
                        <a:cs typeface="Calibri"/>
                        <a:sym typeface="Calibri"/>
                      </a:endParaRPr>
                    </a:p>
                  </a:txBody>
                  <a:tcPr marL="68575" marR="68575" marT="0" marB="0"/>
                </a:tc>
                <a:extLst>
                  <a:ext uri="{0D108BD9-81ED-4DB2-BD59-A6C34878D82A}">
                    <a16:rowId xmlns:a16="http://schemas.microsoft.com/office/drawing/2014/main" val="10000"/>
                  </a:ext>
                </a:extLst>
              </a:tr>
              <a:tr h="0">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Non modifiable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Age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Increased joint wear over time</a:t>
                      </a:r>
                      <a:endParaRPr sz="1200">
                        <a:latin typeface="Calibri"/>
                        <a:ea typeface="Calibri"/>
                        <a:cs typeface="Calibri"/>
                        <a:sym typeface="Calibri"/>
                      </a:endParaRPr>
                    </a:p>
                  </a:txBody>
                  <a:tcPr marL="68575" marR="68575" marT="0" marB="0"/>
                </a:tc>
                <a:extLst>
                  <a:ext uri="{0D108BD9-81ED-4DB2-BD59-A6C34878D82A}">
                    <a16:rowId xmlns:a16="http://schemas.microsoft.com/office/drawing/2014/main" val="10001"/>
                  </a:ext>
                </a:extLst>
              </a:tr>
              <a:tr h="0">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Non modifiable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Previous knee injury</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Long-term joint weakness</a:t>
                      </a:r>
                      <a:endParaRPr sz="1200">
                        <a:latin typeface="Calibri"/>
                        <a:ea typeface="Calibri"/>
                        <a:cs typeface="Calibri"/>
                        <a:sym typeface="Calibri"/>
                      </a:endParaRPr>
                    </a:p>
                  </a:txBody>
                  <a:tcPr marL="68575" marR="68575" marT="0" marB="0"/>
                </a:tc>
                <a:extLst>
                  <a:ext uri="{0D108BD9-81ED-4DB2-BD59-A6C34878D82A}">
                    <a16:rowId xmlns:a16="http://schemas.microsoft.com/office/drawing/2014/main" val="10002"/>
                  </a:ext>
                </a:extLst>
              </a:tr>
              <a:tr h="0">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Excess body weight</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Increased load on the knee joint</a:t>
                      </a:r>
                      <a:endParaRPr sz="1200">
                        <a:latin typeface="Calibri"/>
                        <a:ea typeface="Calibri"/>
                        <a:cs typeface="Calibri"/>
                        <a:sym typeface="Calibri"/>
                      </a:endParaRPr>
                    </a:p>
                  </a:txBody>
                  <a:tcPr marL="68575" marR="68575" marT="0" marB="0"/>
                </a:tc>
                <a:extLst>
                  <a:ext uri="{0D108BD9-81ED-4DB2-BD59-A6C34878D82A}">
                    <a16:rowId xmlns:a16="http://schemas.microsoft.com/office/drawing/2014/main" val="10003"/>
                  </a:ext>
                </a:extLst>
              </a:tr>
              <a:tr h="0">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Low physical activity</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Reduced muscle support</a:t>
                      </a:r>
                      <a:endParaRPr sz="1200">
                        <a:latin typeface="Calibri"/>
                        <a:ea typeface="Calibri"/>
                        <a:cs typeface="Calibri"/>
                        <a:sym typeface="Calibri"/>
                      </a:endParaRPr>
                    </a:p>
                  </a:txBody>
                  <a:tcPr marL="68575" marR="68575" marT="0" marB="0"/>
                </a:tc>
                <a:extLst>
                  <a:ext uri="{0D108BD9-81ED-4DB2-BD59-A6C34878D82A}">
                    <a16:rowId xmlns:a16="http://schemas.microsoft.com/office/drawing/2014/main" val="10004"/>
                  </a:ext>
                </a:extLst>
              </a:tr>
              <a:tr h="0">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Occupational strain</a:t>
                      </a:r>
                      <a:endParaRPr sz="1200">
                        <a:latin typeface="Calibri"/>
                        <a:ea typeface="Calibri"/>
                        <a:cs typeface="Calibri"/>
                        <a:sym typeface="Calibri"/>
                      </a:endParaRPr>
                    </a:p>
                  </a:txBody>
                  <a:tcPr marL="68575" marR="68575" marT="0" marB="0"/>
                </a:tc>
                <a:tc>
                  <a:txBody>
                    <a:bodyPr/>
                    <a:lstStyle/>
                    <a:p>
                      <a:pPr marL="0" lvl="0" indent="0" algn="l" rtl="0">
                        <a:lnSpc>
                          <a:spcPct val="150000"/>
                        </a:lnSpc>
                        <a:spcBef>
                          <a:spcPts val="0"/>
                        </a:spcBef>
                        <a:spcAft>
                          <a:spcPts val="0"/>
                        </a:spcAft>
                        <a:buNone/>
                      </a:pPr>
                      <a:r>
                        <a:rPr lang="en-US" sz="1200">
                          <a:latin typeface="Calibri"/>
                          <a:ea typeface="Calibri"/>
                          <a:cs typeface="Calibri"/>
                          <a:sym typeface="Calibri"/>
                        </a:rPr>
                        <a:t>Repeated lifting and long sitting</a:t>
                      </a:r>
                      <a:endParaRPr sz="1200">
                        <a:latin typeface="Calibri"/>
                        <a:ea typeface="Calibri"/>
                        <a:cs typeface="Calibri"/>
                        <a:sym typeface="Calibri"/>
                      </a:endParaRPr>
                    </a:p>
                  </a:txBody>
                  <a:tcPr marL="68575" marR="68575" marT="0" marB="0"/>
                </a:tc>
                <a:extLst>
                  <a:ext uri="{0D108BD9-81ED-4DB2-BD59-A6C34878D82A}">
                    <a16:rowId xmlns:a16="http://schemas.microsoft.com/office/drawing/2014/main" val="10005"/>
                  </a:ext>
                </a:extLst>
              </a:tr>
            </a:tbl>
          </a:graphicData>
        </a:graphic>
      </p:graphicFrame>
      <p:sp>
        <p:nvSpPr>
          <p:cNvPr id="127" name="Google Shape;127;p7"/>
          <p:cNvSpPr txBox="1"/>
          <p:nvPr/>
        </p:nvSpPr>
        <p:spPr>
          <a:xfrm>
            <a:off x="254875" y="4484775"/>
            <a:ext cx="7719300" cy="2735100"/>
          </a:xfrm>
          <a:prstGeom prst="rect">
            <a:avLst/>
          </a:prstGeom>
          <a:noFill/>
          <a:ln>
            <a:noFill/>
          </a:ln>
        </p:spPr>
        <p:txBody>
          <a:bodyPr spcFirstLastPara="1" wrap="square" lIns="91425" tIns="91425" rIns="91425" bIns="91425" anchor="ctr" anchorCtr="0">
            <a:noAutofit/>
          </a:bodyPr>
          <a:lstStyle/>
          <a:p>
            <a:pPr marL="0" lvl="0" indent="0" algn="l" rtl="0">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The table below summarises the main risk factors identified in this patient.All these aspects make joints stressful and decrease knee stability. The world guidelines blame overweight and physical inactivity as causes of decreased overall health and poor mobility (World Health Organization, 2023).</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The most important care requirements in relation to this patient are pain management, enhancing movement confidence, and the provision of assistance in order to enhance safe daily activity.</a:t>
            </a:r>
            <a:endParaRPr>
              <a:solidFill>
                <a:schemeClr val="dk1"/>
              </a:solidFill>
              <a:latin typeface="Calibri"/>
              <a:ea typeface="Calibri"/>
              <a:cs typeface="Calibri"/>
              <a:sym typeface="Calibri"/>
            </a:endParaRPr>
          </a:p>
          <a:p>
            <a:pPr marL="0" lvl="0" indent="0" algn="l" rtl="0">
              <a:lnSpc>
                <a:spcPct val="150000"/>
              </a:lnSpc>
              <a:spcBef>
                <a:spcPts val="1400"/>
              </a:spcBef>
              <a:spcAft>
                <a:spcPts val="1000"/>
              </a:spcAft>
              <a:buNone/>
            </a:pPr>
            <a:r>
              <a:rPr lang="en-US" sz="1200" b="1">
                <a:latin typeface="Calibri"/>
                <a:ea typeface="Calibri"/>
                <a:cs typeface="Calibri"/>
                <a:sym typeface="Calibri"/>
              </a:rPr>
              <a:t> </a:t>
            </a:r>
            <a:endParaRPr sz="1200" b="1">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CF6ADED2-CD62-0147-DE40-F9AC46FB6A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57700" y="802508"/>
            <a:ext cx="1389046" cy="138904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p:nvPr/>
        </p:nvSpPr>
        <p:spPr>
          <a:xfrm>
            <a:off x="0" y="1322500"/>
            <a:ext cx="2812800" cy="3209400"/>
          </a:xfrm>
          <a:prstGeom prst="roundRect">
            <a:avLst>
              <a:gd name="adj" fmla="val 16667"/>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3" name="Google Shape;133;p8"/>
          <p:cNvSpPr/>
          <p:nvPr/>
        </p:nvSpPr>
        <p:spPr>
          <a:xfrm>
            <a:off x="2683925" y="1087475"/>
            <a:ext cx="6460200" cy="3984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Calibri"/>
                <a:ea typeface="Calibri"/>
                <a:cs typeface="Calibri"/>
                <a:sym typeface="Calibri"/>
              </a:rPr>
              <a:t>The knee is a joint designed for movement and support.</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It is a synovial joint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Bones meet inside a joint space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Cartilage covers bone ends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Ligaments keep the knee stable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Menisci absorb shock</a:t>
            </a:r>
            <a:endParaRPr>
              <a:solidFill>
                <a:schemeClr val="dk1"/>
              </a:solidFill>
              <a:latin typeface="Calibri"/>
              <a:ea typeface="Calibri"/>
              <a:cs typeface="Calibri"/>
              <a:sym typeface="Calibri"/>
            </a:endParaRPr>
          </a:p>
          <a:p>
            <a:pPr marL="45720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The knee is a synovial joint. This joint is the one that can move, and it is stable. The joint cavity is a small cavity found within the knee. This room enables the knee to flex and extend without any complications.The articular cartilage covers the ends of the bones. This cartilage is soft and hard. It decreases friction during the movement of the knee. It is also useful in the distribution of the weight of the body when walking and standing.</a:t>
            </a:r>
            <a:endParaRPr>
              <a:solidFill>
                <a:schemeClr val="dk1"/>
              </a:solidFill>
              <a:latin typeface="Calibri"/>
              <a:ea typeface="Calibri"/>
              <a:cs typeface="Calibri"/>
              <a:sym typeface="Calibri"/>
            </a:endParaRPr>
          </a:p>
          <a:p>
            <a:pPr marL="457200" lvl="0" indent="0" algn="l" rtl="0">
              <a:lnSpc>
                <a:spcPct val="150000"/>
              </a:lnSpc>
              <a:spcBef>
                <a:spcPts val="1400"/>
              </a:spcBef>
              <a:spcAft>
                <a:spcPts val="1400"/>
              </a:spcAft>
              <a:buNone/>
            </a:pPr>
            <a:r>
              <a:rPr lang="en-US">
                <a:solidFill>
                  <a:schemeClr val="dk1"/>
                </a:solidFill>
                <a:latin typeface="Calibri"/>
                <a:ea typeface="Calibri"/>
                <a:cs typeface="Calibri"/>
                <a:sym typeface="Calibri"/>
              </a:rPr>
              <a:t>There are powerful ligaments that hold the knee. They regulate the movement and maintain the position of the joints. There are two menisci found within the knee. They are pads of cartilage that are curved. They absorb the shock and enhance stability during movement.A combination of all these structures enables safe movement and the weight of the body (OpenStax, 2022)</a:t>
            </a:r>
            <a:r>
              <a:rPr lang="en-US" sz="1200">
                <a:solidFill>
                  <a:schemeClr val="dk1"/>
                </a:solidFill>
                <a:latin typeface="Calibri"/>
                <a:ea typeface="Calibri"/>
                <a:cs typeface="Calibri"/>
                <a:sym typeface="Calibri"/>
              </a:rPr>
              <a:t>.</a:t>
            </a:r>
            <a:endParaRPr sz="1800">
              <a:solidFill>
                <a:schemeClr val="dk1"/>
              </a:solidFill>
              <a:latin typeface="Calibri"/>
              <a:ea typeface="Calibri"/>
              <a:cs typeface="Calibri"/>
              <a:sym typeface="Calibri"/>
            </a:endParaRPr>
          </a:p>
        </p:txBody>
      </p:sp>
      <p:sp>
        <p:nvSpPr>
          <p:cNvPr id="134" name="Google Shape;134;p8"/>
          <p:cNvSpPr/>
          <p:nvPr/>
        </p:nvSpPr>
        <p:spPr>
          <a:xfrm>
            <a:off x="552950" y="153915"/>
            <a:ext cx="41169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KNEE JOINT ANATOMY</a:t>
            </a:r>
            <a:endParaRPr sz="2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D9401767-FA8D-A71F-5551-971C04FC4C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96725" y="1322500"/>
            <a:ext cx="1873502" cy="18735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p:nvPr/>
        </p:nvSpPr>
        <p:spPr>
          <a:xfrm>
            <a:off x="52125" y="1056800"/>
            <a:ext cx="6051600" cy="552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Cartilage reduces friction</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Joint fluid supports movement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Muscles guide bending and straightening</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Strong muscles protect the joint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Balance and control are maintained</a:t>
            </a:r>
            <a:endParaRPr>
              <a:solidFill>
                <a:schemeClr val="dk1"/>
              </a:solidFill>
              <a:latin typeface="Quattrocento Sans"/>
              <a:ea typeface="Quattrocento Sans"/>
              <a:cs typeface="Quattrocento Sans"/>
              <a:sym typeface="Quattrocento Sans"/>
            </a:endParaRPr>
          </a:p>
          <a:p>
            <a:pPr marL="45720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The knee motion requires low friction and proper control of the joint to move normally. The bones move freely due to healthy cartilage. The synovial fluid diffuses over the joint when it moves. This will minimize the wear and promote the use of the knee again.</a:t>
            </a:r>
            <a:endParaRPr>
              <a:solidFill>
                <a:schemeClr val="dk1"/>
              </a:solidFill>
              <a:latin typeface="Calibri"/>
              <a:ea typeface="Calibri"/>
              <a:cs typeface="Calibri"/>
              <a:sym typeface="Calibri"/>
            </a:endParaRPr>
          </a:p>
          <a:p>
            <a:pPr marL="45720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Muscle support is also required in movement. Bending and straightening are controlled by muscles that are located around the knee. </a:t>
            </a:r>
            <a:endParaRPr>
              <a:solidFill>
                <a:schemeClr val="dk1"/>
              </a:solidFill>
              <a:latin typeface="Calibri"/>
              <a:ea typeface="Calibri"/>
              <a:cs typeface="Calibri"/>
              <a:sym typeface="Calibri"/>
            </a:endParaRPr>
          </a:p>
          <a:p>
            <a:pPr marL="457200" lvl="0" indent="0" algn="l" rtl="0">
              <a:lnSpc>
                <a:spcPct val="150000"/>
              </a:lnSpc>
              <a:spcBef>
                <a:spcPts val="1400"/>
              </a:spcBef>
              <a:spcAft>
                <a:spcPts val="1400"/>
              </a:spcAft>
              <a:buNone/>
            </a:pPr>
            <a:r>
              <a:rPr lang="en-US">
                <a:solidFill>
                  <a:schemeClr val="dk1"/>
                </a:solidFill>
                <a:latin typeface="Calibri"/>
                <a:ea typeface="Calibri"/>
                <a:cs typeface="Calibri"/>
                <a:sym typeface="Calibri"/>
              </a:rPr>
              <a:t>The knee is more stable when the strength of the muscles is good. Its balance is improved, and trust in movement is gained. This minimizes the chances of strain and unequal loading of the joint. Normal knee functioning and the long-term well-being of the joints require proper muscle support (Tortora and Derrickson, 2021).</a:t>
            </a:r>
            <a:endParaRPr>
              <a:solidFill>
                <a:schemeClr val="dk1"/>
              </a:solidFill>
              <a:latin typeface="Calibri"/>
              <a:ea typeface="Calibri"/>
              <a:cs typeface="Calibri"/>
              <a:sym typeface="Calibri"/>
            </a:endParaRPr>
          </a:p>
        </p:txBody>
      </p:sp>
      <p:sp>
        <p:nvSpPr>
          <p:cNvPr id="140" name="Google Shape;140;p9"/>
          <p:cNvSpPr/>
          <p:nvPr/>
        </p:nvSpPr>
        <p:spPr>
          <a:xfrm>
            <a:off x="5735699" y="269151"/>
            <a:ext cx="3408300" cy="3538800"/>
          </a:xfrm>
          <a:prstGeom prst="ellipse">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9"/>
          <p:cNvSpPr/>
          <p:nvPr/>
        </p:nvSpPr>
        <p:spPr>
          <a:xfrm>
            <a:off x="381000" y="5"/>
            <a:ext cx="5181600" cy="811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NORMAL KNEE FUNCTION</a:t>
            </a:r>
            <a:endParaRPr/>
          </a:p>
          <a:p>
            <a:pPr marL="0" marR="0" lvl="0" indent="0" algn="l" rtl="0">
              <a:spcBef>
                <a:spcPts val="0"/>
              </a:spcBef>
              <a:spcAft>
                <a:spcPts val="0"/>
              </a:spcAft>
              <a:buNone/>
            </a:pPr>
            <a:endParaRPr sz="1800" b="1">
              <a:solidFill>
                <a:schemeClr val="dk1"/>
              </a:solidFill>
              <a:latin typeface="Quattrocento Sans"/>
              <a:ea typeface="Quattrocento Sans"/>
              <a:cs typeface="Quattrocento Sans"/>
              <a:sym typeface="Quattrocento Sans"/>
            </a:endParaRPr>
          </a:p>
        </p:txBody>
      </p:sp>
      <p:sp>
        <p:nvSpPr>
          <p:cNvPr id="142" name="Google Shape;142;p9"/>
          <p:cNvSpPr/>
          <p:nvPr/>
        </p:nvSpPr>
        <p:spPr>
          <a:xfrm>
            <a:off x="457200" y="596891"/>
            <a:ext cx="4572000" cy="459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Quattrocento Sans"/>
                <a:ea typeface="Quattrocento Sans"/>
                <a:cs typeface="Quattrocento Sans"/>
                <a:sym typeface="Quattrocento Sans"/>
              </a:rPr>
              <a:t>A healthy knee moves smoothly and safely.</a:t>
            </a:r>
            <a:endParaRPr sz="1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79A3F0A4-1F96-C346-0FBA-62DF25F1FB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152666" y="4725829"/>
            <a:ext cx="942392" cy="94239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0"/>
          <p:cNvSpPr/>
          <p:nvPr/>
        </p:nvSpPr>
        <p:spPr>
          <a:xfrm>
            <a:off x="5320150" y="1271378"/>
            <a:ext cx="3620100" cy="1649700"/>
          </a:xfrm>
          <a:prstGeom prst="ellipse">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8" name="Google Shape;148;p10"/>
          <p:cNvSpPr/>
          <p:nvPr/>
        </p:nvSpPr>
        <p:spPr>
          <a:xfrm>
            <a:off x="150" y="1741575"/>
            <a:ext cx="9144000" cy="5116500"/>
          </a:xfrm>
          <a:prstGeom prst="rect">
            <a:avLst/>
          </a:prstGeom>
          <a:noFill/>
          <a:ln>
            <a:noFill/>
          </a:ln>
        </p:spPr>
        <p:txBody>
          <a:bodyPr spcFirstLastPara="1" wrap="square" lIns="91425" tIns="45700" rIns="91425" bIns="45700" anchor="t" anchorCtr="0">
            <a:spAutoFit/>
          </a:bodyPr>
          <a:lstStyle/>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Cartilage becomes thin</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Bone movement becomes rough</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increases with use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Stiffness limits movement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Swelling may develop</a:t>
            </a:r>
            <a:endParaRPr>
              <a:solidFill>
                <a:schemeClr val="dk1"/>
              </a:solidFill>
              <a:latin typeface="Quattrocento Sans"/>
              <a:ea typeface="Quattrocento Sans"/>
              <a:cs typeface="Quattrocento Sans"/>
              <a:sym typeface="Quattrocento Sans"/>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With weakening cartilages, the knee is less shock-absorbing. The mobility is painful and stiff. There could be swelling as a result of irritation in the joint. These alterations decrease the ability of the knee to move far and easily (Hsu and Siwiec, 2023).</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Moving is regulated in a healthy knee. In osteoarthritis, the movement is disbalanced and painful. Suffering may result in activity reduction. This can make the muscles weak and provide less support to the joints, thus increasing the level of symptoms.</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Osteoarthritis does not just occur as a consequence of age. The symptoms vary in different people. Timely intervention can be used to protect functioning and decrease daily restrictions (Hunter and Bierma Zeinstra, 2019).</a:t>
            </a:r>
            <a:endParaRPr>
              <a:solidFill>
                <a:schemeClr val="dk1"/>
              </a:solidFill>
              <a:latin typeface="Calibri"/>
              <a:ea typeface="Calibri"/>
              <a:cs typeface="Calibri"/>
              <a:sym typeface="Calibri"/>
            </a:endParaRPr>
          </a:p>
          <a:p>
            <a:pPr marL="285750" marR="0" lvl="0" indent="-285750" algn="l" rtl="0">
              <a:spcBef>
                <a:spcPts val="1400"/>
              </a:spcBef>
              <a:spcAft>
                <a:spcPts val="0"/>
              </a:spcAft>
              <a:buClr>
                <a:schemeClr val="dk1"/>
              </a:buClr>
              <a:buSzPts val="1800"/>
              <a:buFont typeface="Quattrocento Sans"/>
              <a:buChar char="•"/>
            </a:pPr>
            <a:endParaRPr sz="1800">
              <a:solidFill>
                <a:schemeClr val="dk1"/>
              </a:solidFill>
              <a:latin typeface="Quattrocento Sans"/>
              <a:ea typeface="Quattrocento Sans"/>
              <a:cs typeface="Quattrocento Sans"/>
              <a:sym typeface="Quattrocento Sans"/>
            </a:endParaRPr>
          </a:p>
        </p:txBody>
      </p:sp>
      <p:sp>
        <p:nvSpPr>
          <p:cNvPr id="149" name="Google Shape;149;p10"/>
          <p:cNvSpPr/>
          <p:nvPr/>
        </p:nvSpPr>
        <p:spPr>
          <a:xfrm>
            <a:off x="186925" y="127961"/>
            <a:ext cx="3483000" cy="1828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WHAT</a:t>
            </a:r>
            <a:r>
              <a:rPr lang="en-US" sz="2800" b="1">
                <a:solidFill>
                  <a:schemeClr val="dk1"/>
                </a:solidFill>
                <a:latin typeface="Calibri"/>
                <a:ea typeface="Calibri"/>
                <a:cs typeface="Calibri"/>
                <a:sym typeface="Calibri"/>
              </a:rPr>
              <a:t> CHANGES IN OSTEOARTHRITIS</a:t>
            </a:r>
            <a:endParaRPr sz="2800" b="1">
              <a:solidFill>
                <a:schemeClr val="dk1"/>
              </a:solidFill>
              <a:latin typeface="Calibri"/>
              <a:ea typeface="Calibri"/>
              <a:cs typeface="Calibri"/>
              <a:sym typeface="Calibri"/>
            </a:endParaRPr>
          </a:p>
        </p:txBody>
      </p:sp>
      <p:sp>
        <p:nvSpPr>
          <p:cNvPr id="150" name="Google Shape;150;p10"/>
          <p:cNvSpPr/>
          <p:nvPr/>
        </p:nvSpPr>
        <p:spPr>
          <a:xfrm>
            <a:off x="4407100" y="310700"/>
            <a:ext cx="4333200" cy="1054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Quattrocento Sans"/>
                <a:ea typeface="Quattrocento Sans"/>
                <a:cs typeface="Quattrocento Sans"/>
                <a:sym typeface="Quattrocento Sans"/>
              </a:rPr>
              <a:t>Osteoarthritis</a:t>
            </a:r>
            <a:r>
              <a:rPr lang="en-US" sz="1800" b="1">
                <a:solidFill>
                  <a:schemeClr val="dk1"/>
                </a:solidFill>
                <a:latin typeface="Calibri"/>
                <a:ea typeface="Calibri"/>
                <a:cs typeface="Calibri"/>
                <a:sym typeface="Calibri"/>
              </a:rPr>
              <a:t> damages normal joint function.</a:t>
            </a:r>
            <a:endParaRPr sz="1800">
              <a:solidFill>
                <a:schemeClr val="dk1"/>
              </a:solidFill>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91BE3312-159C-5CA1-E071-8761F0373F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86536" y="1183420"/>
            <a:ext cx="1303953" cy="130395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1"/>
          <p:cNvSpPr/>
          <p:nvPr/>
        </p:nvSpPr>
        <p:spPr>
          <a:xfrm>
            <a:off x="6923075" y="-132875"/>
            <a:ext cx="2308200" cy="2920800"/>
          </a:xfrm>
          <a:prstGeom prst="roundRect">
            <a:avLst>
              <a:gd name="adj" fmla="val 16667"/>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6" name="Google Shape;156;p11"/>
          <p:cNvSpPr/>
          <p:nvPr/>
        </p:nvSpPr>
        <p:spPr>
          <a:xfrm>
            <a:off x="0" y="748150"/>
            <a:ext cx="8977800" cy="3939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Daily habits can worsen or improve symptoms.</a:t>
            </a: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Extra weight increases knee pressure</a:t>
            </a:r>
            <a:endParaRPr>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Inactivity weakens muscles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Long sitting increases stiffness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Heavy lifting strains the joint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Small changes can reduce pain</a:t>
            </a:r>
            <a:endParaRPr>
              <a:solidFill>
                <a:schemeClr val="dk1"/>
              </a:solidFill>
              <a:latin typeface="Quattrocento Sans"/>
              <a:ea typeface="Quattrocento Sans"/>
              <a:cs typeface="Quattrocento Sans"/>
              <a:sym typeface="Quattrocento Sans"/>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Lifestyle can affect knee pain. When a human being possesses some excess body weight, the knee must bear additional weight. Every step can hurt more. This patient has found that walking and standing are painful due to weight gain. A little loss of weight will do the knee good. Weight loss is not only better than fast weight loss, but also better than small changes (NHS, 2025).</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Pain can also be aggravated by daily work and home activities. The knee can be strained by sitting for a long time in the car when driving, lifting, and dropping off. There are stairs and kneeling at home, which are the worst. The instructions comprise taking movement breaks, lifting in a safer form, and gradually increasing the activity to make sure that the joints are safe (</a:t>
            </a:r>
            <a:r>
              <a:rPr lang="en-US" u="sng">
                <a:solidFill>
                  <a:schemeClr val="dk1"/>
                </a:solidFill>
                <a:latin typeface="Calibri"/>
                <a:ea typeface="Calibri"/>
                <a:cs typeface="Calibri"/>
                <a:sym typeface="Calibri"/>
              </a:rPr>
              <a:t>GOV.UK</a:t>
            </a:r>
            <a:r>
              <a:rPr lang="en-US">
                <a:solidFill>
                  <a:schemeClr val="dk1"/>
                </a:solidFill>
                <a:latin typeface="Calibri"/>
                <a:ea typeface="Calibri"/>
                <a:cs typeface="Calibri"/>
                <a:sym typeface="Calibri"/>
              </a:rPr>
              <a:t>, 2022).</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In the case of this patient, there are some easy modifications that can be made. They are small breaks when one is at work, short walks every day, and not bending their knees deeply. This is capable of supporting knees without rendering normal life too difficult.</a:t>
            </a:r>
            <a:endParaRPr>
              <a:solidFill>
                <a:schemeClr val="dk1"/>
              </a:solidFill>
              <a:latin typeface="Calibri"/>
              <a:ea typeface="Calibri"/>
              <a:cs typeface="Calibri"/>
              <a:sym typeface="Calibri"/>
            </a:endParaRPr>
          </a:p>
          <a:p>
            <a:pPr marL="285750" marR="0" lvl="0" indent="-285750" algn="l" rtl="0">
              <a:spcBef>
                <a:spcPts val="1400"/>
              </a:spcBef>
              <a:spcAft>
                <a:spcPts val="0"/>
              </a:spcAft>
              <a:buClr>
                <a:schemeClr val="dk1"/>
              </a:buClr>
              <a:buSzPts val="1800"/>
              <a:buFont typeface="Quattrocento Sans"/>
              <a:buChar char="•"/>
            </a:pPr>
            <a:endParaRPr sz="1800">
              <a:solidFill>
                <a:schemeClr val="dk1"/>
              </a:solidFill>
              <a:latin typeface="Quattrocento Sans"/>
              <a:ea typeface="Quattrocento Sans"/>
              <a:cs typeface="Quattrocento Sans"/>
              <a:sym typeface="Quattrocento Sans"/>
            </a:endParaRPr>
          </a:p>
        </p:txBody>
      </p:sp>
      <p:sp>
        <p:nvSpPr>
          <p:cNvPr id="157" name="Google Shape;157;p11"/>
          <p:cNvSpPr/>
          <p:nvPr/>
        </p:nvSpPr>
        <p:spPr>
          <a:xfrm>
            <a:off x="3428324" y="42070"/>
            <a:ext cx="31146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LIFESTYLE</a:t>
            </a:r>
            <a:r>
              <a:rPr lang="en-US" sz="2800" b="1">
                <a:solidFill>
                  <a:schemeClr val="dk1"/>
                </a:solidFill>
                <a:latin typeface="Calibri"/>
                <a:ea typeface="Calibri"/>
                <a:cs typeface="Calibri"/>
                <a:sym typeface="Calibri"/>
              </a:rPr>
              <a:t> IMPACT</a:t>
            </a:r>
            <a:endParaRPr sz="2800" b="1">
              <a:solidFill>
                <a:schemeClr val="dk1"/>
              </a:solidFill>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4E0BD65E-F6C8-5428-57F6-845DB4DD39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85624" y="922614"/>
            <a:ext cx="1047361" cy="10473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2"/>
          <p:cNvSpPr/>
          <p:nvPr/>
        </p:nvSpPr>
        <p:spPr>
          <a:xfrm>
            <a:off x="6379204" y="-57225"/>
            <a:ext cx="2667000" cy="2919000"/>
          </a:xfrm>
          <a:prstGeom prst="roundRect">
            <a:avLst>
              <a:gd name="adj" fmla="val 16667"/>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Quattrocento Sans"/>
              <a:ea typeface="Quattrocento Sans"/>
              <a:cs typeface="Quattrocento Sans"/>
              <a:sym typeface="Quattrocento Sans"/>
            </a:endParaRPr>
          </a:p>
        </p:txBody>
      </p:sp>
      <p:sp>
        <p:nvSpPr>
          <p:cNvPr id="163" name="Google Shape;163;p12"/>
          <p:cNvSpPr/>
          <p:nvPr/>
        </p:nvSpPr>
        <p:spPr>
          <a:xfrm>
            <a:off x="0" y="523300"/>
            <a:ext cx="6185400" cy="4140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Care planning starts with careful assessment.</a:t>
            </a: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b="1">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level during movement</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Ability to walk and stand</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Balance and falls risk</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Sleep quality</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Mood and motivation</a:t>
            </a:r>
            <a:endParaRPr>
              <a:solidFill>
                <a:schemeClr val="dk1"/>
              </a:solidFill>
              <a:latin typeface="Quattrocento Sans"/>
              <a:ea typeface="Quattrocento Sans"/>
              <a:cs typeface="Quattrocento Sans"/>
              <a:sym typeface="Quattrocento Sans"/>
            </a:endParaRPr>
          </a:p>
          <a:p>
            <a:pPr marL="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a:p>
            <a:pPr marL="0" lvl="0" indent="0" algn="l" rtl="0">
              <a:lnSpc>
                <a:spcPct val="150000"/>
              </a:lnSpc>
              <a:spcBef>
                <a:spcPts val="1400"/>
              </a:spcBef>
              <a:spcAft>
                <a:spcPts val="0"/>
              </a:spcAft>
              <a:buNone/>
            </a:pPr>
            <a:r>
              <a:rPr lang="en-US">
                <a:solidFill>
                  <a:schemeClr val="dk1"/>
                </a:solidFill>
                <a:latin typeface="Quattrocento Sans"/>
                <a:ea typeface="Quattrocento Sans"/>
                <a:cs typeface="Quattrocento Sans"/>
                <a:sym typeface="Quattrocento Sans"/>
              </a:rPr>
              <a:t>   </a:t>
            </a:r>
            <a:r>
              <a:rPr lang="en-US">
                <a:solidFill>
                  <a:schemeClr val="dk1"/>
                </a:solidFill>
                <a:latin typeface="Calibri"/>
                <a:ea typeface="Calibri"/>
                <a:cs typeface="Calibri"/>
                <a:sym typeface="Calibri"/>
              </a:rPr>
              <a:t>Pain on foot, standing, and stairs.</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rigidity and the range of motion of the knee.</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extent to which the patient can walk, and the extent to which he/she feels secure.</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influence of pain on sleep and regular life.</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Falls risk due to pain or poor balance while walking.</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Mood, e.g., being upset or despondent.</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Instability, such as the locking of the knee and sudden swelling.</a:t>
            </a:r>
            <a:endParaRPr>
              <a:solidFill>
                <a:schemeClr val="dk1"/>
              </a:solidFill>
              <a:latin typeface="Calibri"/>
              <a:ea typeface="Calibri"/>
              <a:cs typeface="Calibri"/>
              <a:sym typeface="Calibri"/>
            </a:endParaRPr>
          </a:p>
          <a:p>
            <a:pPr marL="457200" lvl="0" indent="0" algn="l" rtl="0">
              <a:lnSpc>
                <a:spcPct val="150000"/>
              </a:lnSpc>
              <a:spcBef>
                <a:spcPts val="1400"/>
              </a:spcBef>
              <a:spcAft>
                <a:spcPts val="1400"/>
              </a:spcAft>
              <a:buNone/>
            </a:pPr>
            <a:endParaRPr sz="1800">
              <a:solidFill>
                <a:schemeClr val="dk1"/>
              </a:solidFill>
              <a:latin typeface="Quattrocento Sans"/>
              <a:ea typeface="Quattrocento Sans"/>
              <a:cs typeface="Quattrocento Sans"/>
              <a:sym typeface="Quattrocento Sans"/>
            </a:endParaRPr>
          </a:p>
        </p:txBody>
      </p:sp>
      <p:sp>
        <p:nvSpPr>
          <p:cNvPr id="164" name="Google Shape;164;p12"/>
          <p:cNvSpPr/>
          <p:nvPr/>
        </p:nvSpPr>
        <p:spPr>
          <a:xfrm>
            <a:off x="0" y="-25"/>
            <a:ext cx="5602800" cy="697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CARE PLAN ASSESSMENT</a:t>
            </a:r>
            <a:endParaRPr sz="2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96BC16AC-CD8D-5AA4-43B2-6476C4F1D7E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3302" y="1045824"/>
            <a:ext cx="1727700" cy="17277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3"/>
          <p:cNvSpPr/>
          <p:nvPr/>
        </p:nvSpPr>
        <p:spPr>
          <a:xfrm>
            <a:off x="6512550" y="0"/>
            <a:ext cx="2463000" cy="2350800"/>
          </a:xfrm>
          <a:prstGeom prst="roundRect">
            <a:avLst>
              <a:gd name="adj" fmla="val 16667"/>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0" name="Google Shape;170;p13"/>
          <p:cNvSpPr/>
          <p:nvPr/>
        </p:nvSpPr>
        <p:spPr>
          <a:xfrm>
            <a:off x="0" y="739975"/>
            <a:ext cx="9144000" cy="4977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dk1"/>
                </a:solidFill>
                <a:latin typeface="Quattrocento Sans"/>
                <a:ea typeface="Quattrocento Sans"/>
                <a:cs typeface="Quattrocento Sans"/>
                <a:sym typeface="Quattrocento Sans"/>
              </a:rPr>
              <a:t>The care plan focuses on realistic improvement.</a:t>
            </a:r>
            <a:endParaRPr/>
          </a:p>
          <a:p>
            <a:pPr marL="0" marR="0" lvl="0" indent="0" algn="l" rtl="0">
              <a:spcBef>
                <a:spcPts val="0"/>
              </a:spcBef>
              <a:spcAft>
                <a:spcPts val="0"/>
              </a:spcAft>
              <a:buNone/>
            </a:pPr>
            <a:endParaRPr>
              <a:solidFill>
                <a:schemeClr val="dk1"/>
              </a:solidFill>
              <a:latin typeface="Quattrocento Sans"/>
              <a:ea typeface="Quattrocento Sans"/>
              <a:cs typeface="Quattrocento Sans"/>
              <a:sym typeface="Quattrocento Sans"/>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Improve walking tolerance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Reduce pain on stairs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Increase movement confidence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Build muscle strength slowly</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Support safe daily activity</a:t>
            </a:r>
            <a:endParaRPr>
              <a:solidFill>
                <a:schemeClr val="dk1"/>
              </a:solidFill>
              <a:latin typeface="Quattrocento Sans"/>
              <a:ea typeface="Quattrocento Sans"/>
              <a:cs typeface="Quattrocento Sans"/>
              <a:sym typeface="Quattrocento Sans"/>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The goals must be specific and achievable. In the case of this patient, the objectives are:</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Walk 10 minutes, with no very bad pain.</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Reduce knee pain on stairs in 8 weeks.</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Get more rest as the pain is reduced.These objectives aim at daily living and not eliminating every pain.</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sz="1200" b="1">
                <a:solidFill>
                  <a:schemeClr val="dk1"/>
                </a:solidFill>
                <a:latin typeface="Calibri"/>
                <a:ea typeface="Calibri"/>
                <a:cs typeface="Calibri"/>
                <a:sym typeface="Calibri"/>
              </a:rPr>
              <a:t>Learning and home care                                                                                                    Exercise and movement             </a:t>
            </a:r>
            <a:endParaRPr sz="1200" b="1">
              <a:solidFill>
                <a:schemeClr val="dk1"/>
              </a:solidFill>
              <a:latin typeface="Calibri"/>
              <a:ea typeface="Calibri"/>
              <a:cs typeface="Calibri"/>
              <a:sym typeface="Calibri"/>
            </a:endParaRPr>
          </a:p>
          <a:p>
            <a:pPr marL="457200" lvl="0" indent="-304800" algn="l" rtl="0">
              <a:lnSpc>
                <a:spcPct val="150000"/>
              </a:lnSpc>
              <a:spcBef>
                <a:spcPts val="140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Describe that osteoarthritis is something that can be assisted.                 Begin mild strength therapy of thighs and hips.    </a:t>
            </a:r>
            <a:endParaRPr sz="1200">
              <a:solidFill>
                <a:schemeClr val="dk1"/>
              </a:solidFill>
              <a:latin typeface="Calibri"/>
              <a:ea typeface="Calibri"/>
              <a:cs typeface="Calibri"/>
              <a:sym typeface="Calibri"/>
            </a:endParaRPr>
          </a:p>
          <a:p>
            <a:pPr marL="457200" lvl="0" indent="-304800" algn="l" rtl="0">
              <a:lnSpc>
                <a:spcPct val="150000"/>
              </a:lnSpc>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Convince them that pain does not necessarily harm.                                    Use simple stretches to relieve knee stiffness.</a:t>
            </a:r>
            <a:endParaRPr sz="1200">
              <a:solidFill>
                <a:schemeClr val="dk1"/>
              </a:solidFill>
              <a:latin typeface="Calibri"/>
              <a:ea typeface="Calibri"/>
              <a:cs typeface="Calibri"/>
              <a:sym typeface="Calibri"/>
            </a:endParaRPr>
          </a:p>
          <a:p>
            <a:pPr marL="457200" lvl="0" indent="-304800" algn="l" rtl="0">
              <a:lnSpc>
                <a:spcPct val="150000"/>
              </a:lnSpc>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Promote slow-paced work and rest in times of pain flare-up.                    Gradually increase activity to gain confidence.</a:t>
            </a:r>
            <a:endParaRPr sz="1200">
              <a:solidFill>
                <a:schemeClr val="dk1"/>
              </a:solidFill>
              <a:latin typeface="Calibri"/>
              <a:ea typeface="Calibri"/>
              <a:cs typeface="Calibri"/>
              <a:sym typeface="Calibri"/>
            </a:endParaRPr>
          </a:p>
          <a:p>
            <a:pPr marL="457200" lvl="0" indent="-304800" algn="l" rtl="0">
              <a:lnSpc>
                <a:spcPct val="150000"/>
              </a:lnSpc>
              <a:spcBef>
                <a:spcPts val="140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Physical activities should be encouraged rather than inactivity</a:t>
            </a:r>
            <a:endParaRPr sz="1200">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sz="1200">
                <a:solidFill>
                  <a:schemeClr val="dk1"/>
                </a:solidFill>
                <a:latin typeface="Calibri"/>
                <a:ea typeface="Calibri"/>
                <a:cs typeface="Calibri"/>
                <a:sym typeface="Calibri"/>
              </a:rPr>
              <a:t>Pain and daily functioning of knee osteoarthritis can be enhanced through regular exercise (Cohen et al., 2020).</a:t>
            </a:r>
            <a:endParaRPr sz="1200">
              <a:solidFill>
                <a:schemeClr val="dk1"/>
              </a:solidFill>
              <a:latin typeface="Calibri"/>
              <a:ea typeface="Calibri"/>
              <a:cs typeface="Calibri"/>
              <a:sym typeface="Calibri"/>
            </a:endParaRPr>
          </a:p>
          <a:p>
            <a:pPr marL="457200" lvl="0" indent="0" algn="l" rtl="0">
              <a:lnSpc>
                <a:spcPct val="150000"/>
              </a:lnSpc>
              <a:spcBef>
                <a:spcPts val="1400"/>
              </a:spcBef>
              <a:spcAft>
                <a:spcPts val="1400"/>
              </a:spcAft>
              <a:buNone/>
            </a:pPr>
            <a:endParaRPr sz="1200">
              <a:solidFill>
                <a:schemeClr val="dk1"/>
              </a:solidFill>
              <a:latin typeface="Calibri"/>
              <a:ea typeface="Calibri"/>
              <a:cs typeface="Calibri"/>
              <a:sym typeface="Calibri"/>
            </a:endParaRPr>
          </a:p>
        </p:txBody>
      </p:sp>
      <p:sp>
        <p:nvSpPr>
          <p:cNvPr id="171" name="Google Shape;171;p13"/>
          <p:cNvSpPr/>
          <p:nvPr/>
        </p:nvSpPr>
        <p:spPr>
          <a:xfrm>
            <a:off x="385425" y="0"/>
            <a:ext cx="3505200" cy="10758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b="1">
                <a:solidFill>
                  <a:schemeClr val="dk1"/>
                </a:solidFill>
                <a:latin typeface="Quattrocento Sans"/>
                <a:ea typeface="Quattrocento Sans"/>
                <a:cs typeface="Quattrocento Sans"/>
                <a:sym typeface="Quattrocento Sans"/>
              </a:rPr>
              <a:t>CARE PLAN GOALS AND ACTIONS</a:t>
            </a:r>
            <a:endParaRPr sz="2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51FABBB9-8B56-6CD0-19F3-12D421286F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72000" y="593718"/>
            <a:ext cx="1094014" cy="109401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4"/>
          <p:cNvSpPr/>
          <p:nvPr/>
        </p:nvSpPr>
        <p:spPr>
          <a:xfrm>
            <a:off x="6035900" y="-67475"/>
            <a:ext cx="2582100" cy="2773800"/>
          </a:xfrm>
          <a:prstGeom prst="ellipse">
            <a:avLst/>
          </a:prstGeom>
          <a:blipFill rotWithShape="1">
            <a:blip r:embed="rId5">
              <a:alphaModFix/>
            </a:blip>
            <a:stretch>
              <a:fillRect/>
            </a:stretch>
          </a:blipFill>
          <a:ln w="25400" cap="flat" cmpd="sng">
            <a:solidFill>
              <a:srgbClr val="395E89"/>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7" name="Google Shape;177;p14"/>
          <p:cNvSpPr/>
          <p:nvPr/>
        </p:nvSpPr>
        <p:spPr>
          <a:xfrm>
            <a:off x="0" y="1067025"/>
            <a:ext cx="7620600" cy="3804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chemeClr val="dk1"/>
                </a:solidFill>
                <a:latin typeface="Calibri"/>
                <a:ea typeface="Calibri"/>
                <a:cs typeface="Calibri"/>
                <a:sym typeface="Calibri"/>
              </a:rPr>
              <a:t>Ongoing review and clear communication are essential.</a:t>
            </a:r>
            <a:endParaRPr sz="1800">
              <a:solidFill>
                <a:schemeClr val="dk1"/>
              </a:solidFill>
              <a:latin typeface="Calibri"/>
              <a:ea typeface="Calibri"/>
              <a:cs typeface="Calibri"/>
              <a:sym typeface="Calibri"/>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Review progress every few weeks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Track pain and mobility changes</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Adjust plan when needed</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Use simple language</a:t>
            </a:r>
            <a:endParaRPr/>
          </a:p>
          <a:p>
            <a:pPr marL="285750" marR="0" lvl="0" indent="-260350" algn="l" rtl="0">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Respect patient choices</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To ensure that things are safe, progress must be monitored frequently. Monitoring should include:</a:t>
            </a:r>
            <a:endParaRPr>
              <a:solidFill>
                <a:schemeClr val="dk1"/>
              </a:solidFill>
              <a:latin typeface="Calibri"/>
              <a:ea typeface="Calibri"/>
              <a:cs typeface="Calibri"/>
              <a:sym typeface="Calibri"/>
            </a:endParaRPr>
          </a:p>
          <a:p>
            <a:pPr marL="457200" lvl="0" indent="-317500" algn="l" rtl="0">
              <a:lnSpc>
                <a:spcPct val="150000"/>
              </a:lnSpc>
              <a:spcBef>
                <a:spcPts val="140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Pain during daily tasks</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Ambulation and use of stairs.</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Physical activity and the level of confidence of the patient.</a:t>
            </a:r>
            <a:endParaRPr>
              <a:solidFill>
                <a:schemeClr val="dk1"/>
              </a:solidFill>
              <a:latin typeface="Calibri"/>
              <a:ea typeface="Calibri"/>
              <a:cs typeface="Calibri"/>
              <a:sym typeface="Calibri"/>
            </a:endParaRPr>
          </a:p>
          <a:p>
            <a:pPr marL="457200" lvl="0" indent="-317500" algn="l" rtl="0">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Sleep quality</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None/>
            </a:pPr>
            <a:r>
              <a:rPr lang="en-US">
                <a:solidFill>
                  <a:schemeClr val="dk1"/>
                </a:solidFill>
                <a:latin typeface="Calibri"/>
                <a:ea typeface="Calibri"/>
                <a:cs typeface="Calibri"/>
                <a:sym typeface="Calibri"/>
              </a:rPr>
              <a:t>The review should be done every 6 to 8 weeks. Referral must occur when the pain becomes increasingly severe, movement becomes increasingly severe, or warning signs are noted.</a:t>
            </a:r>
            <a:endParaRPr>
              <a:solidFill>
                <a:schemeClr val="dk1"/>
              </a:solidFill>
              <a:latin typeface="Calibri"/>
              <a:ea typeface="Calibri"/>
              <a:cs typeface="Calibri"/>
              <a:sym typeface="Calibri"/>
            </a:endParaRPr>
          </a:p>
          <a:p>
            <a:pPr marL="0" lvl="0" indent="0" algn="l" rtl="0">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Good communication is significant in good care. The plan needs to be described using easy words. Medical terminology that is hard should be avoided or defined. Concerns and decisions should be suggested to the patient. The joint decision-making process will ensure that the plan fits the life of the patient (NHS England, 2023).</a:t>
            </a:r>
            <a:endParaRPr>
              <a:solidFill>
                <a:schemeClr val="dk1"/>
              </a:solidFill>
              <a:latin typeface="Calibri"/>
              <a:ea typeface="Calibri"/>
              <a:cs typeface="Calibri"/>
              <a:sym typeface="Calibri"/>
            </a:endParaRPr>
          </a:p>
          <a:p>
            <a:pPr marL="457200" marR="0" lvl="0" indent="0" algn="l" rtl="0">
              <a:spcBef>
                <a:spcPts val="1400"/>
              </a:spcBef>
              <a:spcAft>
                <a:spcPts val="0"/>
              </a:spcAft>
              <a:buNone/>
            </a:pPr>
            <a:endParaRPr sz="1800">
              <a:solidFill>
                <a:schemeClr val="dk1"/>
              </a:solidFill>
              <a:latin typeface="Calibri"/>
              <a:ea typeface="Calibri"/>
              <a:cs typeface="Calibri"/>
              <a:sym typeface="Calibri"/>
            </a:endParaRPr>
          </a:p>
        </p:txBody>
      </p:sp>
      <p:sp>
        <p:nvSpPr>
          <p:cNvPr id="178" name="Google Shape;178;p14"/>
          <p:cNvSpPr/>
          <p:nvPr/>
        </p:nvSpPr>
        <p:spPr>
          <a:xfrm>
            <a:off x="457200" y="75621"/>
            <a:ext cx="3654300" cy="9198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b="1">
                <a:solidFill>
                  <a:schemeClr val="dk1"/>
                </a:solidFill>
                <a:latin typeface="Quattrocento Sans"/>
                <a:ea typeface="Quattrocento Sans"/>
                <a:cs typeface="Quattrocento Sans"/>
                <a:sym typeface="Quattrocento Sans"/>
              </a:rPr>
              <a:t>MONITORING AND COMMUNICATION</a:t>
            </a:r>
            <a:endParaRPr sz="2800" b="1">
              <a:solidFill>
                <a:schemeClr val="dk1"/>
              </a:solidFill>
              <a:latin typeface="Quattrocento Sans"/>
              <a:ea typeface="Quattrocento Sans"/>
              <a:cs typeface="Quattrocento Sans"/>
              <a:sym typeface="Quattrocento Sans"/>
            </a:endParaRPr>
          </a:p>
        </p:txBody>
      </p:sp>
      <p:pic>
        <p:nvPicPr>
          <p:cNvPr id="2" name="tmpAudioRecording.m4a">
            <a:hlinkClick r:id="" action="ppaction://media"/>
            <a:extLst>
              <a:ext uri="{FF2B5EF4-FFF2-40B4-BE49-F238E27FC236}">
                <a16:creationId xmlns:a16="http://schemas.microsoft.com/office/drawing/2014/main" id="{4F0F7F15-11E3-FB98-AFD7-07544C4648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72000" y="2969175"/>
            <a:ext cx="1257300" cy="1257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g3b1cceefbbf_0_15"/>
          <p:cNvSpPr txBox="1"/>
          <p:nvPr/>
        </p:nvSpPr>
        <p:spPr>
          <a:xfrm>
            <a:off x="697050" y="331150"/>
            <a:ext cx="7410000" cy="138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3200">
              <a:solidFill>
                <a:schemeClr val="dk1"/>
              </a:solidFill>
              <a:latin typeface="Calibri"/>
              <a:ea typeface="Calibri"/>
              <a:cs typeface="Calibri"/>
              <a:sym typeface="Calibri"/>
            </a:endParaRPr>
          </a:p>
        </p:txBody>
      </p:sp>
      <p:sp>
        <p:nvSpPr>
          <p:cNvPr id="184" name="Google Shape;184;g3b1cceefbbf_0_15"/>
          <p:cNvSpPr txBox="1"/>
          <p:nvPr/>
        </p:nvSpPr>
        <p:spPr>
          <a:xfrm>
            <a:off x="849450" y="483550"/>
            <a:ext cx="7410000" cy="58776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1400"/>
              </a:spcBef>
              <a:spcAft>
                <a:spcPts val="0"/>
              </a:spcAft>
              <a:buNone/>
            </a:pPr>
            <a:r>
              <a:rPr lang="en-US" sz="2300" b="1">
                <a:solidFill>
                  <a:schemeClr val="dk1"/>
                </a:solidFill>
                <a:latin typeface="Calibri"/>
                <a:ea typeface="Calibri"/>
                <a:cs typeface="Calibri"/>
                <a:sym typeface="Calibri"/>
              </a:rPr>
              <a:t> Conclusion</a:t>
            </a:r>
            <a:endParaRPr sz="2300" b="1">
              <a:solidFill>
                <a:schemeClr val="dk1"/>
              </a:solidFill>
              <a:latin typeface="Calibri"/>
              <a:ea typeface="Calibri"/>
              <a:cs typeface="Calibri"/>
              <a:sym typeface="Calibri"/>
            </a:endParaRPr>
          </a:p>
          <a:p>
            <a:pPr marL="0" lvl="0" indent="0" algn="l" rtl="0">
              <a:lnSpc>
                <a:spcPct val="150000"/>
              </a:lnSpc>
              <a:spcBef>
                <a:spcPts val="1400"/>
              </a:spcBef>
              <a:spcAft>
                <a:spcPts val="0"/>
              </a:spcAft>
              <a:buClr>
                <a:schemeClr val="dk1"/>
              </a:buClr>
              <a:buSzPts val="1100"/>
              <a:buFont typeface="Arial"/>
              <a:buNone/>
            </a:pPr>
            <a:endParaRPr b="1">
              <a:solidFill>
                <a:schemeClr val="dk1"/>
              </a:solidFill>
              <a:latin typeface="Calibri"/>
              <a:ea typeface="Calibri"/>
              <a:cs typeface="Calibri"/>
              <a:sym typeface="Calibri"/>
            </a:endParaRPr>
          </a:p>
          <a:p>
            <a:pPr marL="0" lvl="0" indent="0" algn="l" rtl="0">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This report paid attention to knee osteoarthritis. It is a frequent difficulty that may cause change of the knee and difficulty with movement. To have a healthy knee, smooth cartilage, joint fluid, and robust muscles are required. Osteoarthritis may destroy these, causing pain, stiffness, and limited movement.</a:t>
            </a:r>
            <a:endParaRPr>
              <a:solidFill>
                <a:schemeClr val="dk1"/>
              </a:solidFill>
              <a:latin typeface="Calibri"/>
              <a:ea typeface="Calibri"/>
              <a:cs typeface="Calibri"/>
              <a:sym typeface="Calibri"/>
            </a:endParaRPr>
          </a:p>
          <a:p>
            <a:pPr marL="0" lvl="0" indent="0" algn="l" rtl="0">
              <a:lnSpc>
                <a:spcPct val="150000"/>
              </a:lnSpc>
              <a:spcBef>
                <a:spcPts val="1400"/>
              </a:spcBef>
              <a:spcAft>
                <a:spcPts val="1400"/>
              </a:spcAft>
              <a:buClr>
                <a:schemeClr val="dk1"/>
              </a:buClr>
              <a:buSzPts val="1100"/>
              <a:buFont typeface="Arial"/>
              <a:buNone/>
            </a:pPr>
            <a:r>
              <a:rPr lang="en-US">
                <a:solidFill>
                  <a:schemeClr val="dk1"/>
                </a:solidFill>
                <a:latin typeface="Calibri"/>
                <a:ea typeface="Calibri"/>
                <a:cs typeface="Calibri"/>
                <a:sym typeface="Calibri"/>
              </a:rPr>
              <a:t>The treatment plan is realistic and evidence-based. It is aimed at symptom-checking, gradual movement construction, progressive strengthening, pain, and progress review. These measures will help you live and feel better every day, and are not a complete cure for the condition. Long-term joint health and independence could be supported using a person-centred plan</a:t>
            </a:r>
            <a:endParaRPr>
              <a:solidFill>
                <a:schemeClr val="dk1"/>
              </a:solidFill>
              <a:latin typeface="Calibri"/>
              <a:ea typeface="Calibri"/>
              <a:cs typeface="Calibri"/>
              <a:sym typeface="Calibri"/>
            </a:endParaRPr>
          </a:p>
        </p:txBody>
      </p:sp>
      <p:sp>
        <p:nvSpPr>
          <p:cNvPr id="185" name="Google Shape;185;g3b1cceefbbf_0_15"/>
          <p:cNvSpPr/>
          <p:nvPr/>
        </p:nvSpPr>
        <p:spPr>
          <a:xfrm>
            <a:off x="6328600" y="4725975"/>
            <a:ext cx="2356800" cy="1402200"/>
          </a:xfrm>
          <a:prstGeom prst="ellipse">
            <a:avLst/>
          </a:prstGeom>
          <a:blipFill rotWithShape="1">
            <a:blip r:embed="rId5">
              <a:alphaModFix/>
            </a:blip>
            <a:stretch>
              <a:fillRect/>
            </a:stretch>
          </a:blipFill>
          <a:ln>
            <a:noFill/>
          </a:ln>
        </p:spPr>
        <p:txBody>
          <a:bodyPr spcFirstLastPara="1" wrap="square" lIns="72675" tIns="36325" rIns="72675" bIns="36325" anchor="ctr" anchorCtr="0">
            <a:noAutofit/>
          </a:bodyPr>
          <a:lstStyle/>
          <a:p>
            <a:pPr marL="0" marR="0" lvl="0" indent="0" algn="l" rtl="0">
              <a:spcBef>
                <a:spcPts val="0"/>
              </a:spcBef>
              <a:spcAft>
                <a:spcPts val="0"/>
              </a:spcAft>
              <a:buNone/>
            </a:pPr>
            <a:endParaRPr sz="1430">
              <a:solidFill>
                <a:schemeClr val="lt1"/>
              </a:solidFill>
              <a:latin typeface="Calibri"/>
              <a:ea typeface="Calibri"/>
              <a:cs typeface="Calibri"/>
              <a:sym typeface="Calibri"/>
            </a:endParaRPr>
          </a:p>
        </p:txBody>
      </p:sp>
      <p:pic>
        <p:nvPicPr>
          <p:cNvPr id="2" name="tmpAudioRecording.m4a">
            <a:hlinkClick r:id="" action="ppaction://media"/>
            <a:extLst>
              <a:ext uri="{FF2B5EF4-FFF2-40B4-BE49-F238E27FC236}">
                <a16:creationId xmlns:a16="http://schemas.microsoft.com/office/drawing/2014/main" id="{5020DD4C-F620-CAF9-0E35-7709C8CFA4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71556" y="244929"/>
            <a:ext cx="1735494" cy="17354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5"/>
          <p:cNvSpPr/>
          <p:nvPr/>
        </p:nvSpPr>
        <p:spPr>
          <a:xfrm>
            <a:off x="2971800" y="685800"/>
            <a:ext cx="2311851"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Quattrocento Sans"/>
                <a:ea typeface="Quattrocento Sans"/>
                <a:cs typeface="Quattrocento Sans"/>
                <a:sym typeface="Quattrocento Sans"/>
              </a:rPr>
              <a:t>REFERENCES</a:t>
            </a:r>
            <a:endParaRPr sz="2800" b="1">
              <a:solidFill>
                <a:schemeClr val="dk1"/>
              </a:solidFill>
              <a:latin typeface="Quattrocento Sans"/>
              <a:ea typeface="Quattrocento Sans"/>
              <a:cs typeface="Quattrocento Sans"/>
              <a:sym typeface="Quattrocento Sans"/>
            </a:endParaRPr>
          </a:p>
        </p:txBody>
      </p:sp>
      <p:sp>
        <p:nvSpPr>
          <p:cNvPr id="191" name="Google Shape;191;p15"/>
          <p:cNvSpPr/>
          <p:nvPr/>
        </p:nvSpPr>
        <p:spPr>
          <a:xfrm>
            <a:off x="533400" y="1371600"/>
            <a:ext cx="7772400" cy="5078313"/>
          </a:xfrm>
          <a:prstGeom prst="rect">
            <a:avLst/>
          </a:prstGeom>
          <a:noFill/>
          <a:ln>
            <a:noFill/>
          </a:ln>
        </p:spPr>
        <p:txBody>
          <a:bodyPr spcFirstLastPara="1" wrap="square" lIns="91425" tIns="45700" rIns="91425" bIns="45700" anchor="t" anchorCtr="0">
            <a:spAutoFit/>
          </a:bodyPr>
          <a:lstStyle/>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NICE (2022) </a:t>
            </a:r>
            <a:r>
              <a:rPr lang="en-US" sz="1200" i="1">
                <a:solidFill>
                  <a:schemeClr val="dk1"/>
                </a:solidFill>
                <a:latin typeface="Calibri"/>
                <a:ea typeface="Calibri"/>
                <a:cs typeface="Calibri"/>
                <a:sym typeface="Calibri"/>
              </a:rPr>
              <a:t>Osteoarthritis in over 16s: diagnosis and management (NG226).</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https://www.nice.org.uk/guidance/ng226</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NICE </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NHS (2025) </a:t>
            </a:r>
            <a:r>
              <a:rPr lang="en-US" sz="1200" i="1">
                <a:solidFill>
                  <a:schemeClr val="dk1"/>
                </a:solidFill>
                <a:latin typeface="Calibri"/>
                <a:ea typeface="Calibri"/>
                <a:cs typeface="Calibri"/>
                <a:sym typeface="Calibri"/>
              </a:rPr>
              <a:t>Osteoarthritis: Treatment.</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https://www.nhs.uk/conditions/osteoarthritis/treatment/</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nhs.uk</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OpenStax (2022a) </a:t>
            </a:r>
            <a:r>
              <a:rPr lang="en-US" sz="1200" i="1">
                <a:solidFill>
                  <a:schemeClr val="dk1"/>
                </a:solidFill>
                <a:latin typeface="Calibri"/>
                <a:ea typeface="Calibri"/>
                <a:cs typeface="Calibri"/>
                <a:sym typeface="Calibri"/>
              </a:rPr>
              <a:t>Anatomy and Physiology 2e: 9.4 Synovial Joints.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https://openstax.org/books/anatomy-and-physiology-2e/pages/9-4-synovial-joints</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OpenStax</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OpenStax (2022b) </a:t>
            </a:r>
            <a:r>
              <a:rPr lang="en-US" sz="1200" i="1">
                <a:solidFill>
                  <a:schemeClr val="dk1"/>
                </a:solidFill>
                <a:latin typeface="Calibri"/>
                <a:ea typeface="Calibri"/>
                <a:cs typeface="Calibri"/>
                <a:sym typeface="Calibri"/>
              </a:rPr>
              <a:t>Anatomy and Physiology 2e: 10.3 Muscle Fiber Contraction and Relaxation.</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https://openstax.org/books/anatomy-and-physiology-2e/pages/10-3-muscle-fiber-contraction-and-relaxation</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OpenStax</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Hsu, H. and Siwiec, R.M. (2023) </a:t>
            </a:r>
            <a:r>
              <a:rPr lang="en-US" sz="1200" i="1">
                <a:solidFill>
                  <a:schemeClr val="dk1"/>
                </a:solidFill>
                <a:latin typeface="Calibri"/>
                <a:ea typeface="Calibri"/>
                <a:cs typeface="Calibri"/>
                <a:sym typeface="Calibri"/>
              </a:rPr>
              <a:t>Knee Osteoarthritis.</a:t>
            </a:r>
            <a:r>
              <a:rPr lang="en-US" sz="1200">
                <a:solidFill>
                  <a:schemeClr val="dk1"/>
                </a:solidFill>
                <a:latin typeface="Calibri"/>
                <a:ea typeface="Calibri"/>
                <a:cs typeface="Calibri"/>
                <a:sym typeface="Calibri"/>
              </a:rPr>
              <a:t> In: </a:t>
            </a:r>
            <a:r>
              <a:rPr lang="en-US" sz="1200" i="1">
                <a:solidFill>
                  <a:schemeClr val="dk1"/>
                </a:solidFill>
                <a:latin typeface="Calibri"/>
                <a:ea typeface="Calibri"/>
                <a:cs typeface="Calibri"/>
                <a:sym typeface="Calibri"/>
              </a:rPr>
              <a:t>StatPearls</a:t>
            </a:r>
            <a:r>
              <a:rPr lang="en-US" sz="1200">
                <a:solidFill>
                  <a:schemeClr val="dk1"/>
                </a:solidFill>
                <a:latin typeface="Calibri"/>
                <a:ea typeface="Calibri"/>
                <a:cs typeface="Calibri"/>
                <a:sym typeface="Calibri"/>
              </a:rPr>
              <a:t> [Internet]. Treasure Island (FL): StatPearls Publishing. Available at: </a:t>
            </a:r>
            <a:r>
              <a:rPr lang="en-US" sz="1200" u="sng">
                <a:solidFill>
                  <a:schemeClr val="dk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https://www.ncbi.nlm.nih.gov/books/NBK507884/</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NCBI</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Cochrane (2024) </a:t>
            </a:r>
            <a:r>
              <a:rPr lang="en-US" sz="1200" i="1">
                <a:solidFill>
                  <a:schemeClr val="dk1"/>
                </a:solidFill>
                <a:latin typeface="Calibri"/>
                <a:ea typeface="Calibri"/>
                <a:cs typeface="Calibri"/>
                <a:sym typeface="Calibri"/>
              </a:rPr>
              <a:t>Is exercise an effective therapy to treat knee osteoarthritis?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1">
                  <a:extLst>
                    <a:ext uri="{A12FA001-AC4F-418D-AE19-62706E023703}">
                      <ahyp:hlinkClr xmlns:ahyp="http://schemas.microsoft.com/office/drawing/2018/hyperlinkcolor" val="tx"/>
                    </a:ext>
                  </a:extLst>
                </a:hlinkClick>
              </a:rPr>
              <a:t>https://www.cochrane.org/evidence/CD004376_exercise-effective-therapy-treat-knee-osteoarthritis</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1">
                  <a:extLst>
                    <a:ext uri="{A12FA001-AC4F-418D-AE19-62706E023703}">
                      <ahyp:hlinkClr xmlns:ahyp="http://schemas.microsoft.com/office/drawing/2018/hyperlinkcolor" val="tx"/>
                    </a:ext>
                  </a:extLst>
                </a:hlinkClick>
              </a:rPr>
              <a:t>Cochrane</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NHS England (2023) </a:t>
            </a:r>
            <a:r>
              <a:rPr lang="en-US" sz="1200" i="1">
                <a:solidFill>
                  <a:schemeClr val="dk1"/>
                </a:solidFill>
                <a:latin typeface="Calibri"/>
                <a:ea typeface="Calibri"/>
                <a:cs typeface="Calibri"/>
                <a:sym typeface="Calibri"/>
              </a:rPr>
              <a:t>Making a decision about knee osteoarthritis.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2">
                  <a:extLst>
                    <a:ext uri="{A12FA001-AC4F-418D-AE19-62706E023703}">
                      <ahyp:hlinkClr xmlns:ahyp="http://schemas.microsoft.com/office/drawing/2018/hyperlinkcolor" val="tx"/>
                    </a:ext>
                  </a:extLst>
                </a:hlinkClick>
              </a:rPr>
              <a:t>https://www.england.nhs.uk/wp-content/uploads/2023/07/making-a-decision-about-knee-osteoarthritis-v1.pdf.pdf</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2">
                  <a:extLst>
                    <a:ext uri="{A12FA001-AC4F-418D-AE19-62706E023703}">
                      <ahyp:hlinkClr xmlns:ahyp="http://schemas.microsoft.com/office/drawing/2018/hyperlinkcolor" val="tx"/>
                    </a:ext>
                  </a:extLst>
                </a:hlinkClick>
              </a:rPr>
              <a:t>NHS England</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UK Health Security Agency / Office for Health Improvement and Disparities (2022) </a:t>
            </a:r>
            <a:r>
              <a:rPr lang="en-US" sz="1200" i="1">
                <a:solidFill>
                  <a:schemeClr val="dk1"/>
                </a:solidFill>
                <a:latin typeface="Calibri"/>
                <a:ea typeface="Calibri"/>
                <a:cs typeface="Calibri"/>
                <a:sym typeface="Calibri"/>
              </a:rPr>
              <a:t>Musculoskeletal health: applying All Our Health.</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3">
                  <a:extLst>
                    <a:ext uri="{A12FA001-AC4F-418D-AE19-62706E023703}">
                      <ahyp:hlinkClr xmlns:ahyp="http://schemas.microsoft.com/office/drawing/2018/hyperlinkcolor" val="tx"/>
                    </a:ext>
                  </a:extLst>
                </a:hlinkClick>
              </a:rPr>
              <a:t>https://www.gov.uk/government/publications/musculoskeletal-health-applying-all-our-health/musculoskeletal-health-applying-all-our-health</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4">
                  <a:extLst>
                    <a:ext uri="{A12FA001-AC4F-418D-AE19-62706E023703}">
                      <ahyp:hlinkClr xmlns:ahyp="http://schemas.microsoft.com/office/drawing/2018/hyperlinkcolor" val="tx"/>
                    </a:ext>
                  </a:extLst>
                </a:hlinkClick>
              </a:rPr>
              <a:t>GOV.UK</a:t>
            </a:r>
            <a:r>
              <a:rPr lang="en-US" sz="1200">
                <a:solidFill>
                  <a:schemeClr val="dk1"/>
                </a:solidFill>
                <a:latin typeface="Calibri"/>
                <a:ea typeface="Calibri"/>
                <a:cs typeface="Calibri"/>
                <a:sym typeface="Calibri"/>
              </a:rPr>
              <a:t>)</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Arthritis UK (2025) </a:t>
            </a:r>
            <a:r>
              <a:rPr lang="en-US" sz="1200" i="1">
                <a:solidFill>
                  <a:schemeClr val="dk1"/>
                </a:solidFill>
                <a:latin typeface="Calibri"/>
                <a:ea typeface="Calibri"/>
                <a:cs typeface="Calibri"/>
                <a:sym typeface="Calibri"/>
              </a:rPr>
              <a:t>The State of Musculoskeletal Health 2025.</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5">
                  <a:extLst>
                    <a:ext uri="{A12FA001-AC4F-418D-AE19-62706E023703}">
                      <ahyp:hlinkClr xmlns:ahyp="http://schemas.microsoft.com/office/drawing/2018/hyperlinkcolor" val="tx"/>
                    </a:ext>
                  </a:extLst>
                </a:hlinkClick>
              </a:rPr>
              <a:t>https://www.arthritis-uk.org/media/flpbvm2m/arthritisuk_state_of_msk_health_-report_2025.pdf</a:t>
            </a:r>
            <a:r>
              <a:rPr lang="en-US" sz="1200">
                <a:solidFill>
                  <a:schemeClr val="dk1"/>
                </a:solidFill>
                <a:latin typeface="Calibri"/>
                <a:ea typeface="Calibri"/>
                <a:cs typeface="Calibri"/>
                <a:sym typeface="Calibri"/>
              </a:rPr>
              <a:t> (Accessed: 16 December 2025).</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House of Commons Library (2024) </a:t>
            </a:r>
            <a:r>
              <a:rPr lang="en-US" sz="1200" i="1">
                <a:solidFill>
                  <a:schemeClr val="dk1"/>
                </a:solidFill>
                <a:latin typeface="Calibri"/>
                <a:ea typeface="Calibri"/>
                <a:cs typeface="Calibri"/>
                <a:sym typeface="Calibri"/>
              </a:rPr>
              <a:t>Musculoskeletal conditions and employment (Debate Pack CDP-2023-0236).</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6">
                  <a:extLst>
                    <a:ext uri="{A12FA001-AC4F-418D-AE19-62706E023703}">
                      <ahyp:hlinkClr xmlns:ahyp="http://schemas.microsoft.com/office/drawing/2018/hyperlinkcolor" val="tx"/>
                    </a:ext>
                  </a:extLst>
                </a:hlinkClick>
              </a:rPr>
              <a:t>https://researchbriefings.files.parliament.uk/documents/CDP-2023-0236/CDP-2023-0236.pdf</a:t>
            </a:r>
            <a:r>
              <a:rPr lang="en-US" sz="1200">
                <a:solidFill>
                  <a:schemeClr val="dk1"/>
                </a:solidFill>
                <a:latin typeface="Calibri"/>
                <a:ea typeface="Calibri"/>
                <a:cs typeface="Calibri"/>
                <a:sym typeface="Calibri"/>
              </a:rPr>
              <a:t> (Accessed: 16 December 2025).</a:t>
            </a:r>
            <a:endParaRPr/>
          </a:p>
          <a:p>
            <a:pPr marL="228600" marR="0" lvl="0" indent="-228600" algn="l" rtl="0">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Hunter, D.J. and Bierma Zeinstra, S. (2019) ‘Osteoarthritis’, </a:t>
            </a:r>
            <a:r>
              <a:rPr lang="en-US" sz="1200" i="1">
                <a:solidFill>
                  <a:schemeClr val="dk1"/>
                </a:solidFill>
                <a:latin typeface="Calibri"/>
                <a:ea typeface="Calibri"/>
                <a:cs typeface="Calibri"/>
                <a:sym typeface="Calibri"/>
              </a:rPr>
              <a:t>The Lancet</a:t>
            </a:r>
            <a:r>
              <a:rPr lang="en-US" sz="1200">
                <a:solidFill>
                  <a:schemeClr val="dk1"/>
                </a:solidFill>
                <a:latin typeface="Calibri"/>
                <a:ea typeface="Calibri"/>
                <a:cs typeface="Calibri"/>
                <a:sym typeface="Calibri"/>
              </a:rPr>
              <a:t>, 393(10182), pp. 1745–1759. doi: 10.1016/S0140-6736(19)30417-9. (Accessed via PubMed: 16 December 2025). (</a:t>
            </a:r>
            <a:r>
              <a:rPr lang="en-US" sz="1200" u="sng">
                <a:solidFill>
                  <a:schemeClr val="dk1"/>
                </a:solidFill>
                <a:latin typeface="Calibri"/>
                <a:ea typeface="Calibri"/>
                <a:cs typeface="Calibri"/>
                <a:sym typeface="Calibri"/>
                <a:hlinkClick r:id="rId17">
                  <a:extLst>
                    <a:ext uri="{A12FA001-AC4F-418D-AE19-62706E023703}">
                      <ahyp:hlinkClr xmlns:ahyp="http://schemas.microsoft.com/office/drawing/2018/hyperlinkcolor" val="tx"/>
                    </a:ext>
                  </a:extLst>
                </a:hlinkClick>
              </a:rPr>
              <a:t>PubMed</a:t>
            </a:r>
            <a:r>
              <a:rPr lang="en-US" sz="1200">
                <a:solidFill>
                  <a:schemeClr val="dk1"/>
                </a:solidFill>
                <a:latin typeface="Calibri"/>
                <a:ea typeface="Calibri"/>
                <a:cs typeface="Calibri"/>
                <a:sym typeface="Calibri"/>
              </a:rPr>
              <a:t>)</a:t>
            </a:r>
            <a:endParaRPr/>
          </a:p>
        </p:txBody>
      </p:sp>
      <p:pic>
        <p:nvPicPr>
          <p:cNvPr id="2" name="tmpAudioRecording.m4a">
            <a:hlinkClick r:id="" action="ppaction://media"/>
            <a:extLst>
              <a:ext uri="{FF2B5EF4-FFF2-40B4-BE49-F238E27FC236}">
                <a16:creationId xmlns:a16="http://schemas.microsoft.com/office/drawing/2014/main" id="{A10B2A32-0734-4C39-5DB8-BAB10BEC25F0}"/>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6756918" y="0"/>
            <a:ext cx="1548882" cy="154888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SK Computer</dc:creator>
  <cp:revision>4</cp:revision>
  <dcterms:created xsi:type="dcterms:W3CDTF">2025-12-17T09:32:04Z</dcterms:created>
  <dcterms:modified xsi:type="dcterms:W3CDTF">2025-12-19T12:10:26Z</dcterms:modified>
</cp:coreProperties>
</file>