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6" r:id="rId4"/>
    <p:sldId id="257" r:id="rId5"/>
    <p:sldId id="258" r:id="rId6"/>
    <p:sldId id="259" r:id="rId7"/>
    <p:sldId id="260" r:id="rId8"/>
    <p:sldId id="265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81AB9-E2A2-D9CD-960D-53381BC6B29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70694" y="1769537"/>
            <a:ext cx="9440037" cy="1828800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9466AA-6646-9258-C642-CC6A0E88BB2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0694" y="3598337"/>
            <a:ext cx="9440037" cy="104986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52813-B057-7AC9-45E0-FF888CF186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653904-F5CC-437D-9F7F-C22BD667BD6A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03690-DEF7-7400-459A-5A64BD8900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28778-7EB5-1E88-54AD-931DF64F04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E8AD46-F2CC-410C-9CFF-2456EABF8AB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59787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C8427-2BBB-150F-1340-DDD7E9CFEA4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DE407-345B-7084-FCD6-23BFDC1E65A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C6813-2B83-C2F6-F34E-61CF56EA6F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A3285D-3222-462D-9C2E-5B2E50A1A0A2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54806-841E-1355-DD58-5443A11157C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FBBAE-4243-36D9-05FA-1246097C4A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A43130-3F98-45C8-B496-14CAFFE8BD1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07051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0C020-70A8-B38A-8DBE-DE238B73FB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1761070"/>
            <a:ext cx="9590547" cy="1828809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5C4CF2-682D-B960-E3E4-88988032F7D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95403" y="3589879"/>
            <a:ext cx="9590547" cy="150705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C9BD5-8CDB-D718-7654-E23DFAF684A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A93F5E-FAE3-4D28-B425-E2679E6B6C16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7AD9C-7780-F87D-0F3B-0CECE31161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82835-6D70-2B40-8685-3605F806D3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E55515-39BF-40C3-AE0F-CAF54A16425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683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00B44-A17A-4522-00D1-83F4A5E8173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07A3C-91E1-6120-F76C-799135C0FDA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732449"/>
            <a:ext cx="5060499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53041A-52FF-4D7A-8C7E-FAC936475CE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02896" y="1732449"/>
            <a:ext cx="5064660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F5EF4F-3125-0B08-BB9D-83ADDAA26C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E0095B-C0DA-41F3-A6D2-4ADD968DCF97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04515F-B804-13F8-1F63-DA9A09CC4F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A8DB2-C34A-B6D2-24F7-58E9867A23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1DC463-51CC-4231-B017-0879C252F20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892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 descr="Slate-V2-HD-compPhotoInset.png">
            <a:extLst>
              <a:ext uri="{FF2B5EF4-FFF2-40B4-BE49-F238E27FC236}">
                <a16:creationId xmlns:a16="http://schemas.microsoft.com/office/drawing/2014/main" id="{DDD5E97B-CCB6-DFC5-ED77-4335F7FD6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6" y="1734507"/>
            <a:ext cx="5089074" cy="4148769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3" name="Picture 20" descr="Slate-V2-HD-compPhotoInset.png">
            <a:extLst>
              <a:ext uri="{FF2B5EF4-FFF2-40B4-BE49-F238E27FC236}">
                <a16:creationId xmlns:a16="http://schemas.microsoft.com/office/drawing/2014/main" id="{EC56F9B5-89C7-63DD-475A-3931943A5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8481" y="1734507"/>
            <a:ext cx="5089074" cy="4148769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07D5F13-43A2-4826-69AB-5601C8D8FBD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0C484029-0F67-1CEE-E56E-060FEB19F6E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05867" y="1835255"/>
            <a:ext cx="4876339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3BFD02C3-9464-AF77-1A37-7FAAB640C39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05867" y="2380137"/>
            <a:ext cx="4876339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B32B7DB9-8E99-1C71-2313-26D1CA04ACB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94967" y="1835255"/>
            <a:ext cx="4895331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20173696-DDB0-C7BE-8905-6C7D5D14E8C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94967" y="2380137"/>
            <a:ext cx="4895331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01700818-9A2E-0410-E776-BEE857251C7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231EC0-9843-4709-A7E5-608F30CD844E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8900B3C8-CF9E-EA3C-C1B0-9853CC363D4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8C83E3E6-F0F5-0189-63FF-8F756F7023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27BE79-CD09-468E-92AD-ACD14962B10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090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80CA7-04E8-6D1A-5FFC-F8CB37557D8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0D3CDC-F030-04FD-D4E6-9C7F7A382E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473799-3FA5-4C08-889D-1FACE1D9B230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69684A-27E8-C18F-F0CD-1256223923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13B1A6-8BCB-150E-41AF-CF8E7F1452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E55629-BC73-4C77-8542-8A34A1AD2B6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06080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EE5AC1-8EFC-00F7-465A-D9A6ED0F6B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2B0CB2-2032-4B87-82F4-C9EA76AFB616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EA8DDF-8054-B318-F747-C60549CEB84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CEC7F7-8396-7EEC-B597-3D00551AAC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DEC56A-E47E-44CB-8466-14AD0D02BEA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603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0C404-EEB4-39CF-3AD2-866E68ADA76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3706886" cy="1821914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4215B-7CE7-D223-2C1C-70FFA26C9B3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55628" y="609603"/>
            <a:ext cx="6411928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A91E86-B8FF-3524-CA25-1955DC8E8AE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1517"/>
            <a:ext cx="3706886" cy="3359679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2B1F83-51E2-6433-BE7D-8890CE84C6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8F893B-3C72-4CC6-9137-ACC37BACE23B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4C5BD4-3D44-CDA3-9754-DD9A459457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D211C8-0AEB-8F86-29EE-A05B095135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59F5E4-368C-4C8F-8FB8-67146B71C2C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937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1" descr="Slate-V2-HD-vertPhotoInset.png">
            <a:extLst>
              <a:ext uri="{FF2B5EF4-FFF2-40B4-BE49-F238E27FC236}">
                <a16:creationId xmlns:a16="http://schemas.microsoft.com/office/drawing/2014/main" id="{BB6D7A9E-B6A4-B037-3D4B-7FFDAE8BAB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665" y="609603"/>
            <a:ext cx="3584164" cy="5204828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3E2F360-AEA9-53BD-AECA-8BBA45E3C4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923"/>
            <a:ext cx="5934949" cy="1829339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DDD0BDAA-BE98-7F79-A291-A4FC6F59E74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42548" y="763697"/>
            <a:ext cx="3275746" cy="491282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AD4EFD3-75C4-63F6-EC36-495A37E8C46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9262"/>
            <a:ext cx="5934949" cy="3376138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5531FB77-8F11-3806-A934-33CE4F46864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1A3D92-0E54-4E8D-BAF0-B6386FBC3317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6A40B30B-65B4-7058-A9A4-3AFC4130A4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11D0EBF-93F2-3A1D-A70B-A609EBA4EE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5414F7-1138-4787-B11E-A0B37DC260A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2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Slate-V2-HD-panoPhotoInset.png">
            <a:extLst>
              <a:ext uri="{FF2B5EF4-FFF2-40B4-BE49-F238E27FC236}">
                <a16:creationId xmlns:a16="http://schemas.microsoft.com/office/drawing/2014/main" id="{6B91C25A-5D6C-D9F3-CB3D-624D4F7A47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886" y="547807"/>
            <a:ext cx="10141802" cy="3816806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AF14562-4628-B7C0-3B16-644B063086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4565251"/>
            <a:ext cx="10355323" cy="543473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42090F44-5112-2680-CDBC-7BCD5AD45A7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69353" y="695008"/>
            <a:ext cx="9845344" cy="3525670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203F6DD-F30E-E4BA-3565-F1964FE3D5C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5108725"/>
            <a:ext cx="10353760" cy="682471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F609A74-A67B-CC74-F18B-F3ED82377B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95365A-BDC1-412F-8225-E79888163219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708761A1-6A30-39BA-1103-AD2B657182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EFAB9DED-D6D6-6AA4-0A66-F94FA2CBF9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C9B3AB-2106-496F-827F-7A6152D196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735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E86A6-60FF-16BE-8DD3-85233E8B66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8432"/>
            <a:ext cx="10353760" cy="3534348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BD8A44F-4AE6-EFCD-40AF-C0690E37331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95183"/>
            <a:ext cx="10353760" cy="1501828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47B604EC-A8BC-007F-3458-881DDE9D30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47F821-6732-4AA0-AF27-797B1BE8775C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4FBCD39F-F8CB-55A4-0A9A-2667D283F6B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9A0725B6-45ED-4DF8-FEAA-9F4DD147CC1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B0EFBB-CBE4-4199-9544-CC077FF6F13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303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B10DD-9CDB-C558-63CA-E2E53123E3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B1A06F3-39ED-3444-E020-FA1F44E2A49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532747"/>
          </a:xfrm>
        </p:spPr>
        <p:txBody>
          <a:bodyPr/>
          <a:lstStyle>
            <a:lvl1pPr marL="0" indent="0" algn="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5AB958-E0AC-4EFC-7A61-FCFC12E81D6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304355"/>
            <a:ext cx="10353760" cy="1489493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1EB121-859C-B833-0E6B-0C22323999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84814D-8959-4A10-AD8A-FE085347849D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C88078-3827-3F7C-0D10-A00708292A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6BB660-3F96-AFC7-ACA3-5ED4143A7B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8DADC0-0D19-4B63-BDD9-C6BE9E726805}" type="slidenum">
              <a:t>‹#›</a:t>
            </a:fld>
            <a:endParaRPr lang="en-US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ED9BAC5C-E2EC-9013-1972-E160673C5ABE}"/>
              </a:ext>
            </a:extLst>
          </p:cNvPr>
          <p:cNvSpPr txBox="1"/>
          <p:nvPr/>
        </p:nvSpPr>
        <p:spPr>
          <a:xfrm>
            <a:off x="990596" y="884791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77C441B7-A779-BC3E-421F-B72DCF8CF1E8}"/>
              </a:ext>
            </a:extLst>
          </p:cNvPr>
          <p:cNvSpPr txBox="1"/>
          <p:nvPr/>
        </p:nvSpPr>
        <p:spPr>
          <a:xfrm>
            <a:off x="10504718" y="2928256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659122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C1398-3EC9-D5D9-97F0-D87F608A84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2126940"/>
            <a:ext cx="10353760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41F5452D-7489-61F8-E97D-8B5ED6BBC6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87" y="4650556"/>
            <a:ext cx="10352196" cy="114064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9C2505D9-FA3F-3D7E-51EF-FC5108E505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14F632-1E4A-416D-BC7C-1F7E4E6E3440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7B67A14A-79DB-68E4-B776-636633F3CA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4D683ECC-E5F6-6DA5-F681-64D01B2872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B5F710-77A2-4A6F-8A7C-DDEEBBF2222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457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AC219-1EC1-F9F5-3C3B-003D43B5DFE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85700F-B274-AB5B-D942-8CDF629042A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717F27-4509-A48B-7496-8FEB817011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7B3719-0CB8-541C-8722-069A690214F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6708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75C0FA4-4AAE-E6BF-C46C-35046A3BEFD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53FBE33E-9548-4DB3-0945-AF526C6C769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9E188CD-91FC-376C-FC23-2EB59444B87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4155B195-9931-0730-09C9-BBF7945114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3523F6-8E1A-4C75-83B5-2C5522E4A85F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A01E6B1B-2998-EDC1-5279-D29DAA625D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8875023D-D677-3DC5-9FCA-50E42E0396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D1F0C4-9E83-4D72-9B32-8C38C0B9887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9167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FE3C68FE-7D35-143C-7078-5FAB9A52EA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959" y="1818211"/>
            <a:ext cx="3339974" cy="1847846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3" name="Picture 35" descr="Slate-V2-HD-3colPhotoInset.png">
            <a:extLst>
              <a:ext uri="{FF2B5EF4-FFF2-40B4-BE49-F238E27FC236}">
                <a16:creationId xmlns:a16="http://schemas.microsoft.com/office/drawing/2014/main" id="{DF36E08B-1CFF-59D8-9CDB-C4459AC38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3796" y="1818211"/>
            <a:ext cx="3339974" cy="1847846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4" name="Picture 36" descr="Slate-V2-HD-3colPhotoInset.png">
            <a:extLst>
              <a:ext uri="{FF2B5EF4-FFF2-40B4-BE49-F238E27FC236}">
                <a16:creationId xmlns:a16="http://schemas.microsoft.com/office/drawing/2014/main" id="{8E2EDBE5-A8AC-CC04-C9F4-E02D2F946C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6050" y="1818211"/>
            <a:ext cx="3339974" cy="1847846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5722A59-3362-63CF-F93F-71219FD8C77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BCA65EF-A3D3-2456-2BEF-D402591CE19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BBAC0064-2642-E5A4-E52C-6B7B30CDA4E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18102" y="1938921"/>
            <a:ext cx="3092363" cy="1602952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A7958DF-A6BB-BE10-0E38-451B880D6BC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B27D663-211F-E0E2-BE04-034C4A7C74C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278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A3404784-841E-5B5B-652C-B55B849599E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45738" y="1939094"/>
            <a:ext cx="3092363" cy="160816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C93F069-31E8-3F0E-FB02-A1F67E93F7E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9084E8C1-84B2-2F39-CC0E-D8A232A9A1D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700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BCC72FEF-EE51-62BD-7660-0EAC99A44D7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75697" y="1934431"/>
            <a:ext cx="3092363" cy="1607295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BBAC674-EB4F-DCE1-82D9-D4FC61E3FF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4480367"/>
            <a:ext cx="3300984" cy="131083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A6E96F1A-AF03-424F-2E6D-B454B99B61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D525FD-606D-4664-9F29-0F6FDA181FE4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D836E0C6-11B9-1CDC-2769-55B7924762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4BA7E7FA-68DC-9F03-3436-E80759676E1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FCF7E3-D3E3-4332-A674-98409497C3A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324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4F39A-FBBC-CFBB-1042-315E675EF1E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D766E4-135F-C271-A6C7-8B71C37F5E7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B6F9F-6E15-0E28-378B-CA80DBBBDF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B20B65-643C-4CB1-876C-CA0BF3F6C722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5449E-CAD9-B518-F841-783D5907D6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E33CC-52C0-E7B2-2E43-70C99E12F1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A1173E-54B3-4D0F-B3F6-C86A4A0C55E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505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4855D1-7DDE-2D3C-4AC6-A74064685CD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83065" y="609603"/>
            <a:ext cx="2284491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290826-F14F-1233-D27B-FD2D4ADD90D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96" y="609603"/>
            <a:ext cx="7916875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D245FF-94A4-18C6-219F-58DD495928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FE3817-696A-4DBF-BD04-375A97B90708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F75FA-8036-030E-9BE5-9EDB2D2A0E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EE9EE4-9E5E-1130-96A8-B6E9A67760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63EDF0-C12E-4FC0-B00A-FAE66863F64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29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4AF391-1B23-50D5-11F8-9250299DAD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AF00FD-A5AE-2D44-D426-0108E78C5C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96" y="1732449"/>
            <a:ext cx="10353760" cy="4058747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1C123-80CC-3CB4-EB17-BAF14F3AB34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8E5B88E7-84F3-49AB-9234-896C1B8C96B7}" type="datetime1">
              <a:rPr lang="en-US"/>
              <a:pPr lvl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925F1-50DE-B09B-44E4-179E3C0BAF2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3796" y="5883277"/>
            <a:ext cx="66728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7B4F6-C508-18A1-AA34-C1E2277B659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5354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BF1B5C96-EFDE-4BF0-8D60-80366322BC4D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  <a:cs typeface="Trebuchet MS"/>
        </a:defRPr>
      </a:lvl1pPr>
    </p:titleStyle>
    <p:bodyStyle>
      <a:lvl1pPr marL="342900" marR="0" lvl="0" indent="-306003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2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1pPr>
      <a:lvl2pPr marL="719998" marR="0" lvl="1" indent="-270004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8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2pPr>
      <a:lvl3pPr marL="1026002" marR="0" lvl="2" indent="-215999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6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3pPr>
      <a:lvl4pPr marL="1386001" marR="0" lvl="3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4pPr>
      <a:lvl5pPr marL="1674001" marR="0" lvl="4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Breads on display">
            <a:extLst>
              <a:ext uri="{FF2B5EF4-FFF2-40B4-BE49-F238E27FC236}">
                <a16:creationId xmlns:a16="http://schemas.microsoft.com/office/drawing/2014/main" id="{8DCCDA8A-A6CC-4F97-14F5-B6B5F8872A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30"/>
          <a:stretch>
            <a:fillRect/>
          </a:stretch>
        </p:blipFill>
        <p:spPr>
          <a:xfrm>
            <a:off x="0" y="9"/>
            <a:ext cx="12191996" cy="6857990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3" name="Freeform 5">
            <a:extLst>
              <a:ext uri="{FF2B5EF4-FFF2-40B4-BE49-F238E27FC236}">
                <a16:creationId xmlns:a16="http://schemas.microsoft.com/office/drawing/2014/main" id="{3DF2CF60-852A-227E-B2B1-C70C91304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-118529" y="1371605"/>
            <a:ext cx="5624419" cy="41004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601"/>
              <a:gd name="f7" fmla="val 696"/>
              <a:gd name="f8" fmla="val 1577"/>
              <a:gd name="f9" fmla="val 833"/>
              <a:gd name="f10" fmla="val 768"/>
              <a:gd name="f11" fmla="val 24"/>
              <a:gd name="f12" fmla="val 11"/>
              <a:gd name="f13" fmla="val 12"/>
              <a:gd name="f14" fmla="val 27"/>
              <a:gd name="f15" fmla="val 669"/>
              <a:gd name="f16" fmla="val 684"/>
              <a:gd name="f17" fmla="val 1590"/>
              <a:gd name="f18" fmla="+- 0 0 -90"/>
              <a:gd name="f19" fmla="*/ f3 1 1601"/>
              <a:gd name="f20" fmla="*/ f4 1 696"/>
              <a:gd name="f21" fmla="val f5"/>
              <a:gd name="f22" fmla="val f6"/>
              <a:gd name="f23" fmla="val f7"/>
              <a:gd name="f24" fmla="*/ f18 f0 1"/>
              <a:gd name="f25" fmla="+- f23 0 f21"/>
              <a:gd name="f26" fmla="+- f22 0 f21"/>
              <a:gd name="f27" fmla="*/ f24 1 f2"/>
              <a:gd name="f28" fmla="*/ f26 1 1601"/>
              <a:gd name="f29" fmla="*/ f25 1 696"/>
              <a:gd name="f30" fmla="*/ 1577 f26 1"/>
              <a:gd name="f31" fmla="*/ 0 f25 1"/>
              <a:gd name="f32" fmla="*/ 833 f26 1"/>
              <a:gd name="f33" fmla="*/ 768 f26 1"/>
              <a:gd name="f34" fmla="*/ 24 f26 1"/>
              <a:gd name="f35" fmla="*/ 0 f26 1"/>
              <a:gd name="f36" fmla="*/ 27 f25 1"/>
              <a:gd name="f37" fmla="*/ 669 f25 1"/>
              <a:gd name="f38" fmla="*/ 696 f25 1"/>
              <a:gd name="f39" fmla="*/ 1601 f26 1"/>
              <a:gd name="f40" fmla="+- f27 0 f1"/>
              <a:gd name="f41" fmla="*/ f30 1 1601"/>
              <a:gd name="f42" fmla="*/ f31 1 696"/>
              <a:gd name="f43" fmla="*/ f32 1 1601"/>
              <a:gd name="f44" fmla="*/ f33 1 1601"/>
              <a:gd name="f45" fmla="*/ f34 1 1601"/>
              <a:gd name="f46" fmla="*/ f35 1 1601"/>
              <a:gd name="f47" fmla="*/ f36 1 696"/>
              <a:gd name="f48" fmla="*/ f37 1 696"/>
              <a:gd name="f49" fmla="*/ f38 1 696"/>
              <a:gd name="f50" fmla="*/ f39 1 1601"/>
              <a:gd name="f51" fmla="*/ 0 1 f28"/>
              <a:gd name="f52" fmla="*/ f22 1 f28"/>
              <a:gd name="f53" fmla="*/ 0 1 f29"/>
              <a:gd name="f54" fmla="*/ f23 1 f29"/>
              <a:gd name="f55" fmla="*/ f41 1 f28"/>
              <a:gd name="f56" fmla="*/ f42 1 f29"/>
              <a:gd name="f57" fmla="*/ f43 1 f28"/>
              <a:gd name="f58" fmla="*/ f44 1 f28"/>
              <a:gd name="f59" fmla="*/ f45 1 f28"/>
              <a:gd name="f60" fmla="*/ f46 1 f28"/>
              <a:gd name="f61" fmla="*/ f47 1 f29"/>
              <a:gd name="f62" fmla="*/ f48 1 f29"/>
              <a:gd name="f63" fmla="*/ f49 1 f29"/>
              <a:gd name="f64" fmla="*/ f50 1 f28"/>
              <a:gd name="f65" fmla="*/ f51 f19 1"/>
              <a:gd name="f66" fmla="*/ f52 f19 1"/>
              <a:gd name="f67" fmla="*/ f54 f20 1"/>
              <a:gd name="f68" fmla="*/ f53 f20 1"/>
              <a:gd name="f69" fmla="*/ f55 f19 1"/>
              <a:gd name="f70" fmla="*/ f56 f20 1"/>
              <a:gd name="f71" fmla="*/ f57 f19 1"/>
              <a:gd name="f72" fmla="*/ f58 f19 1"/>
              <a:gd name="f73" fmla="*/ f59 f19 1"/>
              <a:gd name="f74" fmla="*/ f60 f19 1"/>
              <a:gd name="f75" fmla="*/ f61 f20 1"/>
              <a:gd name="f76" fmla="*/ f62 f20 1"/>
              <a:gd name="f77" fmla="*/ f63 f20 1"/>
              <a:gd name="f78" fmla="*/ f64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69" y="f70"/>
              </a:cxn>
              <a:cxn ang="f40">
                <a:pos x="f71" y="f70"/>
              </a:cxn>
              <a:cxn ang="f40">
                <a:pos x="f72" y="f70"/>
              </a:cxn>
              <a:cxn ang="f40">
                <a:pos x="f73" y="f70"/>
              </a:cxn>
              <a:cxn ang="f40">
                <a:pos x="f74" y="f75"/>
              </a:cxn>
              <a:cxn ang="f40">
                <a:pos x="f74" y="f76"/>
              </a:cxn>
              <a:cxn ang="f40">
                <a:pos x="f73" y="f77"/>
              </a:cxn>
              <a:cxn ang="f40">
                <a:pos x="f72" y="f77"/>
              </a:cxn>
              <a:cxn ang="f40">
                <a:pos x="f71" y="f77"/>
              </a:cxn>
              <a:cxn ang="f40">
                <a:pos x="f69" y="f77"/>
              </a:cxn>
              <a:cxn ang="f40">
                <a:pos x="f78" y="f76"/>
              </a:cxn>
              <a:cxn ang="f40">
                <a:pos x="f78" y="f75"/>
              </a:cxn>
              <a:cxn ang="f40">
                <a:pos x="f69" y="f70"/>
              </a:cxn>
            </a:cxnLst>
            <a:rect l="f65" t="f68" r="f66" b="f67"/>
            <a:pathLst>
              <a:path w="1601" h="696">
                <a:moveTo>
                  <a:pt x="f8" y="f5"/>
                </a:moveTo>
                <a:cubicBezTo>
                  <a:pt x="f9" y="f5"/>
                  <a:pt x="f9" y="f5"/>
                  <a:pt x="f9" y="f5"/>
                </a:cubicBezTo>
                <a:cubicBezTo>
                  <a:pt x="f10" y="f5"/>
                  <a:pt x="f10" y="f5"/>
                  <a:pt x="f10" y="f5"/>
                </a:cubicBezTo>
                <a:cubicBezTo>
                  <a:pt x="f11" y="f5"/>
                  <a:pt x="f11" y="f5"/>
                  <a:pt x="f11" y="f5"/>
                </a:cubicBezTo>
                <a:cubicBezTo>
                  <a:pt x="f12" y="f5"/>
                  <a:pt x="f5" y="f13"/>
                  <a:pt x="f5" y="f14"/>
                </a:cubicBezTo>
                <a:cubicBezTo>
                  <a:pt x="f5" y="f15"/>
                  <a:pt x="f5" y="f15"/>
                  <a:pt x="f5" y="f15"/>
                </a:cubicBezTo>
                <a:cubicBezTo>
                  <a:pt x="f5" y="f16"/>
                  <a:pt x="f12" y="f7"/>
                  <a:pt x="f11" y="f7"/>
                </a:cubicBezTo>
                <a:cubicBezTo>
                  <a:pt x="f10" y="f7"/>
                  <a:pt x="f10" y="f7"/>
                  <a:pt x="f10" y="f7"/>
                </a:cubicBezTo>
                <a:cubicBezTo>
                  <a:pt x="f9" y="f7"/>
                  <a:pt x="f9" y="f7"/>
                  <a:pt x="f9" y="f7"/>
                </a:cubicBezTo>
                <a:cubicBezTo>
                  <a:pt x="f8" y="f7"/>
                  <a:pt x="f8" y="f7"/>
                  <a:pt x="f8" y="f7"/>
                </a:cubicBezTo>
                <a:cubicBezTo>
                  <a:pt x="f17" y="f7"/>
                  <a:pt x="f6" y="f16"/>
                  <a:pt x="f6" y="f15"/>
                </a:cubicBezTo>
                <a:cubicBezTo>
                  <a:pt x="f6" y="f14"/>
                  <a:pt x="f6" y="f14"/>
                  <a:pt x="f6" y="f14"/>
                </a:cubicBezTo>
                <a:cubicBezTo>
                  <a:pt x="f6" y="f13"/>
                  <a:pt x="f17" y="f5"/>
                  <a:pt x="f8" y="f5"/>
                </a:cubicBezTo>
                <a:close/>
              </a:path>
            </a:pathLst>
          </a:custGeom>
          <a:blipFill>
            <a:blip r:embed="rId2">
              <a:alphaModFix/>
            </a:blip>
            <a:stretch>
              <a:fillRect/>
            </a:stretch>
          </a:blipFill>
          <a:ln cap="rnd">
            <a:noFill/>
            <a:prstDash val="solid"/>
          </a:ln>
          <a:effectLst>
            <a:outerShdw dist="38103" dir="5400000" algn="tl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C9192DB-B8C6-EB1C-9561-37F52373FB9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3796" y="845390"/>
            <a:ext cx="3596417" cy="979011"/>
          </a:xfrm>
        </p:spPr>
        <p:txBody>
          <a:bodyPr anchorCtr="0"/>
          <a:lstStyle/>
          <a:p>
            <a:pPr lvl="0" algn="l"/>
            <a:r>
              <a:rPr lang="en-US" sz="2400"/>
              <a:t>Basil’s Bakery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C0A75D66-765F-ABA2-7984-884B9F15396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13796" y="1968236"/>
            <a:ext cx="3531687" cy="3679188"/>
          </a:xfrm>
        </p:spPr>
        <p:txBody>
          <a:bodyPr anchorCtr="0"/>
          <a:lstStyle/>
          <a:p>
            <a:pPr lvl="0" algn="l">
              <a:spcBef>
                <a:spcPts val="400"/>
              </a:spcBef>
            </a:pPr>
            <a:r>
              <a:rPr lang="en-US" sz="1600">
                <a:solidFill>
                  <a:srgbClr val="DADADA"/>
                </a:solidFill>
              </a:rPr>
              <a:t>Case Study</a:t>
            </a:r>
          </a:p>
          <a:p>
            <a:pPr lvl="0" algn="l">
              <a:spcBef>
                <a:spcPts val="400"/>
              </a:spcBef>
            </a:pPr>
            <a:r>
              <a:rPr lang="en-US" sz="1600" b="1">
                <a:solidFill>
                  <a:srgbClr val="DADADA"/>
                </a:solidFill>
              </a:rPr>
              <a:t>LCLM4004 </a:t>
            </a:r>
            <a:r>
              <a:rPr lang="en-US" sz="1600">
                <a:solidFill>
                  <a:srgbClr val="DADADA"/>
                </a:solidFill>
              </a:rPr>
              <a:t>Problem Solving and Decision Making </a:t>
            </a:r>
          </a:p>
          <a:p>
            <a:pPr lvl="0" algn="l">
              <a:spcBef>
                <a:spcPts val="400"/>
              </a:spcBef>
            </a:pPr>
            <a:r>
              <a:rPr lang="en-US" sz="1600">
                <a:solidFill>
                  <a:srgbClr val="DADADA"/>
                </a:solidFill>
              </a:rPr>
              <a:t>Module Leader: Anita Nan </a:t>
            </a:r>
          </a:p>
          <a:p>
            <a:pPr lvl="0" algn="l">
              <a:spcBef>
                <a:spcPts val="400"/>
              </a:spcBef>
            </a:pPr>
            <a:r>
              <a:rPr lang="en-US" sz="1600">
                <a:solidFill>
                  <a:srgbClr val="DADADA"/>
                </a:solidFill>
              </a:rPr>
              <a:t>Student name: Jhony Guerrero 2530402</a:t>
            </a:r>
          </a:p>
          <a:p>
            <a:pPr lvl="0" algn="l">
              <a:spcBef>
                <a:spcPts val="400"/>
              </a:spcBef>
            </a:pPr>
            <a:endParaRPr lang="en-US" sz="1600">
              <a:solidFill>
                <a:srgbClr val="DADADA"/>
              </a:solidFill>
            </a:endParaRPr>
          </a:p>
          <a:p>
            <a:pPr lvl="0" algn="l">
              <a:spcBef>
                <a:spcPts val="400"/>
              </a:spcBef>
            </a:pPr>
            <a:endParaRPr lang="en-US" sz="1600" b="1">
              <a:solidFill>
                <a:srgbClr val="DADADA"/>
              </a:solidFill>
            </a:endParaRPr>
          </a:p>
          <a:p>
            <a:pPr lvl="0" algn="l">
              <a:spcBef>
                <a:spcPts val="400"/>
              </a:spcBef>
            </a:pPr>
            <a:endParaRPr lang="en-US" sz="1600">
              <a:solidFill>
                <a:srgbClr val="DADADA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F95CD-6B41-DC68-F349-2EE7904E48D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B048B-848A-1269-3866-6E077CD0E3A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595959"/>
                </a:solidFill>
                <a:latin typeface="Century Gothic"/>
              </a:rPr>
              <a:t>Introduction and company background</a:t>
            </a:r>
          </a:p>
          <a:p>
            <a:pPr marL="0" lvl="0" indent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595959"/>
                </a:solidFill>
                <a:latin typeface="Century Gothic"/>
              </a:rPr>
              <a:t>Problem: nature and scope</a:t>
            </a:r>
          </a:p>
          <a:p>
            <a:pPr marL="0" lvl="0" indent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595959"/>
                </a:solidFill>
                <a:latin typeface="Century Gothic"/>
              </a:rPr>
              <a:t>PESTLE ANALYSIS: Basil’s Bakery</a:t>
            </a:r>
          </a:p>
          <a:p>
            <a:pPr marL="0" lvl="0" indent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595959"/>
                </a:solidFill>
                <a:latin typeface="Century Gothic"/>
              </a:rPr>
              <a:t>Cause and effect analysis: Fishbone diagram</a:t>
            </a:r>
          </a:p>
          <a:p>
            <a:pPr marL="0" lvl="0" indent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595959"/>
                </a:solidFill>
                <a:latin typeface="Century Gothic"/>
              </a:rPr>
              <a:t>Conclusion</a:t>
            </a:r>
          </a:p>
          <a:p>
            <a:pPr marL="0" lvl="0" indent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595959"/>
                </a:solidFill>
                <a:latin typeface="Century Gothic"/>
              </a:rPr>
              <a:t>References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D4D3CF64-7BD3-AD0E-65CF-DE498A7957E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40524" y="165460"/>
            <a:ext cx="10284823" cy="661851"/>
          </a:xfrm>
        </p:spPr>
        <p:txBody>
          <a:bodyPr/>
          <a:lstStyle/>
          <a:p>
            <a:pPr lvl="0"/>
            <a:r>
              <a:rPr lang="en-GB" sz="3600"/>
              <a:t>Introduction</a:t>
            </a:r>
            <a:br>
              <a:rPr lang="en-GB" sz="3600"/>
            </a:br>
            <a:endParaRPr lang="en-GB" sz="360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427D2F65-0403-F323-D403-CE692DEBE777}"/>
              </a:ext>
            </a:extLst>
          </p:cNvPr>
          <p:cNvSpPr txBox="1"/>
          <p:nvPr/>
        </p:nvSpPr>
        <p:spPr>
          <a:xfrm>
            <a:off x="269967" y="1463040"/>
            <a:ext cx="11721739" cy="3693316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This presentation analysis the  challenges faced by Basil’s Bakery after the COVID-19 pandemic it examines the factors affecting the business and applies problem- solving and decision- making tools to identify the root causes and recommend appropriate solutions.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Explain the main business problem.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Analyse the internal and external factors affecting the business.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Apply the 5W2H, PESTEL, and Fishbone(Ishikawa) Analysis.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Indentify the  root causes of the problem.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Recommend practical solutions to improve business performance and decision- making.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A1D07-3929-6682-F1A3-8EE79496F23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0"/>
          <a:lstStyle/>
          <a:p>
            <a:pPr lvl="0" algn="l"/>
            <a:r>
              <a:rPr lang="en-GB"/>
              <a:t>Company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371FC-AC9B-09CB-5C87-8ED7EDE991B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Basil’s Bakery is a small, independent business</a:t>
            </a:r>
          </a:p>
          <a:p>
            <a:pPr lvl="0"/>
            <a:r>
              <a:rPr lang="en-GB"/>
              <a:t>The business was opened in 2015</a:t>
            </a:r>
          </a:p>
          <a:p>
            <a:pPr lvl="0"/>
            <a:r>
              <a:rPr lang="en-GB"/>
              <a:t>Annual sales figure increased year on-year, however, in 2020, the footfall and sales significantly decreased due to the Coronavirus pandemic</a:t>
            </a:r>
          </a:p>
          <a:p>
            <a:pPr lvl="0"/>
            <a:r>
              <a:rPr lang="en-GB"/>
              <a:t>After lockdown sales did rise, but they never returned to the levels pre-2020. Indeed, since 2023 - 2025, the sales figure has stagnated at an average of 25% below the 2019 figures</a:t>
            </a:r>
          </a:p>
          <a:p>
            <a:pPr lvl="0"/>
            <a:r>
              <a:rPr lang="en-GB"/>
              <a:t>Utility, bills, rent and insurance increased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12D9E-99B0-28E2-1183-E2BCCBBBD52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spcBef>
                <a:spcPts val="1000"/>
              </a:spcBef>
            </a:pPr>
            <a:r>
              <a:rPr lang="en-GB" sz="2200" b="1">
                <a:solidFill>
                  <a:srgbClr val="595959"/>
                </a:solidFill>
                <a:latin typeface="Century Gothic"/>
              </a:rPr>
              <a:t>Problem: nature and scope</a:t>
            </a:r>
            <a:br>
              <a:rPr lang="en-GB" sz="2200" b="1">
                <a:solidFill>
                  <a:srgbClr val="595959"/>
                </a:solidFill>
                <a:latin typeface="Century Gothic"/>
              </a:rPr>
            </a:br>
            <a:endParaRPr lang="en-GB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99366-5116-8C53-4E3A-4BAC65F88AC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The retail park/business venue is quieter now</a:t>
            </a:r>
          </a:p>
          <a:p>
            <a:pPr lvl="0"/>
            <a:r>
              <a:rPr lang="en-GB"/>
              <a:t>Customers withing the shopping centre have been made redundant </a:t>
            </a:r>
          </a:p>
          <a:p>
            <a:pPr lvl="0"/>
            <a:r>
              <a:rPr lang="en-GB"/>
              <a:t>Office workers are working more from home</a:t>
            </a:r>
          </a:p>
          <a:p>
            <a:pPr lvl="0"/>
            <a:r>
              <a:rPr lang="en-GB"/>
              <a:t>Basil doesn’t provide delivery service </a:t>
            </a:r>
          </a:p>
          <a:p>
            <a:pPr lvl="0"/>
            <a:r>
              <a:rPr lang="en-GB"/>
              <a:t>Basil struggle taking pre orders </a:t>
            </a:r>
          </a:p>
          <a:p>
            <a:pPr lvl="0"/>
            <a:r>
              <a:rPr lang="en-GB"/>
              <a:t>Basil is the only worker at the bakery </a:t>
            </a:r>
          </a:p>
          <a:p>
            <a:pPr lvl="0"/>
            <a:r>
              <a:rPr lang="en-GB"/>
              <a:t>5W2H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7C3B6-AAD2-DB3E-54D3-62F591D9ABC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Problem Analysis 5W2H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67AFA-FF3F-8FB0-1579-DFC21F0A381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/>
              <a:t>WHAT: </a:t>
            </a:r>
            <a:r>
              <a:rPr lang="en-GB"/>
              <a:t>Failing to fully recover after lockdown </a:t>
            </a:r>
          </a:p>
          <a:p>
            <a:pPr lvl="0"/>
            <a:r>
              <a:rPr lang="en-GB" b="1"/>
              <a:t>WHY</a:t>
            </a:r>
            <a:r>
              <a:rPr lang="en-GB"/>
              <a:t>: Failing to adapt to the new requirements/ post lockdown routine</a:t>
            </a:r>
          </a:p>
          <a:p>
            <a:pPr lvl="0"/>
            <a:r>
              <a:rPr lang="en-GB" b="1"/>
              <a:t>WHERE</a:t>
            </a:r>
            <a:r>
              <a:rPr lang="en-GB"/>
              <a:t>: Basil’s Bakery</a:t>
            </a:r>
          </a:p>
          <a:p>
            <a:pPr lvl="0"/>
            <a:r>
              <a:rPr lang="en-GB" b="1"/>
              <a:t>WHEN</a:t>
            </a:r>
            <a:r>
              <a:rPr lang="en-GB"/>
              <a:t>: since 2023 - 2025,with no full recovery in sales  and customer numbers.</a:t>
            </a:r>
          </a:p>
          <a:p>
            <a:pPr lvl="0"/>
            <a:r>
              <a:rPr lang="en-GB" b="1"/>
              <a:t>WHO</a:t>
            </a:r>
            <a:r>
              <a:rPr lang="en-GB"/>
              <a:t>: Basil(owner): Responsible for making decisions to improve the business.</a:t>
            </a:r>
          </a:p>
          <a:p>
            <a:pPr lvl="0"/>
            <a:r>
              <a:rPr lang="en-GB" b="1"/>
              <a:t>HOW MUCH</a:t>
            </a:r>
            <a:r>
              <a:rPr lang="en-GB"/>
              <a:t>: 25%  sales decline Compared with pre- lockdown levels.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D70BE-B816-A6FB-B69A-796ABD598CA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PESTEL Analysis to Basil’s Bakery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B46C3-CD05-E1C3-F80C-C5FD07E3785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/>
              <a:t>Political: Coronavirus impact/ lockdown</a:t>
            </a:r>
          </a:p>
          <a:p>
            <a:pPr lvl="0"/>
            <a:r>
              <a:rPr lang="en-GB" b="1"/>
              <a:t>Economic: </a:t>
            </a:r>
            <a:r>
              <a:rPr lang="en-GB"/>
              <a:t>overheads increasing/ inflation</a:t>
            </a:r>
            <a:endParaRPr lang="en-GB" b="1"/>
          </a:p>
          <a:p>
            <a:pPr lvl="0"/>
            <a:r>
              <a:rPr lang="en-GB" b="1"/>
              <a:t>Social: working dynamic change, redundancies/working from home</a:t>
            </a:r>
          </a:p>
          <a:p>
            <a:pPr lvl="0"/>
            <a:r>
              <a:rPr lang="en-GB" b="1"/>
              <a:t>Technological: no system in place to take orders/marketing</a:t>
            </a:r>
          </a:p>
          <a:p>
            <a:pPr lvl="0"/>
            <a:r>
              <a:rPr lang="en-GB" b="1"/>
              <a:t>Legal: Hygiene and health and safety </a:t>
            </a:r>
          </a:p>
          <a:p>
            <a:pPr lvl="0"/>
            <a:r>
              <a:rPr lang="en-GB" b="1"/>
              <a:t>Environmental: sustainable packaging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830E2-8F6C-B11E-9B88-55CCDBC1DFF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Causes and effect analysis (Fishbone diagram)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31746-0D7A-7ED7-AD71-77F3ADE29BA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999948" y="5863333"/>
            <a:ext cx="59938" cy="136876"/>
          </a:xfrm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FD160AE-D3D3-E244-072A-70B139B0DAE1}"/>
              </a:ext>
            </a:extLst>
          </p:cNvPr>
          <p:cNvSpPr/>
          <p:nvPr/>
        </p:nvSpPr>
        <p:spPr>
          <a:xfrm>
            <a:off x="9760973" y="3222171"/>
            <a:ext cx="2335231" cy="792483"/>
          </a:xfrm>
          <a:prstGeom prst="rect">
            <a:avLst/>
          </a:prstGeom>
          <a:solidFill>
            <a:srgbClr val="BC451B"/>
          </a:solidFill>
          <a:ln w="15873" cap="rnd">
            <a:solidFill>
              <a:srgbClr val="4E1805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Stagnation of Basil’s sales cause/effect</a:t>
            </a:r>
          </a:p>
        </p:txBody>
      </p: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AA0A5DB9-2E73-7248-A800-A2CA645FA989}"/>
              </a:ext>
            </a:extLst>
          </p:cNvPr>
          <p:cNvCxnSpPr/>
          <p:nvPr/>
        </p:nvCxnSpPr>
        <p:spPr>
          <a:xfrm flipH="1">
            <a:off x="252548" y="3692429"/>
            <a:ext cx="9527179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</a:ln>
        </p:spPr>
      </p:cxnSp>
      <p:cxnSp>
        <p:nvCxnSpPr>
          <p:cNvPr id="6" name="Straight Connector 7">
            <a:extLst>
              <a:ext uri="{FF2B5EF4-FFF2-40B4-BE49-F238E27FC236}">
                <a16:creationId xmlns:a16="http://schemas.microsoft.com/office/drawing/2014/main" id="{FDC47033-1D57-DFC7-744C-E5680472D7A7}"/>
              </a:ext>
            </a:extLst>
          </p:cNvPr>
          <p:cNvCxnSpPr/>
          <p:nvPr/>
        </p:nvCxnSpPr>
        <p:spPr>
          <a:xfrm flipH="1">
            <a:off x="7444496" y="3683724"/>
            <a:ext cx="2431024" cy="2830287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</a:ln>
        </p:spPr>
      </p:cxn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AB7CA964-8E0A-EA79-F30F-4C33EEA60759}"/>
              </a:ext>
            </a:extLst>
          </p:cNvPr>
          <p:cNvCxnSpPr/>
          <p:nvPr/>
        </p:nvCxnSpPr>
        <p:spPr>
          <a:xfrm flipH="1" flipV="1">
            <a:off x="6897191" y="1445620"/>
            <a:ext cx="2472629" cy="2238104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</a:ln>
        </p:spPr>
      </p:cxnSp>
      <p:cxnSp>
        <p:nvCxnSpPr>
          <p:cNvPr id="8" name="Straight Connector 13">
            <a:extLst>
              <a:ext uri="{FF2B5EF4-FFF2-40B4-BE49-F238E27FC236}">
                <a16:creationId xmlns:a16="http://schemas.microsoft.com/office/drawing/2014/main" id="{CE1B9208-9BFF-62B7-DE50-FB0C591ECC0D}"/>
              </a:ext>
            </a:extLst>
          </p:cNvPr>
          <p:cNvCxnSpPr/>
          <p:nvPr/>
        </p:nvCxnSpPr>
        <p:spPr>
          <a:xfrm flipH="1" flipV="1">
            <a:off x="3778913" y="1418938"/>
            <a:ext cx="2543513" cy="2273491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</a:ln>
        </p:spPr>
      </p:cxnSp>
      <p:cxnSp>
        <p:nvCxnSpPr>
          <p:cNvPr id="9" name="Straight Connector 15">
            <a:extLst>
              <a:ext uri="{FF2B5EF4-FFF2-40B4-BE49-F238E27FC236}">
                <a16:creationId xmlns:a16="http://schemas.microsoft.com/office/drawing/2014/main" id="{6CAE70C2-51BE-21D6-58AD-DAD9E21B155D}"/>
              </a:ext>
            </a:extLst>
          </p:cNvPr>
          <p:cNvCxnSpPr/>
          <p:nvPr/>
        </p:nvCxnSpPr>
        <p:spPr>
          <a:xfrm flipH="1">
            <a:off x="4397825" y="3683724"/>
            <a:ext cx="2664826" cy="2656112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F57DA6D9-266F-515C-F4BC-2A17CED0D00A}"/>
              </a:ext>
            </a:extLst>
          </p:cNvPr>
          <p:cNvCxnSpPr/>
          <p:nvPr/>
        </p:nvCxnSpPr>
        <p:spPr>
          <a:xfrm flipH="1" flipV="1">
            <a:off x="913796" y="1523445"/>
            <a:ext cx="2395463" cy="2168984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</a:ln>
        </p:spPr>
      </p:cxnSp>
      <p:cxnSp>
        <p:nvCxnSpPr>
          <p:cNvPr id="11" name="Straight Connector 19">
            <a:extLst>
              <a:ext uri="{FF2B5EF4-FFF2-40B4-BE49-F238E27FC236}">
                <a16:creationId xmlns:a16="http://schemas.microsoft.com/office/drawing/2014/main" id="{7BAB4987-93FA-98DC-73DC-42EC4E8D4D21}"/>
              </a:ext>
            </a:extLst>
          </p:cNvPr>
          <p:cNvCxnSpPr/>
          <p:nvPr/>
        </p:nvCxnSpPr>
        <p:spPr>
          <a:xfrm flipH="1">
            <a:off x="252548" y="3663580"/>
            <a:ext cx="3744687" cy="2441128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</a:ln>
        </p:spPr>
      </p:cxnSp>
      <p:sp>
        <p:nvSpPr>
          <p:cNvPr id="12" name="Oval 20">
            <a:extLst>
              <a:ext uri="{FF2B5EF4-FFF2-40B4-BE49-F238E27FC236}">
                <a16:creationId xmlns:a16="http://schemas.microsoft.com/office/drawing/2014/main" id="{65BC0439-DBDA-53E1-B652-C4D37AF60F1E}"/>
              </a:ext>
            </a:extLst>
          </p:cNvPr>
          <p:cNvSpPr/>
          <p:nvPr/>
        </p:nvSpPr>
        <p:spPr>
          <a:xfrm>
            <a:off x="5669280" y="1445620"/>
            <a:ext cx="2908660" cy="81860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4E1805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Technology</a:t>
            </a:r>
          </a:p>
        </p:txBody>
      </p:sp>
      <p:sp>
        <p:nvSpPr>
          <p:cNvPr id="13" name="Oval 21">
            <a:extLst>
              <a:ext uri="{FF2B5EF4-FFF2-40B4-BE49-F238E27FC236}">
                <a16:creationId xmlns:a16="http://schemas.microsoft.com/office/drawing/2014/main" id="{12CB5846-EE18-3B11-7DDD-2D9DDA4E4B55}"/>
              </a:ext>
            </a:extLst>
          </p:cNvPr>
          <p:cNvSpPr/>
          <p:nvPr/>
        </p:nvSpPr>
        <p:spPr>
          <a:xfrm>
            <a:off x="6723016" y="6104708"/>
            <a:ext cx="2187189" cy="75329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4E1805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Financial</a:t>
            </a:r>
          </a:p>
        </p:txBody>
      </p:sp>
      <p:sp>
        <p:nvSpPr>
          <p:cNvPr id="14" name="Oval 22">
            <a:extLst>
              <a:ext uri="{FF2B5EF4-FFF2-40B4-BE49-F238E27FC236}">
                <a16:creationId xmlns:a16="http://schemas.microsoft.com/office/drawing/2014/main" id="{878DFB24-12E3-9913-7C39-43BFED66C406}"/>
              </a:ext>
            </a:extLst>
          </p:cNvPr>
          <p:cNvSpPr/>
          <p:nvPr/>
        </p:nvSpPr>
        <p:spPr>
          <a:xfrm>
            <a:off x="3309259" y="6000210"/>
            <a:ext cx="2360020" cy="75329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4E1805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Environmental</a:t>
            </a:r>
          </a:p>
        </p:txBody>
      </p:sp>
      <p:sp>
        <p:nvSpPr>
          <p:cNvPr id="15" name="Oval 24">
            <a:extLst>
              <a:ext uri="{FF2B5EF4-FFF2-40B4-BE49-F238E27FC236}">
                <a16:creationId xmlns:a16="http://schemas.microsoft.com/office/drawing/2014/main" id="{5AD611FF-4571-D330-0745-3CCA019773D8}"/>
              </a:ext>
            </a:extLst>
          </p:cNvPr>
          <p:cNvSpPr/>
          <p:nvPr/>
        </p:nvSpPr>
        <p:spPr>
          <a:xfrm>
            <a:off x="2987043" y="1445620"/>
            <a:ext cx="2194560" cy="65312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4E1805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Process</a:t>
            </a:r>
          </a:p>
        </p:txBody>
      </p:sp>
      <p:sp>
        <p:nvSpPr>
          <p:cNvPr id="16" name="Oval 25">
            <a:extLst>
              <a:ext uri="{FF2B5EF4-FFF2-40B4-BE49-F238E27FC236}">
                <a16:creationId xmlns:a16="http://schemas.microsoft.com/office/drawing/2014/main" id="{8117A697-8A9E-38D3-712D-AE36FB7BF7B6}"/>
              </a:ext>
            </a:extLst>
          </p:cNvPr>
          <p:cNvSpPr/>
          <p:nvPr/>
        </p:nvSpPr>
        <p:spPr>
          <a:xfrm>
            <a:off x="38578" y="5775963"/>
            <a:ext cx="1750426" cy="75328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4E1805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Customers</a:t>
            </a:r>
          </a:p>
        </p:txBody>
      </p:sp>
      <p:sp>
        <p:nvSpPr>
          <p:cNvPr id="17" name="Oval 26">
            <a:extLst>
              <a:ext uri="{FF2B5EF4-FFF2-40B4-BE49-F238E27FC236}">
                <a16:creationId xmlns:a16="http://schemas.microsoft.com/office/drawing/2014/main" id="{CF036D88-2E3D-16DA-B05D-4B6A3385C578}"/>
              </a:ext>
            </a:extLst>
          </p:cNvPr>
          <p:cNvSpPr/>
          <p:nvPr/>
        </p:nvSpPr>
        <p:spPr>
          <a:xfrm>
            <a:off x="121916" y="1418938"/>
            <a:ext cx="2290352" cy="84528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4E1805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People</a:t>
            </a:r>
          </a:p>
        </p:txBody>
      </p:sp>
      <p:cxnSp>
        <p:nvCxnSpPr>
          <p:cNvPr id="18" name="Straight Arrow Connector 35">
            <a:extLst>
              <a:ext uri="{FF2B5EF4-FFF2-40B4-BE49-F238E27FC236}">
                <a16:creationId xmlns:a16="http://schemas.microsoft.com/office/drawing/2014/main" id="{2BAAF35A-39AC-05E0-29C6-AF2653D795FF}"/>
              </a:ext>
            </a:extLst>
          </p:cNvPr>
          <p:cNvCxnSpPr/>
          <p:nvPr/>
        </p:nvCxnSpPr>
        <p:spPr>
          <a:xfrm flipH="1">
            <a:off x="7811591" y="3135084"/>
            <a:ext cx="923105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19" name="Straight Arrow Connector 38">
            <a:extLst>
              <a:ext uri="{FF2B5EF4-FFF2-40B4-BE49-F238E27FC236}">
                <a16:creationId xmlns:a16="http://schemas.microsoft.com/office/drawing/2014/main" id="{D7ADAC38-25E9-E186-DE3B-3E19935487FC}"/>
              </a:ext>
            </a:extLst>
          </p:cNvPr>
          <p:cNvCxnSpPr/>
          <p:nvPr/>
        </p:nvCxnSpPr>
        <p:spPr>
          <a:xfrm>
            <a:off x="8334106" y="2717075"/>
            <a:ext cx="1359676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0" name="Straight Arrow Connector 40">
            <a:extLst>
              <a:ext uri="{FF2B5EF4-FFF2-40B4-BE49-F238E27FC236}">
                <a16:creationId xmlns:a16="http://schemas.microsoft.com/office/drawing/2014/main" id="{5A2205CE-BB8E-9F98-6444-FF7F899AEE5B}"/>
              </a:ext>
            </a:extLst>
          </p:cNvPr>
          <p:cNvCxnSpPr/>
          <p:nvPr/>
        </p:nvCxnSpPr>
        <p:spPr>
          <a:xfrm flipH="1">
            <a:off x="8334106" y="4528456"/>
            <a:ext cx="791871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1" name="Straight Arrow Connector 42">
            <a:extLst>
              <a:ext uri="{FF2B5EF4-FFF2-40B4-BE49-F238E27FC236}">
                <a16:creationId xmlns:a16="http://schemas.microsoft.com/office/drawing/2014/main" id="{98B80566-905F-EB98-D7D8-93298C8E8525}"/>
              </a:ext>
            </a:extLst>
          </p:cNvPr>
          <p:cNvCxnSpPr/>
          <p:nvPr/>
        </p:nvCxnSpPr>
        <p:spPr>
          <a:xfrm>
            <a:off x="8334106" y="5538648"/>
            <a:ext cx="1619787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2" name="Straight Arrow Connector 44">
            <a:extLst>
              <a:ext uri="{FF2B5EF4-FFF2-40B4-BE49-F238E27FC236}">
                <a16:creationId xmlns:a16="http://schemas.microsoft.com/office/drawing/2014/main" id="{76490319-AB6F-47EC-E256-8D4A38021EB3}"/>
              </a:ext>
            </a:extLst>
          </p:cNvPr>
          <p:cNvCxnSpPr/>
          <p:nvPr/>
        </p:nvCxnSpPr>
        <p:spPr>
          <a:xfrm>
            <a:off x="5416731" y="5294814"/>
            <a:ext cx="1136472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3" name="Straight Arrow Connector 46">
            <a:extLst>
              <a:ext uri="{FF2B5EF4-FFF2-40B4-BE49-F238E27FC236}">
                <a16:creationId xmlns:a16="http://schemas.microsoft.com/office/drawing/2014/main" id="{18FA9E0B-6113-C68C-9F29-BF8B2FCF52C3}"/>
              </a:ext>
            </a:extLst>
          </p:cNvPr>
          <p:cNvCxnSpPr/>
          <p:nvPr/>
        </p:nvCxnSpPr>
        <p:spPr>
          <a:xfrm flipH="1">
            <a:off x="4650373" y="4850672"/>
            <a:ext cx="1227911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4" name="Straight Arrow Connector 48">
            <a:extLst>
              <a:ext uri="{FF2B5EF4-FFF2-40B4-BE49-F238E27FC236}">
                <a16:creationId xmlns:a16="http://schemas.microsoft.com/office/drawing/2014/main" id="{C79FC1DA-D5F1-4061-A67E-B5F40C91C172}"/>
              </a:ext>
            </a:extLst>
          </p:cNvPr>
          <p:cNvCxnSpPr/>
          <p:nvPr/>
        </p:nvCxnSpPr>
        <p:spPr>
          <a:xfrm>
            <a:off x="1175653" y="5538648"/>
            <a:ext cx="1158243" cy="139337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5" name="Straight Arrow Connector 50">
            <a:extLst>
              <a:ext uri="{FF2B5EF4-FFF2-40B4-BE49-F238E27FC236}">
                <a16:creationId xmlns:a16="http://schemas.microsoft.com/office/drawing/2014/main" id="{72765629-6A35-F917-5D0A-A79A9F743282}"/>
              </a:ext>
            </a:extLst>
          </p:cNvPr>
          <p:cNvCxnSpPr/>
          <p:nvPr/>
        </p:nvCxnSpPr>
        <p:spPr>
          <a:xfrm flipH="1">
            <a:off x="1297579" y="4763585"/>
            <a:ext cx="923105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6" name="Straight Arrow Connector 54">
            <a:extLst>
              <a:ext uri="{FF2B5EF4-FFF2-40B4-BE49-F238E27FC236}">
                <a16:creationId xmlns:a16="http://schemas.microsoft.com/office/drawing/2014/main" id="{2D17E8C2-4E46-8E74-672F-FE18502D2FB3}"/>
              </a:ext>
            </a:extLst>
          </p:cNvPr>
          <p:cNvCxnSpPr/>
          <p:nvPr/>
        </p:nvCxnSpPr>
        <p:spPr>
          <a:xfrm>
            <a:off x="5094515" y="2595149"/>
            <a:ext cx="844732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7" name="Straight Arrow Connector 56">
            <a:extLst>
              <a:ext uri="{FF2B5EF4-FFF2-40B4-BE49-F238E27FC236}">
                <a16:creationId xmlns:a16="http://schemas.microsoft.com/office/drawing/2014/main" id="{9C9AEE1C-F6B3-BEA8-86FB-D583B6E0E282}"/>
              </a:ext>
            </a:extLst>
          </p:cNvPr>
          <p:cNvCxnSpPr/>
          <p:nvPr/>
        </p:nvCxnSpPr>
        <p:spPr>
          <a:xfrm flipH="1">
            <a:off x="4963884" y="3429000"/>
            <a:ext cx="975363" cy="0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8" name="Straight Arrow Connector 59">
            <a:extLst>
              <a:ext uri="{FF2B5EF4-FFF2-40B4-BE49-F238E27FC236}">
                <a16:creationId xmlns:a16="http://schemas.microsoft.com/office/drawing/2014/main" id="{CDE6A998-B7B2-A99C-9CD0-2BD06AB0AA9D}"/>
              </a:ext>
            </a:extLst>
          </p:cNvPr>
          <p:cNvCxnSpPr/>
          <p:nvPr/>
        </p:nvCxnSpPr>
        <p:spPr>
          <a:xfrm flipV="1">
            <a:off x="2473232" y="2778038"/>
            <a:ext cx="939921" cy="113212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cxnSp>
        <p:nvCxnSpPr>
          <p:cNvPr id="29" name="Straight Arrow Connector 61">
            <a:extLst>
              <a:ext uri="{FF2B5EF4-FFF2-40B4-BE49-F238E27FC236}">
                <a16:creationId xmlns:a16="http://schemas.microsoft.com/office/drawing/2014/main" id="{FBB2B0E5-CF08-871B-45D8-270A614668CC}"/>
              </a:ext>
            </a:extLst>
          </p:cNvPr>
          <p:cNvCxnSpPr/>
          <p:nvPr/>
        </p:nvCxnSpPr>
        <p:spPr>
          <a:xfrm flipH="1" flipV="1">
            <a:off x="1881176" y="3309807"/>
            <a:ext cx="1052274" cy="34281"/>
          </a:xfrm>
          <a:prstGeom prst="straightConnector1">
            <a:avLst/>
          </a:prstGeom>
          <a:noFill/>
          <a:ln w="9528" cap="rnd">
            <a:solidFill>
              <a:srgbClr val="B34119"/>
            </a:solidFill>
            <a:prstDash val="solid"/>
            <a:tailEnd type="arrow"/>
          </a:ln>
        </p:spPr>
      </p:cxnSp>
      <p:sp>
        <p:nvSpPr>
          <p:cNvPr id="30" name="TextBox 63">
            <a:extLst>
              <a:ext uri="{FF2B5EF4-FFF2-40B4-BE49-F238E27FC236}">
                <a16:creationId xmlns:a16="http://schemas.microsoft.com/office/drawing/2014/main" id="{C0CA8C61-F661-F0A8-829B-1D98612B7015}"/>
              </a:ext>
            </a:extLst>
          </p:cNvPr>
          <p:cNvSpPr txBox="1"/>
          <p:nvPr/>
        </p:nvSpPr>
        <p:spPr>
          <a:xfrm>
            <a:off x="9799935" y="1901321"/>
            <a:ext cx="1745882" cy="120033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Outdated technology (taking orders by phone</a:t>
            </a:r>
          </a:p>
        </p:txBody>
      </p:sp>
      <p:sp>
        <p:nvSpPr>
          <p:cNvPr id="31" name="TextBox 64">
            <a:extLst>
              <a:ext uri="{FF2B5EF4-FFF2-40B4-BE49-F238E27FC236}">
                <a16:creationId xmlns:a16="http://schemas.microsoft.com/office/drawing/2014/main" id="{056E81B8-5E69-6644-759A-64374935E958}"/>
              </a:ext>
            </a:extLst>
          </p:cNvPr>
          <p:cNvSpPr txBox="1"/>
          <p:nvPr/>
        </p:nvSpPr>
        <p:spPr>
          <a:xfrm>
            <a:off x="6426320" y="2812868"/>
            <a:ext cx="1755986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No delivery facilities</a:t>
            </a:r>
          </a:p>
        </p:txBody>
      </p:sp>
      <p:sp>
        <p:nvSpPr>
          <p:cNvPr id="32" name="TextBox 72">
            <a:extLst>
              <a:ext uri="{FF2B5EF4-FFF2-40B4-BE49-F238E27FC236}">
                <a16:creationId xmlns:a16="http://schemas.microsoft.com/office/drawing/2014/main" id="{08631741-D01C-2838-0072-0321C3EC908E}"/>
              </a:ext>
            </a:extLst>
          </p:cNvPr>
          <p:cNvSpPr txBox="1"/>
          <p:nvPr/>
        </p:nvSpPr>
        <p:spPr>
          <a:xfrm>
            <a:off x="10074603" y="4946474"/>
            <a:ext cx="1203597" cy="92333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Utility bills increases</a:t>
            </a:r>
          </a:p>
        </p:txBody>
      </p:sp>
      <p:sp>
        <p:nvSpPr>
          <p:cNvPr id="33" name="TextBox 75">
            <a:extLst>
              <a:ext uri="{FF2B5EF4-FFF2-40B4-BE49-F238E27FC236}">
                <a16:creationId xmlns:a16="http://schemas.microsoft.com/office/drawing/2014/main" id="{3E3D7057-4881-7939-7426-D8E778A21BF9}"/>
              </a:ext>
            </a:extLst>
          </p:cNvPr>
          <p:cNvSpPr txBox="1"/>
          <p:nvPr/>
        </p:nvSpPr>
        <p:spPr>
          <a:xfrm>
            <a:off x="6426320" y="4946474"/>
            <a:ext cx="1619795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Post covid dynamic</a:t>
            </a:r>
          </a:p>
        </p:txBody>
      </p:sp>
      <p:sp>
        <p:nvSpPr>
          <p:cNvPr id="34" name="TextBox 76">
            <a:extLst>
              <a:ext uri="{FF2B5EF4-FFF2-40B4-BE49-F238E27FC236}">
                <a16:creationId xmlns:a16="http://schemas.microsoft.com/office/drawing/2014/main" id="{A2928B56-B900-5277-0F6F-74261A1D02C0}"/>
              </a:ext>
            </a:extLst>
          </p:cNvPr>
          <p:cNvSpPr txBox="1"/>
          <p:nvPr/>
        </p:nvSpPr>
        <p:spPr>
          <a:xfrm>
            <a:off x="3258336" y="4371718"/>
            <a:ext cx="1460369" cy="92333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Shopping centre less populated</a:t>
            </a:r>
          </a:p>
        </p:txBody>
      </p:sp>
      <p:sp>
        <p:nvSpPr>
          <p:cNvPr id="35" name="TextBox 78">
            <a:extLst>
              <a:ext uri="{FF2B5EF4-FFF2-40B4-BE49-F238E27FC236}">
                <a16:creationId xmlns:a16="http://schemas.microsoft.com/office/drawing/2014/main" id="{22AAD4D9-0111-D4D5-6D97-23ED69B37149}"/>
              </a:ext>
            </a:extLst>
          </p:cNvPr>
          <p:cNvSpPr txBox="1"/>
          <p:nvPr/>
        </p:nvSpPr>
        <p:spPr>
          <a:xfrm>
            <a:off x="7245412" y="3916969"/>
            <a:ext cx="1461951" cy="92333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Rent and insurance increases </a:t>
            </a:r>
          </a:p>
        </p:txBody>
      </p:sp>
      <p:sp>
        <p:nvSpPr>
          <p:cNvPr id="36" name="TextBox 79">
            <a:extLst>
              <a:ext uri="{FF2B5EF4-FFF2-40B4-BE49-F238E27FC236}">
                <a16:creationId xmlns:a16="http://schemas.microsoft.com/office/drawing/2014/main" id="{FB5E6664-2FD0-AC5D-65F5-DAFCC0EA6B01}"/>
              </a:ext>
            </a:extLst>
          </p:cNvPr>
          <p:cNvSpPr txBox="1"/>
          <p:nvPr/>
        </p:nvSpPr>
        <p:spPr>
          <a:xfrm>
            <a:off x="3309259" y="2251152"/>
            <a:ext cx="1419496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Basil is the only staff</a:t>
            </a:r>
          </a:p>
        </p:txBody>
      </p:sp>
      <p:sp>
        <p:nvSpPr>
          <p:cNvPr id="37" name="TextBox 82">
            <a:extLst>
              <a:ext uri="{FF2B5EF4-FFF2-40B4-BE49-F238E27FC236}">
                <a16:creationId xmlns:a16="http://schemas.microsoft.com/office/drawing/2014/main" id="{CCEC835D-A763-7289-694B-CA6BB2A73106}"/>
              </a:ext>
            </a:extLst>
          </p:cNvPr>
          <p:cNvSpPr txBox="1"/>
          <p:nvPr/>
        </p:nvSpPr>
        <p:spPr>
          <a:xfrm>
            <a:off x="365760" y="2891250"/>
            <a:ext cx="1755986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Lack of training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Qualifications</a:t>
            </a:r>
          </a:p>
        </p:txBody>
      </p:sp>
      <p:sp>
        <p:nvSpPr>
          <p:cNvPr id="38" name="TextBox 86">
            <a:extLst>
              <a:ext uri="{FF2B5EF4-FFF2-40B4-BE49-F238E27FC236}">
                <a16:creationId xmlns:a16="http://schemas.microsoft.com/office/drawing/2014/main" id="{3B8EC66A-0A4C-AAA3-7F40-06FD6679DD56}"/>
              </a:ext>
            </a:extLst>
          </p:cNvPr>
          <p:cNvSpPr txBox="1"/>
          <p:nvPr/>
        </p:nvSpPr>
        <p:spPr>
          <a:xfrm>
            <a:off x="5878284" y="2251152"/>
            <a:ext cx="1627165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No standard procedure</a:t>
            </a:r>
          </a:p>
        </p:txBody>
      </p:sp>
      <p:sp>
        <p:nvSpPr>
          <p:cNvPr id="39" name="TextBox 88">
            <a:extLst>
              <a:ext uri="{FF2B5EF4-FFF2-40B4-BE49-F238E27FC236}">
                <a16:creationId xmlns:a16="http://schemas.microsoft.com/office/drawing/2014/main" id="{9CDDF482-7A52-696F-838B-B0992A660E10}"/>
              </a:ext>
            </a:extLst>
          </p:cNvPr>
          <p:cNvSpPr txBox="1"/>
          <p:nvPr/>
        </p:nvSpPr>
        <p:spPr>
          <a:xfrm>
            <a:off x="3796332" y="3106481"/>
            <a:ext cx="1385270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Inefficient workflow</a:t>
            </a:r>
          </a:p>
        </p:txBody>
      </p:sp>
      <p:sp>
        <p:nvSpPr>
          <p:cNvPr id="40" name="TextBox 91">
            <a:extLst>
              <a:ext uri="{FF2B5EF4-FFF2-40B4-BE49-F238E27FC236}">
                <a16:creationId xmlns:a16="http://schemas.microsoft.com/office/drawing/2014/main" id="{0DBFC1AE-E72A-C866-87E2-A61FD307483D}"/>
              </a:ext>
            </a:extLst>
          </p:cNvPr>
          <p:cNvSpPr txBox="1"/>
          <p:nvPr/>
        </p:nvSpPr>
        <p:spPr>
          <a:xfrm>
            <a:off x="38578" y="4319451"/>
            <a:ext cx="1512143" cy="92333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Redundancy the local shops</a:t>
            </a:r>
          </a:p>
        </p:txBody>
      </p:sp>
      <p:sp>
        <p:nvSpPr>
          <p:cNvPr id="41" name="TextBox 94">
            <a:extLst>
              <a:ext uri="{FF2B5EF4-FFF2-40B4-BE49-F238E27FC236}">
                <a16:creationId xmlns:a16="http://schemas.microsoft.com/office/drawing/2014/main" id="{62542FF4-2F79-67F0-F6DD-86FF8BBAE73E}"/>
              </a:ext>
            </a:extLst>
          </p:cNvPr>
          <p:cNvSpPr txBox="1"/>
          <p:nvPr/>
        </p:nvSpPr>
        <p:spPr>
          <a:xfrm>
            <a:off x="2343936" y="5439061"/>
            <a:ext cx="1867259" cy="92333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Office people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Working from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home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023F9-A56E-F255-D842-6638F4A29DB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D4361-7706-65CC-B13A-106E3A26FB5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Basil is struggling to adapt to the post lockdown routine </a:t>
            </a:r>
          </a:p>
          <a:p>
            <a:pPr lvl="0"/>
            <a:r>
              <a:rPr lang="en-GB"/>
              <a:t>Poor marketing and no systems in place for online orders/ pre orders</a:t>
            </a:r>
          </a:p>
          <a:p>
            <a:pPr lvl="0"/>
            <a:r>
              <a:rPr lang="en-GB"/>
              <a:t>No staff/ Basil is the only worker </a:t>
            </a:r>
          </a:p>
          <a:p>
            <a:pPr lvl="0"/>
            <a:r>
              <a:rPr lang="en-GB"/>
              <a:t>Limited knowledge, Basil main role is bakery he may need marketing and financial education </a:t>
            </a:r>
          </a:p>
          <a:p>
            <a:pPr lvl="0"/>
            <a:r>
              <a:rPr lang="en-GB"/>
              <a:t>Location, Basil may need to take in consideration moving the business location </a:t>
            </a:r>
          </a:p>
          <a:p>
            <a:pPr lvl="0"/>
            <a:r>
              <a:rPr lang="en-GB"/>
              <a:t>Expanding the products services range, selling coffee/tea and adding new products may attract more new clients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B30DC-F226-20B7-6301-DFDB4B3253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97C1CF66-C5E9-85B4-2C5A-CB7DFA50F40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36896" lvl="0" indent="0">
              <a:lnSpc>
                <a:spcPct val="90000"/>
              </a:lnSpc>
              <a:buNone/>
            </a:pPr>
            <a:r>
              <a:rPr lang="en-GB" sz="1900"/>
              <a:t>Ishikawa.(1986).Guide to Quality Control (2nded.).Asian Productivity Organization</a:t>
            </a:r>
          </a:p>
          <a:p>
            <a:pPr marL="36896" lvl="0" indent="0">
              <a:lnSpc>
                <a:spcPct val="90000"/>
              </a:lnSpc>
              <a:buNone/>
            </a:pPr>
            <a:endParaRPr lang="en-GB" sz="1900"/>
          </a:p>
          <a:p>
            <a:pPr marL="36896" lvl="0" indent="0">
              <a:lnSpc>
                <a:spcPct val="90000"/>
              </a:lnSpc>
              <a:buNone/>
            </a:pPr>
            <a:r>
              <a:rPr lang="en-GB" sz="1900"/>
              <a:t>American society for quality.(n.d.)Fishbone Diagram. Https://asq.org/quality-resources/fishbone</a:t>
            </a:r>
          </a:p>
          <a:p>
            <a:pPr marL="36896" lvl="0" indent="0">
              <a:lnSpc>
                <a:spcPct val="90000"/>
              </a:lnSpc>
              <a:buNone/>
            </a:pPr>
            <a:endParaRPr lang="en-GB" sz="1900"/>
          </a:p>
          <a:p>
            <a:pPr marL="36896" lvl="0" indent="0">
              <a:lnSpc>
                <a:spcPct val="90000"/>
              </a:lnSpc>
              <a:buNone/>
            </a:pPr>
            <a:r>
              <a:rPr lang="en-GB" sz="1900"/>
              <a:t>Kotler,P.,&amp; Keller, K.L.(2016).</a:t>
            </a:r>
            <a:r>
              <a:rPr lang="en-GB" sz="1900" i="1"/>
              <a:t>Marketing Management </a:t>
            </a:r>
            <a:r>
              <a:rPr lang="en-GB" sz="1900"/>
              <a:t>(15</a:t>
            </a:r>
            <a:r>
              <a:rPr lang="en-GB" sz="1900" baseline="30000"/>
              <a:t>th</a:t>
            </a:r>
            <a:r>
              <a:rPr lang="en-GB" sz="1900"/>
              <a:t> edn)Pearson.</a:t>
            </a:r>
          </a:p>
          <a:p>
            <a:pPr marL="36896" lvl="0" indent="0">
              <a:lnSpc>
                <a:spcPct val="90000"/>
              </a:lnSpc>
              <a:buNone/>
            </a:pPr>
            <a:endParaRPr lang="en-GB" sz="1900"/>
          </a:p>
          <a:p>
            <a:pPr marL="36896" lvl="0" indent="0">
              <a:lnSpc>
                <a:spcPct val="90000"/>
              </a:lnSpc>
              <a:buNone/>
            </a:pPr>
            <a:r>
              <a:rPr lang="en-GB" sz="1900"/>
              <a:t>Johnson,G.,Scholes,K.,&amp;Whittington.(2020).Exploring Strategy (2thed.)Pearson.</a:t>
            </a:r>
          </a:p>
          <a:p>
            <a:pPr marL="36896" lvl="0" indent="0">
              <a:lnSpc>
                <a:spcPct val="90000"/>
              </a:lnSpc>
              <a:buNone/>
            </a:pPr>
            <a:endParaRPr lang="en-GB" sz="1900"/>
          </a:p>
          <a:p>
            <a:pPr marL="36896" lvl="0" indent="0">
              <a:lnSpc>
                <a:spcPct val="90000"/>
              </a:lnSpc>
              <a:buNone/>
            </a:pPr>
            <a:r>
              <a:rPr lang="en-GB" sz="1900"/>
              <a:t>Kaizen Institute.(2025).Understanding the Ishikawa Diagram(Fishbone Diagram)https://Kaizen.com/insights/Ishikawa-diagram-root-cause -analiysis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at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TM04033929%5b%5bfn=Slate%5d%5d</Template>
  <TotalTime>13052</TotalTime>
  <Words>636</Words>
  <Application>Microsoft Office PowerPoint</Application>
  <PresentationFormat>Widescreen</PresentationFormat>
  <Paragraphs>93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Calisto MT</vt:lpstr>
      <vt:lpstr>Century Gothic</vt:lpstr>
      <vt:lpstr>Wingdings 2</vt:lpstr>
      <vt:lpstr>Slate</vt:lpstr>
      <vt:lpstr>Basil’s Bakery</vt:lpstr>
      <vt:lpstr>Overview</vt:lpstr>
      <vt:lpstr>Introduction </vt:lpstr>
      <vt:lpstr>Company background</vt:lpstr>
      <vt:lpstr>Problem: nature and scope </vt:lpstr>
      <vt:lpstr>Problem Analysis 5W2H</vt:lpstr>
      <vt:lpstr>PESTEL Analysis to Basil’s Bakery </vt:lpstr>
      <vt:lpstr>Causes and effect analysis (Fishbone diagram)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Jhony Francisco Burga Guerrero (2530402)</dc:creator>
  <cp:lastModifiedBy>Jhony Francisco Burga Guerrero (2530402)</cp:lastModifiedBy>
  <cp:revision>27</cp:revision>
  <dcterms:created xsi:type="dcterms:W3CDTF">2026-06-27T09:42:37Z</dcterms:created>
  <dcterms:modified xsi:type="dcterms:W3CDTF">2026-07-11T07:36:22Z</dcterms:modified>
</cp:coreProperties>
</file>