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7" r:id="rId12"/>
    <p:sldId id="268" r:id="rId13"/>
    <p:sldId id="265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484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85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35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633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393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186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120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35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333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875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39669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4140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748648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5062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3453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318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8D2C1C-8ED2-4712-926B-0A60B1712D3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60157A-1EE2-4BCC-A069-CB2A5E966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969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86061" y="2447565"/>
            <a:ext cx="10155218" cy="1646302"/>
          </a:xfrm>
        </p:spPr>
        <p:txBody>
          <a:bodyPr/>
          <a:lstStyle/>
          <a:p>
            <a:pPr algn="ctr"/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</a:t>
            </a:r>
            <a:r>
              <a:rPr lang="en-GB" sz="3200" b="1" dirty="0" smtClean="0"/>
              <a:t>LCLM4006:Enterprise </a:t>
            </a:r>
            <a:r>
              <a:rPr lang="en-GB" sz="3200" b="1" dirty="0"/>
              <a:t>and </a:t>
            </a:r>
            <a:r>
              <a:rPr lang="en-GB" sz="3200" b="1" dirty="0" smtClean="0"/>
              <a:t>Entrepreneurship</a:t>
            </a:r>
            <a:br>
              <a:rPr lang="en-GB" sz="3200" b="1" dirty="0" smtClean="0"/>
            </a:br>
            <a:r>
              <a:rPr lang="en-GB" sz="2400" b="1" dirty="0" smtClean="0"/>
              <a:t>Part </a:t>
            </a:r>
            <a:r>
              <a:rPr lang="en-GB" sz="2400" b="1" dirty="0"/>
              <a:t>2: </a:t>
            </a:r>
            <a:r>
              <a:rPr lang="en-US" sz="2400" b="1" dirty="0" smtClean="0"/>
              <a:t>Individual </a:t>
            </a:r>
            <a:r>
              <a:rPr lang="en-US" sz="2400" b="1" dirty="0"/>
              <a:t>Presentation pitch to Lecturer </a:t>
            </a:r>
            <a:r>
              <a:rPr lang="en-US" dirty="0"/>
              <a:t>	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GB" sz="3200" b="1" dirty="0" smtClean="0"/>
              <a:t> </a:t>
            </a:r>
            <a:r>
              <a:rPr lang="en-GB" dirty="0"/>
              <a:t>	</a:t>
            </a:r>
            <a:br>
              <a:rPr lang="en-GB" dirty="0"/>
            </a:br>
            <a:r>
              <a:rPr lang="en-GB" sz="2000" b="1" dirty="0">
                <a:solidFill>
                  <a:srgbClr val="7030A0"/>
                </a:solidFill>
              </a:rPr>
              <a:t>A start-up business plan: E-Scooter Rental Service</a:t>
            </a:r>
            <a:r>
              <a:rPr lang="en-GB" dirty="0">
                <a:solidFill>
                  <a:srgbClr val="7030A0"/>
                </a:solidFill>
              </a:rPr>
              <a:t/>
            </a:r>
            <a:br>
              <a:rPr lang="en-GB" dirty="0">
                <a:solidFill>
                  <a:srgbClr val="7030A0"/>
                </a:solidFill>
              </a:rPr>
            </a:b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8080" y="4201441"/>
            <a:ext cx="7766936" cy="1096899"/>
          </a:xfrm>
        </p:spPr>
        <p:txBody>
          <a:bodyPr/>
          <a:lstStyle/>
          <a:p>
            <a:pPr algn="ctr"/>
            <a:r>
              <a:rPr lang="en-GB" b="1" dirty="0"/>
              <a:t>Student Name: CAMELIA UNGUREANU</a:t>
            </a:r>
            <a:endParaRPr lang="en-GB" dirty="0"/>
          </a:p>
          <a:p>
            <a:pPr algn="ctr"/>
            <a:r>
              <a:rPr lang="en-GB" b="1" dirty="0"/>
              <a:t>Student ID: 2427624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445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9758" y="329901"/>
            <a:ext cx="8596668" cy="681318"/>
          </a:xfrm>
        </p:spPr>
        <p:txBody>
          <a:bodyPr/>
          <a:lstStyle/>
          <a:p>
            <a:pPr algn="ctr"/>
            <a:r>
              <a:rPr lang="en-GB" dirty="0" smtClean="0"/>
              <a:t>Content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911" y="1280159"/>
            <a:ext cx="9574305" cy="5282005"/>
          </a:xfrm>
        </p:spPr>
        <p:txBody>
          <a:bodyPr/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Business ideas </a:t>
            </a:r>
          </a:p>
          <a:p>
            <a:r>
              <a:rPr lang="en-GB" dirty="0" smtClean="0"/>
              <a:t>Environment analysis </a:t>
            </a:r>
          </a:p>
          <a:p>
            <a:r>
              <a:rPr lang="en-GB" dirty="0" smtClean="0"/>
              <a:t>Marketing strategies </a:t>
            </a:r>
          </a:p>
          <a:p>
            <a:r>
              <a:rPr lang="en-GB" dirty="0" smtClean="0"/>
              <a:t>Funds and initial costing </a:t>
            </a:r>
          </a:p>
          <a:p>
            <a:r>
              <a:rPr lang="en-GB" dirty="0" smtClean="0"/>
              <a:t>Conclusion </a:t>
            </a:r>
          </a:p>
          <a:p>
            <a:r>
              <a:rPr lang="en-GB" dirty="0" smtClean="0"/>
              <a:t>References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5798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72932"/>
            <a:ext cx="8596668" cy="649045"/>
          </a:xfrm>
        </p:spPr>
        <p:txBody>
          <a:bodyPr/>
          <a:lstStyle/>
          <a:p>
            <a:pPr algn="ctr"/>
            <a:r>
              <a:rPr lang="en-GB" dirty="0" smtClean="0"/>
              <a:t>Introduction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911" y="1183341"/>
            <a:ext cx="9628094" cy="4858021"/>
          </a:xfrm>
        </p:spPr>
        <p:txBody>
          <a:bodyPr/>
          <a:lstStyle/>
          <a:p>
            <a:r>
              <a:rPr lang="en-GB" dirty="0" smtClean="0"/>
              <a:t>I am going to talk about my </a:t>
            </a:r>
            <a:r>
              <a:rPr lang="en-GB" dirty="0"/>
              <a:t>start-up business </a:t>
            </a:r>
            <a:r>
              <a:rPr lang="en-GB" dirty="0" smtClean="0"/>
              <a:t>and its plan </a:t>
            </a:r>
          </a:p>
          <a:p>
            <a:r>
              <a:rPr lang="en-GB" dirty="0" smtClean="0"/>
              <a:t>The name of my proposed business is E-Scooter </a:t>
            </a:r>
            <a:r>
              <a:rPr lang="en-GB" dirty="0"/>
              <a:t>Rental Service </a:t>
            </a:r>
            <a:endParaRPr lang="en-GB" dirty="0" smtClean="0"/>
          </a:p>
          <a:p>
            <a:r>
              <a:rPr lang="en-GB" dirty="0" smtClean="0"/>
              <a:t>This is renting </a:t>
            </a:r>
            <a:r>
              <a:rPr lang="en-GB" dirty="0"/>
              <a:t>e-scooters </a:t>
            </a:r>
            <a:r>
              <a:rPr lang="en-GB" dirty="0" smtClean="0"/>
              <a:t>business in London </a:t>
            </a:r>
          </a:p>
          <a:p>
            <a:r>
              <a:rPr lang="en-GB" dirty="0" smtClean="0"/>
              <a:t>First, I am going to talk about the </a:t>
            </a:r>
            <a:r>
              <a:rPr lang="en-GB" dirty="0"/>
              <a:t>product and service with </a:t>
            </a:r>
            <a:r>
              <a:rPr lang="en-GB" dirty="0" smtClean="0"/>
              <a:t>features</a:t>
            </a:r>
            <a:r>
              <a:rPr lang="en-GB" dirty="0"/>
              <a:t>,</a:t>
            </a:r>
            <a:r>
              <a:rPr lang="en-GB" dirty="0" smtClean="0"/>
              <a:t> </a:t>
            </a:r>
            <a:r>
              <a:rPr lang="en-GB" dirty="0"/>
              <a:t>legal </a:t>
            </a:r>
            <a:r>
              <a:rPr lang="en-GB" dirty="0" smtClean="0"/>
              <a:t>format, </a:t>
            </a:r>
            <a:r>
              <a:rPr lang="en-GB" dirty="0"/>
              <a:t>and management structure </a:t>
            </a:r>
            <a:endParaRPr lang="en-GB" dirty="0" smtClean="0"/>
          </a:p>
          <a:p>
            <a:r>
              <a:rPr lang="en-GB" dirty="0" smtClean="0"/>
              <a:t>Then, I will talk about business environmental factors </a:t>
            </a:r>
            <a:r>
              <a:rPr lang="en-GB" dirty="0"/>
              <a:t>using PESTLE and SWOT </a:t>
            </a:r>
            <a:endParaRPr lang="en-GB" dirty="0" smtClean="0"/>
          </a:p>
          <a:p>
            <a:r>
              <a:rPr lang="en-GB" dirty="0" smtClean="0"/>
              <a:t>Next, I will talk about marketing strategies</a:t>
            </a:r>
          </a:p>
          <a:p>
            <a:r>
              <a:rPr lang="en-GB" dirty="0" smtClean="0"/>
              <a:t>Finally, I will talk about funding needed </a:t>
            </a:r>
            <a:r>
              <a:rPr lang="en-GB" dirty="0"/>
              <a:t>and start-up expenses of the new </a:t>
            </a:r>
            <a:r>
              <a:rPr lang="en-GB" dirty="0" smtClean="0"/>
              <a:t>business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325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40659"/>
            <a:ext cx="8596668" cy="78889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Product and/or S</a:t>
            </a:r>
            <a:r>
              <a:rPr lang="en-GB" b="1" dirty="0" smtClean="0"/>
              <a:t>ervice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729" y="1258645"/>
            <a:ext cx="6766560" cy="4862456"/>
          </a:xfrm>
        </p:spPr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lectric </a:t>
            </a:r>
            <a:r>
              <a:rPr lang="en-GB" dirty="0"/>
              <a:t>scooters for short-term rental in </a:t>
            </a:r>
            <a:r>
              <a:rPr lang="en-GB" dirty="0" smtClean="0"/>
              <a:t>London</a:t>
            </a:r>
          </a:p>
          <a:p>
            <a:r>
              <a:rPr lang="en-GB" dirty="0" smtClean="0"/>
              <a:t>Customers </a:t>
            </a:r>
            <a:r>
              <a:rPr lang="en-GB" dirty="0"/>
              <a:t>can rent a scooter for a few minutes, hours or even a whole day </a:t>
            </a:r>
            <a:endParaRPr lang="en-GB" dirty="0" smtClean="0"/>
          </a:p>
          <a:p>
            <a:r>
              <a:rPr lang="en-GB" dirty="0" smtClean="0"/>
              <a:t>Use of a </a:t>
            </a:r>
            <a:r>
              <a:rPr lang="en-GB" dirty="0"/>
              <a:t>mobile app </a:t>
            </a:r>
            <a:r>
              <a:rPr lang="en-GB" dirty="0" smtClean="0"/>
              <a:t>that will help customers to: 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ind scooters</a:t>
            </a:r>
          </a:p>
          <a:p>
            <a:pPr lvl="1"/>
            <a:r>
              <a:rPr lang="en-GB" dirty="0"/>
              <a:t>u</a:t>
            </a:r>
            <a:r>
              <a:rPr lang="en-GB" dirty="0" smtClean="0"/>
              <a:t>nlock them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P</a:t>
            </a:r>
            <a:r>
              <a:rPr lang="en-GB" dirty="0" smtClean="0"/>
              <a:t>ay </a:t>
            </a:r>
            <a:r>
              <a:rPr lang="en-GB" dirty="0"/>
              <a:t>easily with their </a:t>
            </a:r>
            <a:r>
              <a:rPr lang="en-GB" dirty="0" smtClean="0"/>
              <a:t>mobile</a:t>
            </a:r>
          </a:p>
          <a:p>
            <a:r>
              <a:rPr lang="en-GB" dirty="0"/>
              <a:t>W</a:t>
            </a:r>
            <a:r>
              <a:rPr lang="en-GB" dirty="0" smtClean="0"/>
              <a:t>ill provide safety </a:t>
            </a:r>
            <a:r>
              <a:rPr lang="en-GB" dirty="0"/>
              <a:t>items like </a:t>
            </a:r>
            <a:r>
              <a:rPr lang="en-GB" dirty="0" smtClean="0"/>
              <a:t>helmets</a:t>
            </a:r>
          </a:p>
          <a:p>
            <a:r>
              <a:rPr lang="en-GB" dirty="0" smtClean="0"/>
              <a:t>Simple</a:t>
            </a:r>
            <a:r>
              <a:rPr lang="en-GB" dirty="0"/>
              <a:t>, fast and eco-friendly </a:t>
            </a:r>
            <a:endParaRPr lang="en-GB" dirty="0" smtClean="0"/>
          </a:p>
          <a:p>
            <a:r>
              <a:rPr lang="en-GB" dirty="0" smtClean="0"/>
              <a:t>Will provide excellent </a:t>
            </a:r>
            <a:r>
              <a:rPr lang="en-GB" dirty="0"/>
              <a:t>customer service </a:t>
            </a:r>
            <a:endParaRPr lang="en-GB" dirty="0" smtClean="0"/>
          </a:p>
          <a:p>
            <a:r>
              <a:rPr lang="en-GB" dirty="0"/>
              <a:t>O</a:t>
            </a:r>
            <a:r>
              <a:rPr lang="en-GB" dirty="0" smtClean="0"/>
              <a:t>ffer </a:t>
            </a:r>
            <a:r>
              <a:rPr lang="en-GB" dirty="0"/>
              <a:t>safe, clean and affordable </a:t>
            </a:r>
            <a:r>
              <a:rPr lang="en-GB" dirty="0" smtClean="0"/>
              <a:t>transport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0585" y="1520021"/>
            <a:ext cx="3164935" cy="36436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79868" y="5766099"/>
            <a:ext cx="4260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dirty="0" err="1" smtClean="0"/>
              <a:t>Hamerska</a:t>
            </a:r>
            <a:r>
              <a:rPr lang="en-US" dirty="0" smtClean="0"/>
              <a:t> </a:t>
            </a:r>
            <a:r>
              <a:rPr lang="en-US" dirty="0"/>
              <a:t>et al.</a:t>
            </a:r>
            <a:r>
              <a:rPr lang="ar-SA" dirty="0" smtClean="0"/>
              <a:t>‎</a:t>
            </a:r>
            <a:r>
              <a:rPr lang="en-GB" dirty="0"/>
              <a:t> </a:t>
            </a:r>
            <a:r>
              <a:rPr lang="en-GB" dirty="0" smtClean="0"/>
              <a:t>(2024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197751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0516" y="329901"/>
            <a:ext cx="8596668" cy="65980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Legal format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638" y="1086523"/>
            <a:ext cx="5830644" cy="4954840"/>
          </a:xfrm>
        </p:spPr>
        <p:txBody>
          <a:bodyPr/>
          <a:lstStyle/>
          <a:p>
            <a:pPr algn="just"/>
            <a:r>
              <a:rPr lang="en-GB" dirty="0" smtClean="0"/>
              <a:t>In </a:t>
            </a:r>
            <a:r>
              <a:rPr lang="en-GB" dirty="0"/>
              <a:t>the UK, </a:t>
            </a:r>
            <a:r>
              <a:rPr lang="en-GB" dirty="0" smtClean="0"/>
              <a:t>3 key legal </a:t>
            </a:r>
            <a:r>
              <a:rPr lang="en-GB" dirty="0"/>
              <a:t>business </a:t>
            </a:r>
            <a:r>
              <a:rPr lang="en-GB" dirty="0" smtClean="0"/>
              <a:t>formats: </a:t>
            </a:r>
          </a:p>
          <a:p>
            <a:pPr lvl="1" algn="just"/>
            <a:r>
              <a:rPr lang="en-GB" dirty="0" smtClean="0"/>
              <a:t>Sole Trader </a:t>
            </a:r>
          </a:p>
          <a:p>
            <a:pPr lvl="1" algn="just"/>
            <a:r>
              <a:rPr lang="en-GB" dirty="0" smtClean="0"/>
              <a:t>Partnership </a:t>
            </a:r>
          </a:p>
          <a:p>
            <a:pPr lvl="1" algn="just"/>
            <a:r>
              <a:rPr lang="en-GB" dirty="0" smtClean="0"/>
              <a:t>and </a:t>
            </a:r>
            <a:r>
              <a:rPr lang="en-GB" dirty="0"/>
              <a:t>Limited Company (</a:t>
            </a:r>
            <a:r>
              <a:rPr lang="en-US" dirty="0"/>
              <a:t>Johnson and Thompson</a:t>
            </a:r>
            <a:r>
              <a:rPr lang="ar-SA" dirty="0"/>
              <a:t>‎</a:t>
            </a:r>
            <a:r>
              <a:rPr lang="en-GB" dirty="0"/>
              <a:t>, 2024). </a:t>
            </a:r>
            <a:endParaRPr lang="en-GB" dirty="0" smtClean="0"/>
          </a:p>
          <a:p>
            <a:pPr algn="just"/>
            <a:r>
              <a:rPr lang="en-GB" dirty="0" smtClean="0"/>
              <a:t>E-Scooter </a:t>
            </a:r>
            <a:r>
              <a:rPr lang="en-GB" dirty="0"/>
              <a:t>Rental </a:t>
            </a:r>
            <a:r>
              <a:rPr lang="en-GB" dirty="0" smtClean="0"/>
              <a:t>Service is a sole proprietorship company </a:t>
            </a:r>
          </a:p>
          <a:p>
            <a:pPr algn="just"/>
            <a:r>
              <a:rPr lang="en-GB" dirty="0" smtClean="0"/>
              <a:t>One single person will </a:t>
            </a:r>
            <a:r>
              <a:rPr lang="en-GB" dirty="0"/>
              <a:t>own and control the whole </a:t>
            </a:r>
            <a:r>
              <a:rPr lang="en-GB" dirty="0" smtClean="0"/>
              <a:t>business</a:t>
            </a:r>
          </a:p>
          <a:p>
            <a:pPr algn="just"/>
            <a:r>
              <a:rPr lang="en-GB" dirty="0" smtClean="0"/>
              <a:t>This means </a:t>
            </a:r>
            <a:r>
              <a:rPr lang="en-GB" dirty="0"/>
              <a:t>legal format of the proposed business of E-Scooter Rental Service is Sole </a:t>
            </a:r>
            <a:r>
              <a:rPr lang="en-GB" dirty="0" smtClean="0"/>
              <a:t>Trader 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7868" y="1086523"/>
            <a:ext cx="5779939" cy="419548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70033" y="5583219"/>
            <a:ext cx="4378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dirty="0" smtClean="0"/>
              <a:t>Kotler </a:t>
            </a:r>
            <a:r>
              <a:rPr lang="en-US" dirty="0"/>
              <a:t>and Armstrong</a:t>
            </a:r>
            <a:r>
              <a:rPr lang="ar-SA" dirty="0" smtClean="0"/>
              <a:t>‎</a:t>
            </a:r>
            <a:r>
              <a:rPr lang="en-GB" dirty="0" smtClean="0"/>
              <a:t> (2024)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12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40658"/>
            <a:ext cx="8596668" cy="63828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Management structure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245" y="1151069"/>
            <a:ext cx="6271708" cy="489029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</a:t>
            </a:r>
            <a:r>
              <a:rPr lang="en-GB" dirty="0"/>
              <a:t>management structure </a:t>
            </a:r>
            <a:r>
              <a:rPr lang="en-GB" dirty="0" smtClean="0"/>
              <a:t>defines roles and responsibilities of employees in business (</a:t>
            </a:r>
            <a:r>
              <a:rPr lang="en-US" dirty="0" err="1"/>
              <a:t>Hamerska</a:t>
            </a:r>
            <a:r>
              <a:rPr lang="en-US" dirty="0"/>
              <a:t> et al.</a:t>
            </a:r>
            <a:r>
              <a:rPr lang="ar-SA" dirty="0"/>
              <a:t>‎</a:t>
            </a:r>
            <a:r>
              <a:rPr lang="en-GB" dirty="0"/>
              <a:t>, 2024). </a:t>
            </a:r>
            <a:endParaRPr lang="en-GB" dirty="0" smtClean="0"/>
          </a:p>
          <a:p>
            <a:r>
              <a:rPr lang="en-GB" dirty="0" smtClean="0"/>
              <a:t>Classification of management structure: </a:t>
            </a:r>
          </a:p>
          <a:p>
            <a:pPr lvl="1"/>
            <a:r>
              <a:rPr lang="en-GB" dirty="0" smtClean="0"/>
              <a:t>Flat organisational structure </a:t>
            </a:r>
          </a:p>
          <a:p>
            <a:pPr lvl="1"/>
            <a:r>
              <a:rPr lang="en-GB" dirty="0" smtClean="0"/>
              <a:t>Hierarchical organisational structure </a:t>
            </a:r>
          </a:p>
          <a:p>
            <a:pPr lvl="1"/>
            <a:r>
              <a:rPr lang="en-GB" dirty="0" smtClean="0"/>
              <a:t>Divisional organisational structure </a:t>
            </a:r>
          </a:p>
          <a:p>
            <a:pPr lvl="1"/>
            <a:r>
              <a:rPr lang="en-GB" dirty="0" smtClean="0"/>
              <a:t>And matrix organisational structure </a:t>
            </a:r>
            <a:r>
              <a:rPr lang="en-GB" dirty="0"/>
              <a:t>(</a:t>
            </a:r>
            <a:r>
              <a:rPr lang="en-GB" dirty="0" err="1"/>
              <a:t>Rothaermel</a:t>
            </a:r>
            <a:r>
              <a:rPr lang="ar-SA" dirty="0"/>
              <a:t>‎</a:t>
            </a:r>
            <a:r>
              <a:rPr lang="en-GB" dirty="0"/>
              <a:t>, 2023).</a:t>
            </a:r>
            <a:endParaRPr lang="en-GB" dirty="0" smtClean="0"/>
          </a:p>
          <a:p>
            <a:r>
              <a:rPr lang="en-GB" dirty="0" smtClean="0"/>
              <a:t>E-Scooter </a:t>
            </a:r>
            <a:r>
              <a:rPr lang="en-GB" dirty="0"/>
              <a:t>Rental </a:t>
            </a:r>
            <a:r>
              <a:rPr lang="en-GB" dirty="0" smtClean="0"/>
              <a:t>Service will apply flat organisational structure </a:t>
            </a:r>
          </a:p>
          <a:p>
            <a:r>
              <a:rPr lang="en-GB" dirty="0" smtClean="0"/>
              <a:t>Is very simple that has </a:t>
            </a:r>
            <a:r>
              <a:rPr lang="en-GB" dirty="0"/>
              <a:t>only one main level </a:t>
            </a:r>
            <a:endParaRPr lang="en-GB" dirty="0" smtClean="0"/>
          </a:p>
          <a:p>
            <a:r>
              <a:rPr lang="en-GB" dirty="0" smtClean="0"/>
              <a:t>Owner will be at the </a:t>
            </a:r>
            <a:r>
              <a:rPr lang="en-GB" dirty="0"/>
              <a:t>top and </a:t>
            </a:r>
            <a:r>
              <a:rPr lang="en-GB" dirty="0" smtClean="0"/>
              <a:t>manage the business </a:t>
            </a:r>
          </a:p>
          <a:p>
            <a:r>
              <a:rPr lang="en-GB" dirty="0" smtClean="0"/>
              <a:t>The </a:t>
            </a:r>
            <a:r>
              <a:rPr lang="en-GB" dirty="0"/>
              <a:t>owner </a:t>
            </a:r>
            <a:r>
              <a:rPr lang="en-GB" dirty="0" smtClean="0"/>
              <a:t>will make </a:t>
            </a:r>
            <a:r>
              <a:rPr lang="en-GB" dirty="0"/>
              <a:t>all decisions </a:t>
            </a:r>
            <a:r>
              <a:rPr lang="en-GB" dirty="0" smtClean="0"/>
              <a:t>and the staffs will directly report to the owner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 descr="How to Make a Sole Proprietorship Organizational Chart"/>
          <p:cNvPicPr/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239" y="1308380"/>
            <a:ext cx="4835525" cy="386604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7024744" y="5572461"/>
            <a:ext cx="4044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err="1"/>
              <a:t>Rothaermel</a:t>
            </a:r>
            <a:r>
              <a:rPr lang="ar-SA" dirty="0"/>
              <a:t>‎</a:t>
            </a:r>
            <a:r>
              <a:rPr lang="en-GB" dirty="0"/>
              <a:t>, </a:t>
            </a:r>
            <a:r>
              <a:rPr lang="en-GB" dirty="0" smtClean="0"/>
              <a:t>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965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727" y="222325"/>
            <a:ext cx="8596668" cy="702833"/>
          </a:xfrm>
        </p:spPr>
        <p:txBody>
          <a:bodyPr/>
          <a:lstStyle/>
          <a:p>
            <a:pPr algn="ctr"/>
            <a:r>
              <a:rPr lang="en-GB" dirty="0"/>
              <a:t>PESTLE analysis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6097608"/>
              </p:ext>
            </p:extLst>
          </p:nvPr>
        </p:nvGraphicFramePr>
        <p:xfrm>
          <a:off x="0" y="796626"/>
          <a:ext cx="11973261" cy="61137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30855">
                  <a:extLst>
                    <a:ext uri="{9D8B030D-6E8A-4147-A177-3AD203B41FA5}">
                      <a16:colId xmlns:a16="http://schemas.microsoft.com/office/drawing/2014/main" val="1555915087"/>
                    </a:ext>
                  </a:extLst>
                </a:gridCol>
                <a:gridCol w="10542406">
                  <a:extLst>
                    <a:ext uri="{9D8B030D-6E8A-4147-A177-3AD203B41FA5}">
                      <a16:colId xmlns:a16="http://schemas.microsoft.com/office/drawing/2014/main" val="3495606945"/>
                    </a:ext>
                  </a:extLst>
                </a:gridCol>
              </a:tblGrid>
              <a:tr h="30090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PESTLE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Analysis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extLst>
                  <a:ext uri="{0D108BD9-81ED-4DB2-BD59-A6C34878D82A}">
                    <a16:rowId xmlns:a16="http://schemas.microsoft.com/office/drawing/2014/main" val="203865725"/>
                  </a:ext>
                </a:extLst>
              </a:tr>
              <a:tr h="117496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Political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Rules and</a:t>
                      </a:r>
                      <a:r>
                        <a:rPr lang="en-GB" sz="1600" baseline="0" dirty="0" smtClean="0">
                          <a:effectLst/>
                        </a:rPr>
                        <a:t> policies of government about </a:t>
                      </a:r>
                      <a:r>
                        <a:rPr lang="en-GB" sz="1600" dirty="0" smtClean="0">
                          <a:effectLst/>
                        </a:rPr>
                        <a:t>public </a:t>
                      </a:r>
                      <a:r>
                        <a:rPr lang="en-GB" sz="1600" dirty="0">
                          <a:effectLst/>
                        </a:rPr>
                        <a:t>transport and road </a:t>
                      </a:r>
                      <a:r>
                        <a:rPr lang="en-GB" sz="1600" dirty="0" smtClean="0">
                          <a:effectLst/>
                        </a:rPr>
                        <a:t>safety</a:t>
                      </a:r>
                    </a:p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Local </a:t>
                      </a:r>
                      <a:r>
                        <a:rPr lang="en-GB" sz="1600" dirty="0">
                          <a:effectLst/>
                        </a:rPr>
                        <a:t>councils </a:t>
                      </a:r>
                      <a:r>
                        <a:rPr lang="en-GB" sz="1600" dirty="0" smtClean="0">
                          <a:effectLst/>
                        </a:rPr>
                        <a:t>and</a:t>
                      </a:r>
                      <a:r>
                        <a:rPr lang="en-GB" sz="1600" baseline="0" dirty="0" smtClean="0">
                          <a:effectLst/>
                        </a:rPr>
                        <a:t> government may </a:t>
                      </a:r>
                      <a:r>
                        <a:rPr lang="en-GB" sz="1600" dirty="0" smtClean="0">
                          <a:effectLst/>
                        </a:rPr>
                        <a:t>support for </a:t>
                      </a:r>
                      <a:r>
                        <a:rPr lang="en-GB" sz="1600" dirty="0">
                          <a:effectLst/>
                        </a:rPr>
                        <a:t>eco-friendly transport </a:t>
                      </a:r>
                      <a:r>
                        <a:rPr lang="en-GB" sz="1600" dirty="0" smtClean="0">
                          <a:effectLst/>
                        </a:rPr>
                        <a:t>that can </a:t>
                      </a:r>
                      <a:r>
                        <a:rPr lang="en-GB" sz="1600" dirty="0">
                          <a:effectLst/>
                        </a:rPr>
                        <a:t>help the business grow.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extLst>
                  <a:ext uri="{0D108BD9-81ED-4DB2-BD59-A6C34878D82A}">
                    <a16:rowId xmlns:a16="http://schemas.microsoft.com/office/drawing/2014/main" val="2921428418"/>
                  </a:ext>
                </a:extLst>
              </a:tr>
              <a:tr h="49256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Economic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Inflation</a:t>
                      </a:r>
                      <a:r>
                        <a:rPr lang="en-GB" sz="1600" baseline="0" dirty="0" smtClean="0">
                          <a:effectLst/>
                        </a:rPr>
                        <a:t>, fluctuation in currency rate, income level of community people </a:t>
                      </a:r>
                    </a:p>
                  </a:txBody>
                  <a:tcPr marL="42594" marR="42594" marT="0" marB="0"/>
                </a:tc>
                <a:extLst>
                  <a:ext uri="{0D108BD9-81ED-4DB2-BD59-A6C34878D82A}">
                    <a16:rowId xmlns:a16="http://schemas.microsoft.com/office/drawing/2014/main" val="946136773"/>
                  </a:ext>
                </a:extLst>
              </a:tr>
              <a:tr h="131824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Social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More </a:t>
                      </a:r>
                      <a:r>
                        <a:rPr lang="en-GB" sz="1600" dirty="0">
                          <a:effectLst/>
                        </a:rPr>
                        <a:t>people prefer easy and quick transport in </a:t>
                      </a:r>
                      <a:r>
                        <a:rPr lang="en-GB" sz="1600" dirty="0" smtClean="0">
                          <a:effectLst/>
                        </a:rPr>
                        <a:t>London than ever</a:t>
                      </a:r>
                      <a:r>
                        <a:rPr lang="en-GB" sz="1600" baseline="0" dirty="0" smtClean="0">
                          <a:effectLst/>
                        </a:rPr>
                        <a:t> before </a:t>
                      </a:r>
                    </a:p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Young </a:t>
                      </a:r>
                      <a:r>
                        <a:rPr lang="en-GB" sz="1600" dirty="0">
                          <a:effectLst/>
                        </a:rPr>
                        <a:t>people and students </a:t>
                      </a:r>
                      <a:r>
                        <a:rPr lang="en-GB" sz="1600" dirty="0" smtClean="0">
                          <a:effectLst/>
                        </a:rPr>
                        <a:t>are looking for safe </a:t>
                      </a:r>
                      <a:r>
                        <a:rPr lang="en-GB" sz="1600" dirty="0">
                          <a:effectLst/>
                        </a:rPr>
                        <a:t>and eco-friendly travel options </a:t>
                      </a:r>
                      <a:endParaRPr lang="en-GB" sz="1600" dirty="0" smtClean="0">
                        <a:effectLst/>
                      </a:endParaRPr>
                    </a:p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Social </a:t>
                      </a:r>
                      <a:r>
                        <a:rPr lang="en-GB" sz="1600" dirty="0">
                          <a:effectLst/>
                        </a:rPr>
                        <a:t>awareness of climate change is </a:t>
                      </a:r>
                      <a:r>
                        <a:rPr lang="en-GB" sz="1600" dirty="0" smtClean="0">
                          <a:effectLst/>
                        </a:rPr>
                        <a:t>growing</a:t>
                      </a:r>
                      <a:r>
                        <a:rPr lang="en-GB" sz="1600" baseline="0" dirty="0" smtClean="0">
                          <a:effectLst/>
                        </a:rPr>
                        <a:t> up day by day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extLst>
                  <a:ext uri="{0D108BD9-81ED-4DB2-BD59-A6C34878D82A}">
                    <a16:rowId xmlns:a16="http://schemas.microsoft.com/office/drawing/2014/main" val="2926512806"/>
                  </a:ext>
                </a:extLst>
              </a:tr>
              <a:tr h="131824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Technological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New and innovative technology </a:t>
                      </a:r>
                    </a:p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A </a:t>
                      </a:r>
                      <a:r>
                        <a:rPr lang="en-GB" sz="1600" dirty="0">
                          <a:effectLst/>
                        </a:rPr>
                        <a:t>mobile app allows </a:t>
                      </a:r>
                      <a:endParaRPr lang="en-GB" sz="1600" dirty="0" smtClean="0">
                        <a:effectLst/>
                      </a:endParaRPr>
                    </a:p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GPS </a:t>
                      </a:r>
                      <a:r>
                        <a:rPr lang="en-GB" sz="1600" dirty="0">
                          <a:effectLst/>
                        </a:rPr>
                        <a:t>tracking keeps scooters </a:t>
                      </a:r>
                      <a:r>
                        <a:rPr lang="en-GB" sz="1600" dirty="0" smtClean="0">
                          <a:effectLst/>
                        </a:rPr>
                        <a:t>safe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extLst>
                  <a:ext uri="{0D108BD9-81ED-4DB2-BD59-A6C34878D82A}">
                    <a16:rowId xmlns:a16="http://schemas.microsoft.com/office/drawing/2014/main" val="2200067902"/>
                  </a:ext>
                </a:extLst>
              </a:tr>
              <a:tr h="5210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Legal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Laws and regulations on road </a:t>
                      </a:r>
                      <a:r>
                        <a:rPr lang="en-GB" sz="1600" dirty="0">
                          <a:effectLst/>
                        </a:rPr>
                        <a:t>use, safety and data </a:t>
                      </a:r>
                      <a:r>
                        <a:rPr lang="en-GB" sz="1600" dirty="0" smtClean="0">
                          <a:effectLst/>
                        </a:rPr>
                        <a:t>protection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extLst>
                  <a:ext uri="{0D108BD9-81ED-4DB2-BD59-A6C34878D82A}">
                    <a16:rowId xmlns:a16="http://schemas.microsoft.com/office/drawing/2014/main" val="1733262394"/>
                  </a:ext>
                </a:extLst>
              </a:tr>
              <a:tr h="80093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Environmental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Climate changes,</a:t>
                      </a:r>
                      <a:r>
                        <a:rPr lang="en-GB" sz="1600" baseline="0" dirty="0" smtClean="0">
                          <a:effectLst/>
                        </a:rPr>
                        <a:t> issues related to greenhouse gases, demand of eco-friendly transport, etc.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594" marR="42594" marT="0" marB="0"/>
                </a:tc>
                <a:extLst>
                  <a:ext uri="{0D108BD9-81ED-4DB2-BD59-A6C34878D82A}">
                    <a16:rowId xmlns:a16="http://schemas.microsoft.com/office/drawing/2014/main" val="3659770866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611" y="2231974"/>
            <a:ext cx="2914650" cy="28384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11267" y="5275393"/>
            <a:ext cx="4249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dirty="0" smtClean="0"/>
              <a:t>Kotler </a:t>
            </a:r>
            <a:r>
              <a:rPr lang="en-US" dirty="0"/>
              <a:t>and Armstrong</a:t>
            </a:r>
            <a:r>
              <a:rPr lang="ar-SA" dirty="0" smtClean="0"/>
              <a:t>‎</a:t>
            </a:r>
            <a:r>
              <a:rPr lang="en-GB" dirty="0" smtClean="0"/>
              <a:t> (2024)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670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36263"/>
            <a:ext cx="8596668" cy="59525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SWOT Analysis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0048322"/>
              </p:ext>
            </p:extLst>
          </p:nvPr>
        </p:nvGraphicFramePr>
        <p:xfrm>
          <a:off x="677334" y="841740"/>
          <a:ext cx="8832426" cy="5203459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4123054">
                  <a:extLst>
                    <a:ext uri="{9D8B030D-6E8A-4147-A177-3AD203B41FA5}">
                      <a16:colId xmlns:a16="http://schemas.microsoft.com/office/drawing/2014/main" val="1738819707"/>
                    </a:ext>
                  </a:extLst>
                </a:gridCol>
                <a:gridCol w="4709372">
                  <a:extLst>
                    <a:ext uri="{9D8B030D-6E8A-4147-A177-3AD203B41FA5}">
                      <a16:colId xmlns:a16="http://schemas.microsoft.com/office/drawing/2014/main" val="4028861732"/>
                    </a:ext>
                  </a:extLst>
                </a:gridCol>
              </a:tblGrid>
              <a:tr h="13539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850" marR="338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850" marR="33850" marT="0" marB="0"/>
                </a:tc>
                <a:extLst>
                  <a:ext uri="{0D108BD9-81ED-4DB2-BD59-A6C34878D82A}">
                    <a16:rowId xmlns:a16="http://schemas.microsoft.com/office/drawing/2014/main" val="2987567003"/>
                  </a:ext>
                </a:extLst>
              </a:tr>
              <a:tr h="1805319">
                <a:tc>
                  <a:txBody>
                    <a:bodyPr/>
                    <a:lstStyle/>
                    <a:p>
                      <a:pPr marL="342900" marR="0" lvl="0" indent="-34290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lang="en-GB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Safe, affordable and easy-to-use electric scooters </a:t>
                      </a:r>
                    </a:p>
                    <a:p>
                      <a:pPr marL="342900" marR="0" lvl="0" indent="-34290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lang="en-GB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Excellent customer services </a:t>
                      </a:r>
                      <a:endParaRPr lang="en-GB" sz="1400" dirty="0" smtClean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marR="0" lvl="0" indent="-34290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lang="en-GB" sz="1400" b="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Available</a:t>
                      </a:r>
                      <a:r>
                        <a:rPr lang="en-GB" sz="1400" b="0" baseline="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funds </a:t>
                      </a:r>
                      <a:endParaRPr lang="en-GB" sz="1400" b="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3850" marR="3385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Start-up business 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Lack</a:t>
                      </a:r>
                      <a:r>
                        <a:rPr lang="en-GB" sz="1400" baseline="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of experiences and skills on business 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aseline="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Lack of management and leadership skills  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850" marR="33850" marT="0" marB="0"/>
                </a:tc>
                <a:extLst>
                  <a:ext uri="{0D108BD9-81ED-4DB2-BD59-A6C34878D82A}">
                    <a16:rowId xmlns:a16="http://schemas.microsoft.com/office/drawing/2014/main" val="303005854"/>
                  </a:ext>
                </a:extLst>
              </a:tr>
              <a:tr h="13539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850" marR="338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850" marR="33850" marT="0" marB="0"/>
                </a:tc>
                <a:extLst>
                  <a:ext uri="{0D108BD9-81ED-4DB2-BD59-A6C34878D82A}">
                    <a16:rowId xmlns:a16="http://schemas.microsoft.com/office/drawing/2014/main" val="3998801690"/>
                  </a:ext>
                </a:extLst>
              </a:tr>
              <a:tr h="1805319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More people want clean and green transport options </a:t>
                      </a:r>
                      <a:endParaRPr lang="en-GB" sz="1400" dirty="0" smtClean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Potential to extend business in new </a:t>
                      </a: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areas and increase the number of </a:t>
                      </a: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scooters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Can do partnerships </a:t>
                      </a: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with schools, hotels and tourist spots </a:t>
                      </a: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and universities 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Adaption of new and innovative technologies 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850" marR="3385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competition 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Threats of new entrants 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New </a:t>
                      </a: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laws or </a:t>
                      </a: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restrictions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Vandalism or theft can cause losses </a:t>
                      </a:r>
                      <a:endParaRPr lang="en-GB" sz="1400" dirty="0" smtClean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for batteries </a:t>
                      </a: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 </a:t>
                      </a:r>
                      <a:r>
                        <a:rPr lang="en-GB" sz="14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repairs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850" marR="33850" marT="0" marB="0"/>
                </a:tc>
                <a:extLst>
                  <a:ext uri="{0D108BD9-81ED-4DB2-BD59-A6C34878D82A}">
                    <a16:rowId xmlns:a16="http://schemas.microsoft.com/office/drawing/2014/main" val="2124375879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4037" y="2513984"/>
            <a:ext cx="2733675" cy="27336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594899" y="5675867"/>
            <a:ext cx="4346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dirty="0" smtClean="0"/>
              <a:t>Kotler </a:t>
            </a:r>
            <a:r>
              <a:rPr lang="en-US" dirty="0"/>
              <a:t>and Armstrong</a:t>
            </a:r>
            <a:r>
              <a:rPr lang="ar-SA" dirty="0" smtClean="0"/>
              <a:t>‎</a:t>
            </a:r>
            <a:r>
              <a:rPr lang="en-GB" dirty="0" smtClean="0"/>
              <a:t> (2024)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727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08386"/>
            <a:ext cx="8596668" cy="58449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Marketing Strategies (Cont..)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26373"/>
            <a:ext cx="7057414" cy="4814990"/>
          </a:xfrm>
        </p:spPr>
        <p:txBody>
          <a:bodyPr>
            <a:normAutofit/>
          </a:bodyPr>
          <a:lstStyle/>
          <a:p>
            <a:r>
              <a:rPr lang="en-GB" b="1" dirty="0"/>
              <a:t>Vision and mission </a:t>
            </a:r>
          </a:p>
          <a:p>
            <a:pPr lvl="1"/>
            <a:r>
              <a:rPr lang="en-GB" dirty="0" smtClean="0"/>
              <a:t>The vison of this business is to be a leading e-scooter rental service provider in UK.</a:t>
            </a:r>
            <a:endParaRPr lang="en-GB" dirty="0"/>
          </a:p>
          <a:p>
            <a:r>
              <a:rPr lang="en-GB" b="1" dirty="0" smtClean="0"/>
              <a:t>Mission </a:t>
            </a:r>
          </a:p>
          <a:p>
            <a:pPr lvl="1"/>
            <a:r>
              <a:rPr lang="en-GB" dirty="0" smtClean="0"/>
              <a:t>Mission is to make happy the target customers by offering </a:t>
            </a:r>
            <a:r>
              <a:rPr lang="en-GB" dirty="0"/>
              <a:t>safe, affordable and easy-to-use electric scooters </a:t>
            </a:r>
            <a:r>
              <a:rPr lang="en-GB" dirty="0" smtClean="0"/>
              <a:t>and excellent customer services </a:t>
            </a:r>
            <a:endParaRPr lang="en-GB" b="1" dirty="0" smtClean="0"/>
          </a:p>
          <a:p>
            <a:r>
              <a:rPr lang="en-GB" b="1" dirty="0" smtClean="0"/>
              <a:t>Objectives </a:t>
            </a:r>
            <a:endParaRPr lang="en-GB" b="1" dirty="0"/>
          </a:p>
          <a:p>
            <a:pPr lvl="1"/>
            <a:r>
              <a:rPr lang="en-GB" dirty="0"/>
              <a:t>To offer a safe and reliable transport service for daily users.</a:t>
            </a:r>
          </a:p>
          <a:p>
            <a:pPr lvl="1"/>
            <a:r>
              <a:rPr lang="en-GB" dirty="0"/>
              <a:t>To increase customer numbers every month through good service.</a:t>
            </a:r>
          </a:p>
          <a:p>
            <a:pPr lvl="1"/>
            <a:r>
              <a:rPr lang="en-GB" dirty="0"/>
              <a:t>To reduce carbon emissions by promoting electric travel.</a:t>
            </a:r>
          </a:p>
          <a:p>
            <a:pPr lvl="1"/>
            <a:r>
              <a:rPr lang="en-GB" dirty="0"/>
              <a:t>To expand the scooter fleet as demand grows.</a:t>
            </a:r>
          </a:p>
          <a:p>
            <a:pPr lvl="1"/>
            <a:r>
              <a:rPr lang="en-GB" dirty="0"/>
              <a:t>To build a strong online presence through digital marketing.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3221" y="1549101"/>
            <a:ext cx="3721250" cy="37651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94899" y="5675867"/>
            <a:ext cx="4346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dirty="0" smtClean="0"/>
              <a:t>Kotler </a:t>
            </a:r>
            <a:r>
              <a:rPr lang="en-US" dirty="0"/>
              <a:t>and Armstrong</a:t>
            </a:r>
            <a:r>
              <a:rPr lang="ar-SA" dirty="0" smtClean="0"/>
              <a:t>‎</a:t>
            </a:r>
            <a:r>
              <a:rPr lang="en-GB" dirty="0" smtClean="0"/>
              <a:t> (2024)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691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507" y="278820"/>
            <a:ext cx="8596668" cy="713591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Marketing Strategies (Cont..)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1610610"/>
              </p:ext>
            </p:extLst>
          </p:nvPr>
        </p:nvGraphicFramePr>
        <p:xfrm>
          <a:off x="537407" y="1579561"/>
          <a:ext cx="6455064" cy="36344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86260">
                  <a:extLst>
                    <a:ext uri="{9D8B030D-6E8A-4147-A177-3AD203B41FA5}">
                      <a16:colId xmlns:a16="http://schemas.microsoft.com/office/drawing/2014/main" val="3929404937"/>
                    </a:ext>
                  </a:extLst>
                </a:gridCol>
                <a:gridCol w="4968804">
                  <a:extLst>
                    <a:ext uri="{9D8B030D-6E8A-4147-A177-3AD203B41FA5}">
                      <a16:colId xmlns:a16="http://schemas.microsoft.com/office/drawing/2014/main" val="3125998854"/>
                    </a:ext>
                  </a:extLst>
                </a:gridCol>
              </a:tblGrid>
              <a:tr h="40405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Sector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Explanation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5175898"/>
                  </a:ext>
                </a:extLst>
              </a:tr>
              <a:tr h="55519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Geographic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London 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6708287"/>
                  </a:ext>
                </a:extLst>
              </a:tr>
              <a:tr h="57015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Demographic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Students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office workers, tourists and young </a:t>
                      </a: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adults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3177243"/>
                  </a:ext>
                </a:extLst>
              </a:tr>
              <a:tr h="8631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Psychographic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People 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 care about the environment and prefer modern, smart </a:t>
                      </a: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services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5259058"/>
                  </a:ext>
                </a:extLst>
              </a:tr>
              <a:tr h="8631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Behavioural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People 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 make short trips </a:t>
                      </a: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often,</a:t>
                      </a:r>
                      <a:r>
                        <a:rPr lang="en-GB" sz="1800" baseline="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want easy access, quick payment and on-demand transport through a mobile app 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234633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312434" y="1101320"/>
            <a:ext cx="7046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Market Segmentation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55610" y="5334402"/>
            <a:ext cx="8918565" cy="734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Target customers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tudents, young professionals, tourists and city residents who need short and fast transport 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306" y="1591073"/>
            <a:ext cx="4552950" cy="32766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483736" y="5029315"/>
            <a:ext cx="4346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dirty="0" smtClean="0"/>
              <a:t>Kotler </a:t>
            </a:r>
            <a:r>
              <a:rPr lang="en-US" dirty="0"/>
              <a:t>and Armstrong</a:t>
            </a:r>
            <a:r>
              <a:rPr lang="ar-SA" dirty="0" smtClean="0"/>
              <a:t>‎</a:t>
            </a:r>
            <a:r>
              <a:rPr lang="en-GB" dirty="0" smtClean="0"/>
              <a:t> (2024)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173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242" y="265356"/>
            <a:ext cx="8596668" cy="735106"/>
          </a:xfrm>
        </p:spPr>
        <p:txBody>
          <a:bodyPr/>
          <a:lstStyle/>
          <a:p>
            <a:pPr algn="ctr"/>
            <a:r>
              <a:rPr lang="en-GB" dirty="0"/>
              <a:t>Marketing </a:t>
            </a:r>
            <a:r>
              <a:rPr lang="en-GB" dirty="0" smtClean="0"/>
              <a:t>Strategies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5311026"/>
              </p:ext>
            </p:extLst>
          </p:nvPr>
        </p:nvGraphicFramePr>
        <p:xfrm>
          <a:off x="548242" y="935918"/>
          <a:ext cx="10172401" cy="55093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77042">
                  <a:extLst>
                    <a:ext uri="{9D8B030D-6E8A-4147-A177-3AD203B41FA5}">
                      <a16:colId xmlns:a16="http://schemas.microsoft.com/office/drawing/2014/main" val="3445376666"/>
                    </a:ext>
                  </a:extLst>
                </a:gridCol>
                <a:gridCol w="8595359">
                  <a:extLst>
                    <a:ext uri="{9D8B030D-6E8A-4147-A177-3AD203B41FA5}">
                      <a16:colId xmlns:a16="http://schemas.microsoft.com/office/drawing/2014/main" val="2366749836"/>
                    </a:ext>
                  </a:extLst>
                </a:gridCol>
              </a:tblGrid>
              <a:tr h="69777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Marketing mix (4Ps)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Explanation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39667353"/>
                  </a:ext>
                </a:extLst>
              </a:tr>
              <a:tr h="83525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Products 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</a:rPr>
                        <a:t>Easily useable, safe and well-maintained electric </a:t>
                      </a:r>
                      <a:r>
                        <a:rPr lang="en-GB" sz="1800" dirty="0">
                          <a:effectLst/>
                        </a:rPr>
                        <a:t>scooters </a:t>
                      </a:r>
                      <a:endParaRPr lang="en-GB" sz="1800" dirty="0" smtClean="0">
                        <a:effectLst/>
                      </a:endParaRPr>
                    </a:p>
                    <a:p>
                      <a:pPr marL="171450" indent="-17145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</a:rPr>
                        <a:t>Mobile app</a:t>
                      </a:r>
                      <a:r>
                        <a:rPr lang="en-GB" sz="1800" baseline="0" dirty="0" smtClean="0">
                          <a:effectLst/>
                        </a:rPr>
                        <a:t> for</a:t>
                      </a:r>
                      <a:r>
                        <a:rPr lang="en-GB" sz="1800" dirty="0" smtClean="0">
                          <a:effectLst/>
                        </a:rPr>
                        <a:t> helping </a:t>
                      </a:r>
                      <a:r>
                        <a:rPr lang="en-GB" sz="1800" dirty="0">
                          <a:effectLst/>
                        </a:rPr>
                        <a:t>customers </a:t>
                      </a:r>
                      <a:r>
                        <a:rPr lang="en-GB" sz="1800" dirty="0" smtClean="0">
                          <a:effectLst/>
                        </a:rPr>
                        <a:t>to find</a:t>
                      </a:r>
                      <a:r>
                        <a:rPr lang="en-GB" sz="1800" dirty="0">
                          <a:effectLst/>
                        </a:rPr>
                        <a:t>, unlock and pay for scooters 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1342155"/>
                  </a:ext>
                </a:extLst>
              </a:tr>
              <a:tr h="97152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Price 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</a:rPr>
                        <a:t>offer </a:t>
                      </a:r>
                      <a:r>
                        <a:rPr lang="en-GB" sz="1800" dirty="0">
                          <a:effectLst/>
                        </a:rPr>
                        <a:t>hourly, daily and weekly rental plans </a:t>
                      </a:r>
                      <a:endParaRPr lang="en-GB" sz="1800" dirty="0" smtClean="0">
                        <a:effectLst/>
                      </a:endParaRPr>
                    </a:p>
                    <a:p>
                      <a:pPr marL="171450" marR="0" indent="-171450" algn="just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 smtClean="0">
                          <a:effectLst/>
                        </a:rPr>
                        <a:t>Discount</a:t>
                      </a:r>
                      <a:r>
                        <a:rPr lang="en-GB" sz="1800" baseline="0" dirty="0" smtClean="0">
                          <a:effectLst/>
                        </a:rPr>
                        <a:t> for loyal customers, </a:t>
                      </a:r>
                      <a:r>
                        <a:rPr lang="en-GB" sz="1800" dirty="0" smtClean="0">
                          <a:effectLst/>
                        </a:rPr>
                        <a:t>personalised offers, discount</a:t>
                      </a:r>
                      <a:r>
                        <a:rPr lang="en-GB" sz="1800" baseline="0" dirty="0" smtClean="0">
                          <a:effectLst/>
                        </a:rPr>
                        <a:t> in special occasion like Christmas </a:t>
                      </a:r>
                      <a:endParaRPr lang="en-GB" sz="1800" dirty="0" smtClean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4259079"/>
                  </a:ext>
                </a:extLst>
              </a:tr>
              <a:tr h="126481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Place 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</a:rPr>
                        <a:t>In London</a:t>
                      </a:r>
                    </a:p>
                    <a:p>
                      <a:pPr marL="171450" indent="-171450" algn="just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</a:rPr>
                        <a:t>Will be placed </a:t>
                      </a:r>
                      <a:r>
                        <a:rPr lang="en-GB" sz="1800" dirty="0">
                          <a:effectLst/>
                        </a:rPr>
                        <a:t>in busy public areas like bus stops, train stations, universities and tourist </a:t>
                      </a:r>
                      <a:r>
                        <a:rPr lang="en-GB" sz="1800" dirty="0" smtClean="0">
                          <a:effectLst/>
                        </a:rPr>
                        <a:t>locations</a:t>
                      </a:r>
                    </a:p>
                    <a:p>
                      <a:pPr marL="171450" indent="-171450" algn="just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</a:rPr>
                        <a:t>The </a:t>
                      </a:r>
                      <a:r>
                        <a:rPr lang="en-GB" sz="1800" dirty="0">
                          <a:effectLst/>
                        </a:rPr>
                        <a:t>mobile app will show the nearest scooter to the customer.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55590918"/>
                  </a:ext>
                </a:extLst>
              </a:tr>
              <a:tr h="120066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Promotions 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indent="-171450" algn="just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</a:rPr>
                        <a:t>Online </a:t>
                      </a:r>
                      <a:r>
                        <a:rPr lang="en-GB" sz="1800" dirty="0">
                          <a:effectLst/>
                        </a:rPr>
                        <a:t>marketing to reach more people </a:t>
                      </a:r>
                      <a:endParaRPr lang="en-GB" sz="1800" dirty="0" smtClean="0">
                        <a:effectLst/>
                      </a:endParaRPr>
                    </a:p>
                    <a:p>
                      <a:pPr marL="171450" indent="-171450" algn="just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</a:rPr>
                        <a:t>social </a:t>
                      </a:r>
                      <a:r>
                        <a:rPr lang="en-GB" sz="1800" dirty="0">
                          <a:effectLst/>
                        </a:rPr>
                        <a:t>media posts, search engine optimisation and online </a:t>
                      </a:r>
                      <a:r>
                        <a:rPr lang="en-GB" sz="1800" dirty="0" smtClean="0">
                          <a:effectLst/>
                        </a:rPr>
                        <a:t>ads</a:t>
                      </a:r>
                    </a:p>
                    <a:p>
                      <a:pPr marL="171450" indent="-171450" algn="just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effectLst/>
                        </a:rPr>
                        <a:t>Traditional</a:t>
                      </a:r>
                      <a:r>
                        <a:rPr lang="en-GB" sz="1800" baseline="0" dirty="0" smtClean="0">
                          <a:effectLst/>
                        </a:rPr>
                        <a:t> marketing like local newspapers, leaflet, magazine, etc. </a:t>
                      </a:r>
                      <a:endParaRPr lang="en-GB" sz="1800" dirty="0" smtClean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240053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700630" y="6445306"/>
            <a:ext cx="4346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dirty="0" smtClean="0"/>
              <a:t>Kotler </a:t>
            </a:r>
            <a:r>
              <a:rPr lang="en-US" dirty="0"/>
              <a:t>and Armstrong</a:t>
            </a:r>
            <a:r>
              <a:rPr lang="ar-SA" dirty="0" smtClean="0"/>
              <a:t>‎</a:t>
            </a:r>
            <a:r>
              <a:rPr lang="en-GB" dirty="0" smtClean="0"/>
              <a:t> (2024)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3596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22325"/>
            <a:ext cx="8596668" cy="69207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Funding </a:t>
            </a:r>
            <a:r>
              <a:rPr lang="en-GB" b="1" dirty="0" smtClean="0"/>
              <a:t>Details 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821" y="1097281"/>
            <a:ext cx="5605014" cy="4944082"/>
          </a:xfrm>
        </p:spPr>
        <p:txBody>
          <a:bodyPr>
            <a:normAutofit/>
          </a:bodyPr>
          <a:lstStyle/>
          <a:p>
            <a:r>
              <a:rPr lang="en-GB" dirty="0" smtClean="0"/>
              <a:t>Estimated budget is </a:t>
            </a:r>
            <a:r>
              <a:rPr lang="en-GB" b="1" dirty="0" smtClean="0"/>
              <a:t>£</a:t>
            </a:r>
            <a:r>
              <a:rPr lang="en-GB" b="1" dirty="0"/>
              <a:t>400,000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Will come from </a:t>
            </a:r>
            <a:r>
              <a:rPr lang="en-GB" b="1" dirty="0"/>
              <a:t>personal savings, </a:t>
            </a:r>
            <a:r>
              <a:rPr lang="en-GB" b="1" dirty="0" smtClean="0"/>
              <a:t>business </a:t>
            </a:r>
            <a:r>
              <a:rPr lang="en-GB" b="1" dirty="0"/>
              <a:t>bank loan and support from one angel investor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Will be used for:</a:t>
            </a:r>
          </a:p>
          <a:p>
            <a:pPr lvl="1"/>
            <a:r>
              <a:rPr lang="en-GB" sz="1800" dirty="0" smtClean="0"/>
              <a:t> Buying scooters </a:t>
            </a:r>
          </a:p>
          <a:p>
            <a:pPr lvl="1"/>
            <a:r>
              <a:rPr lang="en-GB" sz="1800" dirty="0"/>
              <a:t>D</a:t>
            </a:r>
            <a:r>
              <a:rPr lang="en-GB" sz="1800" dirty="0" smtClean="0"/>
              <a:t>eveloping mobile app</a:t>
            </a:r>
          </a:p>
          <a:p>
            <a:pPr lvl="1"/>
            <a:r>
              <a:rPr lang="en-GB" sz="1800" dirty="0" smtClean="0"/>
              <a:t> dealing with day to day operations</a:t>
            </a:r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3654" y="914400"/>
            <a:ext cx="4130531" cy="41201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11849" y="5672031"/>
            <a:ext cx="4562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dirty="0" err="1" smtClean="0"/>
              <a:t>Attril</a:t>
            </a:r>
            <a:r>
              <a:rPr lang="en-US" dirty="0" smtClean="0"/>
              <a:t> and </a:t>
            </a:r>
            <a:r>
              <a:rPr lang="en-US" dirty="0" err="1" smtClean="0"/>
              <a:t>McLaney</a:t>
            </a:r>
            <a:r>
              <a:rPr lang="en-US" dirty="0" smtClean="0"/>
              <a:t> (2017)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3330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273" y="254597"/>
            <a:ext cx="8596668" cy="69207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Start-up expense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108039"/>
            <a:ext cx="8596668" cy="119409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Need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£400,000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to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launch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funds will be used to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purchase scooters, develop a user-friendly mobile app and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manage day-to-day operations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0211696"/>
              </p:ext>
            </p:extLst>
          </p:nvPr>
        </p:nvGraphicFramePr>
        <p:xfrm>
          <a:off x="677334" y="2302138"/>
          <a:ext cx="8832426" cy="41201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2534">
                  <a:extLst>
                    <a:ext uri="{9D8B030D-6E8A-4147-A177-3AD203B41FA5}">
                      <a16:colId xmlns:a16="http://schemas.microsoft.com/office/drawing/2014/main" val="3822848703"/>
                    </a:ext>
                  </a:extLst>
                </a:gridCol>
                <a:gridCol w="6529892">
                  <a:extLst>
                    <a:ext uri="{9D8B030D-6E8A-4147-A177-3AD203B41FA5}">
                      <a16:colId xmlns:a16="http://schemas.microsoft.com/office/drawing/2014/main" val="3012544493"/>
                    </a:ext>
                  </a:extLst>
                </a:gridCol>
              </a:tblGrid>
              <a:tr h="66945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Category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/ Explanation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1357744"/>
                  </a:ext>
                </a:extLst>
              </a:tr>
              <a:tr h="5329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Start-up Costs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‎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£400,000</a:t>
                      </a:r>
                      <a:r>
                        <a:rPr lang="ar-SA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‎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11343248"/>
                  </a:ext>
                </a:extLst>
              </a:tr>
              <a:tr h="5329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 Projections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‎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£120,000 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29012518"/>
                  </a:ext>
                </a:extLst>
              </a:tr>
              <a:tr h="54522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Operating Expenses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‎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£90,000 per month</a:t>
                      </a:r>
                      <a:r>
                        <a:rPr lang="ar-SA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‎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*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12569325"/>
                  </a:ext>
                </a:extLst>
              </a:tr>
              <a:tr h="5329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Profit / Loss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‎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£30,000 monthly profit 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2092142"/>
                  </a:ext>
                </a:extLst>
              </a:tr>
              <a:tr h="5329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Break-even Analysis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‎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13.33 months 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57248858"/>
                  </a:ext>
                </a:extLst>
              </a:tr>
              <a:tr h="5329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Funding and Financing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ar-SA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‎</a:t>
                      </a: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£400,000 from savings, bank loan and angel investor</a:t>
                      </a:r>
                      <a:r>
                        <a:rPr lang="ar-SA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‎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2385713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797449" y="6237642"/>
            <a:ext cx="4562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dirty="0" err="1" smtClean="0"/>
              <a:t>Attril</a:t>
            </a:r>
            <a:r>
              <a:rPr lang="en-US" dirty="0" smtClean="0"/>
              <a:t> and </a:t>
            </a:r>
            <a:r>
              <a:rPr lang="en-US" dirty="0" err="1" smtClean="0"/>
              <a:t>McLaney</a:t>
            </a:r>
            <a:r>
              <a:rPr lang="en-US" dirty="0" smtClean="0"/>
              <a:t> (2017)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191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666" y="286871"/>
            <a:ext cx="8596668" cy="670560"/>
          </a:xfrm>
        </p:spPr>
        <p:txBody>
          <a:bodyPr/>
          <a:lstStyle/>
          <a:p>
            <a:pPr algn="ctr"/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911" y="1194099"/>
            <a:ext cx="9617336" cy="550791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E-Scooter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Rental Service is a simple and eco-friendly business idea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London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usiness will offer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safe, affordable and easy transport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 the travelers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there some external and internal environmental forces that may affect business negatively 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effective marketing strategies will  attract target customers including students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workers, tourists and city residents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business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initial funds of this business will be £400,000 that will come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savings, bank loan and angel investor</a:t>
            </a:r>
            <a:r>
              <a:rPr lang="ar-SA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‎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57916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485" y="308385"/>
            <a:ext cx="8596668" cy="649045"/>
          </a:xfrm>
        </p:spPr>
        <p:txBody>
          <a:bodyPr/>
          <a:lstStyle/>
          <a:p>
            <a:pPr algn="ctr"/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456" y="1108039"/>
            <a:ext cx="9455972" cy="551867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 err="1"/>
              <a:t>Attril</a:t>
            </a:r>
            <a:r>
              <a:rPr lang="en-US" dirty="0"/>
              <a:t>, P. and </a:t>
            </a:r>
            <a:r>
              <a:rPr lang="en-US" dirty="0" err="1"/>
              <a:t>McLaney</a:t>
            </a:r>
            <a:r>
              <a:rPr lang="en-US" dirty="0"/>
              <a:t>, E. (2017) </a:t>
            </a:r>
            <a:r>
              <a:rPr lang="en-US" i="1" dirty="0"/>
              <a:t>Accounting &amp; Finance For Non Specialists. </a:t>
            </a:r>
            <a:r>
              <a:rPr lang="en-US" dirty="0"/>
              <a:t>11</a:t>
            </a:r>
            <a:r>
              <a:rPr lang="en-US" baseline="30000" dirty="0"/>
              <a:t>th</a:t>
            </a:r>
            <a:r>
              <a:rPr lang="en-US" dirty="0"/>
              <a:t> Ed. Harlow: </a:t>
            </a:r>
            <a:r>
              <a:rPr lang="en-US" dirty="0" smtClean="0"/>
              <a:t>Pearson</a:t>
            </a:r>
          </a:p>
          <a:p>
            <a:pPr>
              <a:lnSpc>
                <a:spcPct val="150000"/>
              </a:lnSpc>
            </a:pPr>
            <a:r>
              <a:rPr lang="en-US" dirty="0" err="1"/>
              <a:t>Bozzi</a:t>
            </a:r>
            <a:r>
              <a:rPr lang="en-US" dirty="0"/>
              <a:t>, A. and Aguilera, A. (2021) </a:t>
            </a:r>
            <a:r>
              <a:rPr lang="en-US" i="1" dirty="0"/>
              <a:t>Shared E-Scooters: A Review of Uses, Health and Environmental Impacts</a:t>
            </a:r>
            <a:r>
              <a:rPr lang="en-US" dirty="0"/>
              <a:t>. Sustainability, 13(16), p. 8676.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 err="1" smtClean="0"/>
              <a:t>Hamerska</a:t>
            </a:r>
            <a:r>
              <a:rPr lang="en-US" dirty="0"/>
              <a:t>, M., </a:t>
            </a:r>
            <a:r>
              <a:rPr lang="en-US" dirty="0" err="1"/>
              <a:t>Zibtko</a:t>
            </a:r>
            <a:r>
              <a:rPr lang="en-US" dirty="0"/>
              <a:t>, M. and </a:t>
            </a:r>
            <a:r>
              <a:rPr lang="en-US" dirty="0" err="1"/>
              <a:t>Stawiarski</a:t>
            </a:r>
            <a:r>
              <a:rPr lang="en-US" dirty="0"/>
              <a:t>, P. (2022) </a:t>
            </a:r>
            <a:r>
              <a:rPr lang="en-US" i="1" dirty="0"/>
              <a:t>Assessment of the Quality of Shared Micro-Mobility Services</a:t>
            </a:r>
            <a:r>
              <a:rPr lang="en-US" dirty="0"/>
              <a:t>. International Journal for Quality Research, 16(1).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 smtClean="0"/>
              <a:t>Johnson</a:t>
            </a:r>
            <a:r>
              <a:rPr lang="en-US" dirty="0"/>
              <a:t>, A. and Thompson, B. (2019) </a:t>
            </a:r>
            <a:r>
              <a:rPr lang="en-US" i="1" dirty="0"/>
              <a:t>Sustainability and Market Growth in the Electric Scooter Rental Industry</a:t>
            </a:r>
            <a:r>
              <a:rPr lang="en-US" dirty="0"/>
              <a:t>. Journal of Sustainable Transportation, 5(2), pp. 123–145.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Kotler, P. and Armstrong, G. (2022) </a:t>
            </a:r>
            <a:r>
              <a:rPr lang="en-US" i="1" dirty="0"/>
              <a:t>Principles of Marketing</a:t>
            </a:r>
            <a:r>
              <a:rPr lang="en-US" dirty="0"/>
              <a:t>. 19th </a:t>
            </a:r>
            <a:r>
              <a:rPr lang="en-US" dirty="0" err="1"/>
              <a:t>edn</a:t>
            </a:r>
            <a:r>
              <a:rPr lang="en-US" dirty="0"/>
              <a:t>. Harlow: Pearson.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 err="1" smtClean="0"/>
              <a:t>Rothaermel</a:t>
            </a:r>
            <a:r>
              <a:rPr lang="en-US" dirty="0"/>
              <a:t>, F.T. (2023) </a:t>
            </a:r>
            <a:r>
              <a:rPr lang="en-US" i="1" dirty="0"/>
              <a:t>Strategic Management</a:t>
            </a:r>
            <a:r>
              <a:rPr lang="en-US" dirty="0"/>
              <a:t>. 6th </a:t>
            </a:r>
            <a:r>
              <a:rPr lang="en-US" dirty="0" err="1"/>
              <a:t>edn</a:t>
            </a:r>
            <a:r>
              <a:rPr lang="en-US" dirty="0"/>
              <a:t>. New York: McGraw-Hill.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3049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823</TotalTime>
  <Words>1282</Words>
  <Application>Microsoft Office PowerPoint</Application>
  <PresentationFormat>Widescreen</PresentationFormat>
  <Paragraphs>178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Symbol</vt:lpstr>
      <vt:lpstr>Tahoma</vt:lpstr>
      <vt:lpstr>Times New Roman</vt:lpstr>
      <vt:lpstr>Trebuchet MS</vt:lpstr>
      <vt:lpstr>Wingdings 3</vt:lpstr>
      <vt:lpstr>Facet</vt:lpstr>
      <vt:lpstr>    LCLM4006:Enterprise and Entrepreneurship Part 2: Individual Presentation pitch to Lecturer      A start-up business plan: E-Scooter Rental Service </vt:lpstr>
      <vt:lpstr>Content </vt:lpstr>
      <vt:lpstr>Introduction </vt:lpstr>
      <vt:lpstr>Product and/or Service </vt:lpstr>
      <vt:lpstr>Legal format </vt:lpstr>
      <vt:lpstr>Management structure </vt:lpstr>
      <vt:lpstr>PESTLE analysis </vt:lpstr>
      <vt:lpstr>SWOT Analysis </vt:lpstr>
      <vt:lpstr>Marketing Strategies (Cont..)</vt:lpstr>
      <vt:lpstr>Marketing Strategies (Cont..)</vt:lpstr>
      <vt:lpstr>Marketing Strategies</vt:lpstr>
      <vt:lpstr>Funding Details  </vt:lpstr>
      <vt:lpstr>Start-up expense 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LCLM4006:Enterprise and Entrepreneurship Part 2: Individual Presentation pitch to Lecturer      A start-up business plan: E-Scooter Rental Service</dc:title>
  <dc:creator>MD SIDDIQUE ULLAH</dc:creator>
  <cp:lastModifiedBy>MD SIDDIQUE ULLAH</cp:lastModifiedBy>
  <cp:revision>12</cp:revision>
  <dcterms:created xsi:type="dcterms:W3CDTF">2025-11-25T14:38:44Z</dcterms:created>
  <dcterms:modified xsi:type="dcterms:W3CDTF">2025-11-26T04:22:12Z</dcterms:modified>
</cp:coreProperties>
</file>