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3.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5.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6.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7.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9.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notesSlides/notesSlide11.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notesSlides/notesSlide12.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notesSlides/notesSlide13.xml" ContentType="application/vnd.openxmlformats-officedocument.presentationml.notesSlide+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notesSlides/notesSlide14.xml" ContentType="application/vnd.openxmlformats-officedocument.presentationml.notesSlide+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notesSlides/notesSlide15.xml" ContentType="application/vnd.openxmlformats-officedocument.presentationml.notesSlide+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notesSlides/notesSlide16.xml" ContentType="application/vnd.openxmlformats-officedocument.presentationml.notesSlide+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95.xml" ContentType="application/vnd.openxmlformats-officedocument.presentationml.tags+xml"/>
  <Override PartName="/ppt/tags/tag96.xml" ContentType="application/vnd.openxmlformats-officedocument.presentationml.tags+xml"/>
  <Override PartName="/ppt/notesSlides/notesSlide18.xml" ContentType="application/vnd.openxmlformats-officedocument.presentationml.notesSlide+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notesSlides/notesSlide19.xml" ContentType="application/vnd.openxmlformats-officedocument.presentationml.notesSlide+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notesSlides/notesSlide20.xml" ContentType="application/vnd.openxmlformats-officedocument.presentationml.notesSlide+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notesSlides/notesSlide21.xml" ContentType="application/vnd.openxmlformats-officedocument.presentationml.notesSlide+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notesSlides/notesSlide22.xml" ContentType="application/vnd.openxmlformats-officedocument.presentationml.notesSlide+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notesSlides/notesSlide23.xml" ContentType="application/vnd.openxmlformats-officedocument.presentationml.notesSlide+xml"/>
  <Override PartName="/ppt/tags/tag125.xml" ContentType="application/vnd.openxmlformats-officedocument.presentationml.tags+xml"/>
  <Override PartName="/ppt/tags/tag126.xml" ContentType="application/vnd.openxmlformats-officedocument.presentationml.tags+xml"/>
  <Override PartName="/ppt/notesSlides/notesSlide24.xml" ContentType="application/vnd.openxmlformats-officedocument.presentationml.notesSlide+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notesSlides/notesSlide25.xml" ContentType="application/vnd.openxmlformats-officedocument.presentationml.notesSlide+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notesSlides/notesSlide26.xml" ContentType="application/vnd.openxmlformats-officedocument.presentationml.notesSlide+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notesSlides/notesSlide30.xml" ContentType="application/vnd.openxmlformats-officedocument.presentationml.notesSlide+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notesSlides/notesSlide3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notesSlides/notesSlide3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2"/>
  </p:notesMasterIdLst>
  <p:handoutMasterIdLst>
    <p:handoutMasterId r:id="rId53"/>
  </p:handoutMasterIdLst>
  <p:sldIdLst>
    <p:sldId id="320" r:id="rId2"/>
    <p:sldId id="284" r:id="rId3"/>
    <p:sldId id="285" r:id="rId4"/>
    <p:sldId id="290" r:id="rId5"/>
    <p:sldId id="306" r:id="rId6"/>
    <p:sldId id="308" r:id="rId7"/>
    <p:sldId id="258" r:id="rId8"/>
    <p:sldId id="286" r:id="rId9"/>
    <p:sldId id="287" r:id="rId10"/>
    <p:sldId id="288" r:id="rId11"/>
    <p:sldId id="277" r:id="rId12"/>
    <p:sldId id="259" r:id="rId13"/>
    <p:sldId id="316" r:id="rId14"/>
    <p:sldId id="278" r:id="rId15"/>
    <p:sldId id="289" r:id="rId16"/>
    <p:sldId id="260" r:id="rId17"/>
    <p:sldId id="310" r:id="rId18"/>
    <p:sldId id="311" r:id="rId19"/>
    <p:sldId id="312" r:id="rId20"/>
    <p:sldId id="315" r:id="rId21"/>
    <p:sldId id="263" r:id="rId22"/>
    <p:sldId id="307" r:id="rId23"/>
    <p:sldId id="313" r:id="rId24"/>
    <p:sldId id="314" r:id="rId25"/>
    <p:sldId id="279" r:id="rId26"/>
    <p:sldId id="266" r:id="rId27"/>
    <p:sldId id="264" r:id="rId28"/>
    <p:sldId id="265" r:id="rId29"/>
    <p:sldId id="317" r:id="rId30"/>
    <p:sldId id="274" r:id="rId31"/>
    <p:sldId id="267" r:id="rId32"/>
    <p:sldId id="268" r:id="rId33"/>
    <p:sldId id="269" r:id="rId34"/>
    <p:sldId id="270" r:id="rId35"/>
    <p:sldId id="271" r:id="rId36"/>
    <p:sldId id="280" r:id="rId37"/>
    <p:sldId id="291" r:id="rId38"/>
    <p:sldId id="292" r:id="rId39"/>
    <p:sldId id="272" r:id="rId40"/>
    <p:sldId id="293" r:id="rId41"/>
    <p:sldId id="294" r:id="rId42"/>
    <p:sldId id="301" r:id="rId43"/>
    <p:sldId id="318" r:id="rId44"/>
    <p:sldId id="319" r:id="rId45"/>
    <p:sldId id="296" r:id="rId46"/>
    <p:sldId id="297" r:id="rId47"/>
    <p:sldId id="298" r:id="rId48"/>
    <p:sldId id="299" r:id="rId49"/>
    <p:sldId id="300" r:id="rId50"/>
    <p:sldId id="281" r:id="rId51"/>
  </p:sldIdLst>
  <p:sldSz cx="9144000" cy="6858000" type="screen4x3"/>
  <p:notesSz cx="6797675" cy="9926638"/>
  <p:custDataLst>
    <p:tags r:id="rId5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343" autoAdjust="0"/>
  </p:normalViewPr>
  <p:slideViewPr>
    <p:cSldViewPr>
      <p:cViewPr varScale="1">
        <p:scale>
          <a:sx n="44" d="100"/>
          <a:sy n="44" d="100"/>
        </p:scale>
        <p:origin x="1104" y="4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76" d="100"/>
          <a:sy n="76" d="100"/>
        </p:scale>
        <p:origin x="-2166"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76" custRadScaleInc="-3480">
        <dgm:presLayoutVars>
          <dgm:bulletEnabled val="1"/>
        </dgm:presLayoutVars>
      </dgm:prSet>
      <dgm:spPr/>
    </dgm:pt>
  </dgm:ptLst>
  <dgm:cxnLst>
    <dgm:cxn modelId="{7BA6C432-BAE1-45FD-B2F2-270260A98CD1}" type="presOf" srcId="{36AB0AC8-BB95-47C8-AC05-78647EB5A9A5}" destId="{FA93263F-0F8C-4D6D-B681-780359C8D77A}"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8AC9AB80-0070-44D2-B441-EBF411B613D8}" srcId="{1FEF1226-F3B6-4E98-9A95-F2242AFA3914}" destId="{9EEE9CAF-958D-4DD8-BE8E-B84D5F5C311F}" srcOrd="0" destOrd="0" parTransId="{064E245F-6330-4A18-9EAF-5CF446277526}" sibTransId="{5C1275D2-B90B-471A-8D4B-1CB19C137444}"/>
    <dgm:cxn modelId="{9FC09C8C-B93E-42E2-9BBD-BAAF84903970}" type="presOf" srcId="{5C1275D2-B90B-471A-8D4B-1CB19C137444}" destId="{73ACF9E0-F9DA-4B64-AA87-6720EDB6451F}"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3D9F9B4-98EA-4956-9930-C1B5EFB9B1DB}" srcId="{1FEF1226-F3B6-4E98-9A95-F2242AFA3914}" destId="{9EBAB4D7-6EB4-4A69-9A73-BC9E8B95A650}" srcOrd="2" destOrd="0" parTransId="{82832543-BD89-486B-AAC4-E66F864F248C}" sibTransId="{7B2D6C8F-E125-4306-A115-A519A8BE7DE9}"/>
    <dgm:cxn modelId="{F53B09C2-56DF-40EA-996C-6AD5098C7A8A}" type="presOf" srcId="{9EBAB4D7-6EB4-4A69-9A73-BC9E8B95A650}" destId="{78FECD65-625B-4ED6-ADFE-40DE2573B68E}" srcOrd="0" destOrd="0" presId="urn:microsoft.com/office/officeart/2005/8/layout/cycle3"/>
    <dgm:cxn modelId="{4726F4D7-6065-4DA4-AEBB-3F88D505717D}" type="presOf" srcId="{060C0E5E-1E11-4C4E-BA29-FC7C49ACD6E6}" destId="{C35A7D6C-EF7E-4761-BF5F-4543A92D3ADF}"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41314EDD-5789-494B-A489-9DE183F0126A}" type="presOf" srcId="{7CECE615-EF6A-4711-BA49-DA623ECA3278}" destId="{448ADC9A-CA89-42FB-A638-AE26AF7260B1}" srcOrd="0" destOrd="0" presId="urn:microsoft.com/office/officeart/2005/8/layout/cycle3"/>
    <dgm:cxn modelId="{C7119CE9-D25C-4964-BFD0-59ED60951ECE}" type="presOf" srcId="{1FEF1226-F3B6-4E98-9A95-F2242AFA3914}" destId="{9BEE7EF6-CC98-4BD5-BDDD-998D35969F3F}" srcOrd="0" destOrd="0" presId="urn:microsoft.com/office/officeart/2005/8/layout/cycle3"/>
    <dgm:cxn modelId="{0A6B37EB-BDF1-499B-BB03-8AB16C4A79E9}" type="presOf" srcId="{9EEE9CAF-958D-4DD8-BE8E-B84D5F5C311F}" destId="{1DCF4C0A-8F69-4F12-B3CE-C885DE67E84E}" srcOrd="0" destOrd="0" presId="urn:microsoft.com/office/officeart/2005/8/layout/cycle3"/>
    <dgm:cxn modelId="{026210F2-A244-4B93-B8E6-017F9016685E}" type="presParOf" srcId="{9BEE7EF6-CC98-4BD5-BDDD-998D35969F3F}" destId="{B82AE0C6-0CA4-4A0D-908E-5815A01C53C2}" srcOrd="0" destOrd="0" presId="urn:microsoft.com/office/officeart/2005/8/layout/cycle3"/>
    <dgm:cxn modelId="{FB9C8FC7-870F-4243-B1CE-EC3F767DA0F4}" type="presParOf" srcId="{B82AE0C6-0CA4-4A0D-908E-5815A01C53C2}" destId="{1DCF4C0A-8F69-4F12-B3CE-C885DE67E84E}" srcOrd="0" destOrd="0" presId="urn:microsoft.com/office/officeart/2005/8/layout/cycle3"/>
    <dgm:cxn modelId="{3DFA06E3-0DEB-4F93-875C-3537EE1E302F}" type="presParOf" srcId="{B82AE0C6-0CA4-4A0D-908E-5815A01C53C2}" destId="{73ACF9E0-F9DA-4B64-AA87-6720EDB6451F}" srcOrd="1" destOrd="0" presId="urn:microsoft.com/office/officeart/2005/8/layout/cycle3"/>
    <dgm:cxn modelId="{917E7443-CB41-4A2A-8E3E-53250F9A3FCB}" type="presParOf" srcId="{B82AE0C6-0CA4-4A0D-908E-5815A01C53C2}" destId="{C35A7D6C-EF7E-4761-BF5F-4543A92D3ADF}" srcOrd="2" destOrd="0" presId="urn:microsoft.com/office/officeart/2005/8/layout/cycle3"/>
    <dgm:cxn modelId="{209DE9AB-2A7E-4477-8EED-703AD7FCDDF3}" type="presParOf" srcId="{B82AE0C6-0CA4-4A0D-908E-5815A01C53C2}" destId="{78FECD65-625B-4ED6-ADFE-40DE2573B68E}" srcOrd="3" destOrd="0" presId="urn:microsoft.com/office/officeart/2005/8/layout/cycle3"/>
    <dgm:cxn modelId="{EB5F1FDF-E832-461D-ACE9-20933F18F323}" type="presParOf" srcId="{B82AE0C6-0CA4-4A0D-908E-5815A01C53C2}" destId="{448ADC9A-CA89-42FB-A638-AE26AF7260B1}" srcOrd="4" destOrd="0" presId="urn:microsoft.com/office/officeart/2005/8/layout/cycle3"/>
    <dgm:cxn modelId="{E6142D44-4AC7-48FD-8CE3-3D9A868BE103}"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a:solidFill>
                <a:schemeClr val="tx1"/>
              </a:solidFill>
            </a:rPr>
            <a:t>Gather</a:t>
          </a:r>
        </a:p>
        <a:p>
          <a:pPr>
            <a:spcAft>
              <a:spcPts val="0"/>
            </a:spcAft>
          </a:pPr>
          <a:r>
            <a:rPr lang="en-GB" altLang="en-US" sz="2400" dirty="0">
              <a:solidFill>
                <a:schemeClr val="tx1"/>
              </a:solidFill>
            </a:rPr>
            <a:t>Information &amp; Intelligence</a:t>
          </a:r>
        </a:p>
        <a:p>
          <a:pPr>
            <a:spcAft>
              <a:spcPts val="0"/>
            </a:spcAft>
          </a:pPr>
          <a:endParaRPr lang="en-GB" sz="24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custRadScaleRad="101065" custRadScaleInc="509">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pt>
  </dgm:ptLst>
  <dgm:cxnLst>
    <dgm:cxn modelId="{4AE57103-AEF1-4167-BE64-F18F7EC79B9E}" type="presOf" srcId="{9EBAB4D7-6EB4-4A69-9A73-BC9E8B95A650}" destId="{78FECD65-625B-4ED6-ADFE-40DE2573B68E}"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2378B15D-27B5-46FC-BE0A-E6F7E0191D53}" type="presOf" srcId="{1FEF1226-F3B6-4E98-9A95-F2242AFA3914}" destId="{9BEE7EF6-CC98-4BD5-BDDD-998D35969F3F}" srcOrd="0" destOrd="0" presId="urn:microsoft.com/office/officeart/2005/8/layout/cycle3"/>
    <dgm:cxn modelId="{1D769953-491D-4583-A39D-CA9E30B2D065}"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3661EC94-6595-4830-A46E-CC611C31FCE5}" srcId="{1FEF1226-F3B6-4E98-9A95-F2242AFA3914}" destId="{060C0E5E-1E11-4C4E-BA29-FC7C49ACD6E6}" srcOrd="1" destOrd="0" parTransId="{BA7D9D98-6843-4034-90B7-567E853A7E93}" sibTransId="{FFBC227C-B027-4DC3-93D8-5BD48D36A68D}"/>
    <dgm:cxn modelId="{750F1D9B-35EA-4A1B-8413-3829C67A519C}" type="presOf" srcId="{36AB0AC8-BB95-47C8-AC05-78647EB5A9A5}" destId="{FA93263F-0F8C-4D6D-B681-780359C8D77A}" srcOrd="0" destOrd="0" presId="urn:microsoft.com/office/officeart/2005/8/layout/cycle3"/>
    <dgm:cxn modelId="{BBB43AA9-E126-4AC7-9F22-A6CF5BF22837}"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D3F91AC3-5226-4292-89FA-4006B308FCB8}" type="presOf" srcId="{9EEE9CAF-958D-4DD8-BE8E-B84D5F5C311F}" destId="{1DCF4C0A-8F69-4F12-B3CE-C885DE67E84E}"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686557F2-D13F-46BA-92D5-13BA2CDE329A}" type="presOf" srcId="{7CECE615-EF6A-4711-BA49-DA623ECA3278}" destId="{448ADC9A-CA89-42FB-A638-AE26AF7260B1}" srcOrd="0" destOrd="0" presId="urn:microsoft.com/office/officeart/2005/8/layout/cycle3"/>
    <dgm:cxn modelId="{8BA68692-51F6-4817-8E3E-CD996739447F}" type="presParOf" srcId="{9BEE7EF6-CC98-4BD5-BDDD-998D35969F3F}" destId="{B82AE0C6-0CA4-4A0D-908E-5815A01C53C2}" srcOrd="0" destOrd="0" presId="urn:microsoft.com/office/officeart/2005/8/layout/cycle3"/>
    <dgm:cxn modelId="{C6E0683C-8976-490E-87D4-6435442590CD}" type="presParOf" srcId="{B82AE0C6-0CA4-4A0D-908E-5815A01C53C2}" destId="{1DCF4C0A-8F69-4F12-B3CE-C885DE67E84E}" srcOrd="0" destOrd="0" presId="urn:microsoft.com/office/officeart/2005/8/layout/cycle3"/>
    <dgm:cxn modelId="{6CF0E04A-A3B0-4786-8597-0C816AB20250}" type="presParOf" srcId="{B82AE0C6-0CA4-4A0D-908E-5815A01C53C2}" destId="{73ACF9E0-F9DA-4B64-AA87-6720EDB6451F}" srcOrd="1" destOrd="0" presId="urn:microsoft.com/office/officeart/2005/8/layout/cycle3"/>
    <dgm:cxn modelId="{7605FCDF-60B2-41AE-9CDA-884911070498}" type="presParOf" srcId="{B82AE0C6-0CA4-4A0D-908E-5815A01C53C2}" destId="{C35A7D6C-EF7E-4761-BF5F-4543A92D3ADF}" srcOrd="2" destOrd="0" presId="urn:microsoft.com/office/officeart/2005/8/layout/cycle3"/>
    <dgm:cxn modelId="{826F3A15-9EE4-4745-A61F-0EC794EE7D26}" type="presParOf" srcId="{B82AE0C6-0CA4-4A0D-908E-5815A01C53C2}" destId="{78FECD65-625B-4ED6-ADFE-40DE2573B68E}" srcOrd="3" destOrd="0" presId="urn:microsoft.com/office/officeart/2005/8/layout/cycle3"/>
    <dgm:cxn modelId="{133E8085-2E75-42CB-8022-5B4529E68E5C}" type="presParOf" srcId="{B82AE0C6-0CA4-4A0D-908E-5815A01C53C2}" destId="{448ADC9A-CA89-42FB-A638-AE26AF7260B1}" srcOrd="4" destOrd="0" presId="urn:microsoft.com/office/officeart/2005/8/layout/cycle3"/>
    <dgm:cxn modelId="{736ECBBC-51C0-4A76-8FAB-3CE9C54AFDFA}"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a:solidFill>
                <a:schemeClr val="tx1"/>
              </a:solidFill>
            </a:rPr>
            <a:t>Gather</a:t>
          </a:r>
        </a:p>
        <a:p>
          <a:pPr>
            <a:spcAft>
              <a:spcPts val="0"/>
            </a:spcAft>
          </a:pPr>
          <a:r>
            <a:rPr lang="en-GB" altLang="en-US" sz="2400" dirty="0">
              <a:solidFill>
                <a:schemeClr val="tx1"/>
              </a:solidFill>
            </a:rPr>
            <a:t>Information &amp; Intelligence</a:t>
          </a:r>
        </a:p>
        <a:p>
          <a:pPr>
            <a:spcAft>
              <a:spcPct val="35000"/>
            </a:spcAft>
          </a:pPr>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a:solidFill>
                <a:schemeClr val="tx1"/>
              </a:solidFill>
            </a:rPr>
            <a:t>Consider</a:t>
          </a:r>
        </a:p>
        <a:p>
          <a:pPr>
            <a:spcAft>
              <a:spcPts val="0"/>
            </a:spcAft>
          </a:pPr>
          <a:r>
            <a:rPr lang="en-GB" altLang="en-US" sz="2400" dirty="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pt>
  </dgm:ptLst>
  <dgm:cxnLst>
    <dgm:cxn modelId="{A35FE114-2477-412A-9A1C-BBDD22CD49CF}" type="presOf" srcId="{36AB0AC8-BB95-47C8-AC05-78647EB5A9A5}" destId="{FA93263F-0F8C-4D6D-B681-780359C8D77A}" srcOrd="0" destOrd="0" presId="urn:microsoft.com/office/officeart/2005/8/layout/cycle3"/>
    <dgm:cxn modelId="{DFB83A16-BA40-49D4-B98A-41C2665E41BC}" type="presOf" srcId="{9EEE9CAF-958D-4DD8-BE8E-B84D5F5C311F}" destId="{1DCF4C0A-8F69-4F12-B3CE-C885DE67E84E}" srcOrd="0" destOrd="0" presId="urn:microsoft.com/office/officeart/2005/8/layout/cycle3"/>
    <dgm:cxn modelId="{D50E9018-AACC-4B29-A1FC-6D25C88349A7}"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22E25173-E784-4251-970D-ACD8A45C2958}" type="presOf" srcId="{060C0E5E-1E11-4C4E-BA29-FC7C49ACD6E6}" destId="{C35A7D6C-EF7E-4761-BF5F-4543A92D3AD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475EC094-4F8F-4A93-9232-1D573D85CDD2}" type="presOf" srcId="{7CECE615-EF6A-4711-BA49-DA623ECA3278}" destId="{448ADC9A-CA89-42FB-A638-AE26AF7260B1}"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BEFC3699-63C1-4CB5-B8E8-641E28811D0C}" type="presOf" srcId="{9EBAB4D7-6EB4-4A69-9A73-BC9E8B95A650}" destId="{78FECD65-625B-4ED6-ADFE-40DE2573B68E}"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9A09CF7-D3C2-47D6-898D-1013F718601F}" type="presOf" srcId="{5C1275D2-B90B-471A-8D4B-1CB19C137444}" destId="{73ACF9E0-F9DA-4B64-AA87-6720EDB6451F}" srcOrd="0" destOrd="0" presId="urn:microsoft.com/office/officeart/2005/8/layout/cycle3"/>
    <dgm:cxn modelId="{6B8E4A74-C24E-4954-B6F2-77146CE20AED}" type="presParOf" srcId="{9BEE7EF6-CC98-4BD5-BDDD-998D35969F3F}" destId="{B82AE0C6-0CA4-4A0D-908E-5815A01C53C2}" srcOrd="0" destOrd="0" presId="urn:microsoft.com/office/officeart/2005/8/layout/cycle3"/>
    <dgm:cxn modelId="{82E1717B-3D47-4559-A8DE-BD89E96E3DDE}" type="presParOf" srcId="{B82AE0C6-0CA4-4A0D-908E-5815A01C53C2}" destId="{1DCF4C0A-8F69-4F12-B3CE-C885DE67E84E}" srcOrd="0" destOrd="0" presId="urn:microsoft.com/office/officeart/2005/8/layout/cycle3"/>
    <dgm:cxn modelId="{3777AEBF-AF91-4BBD-BE6B-01F1D0D10C61}" type="presParOf" srcId="{B82AE0C6-0CA4-4A0D-908E-5815A01C53C2}" destId="{73ACF9E0-F9DA-4B64-AA87-6720EDB6451F}" srcOrd="1" destOrd="0" presId="urn:microsoft.com/office/officeart/2005/8/layout/cycle3"/>
    <dgm:cxn modelId="{1C7F1860-8820-4E74-A192-968C1B5D0BA6}" type="presParOf" srcId="{B82AE0C6-0CA4-4A0D-908E-5815A01C53C2}" destId="{C35A7D6C-EF7E-4761-BF5F-4543A92D3ADF}" srcOrd="2" destOrd="0" presId="urn:microsoft.com/office/officeart/2005/8/layout/cycle3"/>
    <dgm:cxn modelId="{D3418A81-05C7-4CEF-B008-D1C3813AD498}" type="presParOf" srcId="{B82AE0C6-0CA4-4A0D-908E-5815A01C53C2}" destId="{78FECD65-625B-4ED6-ADFE-40DE2573B68E}" srcOrd="3" destOrd="0" presId="urn:microsoft.com/office/officeart/2005/8/layout/cycle3"/>
    <dgm:cxn modelId="{130478FC-3184-48D5-AC2D-E10593FE49D6}" type="presParOf" srcId="{B82AE0C6-0CA4-4A0D-908E-5815A01C53C2}" destId="{448ADC9A-CA89-42FB-A638-AE26AF7260B1}" srcOrd="4" destOrd="0" presId="urn:microsoft.com/office/officeart/2005/8/layout/cycle3"/>
    <dgm:cxn modelId="{41BBB741-3A3D-4720-8934-C5E3DF4CB593}"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000" dirty="0">
              <a:solidFill>
                <a:schemeClr val="tx1"/>
              </a:solidFill>
            </a:rPr>
            <a:t>Gather</a:t>
          </a:r>
        </a:p>
        <a:p>
          <a:r>
            <a:rPr lang="en-GB" altLang="en-US" sz="2000" dirty="0">
              <a:solidFill>
                <a:schemeClr val="tx1"/>
              </a:solidFill>
            </a:rPr>
            <a:t>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Consider</a:t>
          </a:r>
        </a:p>
        <a:p>
          <a:r>
            <a:rPr lang="en-GB" altLang="en-US" sz="2400" dirty="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400" dirty="0">
              <a:solidFill>
                <a:schemeClr val="tx1"/>
              </a:solidFill>
            </a:rPr>
            <a:t>Identify Options &amp; Contingencies</a:t>
          </a: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pt>
  </dgm:ptLst>
  <dgm:cxnLst>
    <dgm:cxn modelId="{0DB08727-D63B-49CA-951C-6C73A827F6AA}" type="presOf" srcId="{9EEE9CAF-958D-4DD8-BE8E-B84D5F5C311F}" destId="{1DCF4C0A-8F69-4F12-B3CE-C885DE67E84E}" srcOrd="0" destOrd="0" presId="urn:microsoft.com/office/officeart/2005/8/layout/cycle3"/>
    <dgm:cxn modelId="{2624142C-C04C-42B2-844A-9E88F3555531}" type="presOf" srcId="{7CECE615-EF6A-4711-BA49-DA623ECA3278}" destId="{448ADC9A-CA89-42FB-A638-AE26AF7260B1}"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71B2D773-A8AF-412F-BF70-6A22B4290712}" type="presOf" srcId="{060C0E5E-1E11-4C4E-BA29-FC7C49ACD6E6}" destId="{C35A7D6C-EF7E-4761-BF5F-4543A92D3ADF}" srcOrd="0" destOrd="0" presId="urn:microsoft.com/office/officeart/2005/8/layout/cycle3"/>
    <dgm:cxn modelId="{E6644B56-717F-417C-BC08-68C5D0250EF0}" type="presOf" srcId="{9EBAB4D7-6EB4-4A69-9A73-BC9E8B95A650}" destId="{78FECD65-625B-4ED6-ADFE-40DE2573B68E}"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3661EC94-6595-4830-A46E-CC611C31FCE5}" srcId="{1FEF1226-F3B6-4E98-9A95-F2242AFA3914}" destId="{060C0E5E-1E11-4C4E-BA29-FC7C49ACD6E6}" srcOrd="1" destOrd="0" parTransId="{BA7D9D98-6843-4034-90B7-567E853A7E93}" sibTransId="{FFBC227C-B027-4DC3-93D8-5BD48D36A68D}"/>
    <dgm:cxn modelId="{DE50A4A6-0BA4-4087-9605-AEDB16A5EC62}" type="presOf" srcId="{36AB0AC8-BB95-47C8-AC05-78647EB5A9A5}" destId="{FA93263F-0F8C-4D6D-B681-780359C8D77A}"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08A37ABF-25FC-4433-9897-B4900B40B4C4}" type="presOf" srcId="{1FEF1226-F3B6-4E98-9A95-F2242AFA3914}" destId="{9BEE7EF6-CC98-4BD5-BDDD-998D35969F3F}"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83ABA0F6-A743-4566-A95A-4A2C9BA3A359}" type="presOf" srcId="{5C1275D2-B90B-471A-8D4B-1CB19C137444}" destId="{73ACF9E0-F9DA-4B64-AA87-6720EDB6451F}" srcOrd="0" destOrd="0" presId="urn:microsoft.com/office/officeart/2005/8/layout/cycle3"/>
    <dgm:cxn modelId="{224C4824-4066-4DE5-996C-15A95251FBE5}" type="presParOf" srcId="{9BEE7EF6-CC98-4BD5-BDDD-998D35969F3F}" destId="{B82AE0C6-0CA4-4A0D-908E-5815A01C53C2}" srcOrd="0" destOrd="0" presId="urn:microsoft.com/office/officeart/2005/8/layout/cycle3"/>
    <dgm:cxn modelId="{3DC9D443-F901-4A77-82AC-25446B1C1DC1}" type="presParOf" srcId="{B82AE0C6-0CA4-4A0D-908E-5815A01C53C2}" destId="{1DCF4C0A-8F69-4F12-B3CE-C885DE67E84E}" srcOrd="0" destOrd="0" presId="urn:microsoft.com/office/officeart/2005/8/layout/cycle3"/>
    <dgm:cxn modelId="{9EC1215D-1BD2-451A-BC05-B6577A8E4B68}" type="presParOf" srcId="{B82AE0C6-0CA4-4A0D-908E-5815A01C53C2}" destId="{73ACF9E0-F9DA-4B64-AA87-6720EDB6451F}" srcOrd="1" destOrd="0" presId="urn:microsoft.com/office/officeart/2005/8/layout/cycle3"/>
    <dgm:cxn modelId="{90C416E4-4810-47B2-8759-9B35980FEE2E}" type="presParOf" srcId="{B82AE0C6-0CA4-4A0D-908E-5815A01C53C2}" destId="{C35A7D6C-EF7E-4761-BF5F-4543A92D3ADF}" srcOrd="2" destOrd="0" presId="urn:microsoft.com/office/officeart/2005/8/layout/cycle3"/>
    <dgm:cxn modelId="{2D8C06F4-6B69-4080-9A1A-645217C53918}" type="presParOf" srcId="{B82AE0C6-0CA4-4A0D-908E-5815A01C53C2}" destId="{78FECD65-625B-4ED6-ADFE-40DE2573B68E}" srcOrd="3" destOrd="0" presId="urn:microsoft.com/office/officeart/2005/8/layout/cycle3"/>
    <dgm:cxn modelId="{A0326AED-CED1-4A04-BBDB-7075C68D3DC5}" type="presParOf" srcId="{B82AE0C6-0CA4-4A0D-908E-5815A01C53C2}" destId="{448ADC9A-CA89-42FB-A638-AE26AF7260B1}" srcOrd="4" destOrd="0" presId="urn:microsoft.com/office/officeart/2005/8/layout/cycle3"/>
    <dgm:cxn modelId="{B93C036C-06BA-4611-87FF-0E1D035BB484}"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a:solidFill>
                <a:schemeClr val="tx1"/>
              </a:solidFill>
            </a:rPr>
            <a:t>Gather</a:t>
          </a:r>
        </a:p>
        <a:p>
          <a:pPr>
            <a:spcAft>
              <a:spcPts val="0"/>
            </a:spcAft>
          </a:pPr>
          <a:r>
            <a:rPr lang="en-GB" altLang="en-US" sz="2400" dirty="0">
              <a:solidFill>
                <a:schemeClr val="tx1"/>
              </a:solidFill>
            </a:rPr>
            <a:t>Information &amp; Intelligence</a:t>
          </a:r>
        </a:p>
        <a:p>
          <a:pPr>
            <a:spcAft>
              <a:spcPct val="35000"/>
            </a:spcAft>
          </a:pPr>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a:solidFill>
                <a:schemeClr val="tx1"/>
              </a:solidFill>
            </a:rPr>
            <a:t>Consider</a:t>
          </a:r>
        </a:p>
        <a:p>
          <a:pPr>
            <a:spcAft>
              <a:spcPts val="0"/>
            </a:spcAft>
          </a:pPr>
          <a:r>
            <a:rPr lang="en-GB" altLang="en-US" sz="2400" dirty="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400" dirty="0">
              <a:solidFill>
                <a:schemeClr val="tx1"/>
              </a:solidFill>
            </a:rPr>
            <a:t>Identify Options &amp; Contingencies</a:t>
          </a: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Take Action and Review What Happened</a:t>
          </a:r>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custRadScaleRad="104297" custRadScaleInc="2448">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pt>
  </dgm:ptLst>
  <dgm:cxnLst>
    <dgm:cxn modelId="{769CDC0F-8B1C-40AF-A12D-80C22B153CBA}" type="presOf" srcId="{1FEF1226-F3B6-4E98-9A95-F2242AFA3914}" destId="{9BEE7EF6-CC98-4BD5-BDDD-998D35969F3F}" srcOrd="0" destOrd="0" presId="urn:microsoft.com/office/officeart/2005/8/layout/cycle3"/>
    <dgm:cxn modelId="{94571D1E-D763-497F-87C0-A338B2839B3B}" type="presOf" srcId="{7CECE615-EF6A-4711-BA49-DA623ECA3278}" destId="{448ADC9A-CA89-42FB-A638-AE26AF7260B1}"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EFFD343-BA3E-43D7-AD97-BB924BB4B715}" type="presOf" srcId="{060C0E5E-1E11-4C4E-BA29-FC7C49ACD6E6}" destId="{C35A7D6C-EF7E-4761-BF5F-4543A92D3ADF}" srcOrd="0" destOrd="0" presId="urn:microsoft.com/office/officeart/2005/8/layout/cycle3"/>
    <dgm:cxn modelId="{A848E668-F6B7-4AF4-B738-18B610E97C3E}" type="presOf" srcId="{9EBAB4D7-6EB4-4A69-9A73-BC9E8B95A650}" destId="{78FECD65-625B-4ED6-ADFE-40DE2573B68E}" srcOrd="0" destOrd="0" presId="urn:microsoft.com/office/officeart/2005/8/layout/cycle3"/>
    <dgm:cxn modelId="{45086871-92B7-4183-9B64-A80DB2FE7AD8}" type="presOf" srcId="{9EEE9CAF-958D-4DD8-BE8E-B84D5F5C311F}" destId="{1DCF4C0A-8F69-4F12-B3CE-C885DE67E84E}"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3661EC94-6595-4830-A46E-CC611C31FCE5}" srcId="{1FEF1226-F3B6-4E98-9A95-F2242AFA3914}" destId="{060C0E5E-1E11-4C4E-BA29-FC7C49ACD6E6}" srcOrd="1" destOrd="0" parTransId="{BA7D9D98-6843-4034-90B7-567E853A7E93}" sibTransId="{FFBC227C-B027-4DC3-93D8-5BD48D36A68D}"/>
    <dgm:cxn modelId="{E802DEB4-77AF-45B8-8715-005CD54B08C3}" type="presOf" srcId="{5C1275D2-B90B-471A-8D4B-1CB19C137444}" destId="{73ACF9E0-F9DA-4B64-AA87-6720EDB6451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9EC327C2-FF15-41D0-9A50-8393D9B76CAA}" type="presOf" srcId="{36AB0AC8-BB95-47C8-AC05-78647EB5A9A5}" destId="{FA93263F-0F8C-4D6D-B681-780359C8D77A}"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77D20996-5A5A-4CD4-AD4F-F038B5AFA3C1}" type="presParOf" srcId="{9BEE7EF6-CC98-4BD5-BDDD-998D35969F3F}" destId="{B82AE0C6-0CA4-4A0D-908E-5815A01C53C2}" srcOrd="0" destOrd="0" presId="urn:microsoft.com/office/officeart/2005/8/layout/cycle3"/>
    <dgm:cxn modelId="{F5BC8388-3374-4BEF-A52C-27F742A39C13}" type="presParOf" srcId="{B82AE0C6-0CA4-4A0D-908E-5815A01C53C2}" destId="{1DCF4C0A-8F69-4F12-B3CE-C885DE67E84E}" srcOrd="0" destOrd="0" presId="urn:microsoft.com/office/officeart/2005/8/layout/cycle3"/>
    <dgm:cxn modelId="{0600A6C9-543D-4B99-93B7-A6055EF940E1}" type="presParOf" srcId="{B82AE0C6-0CA4-4A0D-908E-5815A01C53C2}" destId="{73ACF9E0-F9DA-4B64-AA87-6720EDB6451F}" srcOrd="1" destOrd="0" presId="urn:microsoft.com/office/officeart/2005/8/layout/cycle3"/>
    <dgm:cxn modelId="{A79C3C76-4E49-4E45-80E9-77183AB98784}" type="presParOf" srcId="{B82AE0C6-0CA4-4A0D-908E-5815A01C53C2}" destId="{C35A7D6C-EF7E-4761-BF5F-4543A92D3ADF}" srcOrd="2" destOrd="0" presId="urn:microsoft.com/office/officeart/2005/8/layout/cycle3"/>
    <dgm:cxn modelId="{4F5BF813-0B20-45DF-9B5E-F16B817CB903}" type="presParOf" srcId="{B82AE0C6-0CA4-4A0D-908E-5815A01C53C2}" destId="{78FECD65-625B-4ED6-ADFE-40DE2573B68E}" srcOrd="3" destOrd="0" presId="urn:microsoft.com/office/officeart/2005/8/layout/cycle3"/>
    <dgm:cxn modelId="{1B681FC0-BC97-492A-94E8-192F31213940}" type="presParOf" srcId="{B82AE0C6-0CA4-4A0D-908E-5815A01C53C2}" destId="{448ADC9A-CA89-42FB-A638-AE26AF7260B1}" srcOrd="4" destOrd="0" presId="urn:microsoft.com/office/officeart/2005/8/layout/cycle3"/>
    <dgm:cxn modelId="{3E3A997D-DB22-4C08-B164-EF0BA1D68CC2}"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rgbClr val="0000FF"/>
              </a:solidFill>
              <a:latin typeface="Arial" pitchFamily="34" charset="0"/>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dgm:spPr/>
      <dgm:t>
        <a:bodyPr/>
        <a:lstStyle/>
        <a:p>
          <a:endParaRPr lang="en-GB" dirty="0"/>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597" custScaleY="44203" custLinFactNeighborX="3653"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dgm:presLayoutVars>
          <dgm:bulletEnabled val="1"/>
        </dgm:presLayoutVars>
      </dgm:prSet>
      <dgm:spPr/>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46C9E75B-0D2A-4901-8F95-074900D83754}" type="presOf" srcId="{14C1FE22-F2D4-4DCB-8B0B-B8C3FC2F2080}" destId="{1D4160C9-2541-464E-A82C-7939AB87AEE0}" srcOrd="0" destOrd="0" presId="urn:microsoft.com/office/officeart/2005/8/layout/arrow2"/>
    <dgm:cxn modelId="{695F4860-9C11-4C22-813C-96A6B95BC2E5}"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1EA5A394-2CBE-495C-BB01-AAB77D378D88}" srcId="{C2A586C9-8EF0-4C1C-987F-81B5D1B5DECD}" destId="{932F3B65-A6D2-4DBA-86EE-F48A37358776}" srcOrd="1" destOrd="0" parTransId="{0AD6C75B-C59E-4403-B1D1-1D87F44CE646}" sibTransId="{2FDFF97D-EEFF-4D7B-9F89-A96EEAD31529}"/>
    <dgm:cxn modelId="{4AED0A96-8F43-48D1-B823-772675505573}" type="presOf" srcId="{32E3326D-4061-4D35-A655-9C87F1B858C7}" destId="{56714A9F-3D7C-4718-9408-460C5969AC7D}"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0B5017D6-5C68-43AA-B3F9-DA320464627F}" type="presOf" srcId="{932F3B65-A6D2-4DBA-86EE-F48A37358776}" destId="{721CB223-9826-46E7-8F7D-970CDA35D74D}" srcOrd="0" destOrd="0" presId="urn:microsoft.com/office/officeart/2005/8/layout/arrow2"/>
    <dgm:cxn modelId="{68A821E0-0539-48E5-B877-BFA3D065A844}" type="presOf" srcId="{C2A586C9-8EF0-4C1C-987F-81B5D1B5DECD}" destId="{673ACC63-DDA9-47B2-9CCE-E6388957FA1B}" srcOrd="0" destOrd="0" presId="urn:microsoft.com/office/officeart/2005/8/layout/arrow2"/>
    <dgm:cxn modelId="{AB24EEEE-A195-4983-8797-5F210BA708E0}" type="presParOf" srcId="{673ACC63-DDA9-47B2-9CCE-E6388957FA1B}" destId="{6973D110-78A7-4835-BF21-527E0CCB18BE}" srcOrd="0" destOrd="0" presId="urn:microsoft.com/office/officeart/2005/8/layout/arrow2"/>
    <dgm:cxn modelId="{41CA8586-6AD0-4A66-868D-2B42D74A9AC5}" type="presParOf" srcId="{673ACC63-DDA9-47B2-9CCE-E6388957FA1B}" destId="{5AA797C3-C1CD-4BB2-90F0-EE12AF086380}" srcOrd="1" destOrd="0" presId="urn:microsoft.com/office/officeart/2005/8/layout/arrow2"/>
    <dgm:cxn modelId="{3430120B-7455-452E-ADD4-831516F3772D}" type="presParOf" srcId="{5AA797C3-C1CD-4BB2-90F0-EE12AF086380}" destId="{5905204C-1634-4875-B214-F1CC98FA1AE0}" srcOrd="0" destOrd="0" presId="urn:microsoft.com/office/officeart/2005/8/layout/arrow2"/>
    <dgm:cxn modelId="{18F0079C-7CFE-49DC-9B5C-AB3DA2339818}" type="presParOf" srcId="{5AA797C3-C1CD-4BB2-90F0-EE12AF086380}" destId="{CC5EA2CA-DC0C-4381-9E27-1BAFBAFE9412}" srcOrd="1" destOrd="0" presId="urn:microsoft.com/office/officeart/2005/8/layout/arrow2"/>
    <dgm:cxn modelId="{C632C11D-38E5-46B9-9D89-DCA34075488E}" type="presParOf" srcId="{5AA797C3-C1CD-4BB2-90F0-EE12AF086380}" destId="{0B2BC47A-88BE-4021-A78F-F791D8BA6D6B}" srcOrd="2" destOrd="0" presId="urn:microsoft.com/office/officeart/2005/8/layout/arrow2"/>
    <dgm:cxn modelId="{04D1D0A1-DE1B-4339-B604-B80437B6E22D}" type="presParOf" srcId="{5AA797C3-C1CD-4BB2-90F0-EE12AF086380}" destId="{721CB223-9826-46E7-8F7D-970CDA35D74D}" srcOrd="3" destOrd="0" presId="urn:microsoft.com/office/officeart/2005/8/layout/arrow2"/>
    <dgm:cxn modelId="{520197CD-44C0-4DBE-84CC-0C65ED2F1AA9}" type="presParOf" srcId="{5AA797C3-C1CD-4BB2-90F0-EE12AF086380}" destId="{AE30B103-B878-4165-9931-B87F32BF643E}" srcOrd="4" destOrd="0" presId="urn:microsoft.com/office/officeart/2005/8/layout/arrow2"/>
    <dgm:cxn modelId="{D85B6461-FFC9-404F-BA5A-68652A7BE590}" type="presParOf" srcId="{5AA797C3-C1CD-4BB2-90F0-EE12AF086380}" destId="{56714A9F-3D7C-4718-9408-460C5969AC7D}" srcOrd="5" destOrd="0" presId="urn:microsoft.com/office/officeart/2005/8/layout/arrow2"/>
    <dgm:cxn modelId="{AABE0844-0043-46D2-B21E-06455E69DE33}" type="presParOf" srcId="{5AA797C3-C1CD-4BB2-90F0-EE12AF086380}" destId="{24978128-97E5-4BD6-9DF2-7A62A0BB71F1}" srcOrd="6" destOrd="0" presId="urn:microsoft.com/office/officeart/2005/8/layout/arrow2"/>
    <dgm:cxn modelId="{4068F078-28BD-4A8E-B754-5B13B78E4BB6}"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rgbClr val="0000FF"/>
              </a:solidFill>
              <a:latin typeface="Arial" pitchFamily="34" charset="0"/>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rgbClr val="0000FF"/>
              </a:solidFill>
              <a:latin typeface="Arial" pitchFamily="34" charset="0"/>
              <a:cs typeface="Arial"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2B478375-14CA-4EC5-BE0A-17D8D877FB87}" type="sibTrans" cxnId="{CE1177B7-C258-4DD0-993A-D512720F44EC}">
      <dgm:prSet/>
      <dgm:spPr/>
      <dgm:t>
        <a:bodyPr/>
        <a:lstStyle/>
        <a:p>
          <a:endParaRPr lang="en-GB"/>
        </a:p>
      </dgm:t>
    </dgm:pt>
    <dgm:pt modelId="{B9E4450B-DBF1-4548-A9F7-A1F27A084232}" type="par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0"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9" custScaleY="36175" custLinFactNeighborX="12897" custLinFactNeighborY="-15657">
        <dgm:presLayoutVars>
          <dgm:bulletEnabled val="1"/>
        </dgm:presLayoutVars>
      </dgm:prSet>
      <dgm:spPr/>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E538634C-C7A1-4EE9-A35F-4E634C22D7E7}"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B791758D-4936-4A73-A57F-E4359CE234C2}"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F15429AB-AA1C-43DB-B49C-5631E8350EE0}" type="presOf" srcId="{32E3326D-4061-4D35-A655-9C87F1B858C7}" destId="{56714A9F-3D7C-4718-9408-460C5969AC7D}" srcOrd="0" destOrd="0" presId="urn:microsoft.com/office/officeart/2005/8/layout/arrow2"/>
    <dgm:cxn modelId="{58465EB1-B537-4E3D-B39B-2000E4A1D6A2}" type="presOf" srcId="{C2A586C9-8EF0-4C1C-987F-81B5D1B5DECD}" destId="{673ACC63-DDA9-47B2-9CCE-E6388957FA1B}"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6EC883FA-A501-4CCB-BBC2-184E62A88D8E}" type="presOf" srcId="{932F3B65-A6D2-4DBA-86EE-F48A37358776}" destId="{721CB223-9826-46E7-8F7D-970CDA35D74D}" srcOrd="0" destOrd="0" presId="urn:microsoft.com/office/officeart/2005/8/layout/arrow2"/>
    <dgm:cxn modelId="{7C0027DA-AD03-4533-B7DF-7F9997B227F6}" type="presParOf" srcId="{673ACC63-DDA9-47B2-9CCE-E6388957FA1B}" destId="{6973D110-78A7-4835-BF21-527E0CCB18BE}" srcOrd="0" destOrd="0" presId="urn:microsoft.com/office/officeart/2005/8/layout/arrow2"/>
    <dgm:cxn modelId="{9F88771B-30D2-4668-BFF1-E3160641E321}" type="presParOf" srcId="{673ACC63-DDA9-47B2-9CCE-E6388957FA1B}" destId="{5AA797C3-C1CD-4BB2-90F0-EE12AF086380}" srcOrd="1" destOrd="0" presId="urn:microsoft.com/office/officeart/2005/8/layout/arrow2"/>
    <dgm:cxn modelId="{5E037DFE-9F98-4663-8098-45B0BBCE16CE}" type="presParOf" srcId="{5AA797C3-C1CD-4BB2-90F0-EE12AF086380}" destId="{5905204C-1634-4875-B214-F1CC98FA1AE0}" srcOrd="0" destOrd="0" presId="urn:microsoft.com/office/officeart/2005/8/layout/arrow2"/>
    <dgm:cxn modelId="{A8619167-6440-41AD-B73F-990E5C3879B8}" type="presParOf" srcId="{5AA797C3-C1CD-4BB2-90F0-EE12AF086380}" destId="{CC5EA2CA-DC0C-4381-9E27-1BAFBAFE9412}" srcOrd="1" destOrd="0" presId="urn:microsoft.com/office/officeart/2005/8/layout/arrow2"/>
    <dgm:cxn modelId="{C1AD865F-4443-48D1-A88F-563C063A41D5}" type="presParOf" srcId="{5AA797C3-C1CD-4BB2-90F0-EE12AF086380}" destId="{0B2BC47A-88BE-4021-A78F-F791D8BA6D6B}" srcOrd="2" destOrd="0" presId="urn:microsoft.com/office/officeart/2005/8/layout/arrow2"/>
    <dgm:cxn modelId="{50127F16-A3D0-4B3A-9D64-B3B055898626}" type="presParOf" srcId="{5AA797C3-C1CD-4BB2-90F0-EE12AF086380}" destId="{721CB223-9826-46E7-8F7D-970CDA35D74D}" srcOrd="3" destOrd="0" presId="urn:microsoft.com/office/officeart/2005/8/layout/arrow2"/>
    <dgm:cxn modelId="{A8D2CF17-D6C3-46E9-AD1D-434BE0161C95}" type="presParOf" srcId="{5AA797C3-C1CD-4BB2-90F0-EE12AF086380}" destId="{AE30B103-B878-4165-9931-B87F32BF643E}" srcOrd="4" destOrd="0" presId="urn:microsoft.com/office/officeart/2005/8/layout/arrow2"/>
    <dgm:cxn modelId="{389E100C-A1DF-43AC-BB24-B91FA7671718}" type="presParOf" srcId="{5AA797C3-C1CD-4BB2-90F0-EE12AF086380}" destId="{56714A9F-3D7C-4718-9408-460C5969AC7D}" srcOrd="5" destOrd="0" presId="urn:microsoft.com/office/officeart/2005/8/layout/arrow2"/>
    <dgm:cxn modelId="{A16DC5C6-3B62-4A88-83DA-97C0EFABAC69}" type="presParOf" srcId="{5AA797C3-C1CD-4BB2-90F0-EE12AF086380}" destId="{24978128-97E5-4BD6-9DF2-7A62A0BB71F1}" srcOrd="6" destOrd="0" presId="urn:microsoft.com/office/officeart/2005/8/layout/arrow2"/>
    <dgm:cxn modelId="{53DD2EF6-3727-4815-86AE-860F06E25150}"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rgbClr val="0000FF"/>
              </a:solidFill>
              <a:latin typeface="Arial" pitchFamily="34" charset="0"/>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rgbClr val="0000FF"/>
              </a:solidFill>
              <a:latin typeface="Arial" pitchFamily="34" charset="0"/>
              <a:cs typeface="Arial"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a:solidFill>
                <a:srgbClr val="0000FF"/>
              </a:solidFill>
              <a:latin typeface="Arial" pitchFamily="34" charset="0"/>
              <a:cs typeface="Arial" pitchFamily="34" charset="0"/>
            </a:rPr>
            <a:t>Monitor</a:t>
          </a: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660" custScaleY="44203" custLinFactNeighborX="4817"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7537" custLinFactNeighborY="-23061">
        <dgm:presLayoutVars>
          <dgm:bulletEnabled val="1"/>
        </dgm:presLayoutVars>
      </dgm:prSet>
      <dgm:spPr/>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40558" custScaleY="20462" custLinFactNeighborX="30213" custLinFactNeighborY="-26336">
        <dgm:presLayoutVars>
          <dgm:bulletEnabled val="1"/>
        </dgm:presLayoutVars>
      </dgm:prSet>
      <dgm:spPr/>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3F5BAA3E-D689-4736-A8F1-A1A1C70A416D}" type="presOf" srcId="{98763441-F687-432A-ADC7-A8273BA1CB3C}" destId="{CC5EA2CA-DC0C-4381-9E27-1BAFBAFE9412}" srcOrd="0" destOrd="0" presId="urn:microsoft.com/office/officeart/2005/8/layout/arrow2"/>
    <dgm:cxn modelId="{7AF95E47-8962-404B-AD3C-3E5EDBAD4E19}" type="presOf" srcId="{932F3B65-A6D2-4DBA-86EE-F48A37358776}" destId="{721CB223-9826-46E7-8F7D-970CDA35D74D}" srcOrd="0" destOrd="0" presId="urn:microsoft.com/office/officeart/2005/8/layout/arrow2"/>
    <dgm:cxn modelId="{8680F25A-ADC3-4CCB-8BFF-96A38FE10950}" type="presOf" srcId="{32E3326D-4061-4D35-A655-9C87F1B858C7}" destId="{56714A9F-3D7C-4718-9408-460C5969AC7D}"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1EA5A394-2CBE-495C-BB01-AAB77D378D88}" srcId="{C2A586C9-8EF0-4C1C-987F-81B5D1B5DECD}" destId="{932F3B65-A6D2-4DBA-86EE-F48A37358776}" srcOrd="1" destOrd="0" parTransId="{0AD6C75B-C59E-4403-B1D1-1D87F44CE646}" sibTransId="{2FDFF97D-EEFF-4D7B-9F89-A96EEAD31529}"/>
    <dgm:cxn modelId="{EC5A6BA6-DF69-43E9-BC38-EB03D59E71AB}" type="presOf" srcId="{14C1FE22-F2D4-4DCB-8B0B-B8C3FC2F2080}" destId="{1D4160C9-2541-464E-A82C-7939AB87AEE0}" srcOrd="0" destOrd="0" presId="urn:microsoft.com/office/officeart/2005/8/layout/arrow2"/>
    <dgm:cxn modelId="{E55DB1AE-B8E2-45EA-9635-D673BB5A913C}" type="presOf" srcId="{C2A586C9-8EF0-4C1C-987F-81B5D1B5DECD}" destId="{673ACC63-DDA9-47B2-9CCE-E6388957FA1B}"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EA3A8F2B-382B-48F1-88C5-3BA7ABFBAAD1}" type="presParOf" srcId="{673ACC63-DDA9-47B2-9CCE-E6388957FA1B}" destId="{6973D110-78A7-4835-BF21-527E0CCB18BE}" srcOrd="0" destOrd="0" presId="urn:microsoft.com/office/officeart/2005/8/layout/arrow2"/>
    <dgm:cxn modelId="{1404A9EC-28E3-40D1-99CE-77F3465ADE09}" type="presParOf" srcId="{673ACC63-DDA9-47B2-9CCE-E6388957FA1B}" destId="{5AA797C3-C1CD-4BB2-90F0-EE12AF086380}" srcOrd="1" destOrd="0" presId="urn:microsoft.com/office/officeart/2005/8/layout/arrow2"/>
    <dgm:cxn modelId="{BD986923-3F82-4B83-83FD-92B66F089690}" type="presParOf" srcId="{5AA797C3-C1CD-4BB2-90F0-EE12AF086380}" destId="{5905204C-1634-4875-B214-F1CC98FA1AE0}" srcOrd="0" destOrd="0" presId="urn:microsoft.com/office/officeart/2005/8/layout/arrow2"/>
    <dgm:cxn modelId="{82EE2337-FA2D-45AE-8839-C9B3D1063406}" type="presParOf" srcId="{5AA797C3-C1CD-4BB2-90F0-EE12AF086380}" destId="{CC5EA2CA-DC0C-4381-9E27-1BAFBAFE9412}" srcOrd="1" destOrd="0" presId="urn:microsoft.com/office/officeart/2005/8/layout/arrow2"/>
    <dgm:cxn modelId="{FF5A5BA5-F042-472B-9D23-78C4D72CB6E0}" type="presParOf" srcId="{5AA797C3-C1CD-4BB2-90F0-EE12AF086380}" destId="{0B2BC47A-88BE-4021-A78F-F791D8BA6D6B}" srcOrd="2" destOrd="0" presId="urn:microsoft.com/office/officeart/2005/8/layout/arrow2"/>
    <dgm:cxn modelId="{F70E4DE8-152A-4219-83F9-0B64DE18A7E5}" type="presParOf" srcId="{5AA797C3-C1CD-4BB2-90F0-EE12AF086380}" destId="{721CB223-9826-46E7-8F7D-970CDA35D74D}" srcOrd="3" destOrd="0" presId="urn:microsoft.com/office/officeart/2005/8/layout/arrow2"/>
    <dgm:cxn modelId="{7F698AD2-1D92-494D-8DE6-5104FCC1DDDB}" type="presParOf" srcId="{5AA797C3-C1CD-4BB2-90F0-EE12AF086380}" destId="{AE30B103-B878-4165-9931-B87F32BF643E}" srcOrd="4" destOrd="0" presId="urn:microsoft.com/office/officeart/2005/8/layout/arrow2"/>
    <dgm:cxn modelId="{B3BAF318-A3B7-4952-A326-A7E7DE57357D}" type="presParOf" srcId="{5AA797C3-C1CD-4BB2-90F0-EE12AF086380}" destId="{56714A9F-3D7C-4718-9408-460C5969AC7D}" srcOrd="5" destOrd="0" presId="urn:microsoft.com/office/officeart/2005/8/layout/arrow2"/>
    <dgm:cxn modelId="{18D49248-58F4-4E17-94F6-33D16E66BB34}" type="presParOf" srcId="{5AA797C3-C1CD-4BB2-90F0-EE12AF086380}" destId="{24978128-97E5-4BD6-9DF2-7A62A0BB71F1}" srcOrd="6" destOrd="0" presId="urn:microsoft.com/office/officeart/2005/8/layout/arrow2"/>
    <dgm:cxn modelId="{18C6A89C-7B25-47BD-94F0-AF8A91466FC0}"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rgbClr val="0000FF"/>
              </a:solidFill>
              <a:latin typeface="Arial" panose="020B0604020202020204" pitchFamily="34" charset="0"/>
              <a:cs typeface="Arial" panose="020B0604020202020204"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rgbClr val="0000FF"/>
              </a:solidFill>
              <a:latin typeface="Arial" panose="020B0604020202020204" pitchFamily="34" charset="0"/>
              <a:cs typeface="Arial" panose="020B0604020202020204"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a:solidFill>
                <a:srgbClr val="0000FF"/>
              </a:solidFill>
              <a:latin typeface="Arial" panose="020B0604020202020204" pitchFamily="34" charset="0"/>
              <a:cs typeface="Arial" panose="020B0604020202020204" pitchFamily="34" charset="0"/>
            </a:rPr>
            <a:t>Monitor</a:t>
          </a: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custT="1"/>
      <dgm:spPr/>
      <dgm:t>
        <a:bodyPr/>
        <a:lstStyle/>
        <a:p>
          <a:r>
            <a:rPr lang="en-GB" sz="3200" b="1" dirty="0">
              <a:solidFill>
                <a:srgbClr val="0000FF"/>
              </a:solidFill>
              <a:latin typeface="Arial" panose="020B0604020202020204" pitchFamily="34" charset="0"/>
              <a:cs typeface="Arial" panose="020B0604020202020204" pitchFamily="34" charset="0"/>
            </a:rPr>
            <a:t>Review</a:t>
          </a:r>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9837"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2896" custLinFactNeighborY="-23061">
        <dgm:presLayoutVars>
          <dgm:bulletEnabled val="1"/>
        </dgm:presLayoutVars>
      </dgm:prSet>
      <dgm:spPr/>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21290" custScaleY="19950" custLinFactNeighborX="15544" custLinFactNeighborY="-29330">
        <dgm:presLayoutVars>
          <dgm:bulletEnabled val="1"/>
        </dgm:presLayoutVars>
      </dgm:prSet>
      <dgm:spPr/>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custScaleX="153874" custScaleY="16192" custLinFactNeighborX="30713" custLinFactNeighborY="-33037">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54E37C28-5052-4150-9346-E72B0D2B9054}" type="presOf" srcId="{14C1FE22-F2D4-4DCB-8B0B-B8C3FC2F2080}" destId="{1D4160C9-2541-464E-A82C-7939AB87AEE0}"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6402C690-5F75-4643-BA67-3B3B97ACB1FE}" type="presOf" srcId="{C2A586C9-8EF0-4C1C-987F-81B5D1B5DECD}" destId="{673ACC63-DDA9-47B2-9CCE-E6388957FA1B}"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F610F59E-7292-4BB9-A398-6A84077D4087}" type="presOf" srcId="{98763441-F687-432A-ADC7-A8273BA1CB3C}" destId="{CC5EA2CA-DC0C-4381-9E27-1BAFBAFE9412}"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247627DE-1ADF-49EC-AED9-ECA2B78298B6}" type="presOf" srcId="{932F3B65-A6D2-4DBA-86EE-F48A37358776}" destId="{721CB223-9826-46E7-8F7D-970CDA35D74D}" srcOrd="0" destOrd="0" presId="urn:microsoft.com/office/officeart/2005/8/layout/arrow2"/>
    <dgm:cxn modelId="{33DE66E1-AB02-4B40-85AA-EF9E3BADCADC}" type="presOf" srcId="{32E3326D-4061-4D35-A655-9C87F1B858C7}" destId="{56714A9F-3D7C-4718-9408-460C5969AC7D}" srcOrd="0" destOrd="0" presId="urn:microsoft.com/office/officeart/2005/8/layout/arrow2"/>
    <dgm:cxn modelId="{C8B812FC-8F1A-4C74-9842-3207E5951024}" type="presParOf" srcId="{673ACC63-DDA9-47B2-9CCE-E6388957FA1B}" destId="{6973D110-78A7-4835-BF21-527E0CCB18BE}" srcOrd="0" destOrd="0" presId="urn:microsoft.com/office/officeart/2005/8/layout/arrow2"/>
    <dgm:cxn modelId="{DB9C9159-D3F5-42BA-BE09-0CA97626CE35}" type="presParOf" srcId="{673ACC63-DDA9-47B2-9CCE-E6388957FA1B}" destId="{5AA797C3-C1CD-4BB2-90F0-EE12AF086380}" srcOrd="1" destOrd="0" presId="urn:microsoft.com/office/officeart/2005/8/layout/arrow2"/>
    <dgm:cxn modelId="{AE3A5370-D93B-4AE4-86DB-649AB63229D2}" type="presParOf" srcId="{5AA797C3-C1CD-4BB2-90F0-EE12AF086380}" destId="{5905204C-1634-4875-B214-F1CC98FA1AE0}" srcOrd="0" destOrd="0" presId="urn:microsoft.com/office/officeart/2005/8/layout/arrow2"/>
    <dgm:cxn modelId="{81EFC6D7-AD96-4A48-8C00-6A7B42D5C64E}" type="presParOf" srcId="{5AA797C3-C1CD-4BB2-90F0-EE12AF086380}" destId="{CC5EA2CA-DC0C-4381-9E27-1BAFBAFE9412}" srcOrd="1" destOrd="0" presId="urn:microsoft.com/office/officeart/2005/8/layout/arrow2"/>
    <dgm:cxn modelId="{71403021-17EF-4199-94F6-E6449E54107D}" type="presParOf" srcId="{5AA797C3-C1CD-4BB2-90F0-EE12AF086380}" destId="{0B2BC47A-88BE-4021-A78F-F791D8BA6D6B}" srcOrd="2" destOrd="0" presId="urn:microsoft.com/office/officeart/2005/8/layout/arrow2"/>
    <dgm:cxn modelId="{F7E9CE7D-232A-4458-B237-C2AC149F29D1}" type="presParOf" srcId="{5AA797C3-C1CD-4BB2-90F0-EE12AF086380}" destId="{721CB223-9826-46E7-8F7D-970CDA35D74D}" srcOrd="3" destOrd="0" presId="urn:microsoft.com/office/officeart/2005/8/layout/arrow2"/>
    <dgm:cxn modelId="{C3D5438C-6557-43BF-8936-8D9512CC1D1C}" type="presParOf" srcId="{5AA797C3-C1CD-4BB2-90F0-EE12AF086380}" destId="{AE30B103-B878-4165-9931-B87F32BF643E}" srcOrd="4" destOrd="0" presId="urn:microsoft.com/office/officeart/2005/8/layout/arrow2"/>
    <dgm:cxn modelId="{16D965D4-D301-43D3-B8D0-23CE653C3DFF}" type="presParOf" srcId="{5AA797C3-C1CD-4BB2-90F0-EE12AF086380}" destId="{56714A9F-3D7C-4718-9408-460C5969AC7D}" srcOrd="5" destOrd="0" presId="urn:microsoft.com/office/officeart/2005/8/layout/arrow2"/>
    <dgm:cxn modelId="{C9A0D825-99D5-490C-82DF-FD254C38824E}" type="presParOf" srcId="{5AA797C3-C1CD-4BB2-90F0-EE12AF086380}" destId="{24978128-97E5-4BD6-9DF2-7A62A0BB71F1}" srcOrd="6" destOrd="0" presId="urn:microsoft.com/office/officeart/2005/8/layout/arrow2"/>
    <dgm:cxn modelId="{3B2C203D-44E3-40ED-9011-BC527F3BFE83}"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942818"/>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0412" y="2016796"/>
        <a:ext cx="2882945" cy="1367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ts val="0"/>
            </a:spcAft>
            <a:buNone/>
          </a:pPr>
          <a:r>
            <a:rPr lang="en-GB" altLang="en-US" sz="2400" kern="1200" dirty="0">
              <a:solidFill>
                <a:schemeClr val="tx1"/>
              </a:solidFill>
            </a:rPr>
            <a:t>Gather</a:t>
          </a:r>
        </a:p>
        <a:p>
          <a:pPr marL="0" lvl="0" indent="0" algn="ctr" defTabSz="1066800">
            <a:lnSpc>
              <a:spcPct val="90000"/>
            </a:lnSpc>
            <a:spcBef>
              <a:spcPct val="0"/>
            </a:spcBef>
            <a:spcAft>
              <a:spcPts val="0"/>
            </a:spcAft>
            <a:buNone/>
          </a:pPr>
          <a:r>
            <a:rPr lang="en-GB" altLang="en-US" sz="2400" kern="1200" dirty="0">
              <a:solidFill>
                <a:schemeClr val="tx1"/>
              </a:solidFill>
            </a:rPr>
            <a:t>Information &amp; Intelligence</a:t>
          </a:r>
        </a:p>
        <a:p>
          <a:pPr marL="0" lvl="0" indent="0" algn="ctr" defTabSz="1066800">
            <a:lnSpc>
              <a:spcPct val="90000"/>
            </a:lnSpc>
            <a:spcBef>
              <a:spcPct val="0"/>
            </a:spcBef>
            <a:spcAft>
              <a:spcPts val="0"/>
            </a:spcAft>
            <a:buNone/>
          </a:pPr>
          <a:endParaRPr lang="en-GB" sz="24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24363" y="4937885"/>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4898341" y="5011863"/>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ts val="0"/>
            </a:spcAft>
            <a:buNone/>
          </a:pPr>
          <a:r>
            <a:rPr lang="en-GB" altLang="en-US" sz="2400" kern="1200" dirty="0">
              <a:solidFill>
                <a:schemeClr val="tx1"/>
              </a:solidFill>
            </a:rPr>
            <a:t>Gather</a:t>
          </a:r>
        </a:p>
        <a:p>
          <a:pPr marL="0" lvl="0" indent="0" algn="ctr" defTabSz="1066800">
            <a:lnSpc>
              <a:spcPct val="90000"/>
            </a:lnSpc>
            <a:spcBef>
              <a:spcPct val="0"/>
            </a:spcBef>
            <a:spcAft>
              <a:spcPts val="0"/>
            </a:spcAft>
            <a:buNone/>
          </a:pPr>
          <a:r>
            <a:rPr lang="en-GB" altLang="en-US" sz="2400" kern="1200" dirty="0">
              <a:solidFill>
                <a:schemeClr val="tx1"/>
              </a:solidFill>
            </a:rPr>
            <a:t>Information &amp; Intelligence</a:t>
          </a:r>
        </a:p>
        <a:p>
          <a:pPr marL="0" lvl="0" indent="0" algn="ctr" defTabSz="10668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ts val="0"/>
            </a:spcAft>
            <a:buNone/>
          </a:pPr>
          <a:r>
            <a:rPr lang="en-GB" altLang="en-US" sz="2400" kern="1200" dirty="0">
              <a:solidFill>
                <a:schemeClr val="tx1"/>
              </a:solidFill>
            </a:rPr>
            <a:t>Consider</a:t>
          </a:r>
        </a:p>
        <a:p>
          <a:pPr marL="0" lvl="0" indent="0" algn="ctr" defTabSz="1066800">
            <a:lnSpc>
              <a:spcPct val="90000"/>
            </a:lnSpc>
            <a:spcBef>
              <a:spcPct val="0"/>
            </a:spcBef>
            <a:spcAft>
              <a:spcPts val="0"/>
            </a:spcAft>
            <a:buNone/>
          </a:pPr>
          <a:r>
            <a:rPr lang="en-GB" altLang="en-US" sz="2400" kern="1200" dirty="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altLang="en-US" sz="2000" kern="1200" dirty="0">
              <a:solidFill>
                <a:schemeClr val="tx1"/>
              </a:solidFill>
            </a:rPr>
            <a:t>Gather</a:t>
          </a:r>
        </a:p>
        <a:p>
          <a:pPr marL="0" lvl="0" indent="0" algn="ctr" defTabSz="889000">
            <a:lnSpc>
              <a:spcPct val="90000"/>
            </a:lnSpc>
            <a:spcBef>
              <a:spcPct val="0"/>
            </a:spcBef>
            <a:spcAft>
              <a:spcPct val="35000"/>
            </a:spcAft>
            <a:buNone/>
          </a:pPr>
          <a:r>
            <a:rPr lang="en-GB" altLang="en-US" sz="2000" kern="1200" dirty="0">
              <a:solidFill>
                <a:schemeClr val="tx1"/>
              </a:solidFill>
            </a:rPr>
            <a:t>Information &amp; Intelligence</a:t>
          </a:r>
        </a:p>
        <a:p>
          <a:pPr marL="0" lvl="0" indent="0" algn="ctr" defTabSz="8890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Consider</a:t>
          </a:r>
        </a:p>
        <a:p>
          <a:pPr marL="0" lvl="0" indent="0" algn="ctr" defTabSz="1066800">
            <a:lnSpc>
              <a:spcPct val="90000"/>
            </a:lnSpc>
            <a:spcBef>
              <a:spcPct val="0"/>
            </a:spcBef>
            <a:spcAft>
              <a:spcPct val="35000"/>
            </a:spcAft>
            <a:buNone/>
          </a:pPr>
          <a:r>
            <a:rPr lang="en-GB" altLang="en-US" sz="2400" kern="1200" dirty="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Identify Options &amp; Contingencies</a:t>
          </a: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ts val="0"/>
            </a:spcAft>
            <a:buNone/>
          </a:pPr>
          <a:r>
            <a:rPr lang="en-GB" altLang="en-US" sz="2400" kern="1200" dirty="0">
              <a:solidFill>
                <a:schemeClr val="tx1"/>
              </a:solidFill>
            </a:rPr>
            <a:t>Gather</a:t>
          </a:r>
        </a:p>
        <a:p>
          <a:pPr marL="0" lvl="0" indent="0" algn="ctr" defTabSz="1066800">
            <a:lnSpc>
              <a:spcPct val="90000"/>
            </a:lnSpc>
            <a:spcBef>
              <a:spcPct val="0"/>
            </a:spcBef>
            <a:spcAft>
              <a:spcPts val="0"/>
            </a:spcAft>
            <a:buNone/>
          </a:pPr>
          <a:r>
            <a:rPr lang="en-GB" altLang="en-US" sz="2400" kern="1200" dirty="0">
              <a:solidFill>
                <a:schemeClr val="tx1"/>
              </a:solidFill>
            </a:rPr>
            <a:t>Information &amp; Intelligence</a:t>
          </a:r>
        </a:p>
        <a:p>
          <a:pPr marL="0" lvl="0" indent="0" algn="ctr" defTabSz="10668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28549" y="4937885"/>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ts val="0"/>
            </a:spcAft>
            <a:buNone/>
          </a:pPr>
          <a:r>
            <a:rPr lang="en-GB" altLang="en-US" sz="2400" kern="1200" dirty="0">
              <a:solidFill>
                <a:schemeClr val="tx1"/>
              </a:solidFill>
            </a:rPr>
            <a:t>Consider</a:t>
          </a:r>
        </a:p>
        <a:p>
          <a:pPr marL="0" lvl="0" indent="0" algn="ctr" defTabSz="1066800">
            <a:lnSpc>
              <a:spcPct val="90000"/>
            </a:lnSpc>
            <a:spcBef>
              <a:spcPct val="0"/>
            </a:spcBef>
            <a:spcAft>
              <a:spcPts val="0"/>
            </a:spcAft>
            <a:buNone/>
          </a:pPr>
          <a:r>
            <a:rPr lang="en-GB" altLang="en-US" sz="2400" kern="1200" dirty="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902527" y="5011863"/>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Identify Options &amp; Contingencies</a:t>
          </a: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Take Action and Review What Happened</a:t>
          </a: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38941" y="3491244"/>
          <a:ext cx="1509064"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Action</a:t>
          </a:r>
        </a:p>
      </dsp:txBody>
      <dsp:txXfrm>
        <a:off x="1138941" y="3491244"/>
        <a:ext cx="1509064"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33150" y="2310981"/>
          <a:ext cx="1429999" cy="1944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2433150" y="2310981"/>
        <a:ext cx="1429999" cy="1944969"/>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09585"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Action</a:t>
          </a:r>
        </a:p>
      </dsp:txBody>
      <dsp:txXfrm>
        <a:off x="1109585" y="3491244"/>
        <a:ext cx="1482701"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73" y="2627145"/>
          <a:ext cx="1768609" cy="703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Record</a:t>
          </a:r>
        </a:p>
      </dsp:txBody>
      <dsp:txXfrm>
        <a:off x="2448273" y="2627145"/>
        <a:ext cx="1768609" cy="70359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52128" y="3491244"/>
          <a:ext cx="1509797"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Action</a:t>
          </a:r>
        </a:p>
      </dsp:txBody>
      <dsp:txXfrm>
        <a:off x="1152128" y="3491244"/>
        <a:ext cx="1509797"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514632"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Record</a:t>
          </a:r>
        </a:p>
      </dsp:txBody>
      <dsp:txXfrm>
        <a:off x="2514632" y="2627155"/>
        <a:ext cx="1768594" cy="41556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4032444" y="1979085"/>
          <a:ext cx="2009978" cy="538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itchFamily="34" charset="0"/>
              <a:cs typeface="Arial" pitchFamily="34" charset="0"/>
            </a:rPr>
            <a:t>Monitor</a:t>
          </a:r>
        </a:p>
      </dsp:txBody>
      <dsp:txXfrm>
        <a:off x="4032444" y="1979085"/>
        <a:ext cx="2009978" cy="538186"/>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224130"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anose="020B0604020202020204" pitchFamily="34" charset="0"/>
              <a:cs typeface="Arial" panose="020B0604020202020204" pitchFamily="34" charset="0"/>
            </a:rPr>
            <a:t>Action</a:t>
          </a:r>
        </a:p>
      </dsp:txBody>
      <dsp:txXfrm>
        <a:off x="1224130" y="3491244"/>
        <a:ext cx="1482701"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65"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anose="020B0604020202020204" pitchFamily="34" charset="0"/>
              <a:cs typeface="Arial" panose="020B0604020202020204" pitchFamily="34" charset="0"/>
            </a:rPr>
            <a:t>Record</a:t>
          </a:r>
        </a:p>
      </dsp:txBody>
      <dsp:txXfrm>
        <a:off x="2448265" y="2627155"/>
        <a:ext cx="1768594" cy="41556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960444" y="1907070"/>
          <a:ext cx="1734446" cy="524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anose="020B0604020202020204" pitchFamily="34" charset="0"/>
              <a:cs typeface="Arial" panose="020B0604020202020204" pitchFamily="34" charset="0"/>
            </a:rPr>
            <a:t>Monitor</a:t>
          </a:r>
        </a:p>
      </dsp:txBody>
      <dsp:txXfrm>
        <a:off x="3960444" y="1907070"/>
        <a:ext cx="1734446" cy="524720"/>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544622" y="1475012"/>
          <a:ext cx="2200397" cy="494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rgbClr val="0000FF"/>
              </a:solidFill>
              <a:latin typeface="Arial" panose="020B0604020202020204" pitchFamily="34" charset="0"/>
              <a:cs typeface="Arial" panose="020B0604020202020204" pitchFamily="34" charset="0"/>
            </a:rPr>
            <a:t>Review</a:t>
          </a:r>
        </a:p>
      </dsp:txBody>
      <dsp:txXfrm>
        <a:off x="5544622" y="1475012"/>
        <a:ext cx="2200397" cy="49410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7.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8.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9.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6A97BE2-ECEF-4EC6-BA45-C9EE0E426810}" type="datetimeFigureOut">
              <a:rPr lang="en-GB" smtClean="0"/>
              <a:t>13/03/2020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A9F5BCE-DCE1-4D8F-A75F-D0CD986EE5BA}" type="slidenum">
              <a:rPr lang="en-GB" smtClean="0"/>
              <a:t>‹#›</a:t>
            </a:fld>
            <a:endParaRPr lang="en-GB"/>
          </a:p>
        </p:txBody>
      </p:sp>
    </p:spTree>
    <p:extLst>
      <p:ext uri="{BB962C8B-B14F-4D97-AF65-F5344CB8AC3E}">
        <p14:creationId xmlns:p14="http://schemas.microsoft.com/office/powerpoint/2010/main" val="36126645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1413" tIns="45706" rIns="91413" bIns="45706"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1413" tIns="45706" rIns="91413" bIns="45706" rtlCol="0"/>
          <a:lstStyle>
            <a:lvl1pPr algn="r">
              <a:defRPr sz="1200"/>
            </a:lvl1pPr>
          </a:lstStyle>
          <a:p>
            <a:fld id="{4D1013F6-94E4-4CD9-B231-33CCD83CA579}" type="datetimeFigureOut">
              <a:rPr lang="en-GB" smtClean="0"/>
              <a:pPr/>
              <a:t>13/03/2020</a:t>
            </a:fld>
            <a:endParaRPr lang="en-GB"/>
          </a:p>
        </p:txBody>
      </p:sp>
      <p:sp>
        <p:nvSpPr>
          <p:cNvPr id="4" name="Slide Image Placeholder 3"/>
          <p:cNvSpPr>
            <a:spLocks noGrp="1" noRot="1" noChangeAspect="1"/>
          </p:cNvSpPr>
          <p:nvPr>
            <p:ph type="sldImg" idx="2"/>
          </p:nvPr>
        </p:nvSpPr>
        <p:spPr>
          <a:xfrm>
            <a:off x="2300288" y="273050"/>
            <a:ext cx="2289175" cy="1717675"/>
          </a:xfrm>
          <a:prstGeom prst="rect">
            <a:avLst/>
          </a:prstGeom>
          <a:noFill/>
          <a:ln w="12700">
            <a:solidFill>
              <a:prstClr val="black"/>
            </a:solidFill>
          </a:ln>
        </p:spPr>
        <p:txBody>
          <a:bodyPr vert="horz" lIns="91413" tIns="45706" rIns="91413" bIns="45706" rtlCol="0" anchor="ctr"/>
          <a:lstStyle/>
          <a:p>
            <a:endParaRPr lang="en-GB"/>
          </a:p>
        </p:txBody>
      </p:sp>
      <p:sp>
        <p:nvSpPr>
          <p:cNvPr id="5" name="Notes Placeholder 4"/>
          <p:cNvSpPr>
            <a:spLocks noGrp="1"/>
          </p:cNvSpPr>
          <p:nvPr>
            <p:ph type="body" sz="quarter" idx="3"/>
          </p:nvPr>
        </p:nvSpPr>
        <p:spPr>
          <a:xfrm>
            <a:off x="679768" y="2149157"/>
            <a:ext cx="5438140" cy="7032984"/>
          </a:xfrm>
          <a:prstGeom prst="rect">
            <a:avLst/>
          </a:prstGeom>
        </p:spPr>
        <p:txBody>
          <a:bodyPr vert="horz" lIns="91413" tIns="45706" rIns="91413" bIns="45706"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9428584"/>
            <a:ext cx="2945659" cy="496332"/>
          </a:xfrm>
          <a:prstGeom prst="rect">
            <a:avLst/>
          </a:prstGeom>
        </p:spPr>
        <p:txBody>
          <a:bodyPr vert="horz" lIns="91413" tIns="45706" rIns="91413" bIns="45706"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1413" tIns="45706" rIns="91413" bIns="45706" rtlCol="0" anchor="b"/>
          <a:lstStyle>
            <a:lvl1pPr algn="r">
              <a:defRPr sz="1200"/>
            </a:lvl1pPr>
          </a:lstStyle>
          <a:p>
            <a:fld id="{E34DC837-D6DD-4633-9C69-067F5869A2FC}" type="slidenum">
              <a:rPr lang="en-GB" smtClean="0"/>
              <a:pPr/>
              <a:t>‹#›</a:t>
            </a:fld>
            <a:endParaRPr lang="en-GB"/>
          </a:p>
        </p:txBody>
      </p:sp>
    </p:spTree>
    <p:extLst>
      <p:ext uri="{BB962C8B-B14F-4D97-AF65-F5344CB8AC3E}">
        <p14:creationId xmlns:p14="http://schemas.microsoft.com/office/powerpoint/2010/main" val="3435019112"/>
      </p:ext>
    </p:extLst>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1pPr>
    <a:lvl2pPr marL="457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2pPr>
    <a:lvl3pPr marL="914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3pPr>
    <a:lvl4pPr marL="1371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4pPr>
    <a:lvl5pPr marL="18288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Rot="1" noChangeAspect="1" noChangeArrowheads="1" noTextEdit="1"/>
          </p:cNvSpPr>
          <p:nvPr>
            <p:ph type="sldImg"/>
          </p:nvPr>
        </p:nvSpPr>
        <p:spPr>
          <a:xfrm>
            <a:off x="2103438" y="212725"/>
            <a:ext cx="2535237" cy="1903413"/>
          </a:xfrm>
          <a:ln/>
        </p:spPr>
      </p:sp>
      <p:sp>
        <p:nvSpPr>
          <p:cNvPr id="13314" name="Rectangle 3"/>
          <p:cNvSpPr>
            <a:spLocks noGrp="1" noChangeArrowheads="1"/>
          </p:cNvSpPr>
          <p:nvPr>
            <p:ph type="body" idx="1"/>
          </p:nvPr>
        </p:nvSpPr>
        <p:spPr>
          <a:noFill/>
          <a:ln/>
        </p:spPr>
        <p:txBody>
          <a:bodyPr/>
          <a:lstStyle/>
          <a:p>
            <a:pPr>
              <a:spcAft>
                <a:spcPts val="1200"/>
              </a:spcAft>
            </a:pPr>
            <a:r>
              <a:rPr lang="en-GB" b="1" dirty="0">
                <a:latin typeface="Arial" charset="0"/>
                <a:ea typeface="ＭＳ Ｐゴシック"/>
                <a:cs typeface="ＭＳ Ｐゴシック"/>
              </a:rPr>
              <a:t>State:</a:t>
            </a:r>
          </a:p>
          <a:p>
            <a:pPr>
              <a:spcAft>
                <a:spcPts val="1200"/>
              </a:spcAft>
            </a:pPr>
            <a:r>
              <a:rPr lang="en-GB" dirty="0">
                <a:latin typeface="Arial" charset="0"/>
                <a:ea typeface="ＭＳ Ｐゴシック"/>
                <a:cs typeface="ＭＳ Ｐゴシック"/>
              </a:rPr>
              <a:t>Police officers spend a lot of their time making decisions.  These decisions, often complex and made in difficult circumstances, are open to challenge.  </a:t>
            </a:r>
          </a:p>
          <a:p>
            <a:pPr>
              <a:spcAft>
                <a:spcPts val="1200"/>
              </a:spcAft>
            </a:pPr>
            <a:r>
              <a:rPr lang="en-GB" dirty="0">
                <a:latin typeface="Arial" charset="0"/>
                <a:ea typeface="ＭＳ Ｐゴシック"/>
                <a:cs typeface="ＭＳ Ｐゴシック"/>
              </a:rPr>
              <a:t>The National Decision Model (NDM) is a values-based tool to provide a simple, logical and evidence-based approach to making police decisions.  </a:t>
            </a:r>
          </a:p>
          <a:p>
            <a:pPr>
              <a:spcAft>
                <a:spcPts val="1200"/>
              </a:spcAft>
            </a:pPr>
            <a:r>
              <a:rPr lang="en-GB" dirty="0">
                <a:latin typeface="Arial" charset="0"/>
                <a:ea typeface="ＭＳ Ｐゴシック"/>
                <a:cs typeface="ＭＳ Ｐゴシック"/>
              </a:rPr>
              <a:t>The NDM was devised to improve professionalism, enhance discretion and reduce risk-aversion – all in accordance with the central values of the police service.</a:t>
            </a:r>
          </a:p>
          <a:p>
            <a:pPr>
              <a:spcAft>
                <a:spcPts val="1200"/>
              </a:spcAft>
            </a:pPr>
            <a:r>
              <a:rPr lang="en-GB" dirty="0">
                <a:latin typeface="Arial" charset="0"/>
                <a:ea typeface="ＭＳ Ｐゴシック"/>
                <a:cs typeface="ＭＳ Ｐゴシック"/>
              </a:rPr>
              <a:t>The NDM can apply across a range of situations, from the simple to the extremely impactive and complex.</a:t>
            </a:r>
          </a:p>
          <a:p>
            <a:endParaRPr lang="en-GB" dirty="0">
              <a:latin typeface="Arial" charset="0"/>
              <a:ea typeface="ＭＳ Ｐゴシック"/>
              <a:cs typeface="ＭＳ Ｐゴシック"/>
            </a:endParaRPr>
          </a:p>
        </p:txBody>
      </p:sp>
    </p:spTree>
    <p:extLst>
      <p:ext uri="{BB962C8B-B14F-4D97-AF65-F5344CB8AC3E}">
        <p14:creationId xmlns:p14="http://schemas.microsoft.com/office/powerpoint/2010/main" val="3484919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a:xfrm>
            <a:off x="2714625" y="139700"/>
            <a:ext cx="1441450" cy="1081088"/>
          </a:xfrm>
          <a:ln/>
        </p:spPr>
      </p:sp>
      <p:sp>
        <p:nvSpPr>
          <p:cNvPr id="15362" name="Notes Placeholder 2"/>
          <p:cNvSpPr>
            <a:spLocks noGrp="1"/>
          </p:cNvSpPr>
          <p:nvPr>
            <p:ph type="body" idx="1"/>
          </p:nvPr>
        </p:nvSpPr>
        <p:spPr>
          <a:xfrm>
            <a:off x="303216" y="1292085"/>
            <a:ext cx="6191242" cy="8134302"/>
          </a:xfrm>
          <a:noFill/>
          <a:ln/>
        </p:spPr>
        <p:txBody>
          <a:bodyPr/>
          <a:lstStyle/>
          <a:p>
            <a:pPr>
              <a:spcAft>
                <a:spcPts val="1200"/>
              </a:spcAft>
            </a:pPr>
            <a:r>
              <a:rPr lang="en-GB" b="1" dirty="0">
                <a:latin typeface="Arial" charset="0"/>
                <a:ea typeface="ＭＳ Ｐゴシック"/>
                <a:cs typeface="ＭＳ Ｐゴシック"/>
              </a:rPr>
              <a:t>State:</a:t>
            </a:r>
          </a:p>
          <a:p>
            <a:pPr>
              <a:spcAft>
                <a:spcPts val="1200"/>
              </a:spcAft>
            </a:pPr>
            <a:r>
              <a:rPr lang="en-GB" dirty="0">
                <a:latin typeface="Arial" charset="0"/>
                <a:ea typeface="ＭＳ Ｐゴシック"/>
                <a:cs typeface="ＭＳ Ｐゴシック"/>
              </a:rPr>
              <a:t>As I said, the police spend a lot of times making decisions.  To enable these decisions to be made the officer must have discretion’</a:t>
            </a:r>
          </a:p>
          <a:p>
            <a:pPr>
              <a:spcAft>
                <a:spcPts val="1200"/>
              </a:spcAft>
            </a:pPr>
            <a:r>
              <a:rPr lang="en-GB" b="1" dirty="0">
                <a:latin typeface="Arial" charset="0"/>
                <a:ea typeface="ＭＳ Ｐゴシック"/>
                <a:cs typeface="ＭＳ Ｐゴシック"/>
              </a:rPr>
              <a:t>QTS</a:t>
            </a:r>
            <a:r>
              <a:rPr lang="en-GB" dirty="0">
                <a:latin typeface="Arial" charset="0"/>
                <a:ea typeface="ＭＳ Ｐゴシック"/>
                <a:cs typeface="ＭＳ Ｐゴシック"/>
              </a:rPr>
              <a:t>: What does the word discretion mean to you?</a:t>
            </a:r>
          </a:p>
          <a:p>
            <a:pPr>
              <a:spcAft>
                <a:spcPts val="1200"/>
              </a:spcAft>
            </a:pPr>
            <a:r>
              <a:rPr lang="en-GB" dirty="0">
                <a:latin typeface="Arial" charset="0"/>
                <a:ea typeface="ＭＳ Ｐゴシック"/>
                <a:cs typeface="ＭＳ Ｐゴシック"/>
              </a:rPr>
              <a:t>‘Discretion’ is defined as:</a:t>
            </a:r>
          </a:p>
          <a:p>
            <a:pPr>
              <a:spcAft>
                <a:spcPts val="1200"/>
              </a:spcAft>
            </a:pPr>
            <a:r>
              <a:rPr lang="en-GB" b="1" dirty="0">
                <a:latin typeface="Arial" charset="0"/>
                <a:ea typeface="ＭＳ Ｐゴシック"/>
                <a:cs typeface="ＭＳ Ｐゴシック"/>
              </a:rPr>
              <a:t>(Click) </a:t>
            </a:r>
          </a:p>
          <a:p>
            <a:pPr>
              <a:spcAft>
                <a:spcPts val="1200"/>
              </a:spcAft>
            </a:pPr>
            <a:r>
              <a:rPr lang="en-GB" dirty="0">
                <a:solidFill>
                  <a:srgbClr val="FF0000"/>
                </a:solidFill>
                <a:latin typeface="Arial" charset="0"/>
                <a:ea typeface="ＭＳ Ｐゴシック"/>
              </a:rPr>
              <a:t>Freedom of judgement </a:t>
            </a:r>
          </a:p>
          <a:p>
            <a:pPr>
              <a:spcAft>
                <a:spcPts val="1200"/>
              </a:spcAft>
            </a:pPr>
            <a:r>
              <a:rPr lang="en-GB" dirty="0">
                <a:solidFill>
                  <a:srgbClr val="FF0000"/>
                </a:solidFill>
                <a:latin typeface="Arial" charset="0"/>
                <a:ea typeface="ＭＳ Ｐゴシック"/>
              </a:rPr>
              <a:t>Authority to decide/choose </a:t>
            </a:r>
          </a:p>
          <a:p>
            <a:pPr>
              <a:spcAft>
                <a:spcPts val="1200"/>
              </a:spcAft>
            </a:pPr>
            <a:r>
              <a:rPr lang="en-GB" dirty="0">
                <a:solidFill>
                  <a:srgbClr val="FF0000"/>
                </a:solidFill>
                <a:latin typeface="Arial" charset="0"/>
                <a:ea typeface="ＭＳ Ｐゴシック"/>
              </a:rPr>
              <a:t>Selecting the best course of action from all alternatives </a:t>
            </a:r>
          </a:p>
          <a:p>
            <a:pPr>
              <a:spcAft>
                <a:spcPts val="1200"/>
              </a:spcAft>
            </a:pPr>
            <a:r>
              <a:rPr lang="en-GB" b="1" dirty="0">
                <a:latin typeface="Arial" charset="0"/>
                <a:ea typeface="ＭＳ Ｐゴシック"/>
                <a:cs typeface="ＭＳ Ｐゴシック"/>
              </a:rPr>
              <a:t>QTS: </a:t>
            </a:r>
            <a:r>
              <a:rPr lang="en-GB" dirty="0">
                <a:latin typeface="Arial" charset="0"/>
                <a:ea typeface="ＭＳ Ｐゴシック"/>
                <a:cs typeface="ＭＳ Ｐゴシック"/>
              </a:rPr>
              <a:t>Why do the police have discretion in dealing with persons?</a:t>
            </a:r>
          </a:p>
          <a:p>
            <a:pPr>
              <a:spcAft>
                <a:spcPts val="1200"/>
              </a:spcAft>
            </a:pPr>
            <a:r>
              <a:rPr lang="en-GB" dirty="0">
                <a:latin typeface="Arial" charset="0"/>
                <a:ea typeface="ＭＳ Ｐゴシック"/>
                <a:cs typeface="ＭＳ Ｐゴシック"/>
              </a:rPr>
              <a:t>Trainer to explore issues around public perception, community relations etc.</a:t>
            </a:r>
          </a:p>
          <a:p>
            <a:pPr>
              <a:spcAft>
                <a:spcPts val="1200"/>
              </a:spcAft>
            </a:pPr>
            <a:r>
              <a:rPr lang="en-GB" b="1" dirty="0">
                <a:latin typeface="Arial" charset="0"/>
                <a:ea typeface="ＭＳ Ｐゴシック"/>
                <a:cs typeface="ＭＳ Ｐゴシック"/>
              </a:rPr>
              <a:t>State:</a:t>
            </a:r>
          </a:p>
          <a:p>
            <a:pPr>
              <a:spcAft>
                <a:spcPts val="1200"/>
              </a:spcAft>
            </a:pPr>
            <a:r>
              <a:rPr lang="en-GB" dirty="0">
                <a:latin typeface="Arial" charset="0"/>
                <a:ea typeface="ＭＳ Ｐゴシック"/>
                <a:cs typeface="ＭＳ Ｐゴシック"/>
              </a:rPr>
              <a:t>When selecting the best course of action, police have to consider not only what they are able to do, arrest for example, but also what is best in the circumstances that an officer finds themselves in, what the public perception of the consequences of that decision might be and maintaining community relations. This means it is especially important for the police to use their powers in a fair and consistent manner</a:t>
            </a:r>
          </a:p>
          <a:p>
            <a:pPr>
              <a:spcAft>
                <a:spcPts val="1200"/>
              </a:spcAft>
            </a:pPr>
            <a:r>
              <a:rPr lang="en-GB" b="1" dirty="0">
                <a:latin typeface="Arial" charset="0"/>
                <a:ea typeface="ＭＳ Ｐゴシック"/>
                <a:cs typeface="ＭＳ Ｐゴシック"/>
              </a:rPr>
              <a:t>QTS: </a:t>
            </a:r>
            <a:r>
              <a:rPr lang="en-GB" dirty="0">
                <a:latin typeface="Arial" charset="0"/>
                <a:ea typeface="ＭＳ Ｐゴシック"/>
                <a:cs typeface="ＭＳ Ｐゴシック"/>
              </a:rPr>
              <a:t>How might a police officer’s decisions in a specific situation vary in accordance with the needs of the individual(s) involved?  </a:t>
            </a:r>
          </a:p>
          <a:p>
            <a:pPr>
              <a:spcAft>
                <a:spcPts val="1200"/>
              </a:spcAft>
            </a:pPr>
            <a:r>
              <a:rPr lang="en-GB" b="1" dirty="0">
                <a:latin typeface="Arial" charset="0"/>
                <a:ea typeface="ＭＳ Ｐゴシック"/>
                <a:cs typeface="ＭＳ Ｐゴシック"/>
              </a:rPr>
              <a:t>A:  </a:t>
            </a:r>
            <a:r>
              <a:rPr lang="en-GB" dirty="0">
                <a:latin typeface="Arial" charset="0"/>
                <a:ea typeface="ＭＳ Ｐゴシック"/>
                <a:cs typeface="ＭＳ Ｐゴシック"/>
              </a:rPr>
              <a:t>A first-time offender may be spoken to about their behaviour whereas a prolific offender might be prosecuted.</a:t>
            </a:r>
            <a:endParaRPr lang="en-GB" b="1" dirty="0">
              <a:latin typeface="Arial" charset="0"/>
              <a:ea typeface="ＭＳ Ｐゴシック"/>
              <a:cs typeface="ＭＳ Ｐゴシック"/>
            </a:endParaRPr>
          </a:p>
          <a:p>
            <a:pPr>
              <a:spcAft>
                <a:spcPts val="1200"/>
              </a:spcAft>
            </a:pPr>
            <a:endParaRPr lang="en-GB" dirty="0">
              <a:latin typeface="Arial" charset="0"/>
              <a:ea typeface="ＭＳ Ｐゴシック"/>
              <a:cs typeface="ＭＳ Ｐゴシック"/>
            </a:endParaRPr>
          </a:p>
          <a:p>
            <a:endParaRPr lang="en-GB" dirty="0">
              <a:latin typeface="Arial" charset="0"/>
              <a:ea typeface="ＭＳ Ｐゴシック"/>
              <a:cs typeface="ＭＳ Ｐゴシック"/>
            </a:endParaRPr>
          </a:p>
          <a:p>
            <a:endParaRPr lang="en-GB" dirty="0">
              <a:latin typeface="Arial" charset="0"/>
              <a:ea typeface="ＭＳ Ｐゴシック"/>
              <a:cs typeface="ＭＳ Ｐゴシック"/>
            </a:endParaRPr>
          </a:p>
        </p:txBody>
      </p:sp>
      <p:sp>
        <p:nvSpPr>
          <p:cNvPr id="15363" name="Slide Number Placeholder 3"/>
          <p:cNvSpPr>
            <a:spLocks noGrp="1"/>
          </p:cNvSpPr>
          <p:nvPr>
            <p:ph type="sldNum" sz="quarter" idx="5"/>
          </p:nvPr>
        </p:nvSpPr>
        <p:spPr>
          <a:noFill/>
        </p:spPr>
        <p:txBody>
          <a:bodyPr/>
          <a:lstStyle/>
          <a:p>
            <a:fld id="{406EA3C4-5048-4C3C-B43A-8786D0F69466}" type="slidenum">
              <a:rPr lang="en-GB" altLang="en-US" smtClean="0">
                <a:ea typeface="ＭＳ Ｐゴシック"/>
                <a:cs typeface="ＭＳ Ｐゴシック"/>
              </a:rPr>
              <a:pPr/>
              <a:t>3</a:t>
            </a:fld>
            <a:endParaRPr lang="en-GB" altLang="en-US">
              <a:ea typeface="ＭＳ Ｐゴシック"/>
              <a:cs typeface="ＭＳ Ｐゴシック"/>
            </a:endParaRPr>
          </a:p>
        </p:txBody>
      </p:sp>
    </p:spTree>
    <p:extLst>
      <p:ext uri="{BB962C8B-B14F-4D97-AF65-F5344CB8AC3E}">
        <p14:creationId xmlns:p14="http://schemas.microsoft.com/office/powerpoint/2010/main" val="1765883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a:xfrm>
            <a:off x="2811463" y="68263"/>
            <a:ext cx="1247775" cy="936625"/>
          </a:xfrm>
          <a:ln/>
        </p:spPr>
      </p:sp>
      <p:sp>
        <p:nvSpPr>
          <p:cNvPr id="37890" name="Notes Placeholder 2"/>
          <p:cNvSpPr>
            <a:spLocks noGrp="1"/>
          </p:cNvSpPr>
          <p:nvPr>
            <p:ph type="body" idx="1"/>
          </p:nvPr>
        </p:nvSpPr>
        <p:spPr>
          <a:xfrm>
            <a:off x="663172" y="1076130"/>
            <a:ext cx="5438140" cy="8710182"/>
          </a:xfrm>
          <a:noFill/>
          <a:ln/>
        </p:spPr>
        <p:txBody>
          <a:bodyPr/>
          <a:lstStyle/>
          <a:p>
            <a:r>
              <a:rPr lang="en-GB" b="1" dirty="0"/>
              <a:t>State:</a:t>
            </a:r>
          </a:p>
          <a:p>
            <a:r>
              <a:rPr lang="en-GB" dirty="0"/>
              <a:t>Generally the options open to an officer are:</a:t>
            </a:r>
          </a:p>
          <a:p>
            <a:r>
              <a:rPr lang="en-GB" b="1" dirty="0"/>
              <a:t>(Show list)</a:t>
            </a:r>
          </a:p>
          <a:p>
            <a:endParaRPr lang="en-GB" dirty="0"/>
          </a:p>
          <a:p>
            <a:r>
              <a:rPr lang="en-GB" dirty="0"/>
              <a:t>An officer may well decide to give </a:t>
            </a:r>
            <a:r>
              <a:rPr lang="en-GB" b="1" dirty="0">
                <a:solidFill>
                  <a:srgbClr val="0000FF"/>
                </a:solidFill>
              </a:rPr>
              <a:t>suitable advice</a:t>
            </a:r>
            <a:r>
              <a:rPr lang="en-GB" dirty="0"/>
              <a:t> to a person.</a:t>
            </a:r>
          </a:p>
          <a:p>
            <a:endParaRPr lang="en-GB" dirty="0"/>
          </a:p>
          <a:p>
            <a:r>
              <a:rPr lang="en-GB" dirty="0"/>
              <a:t>They could issue a more </a:t>
            </a:r>
            <a:r>
              <a:rPr lang="en-GB" b="1" dirty="0">
                <a:solidFill>
                  <a:srgbClr val="0000FF"/>
                </a:solidFill>
              </a:rPr>
              <a:t>formal warning</a:t>
            </a:r>
            <a:r>
              <a:rPr lang="en-GB" dirty="0"/>
              <a:t>, these ‘formal cautions are given by an Inspector or above and recorded on local intelligence systems.</a:t>
            </a:r>
          </a:p>
          <a:p>
            <a:endParaRPr lang="en-GB" dirty="0"/>
          </a:p>
          <a:p>
            <a:r>
              <a:rPr lang="en-GB" dirty="0"/>
              <a:t>It may be that the officer decides to </a:t>
            </a:r>
            <a:r>
              <a:rPr lang="en-GB" b="1" dirty="0">
                <a:solidFill>
                  <a:srgbClr val="0000FF"/>
                </a:solidFill>
              </a:rPr>
              <a:t>prosecute</a:t>
            </a:r>
            <a:r>
              <a:rPr lang="en-GB" dirty="0"/>
              <a:t> and that could be in the form of a </a:t>
            </a:r>
            <a:r>
              <a:rPr lang="en-GB" b="1" dirty="0">
                <a:solidFill>
                  <a:srgbClr val="FF0000"/>
                </a:solidFill>
              </a:rPr>
              <a:t>Fixed Penalty, reporting the person for summons </a:t>
            </a:r>
            <a:r>
              <a:rPr lang="en-GB" dirty="0"/>
              <a:t>or even </a:t>
            </a:r>
            <a:r>
              <a:rPr lang="en-GB" b="1" dirty="0">
                <a:solidFill>
                  <a:srgbClr val="FF0000"/>
                </a:solidFill>
              </a:rPr>
              <a:t>arresting</a:t>
            </a:r>
            <a:r>
              <a:rPr lang="en-GB" dirty="0"/>
              <a:t> and charging the person.</a:t>
            </a:r>
          </a:p>
          <a:p>
            <a:endParaRPr lang="en-GB" dirty="0"/>
          </a:p>
          <a:p>
            <a:r>
              <a:rPr lang="en-GB" b="1" dirty="0"/>
              <a:t>QTS: What about the option of doing nothing?</a:t>
            </a:r>
          </a:p>
          <a:p>
            <a:endParaRPr lang="en-GB" b="1" dirty="0"/>
          </a:p>
          <a:p>
            <a:r>
              <a:rPr lang="en-GB" dirty="0"/>
              <a:t>One thing that an officer cannot to is NOTHING.  </a:t>
            </a:r>
          </a:p>
          <a:p>
            <a:endParaRPr lang="en-GB" dirty="0"/>
          </a:p>
          <a:p>
            <a:r>
              <a:rPr lang="en-GB" dirty="0"/>
              <a:t>The duties placed upon us, the duty of care, preserving life and protecting property, means that we must intervene in situations.  We may, however, hold back from taking action to further assess a situation before taking action.</a:t>
            </a:r>
          </a:p>
          <a:p>
            <a:endParaRPr lang="en-GB" dirty="0"/>
          </a:p>
          <a:p>
            <a:r>
              <a:rPr lang="en-GB" b="1" dirty="0">
                <a:solidFill>
                  <a:srgbClr val="FF0000"/>
                </a:solidFill>
              </a:rPr>
              <a:t>Before</a:t>
            </a:r>
            <a:r>
              <a:rPr lang="en-GB" dirty="0"/>
              <a:t> making a decision you may need to consider:</a:t>
            </a:r>
          </a:p>
          <a:p>
            <a:pPr marL="285664" indent="-285664">
              <a:buFont typeface="Arial" panose="020B0604020202020204" pitchFamily="34" charset="0"/>
              <a:buChar char="•"/>
            </a:pPr>
            <a:r>
              <a:rPr lang="en-GB" dirty="0"/>
              <a:t>the immediacy of any risk or threat; </a:t>
            </a:r>
          </a:p>
          <a:p>
            <a:pPr marL="285664" indent="-285664">
              <a:buFont typeface="Arial" panose="020B0604020202020204" pitchFamily="34" charset="0"/>
              <a:buChar char="•"/>
            </a:pPr>
            <a:r>
              <a:rPr lang="en-GB" dirty="0"/>
              <a:t>the limits of information to hand; </a:t>
            </a:r>
          </a:p>
          <a:p>
            <a:pPr marL="285664" indent="-285664">
              <a:buFont typeface="Arial" panose="020B0604020202020204" pitchFamily="34" charset="0"/>
              <a:buChar char="•"/>
            </a:pPr>
            <a:r>
              <a:rPr lang="en-GB" dirty="0"/>
              <a:t>the amount of time available; </a:t>
            </a:r>
          </a:p>
          <a:p>
            <a:pPr marL="285664" indent="-285664">
              <a:buFont typeface="Arial" panose="020B0604020202020204" pitchFamily="34" charset="0"/>
              <a:buChar char="•"/>
            </a:pPr>
            <a:r>
              <a:rPr lang="en-GB" dirty="0"/>
              <a:t>the availability of resources and support; </a:t>
            </a:r>
          </a:p>
          <a:p>
            <a:pPr marL="285664" indent="-285664">
              <a:buFont typeface="Arial" panose="020B0604020202020204" pitchFamily="34" charset="0"/>
              <a:buChar char="•"/>
            </a:pPr>
            <a:r>
              <a:rPr lang="en-GB" dirty="0"/>
              <a:t>your own knowledge, experience and skills; </a:t>
            </a:r>
          </a:p>
          <a:p>
            <a:pPr marL="285664" indent="-285664">
              <a:buFont typeface="Arial" panose="020B0604020202020204" pitchFamily="34" charset="0"/>
              <a:buChar char="•"/>
            </a:pPr>
            <a:r>
              <a:rPr lang="en-GB" dirty="0"/>
              <a:t>the impact of potential actions on the situation, the people involved and the wider public. </a:t>
            </a:r>
          </a:p>
          <a:p>
            <a:endParaRPr lang="en-GB" dirty="0"/>
          </a:p>
          <a:p>
            <a:r>
              <a:rPr lang="en-GB" dirty="0"/>
              <a:t>You also need to consider what to do if things do not happen as you anticipate.</a:t>
            </a:r>
          </a:p>
          <a:p>
            <a:endParaRPr lang="en-GB" dirty="0"/>
          </a:p>
        </p:txBody>
      </p:sp>
      <p:sp>
        <p:nvSpPr>
          <p:cNvPr id="37891" name="Slide Number Placeholder 3"/>
          <p:cNvSpPr>
            <a:spLocks noGrp="1"/>
          </p:cNvSpPr>
          <p:nvPr>
            <p:ph type="sldNum" sz="quarter" idx="5"/>
          </p:nvPr>
        </p:nvSpPr>
        <p:spPr>
          <a:noFill/>
        </p:spPr>
        <p:txBody>
          <a:bodyPr/>
          <a:lstStyle/>
          <a:p>
            <a:fld id="{53B6710F-FD33-44D9-9FCC-D8718C066641}" type="slidenum">
              <a:rPr lang="en-GB" altLang="en-US" smtClean="0">
                <a:ea typeface="ＭＳ Ｐゴシック"/>
                <a:cs typeface="ＭＳ Ｐゴシック"/>
              </a:rPr>
              <a:pPr/>
              <a:t>4</a:t>
            </a:fld>
            <a:endParaRPr lang="en-GB" altLang="en-US">
              <a:ea typeface="ＭＳ Ｐゴシック"/>
              <a:cs typeface="ＭＳ Ｐゴシック"/>
            </a:endParaRPr>
          </a:p>
        </p:txBody>
      </p:sp>
    </p:spTree>
    <p:extLst>
      <p:ext uri="{BB962C8B-B14F-4D97-AF65-F5344CB8AC3E}">
        <p14:creationId xmlns:p14="http://schemas.microsoft.com/office/powerpoint/2010/main" val="3794394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844800" y="139700"/>
            <a:ext cx="1468438" cy="1103313"/>
          </a:xfrm>
          <a:ln/>
        </p:spPr>
      </p:sp>
      <p:sp>
        <p:nvSpPr>
          <p:cNvPr id="62466" name="Rectangle 3"/>
          <p:cNvSpPr>
            <a:spLocks noGrp="1" noChangeArrowheads="1"/>
          </p:cNvSpPr>
          <p:nvPr>
            <p:ph type="body" idx="1"/>
          </p:nvPr>
        </p:nvSpPr>
        <p:spPr>
          <a:xfrm>
            <a:off x="663172" y="1364070"/>
            <a:ext cx="5438140" cy="7738948"/>
          </a:xfrm>
          <a:noFill/>
          <a:ln/>
        </p:spPr>
        <p:txBody>
          <a:bodyPr/>
          <a:lstStyle/>
          <a:p>
            <a:pPr algn="just">
              <a:spcAft>
                <a:spcPts val="1200"/>
              </a:spcAft>
            </a:pPr>
            <a:r>
              <a:rPr lang="en-GB" altLang="en-US" sz="1200" b="1" dirty="0">
                <a:ea typeface="ＭＳ Ｐゴシック"/>
                <a:cs typeface="ＭＳ Ｐゴシック"/>
              </a:rPr>
              <a:t>State:</a:t>
            </a:r>
          </a:p>
          <a:p>
            <a:pPr algn="just">
              <a:spcAft>
                <a:spcPts val="1200"/>
              </a:spcAft>
            </a:pPr>
            <a:r>
              <a:rPr lang="en-GB" altLang="en-US" sz="1400" dirty="0">
                <a:ea typeface="ＭＳ Ｐゴシック"/>
                <a:cs typeface="ＭＳ Ｐゴシック"/>
              </a:rPr>
              <a:t>This brings us then to the National Decision Model (NDM)</a:t>
            </a:r>
          </a:p>
          <a:p>
            <a:pPr algn="just">
              <a:spcAft>
                <a:spcPts val="1200"/>
              </a:spcAft>
            </a:pPr>
            <a:r>
              <a:rPr lang="en-GB" altLang="en-US" sz="1400" dirty="0">
                <a:ea typeface="ＭＳ Ｐゴシック"/>
                <a:cs typeface="ＭＳ Ｐゴシック"/>
              </a:rPr>
              <a:t>The NDM has been adopted by the Association of Chief Police Officers (ACPO) as a single model for the police service. </a:t>
            </a:r>
          </a:p>
          <a:p>
            <a:pPr algn="just">
              <a:spcAft>
                <a:spcPts val="1200"/>
              </a:spcAft>
            </a:pPr>
            <a:r>
              <a:rPr lang="en-GB" altLang="en-US" sz="1400" dirty="0">
                <a:ea typeface="ＭＳ Ｐゴシック"/>
                <a:cs typeface="ＭＳ Ｐゴシック"/>
              </a:rPr>
              <a:t>It is a values based system intended to provide a simple, logical and evidence based approach to decision making.</a:t>
            </a:r>
          </a:p>
          <a:p>
            <a:pPr algn="just">
              <a:spcAft>
                <a:spcPts val="1200"/>
              </a:spcAft>
            </a:pPr>
            <a:r>
              <a:rPr lang="en-GB" altLang="en-US" sz="1400" dirty="0">
                <a:ea typeface="ＭＳ Ｐゴシック"/>
                <a:cs typeface="ＭＳ Ｐゴシック"/>
              </a:rPr>
              <a:t>As has already been discussed, police officers often have to make decisions in difficult circumstance and are open to challenge.  The NDM is intended to improve professionalism, enhance discretion and reduce risk.  </a:t>
            </a:r>
          </a:p>
          <a:p>
            <a:pPr algn="just">
              <a:spcAft>
                <a:spcPts val="1200"/>
              </a:spcAft>
            </a:pPr>
            <a:r>
              <a:rPr lang="en-GB" altLang="en-US" sz="1400" dirty="0">
                <a:ea typeface="ＭＳ Ｐゴシック"/>
                <a:cs typeface="ＭＳ Ｐゴシック"/>
              </a:rPr>
              <a:t>As a ‘values’ based model it is closely linked to the </a:t>
            </a:r>
            <a:r>
              <a:rPr lang="en-GB" altLang="en-US" sz="1400" b="1" dirty="0">
                <a:ea typeface="ＭＳ Ｐゴシック"/>
                <a:cs typeface="ＭＳ Ｐゴシック"/>
              </a:rPr>
              <a:t>Statement of Mission &amp; Values </a:t>
            </a:r>
            <a:r>
              <a:rPr lang="en-GB" altLang="en-US" sz="1400" dirty="0">
                <a:ea typeface="ＭＳ Ｐゴシック"/>
                <a:cs typeface="ＭＳ Ｐゴシック"/>
              </a:rPr>
              <a:t>which we spoke about in the ‘Ethics &amp; Values’ session.</a:t>
            </a:r>
            <a:endParaRPr lang="en-GB" altLang="en-US" sz="1400" b="1" dirty="0">
              <a:ea typeface="ＭＳ Ｐゴシック"/>
              <a:cs typeface="ＭＳ Ｐゴシック"/>
            </a:endParaRPr>
          </a:p>
          <a:p>
            <a:pPr algn="just">
              <a:spcAft>
                <a:spcPts val="1200"/>
              </a:spcAft>
            </a:pPr>
            <a:r>
              <a:rPr lang="en-GB" altLang="en-US" sz="1400" dirty="0">
                <a:ea typeface="ＭＳ Ｐゴシック"/>
                <a:cs typeface="ＭＳ Ｐゴシック"/>
              </a:rPr>
              <a:t>It is the need to keep this Statement of Mission &amp; Values – with its integral recognition of the necessity to take risks and protect human rights- at the heart of every decision that differentiates the NDM from other decision making models.</a:t>
            </a:r>
          </a:p>
          <a:p>
            <a:pPr algn="just">
              <a:spcAft>
                <a:spcPts val="1200"/>
              </a:spcAft>
            </a:pPr>
            <a:r>
              <a:rPr lang="en-GB" altLang="en-US" sz="1400" dirty="0">
                <a:ea typeface="ＭＳ Ｐゴシック"/>
                <a:cs typeface="ＭＳ Ｐゴシック"/>
              </a:rPr>
              <a:t>In relation to dealing with conflict the Statement is just as relevant. </a:t>
            </a:r>
          </a:p>
          <a:p>
            <a:pPr algn="just">
              <a:spcAft>
                <a:spcPts val="1200"/>
              </a:spcAft>
            </a:pPr>
            <a:r>
              <a:rPr lang="en-GB" altLang="en-US" sz="1400" dirty="0">
                <a:ea typeface="ＭＳ Ｐゴシック"/>
                <a:cs typeface="ＭＳ Ｐゴシック"/>
              </a:rPr>
              <a:t>Throughout any situation, you should ask yourself:</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Is what I’m considering consistent with the Statement of Mission &amp; Values?</a:t>
            </a:r>
          </a:p>
          <a:p>
            <a:pPr algn="just">
              <a:spcAft>
                <a:spcPts val="1200"/>
              </a:spcAft>
            </a:pPr>
            <a:r>
              <a:rPr lang="en-GB" altLang="en-US" sz="1400" dirty="0">
                <a:ea typeface="ＭＳ Ｐゴシック"/>
                <a:cs typeface="ＭＳ Ｐゴシック"/>
              </a:rPr>
              <a:t>(You should ensure that decisions reflect an understanding of the police duty to act with integrity, be willing to take risks and protect the human rights of all)</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What would the Police Service expect of me in this situation?</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What would any victim(s), the affected community and the wider public expect of me in this situation</a:t>
            </a:r>
          </a:p>
          <a:p>
            <a:pPr algn="just">
              <a:spcAft>
                <a:spcPts val="1200"/>
              </a:spcAft>
            </a:pPr>
            <a:endParaRPr lang="en-GB" altLang="en-US" sz="1400" dirty="0">
              <a:ea typeface="ＭＳ Ｐゴシック"/>
              <a:cs typeface="ＭＳ Ｐゴシック"/>
            </a:endParaRPr>
          </a:p>
        </p:txBody>
      </p:sp>
    </p:spTree>
    <p:extLst>
      <p:ext uri="{BB962C8B-B14F-4D97-AF65-F5344CB8AC3E}">
        <p14:creationId xmlns:p14="http://schemas.microsoft.com/office/powerpoint/2010/main" val="3572755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2582863" y="0"/>
            <a:ext cx="1631950" cy="1223963"/>
          </a:xfrm>
          <a:ln/>
        </p:spPr>
      </p:sp>
      <p:sp>
        <p:nvSpPr>
          <p:cNvPr id="17410" name="Notes Placeholder 2"/>
          <p:cNvSpPr>
            <a:spLocks noGrp="1"/>
          </p:cNvSpPr>
          <p:nvPr>
            <p:ph type="body" idx="1"/>
          </p:nvPr>
        </p:nvSpPr>
        <p:spPr>
          <a:xfrm>
            <a:off x="663172" y="1292084"/>
            <a:ext cx="5438140" cy="8632956"/>
          </a:xfrm>
          <a:noFill/>
          <a:ln/>
        </p:spPr>
        <p:txBody>
          <a:bodyPr lIns="92969" tIns="46484" rIns="92969" bIns="46484"/>
          <a:lstStyle/>
          <a:p>
            <a:r>
              <a:rPr lang="en-GB" b="1" dirty="0">
                <a:latin typeface="Arial" charset="0"/>
                <a:ea typeface="ＭＳ Ｐゴシック"/>
                <a:cs typeface="ＭＳ Ｐゴシック"/>
              </a:rPr>
              <a:t>State:</a:t>
            </a:r>
          </a:p>
          <a:p>
            <a:r>
              <a:rPr lang="en-GB" dirty="0">
                <a:latin typeface="Arial" charset="0"/>
                <a:ea typeface="ＭＳ Ｐゴシック"/>
                <a:cs typeface="ＭＳ Ｐゴシック"/>
              </a:rPr>
              <a:t>As police officers, incidents become apparent in a number of ways.</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Where a spontaneous incident occurs, that is, when an officer sees something happen or comes across the incident whilst on patrol, information is likely to come from what an officer </a:t>
            </a:r>
            <a:r>
              <a:rPr lang="en-GB" dirty="0"/>
              <a:t>sees, smells, hears or even feels for themselves. </a:t>
            </a:r>
          </a:p>
          <a:p>
            <a:endParaRPr lang="en-GB" dirty="0"/>
          </a:p>
          <a:p>
            <a:r>
              <a:rPr lang="en-GB" dirty="0"/>
              <a:t>Information and intelligence may have been gathered from another person. </a:t>
            </a:r>
          </a:p>
          <a:p>
            <a:endParaRPr lang="en-GB" dirty="0"/>
          </a:p>
          <a:p>
            <a:r>
              <a:rPr lang="en-GB" b="1" u="sng" dirty="0">
                <a:latin typeface="Arial" charset="0"/>
                <a:ea typeface="ＭＳ Ｐゴシック"/>
                <a:cs typeface="ＭＳ Ｐゴシック"/>
              </a:rPr>
              <a:t>For example</a:t>
            </a:r>
            <a:r>
              <a:rPr lang="en-GB" u="sng" dirty="0">
                <a:latin typeface="Arial" charset="0"/>
                <a:ea typeface="ＭＳ Ｐゴシック"/>
                <a:cs typeface="ＭＳ Ｐゴシック"/>
              </a:rPr>
              <a:t> </a:t>
            </a:r>
            <a:r>
              <a:rPr lang="en-GB" dirty="0">
                <a:latin typeface="Arial" charset="0"/>
                <a:ea typeface="ＭＳ Ｐゴシック"/>
                <a:cs typeface="ＭＳ Ｐゴシック"/>
              </a:rPr>
              <a:t>- you may be on patrol on an housing estate when you are approached by a young women who says she has just been assaulted by her drunken boyfriend who is now alone in the house with their young baby.  </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You must balance the real possibility that the male might injure or harm the baby against the time taken to gain his personal details in order to check his history via the PNC.</a:t>
            </a:r>
          </a:p>
          <a:p>
            <a:endParaRPr lang="en-GB" dirty="0">
              <a:latin typeface="Arial" charset="0"/>
              <a:ea typeface="ＭＳ Ｐゴシック"/>
              <a:cs typeface="ＭＳ Ｐゴシック"/>
            </a:endParaRPr>
          </a:p>
          <a:p>
            <a:r>
              <a:rPr lang="en-GB" dirty="0"/>
              <a:t>The ‘sixth sense’ more commonly known as a ‘gut’ feeling’ will also have impact on the situation.</a:t>
            </a:r>
          </a:p>
          <a:p>
            <a:endParaRPr lang="en-GB" dirty="0"/>
          </a:p>
          <a:p>
            <a:r>
              <a:rPr lang="en-GB" dirty="0"/>
              <a:t>Feelings may also be important and it is worth noting here that it is not wrong for an officer to feel frightened.</a:t>
            </a:r>
          </a:p>
          <a:p>
            <a:endParaRPr lang="en-GB" dirty="0"/>
          </a:p>
          <a:p>
            <a:r>
              <a:rPr lang="en-GB" dirty="0"/>
              <a:t>Generally, you will not see officers admitting fear, however, imagine the impact that this admission might have in a statement.</a:t>
            </a:r>
          </a:p>
          <a:p>
            <a:endParaRPr lang="en-GB" dirty="0"/>
          </a:p>
          <a:p>
            <a:r>
              <a:rPr lang="en-GB" dirty="0"/>
              <a:t>Courts might conclude that if a police officer felt fear for their own safety, then the situation must have been bad.</a:t>
            </a:r>
          </a:p>
          <a:p>
            <a:endParaRPr lang="en-GB" dirty="0"/>
          </a:p>
        </p:txBody>
      </p:sp>
      <p:sp>
        <p:nvSpPr>
          <p:cNvPr id="17411"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1BBAEC9C-CBC4-4DDD-990E-8DF7A708A7D8}" type="slidenum">
              <a:rPr lang="en-GB" sz="1200">
                <a:latin typeface="Times New Roman" pitchFamily="18" charset="0"/>
              </a:rPr>
              <a:pPr algn="r" defTabSz="928884" eaLnBrk="0" hangingPunct="0"/>
              <a:t>8</a:t>
            </a:fld>
            <a:endParaRPr lang="en-GB" sz="1200">
              <a:latin typeface="Times New Roman" pitchFamily="18" charset="0"/>
            </a:endParaRPr>
          </a:p>
        </p:txBody>
      </p:sp>
    </p:spTree>
    <p:extLst>
      <p:ext uri="{BB962C8B-B14F-4D97-AF65-F5344CB8AC3E}">
        <p14:creationId xmlns:p14="http://schemas.microsoft.com/office/powerpoint/2010/main" val="3611804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2390775" y="212725"/>
            <a:ext cx="2016125" cy="1512888"/>
          </a:xfrm>
          <a:ln/>
        </p:spPr>
      </p:sp>
      <p:sp>
        <p:nvSpPr>
          <p:cNvPr id="19458" name="Notes Placeholder 2"/>
          <p:cNvSpPr>
            <a:spLocks noGrp="1"/>
          </p:cNvSpPr>
          <p:nvPr>
            <p:ph type="body" idx="1"/>
          </p:nvPr>
        </p:nvSpPr>
        <p:spPr>
          <a:xfrm>
            <a:off x="679768" y="1939950"/>
            <a:ext cx="5438140" cy="7242191"/>
          </a:xfrm>
          <a:noFill/>
          <a:ln/>
        </p:spPr>
        <p:txBody>
          <a:bodyPr lIns="92969" tIns="46484" rIns="92969" bIns="46484"/>
          <a:lstStyle/>
          <a:p>
            <a:r>
              <a:rPr lang="en-GB" b="1" dirty="0">
                <a:latin typeface="Arial" charset="0"/>
                <a:ea typeface="ＭＳ Ｐゴシック"/>
                <a:cs typeface="ＭＳ Ｐゴシック"/>
              </a:rPr>
              <a:t>Gather Information and Intelligence</a:t>
            </a:r>
          </a:p>
          <a:p>
            <a:r>
              <a:rPr lang="en-GB" b="1" dirty="0">
                <a:latin typeface="Arial" charset="0"/>
                <a:ea typeface="ＭＳ Ｐゴシック"/>
                <a:cs typeface="ＭＳ Ｐゴシック"/>
              </a:rPr>
              <a:t>State:</a:t>
            </a:r>
          </a:p>
          <a:p>
            <a:r>
              <a:rPr lang="en-GB" dirty="0">
                <a:latin typeface="Arial" charset="0"/>
                <a:ea typeface="ＭＳ Ｐゴシック"/>
                <a:cs typeface="ＭＳ Ｐゴシック"/>
              </a:rPr>
              <a:t>You might be responding to a call from the communications centre (Control Room). </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S</a:t>
            </a:r>
            <a:r>
              <a:rPr lang="en-GB" dirty="0"/>
              <a:t>taff will support this by obtaining as much information as possible from persons requesting police attendance or other available sources.</a:t>
            </a:r>
          </a:p>
          <a:p>
            <a:endParaRPr lang="en-GB" dirty="0"/>
          </a:p>
          <a:p>
            <a:r>
              <a:rPr lang="en-GB" dirty="0"/>
              <a:t>While hearsay may only be admissible as evidence in court in certain circumstances, it is likely to be very relevant if an officer has to explain or assist another person to understand why a particular course of action was taken.</a:t>
            </a:r>
          </a:p>
          <a:p>
            <a:endParaRPr lang="en-GB" dirty="0"/>
          </a:p>
          <a:p>
            <a:r>
              <a:rPr lang="en-GB" dirty="0"/>
              <a:t>The information or intelligence given to an officer will all be valuable, for example, information surrounding the reason for attending, any previous dealings with the person/suspect, and any information on the location or similar incidents. </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During this stage an officer defines the situation and clarifies matters relating to any initial information and intelligence.</a:t>
            </a:r>
          </a:p>
          <a:p>
            <a:r>
              <a:rPr lang="en-GB" dirty="0">
                <a:latin typeface="Arial" charset="0"/>
                <a:ea typeface="ＭＳ Ｐゴシック"/>
                <a:cs typeface="ＭＳ Ｐゴシック"/>
              </a:rPr>
              <a:t>What is happening? </a:t>
            </a:r>
          </a:p>
          <a:p>
            <a:r>
              <a:rPr lang="en-GB" dirty="0">
                <a:latin typeface="Arial" charset="0"/>
                <a:ea typeface="ＭＳ Ｐゴシック"/>
                <a:cs typeface="ＭＳ Ｐゴシック"/>
              </a:rPr>
              <a:t>What has happened? </a:t>
            </a:r>
          </a:p>
          <a:p>
            <a:r>
              <a:rPr lang="en-GB" dirty="0">
                <a:latin typeface="Arial" charset="0"/>
                <a:ea typeface="ＭＳ Ｐゴシック"/>
                <a:cs typeface="ＭＳ Ｐゴシック"/>
              </a:rPr>
              <a:t>What do I know so far? </a:t>
            </a:r>
          </a:p>
          <a:p>
            <a:r>
              <a:rPr lang="en-GB" dirty="0">
                <a:latin typeface="Arial" charset="0"/>
                <a:ea typeface="ＭＳ Ｐゴシック"/>
                <a:cs typeface="ＭＳ Ｐゴシック"/>
              </a:rPr>
              <a:t>What further information/intelligence do I want/need? </a:t>
            </a:r>
          </a:p>
          <a:p>
            <a:endParaRPr lang="en-GB" b="1" dirty="0">
              <a:latin typeface="Arial" charset="0"/>
              <a:ea typeface="ＭＳ Ｐゴシック"/>
              <a:cs typeface="ＭＳ Ｐゴシック"/>
            </a:endParaRPr>
          </a:p>
        </p:txBody>
      </p:sp>
      <p:sp>
        <p:nvSpPr>
          <p:cNvPr id="19459"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FF609CA7-A32D-423D-B280-709E9FFE95F9}" type="slidenum">
              <a:rPr lang="en-GB" sz="1200">
                <a:latin typeface="Times New Roman" pitchFamily="18" charset="0"/>
              </a:rPr>
              <a:pPr algn="r" defTabSz="928884" eaLnBrk="0" hangingPunct="0"/>
              <a:t>9</a:t>
            </a:fld>
            <a:endParaRPr lang="en-GB" sz="1200">
              <a:latin typeface="Times New Roman" pitchFamily="18" charset="0"/>
            </a:endParaRPr>
          </a:p>
        </p:txBody>
      </p:sp>
    </p:spTree>
    <p:extLst>
      <p:ext uri="{BB962C8B-B14F-4D97-AF65-F5344CB8AC3E}">
        <p14:creationId xmlns:p14="http://schemas.microsoft.com/office/powerpoint/2010/main" val="1928894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a:xfrm>
            <a:off x="2379663" y="284163"/>
            <a:ext cx="1955800" cy="1466850"/>
          </a:xfrm>
          <a:ln/>
        </p:spPr>
      </p:sp>
      <p:sp>
        <p:nvSpPr>
          <p:cNvPr id="21506" name="Notes Placeholder 2"/>
          <p:cNvSpPr>
            <a:spLocks noGrp="1"/>
          </p:cNvSpPr>
          <p:nvPr>
            <p:ph type="body" idx="1"/>
          </p:nvPr>
        </p:nvSpPr>
        <p:spPr>
          <a:noFill/>
          <a:ln/>
        </p:spPr>
        <p:txBody>
          <a:bodyPr lIns="92969" tIns="46484" rIns="92969" bIns="46484"/>
          <a:lstStyle/>
          <a:p>
            <a:r>
              <a:rPr lang="en-GB" b="1" dirty="0">
                <a:latin typeface="Arial" charset="0"/>
                <a:ea typeface="ＭＳ Ｐゴシック"/>
                <a:cs typeface="ＭＳ Ｐゴシック"/>
              </a:rPr>
              <a:t>Gather Information and Intelligence</a:t>
            </a:r>
          </a:p>
          <a:p>
            <a:endParaRPr lang="en-GB" b="1" dirty="0">
              <a:latin typeface="Arial" charset="0"/>
              <a:ea typeface="ＭＳ Ｐゴシック"/>
              <a:cs typeface="ＭＳ Ｐゴシック"/>
            </a:endParaRPr>
          </a:p>
          <a:p>
            <a:r>
              <a:rPr lang="en-GB" b="1" dirty="0">
                <a:latin typeface="Arial" charset="0"/>
                <a:ea typeface="ＭＳ Ｐゴシック"/>
                <a:cs typeface="ＭＳ Ｐゴシック"/>
              </a:rPr>
              <a:t>State:</a:t>
            </a:r>
          </a:p>
          <a:p>
            <a:endParaRPr lang="en-GB" b="1" dirty="0">
              <a:latin typeface="Arial" charset="0"/>
              <a:ea typeface="ＭＳ Ｐゴシック"/>
              <a:cs typeface="ＭＳ Ｐゴシック"/>
            </a:endParaRPr>
          </a:p>
          <a:p>
            <a:r>
              <a:rPr lang="en-GB" dirty="0">
                <a:latin typeface="Arial" charset="0"/>
                <a:ea typeface="ＭＳ Ｐゴシック"/>
                <a:cs typeface="ＭＳ Ｐゴシック"/>
              </a:rPr>
              <a:t>The situation is much different when, for example, planning the arrest of a possibly violent suspect, as there is, generally, time available to check the PNC </a:t>
            </a:r>
            <a:r>
              <a:rPr lang="en-GB" b="1" dirty="0">
                <a:latin typeface="Arial" charset="0"/>
                <a:ea typeface="ＭＳ Ｐゴシック"/>
                <a:cs typeface="ＭＳ Ｐゴシック"/>
              </a:rPr>
              <a:t>(Click) </a:t>
            </a:r>
            <a:r>
              <a:rPr lang="en-GB" dirty="0">
                <a:latin typeface="Arial" charset="0"/>
                <a:ea typeface="ＭＳ Ｐゴシック"/>
                <a:cs typeface="ＭＳ Ｐゴシック"/>
              </a:rPr>
              <a:t>and Local intelligence systems </a:t>
            </a:r>
            <a:r>
              <a:rPr lang="en-GB" b="1" dirty="0">
                <a:latin typeface="Arial" charset="0"/>
                <a:ea typeface="ＭＳ Ｐゴシック"/>
                <a:cs typeface="ＭＳ Ｐゴシック"/>
              </a:rPr>
              <a:t>(Click)</a:t>
            </a:r>
            <a:r>
              <a:rPr lang="en-GB" dirty="0">
                <a:latin typeface="Arial" charset="0"/>
                <a:ea typeface="ＭＳ Ｐゴシック"/>
                <a:cs typeface="ＭＳ Ｐゴシック"/>
              </a:rPr>
              <a:t> to assess the risks posed and to have sufficient resources available to deal with any likely conflict.</a:t>
            </a:r>
          </a:p>
          <a:p>
            <a:endParaRPr lang="en-GB" dirty="0">
              <a:latin typeface="Arial" charset="0"/>
              <a:ea typeface="ＭＳ Ｐゴシック"/>
              <a:cs typeface="ＭＳ Ｐゴシック"/>
            </a:endParaRPr>
          </a:p>
          <a:p>
            <a:pPr eaLnBrk="1" hangingPunct="1"/>
            <a:endParaRPr lang="en-GB" dirty="0">
              <a:latin typeface="Arial" charset="0"/>
              <a:ea typeface="ＭＳ Ｐゴシック"/>
              <a:cs typeface="ＭＳ Ｐゴシック"/>
            </a:endParaRPr>
          </a:p>
        </p:txBody>
      </p:sp>
      <p:sp>
        <p:nvSpPr>
          <p:cNvPr id="21507"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86CDE5CC-2447-4CEA-9D08-C050AEC58E34}" type="slidenum">
              <a:rPr lang="en-GB" sz="1200">
                <a:latin typeface="Times New Roman" pitchFamily="18" charset="0"/>
              </a:rPr>
              <a:pPr algn="r" defTabSz="928884" eaLnBrk="0" hangingPunct="0"/>
              <a:t>10</a:t>
            </a:fld>
            <a:endParaRPr lang="en-GB" sz="1200">
              <a:latin typeface="Times New Roman" pitchFamily="18" charset="0"/>
            </a:endParaRPr>
          </a:p>
        </p:txBody>
      </p:sp>
    </p:spTree>
    <p:extLst>
      <p:ext uri="{BB962C8B-B14F-4D97-AF65-F5344CB8AC3E}">
        <p14:creationId xmlns:p14="http://schemas.microsoft.com/office/powerpoint/2010/main" val="3041724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94025" y="0"/>
            <a:ext cx="952500" cy="715963"/>
          </a:xfrm>
          <a:ln/>
        </p:spPr>
      </p:sp>
      <p:sp>
        <p:nvSpPr>
          <p:cNvPr id="62466" name="Rectangle 3"/>
          <p:cNvSpPr>
            <a:spLocks noGrp="1" noChangeArrowheads="1"/>
          </p:cNvSpPr>
          <p:nvPr>
            <p:ph type="body" idx="1"/>
          </p:nvPr>
        </p:nvSpPr>
        <p:spPr>
          <a:xfrm>
            <a:off x="447199" y="716205"/>
            <a:ext cx="5903277" cy="9210433"/>
          </a:xfrm>
          <a:noFill/>
          <a:ln/>
        </p:spPr>
        <p:txBody>
          <a:bodyPr/>
          <a:lstStyle/>
          <a:p>
            <a:pPr algn="just"/>
            <a:r>
              <a:rPr lang="en-GB" altLang="en-US" sz="1400" b="1" dirty="0">
                <a:latin typeface="Arial" charset="0"/>
                <a:ea typeface="ＭＳ Ｐゴシック"/>
                <a:cs typeface="ＭＳ Ｐゴシック"/>
              </a:rPr>
              <a:t>Assess Threat &amp; Risk and Develop a Working Strategy</a:t>
            </a:r>
          </a:p>
          <a:p>
            <a:r>
              <a:rPr lang="en-GB" sz="1400" dirty="0"/>
              <a:t>An accurate threat and risk assessment is the cornerstone of personal safety. Threat assessment means accurately assessing any </a:t>
            </a:r>
            <a:r>
              <a:rPr lang="en-GB" sz="1400" dirty="0">
                <a:solidFill>
                  <a:srgbClr val="FF0000"/>
                </a:solidFill>
              </a:rPr>
              <a:t>impact factors </a:t>
            </a:r>
            <a:r>
              <a:rPr lang="en-GB" sz="1400" dirty="0"/>
              <a:t>relating to the situation particularly to the officer, person, object or place which could put anyone at risk.</a:t>
            </a:r>
          </a:p>
          <a:p>
            <a:endParaRPr lang="en-GB" sz="1400" dirty="0"/>
          </a:p>
          <a:p>
            <a:r>
              <a:rPr lang="en-GB" sz="1400" dirty="0"/>
              <a:t>This identification enables the officer to develop a working strategy to ensure their safety, the safety of other colleagues and the safety of the public.</a:t>
            </a:r>
          </a:p>
          <a:p>
            <a:endParaRPr lang="en-GB" sz="1400" dirty="0"/>
          </a:p>
          <a:p>
            <a:r>
              <a:rPr lang="en-GB" sz="1400" dirty="0"/>
              <a:t>The threat to the officer is most likely to emanate from the person</a:t>
            </a:r>
          </a:p>
          <a:p>
            <a:r>
              <a:rPr lang="en-GB" sz="1400" dirty="0"/>
              <a:t>or persons they are dealing with or even themselves, any objects that  may be present, or the place where the encounter occurs. This can be simplified as follows, although the issues shown are by no means an exhaustive list.</a:t>
            </a:r>
          </a:p>
          <a:p>
            <a:endParaRPr lang="en-GB" sz="1400" dirty="0"/>
          </a:p>
          <a:p>
            <a:r>
              <a:rPr lang="en-GB" sz="1400" b="1" dirty="0"/>
              <a:t>Levels of Threat / Risk</a:t>
            </a:r>
          </a:p>
          <a:p>
            <a:r>
              <a:rPr lang="en-GB" sz="1400" dirty="0"/>
              <a:t>The threat faced can generally be categorised as a high risk or</a:t>
            </a:r>
          </a:p>
          <a:p>
            <a:r>
              <a:rPr lang="en-GB" sz="1400" dirty="0"/>
              <a:t>unknown risk. This doesn’t mean a situation will never present a low risk; such an assessment can however lead to complacency.</a:t>
            </a:r>
          </a:p>
          <a:p>
            <a:endParaRPr lang="en-GB" sz="1400" dirty="0"/>
          </a:p>
          <a:p>
            <a:r>
              <a:rPr lang="en-GB" sz="1400" dirty="0"/>
              <a:t>What is important is that where no immediate obvious risk or threat is identified, officers must still remain aware of the need to maintain safety.</a:t>
            </a:r>
          </a:p>
          <a:p>
            <a:endParaRPr lang="en-GB" sz="1400" dirty="0"/>
          </a:p>
          <a:p>
            <a:r>
              <a:rPr lang="en-GB" sz="1400" b="1" dirty="0">
                <a:solidFill>
                  <a:srgbClr val="FF0000"/>
                </a:solidFill>
              </a:rPr>
              <a:t>• High Risk</a:t>
            </a:r>
          </a:p>
          <a:p>
            <a:r>
              <a:rPr lang="en-GB" sz="1400" dirty="0"/>
              <a:t>An obvious risk, e.g. a person waving a knife</a:t>
            </a:r>
          </a:p>
          <a:p>
            <a:r>
              <a:rPr lang="en-GB" sz="1400" b="1" dirty="0">
                <a:solidFill>
                  <a:srgbClr val="FF0000"/>
                </a:solidFill>
              </a:rPr>
              <a:t>• Unknown Risk</a:t>
            </a:r>
          </a:p>
          <a:p>
            <a:r>
              <a:rPr lang="en-GB" sz="1400" dirty="0"/>
              <a:t>Everything else</a:t>
            </a:r>
          </a:p>
          <a:p>
            <a:endParaRPr lang="en-GB" sz="1400" dirty="0"/>
          </a:p>
          <a:p>
            <a:r>
              <a:rPr lang="en-GB" sz="1400" dirty="0"/>
              <a:t>The assessment of a threat and risk is not something to be done once per incident. It is a fluid entity; threat and risk levels rise and fall throughout an incident. </a:t>
            </a:r>
          </a:p>
          <a:p>
            <a:endParaRPr lang="en-GB" sz="1400" dirty="0"/>
          </a:p>
          <a:p>
            <a:r>
              <a:rPr lang="en-GB" sz="1400" b="1" u="sng" dirty="0"/>
              <a:t>This should be a continuous process </a:t>
            </a:r>
            <a:r>
              <a:rPr lang="en-GB" sz="1400" dirty="0"/>
              <a:t>throughout any incident, for example, moving closer to a subject to conduct a search or make an arrest may trigger a reaction from the subject. It is essential that those at an incident continuously reassess the threat and risk and develop a</a:t>
            </a:r>
          </a:p>
          <a:p>
            <a:r>
              <a:rPr lang="en-GB" sz="1400" dirty="0"/>
              <a:t>working strategy. When approaching any incident, officers should be scanning the location to identify areas where danger may arise. </a:t>
            </a:r>
          </a:p>
          <a:p>
            <a:endParaRPr lang="en-GB" sz="1400" dirty="0"/>
          </a:p>
        </p:txBody>
      </p:sp>
    </p:spTree>
    <p:extLst>
      <p:ext uri="{BB962C8B-B14F-4D97-AF65-F5344CB8AC3E}">
        <p14:creationId xmlns:p14="http://schemas.microsoft.com/office/powerpoint/2010/main" val="482281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Rot="1" noChangeAspect="1" noChangeArrowheads="1" noTextEdit="1"/>
          </p:cNvSpPr>
          <p:nvPr>
            <p:ph type="sldImg"/>
          </p:nvPr>
        </p:nvSpPr>
        <p:spPr>
          <a:xfrm>
            <a:off x="2754313" y="6350"/>
            <a:ext cx="1276350" cy="958850"/>
          </a:xfrm>
          <a:ln/>
        </p:spPr>
      </p:sp>
      <p:sp>
        <p:nvSpPr>
          <p:cNvPr id="64514" name="Rectangle 3"/>
          <p:cNvSpPr>
            <a:spLocks noGrp="1" noChangeArrowheads="1"/>
          </p:cNvSpPr>
          <p:nvPr>
            <p:ph type="body" idx="1"/>
          </p:nvPr>
        </p:nvSpPr>
        <p:spPr>
          <a:xfrm>
            <a:off x="735163" y="1076130"/>
            <a:ext cx="5438140" cy="8850508"/>
          </a:xfrm>
          <a:noFill/>
          <a:ln/>
        </p:spPr>
        <p:txBody>
          <a:bodyPr/>
          <a:lstStyle/>
          <a:p>
            <a:r>
              <a:rPr lang="en-GB" altLang="en-US" sz="1400" b="1" dirty="0">
                <a:latin typeface="Arial" charset="0"/>
                <a:ea typeface="ＭＳ Ｐゴシック"/>
                <a:cs typeface="ＭＳ Ｐゴシック"/>
              </a:rPr>
              <a:t>State:</a:t>
            </a:r>
          </a:p>
          <a:p>
            <a:r>
              <a:rPr lang="en-GB" altLang="en-US" sz="1400" dirty="0">
                <a:latin typeface="Arial" charset="0"/>
                <a:ea typeface="ＭＳ Ｐゴシック"/>
                <a:cs typeface="ＭＳ Ｐゴシック"/>
              </a:rPr>
              <a:t>We have already discussed where initial information will come from We will now look deeper into Risk Assessment.</a:t>
            </a:r>
          </a:p>
          <a:p>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There are </a:t>
            </a:r>
            <a:r>
              <a:rPr lang="en-GB" altLang="en-US" sz="1400" b="1" dirty="0">
                <a:latin typeface="Arial" charset="0"/>
                <a:ea typeface="ＭＳ Ｐゴシック"/>
                <a:cs typeface="ＭＳ Ｐゴシック"/>
              </a:rPr>
              <a:t>two</a:t>
            </a:r>
            <a:r>
              <a:rPr lang="en-GB" altLang="en-US" sz="1400" dirty="0">
                <a:latin typeface="Arial" charset="0"/>
                <a:ea typeface="ＭＳ Ｐゴシック"/>
                <a:cs typeface="ＭＳ Ｐゴシック"/>
              </a:rPr>
              <a:t> types of risk assessment, the first one, which is ‘slow time.’ is known as </a:t>
            </a:r>
            <a:r>
              <a:rPr lang="en-GB" altLang="en-US" sz="1400" b="1" dirty="0">
                <a:solidFill>
                  <a:srgbClr val="FF0000"/>
                </a:solidFill>
                <a:latin typeface="Arial" charset="0"/>
                <a:ea typeface="ＭＳ Ｐゴシック"/>
                <a:cs typeface="ＭＳ Ｐゴシック"/>
              </a:rPr>
              <a:t>Static Risk Assessment.</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For example, when you come on duty you will have a briefing. You will be given selected information and tasks which will allow you to make a judgement decision on your policing style or your policing design for that shift.</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It could also include information gained on the way to a call.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Static information is, as the name suggests, risk factors that do not change, e.g. the person’s age, marital status, the individual’s past history, and any background information like warning markers</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 second type of risk assessment is ‘fast time’ or </a:t>
            </a:r>
            <a:r>
              <a:rPr lang="en-GB" altLang="en-US" sz="1400" b="1" dirty="0">
                <a:solidFill>
                  <a:srgbClr val="FF0000"/>
                </a:solidFill>
                <a:latin typeface="Arial" charset="0"/>
                <a:ea typeface="ＭＳ Ｐゴシック"/>
                <a:cs typeface="ＭＳ Ｐゴシック"/>
              </a:rPr>
              <a:t>Dynamic. </a:t>
            </a:r>
          </a:p>
          <a:p>
            <a:pPr>
              <a:spcAft>
                <a:spcPct val="10000"/>
              </a:spcAft>
            </a:pPr>
            <a:endParaRPr lang="en-GB" altLang="en-US" sz="1400" b="1" dirty="0">
              <a:solidFill>
                <a:srgbClr val="FF0000"/>
              </a:solidFill>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This means that as you go to an incident, you start to take in the information you’ve been given and as you arrive closer to the incident the information becomes updated.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Therefore your risk assessment will change – it will become fluid.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From the moment you arrive until the moment you deal with that incident it will change continuously.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 ability of an officer to deal with a fluid incident by using dynamic risk assessment is absolutely vital.</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sz="1400" dirty="0"/>
              <a:t>Having identified the number of potential risks, officers will be able to make an assessment of possible high or unknown risks and develop a working strategy to guide subsequent stages.</a:t>
            </a:r>
          </a:p>
          <a:p>
            <a:pPr>
              <a:spcAft>
                <a:spcPct val="10000"/>
              </a:spcAft>
            </a:pPr>
            <a:r>
              <a:rPr lang="en-GB" altLang="en-US" sz="1400" dirty="0">
                <a:latin typeface="Arial" charset="0"/>
                <a:ea typeface="ＭＳ Ｐゴシック"/>
                <a:cs typeface="ＭＳ Ｐゴシック"/>
              </a:rPr>
              <a:t>This can include asking yourself:</a:t>
            </a:r>
          </a:p>
          <a:p>
            <a:pPr marL="285664" indent="-285664">
              <a:spcAft>
                <a:spcPct val="10000"/>
              </a:spcAft>
              <a:buFont typeface="Arial" panose="020B0604020202020204" pitchFamily="34" charset="0"/>
              <a:buChar char="•"/>
            </a:pPr>
            <a:r>
              <a:rPr lang="en-GB" altLang="en-US" sz="1400" dirty="0">
                <a:latin typeface="Arial" charset="0"/>
                <a:ea typeface="ＭＳ Ｐゴシック"/>
                <a:cs typeface="ＭＳ Ｐゴシック"/>
              </a:rPr>
              <a:t>What am I trying to achieve?</a:t>
            </a:r>
          </a:p>
          <a:p>
            <a:pPr>
              <a:spcAft>
                <a:spcPct val="10000"/>
              </a:spcAft>
            </a:pPr>
            <a:r>
              <a:rPr lang="en-GB" altLang="en-US" sz="1400" dirty="0">
                <a:latin typeface="Arial" charset="0"/>
                <a:ea typeface="ＭＳ Ｐゴシック"/>
                <a:cs typeface="ＭＳ Ｐゴシック"/>
              </a:rPr>
              <a:t>Among other things, consider discrimination, community relations.</a:t>
            </a:r>
          </a:p>
          <a:p>
            <a:pPr>
              <a:spcAft>
                <a:spcPct val="10000"/>
              </a:spcAft>
            </a:pPr>
            <a:endParaRPr lang="en-GB" altLang="en-US" sz="1400" dirty="0">
              <a:latin typeface="Arial" charset="0"/>
              <a:ea typeface="ＭＳ Ｐゴシック"/>
              <a:cs typeface="ＭＳ Ｐゴシック"/>
            </a:endParaRPr>
          </a:p>
          <a:p>
            <a:pPr>
              <a:spcAft>
                <a:spcPct val="10000"/>
              </a:spcAft>
            </a:pPr>
            <a:endParaRPr lang="en-GB" altLang="en-US" sz="1400" dirty="0">
              <a:latin typeface="Arial" charset="0"/>
              <a:ea typeface="ＭＳ Ｐゴシック"/>
              <a:cs typeface="ＭＳ Ｐゴシック"/>
            </a:endParaRPr>
          </a:p>
          <a:p>
            <a:r>
              <a:rPr lang="en-GB" altLang="en-US" sz="1400" dirty="0">
                <a:latin typeface="Arial" charset="0"/>
                <a:ea typeface="ＭＳ Ｐゴシック"/>
                <a:cs typeface="ＭＳ Ｐゴシック"/>
              </a:rPr>
              <a:t> </a:t>
            </a:r>
          </a:p>
        </p:txBody>
      </p:sp>
    </p:spTree>
    <p:extLst>
      <p:ext uri="{BB962C8B-B14F-4D97-AF65-F5344CB8AC3E}">
        <p14:creationId xmlns:p14="http://schemas.microsoft.com/office/powerpoint/2010/main" val="3116882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843213" y="117475"/>
            <a:ext cx="1457325" cy="1093788"/>
          </a:xfrm>
          <a:ln/>
        </p:spPr>
      </p:sp>
      <p:sp>
        <p:nvSpPr>
          <p:cNvPr id="62466" name="Rectangle 3"/>
          <p:cNvSpPr>
            <a:spLocks noGrp="1" noChangeArrowheads="1"/>
          </p:cNvSpPr>
          <p:nvPr>
            <p:ph type="body" idx="1"/>
          </p:nvPr>
        </p:nvSpPr>
        <p:spPr>
          <a:xfrm>
            <a:off x="686602" y="1652009"/>
            <a:ext cx="5438140" cy="7376211"/>
          </a:xfrm>
          <a:noFill/>
          <a:ln/>
        </p:spPr>
        <p:txBody>
          <a:bodyPr/>
          <a:lstStyle/>
          <a:p>
            <a:pPr algn="just"/>
            <a:r>
              <a:rPr lang="en-GB" altLang="en-US" b="1" dirty="0">
                <a:latin typeface="Arial" charset="0"/>
                <a:ea typeface="ＭＳ Ｐゴシック"/>
                <a:cs typeface="ＭＳ Ｐゴシック"/>
              </a:rPr>
              <a:t>Consider Powers &amp; Policies</a:t>
            </a:r>
          </a:p>
          <a:p>
            <a:r>
              <a:rPr lang="en-GB" dirty="0"/>
              <a:t>As previously stated, officers must only act within the law. A sound knowledge of available legal powers is therefore essential.</a:t>
            </a:r>
          </a:p>
          <a:p>
            <a:endParaRPr lang="en-GB" dirty="0"/>
          </a:p>
          <a:p>
            <a:r>
              <a:rPr lang="en-GB" dirty="0"/>
              <a:t>Guidance on the legal aspects of the use of force is included in Module 2 - Use of Force, in the PST Manual on your additional resources CD.</a:t>
            </a:r>
          </a:p>
          <a:p>
            <a:endParaRPr lang="en-GB" dirty="0"/>
          </a:p>
          <a:p>
            <a:r>
              <a:rPr lang="en-GB" dirty="0"/>
              <a:t>In addition, local or force policies may determine what or how action should be taken.</a:t>
            </a:r>
          </a:p>
          <a:p>
            <a:r>
              <a:rPr lang="en-GB" dirty="0"/>
              <a:t> </a:t>
            </a:r>
          </a:p>
          <a:p>
            <a:r>
              <a:rPr lang="en-GB" dirty="0"/>
              <a:t>For example, local positive arrest/action polices have been developed in relation to domestic abuse in most forces.</a:t>
            </a:r>
          </a:p>
          <a:p>
            <a:endParaRPr lang="en-GB" altLang="en-US" sz="1400" b="1" dirty="0">
              <a:latin typeface="Arial" charset="0"/>
              <a:ea typeface="ＭＳ Ｐゴシック"/>
              <a:cs typeface="ＭＳ Ｐゴシック"/>
            </a:endParaRPr>
          </a:p>
          <a:p>
            <a:r>
              <a:rPr lang="en-GB" altLang="en-US" b="1" dirty="0">
                <a:latin typeface="Arial" charset="0"/>
                <a:ea typeface="ＭＳ Ｐゴシック"/>
                <a:cs typeface="ＭＳ Ｐゴシック"/>
              </a:rPr>
              <a:t>Questions to ask yourself may include:</a:t>
            </a:r>
          </a:p>
          <a:p>
            <a:endParaRPr lang="en-GB" altLang="en-US" b="1" dirty="0">
              <a:latin typeface="Arial" charset="0"/>
              <a:ea typeface="ＭＳ Ｐゴシック"/>
              <a:cs typeface="ＭＳ Ｐゴシック"/>
            </a:endParaRPr>
          </a:p>
          <a:p>
            <a:r>
              <a:rPr lang="en-GB" altLang="en-US" dirty="0">
                <a:latin typeface="Arial" charset="0"/>
                <a:ea typeface="ＭＳ Ｐゴシック"/>
                <a:cs typeface="ＭＳ Ｐゴシック"/>
              </a:rPr>
              <a:t>What police powers might be required?</a:t>
            </a:r>
          </a:p>
          <a:p>
            <a:endParaRPr lang="en-GB" altLang="en-US" dirty="0">
              <a:latin typeface="Arial" charset="0"/>
              <a:ea typeface="ＭＳ Ｐゴシック"/>
              <a:cs typeface="ＭＳ Ｐゴシック"/>
            </a:endParaRPr>
          </a:p>
          <a:p>
            <a:r>
              <a:rPr lang="en-GB" altLang="en-US" dirty="0">
                <a:latin typeface="Arial" charset="0"/>
                <a:ea typeface="ＭＳ Ｐゴシック"/>
                <a:cs typeface="ＭＳ Ｐゴシック"/>
              </a:rPr>
              <a:t>What legislation might apply?</a:t>
            </a:r>
          </a:p>
          <a:p>
            <a:endParaRPr lang="en-GB" altLang="en-US" dirty="0">
              <a:latin typeface="Arial" charset="0"/>
              <a:ea typeface="ＭＳ Ｐゴシック"/>
              <a:cs typeface="ＭＳ Ｐゴシック"/>
            </a:endParaRPr>
          </a:p>
          <a:p>
            <a:r>
              <a:rPr lang="en-GB" altLang="en-US" b="1" dirty="0">
                <a:solidFill>
                  <a:srgbClr val="FF0000"/>
                </a:solidFill>
                <a:latin typeface="Arial" charset="0"/>
                <a:ea typeface="ＭＳ Ｐゴシック"/>
                <a:cs typeface="ＭＳ Ｐゴシック"/>
              </a:rPr>
              <a:t>Remember</a:t>
            </a:r>
            <a:r>
              <a:rPr lang="en-GB" altLang="en-US" dirty="0">
                <a:latin typeface="Arial" charset="0"/>
                <a:ea typeface="ＭＳ Ｐゴシック"/>
                <a:cs typeface="ＭＳ Ｐゴシック"/>
              </a:rPr>
              <a:t> – As long as there is a good rationale for doing so, it may be reasonable to act outside policy</a:t>
            </a:r>
          </a:p>
          <a:p>
            <a:endParaRPr lang="en-GB" altLang="en-US" dirty="0">
              <a:latin typeface="Arial" charset="0"/>
              <a:ea typeface="ＭＳ Ｐゴシック"/>
              <a:cs typeface="ＭＳ Ｐゴシック"/>
            </a:endParaRPr>
          </a:p>
          <a:p>
            <a:r>
              <a:rPr lang="en-GB" altLang="en-US" dirty="0">
                <a:latin typeface="Arial" charset="0"/>
                <a:ea typeface="ＭＳ Ｐゴシック"/>
                <a:cs typeface="ＭＳ Ｐゴシック"/>
              </a:rPr>
              <a:t>For example, whilst force policy suggests positive action/arrest in relation to domestic abuse issues, it is for the arresting officer to justify the necessity of doing so should they choose.</a:t>
            </a:r>
          </a:p>
          <a:p>
            <a:endParaRPr lang="en-GB" altLang="en-US" dirty="0">
              <a:latin typeface="Arial" charset="0"/>
              <a:ea typeface="ＭＳ Ｐゴシック"/>
              <a:cs typeface="ＭＳ Ｐゴシック"/>
            </a:endParaRPr>
          </a:p>
          <a:p>
            <a:r>
              <a:rPr lang="en-GB" altLang="en-US" dirty="0">
                <a:latin typeface="Arial" charset="0"/>
                <a:ea typeface="ＭＳ Ｐゴシック"/>
                <a:cs typeface="ＭＳ Ｐゴシック"/>
              </a:rPr>
              <a:t>An decision taken </a:t>
            </a:r>
            <a:r>
              <a:rPr lang="en-GB" altLang="en-US" b="1" u="sng" dirty="0">
                <a:solidFill>
                  <a:srgbClr val="FF0000"/>
                </a:solidFill>
                <a:latin typeface="Arial" charset="0"/>
                <a:ea typeface="ＭＳ Ｐゴシック"/>
                <a:cs typeface="ＭＳ Ｐゴシック"/>
              </a:rPr>
              <a:t>MUST</a:t>
            </a:r>
            <a:r>
              <a:rPr lang="en-GB" altLang="en-US" dirty="0">
                <a:latin typeface="Arial" charset="0"/>
                <a:ea typeface="ＭＳ Ｐゴシック"/>
                <a:cs typeface="ＭＳ Ｐゴシック"/>
              </a:rPr>
              <a:t> be able to be justified if necessary</a:t>
            </a:r>
            <a:r>
              <a:rPr lang="en-GB" altLang="en-US" sz="1400" dirty="0">
                <a:latin typeface="Arial" charset="0"/>
                <a:ea typeface="ＭＳ Ｐゴシック"/>
                <a:cs typeface="ＭＳ Ｐゴシック"/>
              </a:rPr>
              <a:t>.</a:t>
            </a:r>
          </a:p>
        </p:txBody>
      </p:sp>
    </p:spTree>
    <p:extLst>
      <p:ext uri="{BB962C8B-B14F-4D97-AF65-F5344CB8AC3E}">
        <p14:creationId xmlns:p14="http://schemas.microsoft.com/office/powerpoint/2010/main" val="3671554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a:xfrm>
            <a:off x="2322513" y="284163"/>
            <a:ext cx="2535237" cy="1903412"/>
          </a:xfrm>
          <a:ln/>
        </p:spPr>
      </p:sp>
      <p:sp>
        <p:nvSpPr>
          <p:cNvPr id="31746" name="Notes Placeholder 2"/>
          <p:cNvSpPr>
            <a:spLocks noGrp="1"/>
          </p:cNvSpPr>
          <p:nvPr>
            <p:ph type="body" idx="1"/>
          </p:nvPr>
        </p:nvSpPr>
        <p:spPr>
          <a:noFill/>
          <a:ln/>
        </p:spPr>
        <p:txBody>
          <a:bodyPr/>
          <a:lstStyle/>
          <a:p>
            <a:r>
              <a:rPr lang="en-GB" b="1" dirty="0">
                <a:cs typeface="Arial" pitchFamily="34" charset="0"/>
              </a:rPr>
              <a:t>Consider powers and policy</a:t>
            </a:r>
            <a:endParaRPr lang="en-GB" b="1" dirty="0">
              <a:latin typeface="Arial" charset="0"/>
              <a:ea typeface="ＭＳ Ｐゴシック"/>
              <a:cs typeface="ＭＳ Ｐゴシック"/>
            </a:endParaRPr>
          </a:p>
          <a:p>
            <a:r>
              <a:rPr lang="en-GB" b="1" dirty="0">
                <a:latin typeface="Arial" charset="0"/>
                <a:ea typeface="ＭＳ Ｐゴシック"/>
                <a:cs typeface="ＭＳ Ｐゴシック"/>
              </a:rPr>
              <a:t>State:</a:t>
            </a:r>
          </a:p>
          <a:p>
            <a:r>
              <a:rPr lang="en-GB" dirty="0">
                <a:latin typeface="Arial" charset="0"/>
                <a:ea typeface="ＭＳ Ｐゴシック"/>
                <a:cs typeface="ＭＳ Ｐゴシック"/>
              </a:rPr>
              <a:t> </a:t>
            </a:r>
          </a:p>
          <a:p>
            <a:r>
              <a:rPr lang="en-GB" dirty="0">
                <a:latin typeface="Arial" charset="0"/>
                <a:ea typeface="ＭＳ Ｐゴシック"/>
                <a:cs typeface="ＭＳ Ｐゴシック"/>
              </a:rPr>
              <a:t>One of the key issues that all officers must be thoroughly familiar with before they commence operational patrol type policing is to have a thorough understanding of the law relating to the use of force, together with the Police Officers Standards of Professional Behaviour, particularly in respect of authority, respect and courtesy, and the use of force.</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Part of your considerations must also include Data Protection.  </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As Police Officers you will have access to a large amount of information regarding person/vehicles/addresses through a variety of systems including the Police National Computer (PNC) and local intelligence.  </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You must bear in mind that this information is </a:t>
            </a:r>
            <a:r>
              <a:rPr lang="en-GB" b="1" dirty="0">
                <a:solidFill>
                  <a:srgbClr val="FF0000"/>
                </a:solidFill>
                <a:latin typeface="Arial" charset="0"/>
                <a:ea typeface="ＭＳ Ｐゴシック"/>
                <a:cs typeface="ＭＳ Ｐゴシック"/>
              </a:rPr>
              <a:t>Restricted</a:t>
            </a:r>
            <a:r>
              <a:rPr lang="en-GB" dirty="0">
                <a:latin typeface="Arial" charset="0"/>
                <a:ea typeface="ＭＳ Ｐゴシック"/>
                <a:cs typeface="ＭＳ Ｐゴシック"/>
              </a:rPr>
              <a:t> and </a:t>
            </a:r>
            <a:r>
              <a:rPr lang="en-GB" b="1" dirty="0">
                <a:latin typeface="Arial" charset="0"/>
                <a:ea typeface="ＭＳ Ｐゴシック"/>
                <a:cs typeface="ＭＳ Ｐゴシック"/>
              </a:rPr>
              <a:t>must not </a:t>
            </a:r>
            <a:r>
              <a:rPr lang="en-GB" dirty="0">
                <a:latin typeface="Arial" charset="0"/>
                <a:ea typeface="ＭＳ Ｐゴシック"/>
                <a:cs typeface="ＭＳ Ｐゴシック"/>
              </a:rPr>
              <a:t>be disclosed to anyone other than those who have a right to know/see it.</a:t>
            </a:r>
          </a:p>
        </p:txBody>
      </p:sp>
      <p:sp>
        <p:nvSpPr>
          <p:cNvPr id="31747" name="Slide Number Placeholder 3"/>
          <p:cNvSpPr txBox="1">
            <a:spLocks noGrp="1"/>
          </p:cNvSpPr>
          <p:nvPr/>
        </p:nvSpPr>
        <p:spPr bwMode="auto">
          <a:xfrm>
            <a:off x="3849827" y="9428469"/>
            <a:ext cx="2946246" cy="496571"/>
          </a:xfrm>
          <a:prstGeom prst="rect">
            <a:avLst/>
          </a:prstGeom>
          <a:noFill/>
          <a:ln w="9525">
            <a:noFill/>
            <a:miter lim="800000"/>
            <a:headEnd/>
            <a:tailEnd/>
          </a:ln>
        </p:spPr>
        <p:txBody>
          <a:bodyPr lIns="92075" tIns="46037" rIns="92075" bIns="46037" anchor="b"/>
          <a:lstStyle/>
          <a:p>
            <a:pPr algn="r" defTabSz="919292"/>
            <a:fld id="{7769BC24-6591-4739-8008-8135B64AF25B}" type="slidenum">
              <a:rPr lang="en-GB" sz="1200">
                <a:latin typeface="Arial" charset="0"/>
              </a:rPr>
              <a:pPr algn="r" defTabSz="919292"/>
              <a:t>15</a:t>
            </a:fld>
            <a:endParaRPr lang="en-GB" sz="1200">
              <a:latin typeface="Arial" charset="0"/>
            </a:endParaRPr>
          </a:p>
        </p:txBody>
      </p:sp>
    </p:spTree>
    <p:extLst>
      <p:ext uri="{BB962C8B-B14F-4D97-AF65-F5344CB8AC3E}">
        <p14:creationId xmlns:p14="http://schemas.microsoft.com/office/powerpoint/2010/main" val="1528604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Rot="1" noChangeAspect="1" noChangeArrowheads="1" noTextEdit="1"/>
          </p:cNvSpPr>
          <p:nvPr>
            <p:ph type="sldImg"/>
          </p:nvPr>
        </p:nvSpPr>
        <p:spPr>
          <a:xfrm>
            <a:off x="2600325" y="327025"/>
            <a:ext cx="1549400" cy="1162050"/>
          </a:xfrm>
          <a:ln/>
        </p:spPr>
      </p:sp>
      <p:sp>
        <p:nvSpPr>
          <p:cNvPr id="66562" name="Rectangle 3"/>
          <p:cNvSpPr>
            <a:spLocks noGrp="1" noChangeArrowheads="1"/>
          </p:cNvSpPr>
          <p:nvPr>
            <p:ph type="body" idx="1"/>
          </p:nvPr>
        </p:nvSpPr>
        <p:spPr>
          <a:xfrm>
            <a:off x="679287" y="1704196"/>
            <a:ext cx="5439101" cy="7478384"/>
          </a:xfrm>
          <a:noFill/>
          <a:ln/>
        </p:spPr>
        <p:txBody>
          <a:bodyPr/>
          <a:lstStyle/>
          <a:p>
            <a:pPr>
              <a:lnSpc>
                <a:spcPct val="90000"/>
              </a:lnSpc>
            </a:pPr>
            <a:r>
              <a:rPr lang="en-GB" altLang="en-US" b="1" dirty="0">
                <a:latin typeface="Arial" charset="0"/>
                <a:ea typeface="ＭＳ Ｐゴシック"/>
                <a:cs typeface="ＭＳ Ｐゴシック"/>
              </a:rPr>
              <a:t>State:</a:t>
            </a:r>
          </a:p>
          <a:p>
            <a:pPr>
              <a:lnSpc>
                <a:spcPct val="90000"/>
              </a:lnSpc>
            </a:pPr>
            <a:r>
              <a:rPr lang="en-GB" altLang="en-US" dirty="0">
                <a:latin typeface="Arial" charset="0"/>
                <a:ea typeface="ＭＳ Ｐゴシック"/>
                <a:cs typeface="ＭＳ Ｐゴシック"/>
              </a:rPr>
              <a:t>Let’s consider then the use of force as an example of the powers, policy and procedure that sits behind it.</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Firstly, there are a number of pieces of legislation that gives us power to use force.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For example: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b="1" dirty="0">
                <a:solidFill>
                  <a:srgbClr val="0000FF"/>
                </a:solidFill>
                <a:latin typeface="Arial" charset="0"/>
                <a:ea typeface="ＭＳ Ｐゴシック"/>
                <a:cs typeface="ＭＳ Ｐゴシック"/>
              </a:rPr>
              <a:t>Common Law</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The common law recognises that there are many circumstances in which one person may use force upon another without committing a crime, for instance, in sporting contests or surgical operations. </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The same applies to self defence - If no more force is used than is </a:t>
            </a:r>
            <a:r>
              <a:rPr lang="en-GB" altLang="en-US" b="1" dirty="0">
                <a:solidFill>
                  <a:srgbClr val="FF0000"/>
                </a:solidFill>
                <a:latin typeface="Arial" charset="0"/>
                <a:ea typeface="ＭＳ Ｐゴシック"/>
                <a:cs typeface="ＭＳ Ｐゴシック"/>
              </a:rPr>
              <a:t>reasonable</a:t>
            </a:r>
            <a:r>
              <a:rPr lang="en-GB" altLang="en-US" dirty="0">
                <a:latin typeface="Arial" charset="0"/>
                <a:ea typeface="ＭＳ Ｐゴシック"/>
                <a:cs typeface="ＭＳ Ｐゴシック"/>
              </a:rPr>
              <a:t> to repel the attack, such force is not unlawful and no crime is committed.</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b="1" dirty="0">
                <a:latin typeface="Arial" charset="0"/>
                <a:ea typeface="ＭＳ Ｐゴシック"/>
                <a:cs typeface="ＭＳ Ｐゴシック"/>
              </a:rPr>
              <a:t>These common law principles will be interpreted according to the following standards:</a:t>
            </a:r>
          </a:p>
          <a:p>
            <a:pPr>
              <a:lnSpc>
                <a:spcPct val="90000"/>
              </a:lnSpc>
            </a:pPr>
            <a:endParaRPr lang="en-GB" altLang="en-US" b="1"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 minimum use of force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 proportionality of force to be used </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 seriousness of circumstances to be prevented</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a:latin typeface="Arial" charset="0"/>
                <a:ea typeface="ＭＳ Ｐゴシック"/>
                <a:cs typeface="ＭＳ Ｐゴシック"/>
              </a:rPr>
              <a:t>• right of self defence.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b="1" dirty="0">
                <a:solidFill>
                  <a:srgbClr val="0000FF"/>
                </a:solidFill>
                <a:latin typeface="Arial" charset="0"/>
                <a:ea typeface="ＭＳ Ｐゴシック"/>
                <a:cs typeface="ＭＳ Ｐゴシック"/>
              </a:rPr>
              <a:t>Common Law</a:t>
            </a:r>
            <a:r>
              <a:rPr lang="en-GB" altLang="en-US" dirty="0">
                <a:latin typeface="Arial" charset="0"/>
                <a:ea typeface="ＭＳ Ｐゴシック"/>
                <a:cs typeface="ＭＳ Ｐゴシック"/>
              </a:rPr>
              <a:t> applies to </a:t>
            </a:r>
            <a:r>
              <a:rPr lang="en-GB" altLang="en-US" b="1" dirty="0">
                <a:solidFill>
                  <a:srgbClr val="FF0000"/>
                </a:solidFill>
                <a:latin typeface="Arial" charset="0"/>
                <a:ea typeface="ＭＳ Ｐゴシック"/>
                <a:cs typeface="ＭＳ Ｐゴシック"/>
              </a:rPr>
              <a:t>ANY</a:t>
            </a:r>
            <a:r>
              <a:rPr lang="en-GB" altLang="en-US" dirty="0">
                <a:latin typeface="Arial" charset="0"/>
                <a:ea typeface="ＭＳ Ｐゴシック"/>
                <a:cs typeface="ＭＳ Ｐゴシック"/>
              </a:rPr>
              <a:t> person(s).</a:t>
            </a:r>
          </a:p>
        </p:txBody>
      </p:sp>
    </p:spTree>
    <p:extLst>
      <p:ext uri="{BB962C8B-B14F-4D97-AF65-F5344CB8AC3E}">
        <p14:creationId xmlns:p14="http://schemas.microsoft.com/office/powerpoint/2010/main" val="2585384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a:latin typeface="Arial" charset="0"/>
              <a:ea typeface="ＭＳ Ｐゴシック"/>
              <a:cs typeface="ＭＳ Ｐゴシック"/>
            </a:endParaRPr>
          </a:p>
          <a:p>
            <a:endParaRPr lang="en-US" altLang="en-US" dirty="0">
              <a:latin typeface="Arial" charset="0"/>
              <a:ea typeface="ＭＳ Ｐゴシック"/>
              <a:cs typeface="ＭＳ Ｐゴシック"/>
            </a:endParaRPr>
          </a:p>
        </p:txBody>
      </p:sp>
    </p:spTree>
    <p:extLst>
      <p:ext uri="{BB962C8B-B14F-4D97-AF65-F5344CB8AC3E}">
        <p14:creationId xmlns:p14="http://schemas.microsoft.com/office/powerpoint/2010/main" val="872813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a:latin typeface="Arial" charset="0"/>
              <a:ea typeface="ＭＳ Ｐゴシック"/>
              <a:cs typeface="ＭＳ Ｐゴシック"/>
            </a:endParaRPr>
          </a:p>
          <a:p>
            <a:endParaRPr lang="en-US" altLang="en-US" dirty="0">
              <a:latin typeface="Arial" charset="0"/>
              <a:ea typeface="ＭＳ Ｐゴシック"/>
              <a:cs typeface="ＭＳ Ｐゴシック"/>
            </a:endParaRPr>
          </a:p>
        </p:txBody>
      </p:sp>
    </p:spTree>
    <p:extLst>
      <p:ext uri="{BB962C8B-B14F-4D97-AF65-F5344CB8AC3E}">
        <p14:creationId xmlns:p14="http://schemas.microsoft.com/office/powerpoint/2010/main" val="363025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a:latin typeface="Arial" charset="0"/>
              <a:ea typeface="ＭＳ Ｐゴシック"/>
              <a:cs typeface="ＭＳ Ｐゴシック"/>
            </a:endParaRPr>
          </a:p>
          <a:p>
            <a:endParaRPr lang="en-US" altLang="en-US" dirty="0">
              <a:latin typeface="Arial" charset="0"/>
              <a:ea typeface="ＭＳ Ｐゴシック"/>
              <a:cs typeface="ＭＳ Ｐゴシック"/>
            </a:endParaRPr>
          </a:p>
        </p:txBody>
      </p:sp>
    </p:spTree>
    <p:extLst>
      <p:ext uri="{BB962C8B-B14F-4D97-AF65-F5344CB8AC3E}">
        <p14:creationId xmlns:p14="http://schemas.microsoft.com/office/powerpoint/2010/main" val="3809245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a:latin typeface="Arial" charset="0"/>
              <a:ea typeface="ＭＳ Ｐゴシック"/>
              <a:cs typeface="ＭＳ Ｐゴシック"/>
            </a:endParaRPr>
          </a:p>
          <a:p>
            <a:endParaRPr lang="en-US" altLang="en-US" dirty="0">
              <a:latin typeface="Arial" charset="0"/>
              <a:ea typeface="ＭＳ Ｐゴシック"/>
              <a:cs typeface="ＭＳ Ｐゴシック"/>
            </a:endParaRPr>
          </a:p>
        </p:txBody>
      </p:sp>
    </p:spTree>
    <p:extLst>
      <p:ext uri="{BB962C8B-B14F-4D97-AF65-F5344CB8AC3E}">
        <p14:creationId xmlns:p14="http://schemas.microsoft.com/office/powerpoint/2010/main" val="373364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67038" y="117475"/>
            <a:ext cx="1352550" cy="1014413"/>
          </a:xfrm>
          <a:ln/>
        </p:spPr>
      </p:sp>
      <p:sp>
        <p:nvSpPr>
          <p:cNvPr id="62466" name="Rectangle 3"/>
          <p:cNvSpPr>
            <a:spLocks noGrp="1" noChangeArrowheads="1"/>
          </p:cNvSpPr>
          <p:nvPr>
            <p:ph type="body" idx="1"/>
          </p:nvPr>
        </p:nvSpPr>
        <p:spPr>
          <a:xfrm>
            <a:off x="447199" y="1289274"/>
            <a:ext cx="5975268" cy="8281083"/>
          </a:xfrm>
          <a:noFill/>
          <a:ln/>
        </p:spPr>
        <p:txBody>
          <a:bodyPr/>
          <a:lstStyle/>
          <a:p>
            <a:pPr algn="just"/>
            <a:r>
              <a:rPr lang="en-GB" altLang="en-US" sz="1400" b="1" dirty="0">
                <a:latin typeface="Arial" charset="0"/>
                <a:ea typeface="ＭＳ Ｐゴシック"/>
                <a:cs typeface="ＭＳ Ｐゴシック"/>
              </a:rPr>
              <a:t>Identify Options &amp; Contingencies</a:t>
            </a:r>
          </a:p>
          <a:p>
            <a:pPr>
              <a:spcAft>
                <a:spcPts val="1200"/>
              </a:spcAft>
            </a:pPr>
            <a:r>
              <a:rPr lang="en-GB" sz="1400" dirty="0"/>
              <a:t>It is not possible to list all the options and contingencies available to deal with a situation that an officer may have to deal with. Ultimately the aim should be to gain control of the situation and then retain that control so that officers are in a position to carry out their duty, whatever that may be.</a:t>
            </a:r>
          </a:p>
          <a:p>
            <a:pPr>
              <a:spcAft>
                <a:spcPts val="1200"/>
              </a:spcAft>
            </a:pPr>
            <a:r>
              <a:rPr lang="en-GB" sz="1400" dirty="0"/>
              <a:t>Remember all actions/options considered will have to be accounted for. It is vital that officers understand the medical implications of each option as this is likely to be very relevant in making the appropriate choice.</a:t>
            </a:r>
          </a:p>
          <a:p>
            <a:pPr>
              <a:spcAft>
                <a:spcPts val="1200"/>
              </a:spcAft>
            </a:pPr>
            <a:r>
              <a:rPr lang="en-GB" sz="1400" dirty="0"/>
              <a:t>An option that carries a high risk of serious injury is less likely to be justified in circumstances where the threat posed carries a limited risk to others. </a:t>
            </a:r>
          </a:p>
          <a:p>
            <a:pPr>
              <a:spcAft>
                <a:spcPts val="1200"/>
              </a:spcAft>
            </a:pPr>
            <a:r>
              <a:rPr lang="en-GB" sz="1400" dirty="0"/>
              <a:t>The officer will need to consider the level and type of force to be used and any possible medical implications as this is likely to be very relevant in making the appropriate choice.</a:t>
            </a:r>
          </a:p>
          <a:p>
            <a:pPr>
              <a:spcAft>
                <a:spcPts val="1200"/>
              </a:spcAft>
            </a:pPr>
            <a:r>
              <a:rPr lang="en-GB" sz="1400" dirty="0"/>
              <a:t>The option chosen </a:t>
            </a:r>
            <a:r>
              <a:rPr lang="en-GB" sz="1400" b="1" dirty="0">
                <a:solidFill>
                  <a:srgbClr val="FF0000"/>
                </a:solidFill>
              </a:rPr>
              <a:t>must</a:t>
            </a:r>
            <a:r>
              <a:rPr lang="en-GB" sz="1400" dirty="0"/>
              <a:t> be proportionate to the perceived threat faced In the circumstances.</a:t>
            </a:r>
          </a:p>
          <a:p>
            <a:pPr>
              <a:spcAft>
                <a:spcPts val="1200"/>
              </a:spcAft>
            </a:pPr>
            <a:r>
              <a:rPr lang="en-GB" sz="1400" b="1" dirty="0"/>
              <a:t>This stage involves considering the different ways to make a particular decision (or resolve a situation) with the least risk of harm.</a:t>
            </a:r>
          </a:p>
          <a:p>
            <a:pPr>
              <a:spcAft>
                <a:spcPts val="1200"/>
              </a:spcAft>
            </a:pPr>
            <a:r>
              <a:rPr lang="en-GB" sz="1400" b="1" dirty="0"/>
              <a:t>Options</a:t>
            </a:r>
          </a:p>
          <a:p>
            <a:pPr>
              <a:spcAft>
                <a:spcPts val="1200"/>
              </a:spcAft>
            </a:pPr>
            <a:r>
              <a:rPr lang="en-GB" sz="1400" dirty="0"/>
              <a:t>• What options are open to me? Consider the immediacy of any threat; the limits of information to hand; the amount of time available; available ; resources and support; your own knowledge, experience and skills; the impact of potential actions on the situation and the public.</a:t>
            </a:r>
          </a:p>
          <a:p>
            <a:pPr>
              <a:spcAft>
                <a:spcPts val="1200"/>
              </a:spcAft>
            </a:pPr>
            <a:r>
              <a:rPr lang="en-GB" sz="1400" b="1" dirty="0"/>
              <a:t>If you have to account for your decision, will you be able to say it was:</a:t>
            </a:r>
          </a:p>
          <a:p>
            <a:pPr>
              <a:spcAft>
                <a:spcPts val="1200"/>
              </a:spcAft>
            </a:pPr>
            <a:r>
              <a:rPr lang="en-GB" sz="1400" dirty="0"/>
              <a:t>• Proportionate, legitimate and necessary?</a:t>
            </a:r>
          </a:p>
          <a:p>
            <a:pPr>
              <a:spcAft>
                <a:spcPts val="1200"/>
              </a:spcAft>
            </a:pPr>
            <a:r>
              <a:rPr lang="en-GB" sz="1400" dirty="0"/>
              <a:t>• Reasonable in the circumstances facing you at the time?</a:t>
            </a:r>
          </a:p>
          <a:p>
            <a:r>
              <a:rPr lang="en-GB" sz="1400" b="1" dirty="0"/>
              <a:t>Contingencies</a:t>
            </a:r>
          </a:p>
          <a:p>
            <a:r>
              <a:rPr lang="en-GB" sz="1400" dirty="0"/>
              <a:t>• What will I do if things do not happen as I anticipate?</a:t>
            </a:r>
            <a:endParaRPr lang="en-GB" altLang="en-US" sz="1400" b="1" dirty="0">
              <a:latin typeface="Arial" charset="0"/>
              <a:ea typeface="ＭＳ Ｐゴシック"/>
              <a:cs typeface="ＭＳ Ｐゴシック"/>
            </a:endParaRPr>
          </a:p>
        </p:txBody>
      </p:sp>
    </p:spTree>
    <p:extLst>
      <p:ext uri="{BB962C8B-B14F-4D97-AF65-F5344CB8AC3E}">
        <p14:creationId xmlns:p14="http://schemas.microsoft.com/office/powerpoint/2010/main" val="2490486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xfrm>
            <a:off x="2860675" y="68263"/>
            <a:ext cx="1436688" cy="1079500"/>
          </a:xfrm>
          <a:ln/>
        </p:spPr>
      </p:sp>
      <p:sp>
        <p:nvSpPr>
          <p:cNvPr id="76802" name="Notes Placeholder 2"/>
          <p:cNvSpPr>
            <a:spLocks noGrp="1"/>
          </p:cNvSpPr>
          <p:nvPr>
            <p:ph type="body" idx="1"/>
          </p:nvPr>
        </p:nvSpPr>
        <p:spPr>
          <a:xfrm>
            <a:off x="735163" y="1292085"/>
            <a:ext cx="5438140" cy="8494227"/>
          </a:xfrm>
          <a:noFill/>
          <a:ln/>
        </p:spPr>
        <p:txBody>
          <a:bodyPr/>
          <a:lstStyle/>
          <a:p>
            <a:pPr>
              <a:spcBef>
                <a:spcPct val="0"/>
              </a:spcBef>
            </a:pPr>
            <a:r>
              <a:rPr lang="en-GB" sz="1400" b="1" dirty="0">
                <a:latin typeface="Arial" charset="0"/>
                <a:ea typeface="ＭＳ Ｐゴシック"/>
                <a:cs typeface="ＭＳ Ｐゴシック"/>
              </a:rPr>
              <a:t>State:</a:t>
            </a:r>
          </a:p>
          <a:p>
            <a:pPr>
              <a:spcBef>
                <a:spcPct val="0"/>
              </a:spcBef>
            </a:pPr>
            <a:r>
              <a:rPr lang="en-GB" sz="1400" dirty="0">
                <a:latin typeface="Arial" charset="0"/>
                <a:ea typeface="ＭＳ Ｐゴシック"/>
                <a:cs typeface="ＭＳ Ｐゴシック"/>
              </a:rPr>
              <a:t>It is not possible to list all of the options available to deal with  conflict; for example, in some circumstances, say if you are outnumbered,  to do nothing may be an option.</a:t>
            </a:r>
          </a:p>
          <a:p>
            <a:pPr>
              <a:spcBef>
                <a:spcPct val="0"/>
              </a:spcBef>
            </a:pPr>
            <a:endParaRPr lang="en-GB" sz="1400" dirty="0">
              <a:latin typeface="Arial" charset="0"/>
              <a:ea typeface="ＭＳ Ｐゴシック"/>
              <a:cs typeface="ＭＳ Ｐゴシック"/>
            </a:endParaRPr>
          </a:p>
          <a:p>
            <a:pPr>
              <a:spcBef>
                <a:spcPct val="0"/>
              </a:spcBef>
            </a:pPr>
            <a:r>
              <a:rPr lang="en-GB" sz="1400" dirty="0">
                <a:latin typeface="Arial" charset="0"/>
                <a:ea typeface="ＭＳ Ｐゴシック"/>
                <a:cs typeface="ＭＳ Ｐゴシック"/>
              </a:rPr>
              <a:t>There are a range of ‘tactical’ or ‘</a:t>
            </a:r>
            <a:r>
              <a:rPr lang="en-GB" sz="1400" b="1" dirty="0">
                <a:solidFill>
                  <a:srgbClr val="0000FF"/>
                </a:solidFill>
                <a:latin typeface="Arial" charset="0"/>
                <a:ea typeface="ＭＳ Ｐゴシック"/>
                <a:cs typeface="ＭＳ Ｐゴシック"/>
              </a:rPr>
              <a:t>Reasonable Officer Response Options’</a:t>
            </a:r>
          </a:p>
          <a:p>
            <a:pPr>
              <a:spcBef>
                <a:spcPct val="0"/>
              </a:spcBef>
            </a:pPr>
            <a:endParaRPr lang="en-GB" sz="1400" dirty="0">
              <a:latin typeface="Arial" charset="0"/>
              <a:ea typeface="ＭＳ Ｐゴシック"/>
              <a:cs typeface="ＭＳ Ｐゴシック"/>
            </a:endParaRPr>
          </a:p>
          <a:p>
            <a:pPr>
              <a:spcBef>
                <a:spcPct val="0"/>
              </a:spcBef>
            </a:pPr>
            <a:r>
              <a:rPr lang="en-GB" sz="1400" dirty="0">
                <a:latin typeface="Arial" charset="0"/>
                <a:ea typeface="ＭＳ Ｐゴシック"/>
                <a:cs typeface="ＭＳ Ｐゴシック"/>
              </a:rPr>
              <a:t>Remember that the tactical option chosen </a:t>
            </a:r>
            <a:r>
              <a:rPr lang="en-GB" sz="1400" b="1" dirty="0">
                <a:solidFill>
                  <a:srgbClr val="FF0000"/>
                </a:solidFill>
                <a:latin typeface="Arial" charset="0"/>
                <a:ea typeface="ＭＳ Ｐゴシック"/>
                <a:cs typeface="ＭＳ Ｐゴシック"/>
              </a:rPr>
              <a:t>MUST</a:t>
            </a:r>
            <a:r>
              <a:rPr lang="en-GB" sz="1400" dirty="0">
                <a:latin typeface="Arial" charset="0"/>
                <a:ea typeface="ＭＳ Ｐゴシック"/>
                <a:cs typeface="ＭＳ Ｐゴシック"/>
              </a:rPr>
              <a:t> be proportionate to the threat faced in any set of circumstances.</a:t>
            </a:r>
          </a:p>
          <a:p>
            <a:pPr>
              <a:spcBef>
                <a:spcPct val="0"/>
              </a:spcBef>
            </a:pPr>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Officer’s presence</a:t>
            </a:r>
          </a:p>
          <a:p>
            <a:r>
              <a:rPr lang="en-GB" sz="1400" dirty="0">
                <a:latin typeface="Arial" charset="0"/>
                <a:ea typeface="ＭＳ Ｐゴシック"/>
                <a:cs typeface="ＭＳ Ｐゴシック"/>
              </a:rPr>
              <a:t>This includes the way the officer approaches the scene, their manner, appearance and professionalism. An officer may also decide, when appropriate, to tactically withdraw their presence from a situation.</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Communication skills</a:t>
            </a:r>
          </a:p>
          <a:p>
            <a:r>
              <a:rPr lang="en-GB" sz="1400" dirty="0">
                <a:latin typeface="Arial" charset="0"/>
                <a:ea typeface="ＭＳ Ｐゴシック"/>
                <a:cs typeface="ＭＳ Ｐゴシック"/>
              </a:rPr>
              <a:t>The officer’s ability to effectively communicate verbally and non-verbally.</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Primary control skills</a:t>
            </a:r>
          </a:p>
          <a:p>
            <a:r>
              <a:rPr lang="en-GB" sz="1400" dirty="0">
                <a:latin typeface="Arial" charset="0"/>
                <a:ea typeface="ＭＳ Ｐゴシック"/>
                <a:cs typeface="ＭＳ Ｐゴシック"/>
              </a:rPr>
              <a:t>Use of empty hand skills (including hip check, shoulder tipping  and release techniques), pressure points, arm-locks, wrist-locks, use of handcuffs and restraints and drawing a baton.</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Secondary control skills</a:t>
            </a:r>
          </a:p>
          <a:p>
            <a:r>
              <a:rPr lang="en-GB" sz="1400" dirty="0">
                <a:latin typeface="Arial" charset="0"/>
                <a:ea typeface="ＭＳ Ｐゴシック"/>
                <a:cs typeface="ＭＳ Ｐゴシック"/>
              </a:rPr>
              <a:t>Use of incapacitants. such as CS or Parva spray</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Defensive and offensive skills</a:t>
            </a:r>
          </a:p>
          <a:p>
            <a:r>
              <a:rPr lang="en-GB" sz="1400" dirty="0">
                <a:latin typeface="Arial" charset="0"/>
                <a:ea typeface="ＭＳ Ｐゴシック"/>
                <a:cs typeface="ＭＳ Ｐゴシック"/>
              </a:rPr>
              <a:t>Blocks, strikes, takedowns with unarmed skills, baton strikes or handcuffing.</a:t>
            </a:r>
          </a:p>
          <a:p>
            <a:endParaRPr lang="en-GB" sz="1400" dirty="0">
              <a:latin typeface="Arial" charset="0"/>
              <a:ea typeface="ＭＳ Ｐゴシック"/>
              <a:cs typeface="ＭＳ Ｐゴシック"/>
            </a:endParaRPr>
          </a:p>
          <a:p>
            <a:r>
              <a:rPr lang="en-GB" sz="1400" b="1" dirty="0">
                <a:solidFill>
                  <a:srgbClr val="FF0000"/>
                </a:solidFill>
                <a:latin typeface="Arial" charset="0"/>
                <a:ea typeface="ＭＳ Ｐゴシック"/>
                <a:cs typeface="ＭＳ Ｐゴシック"/>
              </a:rPr>
              <a:t>Deadly force</a:t>
            </a:r>
          </a:p>
          <a:p>
            <a:r>
              <a:rPr lang="en-GB" sz="1400" dirty="0">
                <a:latin typeface="Arial" charset="0"/>
                <a:ea typeface="ＭＳ Ｐゴシック"/>
                <a:cs typeface="ＭＳ Ｐゴシック"/>
              </a:rPr>
              <a:t>Any action likely to cause serious injury or death. Use of unarmed skills, baton, firearms or by any other means.</a:t>
            </a:r>
          </a:p>
          <a:p>
            <a:endParaRPr lang="en-GB" sz="1400" dirty="0">
              <a:latin typeface="Arial" charset="0"/>
              <a:ea typeface="ＭＳ Ｐゴシック"/>
              <a:cs typeface="ＭＳ Ｐゴシック"/>
            </a:endParaRPr>
          </a:p>
        </p:txBody>
      </p:sp>
      <p:sp>
        <p:nvSpPr>
          <p:cNvPr id="76803" name="Slide Number Placeholder 3"/>
          <p:cNvSpPr>
            <a:spLocks noGrp="1"/>
          </p:cNvSpPr>
          <p:nvPr>
            <p:ph type="sldNum" sz="quarter" idx="5"/>
          </p:nvPr>
        </p:nvSpPr>
        <p:spPr>
          <a:noFill/>
        </p:spPr>
        <p:txBody>
          <a:bodyPr/>
          <a:lstStyle/>
          <a:p>
            <a:fld id="{EE687165-D708-40E1-AC01-02869F53A0DE}" type="slidenum">
              <a:rPr lang="en-GB" altLang="en-US" smtClean="0">
                <a:ea typeface="ＭＳ Ｐゴシック"/>
                <a:cs typeface="ＭＳ Ｐゴシック"/>
              </a:rPr>
              <a:pPr/>
              <a:t>26</a:t>
            </a:fld>
            <a:endParaRPr lang="en-GB" altLang="en-US">
              <a:ea typeface="ＭＳ Ｐゴシック"/>
              <a:cs typeface="ＭＳ Ｐゴシック"/>
            </a:endParaRPr>
          </a:p>
        </p:txBody>
      </p:sp>
    </p:spTree>
    <p:extLst>
      <p:ext uri="{BB962C8B-B14F-4D97-AF65-F5344CB8AC3E}">
        <p14:creationId xmlns:p14="http://schemas.microsoft.com/office/powerpoint/2010/main" val="2987573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xfrm>
            <a:off x="2709863" y="117475"/>
            <a:ext cx="1663700" cy="1249363"/>
          </a:xfrm>
          <a:ln/>
        </p:spPr>
      </p:sp>
      <p:sp>
        <p:nvSpPr>
          <p:cNvPr id="72706" name="Notes Placeholder 2"/>
          <p:cNvSpPr>
            <a:spLocks noGrp="1"/>
          </p:cNvSpPr>
          <p:nvPr>
            <p:ph type="body" idx="1"/>
          </p:nvPr>
        </p:nvSpPr>
        <p:spPr>
          <a:xfrm>
            <a:off x="686602" y="1523786"/>
            <a:ext cx="5438140" cy="8207975"/>
          </a:xfrm>
          <a:noFill/>
          <a:ln/>
        </p:spPr>
        <p:txBody>
          <a:bodyPr/>
          <a:lstStyle/>
          <a:p>
            <a:pPr>
              <a:spcBef>
                <a:spcPct val="0"/>
              </a:spcBef>
            </a:pPr>
            <a:r>
              <a:rPr lang="en-GB" b="1" dirty="0">
                <a:latin typeface="Arial" charset="0"/>
                <a:ea typeface="ＭＳ Ｐゴシック"/>
                <a:cs typeface="ＭＳ Ｐゴシック"/>
              </a:rPr>
              <a:t>State:</a:t>
            </a:r>
          </a:p>
          <a:p>
            <a:pPr>
              <a:spcBef>
                <a:spcPct val="0"/>
              </a:spcBef>
            </a:pPr>
            <a:r>
              <a:rPr lang="en-GB" dirty="0">
                <a:latin typeface="Arial" charset="0"/>
                <a:ea typeface="ＭＳ Ｐゴシック"/>
                <a:cs typeface="ＭＳ Ｐゴシック"/>
              </a:rPr>
              <a:t>In all communications there is a sender, a receiver and a  message.</a:t>
            </a:r>
          </a:p>
          <a:p>
            <a:pPr>
              <a:spcBef>
                <a:spcPct val="0"/>
              </a:spcBef>
            </a:pPr>
            <a:r>
              <a:rPr lang="en-GB" dirty="0">
                <a:latin typeface="Arial" charset="0"/>
                <a:ea typeface="ＭＳ Ｐゴシック"/>
                <a:cs typeface="ＭＳ Ｐゴシック"/>
              </a:rPr>
              <a:t> </a:t>
            </a:r>
          </a:p>
          <a:p>
            <a:pPr>
              <a:spcBef>
                <a:spcPct val="0"/>
              </a:spcBef>
            </a:pPr>
            <a:r>
              <a:rPr lang="en-GB" dirty="0">
                <a:latin typeface="Arial" charset="0"/>
                <a:ea typeface="ＭＳ Ｐゴシック"/>
                <a:cs typeface="ＭＳ Ｐゴシック"/>
              </a:rPr>
              <a:t>This simple model helps to identify the component parts of  communication, however, communication is a complex, inter-active process which relies on the active participation of both sender and receiver.</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When confronting aggressive behaviour, successful resolution may be achieved by calming the emotions and then building a rapport with the individual once they are back to thinking  rationally.</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It is in calming the emotional mind that the rational mind’s ability to inhibit violent behaviour can be utilised.</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It is at this time that the officers’ knowledge of the communication process can be used tactically to handle difficult people.</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Assertiveness can be a powerful tool for managing resistant and abusive groups and individuals. </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 It is a calm, non-antagonist way of challenging specific behaviour. </a:t>
            </a:r>
          </a:p>
          <a:p>
            <a:pPr>
              <a:spcBef>
                <a:spcPct val="0"/>
              </a:spcBef>
            </a:pPr>
            <a:endParaRPr lang="en-GB" dirty="0">
              <a:latin typeface="Arial" charset="0"/>
              <a:ea typeface="ＭＳ Ｐゴシック"/>
              <a:cs typeface="ＭＳ Ｐゴシック"/>
            </a:endParaRPr>
          </a:p>
          <a:p>
            <a:pPr>
              <a:spcBef>
                <a:spcPct val="0"/>
              </a:spcBef>
            </a:pPr>
            <a:r>
              <a:rPr lang="en-GB" dirty="0">
                <a:latin typeface="Arial" charset="0"/>
                <a:ea typeface="ＭＳ Ｐゴシック"/>
                <a:cs typeface="ＭＳ Ｐゴシック"/>
              </a:rPr>
              <a:t>Assertive behaviour is not a skill that comes easily to everyone  and is something which requires practice.  </a:t>
            </a:r>
          </a:p>
          <a:p>
            <a:pPr>
              <a:spcBef>
                <a:spcPct val="0"/>
              </a:spcBef>
            </a:pPr>
            <a:endParaRPr lang="en-GB" sz="1200" b="1" dirty="0">
              <a:latin typeface="Arial" charset="0"/>
              <a:ea typeface="ＭＳ Ｐゴシック"/>
              <a:cs typeface="ＭＳ Ｐゴシック"/>
            </a:endParaRPr>
          </a:p>
        </p:txBody>
      </p:sp>
      <p:sp>
        <p:nvSpPr>
          <p:cNvPr id="72707" name="Slide Number Placeholder 3"/>
          <p:cNvSpPr>
            <a:spLocks noGrp="1"/>
          </p:cNvSpPr>
          <p:nvPr>
            <p:ph type="sldNum" sz="quarter" idx="5"/>
          </p:nvPr>
        </p:nvSpPr>
        <p:spPr>
          <a:noFill/>
        </p:spPr>
        <p:txBody>
          <a:bodyPr/>
          <a:lstStyle/>
          <a:p>
            <a:fld id="{395F1FD4-08FA-4F7E-B276-BD865347D4BB}" type="slidenum">
              <a:rPr lang="en-GB" altLang="en-US" smtClean="0">
                <a:ea typeface="ＭＳ Ｐゴシック"/>
                <a:cs typeface="ＭＳ Ｐゴシック"/>
              </a:rPr>
              <a:pPr/>
              <a:t>27</a:t>
            </a:fld>
            <a:endParaRPr lang="en-GB" altLang="en-US">
              <a:ea typeface="ＭＳ Ｐゴシック"/>
              <a:cs typeface="ＭＳ Ｐゴシック"/>
            </a:endParaRPr>
          </a:p>
        </p:txBody>
      </p:sp>
    </p:spTree>
    <p:extLst>
      <p:ext uri="{BB962C8B-B14F-4D97-AF65-F5344CB8AC3E}">
        <p14:creationId xmlns:p14="http://schemas.microsoft.com/office/powerpoint/2010/main" val="40811970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xfrm>
            <a:off x="2770188" y="139700"/>
            <a:ext cx="1279525" cy="960438"/>
          </a:xfrm>
          <a:ln/>
        </p:spPr>
      </p:sp>
      <p:sp>
        <p:nvSpPr>
          <p:cNvPr id="74754" name="Notes Placeholder 2"/>
          <p:cNvSpPr>
            <a:spLocks noGrp="1"/>
          </p:cNvSpPr>
          <p:nvPr>
            <p:ph type="body" idx="1"/>
          </p:nvPr>
        </p:nvSpPr>
        <p:spPr>
          <a:xfrm>
            <a:off x="663172" y="1220100"/>
            <a:ext cx="5438140" cy="8566212"/>
          </a:xfrm>
          <a:noFill/>
          <a:ln/>
        </p:spPr>
        <p:txBody>
          <a:bodyPr/>
          <a:lstStyle/>
          <a:p>
            <a:pPr>
              <a:spcBef>
                <a:spcPct val="0"/>
              </a:spcBef>
            </a:pPr>
            <a:r>
              <a:rPr lang="en-GB" b="1" dirty="0">
                <a:latin typeface="Arial" charset="0"/>
                <a:ea typeface="ＭＳ Ｐゴシック"/>
                <a:cs typeface="ＭＳ Ｐゴシック"/>
              </a:rPr>
              <a:t>State:</a:t>
            </a:r>
          </a:p>
          <a:p>
            <a:pPr>
              <a:spcBef>
                <a:spcPct val="0"/>
              </a:spcBef>
            </a:pPr>
            <a:r>
              <a:rPr lang="en-GB" sz="1300" dirty="0">
                <a:latin typeface="Arial" charset="0"/>
                <a:ea typeface="ＭＳ Ｐゴシック"/>
                <a:cs typeface="ＭＳ Ｐゴシック"/>
              </a:rPr>
              <a:t>The role of an officer is to deal effectively with a situation, and because officers are the very people in society who have  authority, it is their role to attempt to break any negative cycle of attitude and behaviour that may exist.</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If there are two officers dealing with an incident, a good method of reducing the conflict is to switch between officers communicating with the person or persons to draw the focus of attention away from your colleague and allow time for the tension to ease.</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You can only control your own attitude and behaviour. Break the</a:t>
            </a:r>
          </a:p>
          <a:p>
            <a:pPr>
              <a:spcBef>
                <a:spcPct val="0"/>
              </a:spcBef>
            </a:pPr>
            <a:r>
              <a:rPr lang="en-GB" sz="1300" dirty="0">
                <a:latin typeface="Arial" charset="0"/>
                <a:ea typeface="ＭＳ Ｐゴシック"/>
                <a:cs typeface="ＭＳ Ｐゴシック"/>
              </a:rPr>
              <a:t>unconscious loop by noticing how the behaviour of others makes you feel and refuse to let it affect your attitude.</a:t>
            </a:r>
          </a:p>
          <a:p>
            <a:pPr>
              <a:spcBef>
                <a:spcPct val="0"/>
              </a:spcBef>
            </a:pPr>
            <a:endParaRPr lang="en-GB" sz="1300" dirty="0">
              <a:latin typeface="Arial" charset="0"/>
              <a:ea typeface="ＭＳ Ｐゴシック"/>
              <a:cs typeface="ＭＳ Ｐゴシック"/>
            </a:endParaRPr>
          </a:p>
          <a:p>
            <a:pPr>
              <a:spcBef>
                <a:spcPct val="0"/>
              </a:spcBef>
            </a:pPr>
            <a:r>
              <a:rPr lang="en-GB" sz="1300" b="1" dirty="0">
                <a:solidFill>
                  <a:srgbClr val="FF0000"/>
                </a:solidFill>
                <a:latin typeface="Arial" charset="0"/>
                <a:ea typeface="ＭＳ Ｐゴシック"/>
                <a:cs typeface="ＭＳ Ｐゴシック"/>
              </a:rPr>
              <a:t>LEAPS</a:t>
            </a:r>
            <a:r>
              <a:rPr lang="en-GB" sz="1300" dirty="0">
                <a:latin typeface="Arial" charset="0"/>
                <a:ea typeface="ＭＳ Ｐゴシック"/>
                <a:cs typeface="ＭＳ Ｐゴシック"/>
              </a:rPr>
              <a:t> is a simple mnemonic that offers a flexible and structured</a:t>
            </a:r>
          </a:p>
          <a:p>
            <a:pPr>
              <a:spcBef>
                <a:spcPct val="0"/>
              </a:spcBef>
            </a:pPr>
            <a:r>
              <a:rPr lang="en-GB" sz="1300" dirty="0">
                <a:latin typeface="Arial" charset="0"/>
                <a:ea typeface="ＭＳ Ｐゴシック"/>
                <a:cs typeface="ＭＳ Ｐゴシック"/>
              </a:rPr>
              <a:t>approach to communicating not only in confrontational situations,</a:t>
            </a:r>
          </a:p>
          <a:p>
            <a:pPr>
              <a:spcBef>
                <a:spcPct val="0"/>
              </a:spcBef>
            </a:pPr>
            <a:r>
              <a:rPr lang="en-GB" sz="1300" dirty="0">
                <a:latin typeface="Arial" charset="0"/>
                <a:ea typeface="ＭＳ Ｐゴシック"/>
                <a:cs typeface="ＭＳ Ｐゴシック"/>
              </a:rPr>
              <a:t>but in all situations. </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Through practice officers can become experienced in using the model, so when facing a conflict situation, use of the principles may reduce their anxiety.</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Showing the person that you are listening attentively to them will often help de-escalate a situation because they feel they are being listened to.  </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This is called </a:t>
            </a:r>
            <a:r>
              <a:rPr lang="en-GB" sz="1300" b="1" dirty="0">
                <a:solidFill>
                  <a:srgbClr val="FF0000"/>
                </a:solidFill>
                <a:latin typeface="Arial" charset="0"/>
                <a:ea typeface="ＭＳ Ｐゴシック"/>
                <a:cs typeface="ＭＳ Ｐゴシック"/>
              </a:rPr>
              <a:t>active ‘Listening’ </a:t>
            </a:r>
            <a:r>
              <a:rPr lang="en-GB" sz="1300" dirty="0">
                <a:latin typeface="Arial" charset="0"/>
                <a:ea typeface="ＭＳ Ｐゴシック"/>
                <a:cs typeface="ＭＳ Ｐゴシック"/>
              </a:rPr>
              <a:t>and, when you are ‘</a:t>
            </a:r>
            <a:r>
              <a:rPr lang="en-GB" sz="1300" b="1" dirty="0">
                <a:solidFill>
                  <a:srgbClr val="FF0000"/>
                </a:solidFill>
                <a:latin typeface="Arial" charset="0"/>
                <a:ea typeface="ＭＳ Ｐゴシック"/>
                <a:cs typeface="ＭＳ Ｐゴシック"/>
              </a:rPr>
              <a:t>Empathetic’</a:t>
            </a:r>
            <a:r>
              <a:rPr lang="en-GB" sz="1300" dirty="0">
                <a:latin typeface="Arial" charset="0"/>
                <a:ea typeface="ＭＳ Ｐゴシック"/>
                <a:cs typeface="ＭＳ Ｐゴシック"/>
              </a:rPr>
              <a:t>, trying to understand their situation or problem, it will also help resolve any tension.</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Make sure you </a:t>
            </a:r>
            <a:r>
              <a:rPr lang="en-GB" sz="1300" b="1" dirty="0">
                <a:solidFill>
                  <a:srgbClr val="FF0000"/>
                </a:solidFill>
                <a:latin typeface="Arial" charset="0"/>
                <a:ea typeface="ＭＳ Ｐゴシック"/>
                <a:cs typeface="ＭＳ Ｐゴシック"/>
              </a:rPr>
              <a:t>‘Ask questions’ </a:t>
            </a:r>
            <a:r>
              <a:rPr lang="en-GB" sz="1300" dirty="0">
                <a:latin typeface="Arial" charset="0"/>
                <a:ea typeface="ＭＳ Ｐゴシック"/>
                <a:cs typeface="ＭＳ Ｐゴシック"/>
              </a:rPr>
              <a:t>to ensure that you understand what the problem is. </a:t>
            </a:r>
            <a:r>
              <a:rPr lang="en-GB" sz="1300" b="1" dirty="0">
                <a:solidFill>
                  <a:srgbClr val="FF0000"/>
                </a:solidFill>
                <a:latin typeface="Arial" charset="0"/>
                <a:ea typeface="ＭＳ Ｐゴシック"/>
                <a:cs typeface="ＭＳ Ｐゴシック"/>
              </a:rPr>
              <a:t>‘Paraphrase’</a:t>
            </a:r>
            <a:r>
              <a:rPr lang="en-GB" sz="1300" dirty="0">
                <a:latin typeface="Arial" charset="0"/>
                <a:ea typeface="ＭＳ Ｐゴシック"/>
                <a:cs typeface="ＭＳ Ｐゴシック"/>
              </a:rPr>
              <a:t> by repeating parts of what you have been told back to the person and asking them if this is correct to gain an idea of what is their understanding of what is happening.</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Finally ‘</a:t>
            </a:r>
            <a:r>
              <a:rPr lang="en-GB" sz="1300" b="1" dirty="0">
                <a:solidFill>
                  <a:srgbClr val="FF0000"/>
                </a:solidFill>
                <a:latin typeface="Arial" charset="0"/>
                <a:ea typeface="ＭＳ Ｐゴシック"/>
                <a:cs typeface="ＭＳ Ｐゴシック"/>
              </a:rPr>
              <a:t>Summarise’</a:t>
            </a:r>
            <a:r>
              <a:rPr lang="en-GB" sz="1300" dirty="0">
                <a:latin typeface="Arial" charset="0"/>
                <a:ea typeface="ＭＳ Ｐゴシック"/>
                <a:cs typeface="ＭＳ Ｐゴシック"/>
              </a:rPr>
              <a:t> what has happened to ensure that no one is no confusion and all parties agree with what has been said.</a:t>
            </a:r>
          </a:p>
          <a:p>
            <a:endParaRPr lang="en-GB" dirty="0">
              <a:latin typeface="Arial" charset="0"/>
              <a:ea typeface="ＭＳ Ｐゴシック"/>
              <a:cs typeface="ＭＳ Ｐゴシック"/>
            </a:endParaRPr>
          </a:p>
        </p:txBody>
      </p:sp>
      <p:sp>
        <p:nvSpPr>
          <p:cNvPr id="74755" name="Slide Number Placeholder 3"/>
          <p:cNvSpPr>
            <a:spLocks noGrp="1"/>
          </p:cNvSpPr>
          <p:nvPr>
            <p:ph type="sldNum" sz="quarter" idx="5"/>
          </p:nvPr>
        </p:nvSpPr>
        <p:spPr>
          <a:noFill/>
        </p:spPr>
        <p:txBody>
          <a:bodyPr/>
          <a:lstStyle/>
          <a:p>
            <a:fld id="{098C6D62-13EF-4AC5-8F8C-1A5D3C8C608F}" type="slidenum">
              <a:rPr lang="en-GB" altLang="en-US" smtClean="0">
                <a:ea typeface="ＭＳ Ｐゴシック"/>
                <a:cs typeface="ＭＳ Ｐゴシック"/>
              </a:rPr>
              <a:pPr/>
              <a:t>28</a:t>
            </a:fld>
            <a:endParaRPr lang="en-GB" altLang="en-US">
              <a:ea typeface="ＭＳ Ｐゴシック"/>
              <a:cs typeface="ＭＳ Ｐゴシック"/>
            </a:endParaRPr>
          </a:p>
        </p:txBody>
      </p:sp>
    </p:spTree>
    <p:extLst>
      <p:ext uri="{BB962C8B-B14F-4D97-AF65-F5344CB8AC3E}">
        <p14:creationId xmlns:p14="http://schemas.microsoft.com/office/powerpoint/2010/main" val="18730150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38475" y="117475"/>
            <a:ext cx="935038" cy="703263"/>
          </a:xfrm>
        </p:spPr>
      </p:sp>
      <p:sp>
        <p:nvSpPr>
          <p:cNvPr id="3" name="Notes Placeholder 2"/>
          <p:cNvSpPr>
            <a:spLocks noGrp="1"/>
          </p:cNvSpPr>
          <p:nvPr>
            <p:ph type="body" idx="1"/>
          </p:nvPr>
        </p:nvSpPr>
        <p:spPr>
          <a:xfrm>
            <a:off x="757978" y="976589"/>
            <a:ext cx="5438140" cy="8442489"/>
          </a:xfrm>
        </p:spPr>
        <p:txBody>
          <a:bodyPr/>
          <a:lstStyle/>
          <a:p>
            <a:r>
              <a:rPr lang="en-GB" sz="1200" dirty="0">
                <a:latin typeface="Arial" charset="0"/>
                <a:ea typeface="ＭＳ Ｐゴシック"/>
                <a:cs typeface="ＭＳ Ｐゴシック"/>
              </a:rPr>
              <a:t>Your attitude and behaviour can be very effective or very destructive in maintaining control of a situation. A simple model used in police training and by others who deal in people management and conflict resolution is known as </a:t>
            </a:r>
            <a:r>
              <a:rPr lang="en-GB" sz="1200" b="1" dirty="0">
                <a:latin typeface="Arial" charset="0"/>
                <a:ea typeface="ＭＳ Ｐゴシック"/>
                <a:cs typeface="ＭＳ Ｐゴシック"/>
              </a:rPr>
              <a:t>Betari’s Box</a:t>
            </a:r>
            <a:r>
              <a:rPr lang="en-GB" sz="1200" dirty="0">
                <a:latin typeface="Arial" charset="0"/>
                <a:ea typeface="ＭＳ Ｐゴシック"/>
                <a:cs typeface="ＭＳ Ｐゴシック"/>
              </a:rPr>
              <a:t>.</a:t>
            </a:r>
          </a:p>
          <a:p>
            <a:endParaRPr lang="en-GB" sz="1200" dirty="0">
              <a:latin typeface="Arial" charset="0"/>
              <a:ea typeface="ＭＳ Ｐゴシック"/>
              <a:cs typeface="ＭＳ Ｐゴシック"/>
            </a:endParaRPr>
          </a:p>
          <a:p>
            <a:r>
              <a:rPr lang="en-GB" sz="1200" dirty="0">
                <a:latin typeface="Arial" charset="0"/>
                <a:ea typeface="ＭＳ Ｐゴシック"/>
                <a:cs typeface="ＭＳ Ｐゴシック"/>
              </a:rPr>
              <a:t>If your attitude is negative and behaviour is aggressive you can only expect the same back from the person you are talking to.  Betari’s Box is demonstrated as a spiral where tensions continue to rise.</a:t>
            </a:r>
          </a:p>
          <a:p>
            <a:endParaRPr lang="en-GB" sz="1200" dirty="0">
              <a:latin typeface="Arial" charset="0"/>
              <a:ea typeface="ＭＳ Ｐゴシック"/>
              <a:cs typeface="ＭＳ Ｐゴシック"/>
            </a:endParaRPr>
          </a:p>
          <a:p>
            <a:r>
              <a:rPr lang="en-GB" sz="1200" dirty="0">
                <a:latin typeface="Arial" charset="0"/>
                <a:ea typeface="ＭＳ Ｐゴシック"/>
                <a:cs typeface="ＭＳ Ｐゴシック"/>
              </a:rPr>
              <a:t>Think of a time when you were involved in an argument when it got out of hand.  Why did it get so?  Did it follow the pattern of Betari’s Box?</a:t>
            </a:r>
          </a:p>
          <a:p>
            <a:endParaRPr lang="en-GB" sz="1200" dirty="0">
              <a:latin typeface="Arial" charset="0"/>
              <a:ea typeface="ＭＳ Ｐゴシック"/>
              <a:cs typeface="ＭＳ Ｐゴシック"/>
            </a:endParaRPr>
          </a:p>
          <a:p>
            <a:pPr>
              <a:lnSpc>
                <a:spcPct val="80000"/>
              </a:lnSpc>
            </a:pPr>
            <a:r>
              <a:rPr lang="en-GB" altLang="en-US" sz="1200" dirty="0">
                <a:latin typeface="Arial" charset="0"/>
              </a:rPr>
              <a:t>Within any interaction, our attitude whether positive or negative is reflected in our behaviour as we exchange signals on a conscious and subconscious level and we interpret those signals in order to decide what signals we want to reciprocate back. </a:t>
            </a:r>
          </a:p>
          <a:p>
            <a:pPr>
              <a:lnSpc>
                <a:spcPct val="80000"/>
              </a:lnSpc>
            </a:pPr>
            <a:endParaRPr lang="en-GB" altLang="en-US" sz="1200" dirty="0">
              <a:latin typeface="Arial" charset="0"/>
            </a:endParaRPr>
          </a:p>
          <a:p>
            <a:pPr>
              <a:lnSpc>
                <a:spcPct val="80000"/>
              </a:lnSpc>
            </a:pPr>
            <a:r>
              <a:rPr lang="en-GB" altLang="en-US" sz="1200" dirty="0">
                <a:latin typeface="Arial" charset="0"/>
              </a:rPr>
              <a:t>This is a continuous process within any exchange, and the reaction that we receive, is a product of the messages that we send through our words, tonality of voice, facial expressions and body language.</a:t>
            </a:r>
          </a:p>
          <a:p>
            <a:pPr>
              <a:lnSpc>
                <a:spcPct val="80000"/>
              </a:lnSpc>
            </a:pPr>
            <a:endParaRPr lang="en-GB" altLang="en-US" sz="1200" b="1" dirty="0">
              <a:latin typeface="Arial" charset="0"/>
            </a:endParaRPr>
          </a:p>
          <a:p>
            <a:pPr>
              <a:lnSpc>
                <a:spcPct val="80000"/>
              </a:lnSpc>
            </a:pPr>
            <a:r>
              <a:rPr lang="en-GB" altLang="en-US" sz="1200" b="1" dirty="0">
                <a:solidFill>
                  <a:srgbClr val="0000FF"/>
                </a:solidFill>
                <a:latin typeface="Arial" charset="0"/>
              </a:rPr>
              <a:t>Attitude affects behaviour</a:t>
            </a:r>
          </a:p>
          <a:p>
            <a:pPr>
              <a:lnSpc>
                <a:spcPct val="80000"/>
              </a:lnSpc>
            </a:pPr>
            <a:r>
              <a:rPr lang="en-GB" altLang="en-US" sz="1200" dirty="0">
                <a:latin typeface="Arial" charset="0"/>
              </a:rPr>
              <a:t>Our attitude about anything comes out in our external behavioural displays.  </a:t>
            </a:r>
          </a:p>
          <a:p>
            <a:pPr>
              <a:lnSpc>
                <a:spcPct val="80000"/>
              </a:lnSpc>
            </a:pPr>
            <a:endParaRPr lang="en-GB" altLang="en-US" sz="1200" dirty="0">
              <a:latin typeface="Arial" charset="0"/>
            </a:endParaRPr>
          </a:p>
          <a:p>
            <a:pPr>
              <a:lnSpc>
                <a:spcPct val="80000"/>
              </a:lnSpc>
            </a:pPr>
            <a:r>
              <a:rPr lang="en-GB" altLang="en-US" sz="1200" dirty="0">
                <a:latin typeface="Arial" charset="0"/>
              </a:rPr>
              <a:t>This may appear in the signals we send to other people, for example in  smiles, voice tone and use of particular words.</a:t>
            </a:r>
          </a:p>
          <a:p>
            <a:pPr>
              <a:lnSpc>
                <a:spcPct val="80000"/>
              </a:lnSpc>
            </a:pPr>
            <a:endParaRPr lang="en-GB" altLang="en-US" sz="1200" dirty="0">
              <a:latin typeface="Arial" charset="0"/>
            </a:endParaRPr>
          </a:p>
          <a:p>
            <a:pPr>
              <a:lnSpc>
                <a:spcPct val="80000"/>
              </a:lnSpc>
            </a:pPr>
            <a:r>
              <a:rPr lang="en-GB" altLang="en-US" sz="1200" dirty="0">
                <a:latin typeface="Arial" charset="0"/>
              </a:rPr>
              <a:t> It also appears in how we act, and in particular regarding other people.  </a:t>
            </a:r>
          </a:p>
          <a:p>
            <a:pPr>
              <a:lnSpc>
                <a:spcPct val="80000"/>
              </a:lnSpc>
            </a:pPr>
            <a:endParaRPr lang="en-GB" altLang="en-US" sz="1200" dirty="0">
              <a:latin typeface="Arial" charset="0"/>
            </a:endParaRPr>
          </a:p>
          <a:p>
            <a:pPr>
              <a:lnSpc>
                <a:spcPct val="80000"/>
              </a:lnSpc>
            </a:pPr>
            <a:r>
              <a:rPr lang="en-GB" altLang="en-US" sz="1200" dirty="0">
                <a:latin typeface="Arial" charset="0"/>
              </a:rPr>
              <a:t>The reverse  is also true, of course, and attitude of others also affects their behaviour. </a:t>
            </a:r>
            <a:endParaRPr lang="en-GB" altLang="en-US" sz="1200" b="1" dirty="0">
              <a:latin typeface="Arial" charset="0"/>
            </a:endParaRPr>
          </a:p>
          <a:p>
            <a:pPr>
              <a:lnSpc>
                <a:spcPct val="80000"/>
              </a:lnSpc>
            </a:pPr>
            <a:endParaRPr lang="en-GB" altLang="en-US" sz="1200" b="1" dirty="0">
              <a:latin typeface="Arial" charset="0"/>
            </a:endParaRPr>
          </a:p>
          <a:p>
            <a:pPr>
              <a:lnSpc>
                <a:spcPct val="80000"/>
              </a:lnSpc>
            </a:pPr>
            <a:r>
              <a:rPr lang="en-GB" altLang="en-US" sz="1200" b="1" dirty="0">
                <a:solidFill>
                  <a:srgbClr val="0000FF"/>
                </a:solidFill>
                <a:latin typeface="Arial" charset="0"/>
              </a:rPr>
              <a:t>Behaviour affects others' attitudes</a:t>
            </a:r>
          </a:p>
          <a:p>
            <a:pPr>
              <a:lnSpc>
                <a:spcPct val="80000"/>
              </a:lnSpc>
            </a:pPr>
            <a:r>
              <a:rPr lang="en-GB" altLang="en-US" sz="1200" dirty="0">
                <a:latin typeface="Arial" charset="0"/>
              </a:rPr>
              <a:t>When I do something or send physical signals to you, then it has an effect on your attitude.</a:t>
            </a:r>
          </a:p>
          <a:p>
            <a:pPr>
              <a:lnSpc>
                <a:spcPct val="80000"/>
              </a:lnSpc>
            </a:pPr>
            <a:endParaRPr lang="en-GB" altLang="en-US" sz="1200" dirty="0">
              <a:latin typeface="Arial" charset="0"/>
            </a:endParaRPr>
          </a:p>
          <a:p>
            <a:pPr>
              <a:lnSpc>
                <a:spcPct val="80000"/>
              </a:lnSpc>
            </a:pPr>
            <a:r>
              <a:rPr lang="en-GB" altLang="en-US" sz="1200" dirty="0">
                <a:latin typeface="Arial" charset="0"/>
              </a:rPr>
              <a:t> If I act in an aggressive way towards you, you will interpret this in a certain way. </a:t>
            </a:r>
          </a:p>
          <a:p>
            <a:pPr>
              <a:lnSpc>
                <a:spcPct val="80000"/>
              </a:lnSpc>
            </a:pPr>
            <a:endParaRPr lang="en-GB" altLang="en-US" sz="1200" dirty="0">
              <a:latin typeface="Arial" charset="0"/>
            </a:endParaRPr>
          </a:p>
          <a:p>
            <a:pPr>
              <a:lnSpc>
                <a:spcPct val="80000"/>
              </a:lnSpc>
            </a:pPr>
            <a:r>
              <a:rPr lang="en-GB" altLang="en-US" sz="1200" dirty="0">
                <a:latin typeface="Arial" charset="0"/>
              </a:rPr>
              <a:t>Your attitude is subsequently affected by this, either because you are persuaded by my arguments or because you react to what you may perceive as unreasonable behaviour by me. </a:t>
            </a:r>
          </a:p>
          <a:p>
            <a:pPr>
              <a:lnSpc>
                <a:spcPct val="80000"/>
              </a:lnSpc>
            </a:pPr>
            <a:endParaRPr lang="en-GB" altLang="en-US" sz="1200" dirty="0">
              <a:latin typeface="Arial" charset="0"/>
            </a:endParaRPr>
          </a:p>
          <a:p>
            <a:pPr>
              <a:lnSpc>
                <a:spcPct val="80000"/>
              </a:lnSpc>
            </a:pPr>
            <a:r>
              <a:rPr lang="en-GB" altLang="en-US" sz="1200" dirty="0">
                <a:latin typeface="Arial" charset="0"/>
              </a:rPr>
              <a:t>Again, the reverse is true. Your behaviour affects my attitudes as I interpret, rightly or wrongly, what you do or signal.  </a:t>
            </a:r>
          </a:p>
          <a:p>
            <a:pPr>
              <a:lnSpc>
                <a:spcPct val="80000"/>
              </a:lnSpc>
            </a:pPr>
            <a:endParaRPr lang="en-GB" altLang="en-US" sz="1200" dirty="0">
              <a:latin typeface="Arial" charset="0"/>
            </a:endParaRPr>
          </a:p>
          <a:p>
            <a:pPr>
              <a:lnSpc>
                <a:spcPct val="80000"/>
              </a:lnSpc>
            </a:pPr>
            <a:r>
              <a:rPr lang="en-GB" altLang="en-US" sz="1200" dirty="0">
                <a:latin typeface="Arial" charset="0"/>
              </a:rPr>
              <a:t>Thus a circle is created.</a:t>
            </a:r>
          </a:p>
          <a:p>
            <a:pPr>
              <a:lnSpc>
                <a:spcPct val="80000"/>
              </a:lnSpc>
            </a:pPr>
            <a:endParaRPr lang="en-GB" altLang="en-US" sz="1200" dirty="0">
              <a:latin typeface="Arial" charset="0"/>
            </a:endParaRPr>
          </a:p>
          <a:p>
            <a:pPr>
              <a:lnSpc>
                <a:spcPct val="80000"/>
              </a:lnSpc>
            </a:pPr>
            <a:r>
              <a:rPr lang="en-GB" altLang="en-US" sz="1200" dirty="0">
                <a:latin typeface="Arial" charset="0"/>
              </a:rPr>
              <a:t> I act, which affects your attitude, which affects  your behaviour, which affects my attitude, which affects my actions.</a:t>
            </a:r>
          </a:p>
          <a:p>
            <a:endParaRPr lang="en-GB" sz="1400" dirty="0"/>
          </a:p>
        </p:txBody>
      </p:sp>
      <p:sp>
        <p:nvSpPr>
          <p:cNvPr id="4" name="Slide Number Placeholder 3"/>
          <p:cNvSpPr>
            <a:spLocks noGrp="1"/>
          </p:cNvSpPr>
          <p:nvPr>
            <p:ph type="sldNum" sz="quarter" idx="10"/>
          </p:nvPr>
        </p:nvSpPr>
        <p:spPr/>
        <p:txBody>
          <a:bodyPr/>
          <a:lstStyle/>
          <a:p>
            <a:fld id="{E34DC837-D6DD-4633-9C69-067F5869A2FC}" type="slidenum">
              <a:rPr lang="en-GB" smtClean="0"/>
              <a:pPr/>
              <a:t>30</a:t>
            </a:fld>
            <a:endParaRPr lang="en-GB"/>
          </a:p>
        </p:txBody>
      </p:sp>
    </p:spTree>
    <p:extLst>
      <p:ext uri="{BB962C8B-B14F-4D97-AF65-F5344CB8AC3E}">
        <p14:creationId xmlns:p14="http://schemas.microsoft.com/office/powerpoint/2010/main" val="2337194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xfrm>
            <a:off x="2219325" y="273050"/>
            <a:ext cx="2532063" cy="1900238"/>
          </a:xfrm>
          <a:ln/>
        </p:spPr>
      </p:sp>
      <p:sp>
        <p:nvSpPr>
          <p:cNvPr id="78850" name="Notes Placeholder 2"/>
          <p:cNvSpPr>
            <a:spLocks noGrp="1"/>
          </p:cNvSpPr>
          <p:nvPr>
            <p:ph type="body" idx="1"/>
          </p:nvPr>
        </p:nvSpPr>
        <p:spPr>
          <a:noFill/>
          <a:ln/>
        </p:spPr>
        <p:txBody>
          <a:bodyPr/>
          <a:lstStyle/>
          <a:p>
            <a:pPr>
              <a:spcBef>
                <a:spcPct val="0"/>
              </a:spcBef>
              <a:spcAft>
                <a:spcPts val="200"/>
              </a:spcAft>
            </a:pPr>
            <a:r>
              <a:rPr lang="en-GB" sz="1400" b="1" dirty="0">
                <a:latin typeface="Arial" charset="0"/>
                <a:ea typeface="ＭＳ Ｐゴシック"/>
                <a:cs typeface="ＭＳ Ｐゴシック"/>
              </a:rPr>
              <a:t>State:</a:t>
            </a:r>
          </a:p>
          <a:p>
            <a:pPr>
              <a:spcBef>
                <a:spcPct val="0"/>
              </a:spcBef>
              <a:spcAft>
                <a:spcPts val="200"/>
              </a:spcAft>
            </a:pPr>
            <a:r>
              <a:rPr lang="en-GB" sz="1400" dirty="0">
                <a:latin typeface="Arial" charset="0"/>
                <a:ea typeface="ＭＳ Ｐゴシック"/>
                <a:cs typeface="ＭＳ Ｐゴシック"/>
              </a:rPr>
              <a:t>The five-step appeal model offers a valuable means of final approach in cases of resistance whereby individuals are given every chance to comply with the officer’s requests. </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This in effect is mediation and it is the officer’s role to give the individual a fresh personal view of the situation from their own perspective.</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b="1" dirty="0">
                <a:solidFill>
                  <a:srgbClr val="0000FF"/>
                </a:solidFill>
                <a:latin typeface="Arial" charset="0"/>
                <a:ea typeface="ＭＳ Ｐゴシック"/>
                <a:cs typeface="ＭＳ Ｐゴシック"/>
              </a:rPr>
              <a:t>Simple Appeal</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Quite simply ask the person to carry out the task,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e.g.– some people will respond to this. </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Let the individual say what they want, as long as they do what the officer wants.</a:t>
            </a:r>
          </a:p>
          <a:p>
            <a:pPr>
              <a:spcBef>
                <a:spcPct val="0"/>
              </a:spcBef>
              <a:spcAft>
                <a:spcPts val="200"/>
              </a:spcAft>
            </a:pPr>
            <a:endParaRPr lang="en-GB" dirty="0">
              <a:latin typeface="Arial" charset="0"/>
              <a:ea typeface="ＭＳ Ｐゴシック"/>
              <a:cs typeface="ＭＳ Ｐゴシック"/>
            </a:endParaRPr>
          </a:p>
          <a:p>
            <a:pPr>
              <a:spcBef>
                <a:spcPct val="0"/>
              </a:spcBef>
              <a:spcAft>
                <a:spcPts val="200"/>
              </a:spcAft>
            </a:pPr>
            <a:endParaRPr lang="en-GB" sz="1200" dirty="0">
              <a:latin typeface="Arial" charset="0"/>
              <a:ea typeface="ＭＳ Ｐゴシック"/>
              <a:cs typeface="ＭＳ Ｐゴシック"/>
            </a:endParaRPr>
          </a:p>
        </p:txBody>
      </p:sp>
      <p:sp>
        <p:nvSpPr>
          <p:cNvPr id="78851" name="Slide Number Placeholder 3"/>
          <p:cNvSpPr>
            <a:spLocks noGrp="1"/>
          </p:cNvSpPr>
          <p:nvPr>
            <p:ph type="sldNum" sz="quarter" idx="5"/>
          </p:nvPr>
        </p:nvSpPr>
        <p:spPr>
          <a:noFill/>
        </p:spPr>
        <p:txBody>
          <a:bodyPr/>
          <a:lstStyle/>
          <a:p>
            <a:fld id="{613F5D8C-475E-4412-9F4B-4D81DE72489B}" type="slidenum">
              <a:rPr lang="en-GB" altLang="en-US" smtClean="0">
                <a:ea typeface="ＭＳ Ｐゴシック"/>
                <a:cs typeface="ＭＳ Ｐゴシック"/>
              </a:rPr>
              <a:pPr/>
              <a:t>31</a:t>
            </a:fld>
            <a:endParaRPr lang="en-GB" altLang="en-US">
              <a:ea typeface="ＭＳ Ｐゴシック"/>
              <a:cs typeface="ＭＳ Ｐゴシック"/>
            </a:endParaRPr>
          </a:p>
        </p:txBody>
      </p:sp>
    </p:spTree>
    <p:extLst>
      <p:ext uri="{BB962C8B-B14F-4D97-AF65-F5344CB8AC3E}">
        <p14:creationId xmlns:p14="http://schemas.microsoft.com/office/powerpoint/2010/main" val="25684204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a:xfrm>
            <a:off x="2217738" y="117475"/>
            <a:ext cx="2535237" cy="1901825"/>
          </a:xfrm>
          <a:ln/>
        </p:spPr>
      </p:sp>
      <p:sp>
        <p:nvSpPr>
          <p:cNvPr id="80898" name="Notes Placeholder 2"/>
          <p:cNvSpPr>
            <a:spLocks noGrp="1"/>
          </p:cNvSpPr>
          <p:nvPr>
            <p:ph type="body" idx="1"/>
          </p:nvPr>
        </p:nvSpPr>
        <p:spPr>
          <a:noFill/>
          <a:ln/>
        </p:spPr>
        <p:txBody>
          <a:bodyPr/>
          <a:lstStyle/>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solidFill>
                  <a:srgbClr val="0000FF"/>
                </a:solidFill>
                <a:latin typeface="Arial" charset="0"/>
                <a:ea typeface="ＭＳ Ｐゴシック"/>
                <a:cs typeface="ＭＳ Ｐゴシック"/>
              </a:rPr>
              <a:t>The Reasoned Appeal </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Re-enforce the rules – explain why you have made the request and link it to the conduct that has caused it.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Ask the individual to comply with your request.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Some members of the public will respond to a direct request from a police officer.</a:t>
            </a:r>
          </a:p>
          <a:p>
            <a:pPr>
              <a:spcBef>
                <a:spcPct val="0"/>
              </a:spcBef>
              <a:spcAft>
                <a:spcPts val="200"/>
              </a:spcAft>
            </a:pPr>
            <a:endParaRPr lang="en-GB" sz="1200" dirty="0">
              <a:latin typeface="Arial" charset="0"/>
              <a:ea typeface="ＭＳ Ｐゴシック"/>
              <a:cs typeface="ＭＳ Ｐゴシック"/>
            </a:endParaRPr>
          </a:p>
        </p:txBody>
      </p:sp>
      <p:sp>
        <p:nvSpPr>
          <p:cNvPr id="80899" name="Slide Number Placeholder 3"/>
          <p:cNvSpPr>
            <a:spLocks noGrp="1"/>
          </p:cNvSpPr>
          <p:nvPr>
            <p:ph type="sldNum" sz="quarter" idx="5"/>
          </p:nvPr>
        </p:nvSpPr>
        <p:spPr>
          <a:noFill/>
        </p:spPr>
        <p:txBody>
          <a:bodyPr/>
          <a:lstStyle/>
          <a:p>
            <a:fld id="{3E6CE599-55ED-4DAB-9BC8-BB1B7D80C1EA}" type="slidenum">
              <a:rPr lang="en-GB" altLang="en-US" smtClean="0">
                <a:ea typeface="ＭＳ Ｐゴシック"/>
                <a:cs typeface="ＭＳ Ｐゴシック"/>
              </a:rPr>
              <a:pPr/>
              <a:t>32</a:t>
            </a:fld>
            <a:endParaRPr lang="en-GB" altLang="en-US">
              <a:ea typeface="ＭＳ Ｐゴシック"/>
              <a:cs typeface="ＭＳ Ｐゴシック"/>
            </a:endParaRPr>
          </a:p>
        </p:txBody>
      </p:sp>
    </p:spTree>
    <p:extLst>
      <p:ext uri="{BB962C8B-B14F-4D97-AF65-F5344CB8AC3E}">
        <p14:creationId xmlns:p14="http://schemas.microsoft.com/office/powerpoint/2010/main" val="42944901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a:xfrm>
            <a:off x="2217738" y="117475"/>
            <a:ext cx="2535237" cy="1901825"/>
          </a:xfrm>
          <a:ln/>
        </p:spPr>
      </p:sp>
      <p:sp>
        <p:nvSpPr>
          <p:cNvPr id="82946" name="Notes Placeholder 2"/>
          <p:cNvSpPr>
            <a:spLocks noGrp="1"/>
          </p:cNvSpPr>
          <p:nvPr>
            <p:ph type="body" idx="1"/>
          </p:nvPr>
        </p:nvSpPr>
        <p:spPr>
          <a:noFill/>
          <a:ln/>
        </p:spPr>
        <p:txBody>
          <a:bodyPr/>
          <a:lstStyle/>
          <a:p>
            <a:pPr>
              <a:spcBef>
                <a:spcPct val="0"/>
              </a:spcBef>
              <a:spcAft>
                <a:spcPts val="200"/>
              </a:spcAft>
            </a:pPr>
            <a:r>
              <a:rPr lang="en-GB" sz="1400" b="1" dirty="0">
                <a:solidFill>
                  <a:srgbClr val="0000FF"/>
                </a:solidFill>
                <a:latin typeface="Arial" charset="0"/>
                <a:ea typeface="ＭＳ Ｐゴシック"/>
                <a:cs typeface="ＭＳ Ｐゴシック"/>
              </a:rPr>
              <a:t>The Personal Appeal</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Explain why the request has been made, what law if any has been broken, and what conduct has caused the request.</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Get the individual to consider their options and the consequences for </a:t>
            </a:r>
            <a:r>
              <a:rPr lang="en-GB" sz="1400" b="1" u="sng" dirty="0">
                <a:latin typeface="Arial" charset="0"/>
                <a:ea typeface="ＭＳ Ｐゴシック"/>
                <a:cs typeface="ＭＳ Ｐゴシック"/>
              </a:rPr>
              <a:t>them</a:t>
            </a:r>
            <a:r>
              <a:rPr lang="en-GB" sz="1400" dirty="0">
                <a:latin typeface="Arial" charset="0"/>
                <a:ea typeface="ＭＳ Ｐゴシック"/>
                <a:cs typeface="ＭＳ Ｐゴシック"/>
              </a:rPr>
              <a:t> if they fail to respond to your request.</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This may remind the individual that they may be jeopardising values that are high priorities to them such as:</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free time if arrested or while in court or imprisonment</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money to pay travelling expenses or court fines, costs, etc.</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income and prestige of their employment  the possibility of a criminal record and its potential impact upon future job applications</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respect of their partner and family.</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You may need to think for the individual, and create and  present certain options for them.</a:t>
            </a:r>
          </a:p>
          <a:p>
            <a:pPr>
              <a:spcBef>
                <a:spcPct val="0"/>
              </a:spcBef>
              <a:spcAft>
                <a:spcPts val="200"/>
              </a:spcAft>
            </a:pPr>
            <a:endParaRPr lang="en-GB" sz="1400" dirty="0">
              <a:latin typeface="Arial" charset="0"/>
              <a:ea typeface="ＭＳ Ｐゴシック"/>
              <a:cs typeface="ＭＳ Ｐゴシック"/>
            </a:endParaRPr>
          </a:p>
        </p:txBody>
      </p:sp>
      <p:sp>
        <p:nvSpPr>
          <p:cNvPr id="82947" name="Slide Number Placeholder 3"/>
          <p:cNvSpPr>
            <a:spLocks noGrp="1"/>
          </p:cNvSpPr>
          <p:nvPr>
            <p:ph type="sldNum" sz="quarter" idx="5"/>
          </p:nvPr>
        </p:nvSpPr>
        <p:spPr>
          <a:noFill/>
        </p:spPr>
        <p:txBody>
          <a:bodyPr/>
          <a:lstStyle/>
          <a:p>
            <a:fld id="{DFCB48C7-99E0-44A5-9EB8-A27A2550446B}" type="slidenum">
              <a:rPr lang="en-GB" altLang="en-US" smtClean="0">
                <a:ea typeface="ＭＳ Ｐゴシック"/>
                <a:cs typeface="ＭＳ Ｐゴシック"/>
              </a:rPr>
              <a:pPr/>
              <a:t>33</a:t>
            </a:fld>
            <a:endParaRPr lang="en-GB" altLang="en-US">
              <a:ea typeface="ＭＳ Ｐゴシック"/>
              <a:cs typeface="ＭＳ Ｐゴシック"/>
            </a:endParaRPr>
          </a:p>
        </p:txBody>
      </p:sp>
    </p:spTree>
    <p:extLst>
      <p:ext uri="{BB962C8B-B14F-4D97-AF65-F5344CB8AC3E}">
        <p14:creationId xmlns:p14="http://schemas.microsoft.com/office/powerpoint/2010/main" val="30591058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a:xfrm>
            <a:off x="2289175" y="195263"/>
            <a:ext cx="2533650" cy="1901825"/>
          </a:xfrm>
          <a:ln/>
        </p:spPr>
      </p:sp>
      <p:sp>
        <p:nvSpPr>
          <p:cNvPr id="84994" name="Notes Placeholder 2"/>
          <p:cNvSpPr>
            <a:spLocks noGrp="1"/>
          </p:cNvSpPr>
          <p:nvPr>
            <p:ph type="body" idx="1"/>
          </p:nvPr>
        </p:nvSpPr>
        <p:spPr>
          <a:noFill/>
          <a:ln/>
        </p:spPr>
        <p:txBody>
          <a:bodyPr/>
          <a:lstStyle/>
          <a:p>
            <a:pPr>
              <a:spcBef>
                <a:spcPct val="0"/>
              </a:spcBef>
              <a:spcAft>
                <a:spcPts val="200"/>
              </a:spcAft>
            </a:pPr>
            <a:r>
              <a:rPr lang="en-GB" sz="1400" b="1" dirty="0">
                <a:solidFill>
                  <a:srgbClr val="0000FF"/>
                </a:solidFill>
                <a:latin typeface="Arial" charset="0"/>
                <a:ea typeface="ＭＳ Ｐゴシック"/>
                <a:cs typeface="ＭＳ Ｐゴシック"/>
              </a:rPr>
              <a:t>The Final Appeal</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At this stage individuals have confirmed their resistance to the officer’s  requests.</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The officer should now finally tell them what is required and use a phrase that means the same as the following example:</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‘Is there anything I can reasonably say or do that will make you co-operate with me?’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You are now confirming their resistance.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The response to the ‘Final Appeal’ is likely to dictate what happens </a:t>
            </a:r>
          </a:p>
          <a:p>
            <a:r>
              <a:rPr lang="en-GB" sz="1400" dirty="0">
                <a:latin typeface="Arial" charset="0"/>
                <a:ea typeface="ＭＳ Ｐゴシック"/>
                <a:cs typeface="ＭＳ Ｐゴシック"/>
              </a:rPr>
              <a:t>next in terms of action.</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Once this stage has been reached, officers should be prepared to take action which often involves arrest (if the ‘necessity’ criteria apply.</a:t>
            </a:r>
          </a:p>
        </p:txBody>
      </p:sp>
      <p:sp>
        <p:nvSpPr>
          <p:cNvPr id="84995" name="Slide Number Placeholder 3"/>
          <p:cNvSpPr>
            <a:spLocks noGrp="1"/>
          </p:cNvSpPr>
          <p:nvPr>
            <p:ph type="sldNum" sz="quarter" idx="5"/>
          </p:nvPr>
        </p:nvSpPr>
        <p:spPr>
          <a:noFill/>
        </p:spPr>
        <p:txBody>
          <a:bodyPr/>
          <a:lstStyle/>
          <a:p>
            <a:fld id="{ABA70C39-76DD-4CE5-B114-59BD5F9EE269}" type="slidenum">
              <a:rPr lang="en-GB" altLang="en-US" smtClean="0">
                <a:ea typeface="ＭＳ Ｐゴシック"/>
                <a:cs typeface="ＭＳ Ｐゴシック"/>
              </a:rPr>
              <a:pPr/>
              <a:t>34</a:t>
            </a:fld>
            <a:endParaRPr lang="en-GB" altLang="en-US">
              <a:ea typeface="ＭＳ Ｐゴシック"/>
              <a:cs typeface="ＭＳ Ｐゴシック"/>
            </a:endParaRPr>
          </a:p>
        </p:txBody>
      </p:sp>
    </p:spTree>
    <p:extLst>
      <p:ext uri="{BB962C8B-B14F-4D97-AF65-F5344CB8AC3E}">
        <p14:creationId xmlns:p14="http://schemas.microsoft.com/office/powerpoint/2010/main" val="11245667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xfrm>
            <a:off x="2249488" y="195263"/>
            <a:ext cx="2084387" cy="1563687"/>
          </a:xfrm>
          <a:ln/>
        </p:spPr>
      </p:sp>
      <p:sp>
        <p:nvSpPr>
          <p:cNvPr id="87042" name="Notes Placeholder 2"/>
          <p:cNvSpPr>
            <a:spLocks noGrp="1"/>
          </p:cNvSpPr>
          <p:nvPr>
            <p:ph type="body" idx="1"/>
          </p:nvPr>
        </p:nvSpPr>
        <p:spPr>
          <a:noFill/>
          <a:ln/>
        </p:spPr>
        <p:txBody>
          <a:bodyPr/>
          <a:lstStyle/>
          <a:p>
            <a:r>
              <a:rPr lang="en-GB" sz="1400" b="1" dirty="0">
                <a:solidFill>
                  <a:srgbClr val="0000FF"/>
                </a:solidFill>
                <a:latin typeface="Arial" charset="0"/>
                <a:ea typeface="ＭＳ Ｐゴシック"/>
                <a:cs typeface="ＭＳ Ｐゴシック"/>
              </a:rPr>
              <a:t>Action</a:t>
            </a:r>
          </a:p>
          <a:p>
            <a:endParaRPr lang="en-GB" sz="1400" b="1" dirty="0">
              <a:latin typeface="Arial" charset="0"/>
              <a:ea typeface="ＭＳ Ｐゴシック"/>
              <a:cs typeface="ＭＳ Ｐゴシック"/>
            </a:endParaRPr>
          </a:p>
          <a:p>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Reasonable force may be the only option left in a case of  continued resistance.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The option you choose will be based on the threat as you perceive it having regard for the impact factors.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Impact factors can apply to the subject, officer and location and can include:</a:t>
            </a:r>
          </a:p>
          <a:p>
            <a:endParaRPr lang="en-GB" sz="1400" dirty="0">
              <a:latin typeface="Arial" charset="0"/>
              <a:ea typeface="ＭＳ Ｐゴシック"/>
              <a:cs typeface="ＭＳ Ｐゴシック"/>
            </a:endParaRPr>
          </a:p>
          <a:p>
            <a:pPr marL="285664" indent="-285664">
              <a:buFont typeface="Arial" panose="020B0604020202020204" pitchFamily="34" charset="0"/>
              <a:buChar char="•"/>
            </a:pPr>
            <a:r>
              <a:rPr lang="en-GB" sz="1400" dirty="0">
                <a:latin typeface="Arial" charset="0"/>
                <a:ea typeface="ＭＳ Ｐゴシック"/>
                <a:cs typeface="ＭＳ Ｐゴシック"/>
              </a:rPr>
              <a:t>Gender, age and size of the subject/officer</a:t>
            </a:r>
          </a:p>
          <a:p>
            <a:pPr marL="285664" indent="-285664">
              <a:buFont typeface="Arial" panose="020B0604020202020204" pitchFamily="34" charset="0"/>
              <a:buChar char="•"/>
            </a:pPr>
            <a:r>
              <a:rPr lang="en-GB" sz="1400" dirty="0">
                <a:latin typeface="Arial" charset="0"/>
                <a:ea typeface="ＭＳ Ｐゴシック"/>
                <a:cs typeface="ＭＳ Ｐゴシック"/>
              </a:rPr>
              <a:t>Strength of the subject/officer</a:t>
            </a:r>
          </a:p>
          <a:p>
            <a:pPr marL="285664" indent="-285664">
              <a:buFont typeface="Arial" panose="020B0604020202020204" pitchFamily="34" charset="0"/>
              <a:buChar char="•"/>
            </a:pPr>
            <a:r>
              <a:rPr lang="en-GB" sz="1400" dirty="0">
                <a:latin typeface="Arial" charset="0"/>
                <a:ea typeface="ＭＳ Ｐゴシック"/>
                <a:cs typeface="ＭＳ Ｐゴシック"/>
              </a:rPr>
              <a:t>Alcohol/drugs</a:t>
            </a:r>
          </a:p>
          <a:p>
            <a:pPr marL="285664" indent="-285664">
              <a:buFont typeface="Arial" panose="020B0604020202020204" pitchFamily="34" charset="0"/>
              <a:buChar char="•"/>
            </a:pPr>
            <a:r>
              <a:rPr lang="en-GB" sz="1400" dirty="0">
                <a:latin typeface="Arial" charset="0"/>
                <a:ea typeface="ＭＳ Ｐゴシック"/>
                <a:cs typeface="ＭＳ Ｐゴシック"/>
              </a:rPr>
              <a:t>Number of subjects/officers</a:t>
            </a:r>
          </a:p>
          <a:p>
            <a:pPr marL="285664" indent="-285664">
              <a:buFont typeface="Arial" panose="020B0604020202020204" pitchFamily="34" charset="0"/>
              <a:buChar char="•"/>
            </a:pPr>
            <a:r>
              <a:rPr lang="en-GB" sz="1400" dirty="0">
                <a:latin typeface="Arial" charset="0"/>
                <a:ea typeface="ＭＳ Ｐゴシック"/>
                <a:cs typeface="ＭＳ Ｐゴシック"/>
              </a:rPr>
              <a:t>Weapons</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A full list can be found in the Personal Safety Manual</a:t>
            </a:r>
          </a:p>
          <a:p>
            <a:endParaRPr lang="en-GB" sz="1400" dirty="0">
              <a:latin typeface="Arial" charset="0"/>
              <a:ea typeface="ＭＳ Ｐゴシック"/>
              <a:cs typeface="ＭＳ Ｐゴシック"/>
            </a:endParaRP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Remember that any force used </a:t>
            </a:r>
            <a:r>
              <a:rPr lang="en-GB" sz="1400" b="1" dirty="0">
                <a:solidFill>
                  <a:srgbClr val="FF0000"/>
                </a:solidFill>
                <a:latin typeface="Arial" charset="0"/>
                <a:ea typeface="ＭＳ Ｐゴシック"/>
                <a:cs typeface="ＭＳ Ｐゴシック"/>
              </a:rPr>
              <a:t>must</a:t>
            </a:r>
            <a:r>
              <a:rPr lang="en-GB" sz="1400" dirty="0">
                <a:latin typeface="Arial" charset="0"/>
                <a:ea typeface="ＭＳ Ｐゴシック"/>
                <a:cs typeface="ＭＳ Ｐゴシック"/>
              </a:rPr>
              <a:t> be </a:t>
            </a:r>
            <a:r>
              <a:rPr lang="en-GB" sz="1400" b="1" dirty="0">
                <a:solidFill>
                  <a:srgbClr val="0000FF"/>
                </a:solidFill>
                <a:latin typeface="Arial" charset="0"/>
                <a:ea typeface="ＭＳ Ｐゴシック"/>
                <a:cs typeface="ＭＳ Ｐゴシック"/>
              </a:rPr>
              <a:t>reasonable</a:t>
            </a:r>
            <a:r>
              <a:rPr lang="en-GB" sz="1400" dirty="0">
                <a:latin typeface="Arial" charset="0"/>
                <a:ea typeface="ＭＳ Ｐゴシック"/>
                <a:cs typeface="ＭＳ Ｐゴシック"/>
              </a:rPr>
              <a:t> and </a:t>
            </a:r>
            <a:r>
              <a:rPr lang="en-GB" sz="1400" b="1" dirty="0">
                <a:solidFill>
                  <a:srgbClr val="0000FF"/>
                </a:solidFill>
                <a:latin typeface="Arial" charset="0"/>
                <a:ea typeface="ＭＳ Ｐゴシック"/>
                <a:cs typeface="ＭＳ Ｐゴシック"/>
              </a:rPr>
              <a:t>proportionate</a:t>
            </a:r>
            <a:r>
              <a:rPr lang="en-GB" sz="1400" dirty="0">
                <a:latin typeface="Arial" charset="0"/>
                <a:ea typeface="ＭＳ Ｐゴシック"/>
                <a:cs typeface="ＭＳ Ｐゴシック"/>
              </a:rPr>
              <a:t> to the threat being faced otherwise it may be unlawful.</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a:t>
            </a:r>
          </a:p>
        </p:txBody>
      </p:sp>
      <p:sp>
        <p:nvSpPr>
          <p:cNvPr id="87043" name="Slide Number Placeholder 3"/>
          <p:cNvSpPr>
            <a:spLocks noGrp="1"/>
          </p:cNvSpPr>
          <p:nvPr>
            <p:ph type="sldNum" sz="quarter" idx="5"/>
          </p:nvPr>
        </p:nvSpPr>
        <p:spPr>
          <a:noFill/>
        </p:spPr>
        <p:txBody>
          <a:bodyPr/>
          <a:lstStyle/>
          <a:p>
            <a:fld id="{27B7814C-4CBB-4D9B-9CF7-2033C02E664A}" type="slidenum">
              <a:rPr lang="en-GB" altLang="en-US" smtClean="0">
                <a:ea typeface="ＭＳ Ｐゴシック"/>
                <a:cs typeface="ＭＳ Ｐゴシック"/>
              </a:rPr>
              <a:pPr/>
              <a:t>35</a:t>
            </a:fld>
            <a:endParaRPr lang="en-GB" altLang="en-US">
              <a:ea typeface="ＭＳ Ｐゴシック"/>
              <a:cs typeface="ＭＳ Ｐゴシック"/>
            </a:endParaRPr>
          </a:p>
        </p:txBody>
      </p:sp>
    </p:spTree>
    <p:extLst>
      <p:ext uri="{BB962C8B-B14F-4D97-AF65-F5344CB8AC3E}">
        <p14:creationId xmlns:p14="http://schemas.microsoft.com/office/powerpoint/2010/main" val="3547717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63863" y="117475"/>
            <a:ext cx="1144587" cy="858838"/>
          </a:xfrm>
          <a:ln/>
        </p:spPr>
      </p:sp>
      <p:sp>
        <p:nvSpPr>
          <p:cNvPr id="62466" name="Rectangle 3"/>
          <p:cNvSpPr>
            <a:spLocks noGrp="1" noChangeArrowheads="1"/>
          </p:cNvSpPr>
          <p:nvPr>
            <p:ph type="body" idx="1"/>
          </p:nvPr>
        </p:nvSpPr>
        <p:spPr>
          <a:xfrm>
            <a:off x="663172" y="1292085"/>
            <a:ext cx="5438140" cy="7929596"/>
          </a:xfrm>
          <a:noFill/>
          <a:ln/>
        </p:spPr>
        <p:txBody>
          <a:bodyPr/>
          <a:lstStyle/>
          <a:p>
            <a:pPr algn="just"/>
            <a:r>
              <a:rPr lang="en-GB" altLang="en-US" sz="1400" b="1" dirty="0">
                <a:latin typeface="Arial" charset="0"/>
                <a:ea typeface="ＭＳ Ｐゴシック"/>
                <a:cs typeface="ＭＳ Ｐゴシック"/>
              </a:rPr>
              <a:t>Take Action and Review What Happened</a:t>
            </a:r>
          </a:p>
          <a:p>
            <a:r>
              <a:rPr lang="en-GB" sz="1400" dirty="0"/>
              <a:t>Having considered all the aforementioned aspects an officer is more likely to make an appropriate decision in relation to the action</a:t>
            </a:r>
          </a:p>
          <a:p>
            <a:r>
              <a:rPr lang="en-GB" sz="1400" dirty="0"/>
              <a:t>they take and continuously assess the situation. </a:t>
            </a:r>
          </a:p>
          <a:p>
            <a:endParaRPr lang="en-GB" sz="1400" dirty="0"/>
          </a:p>
          <a:p>
            <a:r>
              <a:rPr lang="en-GB" sz="1400" dirty="0"/>
              <a:t>Making an appropriate decision can have many benefits including increased confidence, reduced chance of litigation and reduced levels of injury.</a:t>
            </a:r>
          </a:p>
          <a:p>
            <a:endParaRPr lang="en-GB" sz="1400" dirty="0"/>
          </a:p>
          <a:p>
            <a:r>
              <a:rPr lang="en-GB" sz="1400" dirty="0"/>
              <a:t>Decision-makers are accountable for their decisions and must be</a:t>
            </a:r>
          </a:p>
          <a:p>
            <a:r>
              <a:rPr lang="en-GB" sz="1400" dirty="0"/>
              <a:t>prepared to provide a rationale for what they did and why. </a:t>
            </a:r>
          </a:p>
          <a:p>
            <a:endParaRPr lang="en-GB" sz="1400" dirty="0"/>
          </a:p>
          <a:p>
            <a:r>
              <a:rPr lang="en-GB" sz="1400" dirty="0"/>
              <a:t>In some circumstances the need to document decisions is prescribed by statute, required by organisational strategies, policies or local practices, or left to the decision maker’s discretion.</a:t>
            </a:r>
          </a:p>
          <a:p>
            <a:endParaRPr lang="en-GB" sz="1400" dirty="0"/>
          </a:p>
          <a:p>
            <a:r>
              <a:rPr lang="en-GB" sz="1400" dirty="0"/>
              <a:t>Whatever the circumstances, the Police Service recognises that it is impossible to record every single decision and that not all decisions need to be recorded.</a:t>
            </a:r>
          </a:p>
          <a:p>
            <a:endParaRPr lang="en-GB" sz="1400" dirty="0"/>
          </a:p>
          <a:p>
            <a:r>
              <a:rPr lang="en-GB" sz="1400" dirty="0"/>
              <a:t>In most instances professional judgement should guide whether or not to record the rationale, as well as the nature and extent of any explanation</a:t>
            </a:r>
          </a:p>
          <a:p>
            <a:endParaRPr lang="en-GB" sz="1400" dirty="0"/>
          </a:p>
          <a:p>
            <a:r>
              <a:rPr lang="en-GB" sz="1400" dirty="0"/>
              <a:t>The record should be proportionate to the seriousness of the situation or incident, particularly if this involves the risk of harm to a person.</a:t>
            </a:r>
          </a:p>
          <a:p>
            <a:endParaRPr lang="en-GB" sz="1400" dirty="0"/>
          </a:p>
          <a:p>
            <a:r>
              <a:rPr lang="en-GB" sz="1400" dirty="0"/>
              <a:t>This stage requires decision makers to make and implement decisions.  It also requires decision makers, once an incident is over, to review what happened.</a:t>
            </a:r>
          </a:p>
          <a:p>
            <a:endParaRPr lang="en-GB" sz="1400" dirty="0"/>
          </a:p>
          <a:p>
            <a:r>
              <a:rPr lang="en-GB" sz="1400" dirty="0"/>
              <a:t>In addition to using the NDM to determine their actions, decision makers may also find it useful for structuring the rationale behind their decisions</a:t>
            </a:r>
          </a:p>
        </p:txBody>
      </p:sp>
    </p:spTree>
    <p:extLst>
      <p:ext uri="{BB962C8B-B14F-4D97-AF65-F5344CB8AC3E}">
        <p14:creationId xmlns:p14="http://schemas.microsoft.com/office/powerpoint/2010/main" val="20653781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a:xfrm>
            <a:off x="2103438" y="212725"/>
            <a:ext cx="2535237" cy="1903413"/>
          </a:xfrm>
          <a:ln/>
        </p:spPr>
      </p:sp>
      <p:sp>
        <p:nvSpPr>
          <p:cNvPr id="35842" name="Notes Placeholder 2"/>
          <p:cNvSpPr>
            <a:spLocks noGrp="1"/>
          </p:cNvSpPr>
          <p:nvPr>
            <p:ph type="body" idx="1"/>
          </p:nvPr>
        </p:nvSpPr>
        <p:spPr>
          <a:noFill/>
          <a:ln/>
        </p:spPr>
        <p:txBody>
          <a:bodyPr/>
          <a:lstStyle/>
          <a:p>
            <a:pPr>
              <a:spcBef>
                <a:spcPct val="25000"/>
              </a:spcBef>
            </a:pPr>
            <a:r>
              <a:rPr lang="en-US" b="1" dirty="0">
                <a:latin typeface="Arial" charset="0"/>
                <a:ea typeface="ＭＳ Ｐゴシック"/>
                <a:cs typeface="ＭＳ Ｐゴシック"/>
              </a:rPr>
              <a:t>State:</a:t>
            </a:r>
            <a:endParaRPr lang="en-GB" b="1" dirty="0">
              <a:latin typeface="Arial" charset="0"/>
              <a:ea typeface="ＭＳ Ｐゴシック"/>
              <a:cs typeface="ＭＳ Ｐゴシック"/>
            </a:endParaRPr>
          </a:p>
          <a:p>
            <a:pPr>
              <a:spcBef>
                <a:spcPct val="25000"/>
              </a:spcBef>
            </a:pPr>
            <a:r>
              <a:rPr lang="en-GB" dirty="0">
                <a:latin typeface="Arial" charset="0"/>
                <a:ea typeface="ＭＳ Ｐゴシック"/>
                <a:cs typeface="ＭＳ Ｐゴシック"/>
              </a:rPr>
              <a:t>It is only at this stage that you are ready to implement the option you have selected.  </a:t>
            </a:r>
          </a:p>
          <a:p>
            <a:pPr>
              <a:spcBef>
                <a:spcPct val="25000"/>
              </a:spcBef>
            </a:pPr>
            <a:endParaRPr lang="en-GB" dirty="0">
              <a:latin typeface="Arial" charset="0"/>
              <a:ea typeface="ＭＳ Ｐゴシック"/>
              <a:cs typeface="ＭＳ Ｐゴシック"/>
            </a:endParaRPr>
          </a:p>
          <a:p>
            <a:pPr>
              <a:spcBef>
                <a:spcPct val="25000"/>
              </a:spcBef>
            </a:pPr>
            <a:r>
              <a:rPr lang="en-GB" dirty="0">
                <a:latin typeface="Arial" charset="0"/>
                <a:ea typeface="ＭＳ Ｐゴシック"/>
                <a:cs typeface="ＭＳ Ｐゴシック"/>
              </a:rPr>
              <a:t>Is there anyone else that need to know what you have decided?   This may be the victim of a crime, it may be your supervisor or another police department.  It may be the communications centre.  Make sure that everyone that needs to know does know.</a:t>
            </a:r>
          </a:p>
        </p:txBody>
      </p:sp>
      <p:sp>
        <p:nvSpPr>
          <p:cNvPr id="35843" name="Slide Number Placeholder 3"/>
          <p:cNvSpPr>
            <a:spLocks noGrp="1"/>
          </p:cNvSpPr>
          <p:nvPr>
            <p:ph type="sldNum" sz="quarter" idx="5"/>
          </p:nvPr>
        </p:nvSpPr>
        <p:spPr>
          <a:noFill/>
        </p:spPr>
        <p:txBody>
          <a:bodyPr/>
          <a:lstStyle/>
          <a:p>
            <a:fld id="{DC594A1C-C8D1-48FA-962D-EF7186C3FC51}" type="slidenum">
              <a:rPr lang="en-GB" smtClean="0">
                <a:ea typeface="ＭＳ Ｐゴシック"/>
                <a:cs typeface="ＭＳ Ｐゴシック"/>
              </a:rPr>
              <a:pPr/>
              <a:t>37</a:t>
            </a:fld>
            <a:endParaRPr lang="en-GB">
              <a:ea typeface="ＭＳ Ｐゴシック"/>
              <a:cs typeface="ＭＳ Ｐゴシック"/>
            </a:endParaRPr>
          </a:p>
        </p:txBody>
      </p:sp>
    </p:spTree>
    <p:extLst>
      <p:ext uri="{BB962C8B-B14F-4D97-AF65-F5344CB8AC3E}">
        <p14:creationId xmlns:p14="http://schemas.microsoft.com/office/powerpoint/2010/main" val="21305110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a:xfrm>
            <a:off x="2533650" y="212725"/>
            <a:ext cx="1657350" cy="1243013"/>
          </a:xfrm>
          <a:ln/>
        </p:spPr>
      </p:sp>
      <p:sp>
        <p:nvSpPr>
          <p:cNvPr id="39938" name="Notes Placeholder 2"/>
          <p:cNvSpPr>
            <a:spLocks noGrp="1"/>
          </p:cNvSpPr>
          <p:nvPr>
            <p:ph type="body" idx="1"/>
          </p:nvPr>
        </p:nvSpPr>
        <p:spPr>
          <a:xfrm>
            <a:off x="375207" y="1652010"/>
            <a:ext cx="5903277" cy="7530131"/>
          </a:xfrm>
          <a:noFill/>
          <a:ln/>
        </p:spPr>
        <p:txBody>
          <a:bodyPr/>
          <a:lstStyle/>
          <a:p>
            <a:pPr>
              <a:lnSpc>
                <a:spcPct val="90000"/>
              </a:lnSpc>
              <a:spcAft>
                <a:spcPts val="1799"/>
              </a:spcAft>
            </a:pPr>
            <a:r>
              <a:rPr lang="en-GB" b="1" dirty="0">
                <a:latin typeface="Arial" charset="0"/>
                <a:ea typeface="ＭＳ Ｐゴシック"/>
                <a:cs typeface="ＭＳ Ｐゴシック"/>
              </a:rPr>
              <a:t>Recording What Was Done and Why</a:t>
            </a:r>
          </a:p>
          <a:p>
            <a:pPr>
              <a:lnSpc>
                <a:spcPct val="90000"/>
              </a:lnSpc>
              <a:spcAft>
                <a:spcPts val="1799"/>
              </a:spcAft>
            </a:pPr>
            <a:r>
              <a:rPr lang="en-GB" dirty="0">
                <a:latin typeface="Arial" charset="0"/>
                <a:ea typeface="ＭＳ Ｐゴシック"/>
                <a:cs typeface="ＭＳ Ｐゴシック"/>
              </a:rPr>
              <a:t>In some circumstances the need to document decisions is prescribed by statute, required by organisational strategies, policies or local practices, or left to the officers discretion.</a:t>
            </a:r>
          </a:p>
          <a:p>
            <a:pPr>
              <a:spcAft>
                <a:spcPts val="1799"/>
              </a:spcAft>
            </a:pPr>
            <a:r>
              <a:rPr lang="en-GB" dirty="0"/>
              <a:t>Whatever the circumstances, the Police Service recognises that it is impossible to record every single decision and that not all decisions need to be recorded. </a:t>
            </a:r>
          </a:p>
          <a:p>
            <a:pPr>
              <a:spcAft>
                <a:spcPts val="1799"/>
              </a:spcAft>
            </a:pPr>
            <a:r>
              <a:rPr lang="en-GB" dirty="0"/>
              <a:t>In most instances professional judgement should guide whether or not to record the rationale, as well as the nature and extent of any explanation. </a:t>
            </a:r>
          </a:p>
          <a:p>
            <a:pPr>
              <a:spcAft>
                <a:spcPts val="1799"/>
              </a:spcAft>
            </a:pPr>
            <a:r>
              <a:rPr lang="en-GB" dirty="0"/>
              <a:t>The record should be proportionate to the seriousness of the situation or incident, particularly if this involves a risk of harm to a person.</a:t>
            </a:r>
          </a:p>
          <a:p>
            <a:pPr>
              <a:lnSpc>
                <a:spcPct val="90000"/>
              </a:lnSpc>
              <a:spcAft>
                <a:spcPts val="1799"/>
              </a:spcAft>
            </a:pPr>
            <a:r>
              <a:rPr lang="en-GB" dirty="0">
                <a:latin typeface="Arial" charset="0"/>
                <a:ea typeface="ＭＳ Ｐゴシック"/>
                <a:cs typeface="ＭＳ Ｐゴシック"/>
              </a:rPr>
              <a:t>In addition to using the NDM to determine their actions, officers may also find it useful for structuring the rationale behind their decisions.</a:t>
            </a:r>
          </a:p>
          <a:p>
            <a:endParaRPr lang="en-GB" dirty="0"/>
          </a:p>
          <a:p>
            <a:pPr>
              <a:lnSpc>
                <a:spcPct val="90000"/>
              </a:lnSpc>
              <a:spcAft>
                <a:spcPts val="1799"/>
              </a:spcAft>
            </a:pPr>
            <a:endParaRPr lang="en-GB" dirty="0">
              <a:latin typeface="Arial" charset="0"/>
              <a:ea typeface="ＭＳ Ｐゴシック"/>
              <a:cs typeface="ＭＳ Ｐゴシック"/>
            </a:endParaRPr>
          </a:p>
        </p:txBody>
      </p:sp>
      <p:sp>
        <p:nvSpPr>
          <p:cNvPr id="39939" name="Slide Number Placeholder 3"/>
          <p:cNvSpPr>
            <a:spLocks noGrp="1"/>
          </p:cNvSpPr>
          <p:nvPr>
            <p:ph type="sldNum" sz="quarter" idx="5"/>
          </p:nvPr>
        </p:nvSpPr>
        <p:spPr>
          <a:noFill/>
        </p:spPr>
        <p:txBody>
          <a:bodyPr/>
          <a:lstStyle/>
          <a:p>
            <a:fld id="{543C4548-A9CA-4134-89F8-F871A1A0E46D}" type="slidenum">
              <a:rPr lang="en-GB" smtClean="0">
                <a:ea typeface="ＭＳ Ｐゴシック"/>
                <a:cs typeface="ＭＳ Ｐゴシック"/>
              </a:rPr>
              <a:pPr/>
              <a:t>38</a:t>
            </a:fld>
            <a:endParaRPr lang="en-GB">
              <a:ea typeface="ＭＳ Ｐゴシック"/>
              <a:cs typeface="ＭＳ Ｐゴシック"/>
            </a:endParaRPr>
          </a:p>
        </p:txBody>
      </p:sp>
    </p:spTree>
    <p:extLst>
      <p:ext uri="{BB962C8B-B14F-4D97-AF65-F5344CB8AC3E}">
        <p14:creationId xmlns:p14="http://schemas.microsoft.com/office/powerpoint/2010/main" val="11232112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Rot="1" noChangeAspect="1" noChangeArrowheads="1" noTextEdit="1"/>
          </p:cNvSpPr>
          <p:nvPr>
            <p:ph type="sldImg"/>
          </p:nvPr>
        </p:nvSpPr>
        <p:spPr>
          <a:xfrm>
            <a:off x="2881313" y="117475"/>
            <a:ext cx="1249362" cy="938213"/>
          </a:xfrm>
          <a:ln/>
        </p:spPr>
      </p:sp>
      <p:sp>
        <p:nvSpPr>
          <p:cNvPr id="89090" name="Rectangle 3"/>
          <p:cNvSpPr>
            <a:spLocks noGrp="1" noChangeArrowheads="1"/>
          </p:cNvSpPr>
          <p:nvPr>
            <p:ph type="body" idx="1"/>
          </p:nvPr>
        </p:nvSpPr>
        <p:spPr>
          <a:xfrm>
            <a:off x="686602" y="1211102"/>
            <a:ext cx="5438140" cy="8442489"/>
          </a:xfrm>
          <a:noFill/>
          <a:ln/>
        </p:spPr>
        <p:txBody>
          <a:bodyPr/>
          <a:lstStyle/>
          <a:p>
            <a:r>
              <a:rPr lang="en-GB" altLang="en-US" sz="1200" b="1" dirty="0">
                <a:latin typeface="Arial" charset="0"/>
                <a:ea typeface="ＭＳ Ｐゴシック"/>
                <a:cs typeface="ＭＳ Ｐゴシック"/>
              </a:rPr>
              <a:t>State:</a:t>
            </a:r>
          </a:p>
          <a:p>
            <a:r>
              <a:rPr lang="en-GB" altLang="en-US" sz="1200" dirty="0">
                <a:latin typeface="Arial" charset="0"/>
                <a:ea typeface="ＭＳ Ｐゴシック"/>
                <a:cs typeface="ＭＳ Ｐゴシック"/>
              </a:rPr>
              <a:t>When an officer has used force to establish and maintain control at an incident, it is important that the officer has the necessary knowledge to prepare their evidence to justify the action that was taken.</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You must remember that when you write your notebook entry or make a statement, you are painting a picture of an incident for another person who was not at the scene.</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That person's only perception of the incident will be based on: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what they read in your statement; </a:t>
            </a:r>
            <a:r>
              <a:rPr lang="en-GB" altLang="en-US" sz="1200" b="1" dirty="0">
                <a:latin typeface="Arial" charset="0"/>
                <a:ea typeface="ＭＳ Ｐゴシック"/>
                <a:cs typeface="ＭＳ Ｐゴシック"/>
              </a:rPr>
              <a:t>and</a:t>
            </a:r>
            <a:r>
              <a:rPr lang="en-GB" altLang="en-US" sz="1200" dirty="0">
                <a:latin typeface="Arial" charset="0"/>
                <a:ea typeface="ＭＳ Ｐゴシック"/>
                <a:cs typeface="ＭＳ Ｐゴシック"/>
              </a:rPr>
              <a:t>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the offenders explanation which will be presented by their solicitor or barrister at court. </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Where thorough and correct reporting procedures are used for a use of force incident, complaints and civil litigation against officers are reduced dramatically.</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It is important to remember that many of the successful claims brought against the police relating to use of force, result from a failure to prove that that the police were acting in the lawful execution of their duty</a:t>
            </a:r>
          </a:p>
          <a:p>
            <a:endParaRPr lang="en-GB" altLang="en-US" sz="1200" dirty="0">
              <a:latin typeface="Arial" charset="0"/>
              <a:ea typeface="ＭＳ Ｐゴシック"/>
              <a:cs typeface="ＭＳ Ｐゴシック"/>
            </a:endParaRPr>
          </a:p>
          <a:p>
            <a:r>
              <a:rPr lang="en-GB" altLang="en-US" sz="1200" b="1" dirty="0">
                <a:latin typeface="Arial" charset="0"/>
                <a:ea typeface="ＭＳ Ｐゴシック"/>
                <a:cs typeface="ＭＳ Ｐゴシック"/>
              </a:rPr>
              <a:t>e.g</a:t>
            </a:r>
            <a:r>
              <a:rPr lang="en-GB" altLang="en-US" sz="1200" dirty="0">
                <a:latin typeface="Arial" charset="0"/>
                <a:ea typeface="ＭＳ Ｐゴシック"/>
                <a:cs typeface="ＭＳ Ｐゴシック"/>
              </a:rPr>
              <a:t>. it is judged that the arrest itself or the entry to the premises was unlawful and therefore any subsequent use of force was unlawful.</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It may seem obvious but the legal justification for any course of action needs to be included in any use of force statements.</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So, when preparing a report or statement it is of the utmost importance that your account of the incident is very clear, is very detailed, and uses the correct terminology. </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Throughout each section of your evidence include: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your perceptions of the incident;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what influenced your decisions;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the correct terminology for any piece of equipment or technique used or attempted; and where applicable, your level of authorisation. </a:t>
            </a:r>
          </a:p>
          <a:p>
            <a:endParaRPr lang="en-GB" altLang="en-US" sz="1200" dirty="0">
              <a:latin typeface="Arial" charset="0"/>
              <a:ea typeface="ＭＳ Ｐゴシック"/>
              <a:cs typeface="ＭＳ Ｐゴシック"/>
            </a:endParaRPr>
          </a:p>
        </p:txBody>
      </p:sp>
    </p:spTree>
    <p:extLst>
      <p:ext uri="{BB962C8B-B14F-4D97-AF65-F5344CB8AC3E}">
        <p14:creationId xmlns:p14="http://schemas.microsoft.com/office/powerpoint/2010/main" val="23296824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a:xfrm>
            <a:off x="2322513" y="212725"/>
            <a:ext cx="2535237" cy="1903413"/>
          </a:xfrm>
          <a:ln/>
        </p:spPr>
      </p:sp>
      <p:sp>
        <p:nvSpPr>
          <p:cNvPr id="41986" name="Notes Placeholder 2"/>
          <p:cNvSpPr>
            <a:spLocks noGrp="1"/>
          </p:cNvSpPr>
          <p:nvPr>
            <p:ph type="body" idx="1"/>
          </p:nvPr>
        </p:nvSpPr>
        <p:spPr>
          <a:noFill/>
          <a:ln/>
        </p:spPr>
        <p:txBody>
          <a:bodyPr/>
          <a:lstStyle/>
          <a:p>
            <a:r>
              <a:rPr lang="en-US" sz="1800" b="1" dirty="0">
                <a:latin typeface="Arial" charset="0"/>
                <a:ea typeface="ＭＳ Ｐゴシック"/>
                <a:cs typeface="ＭＳ Ｐゴシック"/>
              </a:rPr>
              <a:t>State:</a:t>
            </a:r>
          </a:p>
          <a:p>
            <a:r>
              <a:rPr lang="en-US" sz="1800" dirty="0">
                <a:latin typeface="Arial" charset="0"/>
                <a:ea typeface="ＭＳ Ｐゴシック"/>
                <a:cs typeface="ＭＳ Ｐゴシック"/>
              </a:rPr>
              <a:t>Quite often when dealing with an incident you will make many decisions and each one will generally have consequences.</a:t>
            </a:r>
          </a:p>
          <a:p>
            <a:endParaRPr lang="en-US" sz="1800" dirty="0">
              <a:latin typeface="Arial" charset="0"/>
              <a:ea typeface="ＭＳ Ｐゴシック"/>
              <a:cs typeface="ＭＳ Ｐゴシック"/>
            </a:endParaRPr>
          </a:p>
          <a:p>
            <a:r>
              <a:rPr lang="en-US" sz="1800" dirty="0">
                <a:latin typeface="Arial" charset="0"/>
                <a:ea typeface="ＭＳ Ｐゴシック"/>
                <a:cs typeface="ＭＳ Ｐゴシック"/>
              </a:rPr>
              <a:t>You must monitor the situation and </a:t>
            </a:r>
            <a:r>
              <a:rPr lang="en-GB" sz="1800" dirty="0">
                <a:latin typeface="Arial" charset="0"/>
                <a:ea typeface="ＭＳ Ｐゴシック"/>
                <a:cs typeface="ＭＳ Ｐゴシック"/>
              </a:rPr>
              <a:t>be prepared to go through the NDM again as implementing one decision might lead to further changes to the situation.</a:t>
            </a:r>
          </a:p>
          <a:p>
            <a:r>
              <a:rPr lang="en-US" sz="1800" dirty="0">
                <a:latin typeface="Arial" charset="0"/>
                <a:ea typeface="ＭＳ Ｐゴシック"/>
                <a:cs typeface="ＭＳ Ｐゴシック"/>
              </a:rPr>
              <a:t> </a:t>
            </a:r>
          </a:p>
        </p:txBody>
      </p:sp>
      <p:sp>
        <p:nvSpPr>
          <p:cNvPr id="41987" name="Slide Number Placeholder 3"/>
          <p:cNvSpPr>
            <a:spLocks noGrp="1"/>
          </p:cNvSpPr>
          <p:nvPr>
            <p:ph type="sldNum" sz="quarter" idx="5"/>
          </p:nvPr>
        </p:nvSpPr>
        <p:spPr>
          <a:noFill/>
        </p:spPr>
        <p:txBody>
          <a:bodyPr/>
          <a:lstStyle/>
          <a:p>
            <a:fld id="{52E8156D-DD22-4B01-B37C-CDA501BB124F}" type="slidenum">
              <a:rPr lang="en-GB" smtClean="0">
                <a:ea typeface="ＭＳ Ｐゴシック"/>
                <a:cs typeface="ＭＳ Ｐゴシック"/>
              </a:rPr>
              <a:pPr/>
              <a:t>40</a:t>
            </a:fld>
            <a:endParaRPr lang="en-GB">
              <a:ea typeface="ＭＳ Ｐゴシック"/>
              <a:cs typeface="ＭＳ Ｐゴシック"/>
            </a:endParaRPr>
          </a:p>
        </p:txBody>
      </p:sp>
    </p:spTree>
    <p:extLst>
      <p:ext uri="{BB962C8B-B14F-4D97-AF65-F5344CB8AC3E}">
        <p14:creationId xmlns:p14="http://schemas.microsoft.com/office/powerpoint/2010/main" val="3965293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a:xfrm>
            <a:off x="2927350" y="0"/>
            <a:ext cx="1230313" cy="923925"/>
          </a:xfrm>
          <a:ln/>
        </p:spPr>
      </p:sp>
      <p:sp>
        <p:nvSpPr>
          <p:cNvPr id="44034" name="Notes Placeholder 2"/>
          <p:cNvSpPr>
            <a:spLocks noGrp="1"/>
          </p:cNvSpPr>
          <p:nvPr>
            <p:ph type="body" idx="1"/>
          </p:nvPr>
        </p:nvSpPr>
        <p:spPr>
          <a:xfrm>
            <a:off x="447199" y="1004145"/>
            <a:ext cx="5975268" cy="8782167"/>
          </a:xfrm>
          <a:noFill/>
          <a:ln/>
        </p:spPr>
        <p:txBody>
          <a:bodyPr/>
          <a:lstStyle/>
          <a:p>
            <a:pPr>
              <a:spcBef>
                <a:spcPct val="25000"/>
              </a:spcBef>
            </a:pPr>
            <a:r>
              <a:rPr lang="en-GB" b="1" dirty="0">
                <a:latin typeface="Arial" charset="0"/>
                <a:ea typeface="ＭＳ Ｐゴシック"/>
                <a:cs typeface="ＭＳ Ｐゴシック"/>
              </a:rPr>
              <a:t>Review</a:t>
            </a:r>
            <a:r>
              <a:rPr lang="en-GB" dirty="0">
                <a:latin typeface="Arial" charset="0"/>
                <a:ea typeface="ＭＳ Ｐゴシック"/>
                <a:cs typeface="ＭＳ Ｐゴシック"/>
              </a:rPr>
              <a:t> </a:t>
            </a:r>
          </a:p>
          <a:p>
            <a:pPr>
              <a:lnSpc>
                <a:spcPct val="90000"/>
              </a:lnSpc>
              <a:spcBef>
                <a:spcPct val="25000"/>
              </a:spcBef>
            </a:pPr>
            <a:r>
              <a:rPr lang="en-GB" b="1" dirty="0">
                <a:latin typeface="Arial" charset="0"/>
                <a:ea typeface="ＭＳ Ｐゴシック"/>
                <a:cs typeface="ＭＳ Ｐゴシック"/>
              </a:rPr>
              <a:t>State:</a:t>
            </a:r>
          </a:p>
          <a:p>
            <a:pPr>
              <a:spcAft>
                <a:spcPts val="1200"/>
              </a:spcAft>
            </a:pPr>
            <a:r>
              <a:rPr lang="en-GB" dirty="0">
                <a:latin typeface="Arial" charset="0"/>
                <a:ea typeface="ＭＳ Ｐゴシック"/>
                <a:cs typeface="ＭＳ Ｐゴシック"/>
              </a:rPr>
              <a:t>Once the incident is over the officer should review their decisions using the NDM. </a:t>
            </a:r>
          </a:p>
          <a:p>
            <a:pPr>
              <a:spcBef>
                <a:spcPct val="25000"/>
              </a:spcBef>
            </a:pPr>
            <a:r>
              <a:rPr lang="en-GB">
                <a:latin typeface="Arial" charset="0"/>
                <a:ea typeface="ＭＳ Ｐゴシック"/>
                <a:cs typeface="ＭＳ Ｐゴシック"/>
              </a:rPr>
              <a:t>Questions </a:t>
            </a:r>
            <a:r>
              <a:rPr lang="en-GB" dirty="0">
                <a:latin typeface="Arial" charset="0"/>
                <a:ea typeface="ＭＳ Ｐゴシック"/>
                <a:cs typeface="ＭＳ Ｐゴシック"/>
              </a:rPr>
              <a:t>that you can ask yourself are: Were decisions proportionate, legitimate, necessary and ethical? Were decisions reasonable in the circumstances facing the decision maker? </a:t>
            </a:r>
          </a:p>
          <a:p>
            <a:pPr>
              <a:spcBef>
                <a:spcPct val="25000"/>
              </a:spcBef>
            </a:pPr>
            <a:r>
              <a:rPr lang="en-GB" dirty="0">
                <a:latin typeface="Arial" charset="0"/>
                <a:ea typeface="ＭＳ Ｐゴシック"/>
                <a:cs typeface="ＭＳ Ｐゴシック"/>
              </a:rPr>
              <a:t>Were decisions communicated effectively? </a:t>
            </a:r>
          </a:p>
          <a:p>
            <a:pPr>
              <a:spcBef>
                <a:spcPct val="25000"/>
              </a:spcBef>
            </a:pPr>
            <a:r>
              <a:rPr lang="en-GB" dirty="0">
                <a:latin typeface="Arial" charset="0"/>
                <a:ea typeface="ＭＳ Ｐゴシック"/>
                <a:cs typeface="ＭＳ Ｐゴシック"/>
              </a:rPr>
              <a:t>Were decisions and the rationale for them recorded as appropriate? </a:t>
            </a:r>
          </a:p>
          <a:p>
            <a:pPr>
              <a:spcBef>
                <a:spcPct val="25000"/>
              </a:spcBef>
            </a:pPr>
            <a:r>
              <a:rPr lang="en-GB" dirty="0">
                <a:latin typeface="Arial" charset="0"/>
                <a:ea typeface="ＭＳ Ｐゴシック"/>
                <a:cs typeface="ＭＳ Ｐゴシック"/>
              </a:rPr>
              <a:t>Were decisions monitored and reassessed where necessary? What lessons can be taken from the outcomes and how the decisions were made? </a:t>
            </a:r>
          </a:p>
          <a:p>
            <a:endParaRPr lang="en-GB" sz="1800" dirty="0">
              <a:latin typeface="Arial" charset="0"/>
              <a:ea typeface="ＭＳ Ｐゴシック"/>
              <a:cs typeface="ＭＳ Ｐゴシック"/>
            </a:endParaRPr>
          </a:p>
          <a:p>
            <a:endParaRPr lang="en-GB" sz="1800" dirty="0">
              <a:latin typeface="Arial" charset="0"/>
              <a:ea typeface="ＭＳ Ｐゴシック"/>
              <a:cs typeface="ＭＳ Ｐゴシック"/>
            </a:endParaRPr>
          </a:p>
        </p:txBody>
      </p:sp>
      <p:sp>
        <p:nvSpPr>
          <p:cNvPr id="44035" name="Slide Number Placeholder 3"/>
          <p:cNvSpPr>
            <a:spLocks noGrp="1"/>
          </p:cNvSpPr>
          <p:nvPr>
            <p:ph type="sldNum" sz="quarter" idx="5"/>
          </p:nvPr>
        </p:nvSpPr>
        <p:spPr>
          <a:noFill/>
        </p:spPr>
        <p:txBody>
          <a:bodyPr/>
          <a:lstStyle/>
          <a:p>
            <a:fld id="{4551E5C7-6984-43AD-B06A-6B1E5935463B}" type="slidenum">
              <a:rPr lang="en-GB" smtClean="0">
                <a:ea typeface="ＭＳ Ｐゴシック"/>
                <a:cs typeface="ＭＳ Ｐゴシック"/>
              </a:rPr>
              <a:pPr/>
              <a:t>41</a:t>
            </a:fld>
            <a:endParaRPr lang="en-GB">
              <a:ea typeface="ＭＳ Ｐゴシック"/>
              <a:cs typeface="ＭＳ Ｐゴシック"/>
            </a:endParaRPr>
          </a:p>
        </p:txBody>
      </p:sp>
    </p:spTree>
    <p:extLst>
      <p:ext uri="{BB962C8B-B14F-4D97-AF65-F5344CB8AC3E}">
        <p14:creationId xmlns:p14="http://schemas.microsoft.com/office/powerpoint/2010/main" val="28502248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Rot="1" noChangeAspect="1" noChangeArrowheads="1" noTextEdit="1"/>
          </p:cNvSpPr>
          <p:nvPr>
            <p:ph type="sldImg"/>
          </p:nvPr>
        </p:nvSpPr>
        <p:spPr>
          <a:xfrm>
            <a:off x="2319338" y="139700"/>
            <a:ext cx="2535237" cy="1903413"/>
          </a:xfrm>
          <a:ln/>
        </p:spPr>
      </p:sp>
      <p:sp>
        <p:nvSpPr>
          <p:cNvPr id="46082" name="Rectangle 3"/>
          <p:cNvSpPr>
            <a:spLocks noGrp="1" noChangeArrowheads="1"/>
          </p:cNvSpPr>
          <p:nvPr>
            <p:ph type="body" idx="1"/>
          </p:nvPr>
        </p:nvSpPr>
        <p:spPr>
          <a:noFill/>
          <a:ln/>
        </p:spPr>
        <p:txBody>
          <a:bodyPr/>
          <a:lstStyle/>
          <a:p>
            <a:r>
              <a:rPr lang="en-GB" dirty="0">
                <a:latin typeface="Arial" charset="0"/>
                <a:ea typeface="ＭＳ Ｐゴシック"/>
                <a:cs typeface="ＭＳ Ｐゴシック"/>
              </a:rPr>
              <a:t>All stages of the decision making process need to reflect:</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The Statement of Common Purpose and Values</a:t>
            </a:r>
          </a:p>
          <a:p>
            <a:r>
              <a:rPr lang="en-GB" dirty="0">
                <a:latin typeface="Arial" charset="0"/>
                <a:ea typeface="ＭＳ Ｐゴシック"/>
                <a:cs typeface="ＭＳ Ｐゴシック"/>
              </a:rPr>
              <a:t>The Role of the Constable</a:t>
            </a:r>
          </a:p>
          <a:p>
            <a:r>
              <a:rPr lang="en-GB" dirty="0">
                <a:latin typeface="Arial" charset="0"/>
                <a:ea typeface="ＭＳ Ｐゴシック"/>
                <a:cs typeface="ＭＳ Ｐゴシック"/>
              </a:rPr>
              <a:t>Policing ethics, standards and mission</a:t>
            </a:r>
          </a:p>
          <a:p>
            <a:r>
              <a:rPr lang="en-GB" dirty="0">
                <a:latin typeface="Arial" charset="0"/>
                <a:ea typeface="ＭＳ Ｐゴシック"/>
                <a:cs typeface="ＭＳ Ｐゴシック"/>
              </a:rPr>
              <a:t>The 10 ACPO Risk Principles</a:t>
            </a:r>
          </a:p>
          <a:p>
            <a:r>
              <a:rPr lang="en-GB" dirty="0">
                <a:latin typeface="Arial" charset="0"/>
                <a:ea typeface="ＭＳ Ｐゴシック"/>
                <a:cs typeface="ＭＳ Ｐゴシック"/>
              </a:rPr>
              <a:t>The Police (Conduct Regulations) 2008</a:t>
            </a:r>
          </a:p>
          <a:p>
            <a:r>
              <a:rPr lang="en-GB" dirty="0">
                <a:latin typeface="Arial" charset="0"/>
                <a:ea typeface="ＭＳ Ｐゴシック"/>
                <a:cs typeface="ＭＳ Ｐゴシック"/>
              </a:rPr>
              <a:t>Legal obligations (including the ECHR)</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Ask yourself:</a:t>
            </a:r>
          </a:p>
          <a:p>
            <a:r>
              <a:rPr lang="en-GB" dirty="0">
                <a:latin typeface="Arial" charset="0"/>
                <a:ea typeface="ＭＳ Ｐゴシック"/>
                <a:cs typeface="ＭＳ Ｐゴシック"/>
              </a:rPr>
              <a:t>What should the public expect from me?</a:t>
            </a:r>
          </a:p>
          <a:p>
            <a:endParaRPr lang="en-GB" dirty="0">
              <a:latin typeface="Arial" charset="0"/>
              <a:ea typeface="ＭＳ Ｐゴシック"/>
              <a:cs typeface="ＭＳ Ｐゴシック"/>
            </a:endParaRPr>
          </a:p>
        </p:txBody>
      </p:sp>
    </p:spTree>
    <p:extLst>
      <p:ext uri="{BB962C8B-B14F-4D97-AF65-F5344CB8AC3E}">
        <p14:creationId xmlns:p14="http://schemas.microsoft.com/office/powerpoint/2010/main" val="1004226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7900" y="212725"/>
            <a:ext cx="2535238" cy="1903413"/>
          </a:xfrm>
        </p:spPr>
      </p:sp>
      <p:sp>
        <p:nvSpPr>
          <p:cNvPr id="3" name="Notes Placeholder 2"/>
          <p:cNvSpPr>
            <a:spLocks noGrp="1"/>
          </p:cNvSpPr>
          <p:nvPr>
            <p:ph type="body" idx="1"/>
          </p:nvPr>
        </p:nvSpPr>
        <p:spPr/>
        <p:txBody>
          <a:bodyPr/>
          <a:lstStyle/>
          <a:p>
            <a:r>
              <a:rPr lang="en-GB" dirty="0"/>
              <a:t>Trainer to ask for responses from group and de-brief answers provided.</a:t>
            </a:r>
          </a:p>
          <a:p>
            <a:endParaRPr lang="en-GB" dirty="0"/>
          </a:p>
          <a:p>
            <a:r>
              <a:rPr lang="en-GB" dirty="0"/>
              <a:t>During de-brief trainer should ensure that the individuals link their responses to ‘JPLANE’</a:t>
            </a:r>
          </a:p>
          <a:p>
            <a:endParaRPr lang="en-GB" dirty="0"/>
          </a:p>
          <a:p>
            <a:r>
              <a:rPr lang="en-GB" dirty="0"/>
              <a:t>If necessary, each stage of the answer provided should be discussed.</a:t>
            </a:r>
          </a:p>
          <a:p>
            <a:endParaRPr lang="en-GB" dirty="0"/>
          </a:p>
          <a:p>
            <a:r>
              <a:rPr lang="en-GB" dirty="0"/>
              <a:t>Trainer to reinforce that there is no ‘right’ or ‘wrong’ answer and that each of the students may make a different decision.</a:t>
            </a:r>
          </a:p>
          <a:p>
            <a:endParaRPr lang="en-GB" dirty="0"/>
          </a:p>
          <a:p>
            <a:r>
              <a:rPr lang="en-GB" dirty="0"/>
              <a:t>Students to be reassured that this is not necessarily wrong as long as their decision complies with ‘JPLANE’</a:t>
            </a:r>
          </a:p>
        </p:txBody>
      </p:sp>
      <p:sp>
        <p:nvSpPr>
          <p:cNvPr id="4" name="Slide Number Placeholder 3"/>
          <p:cNvSpPr>
            <a:spLocks noGrp="1"/>
          </p:cNvSpPr>
          <p:nvPr>
            <p:ph type="sldNum" sz="quarter" idx="10"/>
          </p:nvPr>
        </p:nvSpPr>
        <p:spPr/>
        <p:txBody>
          <a:bodyPr/>
          <a:lstStyle/>
          <a:p>
            <a:pPr>
              <a:defRPr/>
            </a:pPr>
            <a:fld id="{AF11B1D8-5A43-4577-A289-C52F274C54C6}" type="slidenum">
              <a:rPr lang="en-GB" altLang="en-US" smtClean="0"/>
              <a:pPr>
                <a:defRPr/>
              </a:pPr>
              <a:t>45</a:t>
            </a:fld>
            <a:endParaRPr lang="en-GB" altLang="en-US"/>
          </a:p>
        </p:txBody>
      </p:sp>
    </p:spTree>
    <p:extLst>
      <p:ext uri="{BB962C8B-B14F-4D97-AF65-F5344CB8AC3E}">
        <p14:creationId xmlns:p14="http://schemas.microsoft.com/office/powerpoint/2010/main" val="12362146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74875" y="139700"/>
            <a:ext cx="2535238" cy="1903413"/>
          </a:xfrm>
        </p:spPr>
      </p:sp>
      <p:sp>
        <p:nvSpPr>
          <p:cNvPr id="3" name="Notes Placeholder 2"/>
          <p:cNvSpPr>
            <a:spLocks noGrp="1"/>
          </p:cNvSpPr>
          <p:nvPr>
            <p:ph type="body" idx="1"/>
          </p:nvPr>
        </p:nvSpPr>
        <p:spPr/>
        <p:txBody>
          <a:bodyPr/>
          <a:lstStyle/>
          <a:p>
            <a:r>
              <a:rPr lang="en-US" altLang="en-US" dirty="0">
                <a:latin typeface="Arial" charset="0"/>
              </a:rPr>
              <a:t>Trainer to de-brief asking students to consider the wider consequences of their actions for:</a:t>
            </a:r>
          </a:p>
          <a:p>
            <a:endParaRPr lang="en-US" altLang="en-US" dirty="0">
              <a:latin typeface="Arial" charset="0"/>
            </a:endParaRPr>
          </a:p>
          <a:p>
            <a:r>
              <a:rPr lang="en-US" altLang="en-US" dirty="0">
                <a:latin typeface="Arial" charset="0"/>
              </a:rPr>
              <a:t>Themselves, other members of the public etc.</a:t>
            </a:r>
          </a:p>
          <a:p>
            <a:endParaRPr lang="en-GB" dirty="0"/>
          </a:p>
        </p:txBody>
      </p:sp>
      <p:sp>
        <p:nvSpPr>
          <p:cNvPr id="4" name="Slide Number Placeholder 3"/>
          <p:cNvSpPr>
            <a:spLocks noGrp="1"/>
          </p:cNvSpPr>
          <p:nvPr>
            <p:ph type="sldNum" sz="quarter" idx="10"/>
          </p:nvPr>
        </p:nvSpPr>
        <p:spPr/>
        <p:txBody>
          <a:bodyPr/>
          <a:lstStyle/>
          <a:p>
            <a:pPr>
              <a:defRPr/>
            </a:pPr>
            <a:fld id="{AF11B1D8-5A43-4577-A289-C52F274C54C6}" type="slidenum">
              <a:rPr lang="en-GB" altLang="en-US" smtClean="0"/>
              <a:pPr>
                <a:defRPr/>
              </a:pPr>
              <a:t>46</a:t>
            </a:fld>
            <a:endParaRPr lang="en-GB" altLang="en-US"/>
          </a:p>
        </p:txBody>
      </p:sp>
    </p:spTree>
    <p:extLst>
      <p:ext uri="{BB962C8B-B14F-4D97-AF65-F5344CB8AC3E}">
        <p14:creationId xmlns:p14="http://schemas.microsoft.com/office/powerpoint/2010/main" val="14274988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a:xfrm>
            <a:off x="2247900" y="139700"/>
            <a:ext cx="2535238" cy="1903413"/>
          </a:xfrm>
          <a:ln/>
        </p:spPr>
      </p:sp>
      <p:sp>
        <p:nvSpPr>
          <p:cNvPr id="52226" name="Notes Placeholder 2"/>
          <p:cNvSpPr>
            <a:spLocks noGrp="1"/>
          </p:cNvSpPr>
          <p:nvPr>
            <p:ph type="body" idx="1"/>
          </p:nvPr>
        </p:nvSpPr>
        <p:spPr>
          <a:noFill/>
          <a:ln/>
        </p:spPr>
        <p:txBody>
          <a:bodyPr/>
          <a:lstStyle/>
          <a:p>
            <a:r>
              <a:rPr lang="en-US" altLang="en-US" dirty="0">
                <a:latin typeface="Arial" charset="0"/>
              </a:rPr>
              <a:t>Trainer to discuss – covering aspects of:</a:t>
            </a:r>
          </a:p>
          <a:p>
            <a:endParaRPr lang="en-US" altLang="en-US" dirty="0">
              <a:latin typeface="Arial" charset="0"/>
            </a:endParaRPr>
          </a:p>
          <a:p>
            <a:r>
              <a:rPr lang="en-US" altLang="en-US" dirty="0">
                <a:latin typeface="Arial" charset="0"/>
              </a:rPr>
              <a:t>Offences committed?</a:t>
            </a:r>
          </a:p>
          <a:p>
            <a:endParaRPr lang="en-US" altLang="en-US" dirty="0">
              <a:latin typeface="Arial" charset="0"/>
            </a:endParaRPr>
          </a:p>
          <a:p>
            <a:r>
              <a:rPr lang="en-US" altLang="en-US" dirty="0">
                <a:latin typeface="Arial" charset="0"/>
              </a:rPr>
              <a:t>Perception of other members of the public</a:t>
            </a:r>
          </a:p>
          <a:p>
            <a:endParaRPr lang="en-US" altLang="en-US" dirty="0">
              <a:latin typeface="Arial" charset="0"/>
            </a:endParaRPr>
          </a:p>
          <a:p>
            <a:r>
              <a:rPr lang="en-US" altLang="en-US" dirty="0">
                <a:latin typeface="Arial" charset="0"/>
              </a:rPr>
              <a:t>Wider consequences of actions </a:t>
            </a:r>
          </a:p>
          <a:p>
            <a:endParaRPr lang="en-US" dirty="0">
              <a:latin typeface="Arial" charset="0"/>
              <a:ea typeface="ＭＳ Ｐゴシック"/>
              <a:cs typeface="ＭＳ Ｐゴシック"/>
            </a:endParaRPr>
          </a:p>
        </p:txBody>
      </p:sp>
      <p:sp>
        <p:nvSpPr>
          <p:cNvPr id="52227" name="Slide Number Placeholder 3"/>
          <p:cNvSpPr>
            <a:spLocks noGrp="1"/>
          </p:cNvSpPr>
          <p:nvPr>
            <p:ph type="sldNum" sz="quarter" idx="5"/>
          </p:nvPr>
        </p:nvSpPr>
        <p:spPr>
          <a:noFill/>
        </p:spPr>
        <p:txBody>
          <a:bodyPr/>
          <a:lstStyle/>
          <a:p>
            <a:fld id="{0710D14B-D111-41CD-85C4-1DCBACF5CD50}" type="slidenum">
              <a:rPr lang="en-GB" altLang="en-US" smtClean="0">
                <a:ea typeface="ＭＳ Ｐゴシック"/>
                <a:cs typeface="ＭＳ Ｐゴシック"/>
              </a:rPr>
              <a:pPr/>
              <a:t>47</a:t>
            </a:fld>
            <a:endParaRPr lang="en-GB" altLang="en-US">
              <a:ea typeface="ＭＳ Ｐゴシック"/>
              <a:cs typeface="ＭＳ Ｐゴシック"/>
            </a:endParaRPr>
          </a:p>
        </p:txBody>
      </p:sp>
    </p:spTree>
    <p:extLst>
      <p:ext uri="{BB962C8B-B14F-4D97-AF65-F5344CB8AC3E}">
        <p14:creationId xmlns:p14="http://schemas.microsoft.com/office/powerpoint/2010/main" val="23839424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xfrm>
            <a:off x="2247900" y="139700"/>
            <a:ext cx="2535238" cy="1903413"/>
          </a:xfrm>
          <a:ln/>
        </p:spPr>
      </p:sp>
      <p:sp>
        <p:nvSpPr>
          <p:cNvPr id="54274" name="Notes Placeholder 2"/>
          <p:cNvSpPr>
            <a:spLocks noGrp="1"/>
          </p:cNvSpPr>
          <p:nvPr>
            <p:ph type="body" idx="1"/>
          </p:nvPr>
        </p:nvSpPr>
        <p:spPr>
          <a:noFill/>
          <a:ln/>
        </p:spPr>
        <p:txBody>
          <a:bodyPr/>
          <a:lstStyle/>
          <a:p>
            <a:r>
              <a:rPr lang="en-US" altLang="en-US" dirty="0">
                <a:latin typeface="Arial" charset="0"/>
              </a:rPr>
              <a:t>Trainer to de-brief ensuring students are able to justify their course of action</a:t>
            </a:r>
          </a:p>
          <a:p>
            <a:endParaRPr lang="en-US" dirty="0">
              <a:latin typeface="Arial" charset="0"/>
              <a:ea typeface="ＭＳ Ｐゴシック"/>
              <a:cs typeface="ＭＳ Ｐゴシック"/>
            </a:endParaRPr>
          </a:p>
        </p:txBody>
      </p:sp>
      <p:sp>
        <p:nvSpPr>
          <p:cNvPr id="54275" name="Slide Number Placeholder 3"/>
          <p:cNvSpPr>
            <a:spLocks noGrp="1"/>
          </p:cNvSpPr>
          <p:nvPr>
            <p:ph type="sldNum" sz="quarter" idx="5"/>
          </p:nvPr>
        </p:nvSpPr>
        <p:spPr>
          <a:noFill/>
        </p:spPr>
        <p:txBody>
          <a:bodyPr/>
          <a:lstStyle/>
          <a:p>
            <a:fld id="{A312FA58-E25A-49D5-81F2-DDB6C537FE15}" type="slidenum">
              <a:rPr lang="en-GB" altLang="en-US" smtClean="0">
                <a:ea typeface="ＭＳ Ｐゴシック"/>
                <a:cs typeface="ＭＳ Ｐゴシック"/>
              </a:rPr>
              <a:pPr/>
              <a:t>48</a:t>
            </a:fld>
            <a:endParaRPr lang="en-GB" altLang="en-US">
              <a:ea typeface="ＭＳ Ｐゴシック"/>
              <a:cs typeface="ＭＳ Ｐゴシック"/>
            </a:endParaRPr>
          </a:p>
        </p:txBody>
      </p:sp>
    </p:spTree>
    <p:extLst>
      <p:ext uri="{BB962C8B-B14F-4D97-AF65-F5344CB8AC3E}">
        <p14:creationId xmlns:p14="http://schemas.microsoft.com/office/powerpoint/2010/main" val="38691107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xfrm>
            <a:off x="2103438" y="212725"/>
            <a:ext cx="2535237" cy="1903413"/>
          </a:xfrm>
          <a:ln/>
        </p:spPr>
      </p:sp>
      <p:sp>
        <p:nvSpPr>
          <p:cNvPr id="56322" name="Notes Placeholder 2"/>
          <p:cNvSpPr>
            <a:spLocks noGrp="1"/>
          </p:cNvSpPr>
          <p:nvPr>
            <p:ph type="body" idx="1"/>
          </p:nvPr>
        </p:nvSpPr>
        <p:spPr>
          <a:noFill/>
          <a:ln/>
        </p:spPr>
        <p:txBody>
          <a:bodyPr/>
          <a:lstStyle/>
          <a:p>
            <a:r>
              <a:rPr lang="en-GB" b="1" dirty="0">
                <a:latin typeface="Arial" charset="0"/>
                <a:ea typeface="ＭＳ Ｐゴシック"/>
                <a:cs typeface="ＭＳ Ｐゴシック"/>
              </a:rPr>
              <a:t>Trainer to debrief group tasks.</a:t>
            </a:r>
          </a:p>
          <a:p>
            <a:r>
              <a:rPr lang="en-GB" b="1" dirty="0">
                <a:latin typeface="Arial" charset="0"/>
                <a:ea typeface="ＭＳ Ｐゴシック"/>
                <a:cs typeface="ＭＳ Ｐゴシック"/>
              </a:rPr>
              <a:t>QTS:</a:t>
            </a:r>
          </a:p>
          <a:p>
            <a:endParaRPr lang="en-GB" b="1" dirty="0">
              <a:latin typeface="Arial" charset="0"/>
              <a:ea typeface="ＭＳ Ｐゴシック"/>
              <a:cs typeface="ＭＳ Ｐゴシック"/>
            </a:endParaRPr>
          </a:p>
          <a:p>
            <a:r>
              <a:rPr lang="en-GB" dirty="0">
                <a:latin typeface="Arial" charset="0"/>
                <a:ea typeface="ＭＳ Ｐゴシック"/>
                <a:cs typeface="ＭＳ Ｐゴシック"/>
              </a:rPr>
              <a:t>On what were your decisions based?</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Were your decisions in the interest of </a:t>
            </a:r>
          </a:p>
          <a:p>
            <a:pPr marL="342797" indent="-342797">
              <a:buAutoNum type="alphaLcParenBoth"/>
            </a:pPr>
            <a:r>
              <a:rPr lang="en-GB" dirty="0">
                <a:latin typeface="Arial" charset="0"/>
                <a:ea typeface="ＭＳ Ｐゴシック"/>
                <a:cs typeface="ＭＳ Ｐゴシック"/>
              </a:rPr>
              <a:t>the victim, </a:t>
            </a:r>
          </a:p>
          <a:p>
            <a:pPr marL="342797" indent="-342797">
              <a:buAutoNum type="alphaLcParenBoth"/>
            </a:pPr>
            <a:endParaRPr lang="en-GB" dirty="0">
              <a:latin typeface="Arial" charset="0"/>
              <a:ea typeface="ＭＳ Ｐゴシック"/>
              <a:cs typeface="ＭＳ Ｐゴシック"/>
            </a:endParaRPr>
          </a:p>
          <a:p>
            <a:pPr marL="342797" indent="-342797">
              <a:buAutoNum type="alphaLcParenBoth"/>
            </a:pPr>
            <a:r>
              <a:rPr lang="en-GB" dirty="0">
                <a:latin typeface="Arial" charset="0"/>
                <a:ea typeface="ＭＳ Ｐゴシック"/>
                <a:cs typeface="ＭＳ Ｐゴシック"/>
              </a:rPr>
              <a:t>(b) the public, or</a:t>
            </a:r>
          </a:p>
          <a:p>
            <a:pPr marL="342797" indent="-342797">
              <a:buAutoNum type="alphaLcParenBoth"/>
            </a:pPr>
            <a:endParaRPr lang="en-GB" dirty="0">
              <a:latin typeface="Arial" charset="0"/>
              <a:ea typeface="ＭＳ Ｐゴシック"/>
              <a:cs typeface="ＭＳ Ｐゴシック"/>
            </a:endParaRPr>
          </a:p>
          <a:p>
            <a:pPr marL="342797" indent="-342797">
              <a:buAutoNum type="alphaLcParenBoth"/>
            </a:pPr>
            <a:r>
              <a:rPr lang="en-GB" dirty="0">
                <a:latin typeface="Arial" charset="0"/>
                <a:ea typeface="ＭＳ Ｐゴシック"/>
                <a:cs typeface="ＭＳ Ｐゴシック"/>
              </a:rPr>
              <a:t> (c) the suspect?</a:t>
            </a:r>
          </a:p>
          <a:p>
            <a:endParaRPr lang="en-GB" dirty="0">
              <a:latin typeface="Arial" charset="0"/>
              <a:ea typeface="ＭＳ Ｐゴシック"/>
              <a:cs typeface="ＭＳ Ｐゴシック"/>
            </a:endParaRPr>
          </a:p>
          <a:p>
            <a:r>
              <a:rPr lang="en-GB" dirty="0">
                <a:latin typeface="Arial" charset="0"/>
                <a:ea typeface="ＭＳ Ｐゴシック"/>
                <a:cs typeface="ＭＳ Ｐゴシック"/>
              </a:rPr>
              <a:t>Why?</a:t>
            </a:r>
          </a:p>
          <a:p>
            <a:endParaRPr lang="en-GB" dirty="0">
              <a:latin typeface="Arial" charset="0"/>
              <a:ea typeface="ＭＳ Ｐゴシック"/>
              <a:cs typeface="ＭＳ Ｐゴシック"/>
            </a:endParaRPr>
          </a:p>
        </p:txBody>
      </p:sp>
      <p:sp>
        <p:nvSpPr>
          <p:cNvPr id="56323" name="Slide Number Placeholder 3"/>
          <p:cNvSpPr>
            <a:spLocks noGrp="1"/>
          </p:cNvSpPr>
          <p:nvPr>
            <p:ph type="sldNum" sz="quarter" idx="5"/>
          </p:nvPr>
        </p:nvSpPr>
        <p:spPr>
          <a:noFill/>
        </p:spPr>
        <p:txBody>
          <a:bodyPr/>
          <a:lstStyle/>
          <a:p>
            <a:fld id="{C6656258-606B-45F3-9774-A51CA84C53D9}" type="slidenum">
              <a:rPr lang="en-GB" altLang="en-US" smtClean="0">
                <a:ea typeface="ＭＳ Ｐゴシック"/>
                <a:cs typeface="ＭＳ Ｐゴシック"/>
              </a:rPr>
              <a:pPr/>
              <a:t>49</a:t>
            </a:fld>
            <a:endParaRPr lang="en-GB" altLang="en-US">
              <a:ea typeface="ＭＳ Ｐゴシック"/>
              <a:cs typeface="ＭＳ Ｐゴシック"/>
            </a:endParaRPr>
          </a:p>
        </p:txBody>
      </p:sp>
    </p:spTree>
    <p:extLst>
      <p:ext uri="{BB962C8B-B14F-4D97-AF65-F5344CB8AC3E}">
        <p14:creationId xmlns:p14="http://schemas.microsoft.com/office/powerpoint/2010/main" val="11082387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01875" y="273050"/>
            <a:ext cx="2287588" cy="1717675"/>
          </a:xfrm>
        </p:spPr>
      </p:sp>
      <p:sp>
        <p:nvSpPr>
          <p:cNvPr id="3" name="Notes Placeholder 2"/>
          <p:cNvSpPr>
            <a:spLocks noGrp="1"/>
          </p:cNvSpPr>
          <p:nvPr>
            <p:ph type="body" idx="1"/>
          </p:nvPr>
        </p:nvSpPr>
        <p:spPr/>
        <p:txBody>
          <a:bodyPr/>
          <a:lstStyle/>
          <a:p>
            <a:r>
              <a:rPr lang="en-GB" dirty="0"/>
              <a:t>Trainer to deal with</a:t>
            </a:r>
            <a:r>
              <a:rPr lang="en-GB" baseline="0" dirty="0"/>
              <a:t> any questions that time allows.</a:t>
            </a:r>
            <a:endParaRPr lang="en-GB" dirty="0"/>
          </a:p>
        </p:txBody>
      </p:sp>
      <p:sp>
        <p:nvSpPr>
          <p:cNvPr id="4" name="Slide Number Placeholder 3"/>
          <p:cNvSpPr>
            <a:spLocks noGrp="1"/>
          </p:cNvSpPr>
          <p:nvPr>
            <p:ph type="sldNum" sz="quarter" idx="10"/>
          </p:nvPr>
        </p:nvSpPr>
        <p:spPr/>
        <p:txBody>
          <a:bodyPr/>
          <a:lstStyle/>
          <a:p>
            <a:fld id="{E34DC837-D6DD-4633-9C69-067F5869A2FC}" type="slidenum">
              <a:rPr lang="en-GB" smtClean="0"/>
              <a:pPr/>
              <a:t>50</a:t>
            </a:fld>
            <a:endParaRPr lang="en-GB"/>
          </a:p>
        </p:txBody>
      </p:sp>
    </p:spTree>
    <p:extLst>
      <p:ext uri="{BB962C8B-B14F-4D97-AF65-F5344CB8AC3E}">
        <p14:creationId xmlns:p14="http://schemas.microsoft.com/office/powerpoint/2010/main" val="811199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4"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16C4B5DA-D1D4-46B5-BDEB-7E22783FAD56}" type="slidenum">
              <a:rPr lang="en-GB" smtClean="0"/>
              <a:pPr/>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549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4B5DA-D1D4-46B5-BDEB-7E22783FAD56}"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0616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4B5DA-D1D4-46B5-BDEB-7E22783FAD56}" type="slidenum">
              <a:rPr lang="en-GB" smtClean="0"/>
              <a:pPr/>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2415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4B5DA-D1D4-46B5-BDEB-7E22783FAD56}"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551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1094763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3167360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352537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4B5DA-D1D4-46B5-BDEB-7E22783FAD56}" type="slidenum">
              <a:rPr lang="en-GB" smtClean="0"/>
              <a:pPr/>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4696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DA479F11-869C-4299-B5A4-00B026CEF45A}" type="datetimeFigureOut">
              <a:rPr lang="en-GB" smtClean="0"/>
              <a:pPr/>
              <a:t>13/03/2020</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16C4B5DA-D1D4-46B5-BDEB-7E22783FAD56}" type="slidenum">
              <a:rPr lang="en-GB" smtClean="0"/>
              <a:pPr/>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1888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3555727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79F11-869C-4299-B5A4-00B026CEF45A}" type="datetimeFigureOut">
              <a:rPr lang="en-GB" smtClean="0"/>
              <a:pPr/>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4B5DA-D1D4-46B5-BDEB-7E22783FAD56}" type="slidenum">
              <a:rPr lang="en-GB" smtClean="0"/>
              <a:pPr/>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2449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395288" y="404813"/>
            <a:ext cx="8229600" cy="549275"/>
          </a:xfrm>
        </p:spPr>
        <p:txBody>
          <a:bodyPr/>
          <a:lstStyle/>
          <a:p>
            <a:r>
              <a:rPr lang="en-US"/>
              <a:t>Click to edit Master title style</a:t>
            </a:r>
          </a:p>
        </p:txBody>
      </p:sp>
      <p:sp>
        <p:nvSpPr>
          <p:cNvPr id="3" name="Content Placeholder 2"/>
          <p:cNvSpPr>
            <a:spLocks noGrp="1"/>
          </p:cNvSpPr>
          <p:nvPr>
            <p:ph sz="half" idx="1"/>
            <p:custDataLst>
              <p:tags r:id="rId2"/>
            </p:custDataLst>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custDataLst>
              <p:tags r:id="rId3"/>
            </p:custDataLst>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205548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A479F11-869C-4299-B5A4-00B026CEF45A}" type="datetimeFigureOut">
              <a:rPr lang="en-GB" smtClean="0"/>
              <a:pPr/>
              <a:t>13/03/2020</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16C4B5DA-D1D4-46B5-BDEB-7E22783FAD56}" type="slidenum">
              <a:rPr lang="en-GB" smtClean="0"/>
              <a:pPr/>
              <a:t>‹#›</a:t>
            </a:fld>
            <a:endParaRPr lang="en-GB"/>
          </a:p>
        </p:txBody>
      </p:sp>
    </p:spTree>
    <p:extLst>
      <p:ext uri="{BB962C8B-B14F-4D97-AF65-F5344CB8AC3E}">
        <p14:creationId xmlns:p14="http://schemas.microsoft.com/office/powerpoint/2010/main" val="344686100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2.jpeg"/><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9.xml"/><Relationship Id="rId1" Type="http://schemas.openxmlformats.org/officeDocument/2006/relationships/tags" Target="../tags/tag8.xml"/><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tags" Target="../tags/tag17.xml"/><Relationship Id="rId13" Type="http://schemas.openxmlformats.org/officeDocument/2006/relationships/notesSlide" Target="../notesSlides/notesSlide3.xml"/><Relationship Id="rId3" Type="http://schemas.openxmlformats.org/officeDocument/2006/relationships/tags" Target="../tags/tag12.xml"/><Relationship Id="rId7" Type="http://schemas.openxmlformats.org/officeDocument/2006/relationships/tags" Target="../tags/tag16.xml"/><Relationship Id="rId12"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tags" Target="../tags/tag15.xml"/><Relationship Id="rId11" Type="http://schemas.openxmlformats.org/officeDocument/2006/relationships/tags" Target="../tags/tag20.xml"/><Relationship Id="rId5" Type="http://schemas.openxmlformats.org/officeDocument/2006/relationships/tags" Target="../tags/tag14.xml"/><Relationship Id="rId10" Type="http://schemas.openxmlformats.org/officeDocument/2006/relationships/tags" Target="../tags/tag19.xml"/><Relationship Id="rId4" Type="http://schemas.openxmlformats.org/officeDocument/2006/relationships/tags" Target="../tags/tag13.xml"/><Relationship Id="rId9" Type="http://schemas.openxmlformats.org/officeDocument/2006/relationships/tags" Target="../tags/tag18.xml"/><Relationship Id="rId1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diagramQuickStyle" Target="../diagrams/quickStyle1.xml"/><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diagramLayout" Target="../diagrams/layout1.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diagramData" Target="../diagrams/data1.xml"/><Relationship Id="rId5" Type="http://schemas.openxmlformats.org/officeDocument/2006/relationships/tags" Target="../tags/tag25.xml"/><Relationship Id="rId15" Type="http://schemas.microsoft.com/office/2007/relationships/diagramDrawing" Target="../diagrams/drawing1.xml"/><Relationship Id="rId10" Type="http://schemas.openxmlformats.org/officeDocument/2006/relationships/notesSlide" Target="../notesSlides/notesSlide4.xml"/><Relationship Id="rId4" Type="http://schemas.openxmlformats.org/officeDocument/2006/relationships/tags" Target="../tags/tag24.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tags" Target="../tags/tag31.xml"/><Relationship Id="rId7" Type="http://schemas.openxmlformats.org/officeDocument/2006/relationships/notesSlide" Target="../notesSlides/notesSlide5.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slideLayout" Target="../slideLayouts/slideLayout7.xml"/><Relationship Id="rId5" Type="http://schemas.openxmlformats.org/officeDocument/2006/relationships/tags" Target="../tags/tag33.xml"/><Relationship Id="rId4" Type="http://schemas.openxmlformats.org/officeDocument/2006/relationships/tags" Target="../tags/tag3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tags" Target="../tags/tag36.xml"/><Relationship Id="rId7" Type="http://schemas.openxmlformats.org/officeDocument/2006/relationships/notesSlide" Target="../notesSlides/notesSlide6.xml"/><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slideLayout" Target="../slideLayouts/slideLayout7.xml"/><Relationship Id="rId5" Type="http://schemas.openxmlformats.org/officeDocument/2006/relationships/tags" Target="../tags/tag38.xml"/><Relationship Id="rId4" Type="http://schemas.openxmlformats.org/officeDocument/2006/relationships/tags" Target="../tags/tag37.xml"/></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7.xml"/><Relationship Id="rId3" Type="http://schemas.openxmlformats.org/officeDocument/2006/relationships/tags" Target="../tags/tag41.xml"/><Relationship Id="rId7" Type="http://schemas.openxmlformats.org/officeDocument/2006/relationships/slideLayout" Target="../slideLayouts/slideLayout7.xml"/><Relationship Id="rId2" Type="http://schemas.openxmlformats.org/officeDocument/2006/relationships/tags" Target="../tags/tag40.xml"/><Relationship Id="rId1" Type="http://schemas.openxmlformats.org/officeDocument/2006/relationships/tags" Target="../tags/tag39.xml"/><Relationship Id="rId6" Type="http://schemas.openxmlformats.org/officeDocument/2006/relationships/tags" Target="../tags/tag44.xml"/><Relationship Id="rId5" Type="http://schemas.openxmlformats.org/officeDocument/2006/relationships/tags" Target="../tags/tag43.xml"/><Relationship Id="rId4" Type="http://schemas.openxmlformats.org/officeDocument/2006/relationships/tags" Target="../tags/tag42.xml"/><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tags" Target="../tags/tag52.xml"/><Relationship Id="rId13" Type="http://schemas.openxmlformats.org/officeDocument/2006/relationships/diagramQuickStyle" Target="../diagrams/quickStyle2.xml"/><Relationship Id="rId3" Type="http://schemas.openxmlformats.org/officeDocument/2006/relationships/tags" Target="../tags/tag47.xml"/><Relationship Id="rId7" Type="http://schemas.openxmlformats.org/officeDocument/2006/relationships/tags" Target="../tags/tag51.xml"/><Relationship Id="rId12" Type="http://schemas.openxmlformats.org/officeDocument/2006/relationships/diagramLayout" Target="../diagrams/layout2.xml"/><Relationship Id="rId2" Type="http://schemas.openxmlformats.org/officeDocument/2006/relationships/tags" Target="../tags/tag46.xml"/><Relationship Id="rId1" Type="http://schemas.openxmlformats.org/officeDocument/2006/relationships/tags" Target="../tags/tag45.xml"/><Relationship Id="rId6" Type="http://schemas.openxmlformats.org/officeDocument/2006/relationships/tags" Target="../tags/tag50.xml"/><Relationship Id="rId11" Type="http://schemas.openxmlformats.org/officeDocument/2006/relationships/diagramData" Target="../diagrams/data2.xml"/><Relationship Id="rId5" Type="http://schemas.openxmlformats.org/officeDocument/2006/relationships/tags" Target="../tags/tag49.xml"/><Relationship Id="rId15" Type="http://schemas.microsoft.com/office/2007/relationships/diagramDrawing" Target="../diagrams/drawing2.xml"/><Relationship Id="rId10" Type="http://schemas.openxmlformats.org/officeDocument/2006/relationships/notesSlide" Target="../notesSlides/notesSlide8.xml"/><Relationship Id="rId4" Type="http://schemas.openxmlformats.org/officeDocument/2006/relationships/tags" Target="../tags/tag48.xml"/><Relationship Id="rId9" Type="http://schemas.openxmlformats.org/officeDocument/2006/relationships/slideLayout" Target="../slideLayouts/slideLayout7.xml"/><Relationship Id="rId14" Type="http://schemas.openxmlformats.org/officeDocument/2006/relationships/diagramColors" Target="../diagrams/colors2.xml"/></Relationships>
</file>

<file path=ppt/slides/_rels/slide12.xml.rels><?xml version="1.0" encoding="UTF-8" standalone="yes"?>
<Relationships xmlns="http://schemas.openxmlformats.org/package/2006/relationships"><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image" Target="../media/image8.pn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8" Type="http://schemas.openxmlformats.org/officeDocument/2006/relationships/tags" Target="../tags/tag63.xml"/><Relationship Id="rId13" Type="http://schemas.openxmlformats.org/officeDocument/2006/relationships/diagramQuickStyle" Target="../diagrams/quickStyle3.xml"/><Relationship Id="rId3" Type="http://schemas.openxmlformats.org/officeDocument/2006/relationships/tags" Target="../tags/tag58.xml"/><Relationship Id="rId7" Type="http://schemas.openxmlformats.org/officeDocument/2006/relationships/tags" Target="../tags/tag62.xml"/><Relationship Id="rId12" Type="http://schemas.openxmlformats.org/officeDocument/2006/relationships/diagramLayout" Target="../diagrams/layout3.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tags" Target="../tags/tag61.xml"/><Relationship Id="rId11" Type="http://schemas.openxmlformats.org/officeDocument/2006/relationships/diagramData" Target="../diagrams/data3.xml"/><Relationship Id="rId5" Type="http://schemas.openxmlformats.org/officeDocument/2006/relationships/tags" Target="../tags/tag60.xml"/><Relationship Id="rId15" Type="http://schemas.microsoft.com/office/2007/relationships/diagramDrawing" Target="../diagrams/drawing3.xml"/><Relationship Id="rId10" Type="http://schemas.openxmlformats.org/officeDocument/2006/relationships/notesSlide" Target="../notesSlides/notesSlide10.xml"/><Relationship Id="rId4" Type="http://schemas.openxmlformats.org/officeDocument/2006/relationships/tags" Target="../tags/tag59.xml"/><Relationship Id="rId9" Type="http://schemas.openxmlformats.org/officeDocument/2006/relationships/slideLayout" Target="../slideLayouts/slideLayout7.xml"/><Relationship Id="rId14" Type="http://schemas.openxmlformats.org/officeDocument/2006/relationships/diagramColors" Target="../diagrams/colors3.xml"/></Relationships>
</file>

<file path=ppt/slides/_rels/slide15.xml.rels><?xml version="1.0" encoding="UTF-8" standalone="yes"?>
<Relationships xmlns="http://schemas.openxmlformats.org/package/2006/relationships"><Relationship Id="rId8" Type="http://schemas.openxmlformats.org/officeDocument/2006/relationships/tags" Target="../tags/tag71.xml"/><Relationship Id="rId3" Type="http://schemas.openxmlformats.org/officeDocument/2006/relationships/tags" Target="../tags/tag66.xml"/><Relationship Id="rId7" Type="http://schemas.openxmlformats.org/officeDocument/2006/relationships/tags" Target="../tags/tag70.xml"/><Relationship Id="rId2" Type="http://schemas.openxmlformats.org/officeDocument/2006/relationships/tags" Target="../tags/tag65.xml"/><Relationship Id="rId1" Type="http://schemas.openxmlformats.org/officeDocument/2006/relationships/tags" Target="../tags/tag64.xml"/><Relationship Id="rId6" Type="http://schemas.openxmlformats.org/officeDocument/2006/relationships/tags" Target="../tags/tag69.xml"/><Relationship Id="rId11" Type="http://schemas.openxmlformats.org/officeDocument/2006/relationships/image" Target="../media/image10.jpeg"/><Relationship Id="rId5" Type="http://schemas.openxmlformats.org/officeDocument/2006/relationships/tags" Target="../tags/tag68.xml"/><Relationship Id="rId10" Type="http://schemas.openxmlformats.org/officeDocument/2006/relationships/notesSlide" Target="../notesSlides/notesSlide11.xml"/><Relationship Id="rId4" Type="http://schemas.openxmlformats.org/officeDocument/2006/relationships/tags" Target="../tags/tag67.xml"/><Relationship Id="rId9"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tags" Target="../tags/tag72.xml"/><Relationship Id="rId6" Type="http://schemas.openxmlformats.org/officeDocument/2006/relationships/image" Target="../media/image11.jpeg"/><Relationship Id="rId5" Type="http://schemas.openxmlformats.org/officeDocument/2006/relationships/notesSlide" Target="../notesSlides/notesSlide12.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image" Target="../media/image12.png"/><Relationship Id="rId5" Type="http://schemas.openxmlformats.org/officeDocument/2006/relationships/notesSlide" Target="../notesSlides/notesSlide13.xml"/><Relationship Id="rId4"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tags" Target="../tags/tag80.xml"/><Relationship Id="rId2" Type="http://schemas.openxmlformats.org/officeDocument/2006/relationships/tags" Target="../tags/tag79.xml"/><Relationship Id="rId1" Type="http://schemas.openxmlformats.org/officeDocument/2006/relationships/tags" Target="../tags/tag78.xml"/><Relationship Id="rId6" Type="http://schemas.openxmlformats.org/officeDocument/2006/relationships/image" Target="../media/image12.png"/><Relationship Id="rId5" Type="http://schemas.openxmlformats.org/officeDocument/2006/relationships/notesSlide" Target="../notesSlides/notesSlide14.xml"/><Relationship Id="rId4"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tags" Target="../tags/tag83.xml"/><Relationship Id="rId2" Type="http://schemas.openxmlformats.org/officeDocument/2006/relationships/tags" Target="../tags/tag82.xml"/><Relationship Id="rId1" Type="http://schemas.openxmlformats.org/officeDocument/2006/relationships/tags" Target="../tags/tag81.xml"/><Relationship Id="rId6" Type="http://schemas.openxmlformats.org/officeDocument/2006/relationships/image" Target="../media/image12.png"/><Relationship Id="rId5" Type="http://schemas.openxmlformats.org/officeDocument/2006/relationships/notesSlide" Target="../notesSlides/notesSlide15.xml"/><Relationship Id="rId4"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tags" Target="../tags/tag86.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image" Target="../media/image12.png"/><Relationship Id="rId5" Type="http://schemas.openxmlformats.org/officeDocument/2006/relationships/notesSlide" Target="../notesSlides/notesSlide16.xml"/><Relationship Id="rId4"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tags" Target="../tags/tag94.xml"/><Relationship Id="rId13" Type="http://schemas.openxmlformats.org/officeDocument/2006/relationships/diagramQuickStyle" Target="../diagrams/quickStyle4.xml"/><Relationship Id="rId3" Type="http://schemas.openxmlformats.org/officeDocument/2006/relationships/tags" Target="../tags/tag89.xml"/><Relationship Id="rId7" Type="http://schemas.openxmlformats.org/officeDocument/2006/relationships/tags" Target="../tags/tag93.xml"/><Relationship Id="rId12" Type="http://schemas.openxmlformats.org/officeDocument/2006/relationships/diagramLayout" Target="../diagrams/layout4.xml"/><Relationship Id="rId2" Type="http://schemas.openxmlformats.org/officeDocument/2006/relationships/tags" Target="../tags/tag88.xml"/><Relationship Id="rId1" Type="http://schemas.openxmlformats.org/officeDocument/2006/relationships/tags" Target="../tags/tag87.xml"/><Relationship Id="rId6" Type="http://schemas.openxmlformats.org/officeDocument/2006/relationships/tags" Target="../tags/tag92.xml"/><Relationship Id="rId11" Type="http://schemas.openxmlformats.org/officeDocument/2006/relationships/diagramData" Target="../diagrams/data4.xml"/><Relationship Id="rId5" Type="http://schemas.openxmlformats.org/officeDocument/2006/relationships/tags" Target="../tags/tag91.xml"/><Relationship Id="rId15" Type="http://schemas.microsoft.com/office/2007/relationships/diagramDrawing" Target="../diagrams/drawing4.xml"/><Relationship Id="rId10" Type="http://schemas.openxmlformats.org/officeDocument/2006/relationships/notesSlide" Target="../notesSlides/notesSlide17.xml"/><Relationship Id="rId4" Type="http://schemas.openxmlformats.org/officeDocument/2006/relationships/tags" Target="../tags/tag90.xml"/><Relationship Id="rId9" Type="http://schemas.openxmlformats.org/officeDocument/2006/relationships/slideLayout" Target="../slideLayouts/slideLayout7.xml"/><Relationship Id="rId14" Type="http://schemas.openxmlformats.org/officeDocument/2006/relationships/diagramColors" Target="../diagrams/colors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6.xml"/><Relationship Id="rId1" Type="http://schemas.openxmlformats.org/officeDocument/2006/relationships/tags" Target="../tags/tag95.xml"/><Relationship Id="rId5" Type="http://schemas.openxmlformats.org/officeDocument/2006/relationships/image" Target="../media/image13.jpe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8" Type="http://schemas.openxmlformats.org/officeDocument/2006/relationships/notesSlide" Target="../notesSlides/notesSlide19.xml"/><Relationship Id="rId3" Type="http://schemas.openxmlformats.org/officeDocument/2006/relationships/tags" Target="../tags/tag99.xml"/><Relationship Id="rId7" Type="http://schemas.openxmlformats.org/officeDocument/2006/relationships/slideLayout" Target="../slideLayouts/slideLayout4.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9"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tags" Target="../tags/tag105.xml"/><Relationship Id="rId2" Type="http://schemas.openxmlformats.org/officeDocument/2006/relationships/tags" Target="../tags/tag104.xml"/><Relationship Id="rId1" Type="http://schemas.openxmlformats.org/officeDocument/2006/relationships/tags" Target="../tags/tag103.xml"/><Relationship Id="rId6" Type="http://schemas.openxmlformats.org/officeDocument/2006/relationships/image" Target="../media/image15.jpeg"/><Relationship Id="rId5" Type="http://schemas.openxmlformats.org/officeDocument/2006/relationships/notesSlide" Target="../notesSlides/notesSlide20.xml"/><Relationship Id="rId4"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tags" Target="../tags/tag113.xml"/><Relationship Id="rId13" Type="http://schemas.openxmlformats.org/officeDocument/2006/relationships/tags" Target="../tags/tag118.xml"/><Relationship Id="rId3" Type="http://schemas.openxmlformats.org/officeDocument/2006/relationships/tags" Target="../tags/tag108.xml"/><Relationship Id="rId7" Type="http://schemas.openxmlformats.org/officeDocument/2006/relationships/tags" Target="../tags/tag112.xml"/><Relationship Id="rId12" Type="http://schemas.openxmlformats.org/officeDocument/2006/relationships/tags" Target="../tags/tag117.xml"/><Relationship Id="rId2" Type="http://schemas.openxmlformats.org/officeDocument/2006/relationships/tags" Target="../tags/tag107.xml"/><Relationship Id="rId16" Type="http://schemas.openxmlformats.org/officeDocument/2006/relationships/image" Target="../media/image16.jpeg"/><Relationship Id="rId1" Type="http://schemas.openxmlformats.org/officeDocument/2006/relationships/tags" Target="../tags/tag106.xml"/><Relationship Id="rId6" Type="http://schemas.openxmlformats.org/officeDocument/2006/relationships/tags" Target="../tags/tag111.xml"/><Relationship Id="rId11" Type="http://schemas.openxmlformats.org/officeDocument/2006/relationships/tags" Target="../tags/tag116.xml"/><Relationship Id="rId5" Type="http://schemas.openxmlformats.org/officeDocument/2006/relationships/tags" Target="../tags/tag110.xml"/><Relationship Id="rId15" Type="http://schemas.openxmlformats.org/officeDocument/2006/relationships/notesSlide" Target="../notesSlides/notesSlide21.xml"/><Relationship Id="rId10" Type="http://schemas.openxmlformats.org/officeDocument/2006/relationships/tags" Target="../tags/tag115.xml"/><Relationship Id="rId4" Type="http://schemas.openxmlformats.org/officeDocument/2006/relationships/tags" Target="../tags/tag109.xml"/><Relationship Id="rId9" Type="http://schemas.openxmlformats.org/officeDocument/2006/relationships/tags" Target="../tags/tag114.xml"/><Relationship Id="rId14"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tags" Target="../tags/tag119.xml"/><Relationship Id="rId6" Type="http://schemas.openxmlformats.org/officeDocument/2006/relationships/image" Target="../media/image17.jpeg"/><Relationship Id="rId5" Type="http://schemas.openxmlformats.org/officeDocument/2006/relationships/notesSlide" Target="../notesSlides/notesSlide22.xml"/><Relationship Id="rId4"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tags" Target="../tags/tag124.xml"/><Relationship Id="rId2" Type="http://schemas.openxmlformats.org/officeDocument/2006/relationships/tags" Target="../tags/tag123.xml"/><Relationship Id="rId1" Type="http://schemas.openxmlformats.org/officeDocument/2006/relationships/tags" Target="../tags/tag122.xml"/><Relationship Id="rId6" Type="http://schemas.openxmlformats.org/officeDocument/2006/relationships/image" Target="../media/image18.jpeg"/><Relationship Id="rId5" Type="http://schemas.openxmlformats.org/officeDocument/2006/relationships/notesSlide" Target="../notesSlides/notesSlide23.xml"/><Relationship Id="rId4"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26.xml"/><Relationship Id="rId1" Type="http://schemas.openxmlformats.org/officeDocument/2006/relationships/tags" Target="../tags/tag125.xml"/><Relationship Id="rId5" Type="http://schemas.openxmlformats.org/officeDocument/2006/relationships/image" Target="../media/image19.jpeg"/><Relationship Id="rId4" Type="http://schemas.openxmlformats.org/officeDocument/2006/relationships/notesSlide" Target="../notesSlides/notesSlide24.xml"/></Relationships>
</file>

<file path=ppt/slides/_rels/slide34.xml.rels><?xml version="1.0" encoding="UTF-8" standalone="yes"?>
<Relationships xmlns="http://schemas.openxmlformats.org/package/2006/relationships"><Relationship Id="rId3" Type="http://schemas.openxmlformats.org/officeDocument/2006/relationships/tags" Target="../tags/tag129.xml"/><Relationship Id="rId2" Type="http://schemas.openxmlformats.org/officeDocument/2006/relationships/tags" Target="../tags/tag128.xml"/><Relationship Id="rId1" Type="http://schemas.openxmlformats.org/officeDocument/2006/relationships/tags" Target="../tags/tag127.xml"/><Relationship Id="rId6" Type="http://schemas.openxmlformats.org/officeDocument/2006/relationships/image" Target="../media/image20.jpeg"/><Relationship Id="rId5" Type="http://schemas.openxmlformats.org/officeDocument/2006/relationships/notesSlide" Target="../notesSlides/notesSlide25.xml"/><Relationship Id="rId4"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tags" Target="../tags/tag130.xml"/><Relationship Id="rId6" Type="http://schemas.openxmlformats.org/officeDocument/2006/relationships/image" Target="../media/image21.jpeg"/><Relationship Id="rId5" Type="http://schemas.openxmlformats.org/officeDocument/2006/relationships/notesSlide" Target="../notesSlides/notesSlide26.xml"/><Relationship Id="rId4"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tags" Target="../tags/tag140.xml"/><Relationship Id="rId13" Type="http://schemas.openxmlformats.org/officeDocument/2006/relationships/diagramQuickStyle" Target="../diagrams/quickStyle5.xml"/><Relationship Id="rId3" Type="http://schemas.openxmlformats.org/officeDocument/2006/relationships/tags" Target="../tags/tag135.xml"/><Relationship Id="rId7" Type="http://schemas.openxmlformats.org/officeDocument/2006/relationships/tags" Target="../tags/tag139.xml"/><Relationship Id="rId12" Type="http://schemas.openxmlformats.org/officeDocument/2006/relationships/diagramLayout" Target="../diagrams/layout5.xml"/><Relationship Id="rId2" Type="http://schemas.openxmlformats.org/officeDocument/2006/relationships/tags" Target="../tags/tag134.xml"/><Relationship Id="rId1" Type="http://schemas.openxmlformats.org/officeDocument/2006/relationships/tags" Target="../tags/tag133.xml"/><Relationship Id="rId6" Type="http://schemas.openxmlformats.org/officeDocument/2006/relationships/tags" Target="../tags/tag138.xml"/><Relationship Id="rId11" Type="http://schemas.openxmlformats.org/officeDocument/2006/relationships/diagramData" Target="../diagrams/data5.xml"/><Relationship Id="rId5" Type="http://schemas.openxmlformats.org/officeDocument/2006/relationships/tags" Target="../tags/tag137.xml"/><Relationship Id="rId15" Type="http://schemas.microsoft.com/office/2007/relationships/diagramDrawing" Target="../diagrams/drawing5.xml"/><Relationship Id="rId10" Type="http://schemas.openxmlformats.org/officeDocument/2006/relationships/notesSlide" Target="../notesSlides/notesSlide27.xml"/><Relationship Id="rId4" Type="http://schemas.openxmlformats.org/officeDocument/2006/relationships/tags" Target="../tags/tag136.xml"/><Relationship Id="rId9" Type="http://schemas.openxmlformats.org/officeDocument/2006/relationships/slideLayout" Target="../slideLayouts/slideLayout7.xml"/><Relationship Id="rId14" Type="http://schemas.openxmlformats.org/officeDocument/2006/relationships/diagramColors" Target="../diagrams/colors5.xml"/></Relationships>
</file>

<file path=ppt/slides/_rels/slide37.xml.rels><?xml version="1.0" encoding="UTF-8" standalone="yes"?>
<Relationships xmlns="http://schemas.openxmlformats.org/package/2006/relationships"><Relationship Id="rId8" Type="http://schemas.openxmlformats.org/officeDocument/2006/relationships/image" Target="../media/image22.jpeg"/><Relationship Id="rId13" Type="http://schemas.microsoft.com/office/2007/relationships/diagramDrawing" Target="../diagrams/drawing6.xml"/><Relationship Id="rId3" Type="http://schemas.openxmlformats.org/officeDocument/2006/relationships/tags" Target="../tags/tag143.xml"/><Relationship Id="rId7" Type="http://schemas.openxmlformats.org/officeDocument/2006/relationships/notesSlide" Target="../notesSlides/notesSlide28.xml"/><Relationship Id="rId12" Type="http://schemas.openxmlformats.org/officeDocument/2006/relationships/diagramColors" Target="../diagrams/colors6.xml"/><Relationship Id="rId2" Type="http://schemas.openxmlformats.org/officeDocument/2006/relationships/tags" Target="../tags/tag142.xml"/><Relationship Id="rId1" Type="http://schemas.openxmlformats.org/officeDocument/2006/relationships/tags" Target="../tags/tag141.xml"/><Relationship Id="rId6" Type="http://schemas.openxmlformats.org/officeDocument/2006/relationships/slideLayout" Target="../slideLayouts/slideLayout7.xml"/><Relationship Id="rId11" Type="http://schemas.openxmlformats.org/officeDocument/2006/relationships/diagramQuickStyle" Target="../diagrams/quickStyle6.xml"/><Relationship Id="rId5" Type="http://schemas.openxmlformats.org/officeDocument/2006/relationships/tags" Target="../tags/tag145.xml"/><Relationship Id="rId10" Type="http://schemas.openxmlformats.org/officeDocument/2006/relationships/diagramLayout" Target="../diagrams/layout6.xml"/><Relationship Id="rId4" Type="http://schemas.openxmlformats.org/officeDocument/2006/relationships/tags" Target="../tags/tag144.xml"/><Relationship Id="rId9" Type="http://schemas.openxmlformats.org/officeDocument/2006/relationships/diagramData" Target="../diagrams/data6.xml"/></Relationships>
</file>

<file path=ppt/slides/_rels/slide38.xml.rels><?xml version="1.0" encoding="UTF-8" standalone="yes"?>
<Relationships xmlns="http://schemas.openxmlformats.org/package/2006/relationships"><Relationship Id="rId8" Type="http://schemas.openxmlformats.org/officeDocument/2006/relationships/image" Target="../media/image23.jpeg"/><Relationship Id="rId13" Type="http://schemas.microsoft.com/office/2007/relationships/diagramDrawing" Target="../diagrams/drawing7.xml"/><Relationship Id="rId3" Type="http://schemas.openxmlformats.org/officeDocument/2006/relationships/tags" Target="../tags/tag148.xml"/><Relationship Id="rId7" Type="http://schemas.openxmlformats.org/officeDocument/2006/relationships/notesSlide" Target="../notesSlides/notesSlide29.xml"/><Relationship Id="rId12" Type="http://schemas.openxmlformats.org/officeDocument/2006/relationships/diagramColors" Target="../diagrams/colors7.xml"/><Relationship Id="rId2" Type="http://schemas.openxmlformats.org/officeDocument/2006/relationships/tags" Target="../tags/tag147.xml"/><Relationship Id="rId1" Type="http://schemas.openxmlformats.org/officeDocument/2006/relationships/tags" Target="../tags/tag146.xml"/><Relationship Id="rId6" Type="http://schemas.openxmlformats.org/officeDocument/2006/relationships/slideLayout" Target="../slideLayouts/slideLayout7.xml"/><Relationship Id="rId11" Type="http://schemas.openxmlformats.org/officeDocument/2006/relationships/diagramQuickStyle" Target="../diagrams/quickStyle7.xml"/><Relationship Id="rId5" Type="http://schemas.openxmlformats.org/officeDocument/2006/relationships/tags" Target="../tags/tag150.xml"/><Relationship Id="rId10" Type="http://schemas.openxmlformats.org/officeDocument/2006/relationships/diagramLayout" Target="../diagrams/layout7.xml"/><Relationship Id="rId4" Type="http://schemas.openxmlformats.org/officeDocument/2006/relationships/tags" Target="../tags/tag149.xml"/><Relationship Id="rId9" Type="http://schemas.openxmlformats.org/officeDocument/2006/relationships/diagramData" Target="../diagrams/data7.xml"/></Relationships>
</file>

<file path=ppt/slides/_rels/slide39.xml.rels><?xml version="1.0" encoding="UTF-8" standalone="yes"?>
<Relationships xmlns="http://schemas.openxmlformats.org/package/2006/relationships"><Relationship Id="rId3" Type="http://schemas.openxmlformats.org/officeDocument/2006/relationships/tags" Target="../tags/tag153.xml"/><Relationship Id="rId2" Type="http://schemas.openxmlformats.org/officeDocument/2006/relationships/tags" Target="../tags/tag152.xml"/><Relationship Id="rId1" Type="http://schemas.openxmlformats.org/officeDocument/2006/relationships/tags" Target="../tags/tag151.xml"/><Relationship Id="rId6" Type="http://schemas.openxmlformats.org/officeDocument/2006/relationships/image" Target="../media/image24.jpeg"/><Relationship Id="rId5" Type="http://schemas.openxmlformats.org/officeDocument/2006/relationships/notesSlide" Target="../notesSlides/notesSlide30.xml"/><Relationship Id="rId4"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8" Type="http://schemas.openxmlformats.org/officeDocument/2006/relationships/image" Target="../media/image25.jpeg"/><Relationship Id="rId13" Type="http://schemas.microsoft.com/office/2007/relationships/diagramDrawing" Target="../diagrams/drawing8.xml"/><Relationship Id="rId3" Type="http://schemas.openxmlformats.org/officeDocument/2006/relationships/tags" Target="../tags/tag156.xml"/><Relationship Id="rId7" Type="http://schemas.openxmlformats.org/officeDocument/2006/relationships/notesSlide" Target="../notesSlides/notesSlide31.xml"/><Relationship Id="rId12" Type="http://schemas.openxmlformats.org/officeDocument/2006/relationships/diagramColors" Target="../diagrams/colors8.xml"/><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slideLayout" Target="../slideLayouts/slideLayout7.xml"/><Relationship Id="rId11" Type="http://schemas.openxmlformats.org/officeDocument/2006/relationships/diagramQuickStyle" Target="../diagrams/quickStyle8.xml"/><Relationship Id="rId5" Type="http://schemas.openxmlformats.org/officeDocument/2006/relationships/tags" Target="../tags/tag158.xml"/><Relationship Id="rId10" Type="http://schemas.openxmlformats.org/officeDocument/2006/relationships/diagramLayout" Target="../diagrams/layout8.xml"/><Relationship Id="rId4" Type="http://schemas.openxmlformats.org/officeDocument/2006/relationships/tags" Target="../tags/tag157.xml"/><Relationship Id="rId9" Type="http://schemas.openxmlformats.org/officeDocument/2006/relationships/diagramData" Target="../diagrams/data8.xml"/></Relationships>
</file>

<file path=ppt/slides/_rels/slide41.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tags" Target="../tags/tag161.xml"/><Relationship Id="rId7" Type="http://schemas.openxmlformats.org/officeDocument/2006/relationships/notesSlide" Target="../notesSlides/notesSlide32.xml"/><Relationship Id="rId12" Type="http://schemas.microsoft.com/office/2007/relationships/diagramDrawing" Target="../diagrams/drawing9.xml"/><Relationship Id="rId2" Type="http://schemas.openxmlformats.org/officeDocument/2006/relationships/tags" Target="../tags/tag160.xml"/><Relationship Id="rId1" Type="http://schemas.openxmlformats.org/officeDocument/2006/relationships/tags" Target="../tags/tag159.xml"/><Relationship Id="rId6" Type="http://schemas.openxmlformats.org/officeDocument/2006/relationships/slideLayout" Target="../slideLayouts/slideLayout7.xml"/><Relationship Id="rId11" Type="http://schemas.openxmlformats.org/officeDocument/2006/relationships/diagramColors" Target="../diagrams/colors9.xml"/><Relationship Id="rId5" Type="http://schemas.openxmlformats.org/officeDocument/2006/relationships/tags" Target="../tags/tag163.xml"/><Relationship Id="rId10" Type="http://schemas.openxmlformats.org/officeDocument/2006/relationships/diagramQuickStyle" Target="../diagrams/quickStyle9.xml"/><Relationship Id="rId4" Type="http://schemas.openxmlformats.org/officeDocument/2006/relationships/tags" Target="../tags/tag162.xml"/><Relationship Id="rId9" Type="http://schemas.openxmlformats.org/officeDocument/2006/relationships/diagramLayout" Target="../diagrams/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3874442"/>
          </a:xfrm>
        </p:spPr>
        <p:txBody>
          <a:bodyPr>
            <a:normAutofit/>
          </a:bodyPr>
          <a:lstStyle/>
          <a:p>
            <a:pPr algn="ctr"/>
            <a:r>
              <a:rPr lang="en-GB" sz="3600" dirty="0"/>
              <a:t>Discretion, The National Decision Model (NDM) &amp; Managing Conflict</a:t>
            </a:r>
            <a:br>
              <a:rPr lang="en-GB" dirty="0"/>
            </a:br>
            <a:br>
              <a:rPr lang="en-GB" dirty="0"/>
            </a:br>
            <a:endParaRPr lang="en-GB" dirty="0"/>
          </a:p>
        </p:txBody>
      </p:sp>
    </p:spTree>
    <p:extLst>
      <p:ext uri="{BB962C8B-B14F-4D97-AF65-F5344CB8AC3E}">
        <p14:creationId xmlns:p14="http://schemas.microsoft.com/office/powerpoint/2010/main" val="2638360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0" y="-2"/>
            <a:ext cx="9144002" cy="6858001"/>
          </a:xfrm>
          <a:prstGeom prst="rect">
            <a:avLst/>
          </a:prstGeom>
        </p:spPr>
      </p:pic>
      <p:sp>
        <p:nvSpPr>
          <p:cNvPr id="49154" name="Rectangle 2"/>
          <p:cNvSpPr>
            <a:spLocks noGrp="1" noChangeArrowheads="1"/>
          </p:cNvSpPr>
          <p:nvPr>
            <p:ph type="title"/>
            <p:custDataLst>
              <p:tags r:id="rId1"/>
            </p:custDataLst>
          </p:nvPr>
        </p:nvSpPr>
        <p:spPr>
          <a:xfrm>
            <a:off x="3851920" y="3645024"/>
            <a:ext cx="5040560" cy="549275"/>
          </a:xfrm>
        </p:spPr>
        <p:txBody>
          <a:bodyPr>
            <a:noAutofit/>
          </a:bodyPr>
          <a:lstStyle/>
          <a:p>
            <a:r>
              <a:rPr lang="en-GB" sz="3600" b="1" dirty="0">
                <a:solidFill>
                  <a:schemeClr val="bg1"/>
                </a:solidFill>
                <a:effectLst>
                  <a:outerShdw blurRad="38100" dist="38100" dir="2700000" algn="tl">
                    <a:srgbClr val="000000">
                      <a:alpha val="43137"/>
                    </a:srgbClr>
                  </a:outerShdw>
                </a:effectLst>
                <a:ea typeface="ＭＳ Ｐゴシック"/>
                <a:cs typeface="ＭＳ Ｐゴシック"/>
              </a:rPr>
              <a:t>A values-based tool to provide a simple, logical and evidence-based approach to making police decisions</a:t>
            </a:r>
          </a:p>
        </p:txBody>
      </p:sp>
      <p:sp>
        <p:nvSpPr>
          <p:cNvPr id="8" name="Rectangle 2"/>
          <p:cNvSpPr>
            <a:spLocks noGrp="1" noChangeArrowheads="1"/>
          </p:cNvSpPr>
          <p:nvPr>
            <p:ph type="title" idx="4294967295"/>
            <p:custDataLst>
              <p:tags r:id="rId2"/>
            </p:custDataLst>
          </p:nvPr>
        </p:nvSpPr>
        <p:spPr>
          <a:xfrm>
            <a:off x="0" y="3141663"/>
            <a:ext cx="3025775" cy="1196975"/>
          </a:xfrm>
        </p:spPr>
        <p:txBody>
          <a:bodyPr>
            <a:noAutofit/>
          </a:bodyPr>
          <a:lstStyle/>
          <a:p>
            <a:r>
              <a:rPr lang="en-GB" sz="3600" b="1" dirty="0">
                <a:solidFill>
                  <a:schemeClr val="bg1"/>
                </a:solidFill>
                <a:effectLst>
                  <a:outerShdw blurRad="38100" dist="38100" dir="2700000" algn="tl">
                    <a:srgbClr val="000000">
                      <a:alpha val="43137"/>
                    </a:srgbClr>
                  </a:outerShdw>
                </a:effectLst>
                <a:ea typeface="ＭＳ Ｐゴシック"/>
                <a:cs typeface="ＭＳ Ｐゴシック"/>
              </a:rPr>
              <a:t>The National Decision Model (NDM) </a:t>
            </a:r>
          </a:p>
        </p:txBody>
      </p:sp>
      <p:sp>
        <p:nvSpPr>
          <p:cNvPr id="49159" name="Rectangle 7"/>
          <p:cNvSpPr>
            <a:spLocks noChangeArrowheads="1"/>
          </p:cNvSpPr>
          <p:nvPr>
            <p:custDataLst>
              <p:tags r:id="rId3"/>
            </p:custDataLst>
          </p:nvPr>
        </p:nvSpPr>
        <p:spPr bwMode="auto">
          <a:xfrm>
            <a:off x="539552" y="2085295"/>
            <a:ext cx="2952328" cy="549275"/>
          </a:xfrm>
          <a:prstGeom prst="rect">
            <a:avLst/>
          </a:prstGeom>
          <a:noFill/>
          <a:ln w="9525">
            <a:noFill/>
            <a:miter lim="800000"/>
            <a:headEnd/>
            <a:tailEnd/>
          </a:ln>
        </p:spPr>
        <p:txBody>
          <a:bodyPr anchor="ctr"/>
          <a:lstStyle/>
          <a:p>
            <a:pPr algn="ctr" eaLnBrk="0" hangingPunct="0"/>
            <a:r>
              <a:rPr lang="en-GB" dirty="0">
                <a:effectLst>
                  <a:outerShdw blurRad="38100" dist="38100" dir="2700000" algn="tl">
                    <a:srgbClr val="000000">
                      <a:alpha val="43137"/>
                    </a:srgbClr>
                  </a:outerShdw>
                </a:effectLst>
              </a:rPr>
              <a:t>Decisions?</a:t>
            </a:r>
          </a:p>
        </p:txBody>
      </p:sp>
    </p:spTree>
    <p:extLst>
      <p:ext uri="{BB962C8B-B14F-4D97-AF65-F5344CB8AC3E}">
        <p14:creationId xmlns:p14="http://schemas.microsoft.com/office/powerpoint/2010/main" val="1079912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8" grpId="0"/>
      <p:bldP spid="4915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custDataLst>
              <p:tags r:id="rId1"/>
            </p:custDataLst>
          </p:nvPr>
        </p:nvSpPr>
        <p:spPr>
          <a:xfrm>
            <a:off x="1443491" y="804890"/>
            <a:ext cx="5792805" cy="1059305"/>
          </a:xfrm>
        </p:spPr>
        <p:txBody>
          <a:bodyPr>
            <a:noAutofit/>
          </a:bodyPr>
          <a:lstStyle/>
          <a:p>
            <a:r>
              <a:rPr lang="en-GB" b="1" dirty="0">
                <a:ea typeface="ＭＳ Ｐゴシック"/>
                <a:cs typeface="ＭＳ Ｐゴシック"/>
              </a:rPr>
              <a:t>Discretion (</a:t>
            </a:r>
            <a:r>
              <a:rPr lang="en-GB" b="1" dirty="0" err="1">
                <a:ea typeface="ＭＳ Ｐゴシック"/>
                <a:cs typeface="ＭＳ Ｐゴシック"/>
              </a:rPr>
              <a:t>Blackstones</a:t>
            </a:r>
            <a:r>
              <a:rPr lang="en-GB" b="1" dirty="0">
                <a:ea typeface="ＭＳ Ｐゴシック"/>
                <a:cs typeface="ＭＳ Ｐゴシック"/>
              </a:rPr>
              <a:t> 3.6)</a:t>
            </a:r>
          </a:p>
        </p:txBody>
      </p:sp>
      <p:sp>
        <p:nvSpPr>
          <p:cNvPr id="3" name="Content Placeholder 2"/>
          <p:cNvSpPr>
            <a:spLocks noGrp="1"/>
          </p:cNvSpPr>
          <p:nvPr>
            <p:ph sz="half" idx="1"/>
            <p:custDataLst>
              <p:tags r:id="rId2"/>
            </p:custDataLst>
          </p:nvPr>
        </p:nvSpPr>
        <p:spPr>
          <a:xfrm>
            <a:off x="457200" y="836712"/>
            <a:ext cx="5194300" cy="5145088"/>
          </a:xfrm>
        </p:spPr>
        <p:txBody>
          <a:bodyPr>
            <a:normAutofit fontScale="92500"/>
          </a:bodyPr>
          <a:lstStyle/>
          <a:p>
            <a:pPr marL="0" indent="0">
              <a:buFontTx/>
              <a:buNone/>
              <a:defRPr/>
            </a:pPr>
            <a:endParaRPr lang="en-GB" sz="2400" dirty="0"/>
          </a:p>
          <a:p>
            <a:pPr marL="0" indent="0">
              <a:buFontTx/>
              <a:buNone/>
              <a:defRPr/>
            </a:pPr>
            <a:endParaRPr lang="en-GB" sz="2400" dirty="0"/>
          </a:p>
          <a:p>
            <a:pPr marL="0" indent="0">
              <a:buFontTx/>
              <a:buNone/>
              <a:defRPr/>
            </a:pPr>
            <a:r>
              <a:rPr lang="en-GB" sz="3200" b="1" dirty="0"/>
              <a:t>Freedom of judgement</a:t>
            </a:r>
          </a:p>
          <a:p>
            <a:pPr marL="0" indent="0">
              <a:buFontTx/>
              <a:buNone/>
              <a:defRPr/>
            </a:pPr>
            <a:endParaRPr lang="en-GB" sz="3200" dirty="0"/>
          </a:p>
          <a:p>
            <a:pPr marL="0" indent="0">
              <a:buFontTx/>
              <a:buNone/>
              <a:defRPr/>
            </a:pPr>
            <a:r>
              <a:rPr lang="en-GB" sz="3200" b="1" dirty="0"/>
              <a:t>Authority to decide</a:t>
            </a:r>
          </a:p>
          <a:p>
            <a:pPr marL="0" indent="0">
              <a:buFontTx/>
              <a:buNone/>
              <a:defRPr/>
            </a:pPr>
            <a:endParaRPr lang="en-GB" sz="3200" dirty="0"/>
          </a:p>
          <a:p>
            <a:pPr marL="0" indent="0">
              <a:buFontTx/>
              <a:buNone/>
              <a:defRPr/>
            </a:pPr>
            <a:r>
              <a:rPr lang="en-GB" sz="3200" b="1" dirty="0"/>
              <a:t>Selecting best course of action from all alternatives</a:t>
            </a:r>
          </a:p>
          <a:p>
            <a:pPr>
              <a:defRPr/>
            </a:pPr>
            <a:endParaRPr lang="en-GB" dirty="0"/>
          </a:p>
        </p:txBody>
      </p:sp>
      <p:pic>
        <p:nvPicPr>
          <p:cNvPr id="14339" name="Content Placeholder 4"/>
          <p:cNvPicPr>
            <a:picLocks noGrp="1" noChangeAspect="1"/>
          </p:cNvPicPr>
          <p:nvPr>
            <p:ph sz="half" idx="2"/>
          </p:nvPr>
        </p:nvPicPr>
        <p:blipFill>
          <a:blip r:embed="rId5" cstate="print"/>
          <a:srcRect/>
          <a:stretch>
            <a:fillRect/>
          </a:stretch>
        </p:blipFill>
        <p:spPr>
          <a:xfrm>
            <a:off x="5364088" y="2133079"/>
            <a:ext cx="3700052" cy="2592065"/>
          </a:xfrm>
        </p:spPr>
      </p:pic>
    </p:spTree>
    <p:extLst>
      <p:ext uri="{BB962C8B-B14F-4D97-AF65-F5344CB8AC3E}">
        <p14:creationId xmlns:p14="http://schemas.microsoft.com/office/powerpoint/2010/main" val="79333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13"/>
          <p:cNvPicPr>
            <a:picLocks noChangeAspect="1"/>
          </p:cNvPicPr>
          <p:nvPr/>
        </p:nvPicPr>
        <p:blipFill>
          <a:blip r:embed="rId14" cstate="print">
            <a:lum bright="70000" contrast="-70000"/>
          </a:blip>
          <a:srcRect/>
          <a:stretch>
            <a:fillRect/>
          </a:stretch>
        </p:blipFill>
        <p:spPr bwMode="auto">
          <a:xfrm>
            <a:off x="0" y="1002645"/>
            <a:ext cx="9180513" cy="6119813"/>
          </a:xfrm>
          <a:prstGeom prst="rect">
            <a:avLst/>
          </a:prstGeom>
          <a:noFill/>
          <a:ln w="9525">
            <a:noFill/>
            <a:miter lim="800000"/>
            <a:headEnd/>
            <a:tailEnd/>
          </a:ln>
        </p:spPr>
      </p:pic>
      <p:sp>
        <p:nvSpPr>
          <p:cNvPr id="36866" name="Rectangle 2"/>
          <p:cNvSpPr>
            <a:spLocks noGrp="1" noChangeArrowheads="1"/>
          </p:cNvSpPr>
          <p:nvPr>
            <p:ph type="title"/>
            <p:custDataLst>
              <p:tags r:id="rId1"/>
            </p:custDataLst>
          </p:nvPr>
        </p:nvSpPr>
        <p:spPr>
          <a:xfrm>
            <a:off x="468313" y="0"/>
            <a:ext cx="8229600" cy="719138"/>
          </a:xfrm>
        </p:spPr>
        <p:txBody>
          <a:bodyPr>
            <a:normAutofit/>
          </a:bodyPr>
          <a:lstStyle/>
          <a:p>
            <a:r>
              <a:rPr lang="en-US" altLang="en-US" sz="3600" b="1" dirty="0">
                <a:latin typeface="Arial" charset="0"/>
                <a:ea typeface="ＭＳ Ｐゴシック"/>
                <a:cs typeface="ＭＳ Ｐゴシック"/>
              </a:rPr>
              <a:t>Options</a:t>
            </a:r>
          </a:p>
        </p:txBody>
      </p:sp>
      <p:sp>
        <p:nvSpPr>
          <p:cNvPr id="5" name="Text Box 3"/>
          <p:cNvSpPr txBox="1">
            <a:spLocks noChangeArrowheads="1"/>
          </p:cNvSpPr>
          <p:nvPr>
            <p:custDataLst>
              <p:tags r:id="rId2"/>
            </p:custDataLst>
          </p:nvPr>
        </p:nvSpPr>
        <p:spPr bwMode="auto">
          <a:xfrm rot="-1007789">
            <a:off x="1200319" y="2396322"/>
            <a:ext cx="1304588" cy="954107"/>
          </a:xfrm>
          <a:prstGeom prst="rect">
            <a:avLst/>
          </a:prstGeom>
          <a:noFill/>
          <a:ln w="9525">
            <a:noFill/>
            <a:miter lim="800000"/>
            <a:headEnd/>
            <a:tailEnd/>
          </a:ln>
        </p:spPr>
        <p:txBody>
          <a:bodyPr wrap="none">
            <a:spAutoFit/>
          </a:bodyPr>
          <a:lstStyle/>
          <a:p>
            <a:r>
              <a:rPr lang="en-US" altLang="en-US" sz="2800" b="0" dirty="0">
                <a:solidFill>
                  <a:srgbClr val="0000FF"/>
                </a:solidFill>
                <a:latin typeface="Arial" charset="0"/>
                <a:cs typeface="Arial" charset="0"/>
              </a:rPr>
              <a:t>Verbal </a:t>
            </a:r>
          </a:p>
          <a:p>
            <a:r>
              <a:rPr lang="en-US" altLang="en-US" sz="2800" b="0" dirty="0">
                <a:solidFill>
                  <a:srgbClr val="0000FF"/>
                </a:solidFill>
                <a:latin typeface="Arial" charset="0"/>
                <a:cs typeface="Arial" charset="0"/>
              </a:rPr>
              <a:t>Advice</a:t>
            </a:r>
          </a:p>
        </p:txBody>
      </p:sp>
      <p:sp>
        <p:nvSpPr>
          <p:cNvPr id="6" name="Text Box 4"/>
          <p:cNvSpPr txBox="1">
            <a:spLocks noChangeArrowheads="1"/>
          </p:cNvSpPr>
          <p:nvPr>
            <p:custDataLst>
              <p:tags r:id="rId3"/>
            </p:custDataLst>
          </p:nvPr>
        </p:nvSpPr>
        <p:spPr bwMode="auto">
          <a:xfrm>
            <a:off x="3552756" y="1806575"/>
            <a:ext cx="1511439" cy="954107"/>
          </a:xfrm>
          <a:prstGeom prst="rect">
            <a:avLst/>
          </a:prstGeom>
          <a:noFill/>
          <a:ln w="9525">
            <a:noFill/>
            <a:miter lim="800000"/>
            <a:headEnd/>
            <a:tailEnd/>
          </a:ln>
        </p:spPr>
        <p:txBody>
          <a:bodyPr wrap="none">
            <a:spAutoFit/>
          </a:bodyPr>
          <a:lstStyle/>
          <a:p>
            <a:pPr algn="ctr"/>
            <a:r>
              <a:rPr lang="en-US" altLang="en-US" sz="2800" b="0" dirty="0">
                <a:solidFill>
                  <a:srgbClr val="0000FF"/>
                </a:solidFill>
                <a:latin typeface="Arial" charset="0"/>
                <a:cs typeface="Arial" charset="0"/>
              </a:rPr>
              <a:t>Formal </a:t>
            </a:r>
          </a:p>
          <a:p>
            <a:pPr algn="ctr"/>
            <a:r>
              <a:rPr lang="en-US" altLang="en-US" sz="2800" b="0" dirty="0">
                <a:solidFill>
                  <a:srgbClr val="0000FF"/>
                </a:solidFill>
                <a:latin typeface="Arial" charset="0"/>
                <a:cs typeface="Arial" charset="0"/>
              </a:rPr>
              <a:t>Warning</a:t>
            </a:r>
          </a:p>
        </p:txBody>
      </p:sp>
      <p:sp>
        <p:nvSpPr>
          <p:cNvPr id="7" name="Text Box 5"/>
          <p:cNvSpPr txBox="1">
            <a:spLocks noChangeArrowheads="1"/>
          </p:cNvSpPr>
          <p:nvPr>
            <p:custDataLst>
              <p:tags r:id="rId4"/>
            </p:custDataLst>
          </p:nvPr>
        </p:nvSpPr>
        <p:spPr bwMode="auto">
          <a:xfrm rot="327207">
            <a:off x="6202351" y="1966569"/>
            <a:ext cx="1803699" cy="523220"/>
          </a:xfrm>
          <a:prstGeom prst="rect">
            <a:avLst/>
          </a:prstGeom>
          <a:noFill/>
          <a:ln w="9525">
            <a:noFill/>
            <a:miter lim="800000"/>
            <a:headEnd/>
            <a:tailEnd/>
          </a:ln>
        </p:spPr>
        <p:txBody>
          <a:bodyPr wrap="none">
            <a:spAutoFit/>
          </a:bodyPr>
          <a:lstStyle/>
          <a:p>
            <a:r>
              <a:rPr lang="en-US" altLang="en-US" sz="2800" b="0" dirty="0">
                <a:solidFill>
                  <a:srgbClr val="0000FF"/>
                </a:solidFill>
                <a:latin typeface="Arial" charset="0"/>
                <a:cs typeface="Arial" charset="0"/>
              </a:rPr>
              <a:t>Prosecute</a:t>
            </a:r>
          </a:p>
        </p:txBody>
      </p:sp>
      <p:sp>
        <p:nvSpPr>
          <p:cNvPr id="8" name="Text Box 6"/>
          <p:cNvSpPr txBox="1">
            <a:spLocks noChangeArrowheads="1"/>
          </p:cNvSpPr>
          <p:nvPr>
            <p:custDataLst>
              <p:tags r:id="rId5"/>
            </p:custDataLst>
          </p:nvPr>
        </p:nvSpPr>
        <p:spPr bwMode="auto">
          <a:xfrm>
            <a:off x="1365598" y="4581128"/>
            <a:ext cx="3482043"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Fixed Penalty Notice</a:t>
            </a:r>
          </a:p>
        </p:txBody>
      </p:sp>
      <p:sp>
        <p:nvSpPr>
          <p:cNvPr id="9" name="Text Box 7"/>
          <p:cNvSpPr txBox="1">
            <a:spLocks noChangeArrowheads="1"/>
          </p:cNvSpPr>
          <p:nvPr>
            <p:custDataLst>
              <p:tags r:id="rId6"/>
            </p:custDataLst>
          </p:nvPr>
        </p:nvSpPr>
        <p:spPr bwMode="auto">
          <a:xfrm>
            <a:off x="1684236" y="5288216"/>
            <a:ext cx="3182281"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Report for Process</a:t>
            </a:r>
          </a:p>
        </p:txBody>
      </p:sp>
      <p:sp>
        <p:nvSpPr>
          <p:cNvPr id="10" name="Text Box 8"/>
          <p:cNvSpPr txBox="1">
            <a:spLocks noChangeArrowheads="1"/>
          </p:cNvSpPr>
          <p:nvPr>
            <p:custDataLst>
              <p:tags r:id="rId7"/>
            </p:custDataLst>
          </p:nvPr>
        </p:nvSpPr>
        <p:spPr bwMode="auto">
          <a:xfrm>
            <a:off x="3556948" y="6135688"/>
            <a:ext cx="1143262"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Arrest</a:t>
            </a:r>
          </a:p>
        </p:txBody>
      </p:sp>
      <p:sp>
        <p:nvSpPr>
          <p:cNvPr id="11" name="Line 9"/>
          <p:cNvSpPr>
            <a:spLocks noChangeShapeType="1"/>
          </p:cNvSpPr>
          <p:nvPr>
            <p:custDataLst>
              <p:tags r:id="rId8"/>
            </p:custDataLst>
          </p:nvPr>
        </p:nvSpPr>
        <p:spPr bwMode="auto">
          <a:xfrm flipH="1">
            <a:off x="4859338" y="2433638"/>
            <a:ext cx="2024062" cy="2320925"/>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2" name="Line 10"/>
          <p:cNvSpPr>
            <a:spLocks noChangeShapeType="1"/>
          </p:cNvSpPr>
          <p:nvPr>
            <p:custDataLst>
              <p:tags r:id="rId9"/>
            </p:custDataLst>
          </p:nvPr>
        </p:nvSpPr>
        <p:spPr bwMode="auto">
          <a:xfrm flipH="1">
            <a:off x="4928874" y="2433638"/>
            <a:ext cx="1954526" cy="2844145"/>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3" name="Line 11"/>
          <p:cNvSpPr>
            <a:spLocks noChangeShapeType="1"/>
          </p:cNvSpPr>
          <p:nvPr>
            <p:custDataLst>
              <p:tags r:id="rId10"/>
            </p:custDataLst>
          </p:nvPr>
        </p:nvSpPr>
        <p:spPr bwMode="auto">
          <a:xfrm flipH="1">
            <a:off x="4859338" y="2433638"/>
            <a:ext cx="2024062" cy="3814762"/>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5" name="Text Box 3"/>
          <p:cNvSpPr txBox="1">
            <a:spLocks noChangeArrowheads="1"/>
          </p:cNvSpPr>
          <p:nvPr>
            <p:custDataLst>
              <p:tags r:id="rId11"/>
            </p:custDataLst>
          </p:nvPr>
        </p:nvSpPr>
        <p:spPr bwMode="auto">
          <a:xfrm>
            <a:off x="6660233" y="6135688"/>
            <a:ext cx="2346120" cy="523220"/>
          </a:xfrm>
          <a:prstGeom prst="rect">
            <a:avLst/>
          </a:prstGeom>
          <a:noFill/>
          <a:ln w="9525">
            <a:noFill/>
            <a:miter lim="800000"/>
            <a:headEnd/>
            <a:tailEnd/>
          </a:ln>
        </p:spPr>
        <p:txBody>
          <a:bodyPr wrap="square">
            <a:spAutoFit/>
          </a:bodyPr>
          <a:lstStyle/>
          <a:p>
            <a:r>
              <a:rPr lang="en-US" altLang="en-US" sz="2800" b="0" dirty="0">
                <a:solidFill>
                  <a:srgbClr val="0000FF"/>
                </a:solidFill>
                <a:latin typeface="Arial" charset="0"/>
                <a:cs typeface="Arial" charset="0"/>
              </a:rPr>
              <a:t>Do Nothing?</a:t>
            </a:r>
          </a:p>
        </p:txBody>
      </p:sp>
    </p:spTree>
    <p:extLst>
      <p:ext uri="{BB962C8B-B14F-4D97-AF65-F5344CB8AC3E}">
        <p14:creationId xmlns:p14="http://schemas.microsoft.com/office/powerpoint/2010/main" val="98095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animBg="1"/>
      <p:bldP spid="12" grpId="0" animBg="1"/>
      <p:bldP spid="13" grpId="0" animBg="1"/>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0622"/>
            <a:ext cx="9144000" cy="922114"/>
          </a:xfrm>
        </p:spPr>
        <p:txBody>
          <a:bodyPr>
            <a:noAutofit/>
          </a:bodyPr>
          <a:lstStyle/>
          <a:p>
            <a:r>
              <a:rPr lang="en-GB" sz="2800" dirty="0"/>
              <a:t>Before making a decision you may need to consider:</a:t>
            </a:r>
            <a:br>
              <a:rPr lang="en-GB" sz="2800" dirty="0"/>
            </a:br>
            <a:endParaRPr lang="en-GB" sz="2800" dirty="0"/>
          </a:p>
        </p:txBody>
      </p:sp>
      <p:sp>
        <p:nvSpPr>
          <p:cNvPr id="3" name="Content Placeholder 2"/>
          <p:cNvSpPr>
            <a:spLocks noGrp="1"/>
          </p:cNvSpPr>
          <p:nvPr>
            <p:ph idx="1"/>
          </p:nvPr>
        </p:nvSpPr>
        <p:spPr>
          <a:xfrm>
            <a:off x="457200" y="980728"/>
            <a:ext cx="8229600" cy="5616624"/>
          </a:xfrm>
        </p:spPr>
        <p:txBody>
          <a:bodyPr/>
          <a:lstStyle/>
          <a:p>
            <a:endParaRPr lang="en-GB" dirty="0"/>
          </a:p>
          <a:p>
            <a:r>
              <a:rPr lang="en-GB" dirty="0"/>
              <a:t>The immediacy of any risk or threat; </a:t>
            </a:r>
          </a:p>
          <a:p>
            <a:r>
              <a:rPr lang="en-GB" dirty="0"/>
              <a:t>The limits of information to hand; </a:t>
            </a:r>
          </a:p>
          <a:p>
            <a:r>
              <a:rPr lang="en-GB" dirty="0"/>
              <a:t>The amount of time available; </a:t>
            </a:r>
          </a:p>
          <a:p>
            <a:r>
              <a:rPr lang="en-GB" dirty="0"/>
              <a:t>The availability of resources and support; </a:t>
            </a:r>
          </a:p>
          <a:p>
            <a:r>
              <a:rPr lang="en-GB" dirty="0"/>
              <a:t>Your own knowledge, experience and skills; </a:t>
            </a:r>
          </a:p>
          <a:p>
            <a:r>
              <a:rPr lang="en-GB" dirty="0"/>
              <a:t>The impact of potential actions on the situation, the people involved and the wider public. </a:t>
            </a:r>
          </a:p>
          <a:p>
            <a:endParaRPr lang="en-GB" dirty="0"/>
          </a:p>
        </p:txBody>
      </p:sp>
    </p:spTree>
    <p:extLst>
      <p:ext uri="{BB962C8B-B14F-4D97-AF65-F5344CB8AC3E}">
        <p14:creationId xmlns:p14="http://schemas.microsoft.com/office/powerpoint/2010/main" val="26332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Dealing with Conflict Situations</a:t>
            </a:r>
          </a:p>
        </p:txBody>
      </p:sp>
      <p:sp>
        <p:nvSpPr>
          <p:cNvPr id="3" name="Content Placeholder 2"/>
          <p:cNvSpPr>
            <a:spLocks noGrp="1"/>
          </p:cNvSpPr>
          <p:nvPr>
            <p:ph idx="1"/>
          </p:nvPr>
        </p:nvSpPr>
        <p:spPr/>
        <p:txBody>
          <a:bodyPr>
            <a:normAutofit fontScale="92500" lnSpcReduction="20000"/>
          </a:bodyPr>
          <a:lstStyle/>
          <a:p>
            <a:r>
              <a:rPr lang="en-GB" dirty="0"/>
              <a:t>Throughout any situation, you should ask yourself:</a:t>
            </a:r>
          </a:p>
          <a:p>
            <a:r>
              <a:rPr lang="en-GB" dirty="0"/>
              <a:t>Is what I’m considering consistent with the Statement of Mission &amp; Values?</a:t>
            </a:r>
          </a:p>
          <a:p>
            <a:r>
              <a:rPr lang="en-GB" dirty="0"/>
              <a:t>(You should ensure that decisions reflect an understanding of the police duty to act with integrity, be willing to take risks and protect the human rights of all)</a:t>
            </a:r>
          </a:p>
          <a:p>
            <a:r>
              <a:rPr lang="en-GB" dirty="0"/>
              <a:t>What would the Police Service expect of me in this situation?</a:t>
            </a:r>
          </a:p>
          <a:p>
            <a:r>
              <a:rPr lang="en-GB" dirty="0"/>
              <a:t>What would any victim(s), the affected community and the wider public expect of me in this situation</a:t>
            </a:r>
          </a:p>
          <a:p>
            <a:endParaRPr lang="en-GB" dirty="0"/>
          </a:p>
          <a:p>
            <a:endParaRPr lang="en-GB" dirty="0"/>
          </a:p>
        </p:txBody>
      </p:sp>
    </p:spTree>
    <p:extLst>
      <p:ext uri="{BB962C8B-B14F-4D97-AF65-F5344CB8AC3E}">
        <p14:creationId xmlns:p14="http://schemas.microsoft.com/office/powerpoint/2010/main" val="2052852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1204736586"/>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a:solidFill>
                  <a:schemeClr val="tx1"/>
                </a:solidFill>
                <a:latin typeface="Arial" charset="0"/>
                <a:cs typeface="Arial" charset="0"/>
              </a:rPr>
              <a:t>Statement of Mission &amp; Values</a:t>
            </a: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dirty="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dirty="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dirty="0">
              <a:solidFill>
                <a:schemeClr val="tx1"/>
              </a:solidFill>
              <a:latin typeface="Times New Roman" pitchFamily="18" charset="0"/>
            </a:endParaRPr>
          </a:p>
        </p:txBody>
      </p:sp>
      <p:sp>
        <p:nvSpPr>
          <p:cNvPr id="9"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a:solidFill>
                  <a:srgbClr val="0000FF"/>
                </a:solidFill>
              </a:rPr>
              <a:t>National Decision</a:t>
            </a:r>
          </a:p>
          <a:p>
            <a:pPr>
              <a:lnSpc>
                <a:spcPct val="90000"/>
              </a:lnSpc>
              <a:defRPr/>
            </a:pPr>
            <a:r>
              <a:rPr lang="en-GB" altLang="en-US" b="1" kern="0" dirty="0">
                <a:solidFill>
                  <a:srgbClr val="0000FF"/>
                </a:solidFill>
              </a:rPr>
              <a:t>Model for Policing</a:t>
            </a:r>
          </a:p>
        </p:txBody>
      </p:sp>
    </p:spTree>
    <p:extLst>
      <p:ext uri="{BB962C8B-B14F-4D97-AF65-F5344CB8AC3E}">
        <p14:creationId xmlns:p14="http://schemas.microsoft.com/office/powerpoint/2010/main" val="333440975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custDataLst>
              <p:tags r:id="rId1"/>
            </p:custDataLst>
          </p:nvPr>
        </p:nvPicPr>
        <p:blipFill>
          <a:blip r:embed="rId8" cstate="print"/>
          <a:srcRect/>
          <a:stretch>
            <a:fillRect/>
          </a:stretch>
        </p:blipFill>
        <p:spPr bwMode="auto">
          <a:xfrm flipH="1">
            <a:off x="755576" y="2014686"/>
            <a:ext cx="4248472" cy="3430538"/>
          </a:xfrm>
          <a:prstGeom prst="rect">
            <a:avLst/>
          </a:prstGeom>
          <a:ln>
            <a:noFill/>
          </a:ln>
          <a:effectLst>
            <a:softEdge rad="112500"/>
          </a:effectLst>
        </p:spPr>
      </p:pic>
      <p:sp>
        <p:nvSpPr>
          <p:cNvPr id="7" name="Rounded Rectangle 6"/>
          <p:cNvSpPr/>
          <p:nvPr>
            <p:custDataLst>
              <p:tags r:id="rId2"/>
            </p:custDataLst>
          </p:nvPr>
        </p:nvSpPr>
        <p:spPr>
          <a:xfrm>
            <a:off x="5940425" y="3501355"/>
            <a:ext cx="3132138"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Spontaneous Incident</a:t>
            </a:r>
            <a:endParaRPr lang="en-GB" sz="2800" dirty="0">
              <a:solidFill>
                <a:schemeClr val="tx1"/>
              </a:solidFill>
            </a:endParaRPr>
          </a:p>
        </p:txBody>
      </p:sp>
      <p:grpSp>
        <p:nvGrpSpPr>
          <p:cNvPr id="19" name="Group 17"/>
          <p:cNvGrpSpPr>
            <a:grpSpLocks/>
          </p:cNvGrpSpPr>
          <p:nvPr>
            <p:custDataLst>
              <p:tags r:id="rId3"/>
            </p:custDataLst>
          </p:nvPr>
        </p:nvGrpSpPr>
        <p:grpSpPr bwMode="auto">
          <a:xfrm>
            <a:off x="5868144" y="223416"/>
            <a:ext cx="3098800" cy="1549400"/>
            <a:chOff x="3016277" y="1695"/>
            <a:chExt cx="3098762" cy="1549381"/>
          </a:xfrm>
          <a:effectLst>
            <a:outerShdw blurRad="50800" dist="38100" dir="2700000" algn="tl" rotWithShape="0">
              <a:prstClr val="black">
                <a:alpha val="40000"/>
              </a:prstClr>
            </a:outerShdw>
          </a:effectLst>
        </p:grpSpPr>
        <p:sp>
          <p:nvSpPr>
            <p:cNvPr id="21" name="Rounded Rectangle 20"/>
            <p:cNvSpPr/>
            <p:nvPr>
              <p:custDataLst>
                <p:tags r:id="rId4"/>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22" name="Rounded Rectangle 4"/>
            <p:cNvSpPr/>
            <p:nvPr>
              <p:custDataLst>
                <p:tags r:id="rId5"/>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Information and Intelligence</a:t>
              </a:r>
            </a:p>
          </p:txBody>
        </p:sp>
      </p:grpSp>
    </p:spTree>
    <p:extLst>
      <p:ext uri="{BB962C8B-B14F-4D97-AF65-F5344CB8AC3E}">
        <p14:creationId xmlns:p14="http://schemas.microsoft.com/office/powerpoint/2010/main" val="133750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custDataLst>
              <p:tags r:id="rId1"/>
            </p:custDataLst>
          </p:nvPr>
        </p:nvSpPr>
        <p:spPr>
          <a:xfrm>
            <a:off x="5940425" y="3429000"/>
            <a:ext cx="3132138"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Call to Public </a:t>
            </a:r>
          </a:p>
          <a:p>
            <a:pPr algn="ctr">
              <a:defRPr/>
            </a:pPr>
            <a:r>
              <a:rPr lang="en-GB" sz="2800" dirty="0">
                <a:solidFill>
                  <a:schemeClr val="tx1"/>
                </a:solidFill>
                <a:latin typeface="Arial" charset="0"/>
              </a:rPr>
              <a:t>Service Centre</a:t>
            </a:r>
            <a:endParaRPr lang="en-GB" sz="2800" dirty="0">
              <a:solidFill>
                <a:schemeClr val="tx1"/>
              </a:solidFill>
            </a:endParaRPr>
          </a:p>
        </p:txBody>
      </p:sp>
      <p:grpSp>
        <p:nvGrpSpPr>
          <p:cNvPr id="2" name="Group 17"/>
          <p:cNvGrpSpPr>
            <a:grpSpLocks/>
          </p:cNvGrpSpPr>
          <p:nvPr>
            <p:custDataLst>
              <p:tags r:id="rId2"/>
            </p:custDataLst>
          </p:nvPr>
        </p:nvGrpSpPr>
        <p:grpSpPr bwMode="auto">
          <a:xfrm>
            <a:off x="5868144" y="223416"/>
            <a:ext cx="3098800" cy="1549400"/>
            <a:chOff x="3016277" y="1695"/>
            <a:chExt cx="3098762" cy="1549381"/>
          </a:xfrm>
          <a:effectLst>
            <a:outerShdw blurRad="50800" dist="38100" dir="2700000" algn="tl" rotWithShape="0">
              <a:prstClr val="black">
                <a:alpha val="40000"/>
              </a:prstClr>
            </a:outerShdw>
          </a:effectLst>
        </p:grpSpPr>
        <p:sp>
          <p:nvSpPr>
            <p:cNvPr id="17" name="Rounded Rectangle 16"/>
            <p:cNvSpPr/>
            <p:nvPr>
              <p:custDataLst>
                <p:tags r:id="rId4"/>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8" name="Rounded Rectangle 4"/>
            <p:cNvSpPr/>
            <p:nvPr>
              <p:custDataLst>
                <p:tags r:id="rId5"/>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Information and Intelligence</a:t>
              </a:r>
            </a:p>
          </p:txBody>
        </p:sp>
      </p:grpSp>
      <p:pic>
        <p:nvPicPr>
          <p:cNvPr id="8" name="Picture 2"/>
          <p:cNvPicPr>
            <a:picLocks noChangeAspect="1" noChangeArrowheads="1"/>
          </p:cNvPicPr>
          <p:nvPr>
            <p:custDataLst>
              <p:tags r:id="rId3"/>
            </p:custDataLst>
          </p:nvPr>
        </p:nvPicPr>
        <p:blipFill>
          <a:blip r:embed="rId8" cstate="print"/>
          <a:srcRect/>
          <a:stretch>
            <a:fillRect/>
          </a:stretch>
        </p:blipFill>
        <p:spPr bwMode="auto">
          <a:xfrm flipH="1">
            <a:off x="323528" y="1916832"/>
            <a:ext cx="5209200" cy="3816042"/>
          </a:xfrm>
          <a:prstGeom prst="rect">
            <a:avLst/>
          </a:prstGeom>
          <a:ln>
            <a:noFill/>
          </a:ln>
          <a:effectLst>
            <a:softEdge rad="112500"/>
          </a:effectLst>
        </p:spPr>
      </p:pic>
    </p:spTree>
    <p:extLst>
      <p:ext uri="{BB962C8B-B14F-4D97-AF65-F5344CB8AC3E}">
        <p14:creationId xmlns:p14="http://schemas.microsoft.com/office/powerpoint/2010/main" val="12742147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custDataLst>
              <p:tags r:id="rId1"/>
            </p:custDataLst>
          </p:nvPr>
        </p:nvSpPr>
        <p:spPr>
          <a:xfrm>
            <a:off x="5867400" y="2946400"/>
            <a:ext cx="3133725"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Intel Systems</a:t>
            </a:r>
            <a:endParaRPr lang="en-GB" sz="2800" dirty="0">
              <a:solidFill>
                <a:schemeClr val="tx1"/>
              </a:solidFill>
            </a:endParaRPr>
          </a:p>
        </p:txBody>
      </p:sp>
      <p:grpSp>
        <p:nvGrpSpPr>
          <p:cNvPr id="2" name="Group 17"/>
          <p:cNvGrpSpPr>
            <a:grpSpLocks/>
          </p:cNvGrpSpPr>
          <p:nvPr>
            <p:custDataLst>
              <p:tags r:id="rId2"/>
            </p:custDataLst>
          </p:nvPr>
        </p:nvGrpSpPr>
        <p:grpSpPr bwMode="auto">
          <a:xfrm>
            <a:off x="5868144" y="260350"/>
            <a:ext cx="3098800" cy="1549400"/>
            <a:chOff x="3016277" y="1695"/>
            <a:chExt cx="3098762" cy="1549381"/>
          </a:xfrm>
          <a:effectLst>
            <a:outerShdw blurRad="50800" dist="38100" dir="2700000" algn="tl" rotWithShape="0">
              <a:prstClr val="black">
                <a:alpha val="40000"/>
              </a:prstClr>
            </a:outerShdw>
          </a:effectLst>
        </p:grpSpPr>
        <p:sp>
          <p:nvSpPr>
            <p:cNvPr id="17" name="Rounded Rectangle 16"/>
            <p:cNvSpPr/>
            <p:nvPr>
              <p:custDataLst>
                <p:tags r:id="rId5"/>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8" name="Rounded Rectangle 4"/>
            <p:cNvSpPr/>
            <p:nvPr>
              <p:custDataLst>
                <p:tags r:id="rId6"/>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Information and Intelligence</a:t>
              </a:r>
            </a:p>
          </p:txBody>
        </p:sp>
      </p:grpSp>
      <p:pic>
        <p:nvPicPr>
          <p:cNvPr id="20483" name="Picture 2"/>
          <p:cNvPicPr>
            <a:picLocks noChangeAspect="1" noChangeArrowheads="1"/>
          </p:cNvPicPr>
          <p:nvPr/>
        </p:nvPicPr>
        <p:blipFill>
          <a:blip r:embed="rId9" cstate="print"/>
          <a:srcRect/>
          <a:stretch>
            <a:fillRect/>
          </a:stretch>
        </p:blipFill>
        <p:spPr bwMode="auto">
          <a:xfrm>
            <a:off x="1116013" y="260350"/>
            <a:ext cx="3752850" cy="6334125"/>
          </a:xfrm>
          <a:prstGeom prst="rect">
            <a:avLst/>
          </a:prstGeom>
          <a:noFill/>
          <a:ln w="9525">
            <a:noFill/>
            <a:miter lim="800000"/>
            <a:headEnd/>
            <a:tailEnd/>
          </a:ln>
        </p:spPr>
      </p:pic>
      <p:sp>
        <p:nvSpPr>
          <p:cNvPr id="10" name="Rounded Rectangle 9"/>
          <p:cNvSpPr/>
          <p:nvPr>
            <p:custDataLst>
              <p:tags r:id="rId3"/>
            </p:custDataLst>
          </p:nvPr>
        </p:nvSpPr>
        <p:spPr>
          <a:xfrm>
            <a:off x="6672280" y="4365625"/>
            <a:ext cx="1657350" cy="503238"/>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rPr>
              <a:t>PNC</a:t>
            </a:r>
            <a:endParaRPr lang="en-GB" sz="2800" dirty="0">
              <a:solidFill>
                <a:srgbClr val="0000FF"/>
              </a:solidFill>
            </a:endParaRPr>
          </a:p>
        </p:txBody>
      </p:sp>
      <p:sp>
        <p:nvSpPr>
          <p:cNvPr id="11" name="Rounded Rectangle 10"/>
          <p:cNvSpPr/>
          <p:nvPr>
            <p:custDataLst>
              <p:tags r:id="rId4"/>
            </p:custDataLst>
          </p:nvPr>
        </p:nvSpPr>
        <p:spPr>
          <a:xfrm>
            <a:off x="6372200" y="5373688"/>
            <a:ext cx="2160239" cy="719608"/>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rPr>
              <a:t>Local Intel</a:t>
            </a:r>
            <a:endParaRPr lang="en-GB" sz="2800" dirty="0">
              <a:solidFill>
                <a:srgbClr val="0000FF"/>
              </a:solidFill>
            </a:endParaRPr>
          </a:p>
        </p:txBody>
      </p:sp>
    </p:spTree>
    <p:extLst>
      <p:ext uri="{BB962C8B-B14F-4D97-AF65-F5344CB8AC3E}">
        <p14:creationId xmlns:p14="http://schemas.microsoft.com/office/powerpoint/2010/main" val="28025122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870129341"/>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a:solidFill>
                  <a:schemeClr val="tx1"/>
                </a:solidFill>
                <a:latin typeface="Arial" charset="0"/>
                <a:cs typeface="Arial" charset="0"/>
              </a:rPr>
              <a:t>Statement of Mission &amp; Values</a:t>
            </a: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dirty="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dirty="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dirty="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a:solidFill>
                  <a:srgbClr val="0000FF"/>
                </a:solidFill>
              </a:rPr>
              <a:t>National Decision</a:t>
            </a:r>
          </a:p>
          <a:p>
            <a:pPr>
              <a:lnSpc>
                <a:spcPct val="90000"/>
              </a:lnSpc>
              <a:defRPr/>
            </a:pPr>
            <a:r>
              <a:rPr lang="en-GB" altLang="en-US" b="1" kern="0" dirty="0">
                <a:solidFill>
                  <a:srgbClr val="0000FF"/>
                </a:solidFill>
              </a:rPr>
              <a:t>Model for Policing</a:t>
            </a:r>
          </a:p>
        </p:txBody>
      </p:sp>
    </p:spTree>
    <p:extLst>
      <p:ext uri="{BB962C8B-B14F-4D97-AF65-F5344CB8AC3E}">
        <p14:creationId xmlns:p14="http://schemas.microsoft.com/office/powerpoint/2010/main" val="26695567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9" name="Picture 5" descr="R:\SWPKDIVLDSEPF\Shared\Pre-join\310\Lesson Materials\risk assessment.bmp"/>
          <p:cNvPicPr>
            <a:picLocks noChangeAspect="1" noChangeArrowheads="1"/>
          </p:cNvPicPr>
          <p:nvPr>
            <p:custDataLst>
              <p:tags r:id="rId1"/>
            </p:custDataLst>
          </p:nvPr>
        </p:nvPicPr>
        <p:blipFill>
          <a:blip r:embed="rId6" cstate="print"/>
          <a:srcRect/>
          <a:stretch>
            <a:fillRect/>
          </a:stretch>
        </p:blipFill>
        <p:spPr bwMode="auto">
          <a:xfrm>
            <a:off x="5436096" y="1268760"/>
            <a:ext cx="3168352" cy="4608512"/>
          </a:xfrm>
          <a:prstGeom prst="rect">
            <a:avLst/>
          </a:prstGeom>
          <a:ln>
            <a:noFill/>
          </a:ln>
          <a:effectLst>
            <a:softEdge rad="112500"/>
          </a:effectLst>
        </p:spPr>
      </p:pic>
      <p:sp>
        <p:nvSpPr>
          <p:cNvPr id="63489" name="Rectangle 4"/>
          <p:cNvSpPr>
            <a:spLocks noGrp="1" noChangeArrowheads="1"/>
          </p:cNvSpPr>
          <p:nvPr>
            <p:ph type="title"/>
            <p:custDataLst>
              <p:tags r:id="rId2"/>
            </p:custDataLst>
          </p:nvPr>
        </p:nvSpPr>
        <p:spPr/>
        <p:txBody>
          <a:bodyPr>
            <a:noAutofit/>
          </a:bodyPr>
          <a:lstStyle/>
          <a:p>
            <a:r>
              <a:rPr lang="en-GB" altLang="en-US" sz="3600" b="1" dirty="0">
                <a:ea typeface="ＭＳ Ｐゴシック"/>
                <a:cs typeface="ＭＳ Ｐゴシック"/>
              </a:rPr>
              <a:t>Threat/Risk Assessment</a:t>
            </a:r>
          </a:p>
        </p:txBody>
      </p:sp>
      <p:sp>
        <p:nvSpPr>
          <p:cNvPr id="6147" name="Rectangle 5"/>
          <p:cNvSpPr>
            <a:spLocks noGrp="1" noChangeArrowheads="1"/>
          </p:cNvSpPr>
          <p:nvPr>
            <p:ph sz="half" idx="1"/>
            <p:custDataLst>
              <p:tags r:id="rId3"/>
            </p:custDataLst>
          </p:nvPr>
        </p:nvSpPr>
        <p:spPr>
          <a:xfrm>
            <a:off x="468313" y="981075"/>
            <a:ext cx="5619563" cy="5145088"/>
          </a:xfrm>
        </p:spPr>
        <p:txBody>
          <a:bodyPr>
            <a:normAutofit fontScale="85000" lnSpcReduction="20000"/>
          </a:bodyPr>
          <a:lstStyle/>
          <a:p>
            <a:endParaRPr lang="en-GB" altLang="en-US" sz="2000" dirty="0">
              <a:ea typeface="ＭＳ Ｐゴシック"/>
              <a:cs typeface="ＭＳ Ｐゴシック"/>
            </a:endParaRPr>
          </a:p>
          <a:p>
            <a:endParaRPr lang="en-GB" altLang="en-US" sz="2000" dirty="0">
              <a:ea typeface="ＭＳ Ｐゴシック"/>
              <a:cs typeface="ＭＳ Ｐゴシック"/>
            </a:endParaRPr>
          </a:p>
          <a:p>
            <a:pPr>
              <a:buFontTx/>
              <a:buNone/>
            </a:pPr>
            <a:r>
              <a:rPr lang="en-GB" altLang="en-US" sz="3600" b="1" dirty="0">
                <a:solidFill>
                  <a:srgbClr val="0000FF"/>
                </a:solidFill>
                <a:ea typeface="ＭＳ Ｐゴシック"/>
                <a:cs typeface="ＭＳ Ｐゴシック"/>
              </a:rPr>
              <a:t>Static Risk Assessment</a:t>
            </a:r>
          </a:p>
          <a:p>
            <a:pPr>
              <a:buFontTx/>
              <a:buNone/>
            </a:pPr>
            <a:r>
              <a:rPr lang="en-GB" altLang="en-US" sz="3600" b="1" dirty="0">
                <a:solidFill>
                  <a:srgbClr val="0000FF"/>
                </a:solidFill>
                <a:ea typeface="ＭＳ Ｐゴシック"/>
                <a:cs typeface="ＭＳ Ｐゴシック"/>
              </a:rPr>
              <a:t>(Risk Factors Known)</a:t>
            </a:r>
          </a:p>
          <a:p>
            <a:pPr>
              <a:buFontTx/>
              <a:buNone/>
            </a:pPr>
            <a:endParaRPr lang="en-GB" altLang="en-US" sz="2400" dirty="0">
              <a:solidFill>
                <a:srgbClr val="0000FF"/>
              </a:solidFill>
              <a:ea typeface="ＭＳ Ｐゴシック"/>
              <a:cs typeface="ＭＳ Ｐゴシック"/>
            </a:endParaRPr>
          </a:p>
          <a:p>
            <a:pPr>
              <a:buFontTx/>
              <a:buNone/>
            </a:pPr>
            <a:endParaRPr lang="en-GB" altLang="en-US" sz="2400" dirty="0">
              <a:solidFill>
                <a:srgbClr val="0000FF"/>
              </a:solidFill>
              <a:ea typeface="ＭＳ Ｐゴシック"/>
              <a:cs typeface="ＭＳ Ｐゴシック"/>
            </a:endParaRPr>
          </a:p>
          <a:p>
            <a:pPr>
              <a:buFontTx/>
              <a:buNone/>
            </a:pPr>
            <a:endParaRPr lang="en-GB" altLang="en-US" sz="2400" dirty="0">
              <a:solidFill>
                <a:srgbClr val="0000FF"/>
              </a:solidFill>
              <a:ea typeface="ＭＳ Ｐゴシック"/>
              <a:cs typeface="ＭＳ Ｐゴシック"/>
            </a:endParaRPr>
          </a:p>
          <a:p>
            <a:pPr>
              <a:buFontTx/>
              <a:buNone/>
            </a:pPr>
            <a:r>
              <a:rPr lang="en-GB" altLang="en-US" sz="3600" b="1" dirty="0">
                <a:solidFill>
                  <a:srgbClr val="0000FF"/>
                </a:solidFill>
                <a:ea typeface="ＭＳ Ｐゴシック"/>
                <a:cs typeface="ＭＳ Ｐゴシック"/>
              </a:rPr>
              <a:t>Dynamic Risk Assessment</a:t>
            </a:r>
          </a:p>
          <a:p>
            <a:pPr>
              <a:buFontTx/>
              <a:buNone/>
            </a:pPr>
            <a:r>
              <a:rPr lang="en-GB" altLang="en-US" sz="3600" b="1" dirty="0">
                <a:solidFill>
                  <a:srgbClr val="0000FF"/>
                </a:solidFill>
                <a:ea typeface="ＭＳ Ｐゴシック"/>
                <a:cs typeface="ＭＳ Ｐゴシック"/>
              </a:rPr>
              <a:t>(Risk factors unknown and continuously reviewed) </a:t>
            </a:r>
          </a:p>
        </p:txBody>
      </p:sp>
    </p:spTree>
    <p:extLst>
      <p:ext uri="{BB962C8B-B14F-4D97-AF65-F5344CB8AC3E}">
        <p14:creationId xmlns:p14="http://schemas.microsoft.com/office/powerpoint/2010/main" val="179563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endParaRPr lang="en-GB"/>
          </a:p>
        </p:txBody>
      </p:sp>
      <p:pic>
        <p:nvPicPr>
          <p:cNvPr id="7" name="UK Traffic Cops_ Armed Police Stop Man Wanted For Murder.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428875" y="2016125"/>
            <a:ext cx="4598988" cy="3449638"/>
          </a:xfrm>
        </p:spPr>
      </p:pic>
    </p:spTree>
    <p:extLst>
      <p:ext uri="{BB962C8B-B14F-4D97-AF65-F5344CB8AC3E}">
        <p14:creationId xmlns:p14="http://schemas.microsoft.com/office/powerpoint/2010/main" val="28334652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3800572702"/>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a:solidFill>
                  <a:schemeClr val="tx1"/>
                </a:solidFill>
                <a:latin typeface="Arial" charset="0"/>
                <a:cs typeface="Arial" charset="0"/>
              </a:rPr>
              <a:t>Statement of Mission &amp; Values</a:t>
            </a: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a:solidFill>
                  <a:srgbClr val="0000FF"/>
                </a:solidFill>
              </a:rPr>
              <a:t>National Decision</a:t>
            </a:r>
          </a:p>
          <a:p>
            <a:pPr>
              <a:lnSpc>
                <a:spcPct val="90000"/>
              </a:lnSpc>
              <a:defRPr/>
            </a:pPr>
            <a:r>
              <a:rPr lang="en-GB" altLang="en-US" b="1" kern="0" dirty="0">
                <a:solidFill>
                  <a:srgbClr val="0000FF"/>
                </a:solidFill>
              </a:rPr>
              <a:t>Model for Policing</a:t>
            </a:r>
          </a:p>
        </p:txBody>
      </p:sp>
    </p:spTree>
    <p:extLst>
      <p:ext uri="{BB962C8B-B14F-4D97-AF65-F5344CB8AC3E}">
        <p14:creationId xmlns:p14="http://schemas.microsoft.com/office/powerpoint/2010/main" val="33210802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1" name="Group 1"/>
          <p:cNvGrpSpPr>
            <a:grpSpLocks/>
          </p:cNvGrpSpPr>
          <p:nvPr>
            <p:custDataLst>
              <p:tags r:id="rId1"/>
            </p:custDataLst>
          </p:nvPr>
        </p:nvGrpSpPr>
        <p:grpSpPr bwMode="auto">
          <a:xfrm>
            <a:off x="5830888" y="260350"/>
            <a:ext cx="3098800" cy="1549400"/>
            <a:chOff x="4658439" y="5055749"/>
            <a:chExt cx="3098762" cy="1549381"/>
          </a:xfrm>
          <a:effectLst>
            <a:outerShdw blurRad="50800" dist="38100" dir="2700000" algn="tl" rotWithShape="0">
              <a:prstClr val="black">
                <a:alpha val="40000"/>
              </a:prstClr>
            </a:outerShdw>
          </a:effectLst>
        </p:grpSpPr>
        <p:sp>
          <p:nvSpPr>
            <p:cNvPr id="3" name="Rounded Rectangle 2"/>
            <p:cNvSpPr/>
            <p:nvPr>
              <p:custDataLst>
                <p:tags r:id="rId7"/>
              </p:custDataLst>
            </p:nvPr>
          </p:nvSpPr>
          <p:spPr>
            <a:xfrm>
              <a:off x="4658439" y="5055749"/>
              <a:ext cx="3098762" cy="1549381"/>
            </a:xfrm>
            <a:prstGeom prst="roundRect">
              <a:avLst/>
            </a:prstGeom>
            <a:solidFill>
              <a:srgbClr val="33CCFF"/>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8"/>
              </p:custDataLst>
            </p:nvPr>
          </p:nvSpPr>
          <p:spPr>
            <a:xfrm>
              <a:off x="4734638" y="5131948"/>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400" dirty="0">
                  <a:solidFill>
                    <a:schemeClr val="tx1"/>
                  </a:solidFill>
                  <a:latin typeface="Arial" pitchFamily="34" charset="0"/>
                  <a:cs typeface="Arial" pitchFamily="34" charset="0"/>
                </a:rPr>
                <a:t>Consider Powers and Policy</a:t>
              </a:r>
            </a:p>
          </p:txBody>
        </p:sp>
      </p:grpSp>
      <p:sp>
        <p:nvSpPr>
          <p:cNvPr id="9" name="Rounded Rectangle 8"/>
          <p:cNvSpPr/>
          <p:nvPr>
            <p:custDataLst>
              <p:tags r:id="rId2"/>
            </p:custDataLst>
          </p:nvPr>
        </p:nvSpPr>
        <p:spPr>
          <a:xfrm>
            <a:off x="5830888" y="2636838"/>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Police powers?</a:t>
            </a:r>
          </a:p>
        </p:txBody>
      </p:sp>
      <p:sp>
        <p:nvSpPr>
          <p:cNvPr id="10" name="Rounded Rectangle 9"/>
          <p:cNvSpPr/>
          <p:nvPr>
            <p:custDataLst>
              <p:tags r:id="rId3"/>
            </p:custDataLst>
          </p:nvPr>
        </p:nvSpPr>
        <p:spPr>
          <a:xfrm>
            <a:off x="5867400" y="3573463"/>
            <a:ext cx="3133725" cy="503237"/>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ACPO Guidance?</a:t>
            </a:r>
          </a:p>
        </p:txBody>
      </p:sp>
      <p:sp>
        <p:nvSpPr>
          <p:cNvPr id="11" name="Rounded Rectangle 10"/>
          <p:cNvSpPr/>
          <p:nvPr>
            <p:custDataLst>
              <p:tags r:id="rId4"/>
            </p:custDataLst>
          </p:nvPr>
        </p:nvSpPr>
        <p:spPr>
          <a:xfrm>
            <a:off x="5867400" y="4508500"/>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Data Protection?</a:t>
            </a:r>
          </a:p>
        </p:txBody>
      </p:sp>
      <p:pic>
        <p:nvPicPr>
          <p:cNvPr id="12" name="Picture 11" descr="policy.jpeg"/>
          <p:cNvPicPr>
            <a:picLocks noChangeAspect="1"/>
          </p:cNvPicPr>
          <p:nvPr>
            <p:custDataLst>
              <p:tags r:id="rId5"/>
            </p:custDataLst>
          </p:nvPr>
        </p:nvPicPr>
        <p:blipFill>
          <a:blip r:embed="rId11" cstate="print"/>
          <a:stretch>
            <a:fillRect/>
          </a:stretch>
        </p:blipFill>
        <p:spPr>
          <a:xfrm>
            <a:off x="251520" y="2492896"/>
            <a:ext cx="5297886" cy="3528392"/>
          </a:xfrm>
          <a:prstGeom prst="rect">
            <a:avLst/>
          </a:prstGeom>
          <a:ln>
            <a:noFill/>
          </a:ln>
          <a:effectLst>
            <a:softEdge rad="112500"/>
          </a:effectLst>
        </p:spPr>
      </p:pic>
      <p:sp>
        <p:nvSpPr>
          <p:cNvPr id="13" name="Rounded Rectangle 12"/>
          <p:cNvSpPr/>
          <p:nvPr>
            <p:custDataLst>
              <p:tags r:id="rId6"/>
            </p:custDataLst>
          </p:nvPr>
        </p:nvSpPr>
        <p:spPr>
          <a:xfrm>
            <a:off x="5868144" y="5373688"/>
            <a:ext cx="3133725" cy="935632"/>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Force Policy &amp; Procedure?</a:t>
            </a:r>
          </a:p>
        </p:txBody>
      </p:sp>
    </p:spTree>
    <p:extLst>
      <p:ext uri="{BB962C8B-B14F-4D97-AF65-F5344CB8AC3E}">
        <p14:creationId xmlns:p14="http://schemas.microsoft.com/office/powerpoint/2010/main" val="128481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custDataLst>
              <p:tags r:id="rId1"/>
            </p:custDataLst>
          </p:nvPr>
        </p:nvSpPr>
        <p:spPr>
          <a:xfrm>
            <a:off x="0" y="0"/>
            <a:ext cx="9144000" cy="908050"/>
          </a:xfrm>
        </p:spPr>
        <p:txBody>
          <a:bodyPr>
            <a:normAutofit/>
          </a:bodyPr>
          <a:lstStyle/>
          <a:p>
            <a:r>
              <a:rPr lang="en-GB" altLang="en-US" sz="3600" b="1" dirty="0">
                <a:ea typeface="ＭＳ Ｐゴシック"/>
                <a:cs typeface="ＭＳ Ｐゴシック"/>
              </a:rPr>
              <a:t>Use of Force Powers</a:t>
            </a:r>
          </a:p>
        </p:txBody>
      </p:sp>
      <p:sp>
        <p:nvSpPr>
          <p:cNvPr id="65538" name="Rectangle 3"/>
          <p:cNvSpPr>
            <a:spLocks noGrp="1" noChangeArrowheads="1"/>
          </p:cNvSpPr>
          <p:nvPr>
            <p:ph sz="half" idx="1"/>
            <p:custDataLst>
              <p:tags r:id="rId2"/>
            </p:custDataLst>
          </p:nvPr>
        </p:nvSpPr>
        <p:spPr>
          <a:xfrm>
            <a:off x="179512" y="981075"/>
            <a:ext cx="5184576" cy="5543550"/>
          </a:xfrm>
        </p:spPr>
        <p:txBody>
          <a:bodyPr>
            <a:normAutofit fontScale="85000" lnSpcReduction="10000"/>
          </a:bodyPr>
          <a:lstStyle/>
          <a:p>
            <a:pPr marL="0" indent="0">
              <a:spcAft>
                <a:spcPct val="40000"/>
              </a:spcAft>
              <a:buFontTx/>
              <a:buNone/>
            </a:pPr>
            <a:r>
              <a:rPr lang="en-GB" altLang="en-US" sz="3200" b="1" dirty="0">
                <a:solidFill>
                  <a:srgbClr val="0000FF"/>
                </a:solidFill>
                <a:ea typeface="ＭＳ Ｐゴシック"/>
                <a:cs typeface="ＭＳ Ｐゴシック"/>
              </a:rPr>
              <a:t>Common Law</a:t>
            </a:r>
          </a:p>
          <a:p>
            <a:pPr marL="0" indent="0">
              <a:spcAft>
                <a:spcPct val="40000"/>
              </a:spcAft>
              <a:buFontTx/>
              <a:buNone/>
            </a:pPr>
            <a:endParaRPr lang="en-GB" altLang="en-US" sz="3200" dirty="0">
              <a:solidFill>
                <a:srgbClr val="0000FF"/>
              </a:solidFill>
              <a:ea typeface="ＭＳ Ｐゴシック"/>
              <a:cs typeface="ＭＳ Ｐゴシック"/>
            </a:endParaRPr>
          </a:p>
          <a:p>
            <a:pPr marL="0" indent="0">
              <a:spcAft>
                <a:spcPct val="40000"/>
              </a:spcAft>
              <a:buFontTx/>
              <a:buNone/>
            </a:pPr>
            <a:r>
              <a:rPr lang="en-GB" altLang="en-US" sz="3200" b="1" dirty="0">
                <a:solidFill>
                  <a:srgbClr val="0000FF"/>
                </a:solidFill>
                <a:ea typeface="ＭＳ Ｐゴシック"/>
                <a:cs typeface="ＭＳ Ｐゴシック"/>
              </a:rPr>
              <a:t>Sec 3. Criminal Law Act 1967</a:t>
            </a:r>
          </a:p>
          <a:p>
            <a:pPr marL="0" indent="0">
              <a:spcAft>
                <a:spcPct val="40000"/>
              </a:spcAft>
              <a:buFontTx/>
              <a:buNone/>
            </a:pPr>
            <a:endParaRPr lang="en-GB" altLang="en-US" sz="3200" dirty="0">
              <a:solidFill>
                <a:srgbClr val="0000FF"/>
              </a:solidFill>
              <a:ea typeface="ＭＳ Ｐゴシック"/>
              <a:cs typeface="ＭＳ Ｐゴシック"/>
            </a:endParaRPr>
          </a:p>
          <a:p>
            <a:pPr>
              <a:spcAft>
                <a:spcPct val="40000"/>
              </a:spcAft>
            </a:pPr>
            <a:r>
              <a:rPr lang="en-GB" altLang="en-US" sz="3200" b="1" dirty="0">
                <a:solidFill>
                  <a:srgbClr val="0000FF"/>
                </a:solidFill>
                <a:ea typeface="ＭＳ Ｐゴシック"/>
                <a:cs typeface="ＭＳ Ｐゴシック"/>
              </a:rPr>
              <a:t>Sec 117 Police And Criminal Evidence Act 1984</a:t>
            </a:r>
          </a:p>
          <a:p>
            <a:pPr>
              <a:spcAft>
                <a:spcPct val="40000"/>
              </a:spcAft>
            </a:pPr>
            <a:r>
              <a:rPr lang="en-GB" altLang="en-US" sz="3200" b="1" dirty="0">
                <a:solidFill>
                  <a:srgbClr val="0000FF"/>
                </a:solidFill>
                <a:ea typeface="ＭＳ Ｐゴシック"/>
                <a:cs typeface="ＭＳ Ｐゴシック"/>
              </a:rPr>
              <a:t>Not exhaustive List</a:t>
            </a:r>
          </a:p>
          <a:p>
            <a:pPr marL="0" indent="0">
              <a:spcAft>
                <a:spcPct val="40000"/>
              </a:spcAft>
              <a:buFontTx/>
              <a:buNone/>
            </a:pPr>
            <a:endParaRPr lang="en-GB" altLang="en-US" sz="3200" b="1" dirty="0">
              <a:solidFill>
                <a:srgbClr val="0000FF"/>
              </a:solidFill>
              <a:ea typeface="ＭＳ Ｐゴシック"/>
              <a:cs typeface="ＭＳ Ｐゴシック"/>
            </a:endParaRPr>
          </a:p>
          <a:p>
            <a:pPr marL="0" indent="0">
              <a:spcAft>
                <a:spcPct val="40000"/>
              </a:spcAft>
              <a:buFontTx/>
              <a:buNone/>
            </a:pPr>
            <a:endParaRPr lang="en-GB" altLang="en-US" sz="2400" dirty="0">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srcRect l="-30009" r="-30009"/>
          <a:stretch/>
        </p:blipFill>
        <p:spPr>
          <a:xfrm>
            <a:off x="3635896" y="810436"/>
            <a:ext cx="7560840" cy="5688632"/>
          </a:xfrm>
          <a:prstGeom prst="rect">
            <a:avLst/>
          </a:prstGeom>
          <a:effectLst>
            <a:glow rad="127000">
              <a:schemeClr val="accent1">
                <a:alpha val="0"/>
              </a:schemeClr>
            </a:glow>
            <a:softEdge rad="1270000"/>
          </a:effectLst>
        </p:spPr>
      </p:pic>
    </p:spTree>
    <p:extLst>
      <p:ext uri="{BB962C8B-B14F-4D97-AF65-F5344CB8AC3E}">
        <p14:creationId xmlns:p14="http://schemas.microsoft.com/office/powerpoint/2010/main" val="38446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30622"/>
            <a:ext cx="8229600" cy="778098"/>
          </a:xfrm>
        </p:spPr>
        <p:txBody>
          <a:bodyPr>
            <a:normAutofit fontScale="90000"/>
          </a:bodyPr>
          <a:lstStyle/>
          <a:p>
            <a:r>
              <a:rPr lang="en-GB" dirty="0"/>
              <a:t>Common Law</a:t>
            </a:r>
            <a:br>
              <a:rPr lang="en-GB" dirty="0"/>
            </a:br>
            <a:endParaRPr lang="en-GB" dirty="0"/>
          </a:p>
        </p:txBody>
      </p:sp>
      <p:sp>
        <p:nvSpPr>
          <p:cNvPr id="6" name="Content Placeholder 5"/>
          <p:cNvSpPr>
            <a:spLocks noGrp="1"/>
          </p:cNvSpPr>
          <p:nvPr>
            <p:ph idx="1"/>
          </p:nvPr>
        </p:nvSpPr>
        <p:spPr>
          <a:xfrm>
            <a:off x="457200" y="980728"/>
            <a:ext cx="8229600" cy="5472608"/>
          </a:xfrm>
        </p:spPr>
        <p:txBody>
          <a:bodyPr>
            <a:normAutofit fontScale="70000" lnSpcReduction="20000"/>
          </a:bodyPr>
          <a:lstStyle/>
          <a:p>
            <a:endParaRPr lang="en-GB" dirty="0"/>
          </a:p>
          <a:p>
            <a:r>
              <a:rPr lang="en-GB" dirty="0"/>
              <a:t>The common law recognises that there are many circumstances in which one person may use force upon another without committing a crime, for instance, in sporting contests or surgical operations. </a:t>
            </a:r>
          </a:p>
          <a:p>
            <a:endParaRPr lang="en-GB" dirty="0"/>
          </a:p>
          <a:p>
            <a:r>
              <a:rPr lang="en-GB" dirty="0"/>
              <a:t>The same applies to self defence - If no more force is used than is </a:t>
            </a:r>
            <a:r>
              <a:rPr lang="en-GB" b="1" dirty="0"/>
              <a:t>reasonable</a:t>
            </a:r>
            <a:r>
              <a:rPr lang="en-GB" dirty="0"/>
              <a:t> to repel the attack, such force is not unlawful and no crime is committed.</a:t>
            </a:r>
          </a:p>
          <a:p>
            <a:endParaRPr lang="en-GB" dirty="0"/>
          </a:p>
          <a:p>
            <a:r>
              <a:rPr lang="en-GB" dirty="0"/>
              <a:t>These common law principles will be interpreted according to the following standards:</a:t>
            </a:r>
          </a:p>
          <a:p>
            <a:endParaRPr lang="en-GB" dirty="0"/>
          </a:p>
          <a:p>
            <a:r>
              <a:rPr lang="en-GB" dirty="0"/>
              <a:t>• minimum use of force</a:t>
            </a:r>
          </a:p>
          <a:p>
            <a:endParaRPr lang="en-GB" dirty="0"/>
          </a:p>
          <a:p>
            <a:r>
              <a:rPr lang="en-GB" dirty="0"/>
              <a:t>• proportionality of force to be used </a:t>
            </a:r>
          </a:p>
          <a:p>
            <a:endParaRPr lang="en-GB" dirty="0"/>
          </a:p>
          <a:p>
            <a:r>
              <a:rPr lang="en-GB" dirty="0"/>
              <a:t>• seriousness of circumstances to be prevented</a:t>
            </a:r>
          </a:p>
          <a:p>
            <a:endParaRPr lang="en-GB" dirty="0"/>
          </a:p>
          <a:p>
            <a:r>
              <a:rPr lang="en-GB" dirty="0"/>
              <a:t>• right of self defence.</a:t>
            </a:r>
          </a:p>
          <a:p>
            <a:endParaRPr lang="en-GB" dirty="0"/>
          </a:p>
          <a:p>
            <a:endParaRPr lang="en-GB" dirty="0"/>
          </a:p>
        </p:txBody>
      </p:sp>
    </p:spTree>
    <p:extLst>
      <p:ext uri="{BB962C8B-B14F-4D97-AF65-F5344CB8AC3E}">
        <p14:creationId xmlns:p14="http://schemas.microsoft.com/office/powerpoint/2010/main" val="2746962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922114"/>
          </a:xfrm>
        </p:spPr>
        <p:txBody>
          <a:bodyPr>
            <a:normAutofit fontScale="90000"/>
          </a:bodyPr>
          <a:lstStyle/>
          <a:p>
            <a:r>
              <a:rPr lang="en-GB" dirty="0"/>
              <a:t>S3 of the Criminal Law Act 1967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br>
              <a:rPr lang="en-GB" dirty="0"/>
            </a:br>
            <a:r>
              <a:rPr lang="en-GB" dirty="0"/>
              <a:t>This piece of legislation deals with the use of force when making an arrest, either to  prevent crime being committed or to effect or assist in the arrest of offenders or suspected offenders or of persons unlawfully at large.</a:t>
            </a:r>
          </a:p>
          <a:p>
            <a:endParaRPr lang="en-GB" dirty="0"/>
          </a:p>
          <a:p>
            <a:r>
              <a:rPr lang="en-GB" dirty="0"/>
              <a:t>The power can be used by ANY person.</a:t>
            </a:r>
          </a:p>
          <a:p>
            <a:endParaRPr lang="en-GB" dirty="0"/>
          </a:p>
          <a:p>
            <a:r>
              <a:rPr lang="en-GB" dirty="0"/>
              <a:t>The same provisions as common law apply</a:t>
            </a:r>
          </a:p>
          <a:p>
            <a:endParaRPr lang="en-GB" dirty="0"/>
          </a:p>
        </p:txBody>
      </p:sp>
    </p:spTree>
    <p:extLst>
      <p:ext uri="{BB962C8B-B14F-4D97-AF65-F5344CB8AC3E}">
        <p14:creationId xmlns:p14="http://schemas.microsoft.com/office/powerpoint/2010/main" val="3374104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0622"/>
            <a:ext cx="9144000" cy="850106"/>
          </a:xfrm>
        </p:spPr>
        <p:txBody>
          <a:bodyPr>
            <a:normAutofit fontScale="90000"/>
          </a:bodyPr>
          <a:lstStyle/>
          <a:p>
            <a:r>
              <a:rPr lang="en-GB" dirty="0"/>
              <a:t>Section 117 of the Police and Criminal Evidence Act 1984 </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States that a Constable may use reasonable </a:t>
            </a:r>
            <a:r>
              <a:rPr lang="en-GB" b="1" dirty="0"/>
              <a:t>(proportionate) </a:t>
            </a:r>
            <a:r>
              <a:rPr lang="en-GB" dirty="0"/>
              <a:t>force in the exercising of any power conferred by PACE, e.g. Searches, arrests and any other duties including taking fingerprints and samples. </a:t>
            </a:r>
          </a:p>
          <a:p>
            <a:endParaRPr lang="en-GB" dirty="0"/>
          </a:p>
          <a:p>
            <a:r>
              <a:rPr lang="en-GB" dirty="0"/>
              <a:t> Obviously force should only be used if </a:t>
            </a:r>
            <a:r>
              <a:rPr lang="en-GB" b="1" dirty="0"/>
              <a:t>NECESSARY</a:t>
            </a:r>
            <a:r>
              <a:rPr lang="en-GB" dirty="0"/>
              <a:t>.</a:t>
            </a:r>
          </a:p>
          <a:p>
            <a:endParaRPr lang="en-GB" dirty="0"/>
          </a:p>
          <a:p>
            <a:endParaRPr lang="en-GB" dirty="0"/>
          </a:p>
        </p:txBody>
      </p:sp>
    </p:spTree>
    <p:extLst>
      <p:ext uri="{BB962C8B-B14F-4D97-AF65-F5344CB8AC3E}">
        <p14:creationId xmlns:p14="http://schemas.microsoft.com/office/powerpoint/2010/main" val="3526804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30622"/>
            <a:ext cx="8229600" cy="1138138"/>
          </a:xfrm>
        </p:spPr>
        <p:txBody>
          <a:bodyPr>
            <a:normAutofit/>
          </a:bodyPr>
          <a:lstStyle/>
          <a:p>
            <a:r>
              <a:rPr lang="en-GB" dirty="0"/>
              <a:t>Use of Force</a:t>
            </a:r>
            <a:br>
              <a:rPr lang="en-GB" dirty="0"/>
            </a:br>
            <a:endParaRPr lang="en-GB" dirty="0"/>
          </a:p>
        </p:txBody>
      </p:sp>
      <p:sp>
        <p:nvSpPr>
          <p:cNvPr id="6" name="Content Placeholder 5"/>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The basic proposition in law is that the use of force is unlawful unless it is Justified</a:t>
            </a:r>
          </a:p>
          <a:p>
            <a:pPr marL="457200" indent="-457200">
              <a:buFont typeface="Arial" panose="020B0604020202020204" pitchFamily="34" charset="0"/>
              <a:buChar char="•"/>
            </a:pPr>
            <a:r>
              <a:rPr lang="en-GB" dirty="0"/>
              <a:t>Force is best used only as a last resort!</a:t>
            </a:r>
          </a:p>
          <a:p>
            <a:pPr marL="457200" indent="-457200">
              <a:buFont typeface="Arial" panose="020B0604020202020204" pitchFamily="34" charset="0"/>
              <a:buChar char="•"/>
            </a:pPr>
            <a:r>
              <a:rPr lang="en-GB" dirty="0"/>
              <a:t>The use of force MUST be </a:t>
            </a:r>
            <a:r>
              <a:rPr lang="en-GB" b="1" dirty="0"/>
              <a:t>necessary and proportionate!</a:t>
            </a:r>
          </a:p>
          <a:p>
            <a:pPr marL="457200" indent="-457200">
              <a:buFont typeface="Arial" panose="020B0604020202020204" pitchFamily="34" charset="0"/>
              <a:buChar char="•"/>
            </a:pPr>
            <a:r>
              <a:rPr lang="en-GB" dirty="0"/>
              <a:t>In other words the level of force must be reasonable!</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268231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107504" y="979199"/>
            <a:ext cx="4464496" cy="5690161"/>
          </a:xfrm>
        </p:spPr>
        <p:txBody>
          <a:bodyPr>
            <a:noAutofit/>
          </a:bodyPr>
          <a:lstStyle/>
          <a:p>
            <a:pPr marL="0" indent="0">
              <a:spcBef>
                <a:spcPts val="0"/>
              </a:spcBef>
              <a:spcAft>
                <a:spcPts val="3000"/>
              </a:spcAft>
              <a:buFontTx/>
              <a:buNone/>
            </a:pPr>
            <a:r>
              <a:rPr lang="en-GB" altLang="en-US" sz="2400" dirty="0">
                <a:solidFill>
                  <a:srgbClr val="0000FF"/>
                </a:solidFill>
                <a:ea typeface="ＭＳ Ｐゴシック"/>
                <a:cs typeface="ＭＳ Ｐゴシック"/>
              </a:rPr>
              <a:t>Human Rights Act 1998</a:t>
            </a:r>
          </a:p>
          <a:p>
            <a:pPr>
              <a:spcBef>
                <a:spcPts val="0"/>
              </a:spcBef>
              <a:spcAft>
                <a:spcPts val="3000"/>
              </a:spcAft>
            </a:pPr>
            <a:r>
              <a:rPr lang="en-GB" altLang="en-US" sz="2400" dirty="0">
                <a:solidFill>
                  <a:srgbClr val="0000FF"/>
                </a:solidFill>
                <a:ea typeface="ＭＳ Ｐゴシック"/>
                <a:cs typeface="ＭＳ Ｐゴシック"/>
              </a:rPr>
              <a:t>Article 2 of the Human Rights Act gives every person the right to life.</a:t>
            </a:r>
          </a:p>
          <a:p>
            <a:pPr>
              <a:spcBef>
                <a:spcPts val="0"/>
              </a:spcBef>
              <a:spcAft>
                <a:spcPts val="3000"/>
              </a:spcAft>
            </a:pPr>
            <a:r>
              <a:rPr lang="en-GB" altLang="en-US" sz="2400" dirty="0">
                <a:solidFill>
                  <a:srgbClr val="0000FF"/>
                </a:solidFill>
                <a:ea typeface="ＭＳ Ｐゴシック"/>
                <a:cs typeface="ＭＳ Ｐゴシック"/>
              </a:rPr>
              <a:t>Article 3 gives every person the right to be free from torture.</a:t>
            </a:r>
          </a:p>
          <a:p>
            <a:pPr>
              <a:spcBef>
                <a:spcPts val="0"/>
              </a:spcBef>
              <a:spcAft>
                <a:spcPts val="3000"/>
              </a:spcAft>
            </a:pPr>
            <a:r>
              <a:rPr lang="en-GB" altLang="en-US" sz="2400" dirty="0">
                <a:solidFill>
                  <a:srgbClr val="0000FF"/>
                </a:solidFill>
                <a:ea typeface="ＭＳ Ｐゴシック"/>
                <a:cs typeface="ＭＳ Ｐゴシック"/>
              </a:rPr>
              <a:t>These articles, whilst at the extreme end of force, definitely include the use of force by police officers.</a:t>
            </a:r>
          </a:p>
          <a:p>
            <a:pPr marL="0" indent="0">
              <a:spcBef>
                <a:spcPts val="0"/>
              </a:spcBef>
              <a:spcAft>
                <a:spcPts val="3000"/>
              </a:spcAft>
              <a:buFontTx/>
              <a:buNone/>
            </a:pPr>
            <a:endParaRPr lang="en-GB" altLang="en-US" sz="3200" dirty="0">
              <a:solidFill>
                <a:srgbClr val="0000FF"/>
              </a:solidFill>
              <a:ea typeface="ＭＳ Ｐゴシック"/>
              <a:cs typeface="ＭＳ Ｐゴシック"/>
            </a:endParaRPr>
          </a:p>
          <a:p>
            <a:pPr marL="0" indent="0">
              <a:spcBef>
                <a:spcPts val="0"/>
              </a:spcBef>
              <a:spcAft>
                <a:spcPts val="3000"/>
              </a:spcAft>
              <a:buFontTx/>
              <a:buNone/>
            </a:pPr>
            <a:endParaRPr lang="en-GB" altLang="en-US" sz="3200" dirty="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srcRect r="16475"/>
          <a:stretch/>
        </p:blipFill>
        <p:spPr>
          <a:xfrm>
            <a:off x="4211960" y="1052736"/>
            <a:ext cx="4932040" cy="4669409"/>
          </a:xfrm>
          <a:prstGeom prst="rect">
            <a:avLst/>
          </a:prstGeom>
          <a:ln>
            <a:noFill/>
          </a:ln>
          <a:effectLst>
            <a:softEdge rad="635000"/>
          </a:effectLst>
        </p:spPr>
      </p:pic>
    </p:spTree>
    <p:extLst>
      <p:ext uri="{BB962C8B-B14F-4D97-AF65-F5344CB8AC3E}">
        <p14:creationId xmlns:p14="http://schemas.microsoft.com/office/powerpoint/2010/main" val="17387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4">
                                            <p:txEl>
                                              <p:pRg st="2" end="2"/>
                                            </p:txEl>
                                          </p:spTgt>
                                        </p:tgtEl>
                                        <p:attrNameLst>
                                          <p:attrName>style.visibility</p:attrName>
                                        </p:attrNameLst>
                                      </p:cBhvr>
                                      <p:to>
                                        <p:strVal val="visible"/>
                                      </p:to>
                                    </p:set>
                                    <p:animEffect transition="in" filter="fade">
                                      <p:cBhvr>
                                        <p:cTn id="17" dur="500"/>
                                        <p:tgtEl>
                                          <p:spTgt spid="6963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4">
                                            <p:txEl>
                                              <p:pRg st="3" end="3"/>
                                            </p:txEl>
                                          </p:spTgt>
                                        </p:tgtEl>
                                        <p:attrNameLst>
                                          <p:attrName>style.visibility</p:attrName>
                                        </p:attrNameLst>
                                      </p:cBhvr>
                                      <p:to>
                                        <p:strVal val="visible"/>
                                      </p:to>
                                    </p:set>
                                    <p:animEffect transition="in" filter="fade">
                                      <p:cBhvr>
                                        <p:cTn id="22" dur="500"/>
                                        <p:tgtEl>
                                          <p:spTgt spid="696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979199"/>
            <a:ext cx="4248472" cy="4525963"/>
          </a:xfrm>
        </p:spPr>
        <p:txBody>
          <a:bodyPr>
            <a:noAutofit/>
          </a:bodyPr>
          <a:lstStyle/>
          <a:p>
            <a:pPr marL="0" indent="0">
              <a:spcBef>
                <a:spcPts val="0"/>
              </a:spcBef>
              <a:spcAft>
                <a:spcPts val="3000"/>
              </a:spcAft>
              <a:buFontTx/>
              <a:buNone/>
            </a:pPr>
            <a:r>
              <a:rPr lang="en-GB" altLang="en-US" dirty="0">
                <a:solidFill>
                  <a:srgbClr val="0000FF"/>
                </a:solidFill>
                <a:ea typeface="ＭＳ Ｐゴシック"/>
                <a:cs typeface="ＭＳ Ｐゴシック"/>
              </a:rPr>
              <a:t>Equality Act 2010</a:t>
            </a:r>
          </a:p>
          <a:p>
            <a:pPr>
              <a:spcBef>
                <a:spcPts val="0"/>
              </a:spcBef>
              <a:spcAft>
                <a:spcPts val="3000"/>
              </a:spcAft>
            </a:pPr>
            <a:r>
              <a:rPr lang="en-GB" altLang="en-US" dirty="0">
                <a:solidFill>
                  <a:srgbClr val="0000FF"/>
                </a:solidFill>
                <a:ea typeface="ＭＳ Ｐゴシック"/>
                <a:cs typeface="ＭＳ Ｐゴシック"/>
              </a:rPr>
              <a:t>The Equality Act Codes of Practice state that it is a duty for those carrying out ‘public functions’ not to discriminate and also to consider the needs of all people but in particular those which are protected characteristics.</a:t>
            </a:r>
          </a:p>
          <a:p>
            <a:pPr marL="0" indent="0">
              <a:spcBef>
                <a:spcPts val="0"/>
              </a:spcBef>
              <a:spcAft>
                <a:spcPts val="3000"/>
              </a:spcAft>
              <a:buFontTx/>
              <a:buNone/>
            </a:pPr>
            <a:endParaRPr lang="en-GB" altLang="en-US" sz="3200" dirty="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srcRect r="16475"/>
          <a:stretch/>
        </p:blipFill>
        <p:spPr>
          <a:xfrm>
            <a:off x="3851920" y="1052736"/>
            <a:ext cx="5161451" cy="4669409"/>
          </a:xfrm>
          <a:prstGeom prst="rect">
            <a:avLst/>
          </a:prstGeom>
          <a:ln>
            <a:noFill/>
          </a:ln>
          <a:effectLst>
            <a:softEdge rad="635000"/>
          </a:effectLst>
        </p:spPr>
      </p:pic>
    </p:spTree>
    <p:extLst>
      <p:ext uri="{BB962C8B-B14F-4D97-AF65-F5344CB8AC3E}">
        <p14:creationId xmlns:p14="http://schemas.microsoft.com/office/powerpoint/2010/main" val="63480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979199"/>
            <a:ext cx="4248472" cy="4525963"/>
          </a:xfrm>
        </p:spPr>
        <p:txBody>
          <a:bodyPr>
            <a:noAutofit/>
          </a:bodyPr>
          <a:lstStyle/>
          <a:p>
            <a:pPr marL="0" indent="0">
              <a:spcBef>
                <a:spcPts val="0"/>
              </a:spcBef>
              <a:spcAft>
                <a:spcPts val="3000"/>
              </a:spcAft>
              <a:buFontTx/>
              <a:buNone/>
            </a:pPr>
            <a:r>
              <a:rPr lang="en-GB" altLang="en-US" sz="3200" dirty="0">
                <a:solidFill>
                  <a:srgbClr val="0000FF"/>
                </a:solidFill>
                <a:ea typeface="ＭＳ Ｐゴシック"/>
                <a:cs typeface="ＭＳ Ｐゴシック"/>
              </a:rPr>
              <a:t>Vulnerable Persons</a:t>
            </a:r>
          </a:p>
          <a:p>
            <a:pPr>
              <a:spcBef>
                <a:spcPts val="0"/>
              </a:spcBef>
              <a:spcAft>
                <a:spcPts val="3000"/>
              </a:spcAft>
            </a:pPr>
            <a:endParaRPr lang="en-GB" altLang="en-US" sz="3200" dirty="0">
              <a:solidFill>
                <a:srgbClr val="0000FF"/>
              </a:solidFill>
              <a:ea typeface="ＭＳ Ｐゴシック"/>
              <a:cs typeface="ＭＳ Ｐゴシック"/>
            </a:endParaRPr>
          </a:p>
          <a:p>
            <a:pPr>
              <a:spcBef>
                <a:spcPts val="0"/>
              </a:spcBef>
              <a:spcAft>
                <a:spcPts val="3000"/>
              </a:spcAft>
            </a:pPr>
            <a:r>
              <a:rPr lang="en-GB" altLang="en-US" sz="3200" dirty="0">
                <a:solidFill>
                  <a:srgbClr val="0000FF"/>
                </a:solidFill>
                <a:ea typeface="ＭＳ Ｐゴシック"/>
                <a:cs typeface="ＭＳ Ｐゴシック"/>
              </a:rPr>
              <a:t>We should also consider vulnerable people, especially children.  </a:t>
            </a:r>
          </a:p>
          <a:p>
            <a:pPr marL="0" indent="0">
              <a:spcBef>
                <a:spcPts val="0"/>
              </a:spcBef>
              <a:spcAft>
                <a:spcPts val="3000"/>
              </a:spcAft>
              <a:buFontTx/>
              <a:buNone/>
            </a:pPr>
            <a:endParaRPr lang="en-GB" altLang="en-US" sz="3200" dirty="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srcRect r="16475"/>
          <a:stretch/>
        </p:blipFill>
        <p:spPr>
          <a:xfrm>
            <a:off x="3851920" y="1052736"/>
            <a:ext cx="5161451" cy="4669409"/>
          </a:xfrm>
          <a:prstGeom prst="rect">
            <a:avLst/>
          </a:prstGeom>
          <a:ln>
            <a:noFill/>
          </a:ln>
          <a:effectLst>
            <a:softEdge rad="635000"/>
          </a:effectLst>
        </p:spPr>
      </p:pic>
    </p:spTree>
    <p:extLst>
      <p:ext uri="{BB962C8B-B14F-4D97-AF65-F5344CB8AC3E}">
        <p14:creationId xmlns:p14="http://schemas.microsoft.com/office/powerpoint/2010/main" val="289878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2" end="2"/>
                                            </p:txEl>
                                          </p:spTgt>
                                        </p:tgtEl>
                                        <p:attrNameLst>
                                          <p:attrName>style.visibility</p:attrName>
                                        </p:attrNameLst>
                                      </p:cBhvr>
                                      <p:to>
                                        <p:strVal val="visible"/>
                                      </p:to>
                                    </p:set>
                                    <p:animEffect transition="in" filter="fade">
                                      <p:cBhvr>
                                        <p:cTn id="12" dur="500"/>
                                        <p:tgtEl>
                                          <p:spTgt spid="6963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979199"/>
            <a:ext cx="4824536" cy="5546145"/>
          </a:xfrm>
        </p:spPr>
        <p:txBody>
          <a:bodyPr>
            <a:noAutofit/>
          </a:bodyPr>
          <a:lstStyle/>
          <a:p>
            <a:pPr marL="0" indent="0">
              <a:spcBef>
                <a:spcPts val="0"/>
              </a:spcBef>
              <a:spcAft>
                <a:spcPts val="3000"/>
              </a:spcAft>
              <a:buFontTx/>
              <a:buNone/>
            </a:pPr>
            <a:r>
              <a:rPr lang="en-GB" altLang="en-US" sz="3200" dirty="0">
                <a:solidFill>
                  <a:srgbClr val="0000FF"/>
                </a:solidFill>
                <a:ea typeface="ＭＳ Ｐゴシック"/>
                <a:cs typeface="ＭＳ Ｐゴシック"/>
              </a:rPr>
              <a:t>Health &amp; Safety at Work Act 1976</a:t>
            </a:r>
          </a:p>
          <a:p>
            <a:pPr>
              <a:spcBef>
                <a:spcPts val="0"/>
              </a:spcBef>
              <a:spcAft>
                <a:spcPts val="3000"/>
              </a:spcAft>
            </a:pPr>
            <a:r>
              <a:rPr lang="en-GB" altLang="en-US" sz="2400" dirty="0">
                <a:solidFill>
                  <a:srgbClr val="0000FF"/>
                </a:solidFill>
                <a:ea typeface="ＭＳ Ｐゴシック"/>
                <a:cs typeface="ＭＳ Ｐゴシック"/>
              </a:rPr>
              <a:t>H &amp; SWA also provides that It shall be the duty of every employee while at work to take reasonable care for the health and safety of himself and of other persons who may be affected by his acts or omissions at work.   </a:t>
            </a:r>
          </a:p>
          <a:p>
            <a:pPr>
              <a:spcBef>
                <a:spcPts val="0"/>
              </a:spcBef>
              <a:spcAft>
                <a:spcPts val="3000"/>
              </a:spcAft>
            </a:pPr>
            <a:r>
              <a:rPr lang="en-GB" altLang="en-US" sz="2400" dirty="0">
                <a:solidFill>
                  <a:srgbClr val="0000FF"/>
                </a:solidFill>
                <a:ea typeface="ＭＳ Ｐゴシック"/>
                <a:cs typeface="ＭＳ Ｐゴシック"/>
              </a:rPr>
              <a:t>When making the decision to use force every officer must ensure that the decision was based on it being ‘JPLANE’</a:t>
            </a:r>
          </a:p>
          <a:p>
            <a:pPr marL="0" indent="0">
              <a:spcBef>
                <a:spcPts val="0"/>
              </a:spcBef>
              <a:spcAft>
                <a:spcPts val="3000"/>
              </a:spcAft>
              <a:buFontTx/>
              <a:buNone/>
            </a:pPr>
            <a:endParaRPr lang="en-GB" altLang="en-US" sz="3200" dirty="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srcRect r="16475"/>
          <a:stretch/>
        </p:blipFill>
        <p:spPr>
          <a:xfrm>
            <a:off x="4572000" y="1052736"/>
            <a:ext cx="4441371" cy="4669409"/>
          </a:xfrm>
          <a:prstGeom prst="rect">
            <a:avLst/>
          </a:prstGeom>
          <a:ln>
            <a:noFill/>
          </a:ln>
          <a:effectLst>
            <a:softEdge rad="635000"/>
          </a:effectLst>
        </p:spPr>
      </p:pic>
    </p:spTree>
    <p:extLst>
      <p:ext uri="{BB962C8B-B14F-4D97-AF65-F5344CB8AC3E}">
        <p14:creationId xmlns:p14="http://schemas.microsoft.com/office/powerpoint/2010/main" val="2490702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4">
                                            <p:txEl>
                                              <p:pRg st="2" end="2"/>
                                            </p:txEl>
                                          </p:spTgt>
                                        </p:tgtEl>
                                        <p:attrNameLst>
                                          <p:attrName>style.visibility</p:attrName>
                                        </p:attrNameLst>
                                      </p:cBhvr>
                                      <p:to>
                                        <p:strVal val="visible"/>
                                      </p:to>
                                    </p:set>
                                    <p:animEffect transition="in" filter="fade">
                                      <p:cBhvr>
                                        <p:cTn id="17" dur="500"/>
                                        <p:tgtEl>
                                          <p:spTgt spid="6963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2013295726"/>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000" dirty="0">
                <a:solidFill>
                  <a:schemeClr val="tx1"/>
                </a:solidFill>
                <a:latin typeface="Arial" charset="0"/>
                <a:cs typeface="Arial" charset="0"/>
              </a:rPr>
              <a:t>Statement of Mission &amp; Values</a:t>
            </a:r>
          </a:p>
        </p:txBody>
      </p:sp>
      <p:sp>
        <p:nvSpPr>
          <p:cNvPr id="61443" name="Up-Down Arrow 9"/>
          <p:cNvSpPr>
            <a:spLocks noChangeArrowheads="1"/>
          </p:cNvSpPr>
          <p:nvPr>
            <p:custDataLst>
              <p:tags r:id="rId3"/>
            </p:custDataLst>
          </p:nvPr>
        </p:nvSpPr>
        <p:spPr bwMode="auto">
          <a:xfrm>
            <a:off x="4585442" y="204352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444672" y="2581275"/>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924132" y="446022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9" name="Rectangle 2"/>
          <p:cNvSpPr txBox="1">
            <a:spLocks noChangeArrowheads="1"/>
          </p:cNvSpPr>
          <p:nvPr>
            <p:custDataLst>
              <p:tags r:id="rId8"/>
            </p:custDataLst>
          </p:nvPr>
        </p:nvSpPr>
        <p:spPr>
          <a:xfrm>
            <a:off x="-252413" y="188913"/>
            <a:ext cx="3455988" cy="114776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defRPr/>
            </a:pPr>
            <a:r>
              <a:rPr lang="en-GB" altLang="en-US" sz="2400" b="1" kern="0" dirty="0">
                <a:solidFill>
                  <a:srgbClr val="0000FF"/>
                </a:solidFill>
              </a:rPr>
              <a:t>National Decision</a:t>
            </a:r>
          </a:p>
          <a:p>
            <a:pPr>
              <a:defRPr/>
            </a:pPr>
            <a:r>
              <a:rPr lang="en-GB" altLang="en-US" sz="2400" b="1" kern="0" dirty="0">
                <a:solidFill>
                  <a:srgbClr val="0000FF"/>
                </a:solidFill>
              </a:rPr>
              <a:t>Model for Policing</a:t>
            </a:r>
          </a:p>
        </p:txBody>
      </p:sp>
    </p:spTree>
    <p:extLst>
      <p:ext uri="{BB962C8B-B14F-4D97-AF65-F5344CB8AC3E}">
        <p14:creationId xmlns:p14="http://schemas.microsoft.com/office/powerpoint/2010/main" val="32455975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cstate="print">
            <a:duotone>
              <a:schemeClr val="accent3">
                <a:shade val="45000"/>
                <a:satMod val="135000"/>
              </a:schemeClr>
              <a:prstClr val="white"/>
            </a:duotone>
          </a:blip>
          <a:stretch>
            <a:fillRect/>
          </a:stretch>
        </p:blipFill>
        <p:spPr>
          <a:xfrm>
            <a:off x="-2083713" y="1"/>
            <a:ext cx="11227713" cy="6861380"/>
          </a:xfrm>
          <a:prstGeom prst="rect">
            <a:avLst/>
          </a:prstGeom>
        </p:spPr>
      </p:pic>
      <p:sp>
        <p:nvSpPr>
          <p:cNvPr id="75778"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Tactical Options</a:t>
            </a:r>
          </a:p>
        </p:txBody>
      </p:sp>
      <p:sp>
        <p:nvSpPr>
          <p:cNvPr id="3" name="Content Placeholder 2"/>
          <p:cNvSpPr>
            <a:spLocks noGrp="1"/>
          </p:cNvSpPr>
          <p:nvPr>
            <p:ph idx="1"/>
            <p:custDataLst>
              <p:tags r:id="rId2"/>
            </p:custDataLst>
          </p:nvPr>
        </p:nvSpPr>
        <p:spPr>
          <a:xfrm>
            <a:off x="107504" y="908720"/>
            <a:ext cx="8712968" cy="5952660"/>
          </a:xfrm>
        </p:spPr>
        <p:txBody>
          <a:bodyPr>
            <a:normAutofit fontScale="92500"/>
          </a:bodyPr>
          <a:lstStyle/>
          <a:p>
            <a:pPr marL="0" indent="0">
              <a:spcBef>
                <a:spcPts val="0"/>
              </a:spcBef>
              <a:spcAft>
                <a:spcPts val="1800"/>
              </a:spcAft>
              <a:buFontTx/>
              <a:buNone/>
              <a:defRPr/>
            </a:pPr>
            <a:r>
              <a:rPr lang="en-GB" sz="4200" b="1" dirty="0">
                <a:solidFill>
                  <a:srgbClr val="0000FF"/>
                </a:solidFill>
              </a:rPr>
              <a:t>Officer’s presence</a:t>
            </a:r>
          </a:p>
          <a:p>
            <a:pPr marL="400050" lvl="1" indent="0">
              <a:spcBef>
                <a:spcPts val="0"/>
              </a:spcBef>
              <a:spcAft>
                <a:spcPts val="1800"/>
              </a:spcAft>
              <a:buFontTx/>
              <a:buNone/>
              <a:defRPr/>
            </a:pPr>
            <a:r>
              <a:rPr lang="en-GB" sz="4200" b="1" dirty="0">
                <a:solidFill>
                  <a:srgbClr val="0000FF"/>
                </a:solidFill>
              </a:rPr>
              <a:t>Communication skills</a:t>
            </a:r>
          </a:p>
          <a:p>
            <a:pPr marL="800100" lvl="2" indent="0">
              <a:spcBef>
                <a:spcPts val="0"/>
              </a:spcBef>
              <a:spcAft>
                <a:spcPts val="1800"/>
              </a:spcAft>
              <a:buFontTx/>
              <a:buNone/>
              <a:defRPr/>
            </a:pPr>
            <a:r>
              <a:rPr lang="en-GB" sz="4200" b="1" dirty="0">
                <a:solidFill>
                  <a:srgbClr val="0000FF"/>
                </a:solidFill>
              </a:rPr>
              <a:t>Primary control skills</a:t>
            </a:r>
          </a:p>
          <a:p>
            <a:pPr marL="1257300" lvl="3" indent="0">
              <a:spcBef>
                <a:spcPts val="0"/>
              </a:spcBef>
              <a:spcAft>
                <a:spcPts val="1800"/>
              </a:spcAft>
              <a:buFontTx/>
              <a:buNone/>
              <a:defRPr/>
            </a:pPr>
            <a:r>
              <a:rPr lang="en-GB" sz="4200" b="1" dirty="0">
                <a:solidFill>
                  <a:srgbClr val="0000FF"/>
                </a:solidFill>
              </a:rPr>
              <a:t>Secondary control skills</a:t>
            </a:r>
          </a:p>
          <a:p>
            <a:pPr marL="1714500" lvl="4" indent="0">
              <a:spcBef>
                <a:spcPts val="0"/>
              </a:spcBef>
              <a:spcAft>
                <a:spcPts val="1800"/>
              </a:spcAft>
              <a:buFontTx/>
              <a:buNone/>
              <a:defRPr/>
            </a:pPr>
            <a:r>
              <a:rPr lang="en-GB" sz="4200" b="1" dirty="0">
                <a:solidFill>
                  <a:srgbClr val="0000FF"/>
                </a:solidFill>
              </a:rPr>
              <a:t>Defensive and offensive skills</a:t>
            </a:r>
          </a:p>
          <a:p>
            <a:pPr marL="2171700" lvl="5" indent="0">
              <a:spcBef>
                <a:spcPts val="0"/>
              </a:spcBef>
              <a:spcAft>
                <a:spcPts val="1800"/>
              </a:spcAft>
              <a:buFontTx/>
              <a:buNone/>
              <a:defRPr/>
            </a:pPr>
            <a:r>
              <a:rPr lang="en-GB" sz="4200" b="1" dirty="0">
                <a:solidFill>
                  <a:srgbClr val="FF0000"/>
                </a:solidFill>
              </a:rPr>
              <a:t>Deadly force</a:t>
            </a:r>
          </a:p>
          <a:p>
            <a:pPr>
              <a:defRPr/>
            </a:pPr>
            <a:endParaRPr lang="en-GB" dirty="0"/>
          </a:p>
          <a:p>
            <a:pPr>
              <a:defRPr/>
            </a:pPr>
            <a:endParaRPr lang="en-GB" dirty="0"/>
          </a:p>
        </p:txBody>
      </p:sp>
    </p:spTree>
    <p:extLst>
      <p:ext uri="{BB962C8B-B14F-4D97-AF65-F5344CB8AC3E}">
        <p14:creationId xmlns:p14="http://schemas.microsoft.com/office/powerpoint/2010/main" val="144306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p:cNvPicPr>
            <a:picLocks noGrp="1" noChangeAspect="1"/>
          </p:cNvPicPr>
          <p:nvPr>
            <p:ph sz="half" idx="1"/>
            <p:custDataLst>
              <p:tags r:id="rId1"/>
            </p:custDataLst>
          </p:nvPr>
        </p:nvPicPr>
        <p:blipFill rotWithShape="1">
          <a:blip r:embed="rId9" cstate="print">
            <a:duotone>
              <a:schemeClr val="accent3">
                <a:shade val="45000"/>
                <a:satMod val="135000"/>
              </a:schemeClr>
              <a:prstClr val="white"/>
            </a:duotone>
          </a:blip>
          <a:srcRect l="8541" r="6989"/>
          <a:stretch/>
        </p:blipFill>
        <p:spPr>
          <a:xfrm>
            <a:off x="0" y="188640"/>
            <a:ext cx="9144000" cy="6495122"/>
          </a:xfrm>
          <a:effectLst>
            <a:softEdge rad="635000"/>
          </a:effectLst>
        </p:spPr>
      </p:pic>
      <p:sp>
        <p:nvSpPr>
          <p:cNvPr id="15" name="Oval 14"/>
          <p:cNvSpPr/>
          <p:nvPr>
            <p:custDataLst>
              <p:tags r:id="rId2"/>
            </p:custDataLst>
          </p:nvPr>
        </p:nvSpPr>
        <p:spPr>
          <a:xfrm>
            <a:off x="107950" y="2636838"/>
            <a:ext cx="2160588" cy="2078037"/>
          </a:xfrm>
          <a:prstGeom prst="ellipse">
            <a:avLst/>
          </a:prstGeom>
          <a:solidFill>
            <a:srgbClr val="00B0F0">
              <a:alpha val="20000"/>
            </a:srgb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Sender</a:t>
            </a:r>
          </a:p>
        </p:txBody>
      </p:sp>
      <p:sp>
        <p:nvSpPr>
          <p:cNvPr id="18" name="Oval 17"/>
          <p:cNvSpPr/>
          <p:nvPr>
            <p:custDataLst>
              <p:tags r:id="rId3"/>
            </p:custDataLst>
          </p:nvPr>
        </p:nvSpPr>
        <p:spPr>
          <a:xfrm>
            <a:off x="6689724" y="2636912"/>
            <a:ext cx="2454275" cy="2232248"/>
          </a:xfrm>
          <a:prstGeom prst="ellipse">
            <a:avLst/>
          </a:prstGeom>
          <a:solidFill>
            <a:srgbClr val="00B0F0">
              <a:alpha val="22000"/>
            </a:srgbClr>
          </a:solidFill>
          <a:effectLst>
            <a:outerShdw blurRad="50800" dist="38100" dir="2700000" algn="tl" rotWithShape="0">
              <a:prstClr val="black">
                <a:alpha val="40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Receiver</a:t>
            </a:r>
          </a:p>
        </p:txBody>
      </p:sp>
      <p:sp>
        <p:nvSpPr>
          <p:cNvPr id="19" name="Curved Down Arrow 18"/>
          <p:cNvSpPr/>
          <p:nvPr>
            <p:custDataLst>
              <p:tags r:id="rId4"/>
            </p:custDataLst>
          </p:nvPr>
        </p:nvSpPr>
        <p:spPr>
          <a:xfrm>
            <a:off x="468313" y="260350"/>
            <a:ext cx="8424862" cy="2160588"/>
          </a:xfrm>
          <a:prstGeom prst="curved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800" b="1" dirty="0">
                <a:solidFill>
                  <a:schemeClr val="tx1"/>
                </a:solidFill>
              </a:rPr>
              <a:t>Message</a:t>
            </a:r>
          </a:p>
        </p:txBody>
      </p:sp>
      <p:sp>
        <p:nvSpPr>
          <p:cNvPr id="21" name="Curved Up Arrow 20"/>
          <p:cNvSpPr/>
          <p:nvPr>
            <p:custDataLst>
              <p:tags r:id="rId5"/>
            </p:custDataLst>
          </p:nvPr>
        </p:nvSpPr>
        <p:spPr>
          <a:xfrm flipH="1">
            <a:off x="395536" y="4906822"/>
            <a:ext cx="8280920" cy="1690530"/>
          </a:xfrm>
          <a:prstGeom prst="curved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400" b="1" dirty="0">
                <a:solidFill>
                  <a:srgbClr val="002060"/>
                </a:solidFill>
              </a:rPr>
              <a:t>Feedback</a:t>
            </a:r>
          </a:p>
        </p:txBody>
      </p:sp>
      <p:sp>
        <p:nvSpPr>
          <p:cNvPr id="22" name="TextBox 21"/>
          <p:cNvSpPr txBox="1">
            <a:spLocks noChangeArrowheads="1"/>
          </p:cNvSpPr>
          <p:nvPr>
            <p:custDataLst>
              <p:tags r:id="rId6"/>
            </p:custDataLst>
          </p:nvPr>
        </p:nvSpPr>
        <p:spPr bwMode="auto">
          <a:xfrm>
            <a:off x="2555776" y="3102059"/>
            <a:ext cx="4038600" cy="830997"/>
          </a:xfrm>
          <a:prstGeom prst="rect">
            <a:avLst/>
          </a:prstGeom>
          <a:solidFill>
            <a:srgbClr val="FF0000">
              <a:alpha val="28000"/>
            </a:srgbClr>
          </a:solidFill>
          <a:ln>
            <a:noFill/>
          </a:ln>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r>
              <a:rPr lang="en-GB" altLang="en-US" sz="4800" dirty="0">
                <a:effectLst>
                  <a:outerShdw blurRad="38100" dist="38100" dir="2700000" algn="tl">
                    <a:srgbClr val="000000">
                      <a:alpha val="43137"/>
                    </a:srgbClr>
                  </a:outerShdw>
                </a:effectLst>
                <a:cs typeface="+mn-cs"/>
              </a:rPr>
              <a:t>Noise</a:t>
            </a:r>
          </a:p>
        </p:txBody>
      </p:sp>
    </p:spTree>
    <p:extLst>
      <p:ext uri="{BB962C8B-B14F-4D97-AF65-F5344CB8AC3E}">
        <p14:creationId xmlns:p14="http://schemas.microsoft.com/office/powerpoint/2010/main" val="3969608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21" grpId="0" animBg="1"/>
      <p:bldP spid="2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custDataLst>
              <p:tags r:id="rId1"/>
            </p:custDataLst>
          </p:nvPr>
        </p:nvSpPr>
        <p:spPr/>
        <p:txBody>
          <a:bodyPr>
            <a:noAutofit/>
          </a:bodyPr>
          <a:lstStyle/>
          <a:p>
            <a:r>
              <a:rPr lang="en-GB" sz="3600" dirty="0">
                <a:ea typeface="ＭＳ Ｐゴシック"/>
                <a:cs typeface="ＭＳ Ｐゴシック"/>
              </a:rPr>
              <a:t>Communication</a:t>
            </a:r>
          </a:p>
        </p:txBody>
      </p:sp>
      <p:sp>
        <p:nvSpPr>
          <p:cNvPr id="3" name="Content Placeholder 2"/>
          <p:cNvSpPr>
            <a:spLocks noGrp="1"/>
          </p:cNvSpPr>
          <p:nvPr>
            <p:ph sz="half" idx="1"/>
            <p:custDataLst>
              <p:tags r:id="rId2"/>
            </p:custDataLst>
          </p:nvPr>
        </p:nvSpPr>
        <p:spPr>
          <a:xfrm>
            <a:off x="251520" y="1127125"/>
            <a:ext cx="4377630" cy="5145088"/>
          </a:xfrm>
        </p:spPr>
        <p:txBody>
          <a:bodyPr>
            <a:normAutofit fontScale="77500" lnSpcReduction="20000"/>
          </a:bodyPr>
          <a:lstStyle/>
          <a:p>
            <a:pPr marL="0" indent="0">
              <a:buFontTx/>
              <a:buNone/>
            </a:pPr>
            <a:r>
              <a:rPr lang="en-GB" sz="3200" b="1" dirty="0">
                <a:solidFill>
                  <a:srgbClr val="FF0000"/>
                </a:solidFill>
                <a:ea typeface="ＭＳ Ｐゴシック"/>
                <a:cs typeface="ＭＳ Ｐゴシック"/>
              </a:rPr>
              <a:t>L</a:t>
            </a:r>
            <a:r>
              <a:rPr lang="en-GB" sz="3200" dirty="0">
                <a:solidFill>
                  <a:srgbClr val="0000FF"/>
                </a:solidFill>
                <a:ea typeface="ＭＳ Ｐゴシック"/>
                <a:cs typeface="ＭＳ Ｐゴシック"/>
              </a:rPr>
              <a:t>isten</a:t>
            </a:r>
          </a:p>
          <a:p>
            <a:pPr marL="0" indent="0">
              <a:buFontTx/>
              <a:buNone/>
            </a:pPr>
            <a:endParaRPr lang="en-GB" dirty="0">
              <a:ea typeface="ＭＳ Ｐゴシック"/>
              <a:cs typeface="ＭＳ Ｐゴシック"/>
            </a:endParaRPr>
          </a:p>
          <a:p>
            <a:pPr marL="0" indent="0">
              <a:buFontTx/>
              <a:buNone/>
            </a:pPr>
            <a:r>
              <a:rPr lang="en-GB" sz="3200" b="1" dirty="0">
                <a:solidFill>
                  <a:srgbClr val="FF0000"/>
                </a:solidFill>
                <a:ea typeface="ＭＳ Ｐゴシック"/>
                <a:cs typeface="ＭＳ Ｐゴシック"/>
              </a:rPr>
              <a:t>E</a:t>
            </a:r>
            <a:r>
              <a:rPr lang="en-GB" sz="3200" dirty="0">
                <a:solidFill>
                  <a:srgbClr val="0000FF"/>
                </a:solidFill>
                <a:ea typeface="ＭＳ Ｐゴシック"/>
                <a:cs typeface="ＭＳ Ｐゴシック"/>
              </a:rPr>
              <a:t>mpathise (Understand Problem)</a:t>
            </a:r>
          </a:p>
          <a:p>
            <a:pPr marL="0" indent="0">
              <a:buFontTx/>
              <a:buNone/>
            </a:pPr>
            <a:endParaRPr lang="en-GB" dirty="0">
              <a:ea typeface="ＭＳ Ｐゴシック"/>
              <a:cs typeface="ＭＳ Ｐゴシック"/>
            </a:endParaRPr>
          </a:p>
          <a:p>
            <a:pPr marL="0" indent="0">
              <a:buFontTx/>
              <a:buNone/>
            </a:pPr>
            <a:r>
              <a:rPr lang="en-GB" sz="3200" b="1" dirty="0">
                <a:solidFill>
                  <a:srgbClr val="FF0000"/>
                </a:solidFill>
                <a:ea typeface="ＭＳ Ｐゴシック"/>
                <a:cs typeface="ＭＳ Ｐゴシック"/>
              </a:rPr>
              <a:t>A</a:t>
            </a:r>
            <a:r>
              <a:rPr lang="en-GB" sz="3200" dirty="0">
                <a:solidFill>
                  <a:srgbClr val="0000FF"/>
                </a:solidFill>
                <a:ea typeface="ＭＳ Ｐゴシック"/>
                <a:cs typeface="ＭＳ Ｐゴシック"/>
              </a:rPr>
              <a:t>sk Questions (Ensure Understanding)</a:t>
            </a:r>
          </a:p>
          <a:p>
            <a:pPr marL="0" indent="0">
              <a:buFontTx/>
              <a:buNone/>
            </a:pPr>
            <a:endParaRPr lang="en-GB" dirty="0">
              <a:ea typeface="ＭＳ Ｐゴシック"/>
              <a:cs typeface="ＭＳ Ｐゴシック"/>
            </a:endParaRPr>
          </a:p>
          <a:p>
            <a:pPr marL="0" indent="0">
              <a:buFontTx/>
              <a:buNone/>
            </a:pPr>
            <a:r>
              <a:rPr lang="en-GB" sz="3200" b="1" dirty="0">
                <a:solidFill>
                  <a:srgbClr val="FF0000"/>
                </a:solidFill>
                <a:ea typeface="ＭＳ Ｐゴシック"/>
                <a:cs typeface="ＭＳ Ｐゴシック"/>
              </a:rPr>
              <a:t>P</a:t>
            </a:r>
            <a:r>
              <a:rPr lang="en-GB" sz="3200" dirty="0">
                <a:solidFill>
                  <a:srgbClr val="0000FF"/>
                </a:solidFill>
                <a:ea typeface="ＭＳ Ｐゴシック"/>
                <a:cs typeface="ＭＳ Ｐゴシック"/>
              </a:rPr>
              <a:t>araphrase (Repeat back)</a:t>
            </a:r>
          </a:p>
          <a:p>
            <a:pPr marL="0" indent="0">
              <a:buFontTx/>
              <a:buNone/>
            </a:pPr>
            <a:endParaRPr lang="en-GB" dirty="0">
              <a:ea typeface="ＭＳ Ｐゴシック"/>
              <a:cs typeface="ＭＳ Ｐゴシック"/>
            </a:endParaRPr>
          </a:p>
          <a:p>
            <a:pPr marL="0" indent="0">
              <a:buFontTx/>
              <a:buNone/>
            </a:pPr>
            <a:r>
              <a:rPr lang="en-GB" sz="3200" b="1" dirty="0">
                <a:solidFill>
                  <a:srgbClr val="FF0000"/>
                </a:solidFill>
                <a:ea typeface="ＭＳ Ｐゴシック"/>
                <a:cs typeface="ＭＳ Ｐゴシック"/>
              </a:rPr>
              <a:t>S</a:t>
            </a:r>
            <a:r>
              <a:rPr lang="en-GB" sz="3200" dirty="0">
                <a:solidFill>
                  <a:srgbClr val="0000FF"/>
                </a:solidFill>
                <a:ea typeface="ＭＳ Ｐゴシック"/>
                <a:cs typeface="ＭＳ Ｐゴシック"/>
              </a:rPr>
              <a:t>ummarise (Check Understanding)</a:t>
            </a:r>
          </a:p>
          <a:p>
            <a:pPr marL="0" indent="0">
              <a:buFontTx/>
              <a:buNone/>
            </a:pPr>
            <a:endParaRPr lang="en-GB" dirty="0">
              <a:ea typeface="ＭＳ Ｐゴシック"/>
              <a:cs typeface="ＭＳ Ｐゴシック"/>
            </a:endParaRPr>
          </a:p>
        </p:txBody>
      </p:sp>
      <p:pic>
        <p:nvPicPr>
          <p:cNvPr id="5" name="Content Placeholder 5"/>
          <p:cNvPicPr>
            <a:picLocks noChangeAspect="1"/>
          </p:cNvPicPr>
          <p:nvPr>
            <p:custDataLst>
              <p:tags r:id="rId3"/>
            </p:custDataLst>
          </p:nvPr>
        </p:nvPicPr>
        <p:blipFill rotWithShape="1">
          <a:blip r:embed="rId6" cstate="print"/>
          <a:srcRect r="29102"/>
          <a:stretch/>
        </p:blipFill>
        <p:spPr bwMode="auto">
          <a:xfrm>
            <a:off x="5004048" y="1340768"/>
            <a:ext cx="4009324" cy="4680520"/>
          </a:xfrm>
          <a:prstGeom prst="rect">
            <a:avLst/>
          </a:prstGeom>
          <a:noFill/>
          <a:ln>
            <a:noFill/>
          </a:ln>
          <a:effectLst>
            <a:glow>
              <a:schemeClr val="accent1">
                <a:alpha val="40000"/>
              </a:schemeClr>
            </a:glow>
            <a:outerShdw dist="35921" dir="2700000" algn="ctr" rotWithShape="0">
              <a:schemeClr val="bg2"/>
            </a:outerShdw>
            <a:softEdge rad="1270000"/>
          </a:effectLst>
        </p:spPr>
      </p:pic>
    </p:spTree>
    <p:extLst>
      <p:ext uri="{BB962C8B-B14F-4D97-AF65-F5344CB8AC3E}">
        <p14:creationId xmlns:p14="http://schemas.microsoft.com/office/powerpoint/2010/main" val="4489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Betari’s</a:t>
            </a:r>
            <a:r>
              <a:rPr lang="en-GB" dirty="0"/>
              <a:t> Box</a:t>
            </a:r>
          </a:p>
        </p:txBody>
      </p:sp>
      <p:sp>
        <p:nvSpPr>
          <p:cNvPr id="6" name="Content Placeholder 5"/>
          <p:cNvSpPr>
            <a:spLocks noGrp="1"/>
          </p:cNvSpPr>
          <p:nvPr>
            <p:ph idx="1"/>
          </p:nvPr>
        </p:nvSpPr>
        <p:spPr>
          <a:xfrm>
            <a:off x="251520" y="764704"/>
            <a:ext cx="8640960" cy="5361459"/>
          </a:xfrm>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Your attitude and behaviour can be very effective or very destructive in maintaining control of a situation.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If your attitude is negative and behaviour is aggressive you can only expect the same back from the person you are talking to.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err="1"/>
              <a:t>Betari’s</a:t>
            </a:r>
            <a:r>
              <a:rPr lang="en-GB" dirty="0"/>
              <a:t> Box is demonstrated as a spiral where tensions continue to rise.</a:t>
            </a:r>
          </a:p>
          <a:p>
            <a:endParaRPr lang="en-GB" dirty="0"/>
          </a:p>
        </p:txBody>
      </p:sp>
    </p:spTree>
    <p:extLst>
      <p:ext uri="{BB962C8B-B14F-4D97-AF65-F5344CB8AC3E}">
        <p14:creationId xmlns:p14="http://schemas.microsoft.com/office/powerpoint/2010/main" val="2287860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lient\G$\CKP Images\Public Order.jpg"/>
          <p:cNvPicPr>
            <a:picLocks noChangeAspect="1" noChangeArrowheads="1"/>
          </p:cNvPicPr>
          <p:nvPr/>
        </p:nvPicPr>
        <p:blipFill>
          <a:blip r:embed="rId16" cstate="print">
            <a:lum bright="70000" contrast="-70000"/>
            <a:extLst>
              <a:ext uri="{28A0092B-C50C-407E-A947-70E740481C1C}">
                <a14:useLocalDpi xmlns:a14="http://schemas.microsoft.com/office/drawing/2010/main" val="0"/>
              </a:ext>
            </a:extLst>
          </a:blip>
          <a:srcRect/>
          <a:stretch>
            <a:fillRect/>
          </a:stretch>
        </p:blipFill>
        <p:spPr bwMode="auto">
          <a:xfrm>
            <a:off x="36004" y="-1131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custDataLst>
              <p:tags r:id="rId1"/>
            </p:custDataLst>
          </p:nvPr>
        </p:nvSpPr>
        <p:spPr>
          <a:xfrm>
            <a:off x="2483768" y="13149"/>
            <a:ext cx="4464496" cy="646331"/>
          </a:xfrm>
          <a:prstGeom prst="rect">
            <a:avLst/>
          </a:prstGeom>
          <a:noFill/>
        </p:spPr>
        <p:txBody>
          <a:bodyPr wrap="square" rtlCol="0">
            <a:spAutoFit/>
          </a:bodyPr>
          <a:lstStyle/>
          <a:p>
            <a:pPr algn="ctr"/>
            <a:r>
              <a:rPr lang="en-GB" sz="3600" dirty="0">
                <a:solidFill>
                  <a:srgbClr val="0000FF"/>
                </a:solidFill>
              </a:rPr>
              <a:t>Betari’s Box</a:t>
            </a:r>
          </a:p>
        </p:txBody>
      </p:sp>
      <p:sp>
        <p:nvSpPr>
          <p:cNvPr id="5" name="Rectangle 4"/>
          <p:cNvSpPr/>
          <p:nvPr>
            <p:custDataLst>
              <p:tags r:id="rId2"/>
            </p:custDataLst>
          </p:nvPr>
        </p:nvSpPr>
        <p:spPr>
          <a:xfrm>
            <a:off x="3419872" y="908720"/>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My Attitude</a:t>
            </a:r>
          </a:p>
        </p:txBody>
      </p:sp>
      <p:sp>
        <p:nvSpPr>
          <p:cNvPr id="8" name="Rectangle 7"/>
          <p:cNvSpPr/>
          <p:nvPr>
            <p:custDataLst>
              <p:tags r:id="rId3"/>
            </p:custDataLst>
          </p:nvPr>
        </p:nvSpPr>
        <p:spPr>
          <a:xfrm>
            <a:off x="6228184" y="2960947"/>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My Behaviour</a:t>
            </a:r>
          </a:p>
        </p:txBody>
      </p:sp>
      <p:sp>
        <p:nvSpPr>
          <p:cNvPr id="9" name="Rectangle 8"/>
          <p:cNvSpPr/>
          <p:nvPr>
            <p:custDataLst>
              <p:tags r:id="rId4"/>
            </p:custDataLst>
          </p:nvPr>
        </p:nvSpPr>
        <p:spPr>
          <a:xfrm>
            <a:off x="3383868" y="5220877"/>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Your Attitude</a:t>
            </a:r>
          </a:p>
        </p:txBody>
      </p:sp>
      <p:sp>
        <p:nvSpPr>
          <p:cNvPr id="10" name="Rectangle 9"/>
          <p:cNvSpPr/>
          <p:nvPr>
            <p:custDataLst>
              <p:tags r:id="rId5"/>
            </p:custDataLst>
          </p:nvPr>
        </p:nvSpPr>
        <p:spPr>
          <a:xfrm>
            <a:off x="611560" y="2976971"/>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Your Behaviour</a:t>
            </a:r>
          </a:p>
        </p:txBody>
      </p:sp>
      <p:sp>
        <p:nvSpPr>
          <p:cNvPr id="12" name="Bent Arrow 11"/>
          <p:cNvSpPr/>
          <p:nvPr>
            <p:custDataLst>
              <p:tags r:id="rId6"/>
            </p:custDataLst>
          </p:nvPr>
        </p:nvSpPr>
        <p:spPr>
          <a:xfrm>
            <a:off x="1331640" y="1124744"/>
            <a:ext cx="1512168" cy="1152128"/>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custDataLst>
              <p:tags r:id="rId7"/>
            </p:custDataLst>
          </p:nvPr>
        </p:nvSpPr>
        <p:spPr>
          <a:xfrm>
            <a:off x="1187624" y="4365104"/>
            <a:ext cx="1512168" cy="1152128"/>
          </a:xfrm>
          <a:prstGeom prst="bentArrow">
            <a:avLst/>
          </a:prstGeom>
          <a:solidFill>
            <a:srgbClr val="FFFF00"/>
          </a:solidFill>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Bent Arrow 17"/>
          <p:cNvSpPr/>
          <p:nvPr>
            <p:custDataLst>
              <p:tags r:id="rId8"/>
            </p:custDataLst>
          </p:nvPr>
        </p:nvSpPr>
        <p:spPr>
          <a:xfrm>
            <a:off x="6048164" y="4644813"/>
            <a:ext cx="1512168" cy="1152128"/>
          </a:xfrm>
          <a:prstGeom prst="bentArrow">
            <a:avLst/>
          </a:prstGeom>
          <a:solidFill>
            <a:srgbClr val="FFFF00"/>
          </a:solidFill>
          <a:scene3d>
            <a:camera prst="orthographicFront">
              <a:rot lat="0" lon="0"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Bent Arrow 18"/>
          <p:cNvSpPr/>
          <p:nvPr>
            <p:custDataLst>
              <p:tags r:id="rId9"/>
            </p:custDataLst>
          </p:nvPr>
        </p:nvSpPr>
        <p:spPr>
          <a:xfrm>
            <a:off x="6444208" y="1351348"/>
            <a:ext cx="1512168" cy="1152128"/>
          </a:xfrm>
          <a:prstGeom prst="bentArrow">
            <a:avLst/>
          </a:prstGeom>
          <a:solidFill>
            <a:srgbClr val="FFFF00"/>
          </a:solidFill>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p:cNvSpPr txBox="1"/>
          <p:nvPr>
            <p:custDataLst>
              <p:tags r:id="rId10"/>
            </p:custDataLst>
          </p:nvPr>
        </p:nvSpPr>
        <p:spPr>
          <a:xfrm>
            <a:off x="7812360" y="907816"/>
            <a:ext cx="1331640" cy="523220"/>
          </a:xfrm>
          <a:prstGeom prst="rect">
            <a:avLst/>
          </a:prstGeom>
          <a:noFill/>
        </p:spPr>
        <p:txBody>
          <a:bodyPr wrap="square" rtlCol="0">
            <a:spAutoFit/>
          </a:bodyPr>
          <a:lstStyle/>
          <a:p>
            <a:r>
              <a:rPr lang="en-GB" sz="2800" b="1" dirty="0">
                <a:solidFill>
                  <a:srgbClr val="FF0000"/>
                </a:solidFill>
              </a:rPr>
              <a:t>Affects</a:t>
            </a:r>
          </a:p>
        </p:txBody>
      </p:sp>
      <p:sp>
        <p:nvSpPr>
          <p:cNvPr id="21" name="TextBox 20"/>
          <p:cNvSpPr txBox="1"/>
          <p:nvPr>
            <p:custDataLst>
              <p:tags r:id="rId11"/>
            </p:custDataLst>
          </p:nvPr>
        </p:nvSpPr>
        <p:spPr>
          <a:xfrm>
            <a:off x="7668344" y="5517232"/>
            <a:ext cx="1296143" cy="523220"/>
          </a:xfrm>
          <a:prstGeom prst="rect">
            <a:avLst/>
          </a:prstGeom>
          <a:noFill/>
        </p:spPr>
        <p:txBody>
          <a:bodyPr wrap="square" rtlCol="0">
            <a:spAutoFit/>
          </a:bodyPr>
          <a:lstStyle/>
          <a:p>
            <a:r>
              <a:rPr lang="en-GB" sz="2800" b="1" dirty="0">
                <a:solidFill>
                  <a:srgbClr val="FF0000"/>
                </a:solidFill>
              </a:rPr>
              <a:t>Affects</a:t>
            </a:r>
          </a:p>
        </p:txBody>
      </p:sp>
      <p:sp>
        <p:nvSpPr>
          <p:cNvPr id="22" name="TextBox 21"/>
          <p:cNvSpPr txBox="1"/>
          <p:nvPr>
            <p:custDataLst>
              <p:tags r:id="rId12"/>
            </p:custDataLst>
          </p:nvPr>
        </p:nvSpPr>
        <p:spPr>
          <a:xfrm>
            <a:off x="156264" y="5535331"/>
            <a:ext cx="1342639" cy="523220"/>
          </a:xfrm>
          <a:prstGeom prst="rect">
            <a:avLst/>
          </a:prstGeom>
          <a:noFill/>
        </p:spPr>
        <p:txBody>
          <a:bodyPr wrap="square" rtlCol="0">
            <a:spAutoFit/>
          </a:bodyPr>
          <a:lstStyle/>
          <a:p>
            <a:r>
              <a:rPr lang="en-GB" sz="2800" b="1" dirty="0">
                <a:solidFill>
                  <a:srgbClr val="FF0000"/>
                </a:solidFill>
              </a:rPr>
              <a:t>Affects</a:t>
            </a:r>
          </a:p>
        </p:txBody>
      </p:sp>
      <p:sp>
        <p:nvSpPr>
          <p:cNvPr id="23" name="TextBox 22"/>
          <p:cNvSpPr txBox="1"/>
          <p:nvPr>
            <p:custDataLst>
              <p:tags r:id="rId13"/>
            </p:custDataLst>
          </p:nvPr>
        </p:nvSpPr>
        <p:spPr>
          <a:xfrm>
            <a:off x="156264" y="907816"/>
            <a:ext cx="1296144" cy="523220"/>
          </a:xfrm>
          <a:prstGeom prst="rect">
            <a:avLst/>
          </a:prstGeom>
          <a:noFill/>
        </p:spPr>
        <p:txBody>
          <a:bodyPr wrap="square" rtlCol="0">
            <a:spAutoFit/>
          </a:bodyPr>
          <a:lstStyle/>
          <a:p>
            <a:r>
              <a:rPr lang="en-GB" sz="2800" b="1" dirty="0">
                <a:solidFill>
                  <a:srgbClr val="FF0000"/>
                </a:solidFill>
              </a:rPr>
              <a:t>Affects</a:t>
            </a:r>
          </a:p>
        </p:txBody>
      </p:sp>
    </p:spTree>
    <p:extLst>
      <p:ext uri="{BB962C8B-B14F-4D97-AF65-F5344CB8AC3E}">
        <p14:creationId xmlns:p14="http://schemas.microsoft.com/office/powerpoint/2010/main" val="217128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animBg="1"/>
      <p:bldP spid="12" grpId="0" animBg="1"/>
      <p:bldP spid="16" grpId="0" animBg="1"/>
      <p:bldP spid="18" grpId="0" animBg="1"/>
      <p:bldP spid="19" grpId="0" animBg="1"/>
      <p:bldP spid="13" grpId="0"/>
      <p:bldP spid="21" grpId="0"/>
      <p:bldP spid="22" grpId="0"/>
      <p:bldP spid="2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Five Step Communication Model</a:t>
            </a:r>
          </a:p>
        </p:txBody>
      </p:sp>
      <p:sp>
        <p:nvSpPr>
          <p:cNvPr id="77826" name="Content Placeholder 2"/>
          <p:cNvSpPr>
            <a:spLocks noGrp="1"/>
          </p:cNvSpPr>
          <p:nvPr>
            <p:ph sz="half" idx="1"/>
            <p:custDataLst>
              <p:tags r:id="rId2"/>
            </p:custDataLst>
          </p:nvPr>
        </p:nvSpPr>
        <p:spPr>
          <a:xfrm>
            <a:off x="2555875" y="2420938"/>
            <a:ext cx="4038600" cy="1800150"/>
          </a:xfrm>
        </p:spPr>
        <p:txBody>
          <a:bodyPr>
            <a:normAutofit fontScale="55000" lnSpcReduction="20000"/>
          </a:bodyPr>
          <a:lstStyle/>
          <a:p>
            <a:pPr algn="ctr"/>
            <a:r>
              <a:rPr lang="en-GB" sz="7300" b="1" dirty="0">
                <a:solidFill>
                  <a:srgbClr val="0000FF"/>
                </a:solidFill>
                <a:ea typeface="ＭＳ Ｐゴシック"/>
                <a:cs typeface="ＭＳ Ｐゴシック"/>
              </a:rPr>
              <a:t>Simple appeal</a:t>
            </a:r>
          </a:p>
          <a:p>
            <a:pPr algn="ctr"/>
            <a:r>
              <a:rPr lang="en-GB" sz="7300" b="1" dirty="0">
                <a:solidFill>
                  <a:srgbClr val="0000FF"/>
                </a:solidFill>
                <a:ea typeface="ＭＳ Ｐゴシック"/>
                <a:cs typeface="ＭＳ Ｐゴシック"/>
              </a:rPr>
              <a:t>‘Please leave’ </a:t>
            </a:r>
          </a:p>
          <a:p>
            <a:pPr marL="0" indent="0" algn="ctr">
              <a:buFontTx/>
              <a:buNone/>
            </a:pPr>
            <a:endParaRPr lang="en-GB" sz="3600" b="1" dirty="0">
              <a:solidFill>
                <a:srgbClr val="0000FF"/>
              </a:solidFill>
              <a:ea typeface="ＭＳ Ｐゴシック"/>
              <a:cs typeface="ＭＳ Ｐゴシック"/>
            </a:endParaRPr>
          </a:p>
          <a:p>
            <a:pPr marL="0" indent="0" algn="ctr">
              <a:buFontTx/>
              <a:buNone/>
            </a:pPr>
            <a:endParaRPr lang="en-GB" dirty="0">
              <a:ea typeface="ＭＳ Ｐゴシック"/>
              <a:cs typeface="ＭＳ Ｐゴシック"/>
            </a:endParaRPr>
          </a:p>
        </p:txBody>
      </p:sp>
      <p:pic>
        <p:nvPicPr>
          <p:cNvPr id="5" name="Content Placeholder 4"/>
          <p:cNvPicPr>
            <a:picLocks noGrp="1" noChangeAspect="1"/>
          </p:cNvPicPr>
          <p:nvPr>
            <p:ph sz="half" idx="2"/>
            <p:custDataLst>
              <p:tags r:id="rId3"/>
            </p:custDataLst>
          </p:nvPr>
        </p:nvPicPr>
        <p:blipFill>
          <a:blip r:embed="rId6" cstate="print"/>
          <a:stretch>
            <a:fillRect/>
          </a:stretch>
        </p:blipFill>
        <p:spPr>
          <a:xfrm>
            <a:off x="1331640" y="4437112"/>
            <a:ext cx="6810910" cy="1238346"/>
          </a:xfrm>
          <a:effectLst>
            <a:softEdge rad="112500"/>
          </a:effectLst>
        </p:spPr>
      </p:pic>
    </p:spTree>
    <p:extLst>
      <p:ext uri="{BB962C8B-B14F-4D97-AF65-F5344CB8AC3E}">
        <p14:creationId xmlns:p14="http://schemas.microsoft.com/office/powerpoint/2010/main" val="310725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Five Step Communication Model</a:t>
            </a:r>
          </a:p>
        </p:txBody>
      </p:sp>
      <p:sp>
        <p:nvSpPr>
          <p:cNvPr id="4" name="Content Placeholder 3"/>
          <p:cNvSpPr>
            <a:spLocks noGrp="1"/>
          </p:cNvSpPr>
          <p:nvPr>
            <p:ph sz="half" idx="1"/>
            <p:custDataLst>
              <p:tags r:id="rId2"/>
            </p:custDataLst>
          </p:nvPr>
        </p:nvSpPr>
        <p:spPr>
          <a:xfrm>
            <a:off x="179388" y="1052513"/>
            <a:ext cx="4038600" cy="5145087"/>
          </a:xfrm>
        </p:spPr>
        <p:txBody>
          <a:bodyPr/>
          <a:lstStyle/>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sz="1200" dirty="0"/>
          </a:p>
          <a:p>
            <a:pPr marL="0" indent="0">
              <a:buFontTx/>
              <a:buNone/>
              <a:defRPr/>
            </a:pPr>
            <a:r>
              <a:rPr lang="en-GB" dirty="0"/>
              <a:t>    </a:t>
            </a:r>
            <a:r>
              <a:rPr lang="en-GB" sz="3600" b="1" dirty="0">
                <a:solidFill>
                  <a:srgbClr val="0000FF"/>
                </a:solidFill>
              </a:rPr>
              <a:t>Reasoned appeal</a:t>
            </a:r>
          </a:p>
          <a:p>
            <a:pPr>
              <a:defRPr/>
            </a:pPr>
            <a:endParaRPr lang="en-GB" dirty="0"/>
          </a:p>
        </p:txBody>
      </p:sp>
      <p:pic>
        <p:nvPicPr>
          <p:cNvPr id="3074" name="Picture 2" descr="R:\SWPKDIVLDSEPF\Shared\Pre-join\310\Lesson Materials\Images\personal appeal.jpg"/>
          <p:cNvPicPr>
            <a:picLocks noChangeAspect="1" noChangeArrowheads="1"/>
          </p:cNvPicPr>
          <p:nvPr>
            <p:custDataLst>
              <p:tags r:id="rId3"/>
            </p:custDataLst>
          </p:nvPr>
        </p:nvPicPr>
        <p:blipFill>
          <a:blip r:embed="rId6" cstate="print"/>
          <a:srcRect/>
          <a:stretch>
            <a:fillRect/>
          </a:stretch>
        </p:blipFill>
        <p:spPr bwMode="auto">
          <a:xfrm>
            <a:off x="3815413" y="1605090"/>
            <a:ext cx="5328587" cy="3905354"/>
          </a:xfrm>
          <a:prstGeom prst="rect">
            <a:avLst/>
          </a:prstGeom>
          <a:ln>
            <a:noFill/>
          </a:ln>
          <a:effectLst>
            <a:softEdge rad="1270000"/>
          </a:effectLst>
        </p:spPr>
      </p:pic>
    </p:spTree>
    <p:extLst>
      <p:ext uri="{BB962C8B-B14F-4D97-AF65-F5344CB8AC3E}">
        <p14:creationId xmlns:p14="http://schemas.microsoft.com/office/powerpoint/2010/main" val="108694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3" name="Picture 2" descr="R:\SWPKDIVLDSEPF\Shared\Pre-join\310\Lesson Materials\Images\reasoned appeal.jpg"/>
          <p:cNvPicPr>
            <a:picLocks noChangeAspect="1" noChangeArrowheads="1"/>
          </p:cNvPicPr>
          <p:nvPr/>
        </p:nvPicPr>
        <p:blipFill>
          <a:blip r:embed="rId5" cstate="print"/>
          <a:srcRect/>
          <a:stretch>
            <a:fillRect/>
          </a:stretch>
        </p:blipFill>
        <p:spPr bwMode="auto">
          <a:xfrm>
            <a:off x="3779912" y="1773238"/>
            <a:ext cx="4986338" cy="3632200"/>
          </a:xfrm>
          <a:prstGeom prst="rect">
            <a:avLst/>
          </a:prstGeom>
          <a:noFill/>
          <a:ln w="9525">
            <a:noFill/>
            <a:miter lim="800000"/>
            <a:headEnd/>
            <a:tailEnd/>
          </a:ln>
        </p:spPr>
      </p:pic>
      <p:sp>
        <p:nvSpPr>
          <p:cNvPr id="81921"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Five Step Communication Model</a:t>
            </a:r>
          </a:p>
        </p:txBody>
      </p:sp>
      <p:sp>
        <p:nvSpPr>
          <p:cNvPr id="4" name="Content Placeholder 3"/>
          <p:cNvSpPr>
            <a:spLocks noGrp="1"/>
          </p:cNvSpPr>
          <p:nvPr>
            <p:ph sz="half" idx="1"/>
            <p:custDataLst>
              <p:tags r:id="rId2"/>
            </p:custDataLst>
          </p:nvPr>
        </p:nvSpPr>
        <p:spPr>
          <a:xfrm>
            <a:off x="250825" y="981075"/>
            <a:ext cx="4038600" cy="5145088"/>
          </a:xfrm>
        </p:spPr>
        <p:txBody>
          <a:bodyPr/>
          <a:lstStyle/>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sz="1200" dirty="0"/>
          </a:p>
          <a:p>
            <a:pPr marL="0" indent="0">
              <a:buFontTx/>
              <a:buNone/>
              <a:defRPr/>
            </a:pPr>
            <a:r>
              <a:rPr lang="en-GB" dirty="0"/>
              <a:t>    </a:t>
            </a:r>
            <a:r>
              <a:rPr lang="en-GB" sz="3600" b="1" dirty="0">
                <a:solidFill>
                  <a:srgbClr val="0000FF"/>
                </a:solidFill>
              </a:rPr>
              <a:t>Personal appeal</a:t>
            </a:r>
          </a:p>
          <a:p>
            <a:pPr>
              <a:defRPr/>
            </a:pPr>
            <a:endParaRPr lang="en-GB" dirty="0"/>
          </a:p>
        </p:txBody>
      </p:sp>
    </p:spTree>
    <p:extLst>
      <p:ext uri="{BB962C8B-B14F-4D97-AF65-F5344CB8AC3E}">
        <p14:creationId xmlns:p14="http://schemas.microsoft.com/office/powerpoint/2010/main" val="226691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Five Step Communication Model</a:t>
            </a:r>
          </a:p>
        </p:txBody>
      </p:sp>
      <p:sp>
        <p:nvSpPr>
          <p:cNvPr id="3" name="Content Placeholder 2"/>
          <p:cNvSpPr>
            <a:spLocks noGrp="1"/>
          </p:cNvSpPr>
          <p:nvPr>
            <p:ph sz="half" idx="1"/>
            <p:custDataLst>
              <p:tags r:id="rId2"/>
            </p:custDataLst>
          </p:nvPr>
        </p:nvSpPr>
        <p:spPr>
          <a:xfrm>
            <a:off x="323850" y="1000125"/>
            <a:ext cx="4038600" cy="5145088"/>
          </a:xfrm>
        </p:spPr>
        <p:txBody>
          <a:bodyPr/>
          <a:lstStyle/>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sz="1200" dirty="0"/>
          </a:p>
          <a:p>
            <a:pPr marL="0" indent="0">
              <a:buFontTx/>
              <a:buNone/>
              <a:defRPr/>
            </a:pPr>
            <a:r>
              <a:rPr lang="en-GB" dirty="0"/>
              <a:t>     </a:t>
            </a:r>
            <a:r>
              <a:rPr lang="en-GB" sz="3600" b="1" dirty="0">
                <a:solidFill>
                  <a:srgbClr val="0000FF"/>
                </a:solidFill>
              </a:rPr>
              <a:t>Final appeal</a:t>
            </a:r>
          </a:p>
          <a:p>
            <a:pPr>
              <a:defRPr/>
            </a:pPr>
            <a:endParaRPr lang="en-GB" dirty="0"/>
          </a:p>
        </p:txBody>
      </p:sp>
      <p:pic>
        <p:nvPicPr>
          <p:cNvPr id="23555" name="Picture 3" descr="R:\SWPKDIVLDSEPF\Shared\Pre-join\310\Lesson Materials\Images\final appeal.jpg"/>
          <p:cNvPicPr>
            <a:picLocks noChangeAspect="1" noChangeArrowheads="1"/>
          </p:cNvPicPr>
          <p:nvPr>
            <p:custDataLst>
              <p:tags r:id="rId3"/>
            </p:custDataLst>
          </p:nvPr>
        </p:nvPicPr>
        <p:blipFill>
          <a:blip r:embed="rId6" cstate="print"/>
          <a:srcRect/>
          <a:stretch>
            <a:fillRect/>
          </a:stretch>
        </p:blipFill>
        <p:spPr bwMode="auto">
          <a:xfrm>
            <a:off x="3423440" y="2132856"/>
            <a:ext cx="5334224" cy="2880320"/>
          </a:xfrm>
          <a:prstGeom prst="rect">
            <a:avLst/>
          </a:prstGeom>
          <a:ln>
            <a:noFill/>
          </a:ln>
          <a:effectLst>
            <a:softEdge rad="381000"/>
          </a:effectLst>
        </p:spPr>
      </p:pic>
    </p:spTree>
    <p:extLst>
      <p:ext uri="{BB962C8B-B14F-4D97-AF65-F5344CB8AC3E}">
        <p14:creationId xmlns:p14="http://schemas.microsoft.com/office/powerpoint/2010/main" val="178068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p:cNvSpPr>
            <a:spLocks noGrp="1"/>
          </p:cNvSpPr>
          <p:nvPr>
            <p:ph type="title"/>
            <p:custDataLst>
              <p:tags r:id="rId1"/>
            </p:custDataLst>
          </p:nvPr>
        </p:nvSpPr>
        <p:spPr/>
        <p:txBody>
          <a:bodyPr>
            <a:noAutofit/>
          </a:bodyPr>
          <a:lstStyle/>
          <a:p>
            <a:r>
              <a:rPr lang="en-GB" sz="3600" b="1" dirty="0">
                <a:ea typeface="ＭＳ Ｐゴシック"/>
                <a:cs typeface="ＭＳ Ｐゴシック"/>
              </a:rPr>
              <a:t>Five Step Communication Model</a:t>
            </a:r>
          </a:p>
        </p:txBody>
      </p:sp>
      <p:sp>
        <p:nvSpPr>
          <p:cNvPr id="3" name="Content Placeholder 2"/>
          <p:cNvSpPr>
            <a:spLocks noGrp="1"/>
          </p:cNvSpPr>
          <p:nvPr>
            <p:ph sz="half" idx="1"/>
            <p:custDataLst>
              <p:tags r:id="rId2"/>
            </p:custDataLst>
          </p:nvPr>
        </p:nvSpPr>
        <p:spPr>
          <a:xfrm>
            <a:off x="323850" y="1000125"/>
            <a:ext cx="4038600" cy="5145088"/>
          </a:xfrm>
        </p:spPr>
        <p:txBody>
          <a:bodyPr/>
          <a:lstStyle/>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endParaRPr lang="en-GB" sz="1200" dirty="0"/>
          </a:p>
          <a:p>
            <a:pPr marL="0" indent="0">
              <a:buFontTx/>
              <a:buNone/>
              <a:defRPr/>
            </a:pPr>
            <a:r>
              <a:rPr lang="en-GB" dirty="0"/>
              <a:t>      </a:t>
            </a:r>
            <a:r>
              <a:rPr lang="en-GB" sz="3600" b="1" dirty="0">
                <a:solidFill>
                  <a:srgbClr val="0000FF"/>
                </a:solidFill>
              </a:rPr>
              <a:t>Action</a:t>
            </a:r>
          </a:p>
          <a:p>
            <a:pPr>
              <a:defRPr/>
            </a:pPr>
            <a:endParaRPr lang="en-GB" dirty="0"/>
          </a:p>
        </p:txBody>
      </p:sp>
      <p:pic>
        <p:nvPicPr>
          <p:cNvPr id="1026" name="Picture 2" descr="R:\SWPKDIVLDSEPF\Shared\Pre-join\310\Lesson Materials\Images\Action.jpg"/>
          <p:cNvPicPr>
            <a:picLocks noChangeAspect="1" noChangeArrowheads="1"/>
          </p:cNvPicPr>
          <p:nvPr>
            <p:custDataLst>
              <p:tags r:id="rId3"/>
            </p:custDataLst>
          </p:nvPr>
        </p:nvPicPr>
        <p:blipFill>
          <a:blip r:embed="rId6" cstate="print"/>
          <a:srcRect/>
          <a:stretch>
            <a:fillRect/>
          </a:stretch>
        </p:blipFill>
        <p:spPr bwMode="auto">
          <a:xfrm>
            <a:off x="3131840" y="2114550"/>
            <a:ext cx="5191083" cy="3114650"/>
          </a:xfrm>
          <a:prstGeom prst="rect">
            <a:avLst/>
          </a:prstGeom>
          <a:ln>
            <a:noFill/>
          </a:ln>
          <a:effectLst>
            <a:softEdge rad="495300"/>
          </a:effectLst>
        </p:spPr>
      </p:pic>
    </p:spTree>
    <p:extLst>
      <p:ext uri="{BB962C8B-B14F-4D97-AF65-F5344CB8AC3E}">
        <p14:creationId xmlns:p14="http://schemas.microsoft.com/office/powerpoint/2010/main" val="192079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2697250344"/>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a:solidFill>
                  <a:schemeClr val="tx1"/>
                </a:solidFill>
                <a:latin typeface="Arial" charset="0"/>
                <a:cs typeface="Arial" charset="0"/>
              </a:rPr>
              <a:t>Statement of Mission &amp; Values</a:t>
            </a:r>
          </a:p>
        </p:txBody>
      </p:sp>
      <p:sp>
        <p:nvSpPr>
          <p:cNvPr id="61443" name="Up-Down Arrow 9"/>
          <p:cNvSpPr>
            <a:spLocks noChangeArrowheads="1"/>
          </p:cNvSpPr>
          <p:nvPr>
            <p:custDataLst>
              <p:tags r:id="rId3"/>
            </p:custDataLst>
          </p:nvPr>
        </p:nvSpPr>
        <p:spPr bwMode="auto">
          <a:xfrm>
            <a:off x="4585442" y="197294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69351" y="2581273"/>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855464" y="4415898"/>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a:solidFill>
                  <a:srgbClr val="0000FF"/>
                </a:solidFill>
              </a:rPr>
              <a:t>National Decision</a:t>
            </a:r>
          </a:p>
          <a:p>
            <a:pPr>
              <a:lnSpc>
                <a:spcPct val="90000"/>
              </a:lnSpc>
              <a:defRPr/>
            </a:pPr>
            <a:r>
              <a:rPr lang="en-GB" altLang="en-US" b="1" kern="0" dirty="0">
                <a:solidFill>
                  <a:srgbClr val="0000FF"/>
                </a:solidFill>
              </a:rPr>
              <a:t>Model for Policing</a:t>
            </a:r>
          </a:p>
        </p:txBody>
      </p:sp>
    </p:spTree>
    <p:extLst>
      <p:ext uri="{BB962C8B-B14F-4D97-AF65-F5344CB8AC3E}">
        <p14:creationId xmlns:p14="http://schemas.microsoft.com/office/powerpoint/2010/main" val="30645341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arrest.jpg"/>
          <p:cNvPicPr>
            <a:picLocks noChangeAspect="1" noChangeArrowheads="1"/>
          </p:cNvPicPr>
          <p:nvPr>
            <p:custDataLst>
              <p:tags r:id="rId1"/>
            </p:custDataLst>
          </p:nvPr>
        </p:nvPicPr>
        <p:blipFill>
          <a:blip r:embed="rId8" cstate="print"/>
          <a:srcRect/>
          <a:stretch>
            <a:fillRect/>
          </a:stretch>
        </p:blipFill>
        <p:spPr bwMode="auto">
          <a:xfrm>
            <a:off x="251520" y="2060454"/>
            <a:ext cx="3944148" cy="2952722"/>
          </a:xfrm>
          <a:prstGeom prst="rect">
            <a:avLst/>
          </a:prstGeom>
          <a:ln>
            <a:noFill/>
          </a:ln>
          <a:effectLst>
            <a:softEdge rad="112500"/>
          </a:effectLst>
        </p:spPr>
      </p:pic>
      <p:grpSp>
        <p:nvGrpSpPr>
          <p:cNvPr id="34818" name="Group 1"/>
          <p:cNvGrpSpPr>
            <a:grpSpLocks/>
          </p:cNvGrpSpPr>
          <p:nvPr>
            <p:custDataLst>
              <p:tags r:id="rId2"/>
            </p:custDataLst>
          </p:nvPr>
        </p:nvGrpSpPr>
        <p:grpSpPr bwMode="auto">
          <a:xfrm>
            <a:off x="5830888"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Action and Review.</a:t>
              </a:r>
            </a:p>
          </p:txBody>
        </p:sp>
      </p:grpSp>
      <p:graphicFrame>
        <p:nvGraphicFramePr>
          <p:cNvPr id="5" name="Diagram 4"/>
          <p:cNvGraphicFramePr/>
          <p:nvPr>
            <p:custDataLst>
              <p:tags r:id="rId3"/>
            </p:custDataLst>
            <p:extLst>
              <p:ext uri="{D42A27DB-BD31-4B8C-83A1-F6EECF244321}">
                <p14:modId xmlns:p14="http://schemas.microsoft.com/office/powerpoint/2010/main" val="3606360795"/>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04910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olice Notebook.jpg"/>
          <p:cNvPicPr>
            <a:picLocks noChangeAspect="1"/>
          </p:cNvPicPr>
          <p:nvPr>
            <p:custDataLst>
              <p:tags r:id="rId1"/>
            </p:custDataLst>
          </p:nvPr>
        </p:nvPicPr>
        <p:blipFill>
          <a:blip r:embed="rId8" cstate="print"/>
          <a:stretch>
            <a:fillRect/>
          </a:stretch>
        </p:blipFill>
        <p:spPr>
          <a:xfrm>
            <a:off x="611560" y="1988840"/>
            <a:ext cx="3528392" cy="3111628"/>
          </a:xfrm>
          <a:prstGeom prst="rect">
            <a:avLst/>
          </a:prstGeom>
          <a:ln>
            <a:noFill/>
          </a:ln>
          <a:effectLst>
            <a:softEdge rad="112500"/>
          </a:effectLst>
        </p:spPr>
      </p:pic>
      <p:grpSp>
        <p:nvGrpSpPr>
          <p:cNvPr id="36866" name="Group 1"/>
          <p:cNvGrpSpPr>
            <a:grpSpLocks/>
          </p:cNvGrpSpPr>
          <p:nvPr>
            <p:custDataLst>
              <p:tags r:id="rId2"/>
            </p:custDataLst>
          </p:nvPr>
        </p:nvGrpSpPr>
        <p:grpSpPr bwMode="auto">
          <a:xfrm>
            <a:off x="5865813"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Action and Review.</a:t>
              </a:r>
            </a:p>
          </p:txBody>
        </p:sp>
      </p:grpSp>
      <p:graphicFrame>
        <p:nvGraphicFramePr>
          <p:cNvPr id="5" name="Diagram 4"/>
          <p:cNvGraphicFramePr/>
          <p:nvPr>
            <p:custDataLst>
              <p:tags r:id="rId3"/>
            </p:custDataLst>
            <p:extLst>
              <p:ext uri="{D42A27DB-BD31-4B8C-83A1-F6EECF244321}">
                <p14:modId xmlns:p14="http://schemas.microsoft.com/office/powerpoint/2010/main" val="2063895946"/>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9848123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4"/>
          <p:cNvSpPr>
            <a:spLocks noGrp="1" noChangeArrowheads="1"/>
          </p:cNvSpPr>
          <p:nvPr>
            <p:ph type="title"/>
            <p:custDataLst>
              <p:tags r:id="rId1"/>
            </p:custDataLst>
          </p:nvPr>
        </p:nvSpPr>
        <p:spPr/>
        <p:txBody>
          <a:bodyPr>
            <a:noAutofit/>
          </a:bodyPr>
          <a:lstStyle/>
          <a:p>
            <a:r>
              <a:rPr lang="en-GB" altLang="en-US" sz="3600" b="1" dirty="0">
                <a:ea typeface="ＭＳ Ｐゴシック"/>
                <a:cs typeface="ＭＳ Ｐゴシック"/>
              </a:rPr>
              <a:t>Accounting for the Use of Force</a:t>
            </a:r>
          </a:p>
        </p:txBody>
      </p:sp>
      <p:sp>
        <p:nvSpPr>
          <p:cNvPr id="88066" name="Rectangle 5"/>
          <p:cNvSpPr>
            <a:spLocks noGrp="1" noChangeArrowheads="1"/>
          </p:cNvSpPr>
          <p:nvPr>
            <p:ph sz="half" idx="1"/>
            <p:custDataLst>
              <p:tags r:id="rId2"/>
            </p:custDataLst>
          </p:nvPr>
        </p:nvSpPr>
        <p:spPr>
          <a:xfrm>
            <a:off x="457200" y="1091877"/>
            <a:ext cx="5482952" cy="5289451"/>
          </a:xfrm>
        </p:spPr>
        <p:txBody>
          <a:bodyPr>
            <a:normAutofit lnSpcReduction="10000"/>
          </a:bodyPr>
          <a:lstStyle/>
          <a:p>
            <a:endParaRPr lang="en-GB" altLang="en-US" sz="2000" b="1" dirty="0">
              <a:ea typeface="ＭＳ Ｐゴシック"/>
              <a:cs typeface="ＭＳ Ｐゴシック"/>
            </a:endParaRPr>
          </a:p>
          <a:p>
            <a:pPr>
              <a:buFontTx/>
              <a:buNone/>
            </a:pPr>
            <a:r>
              <a:rPr lang="en-GB" altLang="en-US" sz="3200" dirty="0">
                <a:solidFill>
                  <a:srgbClr val="0000FF"/>
                </a:solidFill>
                <a:ea typeface="ＭＳ Ｐゴシック"/>
                <a:cs typeface="ＭＳ Ｐゴシック"/>
              </a:rPr>
              <a:t>Comprehensive PNB entry</a:t>
            </a:r>
          </a:p>
          <a:p>
            <a:pPr>
              <a:buFontTx/>
              <a:buNone/>
            </a:pPr>
            <a:endParaRPr lang="en-GB" altLang="en-US" sz="3200" dirty="0">
              <a:solidFill>
                <a:srgbClr val="0000FF"/>
              </a:solidFill>
              <a:ea typeface="ＭＳ Ｐゴシック"/>
              <a:cs typeface="ＭＳ Ｐゴシック"/>
            </a:endParaRPr>
          </a:p>
          <a:p>
            <a:pPr>
              <a:buFontTx/>
              <a:buNone/>
            </a:pPr>
            <a:r>
              <a:rPr lang="en-GB" altLang="en-US" sz="3200" dirty="0">
                <a:solidFill>
                  <a:srgbClr val="0000FF"/>
                </a:solidFill>
                <a:ea typeface="ＭＳ Ｐゴシック"/>
                <a:cs typeface="ＭＳ Ｐゴシック"/>
              </a:rPr>
              <a:t>Electronic entry</a:t>
            </a:r>
          </a:p>
          <a:p>
            <a:pPr>
              <a:buFontTx/>
              <a:buNone/>
            </a:pPr>
            <a:endParaRPr lang="en-GB" altLang="en-US" sz="3200" dirty="0">
              <a:solidFill>
                <a:srgbClr val="0000FF"/>
              </a:solidFill>
              <a:ea typeface="ＭＳ Ｐゴシック"/>
              <a:cs typeface="ＭＳ Ｐゴシック"/>
            </a:endParaRPr>
          </a:p>
          <a:p>
            <a:pPr>
              <a:buFontTx/>
              <a:buNone/>
            </a:pPr>
            <a:r>
              <a:rPr lang="en-GB" altLang="en-US" sz="3200" dirty="0">
                <a:solidFill>
                  <a:srgbClr val="0000FF"/>
                </a:solidFill>
                <a:ea typeface="ＭＳ Ｐゴシック"/>
                <a:cs typeface="ＭＳ Ｐゴシック"/>
              </a:rPr>
              <a:t>Use of force report</a:t>
            </a:r>
          </a:p>
          <a:p>
            <a:pPr>
              <a:buFontTx/>
              <a:buNone/>
            </a:pPr>
            <a:endParaRPr lang="en-GB" altLang="en-US" sz="3200" dirty="0">
              <a:solidFill>
                <a:srgbClr val="0000FF"/>
              </a:solidFill>
              <a:ea typeface="ＭＳ Ｐゴシック"/>
              <a:cs typeface="ＭＳ Ｐゴシック"/>
            </a:endParaRPr>
          </a:p>
          <a:p>
            <a:pPr>
              <a:buFontTx/>
              <a:buNone/>
            </a:pPr>
            <a:r>
              <a:rPr lang="en-GB" altLang="en-US" sz="3200" dirty="0">
                <a:solidFill>
                  <a:srgbClr val="0000FF"/>
                </a:solidFill>
                <a:ea typeface="ＭＳ Ｐゴシック"/>
                <a:cs typeface="ＭＳ Ｐゴシック"/>
              </a:rPr>
              <a:t>Evidential statement</a:t>
            </a:r>
          </a:p>
        </p:txBody>
      </p:sp>
      <p:pic>
        <p:nvPicPr>
          <p:cNvPr id="163851" name="Picture 11" descr="pnb"/>
          <p:cNvPicPr>
            <a:picLocks noChangeAspect="1" noChangeArrowheads="1"/>
          </p:cNvPicPr>
          <p:nvPr>
            <p:custDataLst>
              <p:tags r:id="rId3"/>
            </p:custDataLst>
          </p:nvPr>
        </p:nvPicPr>
        <p:blipFill rotWithShape="1">
          <a:blip r:embed="rId6" cstate="print"/>
          <a:srcRect r="14483"/>
          <a:stretch/>
        </p:blipFill>
        <p:spPr bwMode="auto">
          <a:xfrm>
            <a:off x="3723244" y="1484784"/>
            <a:ext cx="5159499" cy="3744416"/>
          </a:xfrm>
          <a:prstGeom prst="rect">
            <a:avLst/>
          </a:prstGeom>
          <a:ln>
            <a:noFill/>
          </a:ln>
          <a:effectLst>
            <a:glow rad="127000">
              <a:schemeClr val="accent1">
                <a:alpha val="0"/>
              </a:schemeClr>
            </a:glow>
            <a:softEdge rad="1270000"/>
          </a:effectLst>
        </p:spPr>
      </p:pic>
    </p:spTree>
    <p:extLst>
      <p:ext uri="{BB962C8B-B14F-4D97-AF65-F5344CB8AC3E}">
        <p14:creationId xmlns:p14="http://schemas.microsoft.com/office/powerpoint/2010/main" val="250837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8066">
                                            <p:txEl>
                                              <p:pRg st="1" end="1"/>
                                            </p:txEl>
                                          </p:spTgt>
                                        </p:tgtEl>
                                        <p:attrNameLst>
                                          <p:attrName>style.visibility</p:attrName>
                                        </p:attrNameLst>
                                      </p:cBhvr>
                                      <p:to>
                                        <p:strVal val="visible"/>
                                      </p:to>
                                    </p:set>
                                    <p:animEffect transition="in" filter="fade">
                                      <p:cBhvr>
                                        <p:cTn id="7" dur="500"/>
                                        <p:tgtEl>
                                          <p:spTgt spid="880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8066">
                                            <p:txEl>
                                              <p:pRg st="3" end="3"/>
                                            </p:txEl>
                                          </p:spTgt>
                                        </p:tgtEl>
                                        <p:attrNameLst>
                                          <p:attrName>style.visibility</p:attrName>
                                        </p:attrNameLst>
                                      </p:cBhvr>
                                      <p:to>
                                        <p:strVal val="visible"/>
                                      </p:to>
                                    </p:set>
                                    <p:animEffect transition="in" filter="fade">
                                      <p:cBhvr>
                                        <p:cTn id="12" dur="500"/>
                                        <p:tgtEl>
                                          <p:spTgt spid="8806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8066">
                                            <p:txEl>
                                              <p:pRg st="5" end="5"/>
                                            </p:txEl>
                                          </p:spTgt>
                                        </p:tgtEl>
                                        <p:attrNameLst>
                                          <p:attrName>style.visibility</p:attrName>
                                        </p:attrNameLst>
                                      </p:cBhvr>
                                      <p:to>
                                        <p:strVal val="visible"/>
                                      </p:to>
                                    </p:set>
                                    <p:animEffect transition="in" filter="fade">
                                      <p:cBhvr>
                                        <p:cTn id="17" dur="500"/>
                                        <p:tgtEl>
                                          <p:spTgt spid="8806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8066">
                                            <p:txEl>
                                              <p:pRg st="7" end="7"/>
                                            </p:txEl>
                                          </p:spTgt>
                                        </p:tgtEl>
                                        <p:attrNameLst>
                                          <p:attrName>style.visibility</p:attrName>
                                        </p:attrNameLst>
                                      </p:cBhvr>
                                      <p:to>
                                        <p:strVal val="visible"/>
                                      </p:to>
                                    </p:set>
                                    <p:animEffect transition="in" filter="fade">
                                      <p:cBhvr>
                                        <p:cTn id="22" dur="500"/>
                                        <p:tgtEl>
                                          <p:spTgt spid="880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ctv.jpg"/>
          <p:cNvPicPr>
            <a:picLocks noChangeAspect="1"/>
          </p:cNvPicPr>
          <p:nvPr>
            <p:custDataLst>
              <p:tags r:id="rId1"/>
            </p:custDataLst>
          </p:nvPr>
        </p:nvPicPr>
        <p:blipFill>
          <a:blip r:embed="rId8" cstate="print"/>
          <a:stretch>
            <a:fillRect/>
          </a:stretch>
        </p:blipFill>
        <p:spPr>
          <a:xfrm>
            <a:off x="539552" y="2348880"/>
            <a:ext cx="3613946" cy="2664296"/>
          </a:xfrm>
          <a:prstGeom prst="rect">
            <a:avLst/>
          </a:prstGeom>
          <a:ln>
            <a:noFill/>
          </a:ln>
          <a:effectLst>
            <a:softEdge rad="112500"/>
          </a:effectLst>
        </p:spPr>
      </p:pic>
      <p:grpSp>
        <p:nvGrpSpPr>
          <p:cNvPr id="38914" name="Group 1"/>
          <p:cNvGrpSpPr>
            <a:grpSpLocks/>
          </p:cNvGrpSpPr>
          <p:nvPr>
            <p:custDataLst>
              <p:tags r:id="rId2"/>
            </p:custDataLst>
          </p:nvPr>
        </p:nvGrpSpPr>
        <p:grpSpPr bwMode="auto">
          <a:xfrm>
            <a:off x="5830888"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Action and Review.</a:t>
              </a:r>
            </a:p>
          </p:txBody>
        </p:sp>
      </p:grpSp>
      <p:graphicFrame>
        <p:nvGraphicFramePr>
          <p:cNvPr id="5" name="Diagram 4"/>
          <p:cNvGraphicFramePr/>
          <p:nvPr>
            <p:custDataLst>
              <p:tags r:id="rId3"/>
            </p:custDataLst>
            <p:extLst>
              <p:ext uri="{D42A27DB-BD31-4B8C-83A1-F6EECF244321}">
                <p14:modId xmlns:p14="http://schemas.microsoft.com/office/powerpoint/2010/main" val="3459366650"/>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1086032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09" name="Group 1"/>
          <p:cNvGrpSpPr>
            <a:grpSpLocks/>
          </p:cNvGrpSpPr>
          <p:nvPr>
            <p:custDataLst>
              <p:tags r:id="rId1"/>
            </p:custDataLst>
          </p:nvPr>
        </p:nvGrpSpPr>
        <p:grpSpPr bwMode="auto">
          <a:xfrm>
            <a:off x="5830888" y="260350"/>
            <a:ext cx="3098800" cy="1549400"/>
            <a:chOff x="359203" y="1932172"/>
            <a:chExt cx="3098762" cy="1549381"/>
          </a:xfrm>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Action and Review.</a:t>
              </a:r>
            </a:p>
          </p:txBody>
        </p:sp>
      </p:grpSp>
      <p:graphicFrame>
        <p:nvGraphicFramePr>
          <p:cNvPr id="5" name="Diagram 4"/>
          <p:cNvGraphicFramePr/>
          <p:nvPr>
            <p:custDataLst>
              <p:tags r:id="rId2"/>
            </p:custDataLst>
            <p:extLst>
              <p:ext uri="{D42A27DB-BD31-4B8C-83A1-F6EECF244321}">
                <p14:modId xmlns:p14="http://schemas.microsoft.com/office/powerpoint/2010/main" val="2977571144"/>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3011" name="TextBox 6"/>
          <p:cNvSpPr txBox="1">
            <a:spLocks noChangeArrowheads="1"/>
          </p:cNvSpPr>
          <p:nvPr>
            <p:custDataLst>
              <p:tags r:id="rId3"/>
            </p:custDataLst>
          </p:nvPr>
        </p:nvSpPr>
        <p:spPr bwMode="auto">
          <a:xfrm>
            <a:off x="467544" y="1196752"/>
            <a:ext cx="3600400" cy="3970318"/>
          </a:xfrm>
          <a:prstGeom prst="rect">
            <a:avLst/>
          </a:prstGeom>
          <a:noFill/>
          <a:ln w="9525">
            <a:noFill/>
            <a:miter lim="800000"/>
            <a:headEnd/>
            <a:tailEnd/>
          </a:ln>
        </p:spPr>
        <p:txBody>
          <a:bodyPr wrap="square">
            <a:spAutoFit/>
          </a:bodyPr>
          <a:lstStyle/>
          <a:p>
            <a:r>
              <a:rPr lang="en-GB" sz="3600" b="1" dirty="0">
                <a:solidFill>
                  <a:srgbClr val="FF0000"/>
                </a:solidFill>
              </a:rPr>
              <a:t>V</a:t>
            </a:r>
            <a:r>
              <a:rPr lang="en-GB" sz="3600" b="0" dirty="0">
                <a:solidFill>
                  <a:srgbClr val="0000FF"/>
                </a:solidFill>
              </a:rPr>
              <a:t>alues</a:t>
            </a:r>
          </a:p>
          <a:p>
            <a:r>
              <a:rPr lang="en-GB" sz="3600" b="0" dirty="0">
                <a:solidFill>
                  <a:srgbClr val="FF0000"/>
                </a:solidFill>
              </a:rPr>
              <a:t> </a:t>
            </a:r>
            <a:r>
              <a:rPr lang="en-GB" sz="3600" b="1" dirty="0">
                <a:solidFill>
                  <a:srgbClr val="FF0000"/>
                </a:solidFill>
              </a:rPr>
              <a:t>I</a:t>
            </a:r>
            <a:r>
              <a:rPr lang="en-GB" sz="3600" b="0" dirty="0">
                <a:solidFill>
                  <a:srgbClr val="0000FF"/>
                </a:solidFill>
              </a:rPr>
              <a:t>nformation</a:t>
            </a:r>
          </a:p>
          <a:p>
            <a:r>
              <a:rPr lang="en-GB" sz="3600" b="1" dirty="0">
                <a:solidFill>
                  <a:srgbClr val="FF0000"/>
                </a:solidFill>
              </a:rPr>
              <a:t>A</a:t>
            </a:r>
            <a:r>
              <a:rPr lang="en-GB" sz="3600" b="0" dirty="0">
                <a:solidFill>
                  <a:srgbClr val="0000FF"/>
                </a:solidFill>
              </a:rPr>
              <a:t>ssessment</a:t>
            </a:r>
          </a:p>
          <a:p>
            <a:r>
              <a:rPr lang="en-GB" sz="3600" b="1" dirty="0">
                <a:solidFill>
                  <a:srgbClr val="FF0000"/>
                </a:solidFill>
              </a:rPr>
              <a:t>P</a:t>
            </a:r>
            <a:r>
              <a:rPr lang="en-GB" sz="3600" b="0" dirty="0">
                <a:solidFill>
                  <a:srgbClr val="0000FF"/>
                </a:solidFill>
              </a:rPr>
              <a:t>owers and Policy</a:t>
            </a:r>
          </a:p>
          <a:p>
            <a:r>
              <a:rPr lang="en-GB" sz="3600" b="1" dirty="0">
                <a:solidFill>
                  <a:srgbClr val="FF0000"/>
                </a:solidFill>
              </a:rPr>
              <a:t>O</a:t>
            </a:r>
            <a:r>
              <a:rPr lang="en-GB" sz="3600" b="0" dirty="0">
                <a:solidFill>
                  <a:srgbClr val="0000FF"/>
                </a:solidFill>
              </a:rPr>
              <a:t>ptions</a:t>
            </a:r>
          </a:p>
          <a:p>
            <a:r>
              <a:rPr lang="en-GB" sz="3600" b="1" dirty="0">
                <a:solidFill>
                  <a:srgbClr val="FF0000"/>
                </a:solidFill>
              </a:rPr>
              <a:t>A</a:t>
            </a:r>
            <a:r>
              <a:rPr lang="en-GB" sz="3600" b="0" dirty="0">
                <a:solidFill>
                  <a:srgbClr val="0000FF"/>
                </a:solidFill>
              </a:rPr>
              <a:t>ctions</a:t>
            </a:r>
          </a:p>
          <a:p>
            <a:r>
              <a:rPr lang="en-GB" sz="3600" b="1" dirty="0">
                <a:solidFill>
                  <a:srgbClr val="FF0000"/>
                </a:solidFill>
              </a:rPr>
              <a:t>R</a:t>
            </a:r>
            <a:r>
              <a:rPr lang="en-GB" sz="3600" dirty="0">
                <a:solidFill>
                  <a:srgbClr val="0000FF"/>
                </a:solidFill>
              </a:rPr>
              <a:t>eview</a:t>
            </a:r>
            <a:r>
              <a:rPr lang="en-GB" sz="3600" b="0" dirty="0">
                <a:solidFill>
                  <a:srgbClr val="0000FF"/>
                </a:solidFill>
              </a:rPr>
              <a:t> </a:t>
            </a:r>
            <a:endParaRPr lang="en-GB" sz="3600" dirty="0">
              <a:solidFill>
                <a:srgbClr val="0000FF"/>
              </a:solidFill>
            </a:endParaRPr>
          </a:p>
        </p:txBody>
      </p:sp>
    </p:spTree>
    <p:extLst>
      <p:ext uri="{BB962C8B-B14F-4D97-AF65-F5344CB8AC3E}">
        <p14:creationId xmlns:p14="http://schemas.microsoft.com/office/powerpoint/2010/main" val="123230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3"/>
          <p:cNvSpPr txBox="1">
            <a:spLocks noChangeArrowheads="1"/>
          </p:cNvSpPr>
          <p:nvPr/>
        </p:nvSpPr>
        <p:spPr bwMode="auto">
          <a:xfrm>
            <a:off x="0" y="344488"/>
            <a:ext cx="9144000" cy="5461000"/>
          </a:xfrm>
          <a:prstGeom prst="rect">
            <a:avLst/>
          </a:prstGeom>
          <a:noFill/>
          <a:ln w="9525">
            <a:noFill/>
            <a:miter lim="800000"/>
            <a:headEnd/>
            <a:tailEnd/>
          </a:ln>
        </p:spPr>
        <p:txBody>
          <a:bodyPr>
            <a:spAutoFit/>
          </a:bodyPr>
          <a:lstStyle/>
          <a:p>
            <a:pPr algn="ctr"/>
            <a:endParaRPr lang="en-GB" b="0" dirty="0">
              <a:solidFill>
                <a:schemeClr val="tx1"/>
              </a:solidFill>
            </a:endParaRPr>
          </a:p>
          <a:p>
            <a:pPr algn="ctr"/>
            <a:endParaRPr lang="en-GB" b="0" dirty="0">
              <a:solidFill>
                <a:schemeClr val="tx1"/>
              </a:solidFill>
            </a:endParaRPr>
          </a:p>
          <a:p>
            <a:pPr algn="ctr"/>
            <a:r>
              <a:rPr lang="en-GB" sz="3600" b="0" dirty="0">
                <a:solidFill>
                  <a:srgbClr val="D9D9D9"/>
                </a:solidFill>
              </a:rPr>
              <a:t>The mission of the police is to make</a:t>
            </a:r>
          </a:p>
          <a:p>
            <a:pPr algn="ctr"/>
            <a:r>
              <a:rPr lang="en-GB" sz="3600" b="0" dirty="0">
                <a:solidFill>
                  <a:srgbClr val="D9D9D9"/>
                </a:solidFill>
              </a:rPr>
              <a:t>Communities safer by upholding the </a:t>
            </a:r>
          </a:p>
          <a:p>
            <a:pPr algn="ctr"/>
            <a:r>
              <a:rPr lang="en-GB" sz="3600" b="0" dirty="0">
                <a:solidFill>
                  <a:srgbClr val="D9D9D9"/>
                </a:solidFill>
              </a:rPr>
              <a:t>law fairly and firmly; preventing </a:t>
            </a:r>
          </a:p>
          <a:p>
            <a:pPr algn="ctr"/>
            <a:r>
              <a:rPr lang="en-GB" sz="3600" b="0" dirty="0">
                <a:solidFill>
                  <a:srgbClr val="D9D9D9"/>
                </a:solidFill>
              </a:rPr>
              <a:t>crime and antisocial behaviour; </a:t>
            </a:r>
          </a:p>
          <a:p>
            <a:pPr algn="ctr"/>
            <a:r>
              <a:rPr lang="en-GB" sz="3600" b="0" dirty="0">
                <a:solidFill>
                  <a:srgbClr val="D9D9D9"/>
                </a:solidFill>
              </a:rPr>
              <a:t>keeping the peace; protecting and </a:t>
            </a:r>
          </a:p>
          <a:p>
            <a:pPr algn="ctr"/>
            <a:r>
              <a:rPr lang="en-GB" sz="3600" b="0" dirty="0">
                <a:solidFill>
                  <a:srgbClr val="D9D9D9"/>
                </a:solidFill>
              </a:rPr>
              <a:t>reassuring communities; </a:t>
            </a:r>
          </a:p>
          <a:p>
            <a:pPr algn="ctr"/>
            <a:r>
              <a:rPr lang="en-GB" sz="3600" b="0" dirty="0">
                <a:solidFill>
                  <a:srgbClr val="D9D9D9"/>
                </a:solidFill>
              </a:rPr>
              <a:t>investigating crime </a:t>
            </a:r>
          </a:p>
          <a:p>
            <a:pPr algn="ctr"/>
            <a:r>
              <a:rPr lang="en-GB" sz="3600" b="0" dirty="0">
                <a:solidFill>
                  <a:srgbClr val="D9D9D9"/>
                </a:solidFill>
              </a:rPr>
              <a:t>and bringing offenders to justice.</a:t>
            </a:r>
          </a:p>
        </p:txBody>
      </p:sp>
      <p:sp>
        <p:nvSpPr>
          <p:cNvPr id="43011" name="Regular Pentagon 3"/>
          <p:cNvSpPr>
            <a:spLocks noChangeArrowheads="1"/>
          </p:cNvSpPr>
          <p:nvPr/>
        </p:nvSpPr>
        <p:spPr bwMode="auto">
          <a:xfrm>
            <a:off x="2987675" y="1988840"/>
            <a:ext cx="3149600" cy="2736850"/>
          </a:xfrm>
          <a:prstGeom prst="pentagon">
            <a:avLst/>
          </a:prstGeom>
          <a:solidFill>
            <a:srgbClr val="FFCCFF"/>
          </a:solidFill>
          <a:ln w="9525" algn="ctr">
            <a:solidFill>
              <a:schemeClr val="tx1"/>
            </a:solidFill>
            <a:round/>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a:lstStyle/>
          <a:p>
            <a:pPr algn="ctr" eaLnBrk="0" hangingPunct="0">
              <a:defRPr/>
            </a:pPr>
            <a:r>
              <a:rPr lang="en-GB" sz="2800" dirty="0">
                <a:solidFill>
                  <a:schemeClr val="tx1"/>
                </a:solidFill>
                <a:latin typeface="Arial" charset="0"/>
                <a:ea typeface="ＭＳ Ｐゴシック" pitchFamily="-112" charset="-128"/>
                <a:cs typeface="Arial" charset="0"/>
              </a:rPr>
              <a:t>Statement of Mission   and Values</a:t>
            </a:r>
          </a:p>
        </p:txBody>
      </p:sp>
    </p:spTree>
    <p:extLst>
      <p:ext uri="{BB962C8B-B14F-4D97-AF65-F5344CB8AC3E}">
        <p14:creationId xmlns:p14="http://schemas.microsoft.com/office/powerpoint/2010/main" val="40919183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Confrontation Handling (Communication Module 06)</a:t>
            </a:r>
          </a:p>
        </p:txBody>
      </p:sp>
      <p:sp>
        <p:nvSpPr>
          <p:cNvPr id="3" name="Content Placeholder 2"/>
          <p:cNvSpPr>
            <a:spLocks noGrp="1"/>
          </p:cNvSpPr>
          <p:nvPr>
            <p:ph idx="1"/>
          </p:nvPr>
        </p:nvSpPr>
        <p:spPr/>
        <p:txBody>
          <a:bodyPr>
            <a:normAutofit fontScale="85000" lnSpcReduction="10000"/>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Successful resolution = calming emotions then building a rapport,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To avoid escalation approach should be assertive and non aggressive,</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Use ‘Active Listening’  “a system of opening and maintaining communications through the use of empathy, listening and body language” </a:t>
            </a:r>
          </a:p>
        </p:txBody>
      </p:sp>
    </p:spTree>
    <p:extLst>
      <p:ext uri="{BB962C8B-B14F-4D97-AF65-F5344CB8AC3E}">
        <p14:creationId xmlns:p14="http://schemas.microsoft.com/office/powerpoint/2010/main" val="13488685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Negative Factors in Confrontation Handling</a:t>
            </a:r>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Invasion of personal space,</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Person feels physically threatened,</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Exit path blocked.</a:t>
            </a:r>
          </a:p>
        </p:txBody>
      </p:sp>
    </p:spTree>
    <p:extLst>
      <p:ext uri="{BB962C8B-B14F-4D97-AF65-F5344CB8AC3E}">
        <p14:creationId xmlns:p14="http://schemas.microsoft.com/office/powerpoint/2010/main" val="28286218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4"/>
          <p:cNvPicPr>
            <a:picLocks noChangeAspect="1"/>
          </p:cNvPicPr>
          <p:nvPr/>
        </p:nvPicPr>
        <p:blipFill>
          <a:blip r:embed="rId3">
            <a:lum bright="70000" contrast="-70000"/>
          </a:blip>
          <a:srcRect/>
          <a:stretch>
            <a:fillRect/>
          </a:stretch>
        </p:blipFill>
        <p:spPr bwMode="auto">
          <a:xfrm>
            <a:off x="-468313" y="-131763"/>
            <a:ext cx="9793288" cy="7335838"/>
          </a:xfrm>
          <a:prstGeom prst="rect">
            <a:avLst/>
          </a:prstGeom>
          <a:noFill/>
          <a:ln w="9525">
            <a:noFill/>
            <a:miter lim="800000"/>
            <a:headEnd/>
            <a:tailEnd/>
          </a:ln>
        </p:spPr>
      </p:pic>
      <p:sp>
        <p:nvSpPr>
          <p:cNvPr id="3" name="Content Placeholder 2"/>
          <p:cNvSpPr>
            <a:spLocks noGrp="1"/>
          </p:cNvSpPr>
          <p:nvPr>
            <p:ph idx="1"/>
          </p:nvPr>
        </p:nvSpPr>
        <p:spPr/>
        <p:txBody>
          <a:bodyPr>
            <a:normAutofit lnSpcReduction="10000"/>
          </a:bodyPr>
          <a:lstStyle/>
          <a:p>
            <a:pPr marL="0" indent="0">
              <a:buFontTx/>
              <a:buNone/>
              <a:defRPr/>
            </a:pPr>
            <a:r>
              <a:rPr lang="en-GB" b="1" dirty="0"/>
              <a:t>A visitor to your town turns into a side street in contravention of a ‘No Left’ turn sign.</a:t>
            </a:r>
          </a:p>
          <a:p>
            <a:pPr marL="0" indent="0">
              <a:buFontTx/>
              <a:buNone/>
              <a:defRPr/>
            </a:pPr>
            <a:endParaRPr lang="en-GB" dirty="0"/>
          </a:p>
          <a:p>
            <a:pPr marL="0" indent="0">
              <a:buFontTx/>
              <a:buNone/>
              <a:defRPr/>
            </a:pPr>
            <a:endParaRPr lang="en-GB" dirty="0"/>
          </a:p>
          <a:p>
            <a:pPr marL="0" indent="0">
              <a:buFontTx/>
              <a:buNone/>
              <a:defRPr/>
            </a:pPr>
            <a:endParaRPr lang="en-GB" dirty="0"/>
          </a:p>
          <a:p>
            <a:pPr marL="0" indent="0">
              <a:buFontTx/>
              <a:buNone/>
              <a:defRPr/>
            </a:pPr>
            <a:r>
              <a:rPr lang="en-GB" b="1" dirty="0"/>
              <a:t>You stop him and he apologises, stating that he was momentarily distracted by his two young children in the car.</a:t>
            </a:r>
          </a:p>
          <a:p>
            <a:pPr>
              <a:defRPr/>
            </a:pPr>
            <a:endParaRPr lang="en-GB" dirty="0"/>
          </a:p>
        </p:txBody>
      </p:sp>
    </p:spTree>
    <p:extLst>
      <p:ext uri="{BB962C8B-B14F-4D97-AF65-F5344CB8AC3E}">
        <p14:creationId xmlns:p14="http://schemas.microsoft.com/office/powerpoint/2010/main" val="60815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3"/>
          <p:cNvPicPr>
            <a:picLocks noChangeAspect="1"/>
          </p:cNvPicPr>
          <p:nvPr/>
        </p:nvPicPr>
        <p:blipFill rotWithShape="1">
          <a:blip r:embed="rId3">
            <a:lum bright="70000" contrast="-70000"/>
          </a:blip>
          <a:srcRect l="12852" r="12148"/>
          <a:stretch/>
        </p:blipFill>
        <p:spPr bwMode="auto">
          <a:xfrm>
            <a:off x="0" y="0"/>
            <a:ext cx="9144000" cy="6858000"/>
          </a:xfrm>
          <a:prstGeom prst="rect">
            <a:avLst/>
          </a:prstGeom>
          <a:noFill/>
          <a:ln w="9525">
            <a:noFill/>
            <a:miter lim="800000"/>
            <a:headEnd/>
            <a:tailEnd/>
          </a:ln>
        </p:spPr>
      </p:pic>
      <p:sp>
        <p:nvSpPr>
          <p:cNvPr id="50179" name="Content Placeholder 2"/>
          <p:cNvSpPr>
            <a:spLocks noGrp="1"/>
          </p:cNvSpPr>
          <p:nvPr>
            <p:ph idx="1"/>
          </p:nvPr>
        </p:nvSpPr>
        <p:spPr>
          <a:xfrm>
            <a:off x="457200" y="260648"/>
            <a:ext cx="8229600" cy="5865515"/>
          </a:xfrm>
        </p:spPr>
        <p:txBody>
          <a:bodyPr>
            <a:normAutofit lnSpcReduction="10000"/>
          </a:bodyPr>
          <a:lstStyle/>
          <a:p>
            <a:pPr marL="0" indent="0">
              <a:buFontTx/>
              <a:buNone/>
            </a:pPr>
            <a:r>
              <a:rPr lang="en-GB" sz="2800" b="1" dirty="0">
                <a:ea typeface="ＭＳ Ｐゴシック"/>
                <a:cs typeface="ＭＳ Ｐゴシック"/>
              </a:rPr>
              <a:t>You are on duty at a ceremonial event where a large crowd has assembled.  It is your job to keep people in the defined sections, so that the crowd is kept under control.</a:t>
            </a:r>
          </a:p>
          <a:p>
            <a:pPr marL="0" indent="0">
              <a:buFontTx/>
              <a:buNone/>
            </a:pPr>
            <a:endParaRPr lang="en-GB" sz="1400" b="1" dirty="0">
              <a:ea typeface="ＭＳ Ｐゴシック"/>
              <a:cs typeface="ＭＳ Ｐゴシック"/>
            </a:endParaRPr>
          </a:p>
          <a:p>
            <a:pPr marL="0" indent="0">
              <a:buFontTx/>
              <a:buNone/>
            </a:pPr>
            <a:r>
              <a:rPr lang="en-GB" sz="2800" b="1" dirty="0">
                <a:ea typeface="ＭＳ Ｐゴシック"/>
                <a:cs typeface="ＭＳ Ｐゴシック"/>
              </a:rPr>
              <a:t>A woman approaches you and asks to be allowed to enter an adjoining section where her husband and family are standing.</a:t>
            </a:r>
          </a:p>
          <a:p>
            <a:pPr marL="0" indent="0">
              <a:buFontTx/>
              <a:buNone/>
            </a:pPr>
            <a:endParaRPr lang="en-GB" sz="1400" b="1" dirty="0">
              <a:ea typeface="ＭＳ Ｐゴシック"/>
              <a:cs typeface="ＭＳ Ｐゴシック"/>
            </a:endParaRPr>
          </a:p>
          <a:p>
            <a:pPr marL="0" indent="0">
              <a:buFontTx/>
              <a:buNone/>
            </a:pPr>
            <a:r>
              <a:rPr lang="en-GB" sz="2800" b="1" dirty="0">
                <a:ea typeface="ＭＳ Ｐゴシック"/>
                <a:cs typeface="ＭＳ Ｐゴシック"/>
              </a:rPr>
              <a:t>Your instructions are not to allow people to move between areas, but you can see a man waving at the woman.</a:t>
            </a:r>
          </a:p>
          <a:p>
            <a:pPr marL="0" indent="0">
              <a:buFontTx/>
              <a:buNone/>
            </a:pPr>
            <a:endParaRPr lang="en-GB" dirty="0">
              <a:ea typeface="ＭＳ Ｐゴシック"/>
              <a:cs typeface="ＭＳ Ｐゴシック"/>
            </a:endParaRPr>
          </a:p>
        </p:txBody>
      </p:sp>
    </p:spTree>
    <p:extLst>
      <p:ext uri="{BB962C8B-B14F-4D97-AF65-F5344CB8AC3E}">
        <p14:creationId xmlns:p14="http://schemas.microsoft.com/office/powerpoint/2010/main" val="311582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fade">
                                      <p:cBhvr>
                                        <p:cTn id="7" dur="500"/>
                                        <p:tgtEl>
                                          <p:spTgt spid="5017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0179">
                                            <p:txEl>
                                              <p:pRg st="2" end="2"/>
                                            </p:txEl>
                                          </p:spTgt>
                                        </p:tgtEl>
                                        <p:attrNameLst>
                                          <p:attrName>style.visibility</p:attrName>
                                        </p:attrNameLst>
                                      </p:cBhvr>
                                      <p:to>
                                        <p:strVal val="visible"/>
                                      </p:to>
                                    </p:set>
                                    <p:animEffect transition="in" filter="fade">
                                      <p:cBhvr>
                                        <p:cTn id="10" dur="500"/>
                                        <p:tgtEl>
                                          <p:spTgt spid="50179">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0179">
                                            <p:txEl>
                                              <p:pRg st="4" end="4"/>
                                            </p:txEl>
                                          </p:spTgt>
                                        </p:tgtEl>
                                        <p:attrNameLst>
                                          <p:attrName>style.visibility</p:attrName>
                                        </p:attrNameLst>
                                      </p:cBhvr>
                                      <p:to>
                                        <p:strVal val="visible"/>
                                      </p:to>
                                    </p:set>
                                    <p:animEffect transition="in" filter="fade">
                                      <p:cBhvr>
                                        <p:cTn id="13" dur="500"/>
                                        <p:tgtEl>
                                          <p:spTgt spid="501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3"/>
          <p:cNvPicPr>
            <a:picLocks noChangeAspect="1"/>
          </p:cNvPicPr>
          <p:nvPr/>
        </p:nvPicPr>
        <p:blipFill rotWithShape="1">
          <a:blip r:embed="rId3">
            <a:lum bright="70000" contrast="-70000"/>
          </a:blip>
          <a:srcRect l="16480" t="8147" r="12575" b="12045"/>
          <a:stretch/>
        </p:blipFill>
        <p:spPr bwMode="auto">
          <a:xfrm>
            <a:off x="0" y="0"/>
            <a:ext cx="9144000" cy="6858000"/>
          </a:xfrm>
          <a:prstGeom prst="rect">
            <a:avLst/>
          </a:prstGeom>
          <a:noFill/>
          <a:ln w="9525">
            <a:noFill/>
            <a:miter lim="800000"/>
            <a:headEnd/>
            <a:tailEnd/>
          </a:ln>
        </p:spPr>
      </p:pic>
      <p:sp>
        <p:nvSpPr>
          <p:cNvPr id="51203" name="Content Placeholder 2"/>
          <p:cNvSpPr>
            <a:spLocks noGrp="1"/>
          </p:cNvSpPr>
          <p:nvPr>
            <p:ph idx="1"/>
          </p:nvPr>
        </p:nvSpPr>
        <p:spPr>
          <a:xfrm>
            <a:off x="457200" y="332656"/>
            <a:ext cx="8229600" cy="5793507"/>
          </a:xfrm>
        </p:spPr>
        <p:txBody>
          <a:bodyPr/>
          <a:lstStyle/>
          <a:p>
            <a:pPr marL="0" indent="0">
              <a:buFontTx/>
              <a:buNone/>
            </a:pPr>
            <a:endParaRPr lang="en-GB" b="1" dirty="0">
              <a:ea typeface="ＭＳ Ｐゴシック"/>
              <a:cs typeface="ＭＳ Ｐゴシック"/>
            </a:endParaRPr>
          </a:p>
          <a:p>
            <a:pPr marL="0" indent="0">
              <a:buFontTx/>
              <a:buNone/>
            </a:pPr>
            <a:r>
              <a:rPr lang="en-GB" b="1" dirty="0">
                <a:ea typeface="ＭＳ Ｐゴシック"/>
                <a:cs typeface="ＭＳ Ｐゴシック"/>
              </a:rPr>
              <a:t>You see a group of women who appear slightly drunk. One of them picks up a plastic traffic cone by the roadside, puts it on her head and walks off.</a:t>
            </a:r>
          </a:p>
          <a:p>
            <a:pPr marL="0" indent="0">
              <a:buFontTx/>
              <a:buNone/>
            </a:pPr>
            <a:endParaRPr lang="en-GB" dirty="0">
              <a:ea typeface="ＭＳ Ｐゴシック"/>
              <a:cs typeface="ＭＳ Ｐゴシック"/>
            </a:endParaRPr>
          </a:p>
          <a:p>
            <a:pPr marL="0" indent="0">
              <a:buFontTx/>
              <a:buNone/>
            </a:pPr>
            <a:endParaRPr lang="en-GB" dirty="0">
              <a:ea typeface="ＭＳ Ｐゴシック"/>
              <a:cs typeface="ＭＳ Ｐゴシック"/>
            </a:endParaRPr>
          </a:p>
          <a:p>
            <a:pPr marL="0" indent="0">
              <a:buFontTx/>
              <a:buNone/>
            </a:pPr>
            <a:endParaRPr lang="en-GB" dirty="0">
              <a:ea typeface="ＭＳ Ｐゴシック"/>
              <a:cs typeface="ＭＳ Ｐゴシック"/>
            </a:endParaRPr>
          </a:p>
          <a:p>
            <a:pPr marL="0" indent="0">
              <a:buFontTx/>
              <a:buNone/>
            </a:pPr>
            <a:r>
              <a:rPr lang="en-GB" b="1" dirty="0">
                <a:ea typeface="ＭＳ Ｐゴシック"/>
                <a:cs typeface="ＭＳ Ｐゴシック"/>
              </a:rPr>
              <a:t>You stop her and she says they are out celebrating passing their exams and she wants the cone as a trophy.</a:t>
            </a:r>
          </a:p>
        </p:txBody>
      </p:sp>
    </p:spTree>
    <p:extLst>
      <p:ext uri="{BB962C8B-B14F-4D97-AF65-F5344CB8AC3E}">
        <p14:creationId xmlns:p14="http://schemas.microsoft.com/office/powerpoint/2010/main" val="168203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animEffect transition="in" filter="fade">
                                      <p:cBhvr>
                                        <p:cTn id="7" dur="500"/>
                                        <p:tgtEl>
                                          <p:spTgt spid="5120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xEl>
                                              <p:pRg st="5" end="5"/>
                                            </p:txEl>
                                          </p:spTgt>
                                        </p:tgtEl>
                                        <p:attrNameLst>
                                          <p:attrName>style.visibility</p:attrName>
                                        </p:attrNameLst>
                                      </p:cBhvr>
                                      <p:to>
                                        <p:strVal val="visible"/>
                                      </p:to>
                                    </p:set>
                                    <p:animEffect transition="in" filter="fade">
                                      <p:cBhvr>
                                        <p:cTn id="10" dur="500"/>
                                        <p:tgtEl>
                                          <p:spTgt spid="512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allAtOnce"/>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3"/>
          <p:cNvPicPr>
            <a:picLocks noChangeAspect="1"/>
          </p:cNvPicPr>
          <p:nvPr/>
        </p:nvPicPr>
        <p:blipFill rotWithShape="1">
          <a:blip r:embed="rId3">
            <a:lum bright="70000" contrast="-70000"/>
          </a:blip>
          <a:srcRect l="29335" b="11330"/>
          <a:stretch/>
        </p:blipFill>
        <p:spPr bwMode="auto">
          <a:xfrm>
            <a:off x="1" y="0"/>
            <a:ext cx="9180512" cy="6858000"/>
          </a:xfrm>
          <a:prstGeom prst="rect">
            <a:avLst/>
          </a:prstGeom>
          <a:noFill/>
          <a:ln w="9525">
            <a:noFill/>
            <a:miter lim="800000"/>
            <a:headEnd/>
            <a:tailEnd/>
          </a:ln>
        </p:spPr>
      </p:pic>
      <p:sp>
        <p:nvSpPr>
          <p:cNvPr id="3" name="Content Placeholder 2"/>
          <p:cNvSpPr>
            <a:spLocks noGrp="1"/>
          </p:cNvSpPr>
          <p:nvPr>
            <p:ph idx="1"/>
          </p:nvPr>
        </p:nvSpPr>
        <p:spPr>
          <a:xfrm>
            <a:off x="467544" y="260648"/>
            <a:ext cx="7956376" cy="6912768"/>
          </a:xfrm>
        </p:spPr>
        <p:txBody>
          <a:bodyPr/>
          <a:lstStyle/>
          <a:p>
            <a:pPr marL="0" indent="0">
              <a:buFontTx/>
              <a:buNone/>
              <a:defRPr/>
            </a:pPr>
            <a:endParaRPr lang="en-GB" b="1" dirty="0"/>
          </a:p>
          <a:p>
            <a:pPr marL="0" indent="0">
              <a:buFontTx/>
              <a:buNone/>
              <a:defRPr/>
            </a:pPr>
            <a:r>
              <a:rPr lang="en-GB" b="1" dirty="0"/>
              <a:t>When out on patrol you see three youngsters aged between 14 and 15 sitting on a park bench passing a can of lager between them.  </a:t>
            </a:r>
          </a:p>
          <a:p>
            <a:pPr marL="0" indent="0">
              <a:buFontTx/>
              <a:buNone/>
              <a:defRPr/>
            </a:pPr>
            <a:endParaRPr lang="en-GB" sz="1400" b="1" dirty="0"/>
          </a:p>
          <a:p>
            <a:pPr marL="0" indent="0">
              <a:buFontTx/>
              <a:buNone/>
              <a:defRPr/>
            </a:pPr>
            <a:r>
              <a:rPr lang="en-GB" b="1" dirty="0"/>
              <a:t>When questioned they admit to having taken the can from home and they were trying it out as an experiment.  </a:t>
            </a:r>
          </a:p>
          <a:p>
            <a:pPr marL="0" indent="0">
              <a:buFontTx/>
              <a:buNone/>
              <a:defRPr/>
            </a:pPr>
            <a:endParaRPr lang="en-GB" sz="1400" b="1" dirty="0"/>
          </a:p>
          <a:p>
            <a:pPr marL="0" indent="0">
              <a:buFontTx/>
              <a:buNone/>
              <a:defRPr/>
            </a:pPr>
            <a:r>
              <a:rPr lang="en-GB" b="1" dirty="0"/>
              <a:t>They are co-operative and you form the opinion that they are telling the truth.</a:t>
            </a:r>
          </a:p>
          <a:p>
            <a:pPr>
              <a:defRPr/>
            </a:pPr>
            <a:endParaRPr lang="en-GB" dirty="0"/>
          </a:p>
        </p:txBody>
      </p:sp>
    </p:spTree>
    <p:extLst>
      <p:ext uri="{BB962C8B-B14F-4D97-AF65-F5344CB8AC3E}">
        <p14:creationId xmlns:p14="http://schemas.microsoft.com/office/powerpoint/2010/main" val="17030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3"/>
          <p:cNvPicPr>
            <a:picLocks noChangeAspect="1"/>
          </p:cNvPicPr>
          <p:nvPr/>
        </p:nvPicPr>
        <p:blipFill rotWithShape="1">
          <a:blip r:embed="rId3">
            <a:lum bright="70000" contrast="-70000"/>
          </a:blip>
          <a:srcRect l="5527" r="7960" b="2439"/>
          <a:stretch/>
        </p:blipFill>
        <p:spPr bwMode="auto">
          <a:xfrm>
            <a:off x="-1" y="0"/>
            <a:ext cx="9144001" cy="6858000"/>
          </a:xfrm>
          <a:prstGeom prst="rect">
            <a:avLst/>
          </a:prstGeom>
          <a:noFill/>
          <a:ln w="9525">
            <a:noFill/>
            <a:miter lim="800000"/>
            <a:headEnd/>
            <a:tailEnd/>
          </a:ln>
        </p:spPr>
      </p:pic>
      <p:sp>
        <p:nvSpPr>
          <p:cNvPr id="3" name="Content Placeholder 2"/>
          <p:cNvSpPr>
            <a:spLocks noGrp="1"/>
          </p:cNvSpPr>
          <p:nvPr>
            <p:ph idx="1"/>
          </p:nvPr>
        </p:nvSpPr>
        <p:spPr>
          <a:xfrm>
            <a:off x="457200" y="404664"/>
            <a:ext cx="8229600" cy="5721499"/>
          </a:xfrm>
        </p:spPr>
        <p:txBody>
          <a:bodyPr/>
          <a:lstStyle/>
          <a:p>
            <a:pPr marL="0" indent="0">
              <a:buFontTx/>
              <a:buNone/>
              <a:defRPr/>
            </a:pPr>
            <a:endParaRPr lang="en-GB" dirty="0"/>
          </a:p>
          <a:p>
            <a:pPr marL="0" indent="0">
              <a:buFontTx/>
              <a:buNone/>
              <a:defRPr/>
            </a:pPr>
            <a:r>
              <a:rPr lang="en-GB" b="1" dirty="0"/>
              <a:t>You are posted by the duty Inspector to keep traffic and sightseers away from the scene of a road traffic collision involving very serious injury to several people.</a:t>
            </a:r>
          </a:p>
          <a:p>
            <a:pPr marL="0" indent="0">
              <a:buFontTx/>
              <a:buNone/>
              <a:defRPr/>
            </a:pPr>
            <a:endParaRPr lang="en-GB" b="1" dirty="0"/>
          </a:p>
          <a:p>
            <a:pPr marL="0" indent="0">
              <a:buFontTx/>
              <a:buNone/>
              <a:defRPr/>
            </a:pPr>
            <a:r>
              <a:rPr lang="en-GB" b="1" dirty="0"/>
              <a:t>You stop a car and the driver identifies herself as a doctor and asks to be allowed to go to the scene to help with the casualties.</a:t>
            </a:r>
          </a:p>
          <a:p>
            <a:pPr>
              <a:defRPr/>
            </a:pPr>
            <a:endParaRPr lang="en-GB" b="1" dirty="0"/>
          </a:p>
        </p:txBody>
      </p:sp>
    </p:spTree>
    <p:extLst>
      <p:ext uri="{BB962C8B-B14F-4D97-AF65-F5344CB8AC3E}">
        <p14:creationId xmlns:p14="http://schemas.microsoft.com/office/powerpoint/2010/main" val="338585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lient\G$\CKP Images\Induction\Questions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692696"/>
            <a:ext cx="7848872"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68239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Calibri&amp;quot; IsBold=&amp;quot;0&amp;quot; IsItalic=&amp;quot;0&amp;quot; IsUnderline=&amp;quot;0&amp;quot; FontSize=&amp;quot;32&amp;quot;/&amp;gt;&amp;lt;Answer FontName=&amp;quot;Calibri&amp;quot; IsBold=&amp;quot;0&amp;quot; IsItalic=&amp;quot;0&amp;quot; IsUnderline=&amp;quot;0&amp;quot; FontSize=&amp;quot;28&amp;quot;/&amp;gt;&amp;lt;Button FontName=&amp;quot;Calibri&amp;quot; IsBold=&amp;quot;0&amp;quot; IsItalic=&amp;quot;0&amp;quot; IsUnderline=&amp;quot;0&amp;quot; FontSize=&amp;quot;14&amp;quot;/&amp;gt;&amp;lt;Message FontName=&amp;quot;Calibri&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10 Decision making &amp;amp; managing conflict V2&quot;/&gt;&lt;property id=&quot;20148&quot; value=&quot;5&quot;/&gt;&lt;property id=&quot;20184&quot; value=&quot;7&quot;/&gt;&lt;property id=&quot;20224&quot; value=&quot;R:\SWPKDIVLDSCKP\Shared\Course Material\Unit 310 Discretion, the NDM &amp;amp; Managing Conflict\Lesson Materials&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 - &amp;quot;The National Decision Model (NDM) &amp;amp; Managing Conflict&amp;quot;&quot;/&gt;&lt;property id=&quot;20302&quot; value=&quot;1&quot;/&gt;&lt;property id=&quot;20303&quot; value=&quot;-1&quot;/&gt;&lt;property id=&quot;20307&quot; value=&quot;283&quot;/&gt;&lt;property id=&quot;20309&quot; value=&quot;-1&quot;/&gt;&lt;property id=&quot;20312&quot; value=&quot;0&quot;/&gt;&lt;/object&gt;&lt;object type=&quot;3&quot; unique_id=&quot;10004&quot;&gt;&lt;property id=&quot;20148&quot; value=&quot;5&quot;/&gt;&lt;property id=&quot;20300&quot; value=&quot;Slide 2 - &amp;quot;Decisions?&amp;quot;&quot;/&gt;&lt;property id=&quot;20302&quot; value=&quot;1&quot;/&gt;&lt;property id=&quot;20303&quot; value=&quot;-1&quot;/&gt;&lt;property id=&quot;20307&quot; value=&quot;284&quot;/&gt;&lt;property id=&quot;20309&quot; value=&quot;-1&quot;/&gt;&lt;property id=&quot;20312&quot; value=&quot;0&quot;/&gt;&lt;/object&gt;&lt;object type=&quot;3&quot; unique_id=&quot;10005&quot;&gt;&lt;property id=&quot;20148&quot; value=&quot;5&quot;/&gt;&lt;property id=&quot;20300&quot; value=&quot;Slide 3 - &amp;quot;Discretion&amp;quot;&quot;/&gt;&lt;property id=&quot;20302&quot; value=&quot;1&quot;/&gt;&lt;property id=&quot;20303&quot; value=&quot;-1&quot;/&gt;&lt;property id=&quot;20307&quot; value=&quot;285&quot;/&gt;&lt;property id=&quot;20309&quot; value=&quot;-1&quot;/&gt;&lt;property id=&quot;20312&quot; value=&quot;0&quot;/&gt;&lt;/object&gt;&lt;object type=&quot;3&quot; unique_id=&quot;10006&quot;&gt;&lt;property id=&quot;20148&quot; value=&quot;5&quot;/&gt;&lt;property id=&quot;20300&quot; value=&quot;Slide 4 - &amp;quot;Actions&amp;quot;&quot;/&gt;&lt;property id=&quot;20302&quot; value=&quot;1&quot;/&gt;&lt;property id=&quot;20303&quot; value=&quot;-1&quot;/&gt;&lt;property id=&quot;20307&quot; value=&quot;290&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258&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276&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286&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287&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28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77&quot;/&gt;&lt;property id=&quot;20309&quot; value=&quot;-1&quot;/&gt;&lt;property id=&quot;20312&quot; value=&quot;0&quot;/&gt;&lt;/object&gt;&lt;object type=&quot;3&quot; unique_id=&quot;10013&quot;&gt;&lt;property id=&quot;20148&quot; value=&quot;5&quot;/&gt;&lt;property id=&quot;20300&quot; value=&quot;Slide 11 - &amp;quot;Threat Assessment&amp;quot;&quot;/&gt;&lt;property id=&quot;20302&quot; value=&quot;1&quot;/&gt;&lt;property id=&quot;20303&quot; value=&quot;-1&quot;/&gt;&lt;property id=&quot;20307&quot; value=&quot;259&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278&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289&quot;/&gt;&lt;property id=&quot;20309&quot; value=&quot;-1&quot;/&gt;&lt;property id=&quot;20312&quot; value=&quot;0&quot;/&gt;&lt;/object&gt;&lt;object type=&quot;3&quot; unique_id=&quot;10016&quot;&gt;&lt;property id=&quot;20148&quot; value=&quot;5&quot;/&gt;&lt;property id=&quot;20300&quot; value=&quot;Slide 14 - &amp;quot;Use of Force Powers&amp;quot;&quot;/&gt;&lt;property id=&quot;20302&quot; value=&quot;1&quot;/&gt;&lt;property id=&quot;20303&quot; value=&quot;-1&quot;/&gt;&lt;property id=&quot;20307&quot; value=&quot;260&quot;/&gt;&lt;property id=&quot;20309&quot; value=&quot;-1&quot;/&gt;&lt;property id=&quot;20312&quot; value=&quot;0&quot;/&gt;&lt;/object&gt;&lt;object type=&quot;3&quot; unique_id=&quot;10017&quot;&gt;&lt;property id=&quot;20148&quot; value=&quot;5&quot;/&gt;&lt;property id=&quot;20300&quot; value=&quot;Slide 15 - &amp;quot;Use of Force Powers&amp;quot;&quot;/&gt;&lt;property id=&quot;20302&quot; value=&quot;1&quot;/&gt;&lt;property id=&quot;20303&quot; value=&quot;-1&quot;/&gt;&lt;property id=&quot;20307&quot; value=&quot;261&quot;/&gt;&lt;property id=&quot;20309&quot; value=&quot;-1&quot;/&gt;&lt;property id=&quot;20312&quot; value=&quot;0&quot;/&gt;&lt;/object&gt;&lt;object type=&quot;3&quot; unique_id=&quot;10018&quot;&gt;&lt;property id=&quot;20148&quot; value=&quot;5&quot;/&gt;&lt;property id=&quot;20300&quot; value=&quot;Slide 16 - &amp;quot;Use of Force Powers&amp;quot;&quot;/&gt;&lt;property id=&quot;20302&quot; value=&quot;1&quot;/&gt;&lt;property id=&quot;20303&quot; value=&quot;-1&quot;/&gt;&lt;property id=&quot;20307&quot; value=&quot;262&quot;/&gt;&lt;property id=&quot;20309&quot; value=&quot;-1&quot;/&gt;&lt;property id=&quot;20312&quot; value=&quot;0&quot;/&gt;&lt;/object&gt;&lt;object type=&quot;3&quot; unique_id=&quot;10019&quot;&gt;&lt;property id=&quot;20148&quot; value=&quot;5&quot;/&gt;&lt;property id=&quot;20300&quot; value=&quot;Slide 17 - &amp;quot;Legislation, Policy &amp;amp; Procedures&amp;quot;&quot;/&gt;&lt;property id=&quot;20302&quot; value=&quot;1&quot;/&gt;&lt;property id=&quot;20303&quot; value=&quot;-1&quot;/&gt;&lt;property id=&quot;20307&quot; value=&quot;263&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279&quot;/&gt;&lt;property id=&quot;20309&quot; value=&quot;-1&quot;/&gt;&lt;property id=&quot;20312&quot; value=&quot;0&quot;/&gt;&lt;/object&gt;&lt;object type=&quot;3&quot; unique_id=&quot;10021&quot;&gt;&lt;property id=&quot;20148&quot; value=&quot;5&quot;/&gt;&lt;property id=&quot;20300&quot; value=&quot;Slide 19 - &amp;quot;Tactical Options&amp;quot;&quot;/&gt;&lt;property id=&quot;20302&quot; value=&quot;1&quot;/&gt;&lt;property id=&quot;20303&quot; value=&quot;-1&quot;/&gt;&lt;property id=&quot;20307&quot; value=&quot;266&quot;/&gt;&lt;property id=&quot;20309&quot; value=&quot;-1&quot;/&gt;&lt;property id=&quot;20312&quot; value=&quot;0&quot;/&gt;&lt;/object&gt;&lt;object type=&quot;3&quot; unique_id=&quot;10022&quot;&gt;&lt;property id=&quot;20148&quot; value=&quot;5&quot;/&gt;&lt;property id=&quot;20300&quot; value=&quot;Slide 20 - &amp;quot;Communication&amp;quot;&quot;/&gt;&lt;property id=&quot;20302&quot; value=&quot;1&quot;/&gt;&lt;property id=&quot;20303&quot; value=&quot;-1&quot;/&gt;&lt;property id=&quot;20307&quot; value=&quot;265&quot;/&gt;&lt;property id=&quot;20309&quot; value=&quot;-1&quot;/&gt;&lt;property id=&quot;20312&quot; value=&quot;0&quot;/&gt;&lt;/object&gt;&lt;object type=&quot;3&quot; unique_id=&quot;10023&quot;&gt;&lt;property id=&quot;20148&quot; value=&quot;5&quot;/&gt;&lt;property id=&quot;20300&quot; value=&quot;Slide 21 - &amp;quot;Five Step Communication Model&amp;quot;&quot;/&gt;&lt;property id=&quot;20302&quot; value=&quot;1&quot;/&gt;&lt;property id=&quot;20303&quot; value=&quot;-1&quot;/&gt;&lt;property id=&quot;20307&quot; value=&quot;267&quot;/&gt;&lt;property id=&quot;20309&quot; value=&quot;-1&quot;/&gt;&lt;property id=&quot;20312&quot; value=&quot;0&quot;/&gt;&lt;/object&gt;&lt;object type=&quot;3&quot; unique_id=&quot;10024&quot;&gt;&lt;property id=&quot;20148&quot; value=&quot;5&quot;/&gt;&lt;property id=&quot;20300&quot; value=&quot;Slide 22 - &amp;quot;Five Step Communication Model&amp;quot;&quot;/&gt;&lt;property id=&quot;20302&quot; value=&quot;1&quot;/&gt;&lt;property id=&quot;20303&quot; value=&quot;-1&quot;/&gt;&lt;property id=&quot;20307&quot; value=&quot;268&quot;/&gt;&lt;property id=&quot;20309&quot; value=&quot;-1&quot;/&gt;&lt;property id=&quot;20312&quot; value=&quot;0&quot;/&gt;&lt;/object&gt;&lt;object type=&quot;3&quot; unique_id=&quot;10025&quot;&gt;&lt;property id=&quot;20148&quot; value=&quot;5&quot;/&gt;&lt;property id=&quot;20300&quot; value=&quot;Slide 23 - &amp;quot;Five Step Communication Model&amp;quot;&quot;/&gt;&lt;property id=&quot;20302&quot; value=&quot;1&quot;/&gt;&lt;property id=&quot;20303&quot; value=&quot;-1&quot;/&gt;&lt;property id=&quot;20307&quot; value=&quot;269&quot;/&gt;&lt;property id=&quot;20309&quot; value=&quot;-1&quot;/&gt;&lt;property id=&quot;20312&quot; value=&quot;0&quot;/&gt;&lt;/object&gt;&lt;object type=&quot;3&quot; unique_id=&quot;10026&quot;&gt;&lt;property id=&quot;20148&quot; value=&quot;5&quot;/&gt;&lt;property id=&quot;20300&quot; value=&quot;Slide 24 - &amp;quot;Five Step Communication Model&amp;quot;&quot;/&gt;&lt;property id=&quot;20302&quot; value=&quot;1&quot;/&gt;&lt;property id=&quot;20303&quot; value=&quot;-1&quot;/&gt;&lt;property id=&quot;20307&quot; value=&quot;270&quot;/&gt;&lt;property id=&quot;20309&quot; value=&quot;-1&quot;/&gt;&lt;property id=&quot;20312&quot; value=&quot;0&quot;/&gt;&lt;/object&gt;&lt;object type=&quot;3&quot; unique_id=&quot;10027&quot;&gt;&lt;property id=&quot;20148&quot; value=&quot;5&quot;/&gt;&lt;property id=&quot;20300&quot; value=&quot;Slide 25 - &amp;quot;Five Step Communication Model&amp;quot;&quot;/&gt;&lt;property id=&quot;20302&quot; value=&quot;1&quot;/&gt;&lt;property id=&quot;20303&quot; value=&quot;-1&quot;/&gt;&lt;property id=&quot;20307&quot; value=&quot;271&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264&quot;/&gt;&lt;property id=&quot;20309&quot; value=&quot;-1&quot;/&gt;&lt;property id=&quot;20312&quot; value=&quot;0&quot;/&gt;&lt;/object&gt;&lt;object type=&quot;3&quot; unique_id=&quot;10029&quot;&gt;&lt;property id=&quot;20148&quot; value=&quot;5&quot;/&gt;&lt;property id=&quot;20300&quot; value=&quot;Slide 27&quot;/&gt;&lt;property id=&quot;20302&quot; value=&quot;1&quot;/&gt;&lt;property id=&quot;20303&quot; value=&quot;-1&quot;/&gt;&lt;property id=&quot;20307&quot; value=&quot;274&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275&quot;/&gt;&lt;property id=&quot;20309&quot; value=&quot;-1&quot;/&gt;&lt;property id=&quot;20312&quot; value=&quot;0&quot;/&gt;&lt;/object&gt;&lt;object type=&quot;3&quot; unique_id=&quot;10031&quot;&gt;&lt;property id=&quot;20148&quot; value=&quot;5&quot;/&gt;&lt;property id=&quot;20300&quot; value=&quot;Slide 29&quot;/&gt;&lt;property id=&quot;20302&quot; value=&quot;1&quot;/&gt;&lt;property id=&quot;20303&quot; value=&quot;-1&quot;/&gt;&lt;property id=&quot;20307&quot; value=&quot;280&quot;/&gt;&lt;property id=&quot;20309&quot; value=&quot;-1&quot;/&gt;&lt;property id=&quot;20312&quot; value=&quot;0&quot;/&gt;&lt;/object&gt;&lt;object type=&quot;3&quot; unique_id=&quot;10032&quot;&gt;&lt;property id=&quot;20148&quot; value=&quot;5&quot;/&gt;&lt;property id=&quot;20300&quot; value=&quot;Slide 30&quot;/&gt;&lt;property id=&quot;20302&quot; value=&quot;1&quot;/&gt;&lt;property id=&quot;20303&quot; value=&quot;-1&quot;/&gt;&lt;property id=&quot;20307&quot; value=&quot;291&quot;/&gt;&lt;property id=&quot;20309&quot; value=&quot;-1&quot;/&gt;&lt;property id=&quot;20312&quot; value=&quot;0&quot;/&gt;&lt;/object&gt;&lt;object type=&quot;3&quot; unique_id=&quot;10033&quot;&gt;&lt;property id=&quot;20148&quot; value=&quot;5&quot;/&gt;&lt;property id=&quot;20300&quot; value=&quot;Slide 31&quot;/&gt;&lt;property id=&quot;20302&quot; value=&quot;1&quot;/&gt;&lt;property id=&quot;20303&quot; value=&quot;-1&quot;/&gt;&lt;property id=&quot;20307&quot; value=&quot;292&quot;/&gt;&lt;property id=&quot;20309&quot; value=&quot;-1&quot;/&gt;&lt;property id=&quot;20312&quot; value=&quot;0&quot;/&gt;&lt;/object&gt;&lt;object type=&quot;3&quot; unique_id=&quot;10034&quot;&gt;&lt;property id=&quot;20148&quot; value=&quot;5&quot;/&gt;&lt;property id=&quot;20300&quot; value=&quot;Slide 32&quot;/&gt;&lt;property id=&quot;20302&quot; value=&quot;1&quot;/&gt;&lt;property id=&quot;20303&quot; value=&quot;-1&quot;/&gt;&lt;property id=&quot;20307&quot; value=&quot;293&quot;/&gt;&lt;property id=&quot;20309&quot; value=&quot;-1&quot;/&gt;&lt;property id=&quot;20312&quot; value=&quot;0&quot;/&gt;&lt;/object&gt;&lt;object type=&quot;3&quot; unique_id=&quot;10035&quot;&gt;&lt;property id=&quot;20148&quot; value=&quot;5&quot;/&gt;&lt;property id=&quot;20300&quot; value=&quot;Slide 33&quot;/&gt;&lt;property id=&quot;20302&quot; value=&quot;1&quot;/&gt;&lt;property id=&quot;20303&quot; value=&quot;-1&quot;/&gt;&lt;property id=&quot;20307&quot; value=&quot;294&quot;/&gt;&lt;property id=&quot;20309&quot; value=&quot;-1&quot;/&gt;&lt;property id=&quot;20312&quot; value=&quot;0&quot;/&gt;&lt;/object&gt;&lt;object type=&quot;3&quot; unique_id=&quot;10036&quot;&gt;&lt;property id=&quot;20148&quot; value=&quot;5&quot;/&gt;&lt;property id=&quot;20300&quot; value=&quot;Slide 34 - &amp;quot;Accounting for the Use of Force&amp;quot;&quot;/&gt;&lt;property id=&quot;20302&quot; value=&quot;1&quot;/&gt;&lt;property id=&quot;20303&quot; value=&quot;-1&quot;/&gt;&lt;property id=&quot;20307&quot; value=&quot;272&quot;/&gt;&lt;property id=&quot;20309&quot; value=&quot;-1&quot;/&gt;&lt;property id=&quot;20312&quot; value=&quot;0&quot;/&gt;&lt;/object&gt;&lt;object type=&quot;3&quot; unique_id=&quot;10037&quot;&gt;&lt;property id=&quot;20148&quot; value=&quot;5&quot;/&gt;&lt;property id=&quot;20300&quot; value=&quot;Slide 35 - &amp;quot;Acronym&amp;quot;&quot;/&gt;&lt;property id=&quot;20302&quot; value=&quot;1&quot;/&gt;&lt;property id=&quot;20303&quot; value=&quot;-1&quot;/&gt;&lt;property id=&quot;20307&quot; value=&quot;295&quot;/&gt;&lt;property id=&quot;20309&quot; value=&quot;-1&quot;/&gt;&lt;property id=&quot;20312&quot; value=&quot;0&quot;/&gt;&lt;/object&gt;&lt;object type=&quot;3&quot; unique_id=&quot;10038&quot;&gt;&lt;property id=&quot;20148&quot; value=&quot;5&quot;/&gt;&lt;property id=&quot;20300&quot; value=&quot;Slide 36&quot;/&gt;&lt;property id=&quot;20302&quot; value=&quot;1&quot;/&gt;&lt;property id=&quot;20303&quot; value=&quot;-1&quot;/&gt;&lt;property id=&quot;20307&quot; value=&quot;281&quot;/&gt;&lt;property id=&quot;20309&quot; value=&quot;-1&quot;/&gt;&lt;property id=&quot;20312&quot; value=&quot;0&quot;/&gt;&lt;/object&gt;&lt;/object&gt;&lt;object type=&quot;8&quot; unique_id=&quot;10076&quot;&gt;&lt;/object&gt;&lt;object type=&quot;4&quot; unique_id=&quot;10115&quot;&gt;&lt;/object&gt;&lt;object type=&quot;10&quot; unique_id=&quot;10155&quot;&gt;&lt;object type=&quot;11&quot; unique_id=&quot;1015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6&quot;/&gt;&lt;lineCharCount val=&quot;7&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6&quot;/&gt;&lt;lineCharCount val=&quot;7&quot;/&gt;&lt;lineCharCount val=&quot;13&quot;/&gt;&lt;lineCharCount val=&quot;12&quot;/&gt;&lt;lineCharCount val=&quot;13&quot;/&gt;&lt;lineCharCount val=&quot;11&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ABE33E20-F340-4CD5-BFA5-1DAD7B4C5C4D}&quot;/&gt;&lt;isInvalidForFieldText val=&quot;0&quot;/&gt;&lt;Image&gt;&lt;filename val=&quot;C:\DOCUME~1\swp54152\LOCALS~1\Temp\PR\data\asimages\{ABE33E20-F340-4CD5-BFA5-1DAD7B4C5C4D}_2.png&quot;/&gt;&lt;left val=&quot;416&quot;/&gt;&lt;top val=&quot;216&quot;/&gt;&lt;width val=&quot;229&quot;/&gt;&lt;height val=&quot;6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B9693924-B6A1-4386-84F5-A7E29B987867}&quot;/&gt;&lt;isInvalidForFieldText val=&quot;0&quot;/&gt;&lt;Image&gt;&lt;filename val=&quot;C:\DOCUME~1\swp54152\LOCALS~1\Temp\PR\data\asimages\{B9693924-B6A1-4386-84F5-A7E29B987867}_2.png&quot;/&gt;&lt;left val=&quot;98&quot;/&gt;&lt;top val=&quot;173&quot;/&gt;&lt;width val=&quot;229&quot;/&gt;&lt;height val=&quot;61&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272E0BD3-AAF4-4EA9-83FE-DD08CCC2040C}&quot;/&gt;&lt;isInvalidForFieldText val=&quot;0&quot;/&gt;&lt;Image&gt;&lt;filename val=&quot;C:\DOCUME~1\swp54152\LOCALS~1\Temp\PR\data\asimages\{272E0BD3-AAF4-4EA9-83FE-DD08CCC2040C}_2.png&quot;/&gt;&lt;left val=&quot;42&quot;/&gt;&lt;top val=&quot;163&quot;/&gt;&lt;width val=&quot;235&quot;/&gt;&lt;height val=&quot;46&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quot;/&gt;&lt;lineCharCount val=&quot;21&quot;/&gt;&lt;lineCharCount val=&quot;1&quot;/&gt;&lt;lineCharCount val=&quot;20&quot;/&gt;&lt;lineCharCount val=&quot;1&quot;/&gt;&lt;lineCharCount val=&quot;25&quot;/&gt;&lt;lineCharCount val=&quot;29&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8&quot;/&gt;&lt;lineCharCount val=&quot;6&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8&quot;/&gt;&lt;lineCharCount val=&quot;7&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2FE95B59-46B0-434E-A506-0460F089CA47}&quot;/&gt;&lt;isInvalidForFieldText val=&quot;0&quot;/&gt;&lt;Image&gt;&lt;filename val=&quot;C:\DOCUME~1\swp54152\LOCALS~1\Temp\PR\data\asimages\{2FE95B59-46B0-434E-A506-0460F089CA47}_7.png&quot;/&gt;&lt;left val=&quot;58&quot;/&gt;&lt;top val=&quot;158&quot;/&gt;&lt;width val=&quot;336&quot;/&gt;&lt;height val=&quot;271&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8&quot;/&gt;&lt;/TableIndex&gt;&lt;/ShapeTextInfo&gt;"/>
  <p:tag name="PRESENTER_SHAPEINFO" val="&lt;ThreeDShapeInfo&gt;&lt;uuid val=&quot;{8B659655-DCAB-467E-B9FD-53A7A0D6E4B3}&quot;/&gt;&lt;isInvalidForFieldText val=&quot;0&quot;/&gt;&lt;Image&gt;&lt;filename val=&quot;C:\DOCUME~1\swp54152\LOCALS~1\Temp\PR\data\asimages\{8B659655-DCAB-467E-B9FD-53A7A0D6E4B3}_7.png&quot;/&gt;&lt;left val=&quot;465&quot;/&gt;&lt;top val=&quot;267&quot;/&gt;&lt;width val=&quot;259&quot;/&gt;&lt;height val=&quot;89&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ED024AE5-E96B-4686-9D77-D22FE33E47CA}&quot;/&gt;&lt;isInvalidForFieldText val=&quot;1&quot;/&gt;&lt;Image&gt;&lt;filename val=&quot;C:\DOCUME~1\swp54152\LOCALS~1\Temp\PR\data\asimages\{ED024AE5-E96B-4686-9D77-D22FE33E47CA}_7.png&quot;/&gt;&lt;left val=&quot;459&quot;/&gt;&lt;top val=&quot;14&quot;/&gt;&lt;width val=&quot;255&quot;/&gt;&lt;height val=&quot;133&quot;/&gt;&lt;hasText val=&quot;1&quot;/&gt;&lt;/Image&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14&quot;/&gt;&lt;/TableIndex&gt;&lt;/ShapeTextInfo&gt;"/>
  <p:tag name="PRESENTER_SHAPEINFO" val="&lt;ThreeDShapeInfo&gt;&lt;uuid val=&quot;{1367BF77-175C-4388-A990-E787D51DCE9C}&quot;/&gt;&lt;isInvalidForFieldText val=&quot;0&quot;/&gt;&lt;Image&gt;&lt;filename val=&quot;C:\DOCUME~1\swp54152\LOCALS~1\Temp\PR\data\asimages\{1367BF77-175C-4388-A990-E787D51DCE9C}_8.png&quot;/&gt;&lt;left val=&quot;465&quot;/&gt;&lt;top val=&quot;261&quot;/&gt;&lt;width val=&quot;259&quot;/&gt;&lt;height val=&quot;89&quot;/&gt;&lt;hasText val=&quot;1&quot;/&gt;&lt;/Image&gt;&lt;/ThreeDShape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56320B-2C53-48CA-9237-348AECE8DE69}&quot;/&gt;&lt;isInvalidForFieldText val=&quot;1&quot;/&gt;&lt;Image&gt;&lt;filename val=&quot;C:\DOCUME~1\swp54152\LOCALS~1\Temp\PR\data\asimages\{1456320B-2C53-48CA-9237-348AECE8DE69}_8.png&quot;/&gt;&lt;left val=&quot;459&quot;/&gt;&lt;top val=&quot;14&quot;/&gt;&lt;width val=&quot;255&quot;/&gt;&lt;height val=&quot;133&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D227FB8-8111-437B-8426-859EC5034FFB}&quot;/&gt;&lt;isInvalidForFieldText val=&quot;0&quot;/&gt;&lt;Image&gt;&lt;filename val=&quot;C:\DOCUME~1\swp54152\LOCALS~1\Temp\PR\data\asimages\{CD227FB8-8111-437B-8426-859EC5034FFB}_8.png&quot;/&gt;&lt;left val=&quot;24&quot;/&gt;&lt;top val=&quot;150&quot;/&gt;&lt;width val=&quot;411&quot;/&gt;&lt;height val=&quot;302&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 name="PRESENTER_SHAPEINFO" val="&lt;ThreeDShapeInfo&gt;&lt;uuid val=&quot;{1D606A20-0F98-4834-8CA5-025DB0DF9D22}&quot;/&gt;&lt;isInvalidForFieldText val=&quot;0&quot;/&gt;&lt;Image&gt;&lt;filename val=&quot;C:\DOCUME~1\swp54152\LOCALS~1\Temp\PR\data\asimages\{1D606A20-0F98-4834-8CA5-025DB0DF9D22}_9.png&quot;/&gt;&lt;left val=&quot;459&quot;/&gt;&lt;top val=&quot;228&quot;/&gt;&lt;width val=&quot;259&quot;/&gt;&lt;height val=&quot;84&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CA3A8D-1AC0-4D07-B691-3546E1DE12CE}&quot;/&gt;&lt;isInvalidForFieldText val=&quot;1&quot;/&gt;&lt;Image&gt;&lt;filename val=&quot;C:\DOCUME~1\swp54152\LOCALS~1\Temp\PR\data\asimages\{66CA3A8D-1AC0-4D07-B691-3546E1DE12CE}_9.png&quot;/&gt;&lt;left val=&quot;459&quot;/&gt;&lt;top val=&quot;17&quot;/&gt;&lt;width val=&quot;255&quot;/&gt;&lt;height val=&quot;133&quot;/&gt;&lt;hasText val=&quot;1&quot;/&gt;&lt;/Image&gt;&lt;/ThreeDShape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 name="PRESENTER_SHAPEINFO" val="&lt;ThreeDShapeInfo&gt;&lt;uuid val=&quot;{1EBF4055-B833-486C-BC91-5249FAEBB4A8}&quot;/&gt;&lt;isInvalidForFieldText val=&quot;0&quot;/&gt;&lt;Image&gt;&lt;filename val=&quot;C:\DOCUME~1\swp54152\LOCALS~1\Temp\PR\data\asimages\{1EBF4055-B833-486C-BC91-5249FAEBB4A8}_9.png&quot;/&gt;&lt;left val=&quot;522&quot;/&gt;&lt;top val=&quot;335&quot;/&gt;&lt;width val=&quot;142&quot;/&gt;&lt;height val=&quot;57&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 name="PRESENTER_SHAPEINFO" val="&lt;ThreeDShapeInfo&gt;&lt;uuid val=&quot;{B7DDCB27-19FE-43B2-94FA-22895F99F595}&quot;/&gt;&lt;isInvalidForFieldText val=&quot;0&quot;/&gt;&lt;Image&gt;&lt;filename val=&quot;C:\DOCUME~1\swp54152\LOCALS~1\Temp\PR\data\asimages\{B7DDCB27-19FE-43B2-94FA-22895F99F595}_9.png&quot;/&gt;&lt;left val=&quot;498&quot;/&gt;&lt;top val=&quot;420&quot;/&gt;&lt;width val=&quot;182&quot;/&gt;&lt;height val=&quot;69&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9E497C5-AF85-4C2F-A69A-37F78E9F13CD}&quot;/&gt;&lt;isInvalidForFieldText val=&quot;0&quot;/&gt;&lt;Image&gt;&lt;filename val=&quot;C:\DOCUME~1\swp54152\LOCALS~1\Temp\PR\data\asimages\{49E497C5-AF85-4C2F-A69A-37F78E9F13CD}_10.png&quot;/&gt;&lt;left val=&quot;0&quot;/&gt;&lt;top val=&quot;17&quot;/&gt;&lt;width val=&quot;747&quot;/&gt;&lt;height val=&quot;520&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3BC2F033-05AF-4A94-9093-46926360104B}&quot;/&gt;&lt;isInvalidForFieldText val=&quot;0&quot;/&gt;&lt;Image&gt;&lt;filename val=&quot;C:\DOCUME~1\swp54152\LOCALS~1\Temp\PR\data\asimages\{3BC2F033-05AF-4A94-9093-46926360104B}_10.png&quot;/&gt;&lt;left val=&quot;412&quot;/&gt;&lt;top val=&quot;207&quot;/&gt;&lt;width val=&quot;43&quot;/&gt;&lt;height val=&quot;37&quot;/&gt;&lt;hasText val=&quot;1&quot;/&gt;&lt;/Image&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7908118A-D499-4C7F-B11E-6BA6EBDBE47F}&quot;/&gt;&lt;isInvalidForFieldText val=&quot;0&quot;/&gt;&lt;Image&gt;&lt;filename val=&quot;C:\DOCUME~1\swp54152\LOCALS~1\Temp\PR\data\asimages\{7908118A-D499-4C7F-B11E-6BA6EBDBE47F}_10.png&quot;/&gt;&lt;left val=&quot;285&quot;/&gt;&lt;top val=&quot;210&quot;/&gt;&lt;width val=&quot;44&quot;/&gt;&lt;height val=&quot;36&quot;/&gt;&lt;hasText val=&quot;1&quot;/&gt;&lt;/Image&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EFAFDBB7-7B42-4C8A-BC63-027D14F2D6D3}&quot;/&gt;&lt;isInvalidForFieldText val=&quot;0&quot;/&gt;&lt;Image&gt;&lt;filename val=&quot;C:\DOCUME~1\swp54152\LOCALS~1\Temp\PR\data\asimages\{EFAFDBB7-7B42-4C8A-BC63-027D14F2D6D3}_11.png&quot;/&gt;&lt;left val=&quot;387&quot;/&gt;&lt;top val=&quot;144&quot;/&gt;&lt;width val=&quot;200&quot;/&gt;&lt;height val=&quot;261&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23&quot;/&gt;&lt;lineCharCount val=&quot;1&quot;/&gt;&lt;lineCharCount val=&quot;1&quot;/&gt;&lt;lineCharCount val=&quot;1&quot;/&gt;&lt;lineCharCount val=&quot;23&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A361140-EB9E-42D0-A602-3537C4FBD71F}&quot;/&gt;&lt;isInvalidForFieldText val=&quot;0&quot;/&gt;&lt;Image&gt;&lt;filename val=&quot;C:\DOCUME~1\swp54152\LOCALS~1\Temp\PR\data\asimages\{4A361140-EB9E-42D0-A602-3537C4FBD71F}_12.png&quot;/&gt;&lt;left val=&quot;0&quot;/&gt;&lt;top val=&quot;17&quot;/&gt;&lt;width val=&quot;747&quot;/&gt;&lt;height val=&quot;520&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BC8B2DBF-BB33-4B78-8C93-C536AC922122}&quot;/&gt;&lt;isInvalidForFieldText val=&quot;0&quot;/&gt;&lt;Image&gt;&lt;filename val=&quot;C:\DOCUME~1\swp54152\LOCALS~1\Temp\PR\data\asimages\{BC8B2DBF-BB33-4B78-8C93-C536AC922122}_12.png&quot;/&gt;&lt;left val=&quot;412&quot;/&gt;&lt;top val=&quot;207&quot;/&gt;&lt;width val=&quot;43&quot;/&gt;&lt;height val=&quot;37&quot;/&gt;&lt;hasText val=&quot;1&quot;/&gt;&lt;/Image&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A55D5E74-0BC3-432E-9864-956ABD83F683}&quot;/&gt;&lt;isInvalidForFieldText val=&quot;0&quot;/&gt;&lt;Image&gt;&lt;filename val=&quot;C:\DOCUME~1\swp54152\LOCALS~1\Temp\PR\data\asimages\{A55D5E74-0BC3-432E-9864-956ABD83F683}_12.png&quot;/&gt;&lt;left val=&quot;285&quot;/&gt;&lt;top val=&quot;210&quot;/&gt;&lt;width val=&quot;44&quot;/&gt;&lt;height val=&quot;36&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8A1241C4-9992-4235-A998-AD16A6ED03DB}&quot;/&gt;&lt;isInvalidForFieldText val=&quot;1&quot;/&gt;&lt;Image&gt;&lt;filename val=&quot;C:\DOCUME~1\swp54152\LOCALS~1\Temp\PR\data\asimages\{8A1241C4-9992-4235-A998-AD16A6ED03DB}_13.png&quot;/&gt;&lt;left val=&quot;456&quot;/&gt;&lt;top val=&quot;17&quot;/&gt;&lt;width val=&quot;256&quot;/&gt;&lt;height val=&quot;134&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0FE39D87-550F-4C08-81FE-0320B187228A}&quot;/&gt;&lt;isInvalidForFieldText val=&quot;0&quot;/&gt;&lt;Image&gt;&lt;filename val=&quot;C:\DOCUME~1\swp54152\LOCALS~1\Temp\PR\data\asimages\{0FE39D87-550F-4C08-81FE-0320B187228A}_13.png&quot;/&gt;&lt;left val=&quot;456&quot;/&gt;&lt;top val=&quot;200&quot;/&gt;&lt;width val=&quot;259&quot;/&gt;&lt;height val=&quot;56&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DD09E02F-4800-47F5-BE7E-75B351524253}&quot;/&gt;&lt;isInvalidForFieldText val=&quot;0&quot;/&gt;&lt;Image&gt;&lt;filename val=&quot;C:\DOCUME~1\swp54152\LOCALS~1\Temp\PR\data\asimages\{DD09E02F-4800-47F5-BE7E-75B351524253}_13.png&quot;/&gt;&lt;left val=&quot;455&quot;/&gt;&lt;top val=&quot;273&quot;/&gt;&lt;width val=&quot;265&quot;/&gt;&lt;height val=&quot;56&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 name="PRESENTER_SHAPEINFO" val="&lt;ThreeDShapeInfo&gt;&lt;uuid val=&quot;{270E888F-5D5F-4426-92C5-91691E028551}&quot;/&gt;&lt;isInvalidForFieldText val=&quot;0&quot;/&gt;&lt;Image&gt;&lt;filename val=&quot;C:\DOCUME~1\swp54152\LOCALS~1\Temp\PR\data\asimages\{270E888F-5D5F-4426-92C5-91691E028551}_13.png&quot;/&gt;&lt;left val=&quot;459&quot;/&gt;&lt;top val=&quot;347&quot;/&gt;&lt;width val=&quot;259&quot;/&gt;&lt;height val=&quot;56&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294EAF-53DB-44C2-8AAA-F4162A849C45}&quot;/&gt;&lt;isInvalidForFieldText val=&quot;0&quot;/&gt;&lt;Image&gt;&lt;filename val=&quot;C:\DOCUME~1\swp54152\LOCALS~1\Temp\PR\data\asimages\{D8294EAF-53DB-44C2-8AAA-F4162A849C45}_13.png&quot;/&gt;&lt;left val=&quot;18&quot;/&gt;&lt;top val=&quot;195&quot;/&gt;&lt;width val=&quot;419&quot;/&gt;&lt;height val=&quot;279&quot;/&gt;&lt;hasText val=&quot;1&quot;/&gt;&lt;/Image&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09ECC539-F472-49A1-BAEA-3966DEEAF9DA}&quot;/&gt;&lt;isInvalidForFieldText val=&quot;0&quot;/&gt;&lt;Image&gt;&lt;filename val=&quot;C:\DOCUME~1\swp54152\LOCALS~1\Temp\PR\data\asimages\{09ECC539-F472-49A1-BAEA-3966DEEAF9DA}_13.png&quot;/&gt;&lt;left val=&quot;459&quot;/&gt;&lt;top val=&quot;415&quot;/&gt;&lt;width val=&quot;259&quot;/&gt;&lt;height val=&quot;90&quot;/&gt;&lt;hasText val=&quot;1&quot;/&gt;&lt;/Image&gt;&lt;/ThreeDShapeInfo&gt;"/>
</p:tagLst>
</file>

<file path=ppt/tags/tag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10&quot;/&gt;&lt;/TableIndex&gt;&lt;/ShapeText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1&quot;/&gt;&lt;lineCharCount val=&quot;1&quot;/&gt;&lt;lineCharCount val=&quot;29&quot;/&gt;&lt;lineCharCount val=&quot;1&quot;/&gt;&lt;lineCharCount val=&quot;28&quot;/&gt;&lt;lineCharCount val=&quot;18&quot;/&gt;&lt;/TableIndex&gt;&lt;/ShapeTextInfo&gt;"/>
</p:tagLst>
</file>

<file path=ppt/tags/tag7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EF5692E-E0A4-45F7-ADD1-4796218F5A12}&quot;/&gt;&lt;isInvalidForFieldText val=&quot;0&quot;/&gt;&lt;Image&gt;&lt;filename val=&quot;C:\DOCUME~1\swp54152\LOCALS~1\Temp\PR\data\asimages\{AEF5692E-E0A4-45F7-ADD1-4796218F5A12}_14.png&quot;/&gt;&lt;left val=&quot;275&quot;/&gt;&lt;top val=&quot;54&quot;/&gt;&lt;width val=&quot;618&quot;/&gt;&lt;height val=&quot;470&quot;/&gt;&lt;hasText val=&quot;1&quot;/&gt;&lt;/Image&gt;&lt;/ThreeDShapeInfo&gt;"/>
</p:tagLst>
</file>

<file path=ppt/tags/tag7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77.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6.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7.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964E9B-345D-4F58-BA96-C5F2DFB6D5BE}&quot;/&gt;&lt;isInvalidForFieldText val=&quot;0&quot;/&gt;&lt;Image&gt;&lt;filename val=&quot;C:\DOCUME~1\swp54152\LOCALS~1\Temp\PR\data\asimages\{14964E9B-345D-4F58-BA96-C5F2DFB6D5BE}_18.png&quot;/&gt;&lt;left val=&quot;0&quot;/&gt;&lt;top val=&quot;17&quot;/&gt;&lt;width val=&quot;747&quot;/&gt;&lt;height val=&quot;520&quot;/&gt;&lt;hasText val=&quot;1&quot;/&gt;&lt;/Image&gt;&lt;/ThreeDShape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431B1DA-ED0C-4A33-8CF3-BA746B17FB50}&quot;/&gt;&lt;isInvalidForFieldText val=&quot;0&quot;/&gt;&lt;Image&gt;&lt;filename val=&quot;C:\DOCUME~1\swp54152\LOCALS~1\Temp\PR\data\asimages\{1431B1DA-ED0C-4A33-8CF3-BA746B17FB50}_18.png&quot;/&gt;&lt;left val=&quot;422&quot;/&gt;&lt;top val=&quot;207&quot;/&gt;&lt;width val=&quot;42&quot;/&gt;&lt;height val=&quot;37&quot;/&gt;&lt;hasText val=&quot;1&quot;/&gt;&lt;/Image&gt;&lt;/ThreeDShape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0E18347-1F4E-4E3C-A8C5-0FD3DDACB228}&quot;/&gt;&lt;isInvalidForFieldText val=&quot;0&quot;/&gt;&lt;Image&gt;&lt;filename val=&quot;C:\DOCUME~1\swp54152\LOCALS~1\Temp\PR\data\asimages\{10E18347-1F4E-4E3C-A8C5-0FD3DDACB228}_18.png&quot;/&gt;&lt;left val=&quot;285&quot;/&gt;&lt;top val=&quot;210&quot;/&gt;&lt;width val=&quot;44&quot;/&gt;&lt;height val=&quot;36&quot;/&gt;&lt;hasText val=&quot;1&quot;/&gt;&lt;/Image&gt;&lt;/ThreeDShapeInfo&gt;"/>
</p:tagLst>
</file>

<file path=ppt/tags/tag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8&quot;/&gt;&lt;lineCharCount val=&quot;18&quot;/&gt;&lt;/TableIndex&gt;&lt;/ShapeTextInfo&gt;"/>
</p:tagLst>
</file>

<file path=ppt/tags/tag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21&quot;/&gt;&lt;lineCharCount val=&quot;23&quot;/&gt;&lt;lineCharCount val=&quot;25&quot;/&gt;&lt;lineCharCount val=&quot;31&quot;/&gt;&lt;lineCharCount val=&quot;13&quot;/&gt;&lt;lineCharCount val=&quot;1&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B06C224-7DDE-4BE0-8DEE-8A0AEB5A4B8B}&quot;/&gt;&lt;isInvalidForFieldText val=&quot;0&quot;/&gt;&lt;Image&gt;&lt;filename val=&quot;C:\DOCUME~1\swp54152\LOCALS~1\Temp\PR\data\asimages\{7B06C224-7DDE-4BE0-8DEE-8A0AEB5A4B8B}_26.png&quot;/&gt;&lt;left val=&quot;0&quot;/&gt;&lt;top val=&quot;14&quot;/&gt;&lt;width val=&quot;721&quot;/&gt;&lt;height val=&quot;513&quot;/&gt;&lt;hasText val=&quot;1&quot;/&gt;&lt;/Image&gt;&lt;/ThreeDShapeInfo&gt;"/>
</p:tagLst>
</file>

<file path=ppt/tags/tag9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 name="PRESENTER_SHAPEINFO" val="&lt;ThreeDShapeInfo&gt;&lt;uuid val=&quot;{D9620745-F266-43AB-996E-A8251870C035}&quot;/&gt;&lt;isInvalidForFieldText val=&quot;0&quot;/&gt;&lt;Image&gt;&lt;filename val=&quot;C:\DOCUME~1\swp54152\LOCALS~1\Temp\PR\data\asimages\{D9620745-F266-43AB-996E-A8251870C035}_26.png&quot;/&gt;&lt;left val=&quot;4&quot;/&gt;&lt;top val=&quot;204&quot;/&gt;&lt;width val=&quot;184&quot;/&gt;&lt;height val=&quot;177&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32545698-0C62-4875-8F8D-374449883B15}&quot;/&gt;&lt;isInvalidForFieldText val=&quot;0&quot;/&gt;&lt;Image&gt;&lt;filename val=&quot;C:\DOCUME~1\swp54152\LOCALS~1\Temp\PR\data\asimages\{32545698-0C62-4875-8F8D-374449883B15}_26.png&quot;/&gt;&lt;left val=&quot;522&quot;/&gt;&lt;top val=&quot;204&quot;/&gt;&lt;width val=&quot;208&quot;/&gt;&lt;height val=&quot;363&quot;/&gt;&lt;hasText val=&quot;1&quot;/&gt;&lt;/Image&gt;&lt;/ThreeDShape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5&quot;/&gt;&lt;/TableIndex&gt;&lt;/ShapeTextInfo&gt;"/>
  <p:tag name="PRESENTER_SHAPEINFO" val="&lt;ThreeDShapeInfo&gt;&lt;uuid val=&quot;{51EC552D-80EB-4987-B5DA-26F9000E3B50}&quot;/&gt;&lt;isInvalidForFieldText val=&quot;0&quot;/&gt;&lt;Image&gt;&lt;filename val=&quot;C:\DOCUME~1\swp54152\LOCALS~1\Temp\PR\data\asimages\{51EC552D-80EB-4987-B5DA-26F9000E3B50}_26.png&quot;/&gt;&lt;left val=&quot;200&quot;/&gt;&lt;top val=&quot;232&quot;/&gt;&lt;width val=&quot;320&quot;/&gt;&lt;height val=&quot;79&quot;/&gt;&lt;hasText val=&quot;1&quot;/&gt;&lt;/Image&gt;&lt;/ThreeDShapeInfo&gt;"/>
</p:tagLst>
</file>

<file path=ppt/tags/tag10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0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7&quot;/&gt;&lt;lineCharCount val=&quot;1&quot;/&gt;&lt;lineCharCount val=&quot;10&quot;/&gt;&lt;lineCharCount val=&quot;1&quot;/&gt;&lt;lineCharCount val=&quot;14&quot;/&gt;&lt;lineCharCount val=&quot;1&quot;/&gt;&lt;lineCharCount val=&quot;11&quot;/&gt;&lt;lineCharCount val=&quot;1&quot;/&gt;&lt;lineCharCount val=&quot;10&quot;/&gt;&lt;/TableIndex&gt;&lt;/ShapeTextInfo&gt;"/>
</p:tagLst>
</file>

<file path=ppt/tags/tag1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90B782-DED6-4512-AAEE-D3BD8434ADDD}&quot;/&gt;&lt;isInvalidForFieldText val=&quot;0&quot;/&gt;&lt;Image&gt;&lt;filename val=&quot;C:\DOCUME~1\swp54152\LOCALS~1\Temp\PR\data\asimages\{9090B782-DED6-4512-AAEE-D3BD8434ADDD}_20.png&quot;/&gt;&lt;left val=&quot;316&quot;/&gt;&lt;top val=&quot;105&quot;/&gt;&lt;width val=&quot;396&quot;/&gt;&lt;height val=&quot;372&quot;/&gt;&lt;hasText val=&quot;1&quot;/&gt;&lt;/Image&gt;&lt;/ThreeDShape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5&quot;/&gt;&lt;lineCharCount val=&quot;9&quot;/&gt;&lt;/TableIndex&gt;&lt;/ShapeTextInfo&gt;"/>
</p:tagLst>
</file>

<file path=ppt/tags/tag1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F659811B-CDC3-4750-A19C-087584413B38}&quot;/&gt;&lt;isInvalidForFieldText val=&quot;0&quot;/&gt;&lt;Image&gt;&lt;filename val=&quot;C:\DOCUME~1\swp54152\LOCALS~1\Temp\PR\data\asimages\{F659811B-CDC3-4750-A19C-087584413B38}_27.png&quot;/&gt;&lt;left val=&quot;104&quot;/&gt;&lt;top val=&quot;326&quot;/&gt;&lt;width val=&quot;97&quot;/&gt;&lt;height val=&quot;125&quot;/&gt;&lt;hasText val=&quot;1&quot;/&gt;&lt;/Image&gt;&lt;/ThreeDShapeInfo&gt;"/>
</p:tagLst>
</file>

<file path=ppt/tags/tag1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F0C9FA0-3B19-4A5F-8435-8D5ED84124AB}&quot;/&gt;&lt;isInvalidForFieldText val=&quot;0&quot;/&gt;&lt;Image&gt;&lt;filename val=&quot;C:\DOCUME~1\swp54152\LOCALS~1\Temp\PR\data\asimages\{1F0C9FA0-3B19-4A5F-8435-8D5ED84124AB}_27.png&quot;/&gt;&lt;left val=&quot;473&quot;/&gt;&lt;top val=&quot;362&quot;/&gt;&lt;width val=&quot;125&quot;/&gt;&lt;height val=&quot;97&quot;/&gt;&lt;hasText val=&quot;1&quot;/&gt;&lt;/Image&gt;&lt;/ThreeDShapeInfo&gt;"/>
</p:tagLst>
</file>

<file path=ppt/tags/tag1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6F2C3B17-E662-4097-ADD0-525333EA52B4}&quot;/&gt;&lt;isInvalidForFieldText val=&quot;0&quot;/&gt;&lt;Image&gt;&lt;filename val=&quot;C:\DOCUME~1\swp54152\LOCALS~1\Temp\PR\data\asimages\{6F2C3B17-E662-4097-ADD0-525333EA52B4}_27.png&quot;/&gt;&lt;left val=&quot;518&quot;/&gt;&lt;top val=&quot;89&quot;/&gt;&lt;width val=&quot;97&quot;/&gt;&lt;height val=&quot;125&quot;/&gt;&lt;hasText val=&quot;1&quot;/&gt;&lt;/Image&gt;&lt;/ThreeDShapeInfo&gt;"/>
</p:tagLst>
</file>

<file path=ppt/tags/tag1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B3F78C-E98E-40D3-9C4D-718B78D48A4F}&quot;/&gt;&lt;isInvalidForFieldText val=&quot;0&quot;/&gt;&lt;Image&gt;&lt;filename val=&quot;C:\DOCUME~1\swp54152\LOCALS~1\Temp\PR\data\asimages\{F4B3F78C-E98E-40D3-9C4D-718B78D48A4F}_21.png&quot;/&gt;&lt;left val=&quot;104&quot;/&gt;&lt;top val=&quot;348&quot;/&gt;&lt;width val=&quot;537&quot;/&gt;&lt;height val=&quot;99&quot;/&gt;&lt;hasText val=&quot;1&quot;/&gt;&lt;/Image&gt;&lt;/ThreeDShapeInfo&gt;"/>
</p:tagLst>
</file>

<file path=ppt/tags/tag1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20&quot;/&gt;&lt;/TableIndex&gt;&lt;/ShapeTextInfo&gt;"/>
</p:tagLst>
</file>

<file path=ppt/tags/tag1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964FBE-A86D-411F-B168-E4E731264477}&quot;/&gt;&lt;isInvalidForFieldText val=&quot;0&quot;/&gt;&lt;Image&gt;&lt;filename val=&quot;C:\DOCUME~1\swp54152\LOCALS~1\Temp\PR\data\asimages\{8D964FBE-A86D-411F-B168-E4E731264477}_22.png&quot;/&gt;&lt;left val=&quot;300&quot;/&gt;&lt;top val=&quot;126&quot;/&gt;&lt;width val=&quot;420&quot;/&gt;&lt;height val=&quot;309&quot;/&gt;&lt;hasText val=&quot;1&quot;/&gt;&lt;/Image&gt;&lt;/ThreeDShapeInfo&gt;"/>
</p:tagLst>
</file>

<file path=ppt/tags/tag1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20&quot;/&gt;&lt;/TableIndex&gt;&lt;/ShapeTextInfo&gt;"/>
</p:tagLst>
</file>

<file path=ppt/tags/tag1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18&quot;/&gt;&lt;/TableIndex&gt;&lt;/ShapeTextInfo&gt;"/>
</p:tagLst>
</file>

<file path=ppt/tags/tag1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7198E0-8546-4742-A022-C97E19F76ED8}&quot;/&gt;&lt;isInvalidForFieldText val=&quot;0&quot;/&gt;&lt;Image&gt;&lt;filename val=&quot;C:\DOCUME~1\swp54152\LOCALS~1\Temp\PR\data\asimages\{FB7198E0-8546-4742-A022-C97E19F76ED8}_24.png&quot;/&gt;&lt;left val=&quot;268&quot;/&gt;&lt;top val=&quot;167&quot;/&gt;&lt;width val=&quot;421&quot;/&gt;&lt;height val=&quot;228&quot;/&gt;&lt;hasText val=&quot;1&quot;/&gt;&lt;/Image&gt;&lt;/ThreeDShapeInfo&gt;"/>
</p:tagLst>
</file>

<file path=ppt/tags/tag1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13&quot;/&gt;&lt;/TableIndex&gt;&lt;/ShapeTextInfo&gt;"/>
</p:tagLst>
</file>

<file path=ppt/tags/tag1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A5760C2-A23A-4898-9882-C231A37BE562}&quot;/&gt;&lt;isInvalidForFieldText val=&quot;0&quot;/&gt;&lt;Image&gt;&lt;filename val=&quot;C:\DOCUME~1\swp54152\LOCALS~1\Temp\PR\data\asimages\{0A5760C2-A23A-4898-9882-C231A37BE562}_25.png&quot;/&gt;&lt;left val=&quot;246&quot;/&gt;&lt;top val=&quot;165&quot;/&gt;&lt;width val=&quot;410&quot;/&gt;&lt;height val=&quot;246&quot;/&gt;&lt;hasText val=&quot;1&quot;/&gt;&lt;/Image&gt;&lt;/ThreeDShapeInfo&gt;"/>
</p:tagLst>
</file>

<file path=ppt/tags/tag1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E4B6B1BF-0BAB-457A-B45D-6D9313DC47F1}&quot;/&gt;&lt;isInvalidForFieldText val=&quot;0&quot;/&gt;&lt;Image&gt;&lt;filename val=&quot;C:\DOCUME~1\swp54152\LOCALS~1\Temp\PR\data\asimages\{E4B6B1BF-0BAB-457A-B45D-6D9313DC47F1}_29.png&quot;/&gt;&lt;left val=&quot;0&quot;/&gt;&lt;top val=&quot;17&quot;/&gt;&lt;width val=&quot;747&quot;/&gt;&lt;height val=&quot;520&quot;/&gt;&lt;hasText val=&quot;1&quot;/&gt;&lt;/Image&gt;&lt;/ThreeDShapeInfo&gt;"/>
</p:tagLst>
</file>

<file path=ppt/tags/tag1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AAD40C5C-1199-4C33-ABBC-8E9CC95737B8}&quot;/&gt;&lt;isInvalidForFieldText val=&quot;0&quot;/&gt;&lt;Image&gt;&lt;filename val=&quot;C:\DOCUME~1\swp54152\LOCALS~1\Temp\PR\data\asimages\{AAD40C5C-1199-4C33-ABBC-8E9CC95737B8}_29.png&quot;/&gt;&lt;left val=&quot;416&quot;/&gt;&lt;top val=&quot;207&quot;/&gt;&lt;width val=&quot;42&quot;/&gt;&lt;height val=&quot;37&quot;/&gt;&lt;hasText val=&quot;1&quot;/&gt;&lt;/Image&gt;&lt;/ThreeDShapeInfo&gt;"/>
</p:tagLst>
</file>

<file path=ppt/tags/tag1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44122354-3C4F-4676-B08E-50F12F2A8139}&quot;/&gt;&lt;isInvalidForFieldText val=&quot;0&quot;/&gt;&lt;Image&gt;&lt;filename val=&quot;C:\DOCUME~1\swp54152\LOCALS~1\Temp\PR\data\asimages\{44122354-3C4F-4676-B08E-50F12F2A8139}_29.png&quot;/&gt;&lt;left val=&quot;285&quot;/&gt;&lt;top val=&quot;210&quot;/&gt;&lt;width val=&quot;44&quot;/&gt;&lt;height val=&quot;36&quot;/&gt;&lt;hasText val=&quot;1&quot;/&gt;&lt;/Image&gt;&lt;/ThreeDShapeInfo&gt;"/>
</p:tagLst>
</file>

<file path=ppt/tags/tag1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AB5269-1D39-420A-B008-370C6B1EEFA1}&quot;/&gt;&lt;isInvalidForFieldText val=&quot;0&quot;/&gt;&lt;Image&gt;&lt;filename val=&quot;C:\DOCUME~1\swp54152\LOCALS~1\Temp\PR\data\asimages\{94AB5269-1D39-420A-B008-370C6B1EEFA1}_30.png&quot;/&gt;&lt;left val=&quot;18&quot;/&gt;&lt;top val=&quot;161&quot;/&gt;&lt;width val=&quot;312&quot;/&gt;&lt;height val=&quot;234&quot;/&gt;&lt;hasText val=&quot;1&quot;/&gt;&lt;/Image&gt;&lt;/ThreeDShapeInfo&gt;"/>
</p:tagLst>
</file>

<file path=ppt/tags/tag1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8FC087E4-EDFD-466A-8890-CEF703F37EFD}&quot;/&gt;&lt;isInvalidForFieldText val=&quot;1&quot;/&gt;&lt;Image&gt;&lt;filename val=&quot;C:\DOCUME~1\swp54152\LOCALS~1\Temp\PR\data\asimages\{8FC087E4-EDFD-466A-8890-CEF703F37EFD}_30.png&quot;/&gt;&lt;left val=&quot;456&quot;/&gt;&lt;top val=&quot;17&quot;/&gt;&lt;width val=&quot;256&quot;/&gt;&lt;height val=&quot;134&quot;/&gt;&lt;hasText val=&quot;1&quot;/&gt;&lt;/Image&gt;&lt;/ThreeDShapeInfo&gt;"/>
</p:tagLst>
</file>

<file path=ppt/tags/tag1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3A7701-AEB1-4CE2-9ACF-7175A19AB977}&quot;/&gt;&lt;isInvalidForFieldText val=&quot;0&quot;/&gt;&lt;Image&gt;&lt;filename val=&quot;C:\DOCUME~1\swp54152\LOCALS~1\Temp\PR\data\asimages\{733A7701-AEB1-4CE2-9ACF-7175A19AB977}_30.png&quot;/&gt;&lt;left val=&quot;120&quot;/&gt;&lt;top val=&quot;201&quot;/&gt;&lt;width val=&quot;621&quot;/&gt;&lt;height val=&quot;345&quot;/&gt;&lt;hasText val=&quot;1&quot;/&gt;&lt;/Image&gt;&lt;/ThreeDShapeInfo&gt;"/>
</p:tagLst>
</file>

<file path=ppt/tags/tag1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9EE68277-1074-4DE4-8622-B3C267FAE719}&quot;/&gt;&lt;isInvalidForFieldText val=&quot;0&quot;/&gt;&lt;Image&gt;&lt;filename val=&quot;C:\DOCUME~1\swp54152\LOCALS~1\Temp\PR\data\asimages\{9EE68277-1074-4DE4-8622-B3C267FAE719}_31.png&quot;/&gt;&lt;left val=&quot;47&quot;/&gt;&lt;top val=&quot;156&quot;/&gt;&lt;width val=&quot;279&quot;/&gt;&lt;height val=&quot;246&quot;/&gt;&lt;hasText val=&quot;1&quot;/&gt;&lt;/Image&gt;&lt;/ThreeDShapeInfo&gt;"/>
</p:tagLst>
</file>

<file path=ppt/tags/tag147.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682E09-1175-4A41-B49E-CA5D86DFB710}&quot;/&gt;&lt;isInvalidForFieldText val=&quot;1&quot;/&gt;&lt;Image&gt;&lt;filename val=&quot;C:\DOCUME~1\swp54152\LOCALS~1\Temp\PR\data\asimages\{90682E09-1175-4A41-B49E-CA5D86DFB710}_31.png&quot;/&gt;&lt;left val=&quot;459&quot;/&gt;&lt;top val=&quot;17&quot;/&gt;&lt;width val=&quot;256&quot;/&gt;&lt;height val=&quot;134&quot;/&gt;&lt;hasText val=&quot;1&quot;/&gt;&lt;/Image&gt;&lt;/ThreeDShapeInfo&gt;"/>
</p:tagLst>
</file>

<file path=ppt/tags/tag1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B21BE3-E106-496E-AE62-530D01EE6206}&quot;/&gt;&lt;isInvalidForFieldText val=&quot;0&quot;/&gt;&lt;Image&gt;&lt;filename val=&quot;C:\DOCUME~1\swp54152\LOCALS~1\Temp\PR\data\asimages\{C8B21BE3-E106-496E-AE62-530D01EE6206}_31.png&quot;/&gt;&lt;left val=&quot;120&quot;/&gt;&lt;top val=&quot;201&quot;/&gt;&lt;width val=&quot;621&quot;/&gt;&lt;height val=&quot;345&quot;/&gt;&lt;hasText val=&quot;1&quot;/&gt;&lt;/Image&gt;&lt;/ThreeDShapeInfo&gt;"/>
</p:tagLst>
</file>

<file path=ppt/tags/tag1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24&quot;/&gt;&lt;lineCharCount val=&quot;1&quot;/&gt;&lt;lineCharCount val=&quot;17&quot;/&gt;&lt;lineCharCount val=&quot;1&quot;/&gt;&lt;lineCharCount val=&quot;20&quot;/&gt;&lt;lineCharCount val=&quot;1&quot;/&gt;&lt;lineCharCount val=&quot;20&quot;/&gt;&lt;/TableIndex&gt;&lt;/ShapeTextInfo&gt;"/>
</p:tagLst>
</file>

<file path=ppt/tags/tag1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6E5C31-959C-47FF-813E-3EAA38A807F2}&quot;/&gt;&lt;isInvalidForFieldText val=&quot;0&quot;/&gt;&lt;Image&gt;&lt;filename val=&quot;C:\DOCUME~1\swp54152\LOCALS~1\Temp\PR\data\asimages\{5E6E5C31-959C-47FF-813E-3EAA38A807F2}_34.png&quot;/&gt;&lt;left val=&quot;282&quot;/&gt;&lt;top val=&quot;105&quot;/&gt;&lt;width val=&quot;429&quot;/&gt;&lt;height val=&quot;317&quot;/&gt;&lt;hasText val=&quot;1&quot;/&gt;&lt;/Image&gt;&lt;/ThreeDShapeInfo&gt;"/>
</p:tagLst>
</file>

<file path=ppt/tags/tag1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2D2468F-2536-49E1-9AE5-59761D4C6C33}&quot;/&gt;&lt;isInvalidForFieldText val=&quot;0&quot;/&gt;&lt;Image&gt;&lt;filename val=&quot;C:\DOCUME~1\swp54152\LOCALS~1\Temp\PR\data\asimages\{72D2468F-2536-49E1-9AE5-59761D4C6C33}_32.png&quot;/&gt;&lt;left val=&quot;42&quot;/&gt;&lt;top val=&quot;184&quot;/&gt;&lt;width val=&quot;285&quot;/&gt;&lt;height val=&quot;210&quot;/&gt;&lt;hasText val=&quot;1&quot;/&gt;&lt;/Image&gt;&lt;/ThreeDShapeInfo&gt;"/>
</p:tagLst>
</file>

<file path=ppt/tags/tag1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AF1FA4-4D8D-4B46-AC03-4DEC809207E0}&quot;/&gt;&lt;isInvalidForFieldText val=&quot;1&quot;/&gt;&lt;Image&gt;&lt;filename val=&quot;C:\DOCUME~1\swp54152\LOCALS~1\Temp\PR\data\asimages\{8DAF1FA4-4D8D-4B46-AC03-4DEC809207E0}_32.png&quot;/&gt;&lt;left val=&quot;456&quot;/&gt;&lt;top val=&quot;17&quot;/&gt;&lt;width val=&quot;256&quot;/&gt;&lt;height val=&quot;134&quot;/&gt;&lt;hasText val=&quot;1&quot;/&gt;&lt;/Image&gt;&lt;/ThreeDShapeInfo&gt;"/>
</p:tagLst>
</file>

<file path=ppt/tags/tag1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197E5B-7C9D-445E-8A8C-DC693399C6BA}&quot;/&gt;&lt;isInvalidForFieldText val=&quot;0&quot;/&gt;&lt;Image&gt;&lt;filename val=&quot;C:\DOCUME~1\swp54152\LOCALS~1\Temp\PR\data\asimages\{C9197E5B-7C9D-445E-8A8C-DC693399C6BA}_32.png&quot;/&gt;&lt;left val=&quot;120&quot;/&gt;&lt;top val=&quot;201&quot;/&gt;&lt;width val=&quot;621&quot;/&gt;&lt;height val=&quot;345&quot;/&gt;&lt;hasText val=&quot;1&quot;/&gt;&lt;/Image&gt;&lt;/ThreeDShapeInfo&gt;"/>
</p:tagLst>
</file>

<file path=ppt/tags/tag1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59.xml><?xml version="1.0" encoding="utf-8"?>
<p:tagLst xmlns:a="http://schemas.openxmlformats.org/drawingml/2006/main" xmlns:r="http://schemas.openxmlformats.org/officeDocument/2006/relationships" xmlns:p="http://schemas.openxmlformats.org/presentationml/2006/main">
  <p:tag name="PRESENTER_SHAPEINFO" val="&lt;ThreeDShapeInfo&gt;&lt;uuid val=&quot;{E8C1A2C3-CCBB-4859-8509-5801F8A77C33}&quot;/&gt;&lt;isInvalidForFieldText val=&quot;1&quot;/&gt;&lt;Image&gt;&lt;filename val=&quot;C:\DOCUME~1\swp54152\LOCALS~1\Temp\PR\data\asimages\{E8C1A2C3-CCBB-4859-8509-5801F8A77C33}_33.png&quot;/&gt;&lt;left val=&quot;456&quot;/&gt;&lt;top val=&quot;18&quot;/&gt;&lt;width val=&quot;249&quot;/&gt;&lt;height val=&quot;127&quot;/&gt;&lt;hasText val=&quot;1&quot;/&gt;&lt;/Image&gt;&lt;/ThreeDShapeInfo&gt;"/>
</p:tagLst>
</file>

<file path=ppt/tags/tag1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C06B1867-4756-470B-A725-426003F9E33A}&quot;/&gt;&lt;isInvalidForFieldText val=&quot;0&quot;/&gt;&lt;Image&gt;&lt;filename val=&quot;C:\DOCUME~1\swp54152\LOCALS~1\Temp\PR\data\asimages\{C06B1867-4756-470B-A725-426003F9E33A}_33.png&quot;/&gt;&lt;left val=&quot;120&quot;/&gt;&lt;top val=&quot;201&quot;/&gt;&lt;width val=&quot;621&quot;/&gt;&lt;height val=&quot;345&quot;/&gt;&lt;hasText val=&quot;1&quot;/&gt;&lt;/Image&gt;&lt;/ThreeDShapeInfo&gt;"/>
</p:tagLst>
</file>

<file path=ppt/tags/tag1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8&quot;/&gt;&lt;lineCharCount val=&quot;14&quot;/&gt;&lt;lineCharCount val=&quot;6&quot;/&gt;&lt;lineCharCount val=&quot;12&quot;/&gt;&lt;lineCharCount val=&quot;10&quot;/&gt;&lt;lineCharCount val=&quot;7&quot;/&gt;&lt;/TableIndex&gt;&lt;/ShapeTextInfo&gt;"/>
</p:tagLst>
</file>

<file path=ppt/tags/tag1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2390</TotalTime>
  <Words>8207</Words>
  <Application>Microsoft Office PowerPoint</Application>
  <PresentationFormat>On-screen Show (4:3)</PresentationFormat>
  <Paragraphs>876</Paragraphs>
  <Slides>50</Slides>
  <Notes>39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Gill Sans MT</vt:lpstr>
      <vt:lpstr>Times New Roman</vt:lpstr>
      <vt:lpstr>Verdana</vt:lpstr>
      <vt:lpstr>Gallery</vt:lpstr>
      <vt:lpstr>Discretion, The National Decision Model (NDM) &amp; Managing Conflict  </vt:lpstr>
      <vt:lpstr>The National Decision Model (NDM) </vt:lpstr>
      <vt:lpstr>Discretion (Blackstones 3.6)</vt:lpstr>
      <vt:lpstr>Options</vt:lpstr>
      <vt:lpstr>Before making a decision you may need to consider: </vt:lpstr>
      <vt:lpstr>Dealing with Conflict Situations</vt:lpstr>
      <vt:lpstr>PowerPoint Presentation</vt:lpstr>
      <vt:lpstr>PowerPoint Presentation</vt:lpstr>
      <vt:lpstr>PowerPoint Presentation</vt:lpstr>
      <vt:lpstr>PowerPoint Presentation</vt:lpstr>
      <vt:lpstr>PowerPoint Presentation</vt:lpstr>
      <vt:lpstr>Threat/Risk Assessment</vt:lpstr>
      <vt:lpstr>PowerPoint Presentation</vt:lpstr>
      <vt:lpstr>PowerPoint Presentation</vt:lpstr>
      <vt:lpstr>PowerPoint Presentation</vt:lpstr>
      <vt:lpstr>Use of Force Powers</vt:lpstr>
      <vt:lpstr>Common Law </vt:lpstr>
      <vt:lpstr>S3 of the Criminal Law Act 1967  </vt:lpstr>
      <vt:lpstr>Section 117 of the Police and Criminal Evidence Act 1984  </vt:lpstr>
      <vt:lpstr>Use of Force </vt:lpstr>
      <vt:lpstr>Legislation, Policy &amp; Procedures</vt:lpstr>
      <vt:lpstr>Legislation, Policy &amp; Procedures</vt:lpstr>
      <vt:lpstr>Legislation, Policy &amp; Procedures</vt:lpstr>
      <vt:lpstr>Legislation, Policy &amp; Procedures</vt:lpstr>
      <vt:lpstr>PowerPoint Presentation</vt:lpstr>
      <vt:lpstr>Tactical Options</vt:lpstr>
      <vt:lpstr>PowerPoint Presentation</vt:lpstr>
      <vt:lpstr>Communication</vt:lpstr>
      <vt:lpstr>Betari’s Box</vt:lpstr>
      <vt:lpstr>PowerPoint Presentation</vt:lpstr>
      <vt:lpstr>Five Step Communication Model</vt:lpstr>
      <vt:lpstr>Five Step Communication Model</vt:lpstr>
      <vt:lpstr>Five Step Communication Model</vt:lpstr>
      <vt:lpstr>Five Step Communication Model</vt:lpstr>
      <vt:lpstr>Five Step Communication Model</vt:lpstr>
      <vt:lpstr>PowerPoint Presentation</vt:lpstr>
      <vt:lpstr>PowerPoint Presentation</vt:lpstr>
      <vt:lpstr>PowerPoint Presentation</vt:lpstr>
      <vt:lpstr>Accounting for the Use of Force</vt:lpstr>
      <vt:lpstr>PowerPoint Presentation</vt:lpstr>
      <vt:lpstr>PowerPoint Presentation</vt:lpstr>
      <vt:lpstr>PowerPoint Presentation</vt:lpstr>
      <vt:lpstr>Confrontation Handling (Communication Module 06)</vt:lpstr>
      <vt:lpstr>Negative Factors in Confrontation Handling</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Williams,Dave swp3305</dc:creator>
  <cp:lastModifiedBy>wynne jones</cp:lastModifiedBy>
  <cp:revision>141</cp:revision>
  <cp:lastPrinted>2015-07-27T11:55:26Z</cp:lastPrinted>
  <dcterms:created xsi:type="dcterms:W3CDTF">2014-04-07T14:10:44Z</dcterms:created>
  <dcterms:modified xsi:type="dcterms:W3CDTF">2020-03-13T20:38:10Z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92f8a3b0-8e5b-4de3-9fc4-3c762b3fca09</vt:lpwstr>
  </property>
  <property fmtid="{D5CDD505-2E9C-101B-9397-08002B2CF9AE}" pid="3" name="SWPIL">
    <vt:lpwstr>NOT PROTECTIVELY MARKED</vt:lpwstr>
  </property>
  <property fmtid="{D5CDD505-2E9C-101B-9397-08002B2CF9AE}" pid="4" name="SWPVNV">
    <vt:lpwstr>No Visual Mark</vt:lpwstr>
  </property>
</Properties>
</file>