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5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16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3A50DB-745E-44FB-8193-928EF33F0C40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1A3DC8C-D369-45B8-9D0A-9D323F3EBB87}">
      <dgm:prSet/>
      <dgm:spPr/>
      <dgm:t>
        <a:bodyPr/>
        <a:lstStyle/>
        <a:p>
          <a:r>
            <a:rPr lang="en-GB"/>
            <a:t>Biswajit mukherjee </a:t>
          </a:r>
          <a:endParaRPr lang="en-US"/>
        </a:p>
      </dgm:t>
    </dgm:pt>
    <dgm:pt modelId="{C3ABDFEC-F107-417B-A50E-CD9B99A11E1B}" type="parTrans" cxnId="{1AD12A5E-D995-4756-882A-4A90F84557F5}">
      <dgm:prSet/>
      <dgm:spPr/>
      <dgm:t>
        <a:bodyPr/>
        <a:lstStyle/>
        <a:p>
          <a:endParaRPr lang="en-US"/>
        </a:p>
      </dgm:t>
    </dgm:pt>
    <dgm:pt modelId="{6199E4D8-D84E-4A34-9FF5-2D759142EABA}" type="sibTrans" cxnId="{1AD12A5E-D995-4756-882A-4A90F84557F5}">
      <dgm:prSet/>
      <dgm:spPr/>
      <dgm:t>
        <a:bodyPr/>
        <a:lstStyle/>
        <a:p>
          <a:endParaRPr lang="en-US"/>
        </a:p>
      </dgm:t>
    </dgm:pt>
    <dgm:pt modelId="{5C7E70E6-3A69-4094-ACA2-AE7523B4B209}">
      <dgm:prSet/>
      <dgm:spPr/>
      <dgm:t>
        <a:bodyPr/>
        <a:lstStyle/>
        <a:p>
          <a:r>
            <a:rPr lang="en-GB"/>
            <a:t>Samuel Adams</a:t>
          </a:r>
          <a:endParaRPr lang="en-US"/>
        </a:p>
      </dgm:t>
    </dgm:pt>
    <dgm:pt modelId="{99914A31-C63F-476B-A264-D408E6DD8D7B}" type="parTrans" cxnId="{E19A31BC-FC58-4C95-A9A1-FC29A86A960C}">
      <dgm:prSet/>
      <dgm:spPr/>
      <dgm:t>
        <a:bodyPr/>
        <a:lstStyle/>
        <a:p>
          <a:endParaRPr lang="en-US"/>
        </a:p>
      </dgm:t>
    </dgm:pt>
    <dgm:pt modelId="{09F690DC-606B-4C8D-B248-5916F4597F09}" type="sibTrans" cxnId="{E19A31BC-FC58-4C95-A9A1-FC29A86A960C}">
      <dgm:prSet/>
      <dgm:spPr/>
      <dgm:t>
        <a:bodyPr/>
        <a:lstStyle/>
        <a:p>
          <a:endParaRPr lang="en-US"/>
        </a:p>
      </dgm:t>
    </dgm:pt>
    <dgm:pt modelId="{3260E2D2-6FA6-47A3-ABC6-00F6FC237DE2}">
      <dgm:prSet/>
      <dgm:spPr/>
      <dgm:t>
        <a:bodyPr/>
        <a:lstStyle/>
        <a:p>
          <a:r>
            <a:rPr lang="en-GB"/>
            <a:t>Samantha Bufford</a:t>
          </a:r>
          <a:endParaRPr lang="en-US"/>
        </a:p>
      </dgm:t>
    </dgm:pt>
    <dgm:pt modelId="{4943A11F-4403-45DA-9C93-4D876938585C}" type="parTrans" cxnId="{C9F3E2EE-0C6C-495C-B94B-D7861B130907}">
      <dgm:prSet/>
      <dgm:spPr/>
      <dgm:t>
        <a:bodyPr/>
        <a:lstStyle/>
        <a:p>
          <a:endParaRPr lang="en-US"/>
        </a:p>
      </dgm:t>
    </dgm:pt>
    <dgm:pt modelId="{AD85D683-F19C-44A2-9CEB-8065E73F97C7}" type="sibTrans" cxnId="{C9F3E2EE-0C6C-495C-B94B-D7861B130907}">
      <dgm:prSet/>
      <dgm:spPr/>
      <dgm:t>
        <a:bodyPr/>
        <a:lstStyle/>
        <a:p>
          <a:endParaRPr lang="en-US"/>
        </a:p>
      </dgm:t>
    </dgm:pt>
    <dgm:pt modelId="{2D010A1E-0169-4A20-9158-15BAC832E37B}">
      <dgm:prSet/>
      <dgm:spPr/>
      <dgm:t>
        <a:bodyPr/>
        <a:lstStyle/>
        <a:p>
          <a:r>
            <a:rPr lang="en-GB"/>
            <a:t>Angela D'Costa </a:t>
          </a:r>
          <a:endParaRPr lang="en-US"/>
        </a:p>
      </dgm:t>
    </dgm:pt>
    <dgm:pt modelId="{CF2A3911-399C-4667-970E-5D1FCD12B5E4}" type="parTrans" cxnId="{B6DB7ED5-0359-4C9E-A507-4ACA4EF452CD}">
      <dgm:prSet/>
      <dgm:spPr/>
      <dgm:t>
        <a:bodyPr/>
        <a:lstStyle/>
        <a:p>
          <a:endParaRPr lang="en-US"/>
        </a:p>
      </dgm:t>
    </dgm:pt>
    <dgm:pt modelId="{7C57C2BC-DA93-40D0-AB7A-B283440529F0}" type="sibTrans" cxnId="{B6DB7ED5-0359-4C9E-A507-4ACA4EF452CD}">
      <dgm:prSet/>
      <dgm:spPr/>
      <dgm:t>
        <a:bodyPr/>
        <a:lstStyle/>
        <a:p>
          <a:endParaRPr lang="en-US"/>
        </a:p>
      </dgm:t>
    </dgm:pt>
    <dgm:pt modelId="{7E857676-3094-4DCF-AB58-18726D064428}" type="pres">
      <dgm:prSet presAssocID="{B53A50DB-745E-44FB-8193-928EF33F0C40}" presName="diagram" presStyleCnt="0">
        <dgm:presLayoutVars>
          <dgm:dir/>
          <dgm:resizeHandles val="exact"/>
        </dgm:presLayoutVars>
      </dgm:prSet>
      <dgm:spPr/>
    </dgm:pt>
    <dgm:pt modelId="{F10E392B-ACD4-41A4-B343-8B0C5D32B91B}" type="pres">
      <dgm:prSet presAssocID="{E1A3DC8C-D369-45B8-9D0A-9D323F3EBB87}" presName="arrow" presStyleLbl="node1" presStyleIdx="0" presStyleCnt="4">
        <dgm:presLayoutVars>
          <dgm:bulletEnabled val="1"/>
        </dgm:presLayoutVars>
      </dgm:prSet>
      <dgm:spPr/>
    </dgm:pt>
    <dgm:pt modelId="{D55D179C-9D2C-4809-ADFC-07086DFF3B5B}" type="pres">
      <dgm:prSet presAssocID="{5C7E70E6-3A69-4094-ACA2-AE7523B4B209}" presName="arrow" presStyleLbl="node1" presStyleIdx="1" presStyleCnt="4">
        <dgm:presLayoutVars>
          <dgm:bulletEnabled val="1"/>
        </dgm:presLayoutVars>
      </dgm:prSet>
      <dgm:spPr/>
    </dgm:pt>
    <dgm:pt modelId="{EDEEA88F-EC86-4745-B07A-DD9927B67D6F}" type="pres">
      <dgm:prSet presAssocID="{3260E2D2-6FA6-47A3-ABC6-00F6FC237DE2}" presName="arrow" presStyleLbl="node1" presStyleIdx="2" presStyleCnt="4">
        <dgm:presLayoutVars>
          <dgm:bulletEnabled val="1"/>
        </dgm:presLayoutVars>
      </dgm:prSet>
      <dgm:spPr/>
    </dgm:pt>
    <dgm:pt modelId="{8A13952B-ABA8-4DE6-9910-65C13A64EEE9}" type="pres">
      <dgm:prSet presAssocID="{2D010A1E-0169-4A20-9158-15BAC832E37B}" presName="arrow" presStyleLbl="node1" presStyleIdx="3" presStyleCnt="4">
        <dgm:presLayoutVars>
          <dgm:bulletEnabled val="1"/>
        </dgm:presLayoutVars>
      </dgm:prSet>
      <dgm:spPr/>
    </dgm:pt>
  </dgm:ptLst>
  <dgm:cxnLst>
    <dgm:cxn modelId="{1AD12A5E-D995-4756-882A-4A90F84557F5}" srcId="{B53A50DB-745E-44FB-8193-928EF33F0C40}" destId="{E1A3DC8C-D369-45B8-9D0A-9D323F3EBB87}" srcOrd="0" destOrd="0" parTransId="{C3ABDFEC-F107-417B-A50E-CD9B99A11E1B}" sibTransId="{6199E4D8-D84E-4A34-9FF5-2D759142EABA}"/>
    <dgm:cxn modelId="{8BEBD765-1D1C-4E11-A9CC-B6DF963A5D7F}" type="presOf" srcId="{B53A50DB-745E-44FB-8193-928EF33F0C40}" destId="{7E857676-3094-4DCF-AB58-18726D064428}" srcOrd="0" destOrd="0" presId="urn:microsoft.com/office/officeart/2005/8/layout/arrow5"/>
    <dgm:cxn modelId="{F9089B68-90A7-4FA7-B870-765FB7E3C705}" type="presOf" srcId="{3260E2D2-6FA6-47A3-ABC6-00F6FC237DE2}" destId="{EDEEA88F-EC86-4745-B07A-DD9927B67D6F}" srcOrd="0" destOrd="0" presId="urn:microsoft.com/office/officeart/2005/8/layout/arrow5"/>
    <dgm:cxn modelId="{69361797-32B6-4D38-881F-3D281C1C9516}" type="presOf" srcId="{5C7E70E6-3A69-4094-ACA2-AE7523B4B209}" destId="{D55D179C-9D2C-4809-ADFC-07086DFF3B5B}" srcOrd="0" destOrd="0" presId="urn:microsoft.com/office/officeart/2005/8/layout/arrow5"/>
    <dgm:cxn modelId="{E19A31BC-FC58-4C95-A9A1-FC29A86A960C}" srcId="{B53A50DB-745E-44FB-8193-928EF33F0C40}" destId="{5C7E70E6-3A69-4094-ACA2-AE7523B4B209}" srcOrd="1" destOrd="0" parTransId="{99914A31-C63F-476B-A264-D408E6DD8D7B}" sibTransId="{09F690DC-606B-4C8D-B248-5916F4597F09}"/>
    <dgm:cxn modelId="{B6DB7ED5-0359-4C9E-A507-4ACA4EF452CD}" srcId="{B53A50DB-745E-44FB-8193-928EF33F0C40}" destId="{2D010A1E-0169-4A20-9158-15BAC832E37B}" srcOrd="3" destOrd="0" parTransId="{CF2A3911-399C-4667-970E-5D1FCD12B5E4}" sibTransId="{7C57C2BC-DA93-40D0-AB7A-B283440529F0}"/>
    <dgm:cxn modelId="{C9F3E2EE-0C6C-495C-B94B-D7861B130907}" srcId="{B53A50DB-745E-44FB-8193-928EF33F0C40}" destId="{3260E2D2-6FA6-47A3-ABC6-00F6FC237DE2}" srcOrd="2" destOrd="0" parTransId="{4943A11F-4403-45DA-9C93-4D876938585C}" sibTransId="{AD85D683-F19C-44A2-9CEB-8065E73F97C7}"/>
    <dgm:cxn modelId="{787E1AFB-C0DF-438C-A0C3-466D568000AD}" type="presOf" srcId="{E1A3DC8C-D369-45B8-9D0A-9D323F3EBB87}" destId="{F10E392B-ACD4-41A4-B343-8B0C5D32B91B}" srcOrd="0" destOrd="0" presId="urn:microsoft.com/office/officeart/2005/8/layout/arrow5"/>
    <dgm:cxn modelId="{191E89FC-B3ED-4694-B9CF-B5A014A8687F}" type="presOf" srcId="{2D010A1E-0169-4A20-9158-15BAC832E37B}" destId="{8A13952B-ABA8-4DE6-9910-65C13A64EEE9}" srcOrd="0" destOrd="0" presId="urn:microsoft.com/office/officeart/2005/8/layout/arrow5"/>
    <dgm:cxn modelId="{1BB89FF4-EFF6-44C9-9844-3243EC7B4DD4}" type="presParOf" srcId="{7E857676-3094-4DCF-AB58-18726D064428}" destId="{F10E392B-ACD4-41A4-B343-8B0C5D32B91B}" srcOrd="0" destOrd="0" presId="urn:microsoft.com/office/officeart/2005/8/layout/arrow5"/>
    <dgm:cxn modelId="{B6BC7443-6360-4877-AB13-B6312116D682}" type="presParOf" srcId="{7E857676-3094-4DCF-AB58-18726D064428}" destId="{D55D179C-9D2C-4809-ADFC-07086DFF3B5B}" srcOrd="1" destOrd="0" presId="urn:microsoft.com/office/officeart/2005/8/layout/arrow5"/>
    <dgm:cxn modelId="{FEB62A75-6C05-4E9D-A764-0FCE84364497}" type="presParOf" srcId="{7E857676-3094-4DCF-AB58-18726D064428}" destId="{EDEEA88F-EC86-4745-B07A-DD9927B67D6F}" srcOrd="2" destOrd="0" presId="urn:microsoft.com/office/officeart/2005/8/layout/arrow5"/>
    <dgm:cxn modelId="{722F95E7-151C-46E7-9468-3A67B6C8D6C4}" type="presParOf" srcId="{7E857676-3094-4DCF-AB58-18726D064428}" destId="{8A13952B-ABA8-4DE6-9910-65C13A64EEE9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E392B-ACD4-41A4-B343-8B0C5D32B91B}">
      <dsp:nvSpPr>
        <dsp:cNvPr id="0" name=""/>
        <dsp:cNvSpPr/>
      </dsp:nvSpPr>
      <dsp:spPr>
        <a:xfrm>
          <a:off x="2038500" y="800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Biswajit mukherjee </a:t>
          </a:r>
          <a:endParaRPr lang="en-US" sz="1600" kern="1200"/>
        </a:p>
      </dsp:txBody>
      <dsp:txXfrm>
        <a:off x="2612703" y="800"/>
        <a:ext cx="1148407" cy="1894871"/>
      </dsp:txXfrm>
    </dsp:sp>
    <dsp:sp modelId="{D55D179C-9D2C-4809-ADFC-07086DFF3B5B}">
      <dsp:nvSpPr>
        <dsp:cNvPr id="0" name=""/>
        <dsp:cNvSpPr/>
      </dsp:nvSpPr>
      <dsp:spPr>
        <a:xfrm rot="5400000">
          <a:off x="3769017" y="1731318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Samuel Adams</a:t>
          </a:r>
          <a:endParaRPr lang="en-US" sz="1600" kern="1200"/>
        </a:p>
      </dsp:txBody>
      <dsp:txXfrm rot="-5400000">
        <a:off x="4170959" y="2305521"/>
        <a:ext cx="1894871" cy="1148407"/>
      </dsp:txXfrm>
    </dsp:sp>
    <dsp:sp modelId="{EDEEA88F-EC86-4745-B07A-DD9927B67D6F}">
      <dsp:nvSpPr>
        <dsp:cNvPr id="0" name=""/>
        <dsp:cNvSpPr/>
      </dsp:nvSpPr>
      <dsp:spPr>
        <a:xfrm rot="10800000">
          <a:off x="2038500" y="3461835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Samantha Bufford</a:t>
          </a:r>
          <a:endParaRPr lang="en-US" sz="1600" kern="1200"/>
        </a:p>
      </dsp:txBody>
      <dsp:txXfrm rot="10800000">
        <a:off x="2612703" y="3863777"/>
        <a:ext cx="1148407" cy="1894871"/>
      </dsp:txXfrm>
    </dsp:sp>
    <dsp:sp modelId="{8A13952B-ABA8-4DE6-9910-65C13A64EEE9}">
      <dsp:nvSpPr>
        <dsp:cNvPr id="0" name=""/>
        <dsp:cNvSpPr/>
      </dsp:nvSpPr>
      <dsp:spPr>
        <a:xfrm rot="16200000">
          <a:off x="307982" y="1731318"/>
          <a:ext cx="2296813" cy="229681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Angela D'Costa </a:t>
          </a:r>
          <a:endParaRPr lang="en-US" sz="1600" kern="1200"/>
        </a:p>
      </dsp:txBody>
      <dsp:txXfrm rot="5400000">
        <a:off x="307982" y="2305521"/>
        <a:ext cx="1894871" cy="11484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August 7,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6408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734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29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76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294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1879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27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66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84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535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August 7,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18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August 7, 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79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43102195@N08/4117176761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4463051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sshb/3382539376" TargetMode="Externa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578F9-F4F3-47F9-BC7F-B946DBB0B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en-GB"/>
              <a:t>LIACL</a:t>
            </a:r>
            <a:br>
              <a:rPr lang="en-GB"/>
            </a:br>
            <a:r>
              <a:rPr lang="en-GB"/>
              <a:t>audit consultancy</a:t>
            </a: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C3A21B99-5677-4C4D-8467-3996A42449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35" r="-1" b="-1"/>
          <a:stretch/>
        </p:blipFill>
        <p:spPr>
          <a:xfrm>
            <a:off x="6557147" y="2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819DC2A4-EB0C-4DA7-8B5B-4B1F4243A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1636" y="5457992"/>
            <a:ext cx="667802" cy="631474"/>
            <a:chOff x="10478914" y="1506691"/>
            <a:chExt cx="667802" cy="631474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B1D6106-2FE2-43D2-9C05-B11DB97DD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5EA3FCD8-3C26-4FDE-89C6-D23C051A4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0C2F5CED-63A1-4925-A64D-D8445C47B8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515" r="2" b="2"/>
          <a:stretch/>
        </p:blipFill>
        <p:spPr>
          <a:xfrm>
            <a:off x="6557147" y="3429002"/>
            <a:ext cx="5632453" cy="3428999"/>
          </a:xfrm>
          <a:custGeom>
            <a:avLst/>
            <a:gdLst/>
            <a:ahLst/>
            <a:cxnLst/>
            <a:rect l="l" t="t" r="r" b="b"/>
            <a:pathLst>
              <a:path w="5632453" h="3428999">
                <a:moveTo>
                  <a:pt x="0" y="0"/>
                </a:moveTo>
                <a:lnTo>
                  <a:pt x="5632453" y="0"/>
                </a:lnTo>
                <a:lnTo>
                  <a:pt x="5632453" y="3428999"/>
                </a:lnTo>
                <a:lnTo>
                  <a:pt x="0" y="3428999"/>
                </a:lnTo>
                <a:close/>
              </a:path>
            </a:pathLst>
          </a:cu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BB9EF7-A7A1-4296-9F2E-AD1A00D2B5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Audit  for </a:t>
            </a:r>
          </a:p>
          <a:p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London Heathrow Marriott</a:t>
            </a:r>
          </a:p>
        </p:txBody>
      </p:sp>
    </p:spTree>
    <p:extLst>
      <p:ext uri="{BB962C8B-B14F-4D97-AF65-F5344CB8AC3E}">
        <p14:creationId xmlns:p14="http://schemas.microsoft.com/office/powerpoint/2010/main" val="79417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FE1D4E-EDDA-4A37-83CC-5152A7FA3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About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E6A1A-449C-4765-865B-BD7716F24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anchor="t">
            <a:normAutofit/>
          </a:bodyPr>
          <a:lstStyle/>
          <a:p>
            <a:r>
              <a:rPr lang="en-GB" sz="1600"/>
              <a:t>London based</a:t>
            </a:r>
          </a:p>
          <a:p>
            <a:r>
              <a:rPr lang="en-GB" sz="1600"/>
              <a:t>Worldwide consultancy </a:t>
            </a:r>
          </a:p>
          <a:p>
            <a:r>
              <a:rPr lang="en-GB" sz="1600"/>
              <a:t>Experienced and friendly employee.</a:t>
            </a:r>
          </a:p>
          <a:p>
            <a:r>
              <a:rPr lang="en-GB" sz="1600"/>
              <a:t>Work together as a team</a:t>
            </a:r>
          </a:p>
          <a:p>
            <a:r>
              <a:rPr lang="en-GB" sz="1600"/>
              <a:t>100% accurate results.</a:t>
            </a:r>
          </a:p>
          <a:p>
            <a:r>
              <a:rPr lang="en-GB" sz="1600"/>
              <a:t>Our aim impartiality and objectivity</a:t>
            </a:r>
          </a:p>
        </p:txBody>
      </p:sp>
      <p:pic>
        <p:nvPicPr>
          <p:cNvPr id="6" name="Picture 5" descr="A store front at day&#10;&#10;Description automatically generated">
            <a:extLst>
              <a:ext uri="{FF2B5EF4-FFF2-40B4-BE49-F238E27FC236}">
                <a16:creationId xmlns:a16="http://schemas.microsoft.com/office/drawing/2014/main" id="{A2898734-5083-4066-A826-8D06F235BA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250" r="1" b="19238"/>
          <a:stretch/>
        </p:blipFill>
        <p:spPr>
          <a:xfrm>
            <a:off x="4550896" y="-3"/>
            <a:ext cx="7641102" cy="3429002"/>
          </a:xfrm>
          <a:custGeom>
            <a:avLst/>
            <a:gdLst/>
            <a:ahLst/>
            <a:cxnLst/>
            <a:rect l="l" t="t" r="r" b="b"/>
            <a:pathLst>
              <a:path w="7641102" h="3429002">
                <a:moveTo>
                  <a:pt x="0" y="0"/>
                </a:moveTo>
                <a:lnTo>
                  <a:pt x="7641102" y="0"/>
                </a:lnTo>
                <a:lnTo>
                  <a:pt x="7641102" y="3429002"/>
                </a:lnTo>
                <a:lnTo>
                  <a:pt x="0" y="3429002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0E512E7-EBE4-48BD-B071-CF6B431441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700" r="-1" b="-1"/>
          <a:stretch/>
        </p:blipFill>
        <p:spPr>
          <a:xfrm>
            <a:off x="4550902" y="3428999"/>
            <a:ext cx="7641101" cy="3429002"/>
          </a:xfrm>
          <a:custGeom>
            <a:avLst/>
            <a:gdLst/>
            <a:ahLst/>
            <a:cxnLst/>
            <a:rect l="l" t="t" r="r" b="b"/>
            <a:pathLst>
              <a:path w="7641101" h="3429001">
                <a:moveTo>
                  <a:pt x="0" y="0"/>
                </a:moveTo>
                <a:lnTo>
                  <a:pt x="7641101" y="0"/>
                </a:lnTo>
                <a:lnTo>
                  <a:pt x="7641101" y="3429001"/>
                </a:lnTo>
                <a:lnTo>
                  <a:pt x="0" y="3429001"/>
                </a:lnTo>
                <a:close/>
              </a:path>
            </a:pathLst>
          </a:cu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639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E6CE7-6A4E-40FC-BE1A-0BE85CA78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Project </a:t>
            </a:r>
          </a:p>
        </p:txBody>
      </p:sp>
      <p:pic>
        <p:nvPicPr>
          <p:cNvPr id="8" name="Picture 7" descr="A large green field in front of a building&#10;&#10;Description automatically generated">
            <a:extLst>
              <a:ext uri="{FF2B5EF4-FFF2-40B4-BE49-F238E27FC236}">
                <a16:creationId xmlns:a16="http://schemas.microsoft.com/office/drawing/2014/main" id="{F9803C80-DBFA-4C6D-B90E-A76818FAA9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06" r="2" b="26507"/>
          <a:stretch/>
        </p:blipFill>
        <p:spPr>
          <a:xfrm>
            <a:off x="4550896" y="549273"/>
            <a:ext cx="7090240" cy="2880520"/>
          </a:xfrm>
          <a:custGeom>
            <a:avLst/>
            <a:gdLst/>
            <a:ahLst/>
            <a:cxnLst/>
            <a:rect l="l" t="t" r="r" b="b"/>
            <a:pathLst>
              <a:path w="7090240" h="2880520">
                <a:moveTo>
                  <a:pt x="0" y="0"/>
                </a:moveTo>
                <a:lnTo>
                  <a:pt x="7090240" y="0"/>
                </a:lnTo>
                <a:lnTo>
                  <a:pt x="7090240" y="2880520"/>
                </a:lnTo>
                <a:lnTo>
                  <a:pt x="0" y="2880520"/>
                </a:lnTo>
                <a:close/>
              </a:path>
            </a:pathLst>
          </a:cu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995BB-6506-4B99-B21F-D5DC05E74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anchor="t">
            <a:normAutofit/>
          </a:bodyPr>
          <a:lstStyle/>
          <a:p>
            <a:r>
              <a:rPr lang="en-GB" sz="1600"/>
              <a:t>Location </a:t>
            </a:r>
          </a:p>
          <a:p>
            <a:r>
              <a:rPr lang="en-GB" sz="1600"/>
              <a:t>Budgeting plan</a:t>
            </a:r>
          </a:p>
          <a:p>
            <a:r>
              <a:rPr lang="en-GB" sz="1600"/>
              <a:t>Competitors such as the park-inn, the Hyatt residency, Holiday-inn etc. </a:t>
            </a:r>
          </a:p>
          <a:p>
            <a:r>
              <a:rPr lang="en-GB" sz="1600"/>
              <a:t>Renovated in 2017</a:t>
            </a:r>
          </a:p>
          <a:p>
            <a:r>
              <a:rPr lang="en-GB" sz="1600"/>
              <a:t>Maintain standardise  </a:t>
            </a:r>
          </a:p>
          <a:p>
            <a:endParaRPr lang="en-GB" sz="1600"/>
          </a:p>
        </p:txBody>
      </p:sp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0EEEB2C7-14BA-46EE-9B55-C672B9FE42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8194" r="2" b="10943"/>
          <a:stretch/>
        </p:blipFill>
        <p:spPr>
          <a:xfrm>
            <a:off x="4550902" y="3429797"/>
            <a:ext cx="7090239" cy="2880519"/>
          </a:xfrm>
          <a:custGeom>
            <a:avLst/>
            <a:gdLst/>
            <a:ahLst/>
            <a:cxnLst/>
            <a:rect l="l" t="t" r="r" b="b"/>
            <a:pathLst>
              <a:path w="7090239" h="2880519">
                <a:moveTo>
                  <a:pt x="0" y="0"/>
                </a:moveTo>
                <a:lnTo>
                  <a:pt x="7090239" y="0"/>
                </a:lnTo>
                <a:lnTo>
                  <a:pt x="7090239" y="2880519"/>
                </a:lnTo>
                <a:lnTo>
                  <a:pt x="0" y="288051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4674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2546D-5289-491D-AD9E-362E8059F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 planning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50F25A-24CC-438E-98DC-F94C1D65AD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1" b="-2"/>
          <a:stretch/>
        </p:blipFill>
        <p:spPr>
          <a:xfrm>
            <a:off x="4550896" y="549273"/>
            <a:ext cx="7090240" cy="2880520"/>
          </a:xfrm>
          <a:custGeom>
            <a:avLst/>
            <a:gdLst/>
            <a:ahLst/>
            <a:cxnLst/>
            <a:rect l="l" t="t" r="r" b="b"/>
            <a:pathLst>
              <a:path w="7090240" h="2880520">
                <a:moveTo>
                  <a:pt x="0" y="0"/>
                </a:moveTo>
                <a:lnTo>
                  <a:pt x="7090240" y="0"/>
                </a:lnTo>
                <a:lnTo>
                  <a:pt x="7090240" y="2880520"/>
                </a:lnTo>
                <a:lnTo>
                  <a:pt x="0" y="2880520"/>
                </a:lnTo>
                <a:close/>
              </a:path>
            </a:pathLst>
          </a:custGeom>
        </p:spPr>
      </p:pic>
      <p:grpSp>
        <p:nvGrpSpPr>
          <p:cNvPr id="23" name="Group 13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7800A-FBA9-4414-9636-5F0002287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459976"/>
            <a:ext cx="3565525" cy="4632850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Complete plan 12 weeks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 carefully will  audit all the departments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Report will be analysing by go through all departments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Weekly meeting will be arranging to review the audit process 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Our team will be responsible to emailing hotel GM and others manager.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Digital report will be delivered.  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Completion of audit 30</a:t>
            </a:r>
            <a:r>
              <a:rPr lang="en-GB" sz="1800" baseline="30000" dirty="0"/>
              <a:t>th</a:t>
            </a:r>
            <a:r>
              <a:rPr lang="en-GB" sz="1800" dirty="0"/>
              <a:t> of October 2020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682D45-A4AE-4BFB-8344-86C4DE873A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242" r="-1" b="11211"/>
          <a:stretch/>
        </p:blipFill>
        <p:spPr>
          <a:xfrm>
            <a:off x="4550902" y="3429797"/>
            <a:ext cx="7090239" cy="2880519"/>
          </a:xfrm>
          <a:custGeom>
            <a:avLst/>
            <a:gdLst/>
            <a:ahLst/>
            <a:cxnLst/>
            <a:rect l="l" t="t" r="r" b="b"/>
            <a:pathLst>
              <a:path w="7090239" h="2880519">
                <a:moveTo>
                  <a:pt x="0" y="0"/>
                </a:moveTo>
                <a:lnTo>
                  <a:pt x="7090239" y="0"/>
                </a:lnTo>
                <a:lnTo>
                  <a:pt x="7090239" y="2880519"/>
                </a:lnTo>
                <a:lnTo>
                  <a:pt x="0" y="288051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118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62FB5-6C29-4621-BE98-8F02FEC13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Fees </a:t>
            </a:r>
            <a:br>
              <a:rPr lang="en-GB" dirty="0"/>
            </a:br>
            <a:endParaRPr lang="en-GB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7B8C4-7E66-4EBD-B211-DF83047E9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691" y="2677306"/>
            <a:ext cx="3899697" cy="3415519"/>
          </a:xfrm>
        </p:spPr>
        <p:txBody>
          <a:bodyPr anchor="t"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Our fees £4000 (discounted)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Expenses- arrange workplace or meeting place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Meals for 12 weeks on every shift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 Travel Expenses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(not included with our fees)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                   </a:t>
            </a:r>
          </a:p>
          <a:p>
            <a:pPr>
              <a:lnSpc>
                <a:spcPct val="100000"/>
              </a:lnSpc>
            </a:pPr>
            <a:endParaRPr lang="en-GB" sz="1200" dirty="0"/>
          </a:p>
          <a:p>
            <a:pPr marL="0" indent="0">
              <a:lnSpc>
                <a:spcPct val="100000"/>
              </a:lnSpc>
              <a:buNone/>
            </a:pPr>
            <a:endParaRPr lang="en-GB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FEDA04-A324-48BC-873C-5D82A65ED1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50" r="17901" b="-1"/>
          <a:stretch/>
        </p:blipFill>
        <p:spPr>
          <a:xfrm>
            <a:off x="4550899" y="549275"/>
            <a:ext cx="4210513" cy="5759450"/>
          </a:xfrm>
          <a:custGeom>
            <a:avLst/>
            <a:gdLst/>
            <a:ahLst/>
            <a:cxnLst/>
            <a:rect l="l" t="t" r="r" b="b"/>
            <a:pathLst>
              <a:path w="4210513" h="5759450">
                <a:moveTo>
                  <a:pt x="0" y="0"/>
                </a:moveTo>
                <a:lnTo>
                  <a:pt x="4210513" y="0"/>
                </a:lnTo>
                <a:lnTo>
                  <a:pt x="4210513" y="5759450"/>
                </a:lnTo>
                <a:lnTo>
                  <a:pt x="0" y="5759450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801A95-3AA2-4A09-A127-97A86B889C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35" r="25818" b="-1"/>
          <a:stretch/>
        </p:blipFill>
        <p:spPr>
          <a:xfrm>
            <a:off x="8761411" y="549275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7CB25A6-2ACD-41E3-99CC-6558DA2ECC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418" r="17043"/>
          <a:stretch/>
        </p:blipFill>
        <p:spPr>
          <a:xfrm>
            <a:off x="8761411" y="3429000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148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2CDAFB7-03B3-4206-BD0F-04EB362A2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89075" y="389084"/>
            <a:ext cx="1335600" cy="1262947"/>
            <a:chOff x="5209947" y="529305"/>
            <a:chExt cx="1335600" cy="1262947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EF4AFE8-B5EC-412F-BB54-79C6214EE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5209947" y="529305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94A56B0-068D-444F-8BD9-D473C211AD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5735547" y="876379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2CCDE9-AAC8-4A19-8AC6-FB14BFDA0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5437186" cy="2663806"/>
          </a:xfrm>
        </p:spPr>
        <p:txBody>
          <a:bodyPr wrap="square" anchor="b">
            <a:normAutofit/>
          </a:bodyPr>
          <a:lstStyle/>
          <a:p>
            <a:r>
              <a:rPr lang="en-GB" sz="6400" dirty="0"/>
              <a:t>Assumption &amp; constraints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1C9D63-BAE5-4E70-81A4-AAC752EAA7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26" r="-2" b="16360"/>
          <a:stretch/>
        </p:blipFill>
        <p:spPr>
          <a:xfrm>
            <a:off x="6557148" y="2283505"/>
            <a:ext cx="5634852" cy="228724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E3D3C8-47DB-48D8-8A19-883AA25F150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08" r="1" b="2909"/>
          <a:stretch/>
        </p:blipFill>
        <p:spPr>
          <a:xfrm>
            <a:off x="6538913" y="4608465"/>
            <a:ext cx="5634852" cy="228723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532F34B7-0082-4316-8755-A000C50D3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8462" y="5572084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1F57AC-DA82-40F7-874B-22DA7F6EDE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8981" r="-2" b="10021"/>
          <a:stretch/>
        </p:blipFill>
        <p:spPr>
          <a:xfrm>
            <a:off x="6623298" y="132534"/>
            <a:ext cx="5634852" cy="2287247"/>
          </a:xfrm>
          <a:custGeom>
            <a:avLst/>
            <a:gdLst/>
            <a:ahLst/>
            <a:cxnLst/>
            <a:rect l="l" t="t" r="r" b="b"/>
            <a:pathLst>
              <a:path w="5634852" h="2287247">
                <a:moveTo>
                  <a:pt x="0" y="0"/>
                </a:moveTo>
                <a:lnTo>
                  <a:pt x="5634852" y="0"/>
                </a:lnTo>
                <a:lnTo>
                  <a:pt x="5634852" y="2287247"/>
                </a:lnTo>
                <a:lnTo>
                  <a:pt x="0" y="2287247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16EB032-3F37-4641-A90D-DC9B574EB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2C25C-CF6F-4B5B-A450-943E2415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409936"/>
            <a:ext cx="5437187" cy="2682889"/>
          </a:xfrm>
        </p:spPr>
        <p:txBody>
          <a:bodyPr anchor="t">
            <a:normAutofit/>
          </a:bodyPr>
          <a:lstStyle/>
          <a:p>
            <a:r>
              <a:rPr lang="en-GB" sz="1500" dirty="0"/>
              <a:t>Covid19 forced to make tough decision for Marriott international</a:t>
            </a:r>
          </a:p>
          <a:p>
            <a:r>
              <a:rPr lang="en-GB" sz="1500" dirty="0"/>
              <a:t>25% of reservation only made due to covid19.</a:t>
            </a:r>
          </a:p>
          <a:p>
            <a:r>
              <a:rPr lang="en-GB" sz="1500" dirty="0"/>
              <a:t>Income growth rate decrease</a:t>
            </a:r>
          </a:p>
          <a:p>
            <a:r>
              <a:rPr lang="en-GB" sz="1500" dirty="0"/>
              <a:t>Brexit is second issue with pandemic</a:t>
            </a:r>
          </a:p>
          <a:p>
            <a:r>
              <a:rPr lang="en-GB" sz="1500" dirty="0"/>
              <a:t>Trade deal decision is shaking between Britain and EEU countries</a:t>
            </a:r>
          </a:p>
          <a:p>
            <a:r>
              <a:rPr lang="en-GB" sz="1500" dirty="0"/>
              <a:t>Total economic loss everyone is facing at this current situation. </a:t>
            </a:r>
          </a:p>
        </p:txBody>
      </p:sp>
    </p:spTree>
    <p:extLst>
      <p:ext uri="{BB962C8B-B14F-4D97-AF65-F5344CB8AC3E}">
        <p14:creationId xmlns:p14="http://schemas.microsoft.com/office/powerpoint/2010/main" val="2860570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C41BC-21EE-4C4E-8D27-57C4C1735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GB" sz="6400"/>
              <a:t>Team brigade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155E63-EFA2-4965-BEBD-4028CD5036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76306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88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A78DD-3277-433A-A6B5-28F8CC43F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A2748-A983-45A3-ACAC-65E9CCB96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8400"/>
            <a:ext cx="3565525" cy="3414425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/>
              <a:t>From trip advisor</a:t>
            </a:r>
          </a:p>
          <a:p>
            <a:pPr>
              <a:lnSpc>
                <a:spcPct val="100000"/>
              </a:lnSpc>
            </a:pPr>
            <a:r>
              <a:rPr lang="en-US" sz="1400"/>
              <a:t>We stayed there before an early morning flight. The room was huge and quiet and had great views of the runway! We used the stay, park and fly package for a week and it was so affordable &amp; worth doing - I would definitely stay here again when flying from Heathrow!! </a:t>
            </a:r>
          </a:p>
          <a:p>
            <a:pPr>
              <a:lnSpc>
                <a:spcPct val="100000"/>
              </a:lnSpc>
            </a:pPr>
            <a:r>
              <a:rPr lang="en-US" sz="1400"/>
              <a:t>If you're looking for a comfortable hotel to stay in, this is not it. I am here very often. Chillers are off and only air blowing from AC. Room temperature above 26. It's always the same in this hotel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/>
          </a:p>
          <a:p>
            <a:pPr>
              <a:lnSpc>
                <a:spcPct val="100000"/>
              </a:lnSpc>
            </a:pPr>
            <a:endParaRPr lang="en-GB" sz="1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C65A90-875C-4334-AFE6-C5C42A93E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49" r="1" b="1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652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6FD3A-3CD6-415E-9C9E-5C8A06E6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Thank you 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0C9D9FF-1349-4E8E-8E55-4B46A4B5F4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9363" y="549275"/>
            <a:ext cx="2771775" cy="2771775"/>
          </a:xfrm>
          <a:custGeom>
            <a:avLst/>
            <a:gdLst/>
            <a:ahLst/>
            <a:cxnLst/>
            <a:rect l="l" t="t" r="r" b="b"/>
            <a:pathLst>
              <a:path w="2771775" h="2771775">
                <a:moveTo>
                  <a:pt x="0" y="0"/>
                </a:moveTo>
                <a:lnTo>
                  <a:pt x="2771775" y="0"/>
                </a:lnTo>
                <a:lnTo>
                  <a:pt x="2771775" y="2771775"/>
                </a:lnTo>
                <a:lnTo>
                  <a:pt x="0" y="2771775"/>
                </a:lnTo>
                <a:close/>
              </a:path>
            </a:pathLst>
          </a:custGeom>
        </p:spPr>
      </p:pic>
      <p:grpSp>
        <p:nvGrpSpPr>
          <p:cNvPr id="80" name="Group 79">
            <a:extLst>
              <a:ext uri="{FF2B5EF4-FFF2-40B4-BE49-F238E27FC236}">
                <a16:creationId xmlns:a16="http://schemas.microsoft.com/office/drawing/2014/main" id="{05A5D99C-8CA9-4688-A7A5-0D9C34AE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16575" y="5165702"/>
            <a:ext cx="734257" cy="760506"/>
            <a:chOff x="5243759" y="1363788"/>
            <a:chExt cx="734257" cy="760506"/>
          </a:xfrm>
        </p:grpSpPr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03F95395-CCA6-4A43-85F6-69571A5AB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4173C2D0-52E8-4925-8ED2-CF521F5E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1EB77B77-4A3B-4F2F-848A-78978F68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3B7480F0-5A0A-4E3B-A5CF-06FB9B34B7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50900" y="1383932"/>
            <a:ext cx="4090132" cy="4090132"/>
          </a:xfrm>
          <a:custGeom>
            <a:avLst/>
            <a:gdLst/>
            <a:ahLst/>
            <a:cxnLst/>
            <a:rect l="l" t="t" r="r" b="b"/>
            <a:pathLst>
              <a:path w="2771776" h="2771776">
                <a:moveTo>
                  <a:pt x="0" y="0"/>
                </a:moveTo>
                <a:lnTo>
                  <a:pt x="2771776" y="0"/>
                </a:lnTo>
                <a:lnTo>
                  <a:pt x="2771776" y="2771776"/>
                </a:lnTo>
                <a:lnTo>
                  <a:pt x="0" y="2771776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393B6F-F9CB-4AF6-8446-A20B4D3355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9362" y="4000592"/>
            <a:ext cx="2771776" cy="1844490"/>
          </a:xfrm>
          <a:custGeom>
            <a:avLst/>
            <a:gdLst/>
            <a:ahLst/>
            <a:cxnLst/>
            <a:rect l="l" t="t" r="r" b="b"/>
            <a:pathLst>
              <a:path w="4090132" h="5759450">
                <a:moveTo>
                  <a:pt x="0" y="0"/>
                </a:moveTo>
                <a:lnTo>
                  <a:pt x="4090132" y="0"/>
                </a:lnTo>
                <a:lnTo>
                  <a:pt x="409013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618434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LightSeedLeftStep">
      <a:dk1>
        <a:srgbClr val="000000"/>
      </a:dk1>
      <a:lt1>
        <a:srgbClr val="FFFFFF"/>
      </a:lt1>
      <a:dk2>
        <a:srgbClr val="242841"/>
      </a:dk2>
      <a:lt2>
        <a:srgbClr val="E2E8E5"/>
      </a:lt2>
      <a:accent1>
        <a:srgbClr val="D488B2"/>
      </a:accent1>
      <a:accent2>
        <a:srgbClr val="CB6EC8"/>
      </a:accent2>
      <a:accent3>
        <a:srgbClr val="B788D4"/>
      </a:accent3>
      <a:accent4>
        <a:srgbClr val="806ECB"/>
      </a:accent4>
      <a:accent5>
        <a:srgbClr val="8899D4"/>
      </a:accent5>
      <a:accent6>
        <a:srgbClr val="6EA9CB"/>
      </a:accent6>
      <a:hlink>
        <a:srgbClr val="558D6E"/>
      </a:hlink>
      <a:folHlink>
        <a:srgbClr val="7F7F7F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10" ma:contentTypeDescription="Create a new document." ma:contentTypeScope="" ma:versionID="cdd5d4b248b511b7a9d94825494519ab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ca5ec4eb6ffdcdb5ec6b8e228fdc939a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3225DF-E601-4FBB-9559-698452F9A1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1582EA-94AE-4FEA-BA3D-8336E3938E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94B668-3FA5-48EC-8978-0FFDA0F52743}">
  <ds:schemaRefs>
    <ds:schemaRef ds:uri="http://schemas.microsoft.com/office/2006/metadata/properties"/>
    <ds:schemaRef ds:uri="f02a1a39-e151-49e7-834d-5d4d153f812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14d221e7-11c8-4a91-b564-f46067d9a0a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321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Walbaum Display</vt:lpstr>
      <vt:lpstr>3DFloatVTI</vt:lpstr>
      <vt:lpstr>LIACL audit consultancy</vt:lpstr>
      <vt:lpstr>About us</vt:lpstr>
      <vt:lpstr>Project </vt:lpstr>
      <vt:lpstr> planning  </vt:lpstr>
      <vt:lpstr>Fees  </vt:lpstr>
      <vt:lpstr>Assumption &amp; constraints </vt:lpstr>
      <vt:lpstr>Team brigade </vt:lpstr>
      <vt:lpstr>References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LIACL audit consultancy</dc:title>
  <dc:creator>biswajit mukherjee</dc:creator>
  <cp:lastModifiedBy>biswajit mukherjee</cp:lastModifiedBy>
  <cp:revision>2</cp:revision>
  <dcterms:created xsi:type="dcterms:W3CDTF">2020-08-07T15:06:55Z</dcterms:created>
  <dcterms:modified xsi:type="dcterms:W3CDTF">2020-08-07T15:19:27Z</dcterms:modified>
</cp:coreProperties>
</file>