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5" r:id="rId6"/>
    <p:sldId id="261" r:id="rId7"/>
    <p:sldId id="260" r:id="rId8"/>
    <p:sldId id="264" r:id="rId9"/>
    <p:sldId id="262"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E1A56-2D67-402A-80F1-83A52013B83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088530F-A22C-4FFD-8088-49A4A06879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EA40365-5069-4A43-B651-D83ECE91B0E8}"/>
              </a:ext>
            </a:extLst>
          </p:cNvPr>
          <p:cNvSpPr>
            <a:spLocks noGrp="1"/>
          </p:cNvSpPr>
          <p:nvPr>
            <p:ph type="dt" sz="half" idx="10"/>
          </p:nvPr>
        </p:nvSpPr>
        <p:spPr/>
        <p:txBody>
          <a:bodyPr/>
          <a:lstStyle/>
          <a:p>
            <a:fld id="{36B3C19E-5D8A-4F76-9777-2062E52616DE}" type="datetimeFigureOut">
              <a:rPr lang="en-GB" smtClean="0"/>
              <a:t>31/10/2018</a:t>
            </a:fld>
            <a:endParaRPr lang="en-GB"/>
          </a:p>
        </p:txBody>
      </p:sp>
      <p:sp>
        <p:nvSpPr>
          <p:cNvPr id="5" name="Footer Placeholder 4">
            <a:extLst>
              <a:ext uri="{FF2B5EF4-FFF2-40B4-BE49-F238E27FC236}">
                <a16:creationId xmlns:a16="http://schemas.microsoft.com/office/drawing/2014/main" id="{D28460D9-30B1-4F02-AE83-C2128E867B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066A84-26DF-4BA0-A689-EF0FFBC476C0}"/>
              </a:ext>
            </a:extLst>
          </p:cNvPr>
          <p:cNvSpPr>
            <a:spLocks noGrp="1"/>
          </p:cNvSpPr>
          <p:nvPr>
            <p:ph type="sldNum" sz="quarter" idx="12"/>
          </p:nvPr>
        </p:nvSpPr>
        <p:spPr/>
        <p:txBody>
          <a:bodyPr/>
          <a:lstStyle/>
          <a:p>
            <a:fld id="{26E558EC-4C25-400D-9EAE-F793A1543A87}" type="slidenum">
              <a:rPr lang="en-GB" smtClean="0"/>
              <a:t>‹#›</a:t>
            </a:fld>
            <a:endParaRPr lang="en-GB"/>
          </a:p>
        </p:txBody>
      </p:sp>
    </p:spTree>
    <p:extLst>
      <p:ext uri="{BB962C8B-B14F-4D97-AF65-F5344CB8AC3E}">
        <p14:creationId xmlns:p14="http://schemas.microsoft.com/office/powerpoint/2010/main" val="12052767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3D1D5-BC05-4B7F-9314-C96B9A950A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B13680-CAA1-422D-BA3C-10DCC480657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B78CF5-F78F-45A9-88BB-2F9D428DB7B2}"/>
              </a:ext>
            </a:extLst>
          </p:cNvPr>
          <p:cNvSpPr>
            <a:spLocks noGrp="1"/>
          </p:cNvSpPr>
          <p:nvPr>
            <p:ph type="dt" sz="half" idx="10"/>
          </p:nvPr>
        </p:nvSpPr>
        <p:spPr/>
        <p:txBody>
          <a:bodyPr/>
          <a:lstStyle/>
          <a:p>
            <a:fld id="{36B3C19E-5D8A-4F76-9777-2062E52616DE}" type="datetimeFigureOut">
              <a:rPr lang="en-GB" smtClean="0"/>
              <a:t>31/10/2018</a:t>
            </a:fld>
            <a:endParaRPr lang="en-GB"/>
          </a:p>
        </p:txBody>
      </p:sp>
      <p:sp>
        <p:nvSpPr>
          <p:cNvPr id="5" name="Footer Placeholder 4">
            <a:extLst>
              <a:ext uri="{FF2B5EF4-FFF2-40B4-BE49-F238E27FC236}">
                <a16:creationId xmlns:a16="http://schemas.microsoft.com/office/drawing/2014/main" id="{B52A8CC5-D391-4D46-AD92-DBC4FF8859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49255C-C6E6-4831-AACF-B4F22E982A54}"/>
              </a:ext>
            </a:extLst>
          </p:cNvPr>
          <p:cNvSpPr>
            <a:spLocks noGrp="1"/>
          </p:cNvSpPr>
          <p:nvPr>
            <p:ph type="sldNum" sz="quarter" idx="12"/>
          </p:nvPr>
        </p:nvSpPr>
        <p:spPr/>
        <p:txBody>
          <a:bodyPr/>
          <a:lstStyle/>
          <a:p>
            <a:fld id="{26E558EC-4C25-400D-9EAE-F793A1543A87}" type="slidenum">
              <a:rPr lang="en-GB" smtClean="0"/>
              <a:t>‹#›</a:t>
            </a:fld>
            <a:endParaRPr lang="en-GB"/>
          </a:p>
        </p:txBody>
      </p:sp>
    </p:spTree>
    <p:extLst>
      <p:ext uri="{BB962C8B-B14F-4D97-AF65-F5344CB8AC3E}">
        <p14:creationId xmlns:p14="http://schemas.microsoft.com/office/powerpoint/2010/main" val="32777640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6EF88-63E2-4901-AE34-C5365420870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EC305CB-5024-430E-BC20-5321C6DFDBD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F5F484D-99D9-485F-8C69-8E9DC7BEE559}"/>
              </a:ext>
            </a:extLst>
          </p:cNvPr>
          <p:cNvSpPr>
            <a:spLocks noGrp="1"/>
          </p:cNvSpPr>
          <p:nvPr>
            <p:ph type="dt" sz="half" idx="10"/>
          </p:nvPr>
        </p:nvSpPr>
        <p:spPr/>
        <p:txBody>
          <a:bodyPr/>
          <a:lstStyle/>
          <a:p>
            <a:fld id="{36B3C19E-5D8A-4F76-9777-2062E52616DE}" type="datetimeFigureOut">
              <a:rPr lang="en-GB" smtClean="0"/>
              <a:t>31/10/2018</a:t>
            </a:fld>
            <a:endParaRPr lang="en-GB"/>
          </a:p>
        </p:txBody>
      </p:sp>
      <p:sp>
        <p:nvSpPr>
          <p:cNvPr id="5" name="Footer Placeholder 4">
            <a:extLst>
              <a:ext uri="{FF2B5EF4-FFF2-40B4-BE49-F238E27FC236}">
                <a16:creationId xmlns:a16="http://schemas.microsoft.com/office/drawing/2014/main" id="{13F70BCA-F937-4BBE-AA8E-8086A09826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7B547B-C6A9-4863-883C-A1F391A27B4C}"/>
              </a:ext>
            </a:extLst>
          </p:cNvPr>
          <p:cNvSpPr>
            <a:spLocks noGrp="1"/>
          </p:cNvSpPr>
          <p:nvPr>
            <p:ph type="sldNum" sz="quarter" idx="12"/>
          </p:nvPr>
        </p:nvSpPr>
        <p:spPr/>
        <p:txBody>
          <a:bodyPr/>
          <a:lstStyle/>
          <a:p>
            <a:fld id="{26E558EC-4C25-400D-9EAE-F793A1543A87}" type="slidenum">
              <a:rPr lang="en-GB" smtClean="0"/>
              <a:t>‹#›</a:t>
            </a:fld>
            <a:endParaRPr lang="en-GB"/>
          </a:p>
        </p:txBody>
      </p:sp>
    </p:spTree>
    <p:extLst>
      <p:ext uri="{BB962C8B-B14F-4D97-AF65-F5344CB8AC3E}">
        <p14:creationId xmlns:p14="http://schemas.microsoft.com/office/powerpoint/2010/main" val="11823948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88351-23F7-4FA7-A990-01BC7BE889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F14800-6DE3-48EE-8EF6-408A467F8748}"/>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9B71253-94CD-44E6-BBFB-61AC525C14A1}"/>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F0DEE86-934B-4CCE-9BB2-0EAC676AF59D}"/>
              </a:ext>
            </a:extLst>
          </p:cNvPr>
          <p:cNvSpPr>
            <a:spLocks noGrp="1"/>
          </p:cNvSpPr>
          <p:nvPr>
            <p:ph type="dt" sz="half" idx="10"/>
          </p:nvPr>
        </p:nvSpPr>
        <p:spPr/>
        <p:txBody>
          <a:bodyPr/>
          <a:lstStyle/>
          <a:p>
            <a:fld id="{36B3C19E-5D8A-4F76-9777-2062E52616DE}" type="datetimeFigureOut">
              <a:rPr lang="en-GB" smtClean="0"/>
              <a:t>31/10/2018</a:t>
            </a:fld>
            <a:endParaRPr lang="en-GB"/>
          </a:p>
        </p:txBody>
      </p:sp>
      <p:sp>
        <p:nvSpPr>
          <p:cNvPr id="6" name="Footer Placeholder 5">
            <a:extLst>
              <a:ext uri="{FF2B5EF4-FFF2-40B4-BE49-F238E27FC236}">
                <a16:creationId xmlns:a16="http://schemas.microsoft.com/office/drawing/2014/main" id="{AB6FD382-52B1-43AD-A224-52D83818BB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4E443B-74C9-4319-A5D4-CC5260478A9D}"/>
              </a:ext>
            </a:extLst>
          </p:cNvPr>
          <p:cNvSpPr>
            <a:spLocks noGrp="1"/>
          </p:cNvSpPr>
          <p:nvPr>
            <p:ph type="sldNum" sz="quarter" idx="12"/>
          </p:nvPr>
        </p:nvSpPr>
        <p:spPr/>
        <p:txBody>
          <a:bodyPr/>
          <a:lstStyle/>
          <a:p>
            <a:fld id="{26E558EC-4C25-400D-9EAE-F793A1543A87}" type="slidenum">
              <a:rPr lang="en-GB" smtClean="0"/>
              <a:t>‹#›</a:t>
            </a:fld>
            <a:endParaRPr lang="en-GB"/>
          </a:p>
        </p:txBody>
      </p:sp>
    </p:spTree>
    <p:extLst>
      <p:ext uri="{BB962C8B-B14F-4D97-AF65-F5344CB8AC3E}">
        <p14:creationId xmlns:p14="http://schemas.microsoft.com/office/powerpoint/2010/main" val="3319963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26552-3B77-4D08-92D0-F088FE6A52F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D6A96B6-A5FF-4A42-B4BB-E03E77C00F2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8D6B37EF-EB83-431D-B5DA-BD7653E0413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6D60452-8395-4881-9171-10FD3EE19A8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90419BA-1642-4BF8-B919-DCEF57594D7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32AD1-6045-422F-A0B5-F83935A28FFB}"/>
              </a:ext>
            </a:extLst>
          </p:cNvPr>
          <p:cNvSpPr>
            <a:spLocks noGrp="1"/>
          </p:cNvSpPr>
          <p:nvPr>
            <p:ph type="dt" sz="half" idx="10"/>
          </p:nvPr>
        </p:nvSpPr>
        <p:spPr/>
        <p:txBody>
          <a:bodyPr/>
          <a:lstStyle/>
          <a:p>
            <a:fld id="{36B3C19E-5D8A-4F76-9777-2062E52616DE}" type="datetimeFigureOut">
              <a:rPr lang="en-GB" smtClean="0"/>
              <a:t>31/10/2018</a:t>
            </a:fld>
            <a:endParaRPr lang="en-GB"/>
          </a:p>
        </p:txBody>
      </p:sp>
      <p:sp>
        <p:nvSpPr>
          <p:cNvPr id="8" name="Footer Placeholder 7">
            <a:extLst>
              <a:ext uri="{FF2B5EF4-FFF2-40B4-BE49-F238E27FC236}">
                <a16:creationId xmlns:a16="http://schemas.microsoft.com/office/drawing/2014/main" id="{243CA2F1-8279-44CD-8193-8ED72422468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E6B5B10-76FF-4314-A236-9DC4C57334D2}"/>
              </a:ext>
            </a:extLst>
          </p:cNvPr>
          <p:cNvSpPr>
            <a:spLocks noGrp="1"/>
          </p:cNvSpPr>
          <p:nvPr>
            <p:ph type="sldNum" sz="quarter" idx="12"/>
          </p:nvPr>
        </p:nvSpPr>
        <p:spPr/>
        <p:txBody>
          <a:bodyPr/>
          <a:lstStyle/>
          <a:p>
            <a:fld id="{26E558EC-4C25-400D-9EAE-F793A1543A87}" type="slidenum">
              <a:rPr lang="en-GB" smtClean="0"/>
              <a:t>‹#›</a:t>
            </a:fld>
            <a:endParaRPr lang="en-GB"/>
          </a:p>
        </p:txBody>
      </p:sp>
    </p:spTree>
    <p:extLst>
      <p:ext uri="{BB962C8B-B14F-4D97-AF65-F5344CB8AC3E}">
        <p14:creationId xmlns:p14="http://schemas.microsoft.com/office/powerpoint/2010/main" val="30853617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3F16D-65E9-43B9-A596-0B3751770EB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41709BE-3917-4290-91D6-752B931C05CE}"/>
              </a:ext>
            </a:extLst>
          </p:cNvPr>
          <p:cNvSpPr>
            <a:spLocks noGrp="1"/>
          </p:cNvSpPr>
          <p:nvPr>
            <p:ph type="dt" sz="half" idx="10"/>
          </p:nvPr>
        </p:nvSpPr>
        <p:spPr/>
        <p:txBody>
          <a:bodyPr/>
          <a:lstStyle/>
          <a:p>
            <a:fld id="{36B3C19E-5D8A-4F76-9777-2062E52616DE}" type="datetimeFigureOut">
              <a:rPr lang="en-GB" smtClean="0"/>
              <a:t>31/10/2018</a:t>
            </a:fld>
            <a:endParaRPr lang="en-GB"/>
          </a:p>
        </p:txBody>
      </p:sp>
      <p:sp>
        <p:nvSpPr>
          <p:cNvPr id="4" name="Footer Placeholder 3">
            <a:extLst>
              <a:ext uri="{FF2B5EF4-FFF2-40B4-BE49-F238E27FC236}">
                <a16:creationId xmlns:a16="http://schemas.microsoft.com/office/drawing/2014/main" id="{A297D638-A737-47EC-A47F-57F588A5B70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EF127E4-500E-43D0-86D3-068CDD17ABBA}"/>
              </a:ext>
            </a:extLst>
          </p:cNvPr>
          <p:cNvSpPr>
            <a:spLocks noGrp="1"/>
          </p:cNvSpPr>
          <p:nvPr>
            <p:ph type="sldNum" sz="quarter" idx="12"/>
          </p:nvPr>
        </p:nvSpPr>
        <p:spPr/>
        <p:txBody>
          <a:bodyPr/>
          <a:lstStyle/>
          <a:p>
            <a:fld id="{26E558EC-4C25-400D-9EAE-F793A1543A87}" type="slidenum">
              <a:rPr lang="en-GB" smtClean="0"/>
              <a:t>‹#›</a:t>
            </a:fld>
            <a:endParaRPr lang="en-GB"/>
          </a:p>
        </p:txBody>
      </p:sp>
    </p:spTree>
    <p:extLst>
      <p:ext uri="{BB962C8B-B14F-4D97-AF65-F5344CB8AC3E}">
        <p14:creationId xmlns:p14="http://schemas.microsoft.com/office/powerpoint/2010/main" val="896219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E8FC244-E5AD-4FFA-B676-25FF89CFEFCA}"/>
              </a:ext>
            </a:extLst>
          </p:cNvPr>
          <p:cNvSpPr>
            <a:spLocks noGrp="1"/>
          </p:cNvSpPr>
          <p:nvPr>
            <p:ph type="dt" sz="half" idx="10"/>
          </p:nvPr>
        </p:nvSpPr>
        <p:spPr/>
        <p:txBody>
          <a:bodyPr/>
          <a:lstStyle/>
          <a:p>
            <a:fld id="{36B3C19E-5D8A-4F76-9777-2062E52616DE}" type="datetimeFigureOut">
              <a:rPr lang="en-GB" smtClean="0"/>
              <a:t>31/10/2018</a:t>
            </a:fld>
            <a:endParaRPr lang="en-GB"/>
          </a:p>
        </p:txBody>
      </p:sp>
      <p:sp>
        <p:nvSpPr>
          <p:cNvPr id="3" name="Footer Placeholder 2">
            <a:extLst>
              <a:ext uri="{FF2B5EF4-FFF2-40B4-BE49-F238E27FC236}">
                <a16:creationId xmlns:a16="http://schemas.microsoft.com/office/drawing/2014/main" id="{972F11D8-2C08-4891-831A-636BB6201B2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F414C04-4CED-40E3-BFC7-78BA2788AFFC}"/>
              </a:ext>
            </a:extLst>
          </p:cNvPr>
          <p:cNvSpPr>
            <a:spLocks noGrp="1"/>
          </p:cNvSpPr>
          <p:nvPr>
            <p:ph type="sldNum" sz="quarter" idx="12"/>
          </p:nvPr>
        </p:nvSpPr>
        <p:spPr/>
        <p:txBody>
          <a:bodyPr/>
          <a:lstStyle/>
          <a:p>
            <a:fld id="{26E558EC-4C25-400D-9EAE-F793A1543A87}" type="slidenum">
              <a:rPr lang="en-GB" smtClean="0"/>
              <a:t>‹#›</a:t>
            </a:fld>
            <a:endParaRPr lang="en-GB"/>
          </a:p>
        </p:txBody>
      </p:sp>
    </p:spTree>
    <p:extLst>
      <p:ext uri="{BB962C8B-B14F-4D97-AF65-F5344CB8AC3E}">
        <p14:creationId xmlns:p14="http://schemas.microsoft.com/office/powerpoint/2010/main" val="112138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9A04A-4D80-4ECD-91CF-A80BC66B1E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1F917B7-9996-4919-8DAF-B0B6E8253E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1DA443C-1C86-4123-BCBC-8E32E432C7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1EE0BD5-5F66-4D2E-BB31-F6A4E6F1B34B}"/>
              </a:ext>
            </a:extLst>
          </p:cNvPr>
          <p:cNvSpPr>
            <a:spLocks noGrp="1"/>
          </p:cNvSpPr>
          <p:nvPr>
            <p:ph type="dt" sz="half" idx="10"/>
          </p:nvPr>
        </p:nvSpPr>
        <p:spPr/>
        <p:txBody>
          <a:bodyPr/>
          <a:lstStyle/>
          <a:p>
            <a:fld id="{36B3C19E-5D8A-4F76-9777-2062E52616DE}" type="datetimeFigureOut">
              <a:rPr lang="en-GB" smtClean="0"/>
              <a:t>31/10/2018</a:t>
            </a:fld>
            <a:endParaRPr lang="en-GB"/>
          </a:p>
        </p:txBody>
      </p:sp>
      <p:sp>
        <p:nvSpPr>
          <p:cNvPr id="6" name="Footer Placeholder 5">
            <a:extLst>
              <a:ext uri="{FF2B5EF4-FFF2-40B4-BE49-F238E27FC236}">
                <a16:creationId xmlns:a16="http://schemas.microsoft.com/office/drawing/2014/main" id="{3C2CEFB3-F89C-4F1C-B79D-F5DF074048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D68F23-6430-4FD6-B7E2-67C208B4560E}"/>
              </a:ext>
            </a:extLst>
          </p:cNvPr>
          <p:cNvSpPr>
            <a:spLocks noGrp="1"/>
          </p:cNvSpPr>
          <p:nvPr>
            <p:ph type="sldNum" sz="quarter" idx="12"/>
          </p:nvPr>
        </p:nvSpPr>
        <p:spPr/>
        <p:txBody>
          <a:bodyPr/>
          <a:lstStyle/>
          <a:p>
            <a:fld id="{26E558EC-4C25-400D-9EAE-F793A1543A87}" type="slidenum">
              <a:rPr lang="en-GB" smtClean="0"/>
              <a:t>‹#›</a:t>
            </a:fld>
            <a:endParaRPr lang="en-GB"/>
          </a:p>
        </p:txBody>
      </p:sp>
    </p:spTree>
    <p:extLst>
      <p:ext uri="{BB962C8B-B14F-4D97-AF65-F5344CB8AC3E}">
        <p14:creationId xmlns:p14="http://schemas.microsoft.com/office/powerpoint/2010/main" val="14051486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7A86A-834C-4671-AD47-EE42AF5CDA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3F4398B-0785-43B0-B0A3-3BE17713D1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C375A82-48BA-4393-B3E0-51665C3C97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B050715-0044-404E-B4ED-CC42222B37A5}"/>
              </a:ext>
            </a:extLst>
          </p:cNvPr>
          <p:cNvSpPr>
            <a:spLocks noGrp="1"/>
          </p:cNvSpPr>
          <p:nvPr>
            <p:ph type="dt" sz="half" idx="10"/>
          </p:nvPr>
        </p:nvSpPr>
        <p:spPr/>
        <p:txBody>
          <a:bodyPr/>
          <a:lstStyle/>
          <a:p>
            <a:fld id="{36B3C19E-5D8A-4F76-9777-2062E52616DE}" type="datetimeFigureOut">
              <a:rPr lang="en-GB" smtClean="0"/>
              <a:t>31/10/2018</a:t>
            </a:fld>
            <a:endParaRPr lang="en-GB"/>
          </a:p>
        </p:txBody>
      </p:sp>
      <p:sp>
        <p:nvSpPr>
          <p:cNvPr id="6" name="Footer Placeholder 5">
            <a:extLst>
              <a:ext uri="{FF2B5EF4-FFF2-40B4-BE49-F238E27FC236}">
                <a16:creationId xmlns:a16="http://schemas.microsoft.com/office/drawing/2014/main" id="{E1B7DC69-C981-4F18-97A1-0C4E3140F6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0518B0-1457-4BFE-96EC-C442900F80BD}"/>
              </a:ext>
            </a:extLst>
          </p:cNvPr>
          <p:cNvSpPr>
            <a:spLocks noGrp="1"/>
          </p:cNvSpPr>
          <p:nvPr>
            <p:ph type="sldNum" sz="quarter" idx="12"/>
          </p:nvPr>
        </p:nvSpPr>
        <p:spPr/>
        <p:txBody>
          <a:bodyPr/>
          <a:lstStyle/>
          <a:p>
            <a:fld id="{26E558EC-4C25-400D-9EAE-F793A1543A87}" type="slidenum">
              <a:rPr lang="en-GB" smtClean="0"/>
              <a:t>‹#›</a:t>
            </a:fld>
            <a:endParaRPr lang="en-GB"/>
          </a:p>
        </p:txBody>
      </p:sp>
    </p:spTree>
    <p:extLst>
      <p:ext uri="{BB962C8B-B14F-4D97-AF65-F5344CB8AC3E}">
        <p14:creationId xmlns:p14="http://schemas.microsoft.com/office/powerpoint/2010/main" val="14144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59A91-74A4-4009-AAB1-FDAD0D9375B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3D5CAC-B0A0-4171-929C-4B906F3FEC9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21022B-E044-4EC7-8579-96D0DDB81C8A}"/>
              </a:ext>
            </a:extLst>
          </p:cNvPr>
          <p:cNvSpPr>
            <a:spLocks noGrp="1"/>
          </p:cNvSpPr>
          <p:nvPr>
            <p:ph type="dt" sz="half" idx="10"/>
          </p:nvPr>
        </p:nvSpPr>
        <p:spPr/>
        <p:txBody>
          <a:bodyPr/>
          <a:lstStyle/>
          <a:p>
            <a:fld id="{36B3C19E-5D8A-4F76-9777-2062E52616DE}" type="datetimeFigureOut">
              <a:rPr lang="en-GB" smtClean="0"/>
              <a:t>31/10/2018</a:t>
            </a:fld>
            <a:endParaRPr lang="en-GB"/>
          </a:p>
        </p:txBody>
      </p:sp>
      <p:sp>
        <p:nvSpPr>
          <p:cNvPr id="5" name="Footer Placeholder 4">
            <a:extLst>
              <a:ext uri="{FF2B5EF4-FFF2-40B4-BE49-F238E27FC236}">
                <a16:creationId xmlns:a16="http://schemas.microsoft.com/office/drawing/2014/main" id="{F632211A-AB25-48D3-9FEC-FEC838EFB4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D387AB-9926-4AE4-ABC1-39809EB6841C}"/>
              </a:ext>
            </a:extLst>
          </p:cNvPr>
          <p:cNvSpPr>
            <a:spLocks noGrp="1"/>
          </p:cNvSpPr>
          <p:nvPr>
            <p:ph type="sldNum" sz="quarter" idx="12"/>
          </p:nvPr>
        </p:nvSpPr>
        <p:spPr/>
        <p:txBody>
          <a:bodyPr/>
          <a:lstStyle/>
          <a:p>
            <a:fld id="{26E558EC-4C25-400D-9EAE-F793A1543A87}" type="slidenum">
              <a:rPr lang="en-GB" smtClean="0"/>
              <a:t>‹#›</a:t>
            </a:fld>
            <a:endParaRPr lang="en-GB"/>
          </a:p>
        </p:txBody>
      </p:sp>
    </p:spTree>
    <p:extLst>
      <p:ext uri="{BB962C8B-B14F-4D97-AF65-F5344CB8AC3E}">
        <p14:creationId xmlns:p14="http://schemas.microsoft.com/office/powerpoint/2010/main" val="41145613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653FDA-68B6-4255-BA4C-89084CA6F9E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98DAD17-5C57-4F28-B3A2-BC829F7AECDB}"/>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E5343E-4557-4CDD-85BF-9775BFB70AB2}"/>
              </a:ext>
            </a:extLst>
          </p:cNvPr>
          <p:cNvSpPr>
            <a:spLocks noGrp="1"/>
          </p:cNvSpPr>
          <p:nvPr>
            <p:ph type="dt" sz="half" idx="10"/>
          </p:nvPr>
        </p:nvSpPr>
        <p:spPr/>
        <p:txBody>
          <a:bodyPr/>
          <a:lstStyle/>
          <a:p>
            <a:fld id="{36B3C19E-5D8A-4F76-9777-2062E52616DE}" type="datetimeFigureOut">
              <a:rPr lang="en-GB" smtClean="0"/>
              <a:t>31/10/2018</a:t>
            </a:fld>
            <a:endParaRPr lang="en-GB"/>
          </a:p>
        </p:txBody>
      </p:sp>
      <p:sp>
        <p:nvSpPr>
          <p:cNvPr id="5" name="Footer Placeholder 4">
            <a:extLst>
              <a:ext uri="{FF2B5EF4-FFF2-40B4-BE49-F238E27FC236}">
                <a16:creationId xmlns:a16="http://schemas.microsoft.com/office/drawing/2014/main" id="{8ACDF8A4-B489-4372-B156-187DBB48EB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05273D-703D-487E-94EC-061718A4407E}"/>
              </a:ext>
            </a:extLst>
          </p:cNvPr>
          <p:cNvSpPr>
            <a:spLocks noGrp="1"/>
          </p:cNvSpPr>
          <p:nvPr>
            <p:ph type="sldNum" sz="quarter" idx="12"/>
          </p:nvPr>
        </p:nvSpPr>
        <p:spPr/>
        <p:txBody>
          <a:bodyPr/>
          <a:lstStyle/>
          <a:p>
            <a:fld id="{26E558EC-4C25-400D-9EAE-F793A1543A87}" type="slidenum">
              <a:rPr lang="en-GB" smtClean="0"/>
              <a:t>‹#›</a:t>
            </a:fld>
            <a:endParaRPr lang="en-GB"/>
          </a:p>
        </p:txBody>
      </p:sp>
    </p:spTree>
    <p:extLst>
      <p:ext uri="{BB962C8B-B14F-4D97-AF65-F5344CB8AC3E}">
        <p14:creationId xmlns:p14="http://schemas.microsoft.com/office/powerpoint/2010/main" val="8594481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F73DDE7-24C1-477F-8726-850E0A1AD3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21267F-C75B-4F49-B37E-87DD711F0E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CDA02E-50AF-4023-9E31-2BC281F3219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B3C19E-5D8A-4F76-9777-2062E52616DE}" type="datetimeFigureOut">
              <a:rPr lang="en-GB" smtClean="0"/>
              <a:t>31/10/2018</a:t>
            </a:fld>
            <a:endParaRPr lang="en-GB"/>
          </a:p>
        </p:txBody>
      </p:sp>
      <p:sp>
        <p:nvSpPr>
          <p:cNvPr id="5" name="Footer Placeholder 4">
            <a:extLst>
              <a:ext uri="{FF2B5EF4-FFF2-40B4-BE49-F238E27FC236}">
                <a16:creationId xmlns:a16="http://schemas.microsoft.com/office/drawing/2014/main" id="{E29CF35F-BF05-42AF-A2F1-3199D94E116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EDC9A4C-1D3C-4405-A583-9FDD082FA16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E558EC-4C25-400D-9EAE-F793A1543A87}" type="slidenum">
              <a:rPr lang="en-GB" smtClean="0"/>
              <a:t>‹#›</a:t>
            </a:fld>
            <a:endParaRPr lang="en-GB"/>
          </a:p>
        </p:txBody>
      </p:sp>
    </p:spTree>
    <p:extLst>
      <p:ext uri="{BB962C8B-B14F-4D97-AF65-F5344CB8AC3E}">
        <p14:creationId xmlns:p14="http://schemas.microsoft.com/office/powerpoint/2010/main" val="32063144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82180-82A6-4AD0-BC1A-B85C3DA081B2}"/>
              </a:ext>
            </a:extLst>
          </p:cNvPr>
          <p:cNvSpPr>
            <a:spLocks noGrp="1"/>
          </p:cNvSpPr>
          <p:nvPr>
            <p:ph type="ctrTitle"/>
          </p:nvPr>
        </p:nvSpPr>
        <p:spPr/>
        <p:txBody>
          <a:bodyPr/>
          <a:lstStyle/>
          <a:p>
            <a:r>
              <a:rPr lang="en-GB" u="sng" dirty="0">
                <a:solidFill>
                  <a:schemeClr val="tx1">
                    <a:lumMod val="85000"/>
                    <a:lumOff val="15000"/>
                  </a:schemeClr>
                </a:solidFill>
                <a:highlight>
                  <a:srgbClr val="FFFF00"/>
                </a:highlight>
              </a:rPr>
              <a:t>CERTIFICATE in HE</a:t>
            </a:r>
          </a:p>
        </p:txBody>
      </p:sp>
      <p:sp>
        <p:nvSpPr>
          <p:cNvPr id="3" name="Subtitle 2">
            <a:extLst>
              <a:ext uri="{FF2B5EF4-FFF2-40B4-BE49-F238E27FC236}">
                <a16:creationId xmlns:a16="http://schemas.microsoft.com/office/drawing/2014/main" id="{C268B81F-C4E0-415C-BA31-B1AE8537017E}"/>
              </a:ext>
            </a:extLst>
          </p:cNvPr>
          <p:cNvSpPr>
            <a:spLocks noGrp="1"/>
          </p:cNvSpPr>
          <p:nvPr>
            <p:ph type="subTitle" idx="1"/>
          </p:nvPr>
        </p:nvSpPr>
        <p:spPr/>
        <p:txBody>
          <a:bodyPr>
            <a:normAutofit/>
          </a:bodyPr>
          <a:lstStyle/>
          <a:p>
            <a:r>
              <a:rPr lang="en-GB" sz="3600" dirty="0"/>
              <a:t>EFFECTIVE TEAM WORK and COMMUNICATION</a:t>
            </a:r>
          </a:p>
          <a:p>
            <a:r>
              <a:rPr lang="en-GB" sz="3600" u="sng" dirty="0">
                <a:highlight>
                  <a:srgbClr val="FFFF00"/>
                </a:highlight>
              </a:rPr>
              <a:t>ASSIGNMENT 2</a:t>
            </a:r>
          </a:p>
          <a:p>
            <a:endParaRPr lang="en-GB" sz="3600" dirty="0"/>
          </a:p>
          <a:p>
            <a:endParaRPr lang="en-GB" sz="3600" dirty="0"/>
          </a:p>
        </p:txBody>
      </p:sp>
    </p:spTree>
    <p:extLst>
      <p:ext uri="{BB962C8B-B14F-4D97-AF65-F5344CB8AC3E}">
        <p14:creationId xmlns:p14="http://schemas.microsoft.com/office/powerpoint/2010/main" val="5734341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FC591-BFDA-4BF9-95B3-312395FF3B26}"/>
              </a:ext>
            </a:extLst>
          </p:cNvPr>
          <p:cNvSpPr>
            <a:spLocks noGrp="1"/>
          </p:cNvSpPr>
          <p:nvPr>
            <p:ph type="title"/>
          </p:nvPr>
        </p:nvSpPr>
        <p:spPr/>
        <p:txBody>
          <a:bodyPr/>
          <a:lstStyle/>
          <a:p>
            <a:r>
              <a:rPr lang="en-GB" b="1" u="sng" dirty="0"/>
              <a:t>THE ASSIGNMENT</a:t>
            </a:r>
          </a:p>
        </p:txBody>
      </p:sp>
      <p:sp>
        <p:nvSpPr>
          <p:cNvPr id="3" name="Content Placeholder 2">
            <a:extLst>
              <a:ext uri="{FF2B5EF4-FFF2-40B4-BE49-F238E27FC236}">
                <a16:creationId xmlns:a16="http://schemas.microsoft.com/office/drawing/2014/main" id="{4EDC54A0-CBFC-4BCA-AF8F-1782DA5C2C20}"/>
              </a:ext>
            </a:extLst>
          </p:cNvPr>
          <p:cNvSpPr>
            <a:spLocks noGrp="1"/>
          </p:cNvSpPr>
          <p:nvPr>
            <p:ph idx="1"/>
          </p:nvPr>
        </p:nvSpPr>
        <p:spPr/>
        <p:txBody>
          <a:bodyPr/>
          <a:lstStyle/>
          <a:p>
            <a:r>
              <a:rPr lang="en-GB" sz="3200" dirty="0">
                <a:solidFill>
                  <a:srgbClr val="FF0000"/>
                </a:solidFill>
              </a:rPr>
              <a:t>To Prepare and Deliver </a:t>
            </a:r>
            <a:r>
              <a:rPr lang="en-GB" sz="3200" i="1" dirty="0">
                <a:solidFill>
                  <a:srgbClr val="FF0000"/>
                </a:solidFill>
              </a:rPr>
              <a:t>a Short Presentation </a:t>
            </a:r>
            <a:r>
              <a:rPr lang="en-GB" sz="3200" dirty="0">
                <a:solidFill>
                  <a:srgbClr val="FF0000"/>
                </a:solidFill>
              </a:rPr>
              <a:t>of 15 Minutes Within a Team-Working Context</a:t>
            </a:r>
          </a:p>
          <a:p>
            <a:endParaRPr lang="en-GB" sz="3200" dirty="0">
              <a:solidFill>
                <a:srgbClr val="FF0000"/>
              </a:solidFill>
            </a:endParaRPr>
          </a:p>
          <a:p>
            <a:r>
              <a:rPr lang="en-GB" sz="3200" dirty="0">
                <a:solidFill>
                  <a:srgbClr val="FF0000"/>
                </a:solidFill>
              </a:rPr>
              <a:t>Groups of 4 Will be Chosen by Students</a:t>
            </a:r>
          </a:p>
          <a:p>
            <a:pPr marL="0" indent="0">
              <a:buNone/>
            </a:pPr>
            <a:endParaRPr lang="en-GB" sz="3200" dirty="0">
              <a:solidFill>
                <a:srgbClr val="FF0000"/>
              </a:solidFill>
            </a:endParaRPr>
          </a:p>
          <a:p>
            <a:r>
              <a:rPr lang="en-GB" sz="3200" dirty="0">
                <a:solidFill>
                  <a:srgbClr val="FF0000"/>
                </a:solidFill>
              </a:rPr>
              <a:t>Each member must contribute actively</a:t>
            </a:r>
          </a:p>
          <a:p>
            <a:pPr marL="0" indent="0">
              <a:buNone/>
            </a:pPr>
            <a:r>
              <a:rPr lang="en-GB" sz="3200" dirty="0">
                <a:solidFill>
                  <a:srgbClr val="FF0000"/>
                </a:solidFill>
              </a:rPr>
              <a:t>   in the Preparation and Presentation of the Task</a:t>
            </a:r>
          </a:p>
          <a:p>
            <a:pPr marL="0" indent="0">
              <a:buNone/>
            </a:pPr>
            <a:endParaRPr lang="en-GB" dirty="0">
              <a:solidFill>
                <a:srgbClr val="FF0000"/>
              </a:solidFill>
            </a:endParaRPr>
          </a:p>
          <a:p>
            <a:pPr marL="0" indent="0">
              <a:buNone/>
            </a:pPr>
            <a:endParaRPr lang="en-GB" dirty="0">
              <a:solidFill>
                <a:srgbClr val="FF0000"/>
              </a:solidFill>
            </a:endParaRPr>
          </a:p>
        </p:txBody>
      </p:sp>
    </p:spTree>
    <p:extLst>
      <p:ext uri="{BB962C8B-B14F-4D97-AF65-F5344CB8AC3E}">
        <p14:creationId xmlns:p14="http://schemas.microsoft.com/office/powerpoint/2010/main" val="13446417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F2205-4167-4769-BE16-BBFCF7FEE1E4}"/>
              </a:ext>
            </a:extLst>
          </p:cNvPr>
          <p:cNvSpPr>
            <a:spLocks noGrp="1"/>
          </p:cNvSpPr>
          <p:nvPr>
            <p:ph type="title"/>
          </p:nvPr>
        </p:nvSpPr>
        <p:spPr>
          <a:xfrm>
            <a:off x="591457" y="365125"/>
            <a:ext cx="10515600" cy="1325563"/>
          </a:xfrm>
        </p:spPr>
        <p:txBody>
          <a:bodyPr/>
          <a:lstStyle/>
          <a:p>
            <a:r>
              <a:rPr lang="en-GB" b="1" u="sng" dirty="0">
                <a:solidFill>
                  <a:srgbClr val="0070C0"/>
                </a:solidFill>
              </a:rPr>
              <a:t>THE TASK</a:t>
            </a:r>
          </a:p>
        </p:txBody>
      </p:sp>
      <p:sp>
        <p:nvSpPr>
          <p:cNvPr id="3" name="Content Placeholder 2">
            <a:extLst>
              <a:ext uri="{FF2B5EF4-FFF2-40B4-BE49-F238E27FC236}">
                <a16:creationId xmlns:a16="http://schemas.microsoft.com/office/drawing/2014/main" id="{416ED09D-36F9-4412-9659-3C2365DCBDFA}"/>
              </a:ext>
            </a:extLst>
          </p:cNvPr>
          <p:cNvSpPr>
            <a:spLocks noGrp="1"/>
          </p:cNvSpPr>
          <p:nvPr>
            <p:ph idx="1"/>
          </p:nvPr>
        </p:nvSpPr>
        <p:spPr/>
        <p:txBody>
          <a:bodyPr/>
          <a:lstStyle/>
          <a:p>
            <a:r>
              <a:rPr lang="en-GB" sz="3600" dirty="0">
                <a:solidFill>
                  <a:srgbClr val="7030A0"/>
                </a:solidFill>
              </a:rPr>
              <a:t>YOUR TEAM has to Prepare a Presentation to Managers of a Company that wishes to Introduce Team Working in its Operations</a:t>
            </a:r>
          </a:p>
          <a:p>
            <a:endParaRPr lang="en-GB" dirty="0"/>
          </a:p>
          <a:p>
            <a:r>
              <a:rPr lang="en-GB" sz="3600" dirty="0">
                <a:solidFill>
                  <a:schemeClr val="bg2">
                    <a:lumMod val="10000"/>
                  </a:schemeClr>
                </a:solidFill>
              </a:rPr>
              <a:t>YOUR TEAM has to outline </a:t>
            </a:r>
            <a:r>
              <a:rPr lang="en-GB" sz="3600">
                <a:solidFill>
                  <a:schemeClr val="bg2">
                    <a:lumMod val="10000"/>
                  </a:schemeClr>
                </a:solidFill>
              </a:rPr>
              <a:t>the Steps </a:t>
            </a:r>
            <a:r>
              <a:rPr lang="en-GB" sz="3600" dirty="0">
                <a:solidFill>
                  <a:schemeClr val="bg2">
                    <a:lumMod val="10000"/>
                  </a:schemeClr>
                </a:solidFill>
              </a:rPr>
              <a:t>and Considerations that have to be taken into account in order to introduce Effective Team Working</a:t>
            </a:r>
          </a:p>
        </p:txBody>
      </p:sp>
    </p:spTree>
    <p:extLst>
      <p:ext uri="{BB962C8B-B14F-4D97-AF65-F5344CB8AC3E}">
        <p14:creationId xmlns:p14="http://schemas.microsoft.com/office/powerpoint/2010/main" val="17697369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189B4-6D56-46C0-8E6F-92C3C4B45CA3}"/>
              </a:ext>
            </a:extLst>
          </p:cNvPr>
          <p:cNvSpPr>
            <a:spLocks noGrp="1"/>
          </p:cNvSpPr>
          <p:nvPr>
            <p:ph type="title"/>
          </p:nvPr>
        </p:nvSpPr>
        <p:spPr/>
        <p:txBody>
          <a:bodyPr>
            <a:normAutofit fontScale="90000"/>
          </a:bodyPr>
          <a:lstStyle/>
          <a:p>
            <a:br>
              <a:rPr lang="en-GB" b="1" u="sng" dirty="0"/>
            </a:br>
            <a:br>
              <a:rPr lang="en-GB" b="1" u="sng" dirty="0"/>
            </a:br>
            <a:br>
              <a:rPr lang="en-GB" b="1" u="sng" dirty="0"/>
            </a:br>
            <a:r>
              <a:rPr lang="en-GB" b="1" u="sng" dirty="0"/>
              <a:t>CONSIDER THIS STRUCTURE</a:t>
            </a:r>
            <a:br>
              <a:rPr lang="en-GB" b="1" u="sng" dirty="0"/>
            </a:br>
            <a:br>
              <a:rPr lang="en-GB" b="1" u="sng" dirty="0"/>
            </a:br>
            <a:br>
              <a:rPr lang="en-GB" b="1" u="sng" dirty="0"/>
            </a:br>
            <a:br>
              <a:rPr lang="en-GB" b="1" u="sng" dirty="0"/>
            </a:br>
            <a:br>
              <a:rPr lang="en-GB" b="1" u="sng" dirty="0"/>
            </a:br>
            <a:br>
              <a:rPr lang="en-GB" b="1" u="sng" dirty="0"/>
            </a:br>
            <a:br>
              <a:rPr lang="en-GB" b="1" u="sng" dirty="0"/>
            </a:br>
            <a:br>
              <a:rPr lang="en-GB" b="1" u="sng" dirty="0"/>
            </a:br>
            <a:br>
              <a:rPr lang="en-GB" b="1" u="sng" dirty="0"/>
            </a:br>
            <a:r>
              <a:rPr lang="en-GB" b="1" u="sng" dirty="0">
                <a:solidFill>
                  <a:schemeClr val="accent6">
                    <a:lumMod val="75000"/>
                  </a:schemeClr>
                </a:solidFill>
              </a:rPr>
              <a:t>CONSIDER THIS STRUCTURE</a:t>
            </a:r>
            <a:br>
              <a:rPr lang="en-GB" b="1" u="sng" dirty="0">
                <a:solidFill>
                  <a:schemeClr val="accent6">
                    <a:lumMod val="75000"/>
                  </a:schemeClr>
                </a:solidFill>
              </a:rPr>
            </a:br>
            <a:br>
              <a:rPr lang="en-GB" b="1" u="sng" dirty="0"/>
            </a:br>
            <a:r>
              <a:rPr lang="en-GB" b="1" i="1" dirty="0"/>
              <a:t>What are the </a:t>
            </a:r>
            <a:r>
              <a:rPr lang="en-GB" b="1" i="1" u="sng" dirty="0"/>
              <a:t>Benefits of Team Working?</a:t>
            </a:r>
            <a:br>
              <a:rPr lang="en-GB" b="1" i="1" u="sng" dirty="0"/>
            </a:br>
            <a:br>
              <a:rPr lang="en-GB" b="1" i="1" u="sng" dirty="0"/>
            </a:br>
            <a:r>
              <a:rPr lang="en-GB" b="1" i="1" dirty="0"/>
              <a:t>What are the </a:t>
            </a:r>
            <a:r>
              <a:rPr lang="en-GB" b="1" i="1" u="sng" dirty="0"/>
              <a:t>Stages of Team Development?</a:t>
            </a:r>
            <a:br>
              <a:rPr lang="en-GB" b="1" i="1" u="sng" dirty="0"/>
            </a:br>
            <a:br>
              <a:rPr lang="en-GB" b="1" i="1" u="sng" dirty="0"/>
            </a:br>
            <a:r>
              <a:rPr lang="en-GB" b="1" i="1" dirty="0"/>
              <a:t>What are </a:t>
            </a:r>
            <a:r>
              <a:rPr lang="en-GB" b="1" i="1" u="sng" dirty="0"/>
              <a:t>Team Roles?</a:t>
            </a:r>
            <a:br>
              <a:rPr lang="en-GB" b="1" i="1" u="sng" dirty="0"/>
            </a:br>
            <a:br>
              <a:rPr lang="en-GB" b="1" i="1" u="sng" dirty="0"/>
            </a:br>
            <a:r>
              <a:rPr lang="en-GB" b="1" i="1" dirty="0"/>
              <a:t>How to </a:t>
            </a:r>
            <a:r>
              <a:rPr lang="en-GB" b="1" i="1" u="sng" dirty="0"/>
              <a:t>Manage Conflict in the Team</a:t>
            </a:r>
            <a:br>
              <a:rPr lang="en-GB" b="1" i="1" u="sng" dirty="0"/>
            </a:br>
            <a:br>
              <a:rPr lang="en-GB" b="1" i="1" u="sng" dirty="0"/>
            </a:br>
            <a:r>
              <a:rPr lang="en-GB" b="1" i="1" u="sng" dirty="0"/>
              <a:t>Successful Team Development</a:t>
            </a:r>
            <a:br>
              <a:rPr lang="en-GB" b="1" i="1" u="sng" dirty="0"/>
            </a:br>
            <a:br>
              <a:rPr lang="en-GB" b="1" i="1" u="sng" dirty="0"/>
            </a:br>
            <a:endParaRPr lang="en-GB" b="1" i="1" u="sng" dirty="0"/>
          </a:p>
        </p:txBody>
      </p:sp>
    </p:spTree>
    <p:extLst>
      <p:ext uri="{BB962C8B-B14F-4D97-AF65-F5344CB8AC3E}">
        <p14:creationId xmlns:p14="http://schemas.microsoft.com/office/powerpoint/2010/main" val="18390436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B69C8-0F11-4F7C-AB5D-E2D451390FC6}"/>
              </a:ext>
            </a:extLst>
          </p:cNvPr>
          <p:cNvSpPr>
            <a:spLocks noGrp="1"/>
          </p:cNvSpPr>
          <p:nvPr>
            <p:ph type="title"/>
          </p:nvPr>
        </p:nvSpPr>
        <p:spPr>
          <a:xfrm>
            <a:off x="1553818" y="232603"/>
            <a:ext cx="10515600" cy="1325563"/>
          </a:xfrm>
        </p:spPr>
        <p:txBody>
          <a:bodyPr>
            <a:normAutofit fontScale="90000"/>
          </a:bodyPr>
          <a:lstStyle/>
          <a:p>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r>
              <a:rPr lang="en-GB" b="1" u="sng" dirty="0">
                <a:solidFill>
                  <a:srgbClr val="663300"/>
                </a:solidFill>
                <a:highlight>
                  <a:srgbClr val="FFFF00"/>
                </a:highlight>
              </a:rPr>
              <a:t>GUIDANCE</a:t>
            </a:r>
            <a:r>
              <a:rPr lang="en-GB" b="1" u="sng" dirty="0">
                <a:solidFill>
                  <a:srgbClr val="663300"/>
                </a:solidFill>
              </a:rPr>
              <a:t>  for the </a:t>
            </a:r>
            <a:r>
              <a:rPr lang="en-GB" b="1" u="sng" dirty="0">
                <a:solidFill>
                  <a:srgbClr val="663300"/>
                </a:solidFill>
                <a:highlight>
                  <a:srgbClr val="FFFF00"/>
                </a:highlight>
              </a:rPr>
              <a:t>COMPLETION </a:t>
            </a:r>
            <a:r>
              <a:rPr lang="en-GB" b="1" u="sng" dirty="0">
                <a:solidFill>
                  <a:srgbClr val="663300"/>
                </a:solidFill>
              </a:rPr>
              <a:t>of the </a:t>
            </a:r>
            <a:r>
              <a:rPr lang="en-GB" b="1" u="sng" dirty="0">
                <a:solidFill>
                  <a:srgbClr val="663300"/>
                </a:solidFill>
                <a:highlight>
                  <a:srgbClr val="FFFF00"/>
                </a:highlight>
              </a:rPr>
              <a:t>TASK</a:t>
            </a:r>
            <a:br>
              <a:rPr lang="en-GB" b="1" u="sng" dirty="0">
                <a:solidFill>
                  <a:srgbClr val="663300"/>
                </a:solidFill>
                <a:highlight>
                  <a:srgbClr val="FFFF00"/>
                </a:highlight>
              </a:rPr>
            </a:br>
            <a:br>
              <a:rPr lang="en-GB" b="1" u="sng" dirty="0">
                <a:solidFill>
                  <a:srgbClr val="663300"/>
                </a:solidFill>
                <a:highlight>
                  <a:srgbClr val="FFFF00"/>
                </a:highlight>
              </a:rPr>
            </a:br>
            <a:r>
              <a:rPr lang="en-GB" b="1" dirty="0">
                <a:solidFill>
                  <a:schemeClr val="accent5">
                    <a:lumMod val="50000"/>
                  </a:schemeClr>
                </a:solidFill>
              </a:rPr>
              <a:t>1. </a:t>
            </a:r>
            <a:r>
              <a:rPr lang="en-GB" b="1" i="1" u="sng" dirty="0">
                <a:solidFill>
                  <a:srgbClr val="663300"/>
                </a:solidFill>
              </a:rPr>
              <a:t>Research-informed Literature</a:t>
            </a:r>
            <a:br>
              <a:rPr lang="en-GB" b="1" i="1" u="sng" dirty="0">
                <a:solidFill>
                  <a:srgbClr val="663300"/>
                </a:solidFill>
              </a:rPr>
            </a:br>
            <a:br>
              <a:rPr lang="en-GB" b="1" i="1" u="sng" dirty="0">
                <a:solidFill>
                  <a:srgbClr val="663300"/>
                </a:solidFill>
              </a:rPr>
            </a:br>
            <a:r>
              <a:rPr lang="en-GB" b="1" dirty="0">
                <a:solidFill>
                  <a:schemeClr val="accent1">
                    <a:lumMod val="75000"/>
                  </a:schemeClr>
                </a:solidFill>
              </a:rPr>
              <a:t>2. </a:t>
            </a:r>
            <a:r>
              <a:rPr lang="en-GB" b="1" i="1" dirty="0">
                <a:solidFill>
                  <a:schemeClr val="accent1">
                    <a:lumMod val="75000"/>
                  </a:schemeClr>
                </a:solidFill>
              </a:rPr>
              <a:t>K</a:t>
            </a:r>
            <a:r>
              <a:rPr lang="en-GB" b="1" i="1" u="sng" dirty="0">
                <a:solidFill>
                  <a:schemeClr val="accent1">
                    <a:lumMod val="75000"/>
                  </a:schemeClr>
                </a:solidFill>
              </a:rPr>
              <a:t>nowledge and Understanding of Subject</a:t>
            </a:r>
            <a:br>
              <a:rPr lang="en-GB" b="1" i="1" u="sng" dirty="0">
                <a:solidFill>
                  <a:schemeClr val="accent1">
                    <a:lumMod val="75000"/>
                  </a:schemeClr>
                </a:solidFill>
              </a:rPr>
            </a:br>
            <a:br>
              <a:rPr lang="en-GB" b="1" i="1" u="sng" dirty="0">
                <a:solidFill>
                  <a:schemeClr val="accent1">
                    <a:lumMod val="75000"/>
                  </a:schemeClr>
                </a:solidFill>
              </a:rPr>
            </a:br>
            <a:r>
              <a:rPr lang="en-GB" b="1" dirty="0">
                <a:solidFill>
                  <a:srgbClr val="663300"/>
                </a:solidFill>
              </a:rPr>
              <a:t>3.  </a:t>
            </a:r>
            <a:r>
              <a:rPr lang="en-GB" b="1" i="1" u="sng" dirty="0">
                <a:solidFill>
                  <a:schemeClr val="accent6">
                    <a:lumMod val="50000"/>
                  </a:schemeClr>
                </a:solidFill>
              </a:rPr>
              <a:t>Analysis</a:t>
            </a:r>
            <a:r>
              <a:rPr lang="en-GB" b="1" dirty="0">
                <a:solidFill>
                  <a:srgbClr val="663300"/>
                </a:solidFill>
              </a:rPr>
              <a:t> </a:t>
            </a:r>
            <a:br>
              <a:rPr lang="en-GB" b="1" dirty="0">
                <a:solidFill>
                  <a:srgbClr val="663300"/>
                </a:solidFill>
              </a:rPr>
            </a:br>
            <a:br>
              <a:rPr lang="en-GB" b="1" dirty="0">
                <a:solidFill>
                  <a:srgbClr val="663300"/>
                </a:solidFill>
              </a:rPr>
            </a:br>
            <a:r>
              <a:rPr lang="en-GB" b="1" dirty="0">
                <a:solidFill>
                  <a:srgbClr val="663300"/>
                </a:solidFill>
              </a:rPr>
              <a:t>4. </a:t>
            </a:r>
            <a:r>
              <a:rPr lang="en-GB" b="1" i="1" u="sng" dirty="0">
                <a:solidFill>
                  <a:srgbClr val="663300"/>
                </a:solidFill>
              </a:rPr>
              <a:t>Practical Application</a:t>
            </a:r>
            <a:r>
              <a:rPr lang="en-GB" b="1" dirty="0">
                <a:solidFill>
                  <a:srgbClr val="663300"/>
                </a:solidFill>
              </a:rPr>
              <a:t> </a:t>
            </a:r>
            <a:br>
              <a:rPr lang="en-GB" b="1" dirty="0">
                <a:solidFill>
                  <a:srgbClr val="663300"/>
                </a:solidFill>
              </a:rPr>
            </a:br>
            <a:br>
              <a:rPr lang="en-GB" b="1" dirty="0">
                <a:solidFill>
                  <a:srgbClr val="663300"/>
                </a:solidFill>
              </a:rPr>
            </a:br>
            <a:r>
              <a:rPr lang="en-GB" b="1" dirty="0">
                <a:solidFill>
                  <a:srgbClr val="663300"/>
                </a:solidFill>
              </a:rPr>
              <a:t>5. </a:t>
            </a:r>
            <a:r>
              <a:rPr lang="en-GB" b="1" i="1" u="sng" dirty="0">
                <a:solidFill>
                  <a:srgbClr val="663300"/>
                </a:solidFill>
              </a:rPr>
              <a:t>Skills for Professional Practice</a:t>
            </a:r>
            <a:br>
              <a:rPr lang="en-GB" b="1" i="1" u="sng" dirty="0">
                <a:solidFill>
                  <a:schemeClr val="accent6">
                    <a:lumMod val="50000"/>
                  </a:schemeClr>
                </a:solidFill>
              </a:rPr>
            </a:br>
            <a:br>
              <a:rPr lang="en-GB" b="1" i="1" u="sng" dirty="0">
                <a:solidFill>
                  <a:schemeClr val="accent1">
                    <a:lumMod val="75000"/>
                  </a:schemeClr>
                </a:solidFill>
              </a:rPr>
            </a:br>
            <a:br>
              <a:rPr lang="en-GB" b="1" i="1" u="sng" dirty="0">
                <a:solidFill>
                  <a:srgbClr val="663300"/>
                </a:solidFill>
              </a:rPr>
            </a:br>
            <a:br>
              <a:rPr lang="en-GB" b="1" i="1" u="sng" dirty="0">
                <a:solidFill>
                  <a:srgbClr val="663300"/>
                </a:solidFill>
              </a:rPr>
            </a:br>
            <a:br>
              <a:rPr lang="en-GB" b="1" i="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endParaRPr lang="en-GB" dirty="0"/>
          </a:p>
        </p:txBody>
      </p:sp>
    </p:spTree>
    <p:extLst>
      <p:ext uri="{BB962C8B-B14F-4D97-AF65-F5344CB8AC3E}">
        <p14:creationId xmlns:p14="http://schemas.microsoft.com/office/powerpoint/2010/main" val="34035043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8147B-81EE-475A-A1E7-C482C927C5E6}"/>
              </a:ext>
            </a:extLst>
          </p:cNvPr>
          <p:cNvSpPr>
            <a:spLocks noGrp="1"/>
          </p:cNvSpPr>
          <p:nvPr>
            <p:ph type="title"/>
          </p:nvPr>
        </p:nvSpPr>
        <p:spPr/>
        <p:txBody>
          <a:bodyPr>
            <a:normAutofit fontScale="90000"/>
          </a:bodyPr>
          <a:lstStyle/>
          <a:p>
            <a:pPr marL="742950" indent="-742950">
              <a:buFont typeface="Wingdings" panose="05000000000000000000" pitchFamily="2" charset="2"/>
              <a:buChar char="q"/>
            </a:pPr>
            <a:br>
              <a:rPr lang="en-GB" b="1" u="sng" dirty="0">
                <a:solidFill>
                  <a:srgbClr val="663300"/>
                </a:solidFill>
              </a:rPr>
            </a:br>
            <a:br>
              <a:rPr lang="en-GB" b="1" u="sng" dirty="0">
                <a:solidFill>
                  <a:srgbClr val="663300"/>
                </a:solidFill>
              </a:rPr>
            </a:br>
            <a:br>
              <a:rPr lang="en-GB" b="1" u="sng" dirty="0">
                <a:solidFill>
                  <a:srgbClr val="663300"/>
                </a:solidFill>
              </a:rPr>
            </a:br>
            <a:br>
              <a:rPr lang="en-GB" b="1" u="sng" dirty="0">
                <a:solidFill>
                  <a:srgbClr val="663300"/>
                </a:solidFill>
              </a:rPr>
            </a:br>
            <a:br>
              <a:rPr lang="en-GB" b="1" u="sng" dirty="0">
                <a:solidFill>
                  <a:srgbClr val="663300"/>
                </a:solidFill>
              </a:rPr>
            </a:br>
            <a:br>
              <a:rPr lang="en-GB" b="1" u="sng" dirty="0">
                <a:solidFill>
                  <a:srgbClr val="663300"/>
                </a:solidFill>
              </a:rPr>
            </a:br>
            <a:br>
              <a:rPr lang="en-GB" b="1" u="sng" dirty="0">
                <a:solidFill>
                  <a:srgbClr val="663300"/>
                </a:solidFill>
              </a:rPr>
            </a:br>
            <a:r>
              <a:rPr lang="en-GB" b="1" u="sng" dirty="0">
                <a:solidFill>
                  <a:srgbClr val="663300"/>
                </a:solidFill>
                <a:highlight>
                  <a:srgbClr val="FFFF00"/>
                </a:highlight>
              </a:rPr>
              <a:t>GUIDANCE</a:t>
            </a:r>
            <a:r>
              <a:rPr lang="en-GB" b="1" u="sng" dirty="0">
                <a:solidFill>
                  <a:srgbClr val="663300"/>
                </a:solidFill>
              </a:rPr>
              <a:t>  for the </a:t>
            </a:r>
            <a:r>
              <a:rPr lang="en-GB" b="1" u="sng" dirty="0">
                <a:solidFill>
                  <a:srgbClr val="663300"/>
                </a:solidFill>
                <a:highlight>
                  <a:srgbClr val="FFFF00"/>
                </a:highlight>
              </a:rPr>
              <a:t>COMPLETION </a:t>
            </a:r>
            <a:r>
              <a:rPr lang="en-GB" b="1" u="sng" dirty="0">
                <a:solidFill>
                  <a:srgbClr val="663300"/>
                </a:solidFill>
              </a:rPr>
              <a:t>of the </a:t>
            </a:r>
            <a:r>
              <a:rPr lang="en-GB" b="1" u="sng" dirty="0">
                <a:solidFill>
                  <a:srgbClr val="663300"/>
                </a:solidFill>
                <a:highlight>
                  <a:srgbClr val="FFFF00"/>
                </a:highlight>
              </a:rPr>
              <a:t>TASK</a:t>
            </a:r>
            <a:br>
              <a:rPr lang="en-GB" b="1" u="sng" dirty="0">
                <a:solidFill>
                  <a:srgbClr val="663300"/>
                </a:solidFill>
              </a:rPr>
            </a:br>
            <a:br>
              <a:rPr lang="en-GB" b="1" u="sng" dirty="0">
                <a:solidFill>
                  <a:srgbClr val="663300"/>
                </a:solidFill>
              </a:rPr>
            </a:br>
            <a:r>
              <a:rPr lang="en-GB" b="1" dirty="0">
                <a:solidFill>
                  <a:schemeClr val="accent5">
                    <a:lumMod val="50000"/>
                  </a:schemeClr>
                </a:solidFill>
              </a:rPr>
              <a:t>1. </a:t>
            </a:r>
            <a:r>
              <a:rPr lang="en-GB" b="1" i="1" u="sng" dirty="0">
                <a:solidFill>
                  <a:srgbClr val="663300"/>
                </a:solidFill>
              </a:rPr>
              <a:t>Research-informed Literature</a:t>
            </a:r>
            <a:br>
              <a:rPr lang="en-GB" b="1" u="sng" dirty="0">
                <a:solidFill>
                  <a:srgbClr val="663300"/>
                </a:solidFill>
              </a:rPr>
            </a:br>
            <a:r>
              <a:rPr lang="en-GB" b="1" u="sng" dirty="0">
                <a:solidFill>
                  <a:srgbClr val="663300"/>
                </a:solidFill>
              </a:rPr>
              <a:t>     </a:t>
            </a:r>
            <a:br>
              <a:rPr lang="en-GB" b="1" u="sng" dirty="0">
                <a:solidFill>
                  <a:srgbClr val="663300"/>
                </a:solidFill>
              </a:rPr>
            </a:br>
            <a:r>
              <a:rPr lang="en-GB" b="1" dirty="0">
                <a:solidFill>
                  <a:srgbClr val="663300"/>
                </a:solidFill>
              </a:rPr>
              <a:t>- Show evidence of a wide range of sources, such as: </a:t>
            </a:r>
            <a:r>
              <a:rPr lang="en-GB" b="1" i="1" dirty="0">
                <a:solidFill>
                  <a:srgbClr val="663300"/>
                </a:solidFill>
              </a:rPr>
              <a:t>academic journal articles, textbooks, current news articles and </a:t>
            </a:r>
            <a:r>
              <a:rPr lang="en-GB" b="1" i="1" dirty="0">
                <a:solidFill>
                  <a:srgbClr val="FF0000"/>
                </a:solidFill>
              </a:rPr>
              <a:t>websites.</a:t>
            </a:r>
            <a:br>
              <a:rPr lang="en-GB" b="1" i="1" dirty="0">
                <a:solidFill>
                  <a:srgbClr val="FF0000"/>
                </a:solidFill>
              </a:rPr>
            </a:br>
            <a:br>
              <a:rPr lang="en-GB" b="1" i="1" dirty="0">
                <a:solidFill>
                  <a:srgbClr val="FF0000"/>
                </a:solidFill>
              </a:rPr>
            </a:br>
            <a:r>
              <a:rPr lang="en-GB" b="1" i="1" dirty="0">
                <a:solidFill>
                  <a:srgbClr val="FF0000"/>
                </a:solidFill>
              </a:rPr>
              <a:t>- </a:t>
            </a:r>
            <a:r>
              <a:rPr lang="en-GB" b="1" i="1" dirty="0">
                <a:solidFill>
                  <a:schemeClr val="tx1">
                    <a:lumMod val="85000"/>
                    <a:lumOff val="15000"/>
                  </a:schemeClr>
                </a:solidFill>
              </a:rPr>
              <a:t>Sources must be referenced </a:t>
            </a:r>
          </a:p>
        </p:txBody>
      </p:sp>
    </p:spTree>
    <p:extLst>
      <p:ext uri="{BB962C8B-B14F-4D97-AF65-F5344CB8AC3E}">
        <p14:creationId xmlns:p14="http://schemas.microsoft.com/office/powerpoint/2010/main" val="40004057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ED867-70F8-49F1-A342-34F1E74C2F49}"/>
              </a:ext>
            </a:extLst>
          </p:cNvPr>
          <p:cNvSpPr>
            <a:spLocks noGrp="1"/>
          </p:cNvSpPr>
          <p:nvPr>
            <p:ph type="title"/>
          </p:nvPr>
        </p:nvSpPr>
        <p:spPr/>
        <p:txBody>
          <a:bodyPr>
            <a:normAutofit fontScale="90000"/>
          </a:bodyPr>
          <a:lstStyle/>
          <a:p>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r>
              <a:rPr lang="en-GB" b="1" u="sng" dirty="0">
                <a:solidFill>
                  <a:srgbClr val="663300"/>
                </a:solidFill>
                <a:highlight>
                  <a:srgbClr val="FFFF00"/>
                </a:highlight>
              </a:rPr>
              <a:t>GUIDANCE</a:t>
            </a:r>
            <a:r>
              <a:rPr lang="en-GB" b="1" u="sng" dirty="0">
                <a:solidFill>
                  <a:srgbClr val="663300"/>
                </a:solidFill>
              </a:rPr>
              <a:t>  for the </a:t>
            </a:r>
            <a:r>
              <a:rPr lang="en-GB" b="1" u="sng" dirty="0">
                <a:solidFill>
                  <a:srgbClr val="663300"/>
                </a:solidFill>
                <a:highlight>
                  <a:srgbClr val="FFFF00"/>
                </a:highlight>
              </a:rPr>
              <a:t>COMPLETION </a:t>
            </a:r>
            <a:r>
              <a:rPr lang="en-GB" b="1" u="sng" dirty="0">
                <a:solidFill>
                  <a:srgbClr val="663300"/>
                </a:solidFill>
              </a:rPr>
              <a:t>of the </a:t>
            </a:r>
            <a:r>
              <a:rPr lang="en-GB" b="1" u="sng" dirty="0">
                <a:solidFill>
                  <a:srgbClr val="663300"/>
                </a:solidFill>
                <a:highlight>
                  <a:srgbClr val="FFFF00"/>
                </a:highlight>
              </a:rPr>
              <a:t>TASK</a:t>
            </a:r>
            <a:br>
              <a:rPr lang="en-GB" b="1" u="sng" dirty="0">
                <a:solidFill>
                  <a:srgbClr val="663300"/>
                </a:solidFill>
                <a:highlight>
                  <a:srgbClr val="FFFF00"/>
                </a:highlight>
              </a:rPr>
            </a:br>
            <a:br>
              <a:rPr lang="en-GB" b="1" u="sng" dirty="0">
                <a:solidFill>
                  <a:srgbClr val="663300"/>
                </a:solidFill>
                <a:highlight>
                  <a:srgbClr val="FFFF00"/>
                </a:highlight>
              </a:rPr>
            </a:br>
            <a:r>
              <a:rPr lang="en-GB" b="1" dirty="0">
                <a:solidFill>
                  <a:schemeClr val="accent1">
                    <a:lumMod val="75000"/>
                  </a:schemeClr>
                </a:solidFill>
              </a:rPr>
              <a:t>2.    </a:t>
            </a:r>
            <a:r>
              <a:rPr lang="en-GB" b="1" i="1" u="sng" dirty="0">
                <a:solidFill>
                  <a:schemeClr val="accent1">
                    <a:lumMod val="75000"/>
                  </a:schemeClr>
                </a:solidFill>
              </a:rPr>
              <a:t>Knowledge and Understanding of Subject</a:t>
            </a:r>
            <a:br>
              <a:rPr lang="en-GB" b="1" i="1" u="sng" dirty="0">
                <a:solidFill>
                  <a:srgbClr val="663300"/>
                </a:solidFill>
                <a:highlight>
                  <a:srgbClr val="FFFF00"/>
                </a:highlight>
              </a:rPr>
            </a:br>
            <a:br>
              <a:rPr lang="en-GB" b="1" i="1" u="sng" dirty="0">
                <a:solidFill>
                  <a:srgbClr val="663300"/>
                </a:solidFill>
                <a:highlight>
                  <a:srgbClr val="FFFF00"/>
                </a:highlight>
              </a:rPr>
            </a:br>
            <a:r>
              <a:rPr lang="en-GB" b="1" i="1" dirty="0">
                <a:solidFill>
                  <a:srgbClr val="663300"/>
                </a:solidFill>
              </a:rPr>
              <a:t>- Show your knowledge of </a:t>
            </a:r>
            <a:r>
              <a:rPr lang="en-GB" b="1" i="1" u="sng" dirty="0">
                <a:solidFill>
                  <a:srgbClr val="7030A0"/>
                </a:solidFill>
              </a:rPr>
              <a:t>relevant</a:t>
            </a:r>
            <a:r>
              <a:rPr lang="en-GB" b="1" i="1" dirty="0">
                <a:solidFill>
                  <a:srgbClr val="663300"/>
                </a:solidFill>
              </a:rPr>
              <a:t> concepts and theories. This must demonstrate that you understand them.</a:t>
            </a:r>
            <a:endParaRPr lang="en-GB" i="1" dirty="0"/>
          </a:p>
        </p:txBody>
      </p:sp>
    </p:spTree>
    <p:extLst>
      <p:ext uri="{BB962C8B-B14F-4D97-AF65-F5344CB8AC3E}">
        <p14:creationId xmlns:p14="http://schemas.microsoft.com/office/powerpoint/2010/main" val="29843014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E83D2-EE8F-48AC-B5B4-B6F3DD269EF0}"/>
              </a:ext>
            </a:extLst>
          </p:cNvPr>
          <p:cNvSpPr>
            <a:spLocks noGrp="1"/>
          </p:cNvSpPr>
          <p:nvPr>
            <p:ph type="title"/>
          </p:nvPr>
        </p:nvSpPr>
        <p:spPr/>
        <p:txBody>
          <a:bodyPr>
            <a:normAutofit fontScale="90000"/>
          </a:bodyPr>
          <a:lstStyle/>
          <a:p>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r>
              <a:rPr lang="en-GB" b="1" u="sng" dirty="0">
                <a:solidFill>
                  <a:srgbClr val="663300"/>
                </a:solidFill>
                <a:highlight>
                  <a:srgbClr val="FFFF00"/>
                </a:highlight>
              </a:rPr>
              <a:t>GUIDANCE</a:t>
            </a:r>
            <a:r>
              <a:rPr lang="en-GB" b="1" u="sng" dirty="0">
                <a:solidFill>
                  <a:srgbClr val="663300"/>
                </a:solidFill>
              </a:rPr>
              <a:t>  for the </a:t>
            </a:r>
            <a:r>
              <a:rPr lang="en-GB" b="1" u="sng" dirty="0">
                <a:solidFill>
                  <a:srgbClr val="663300"/>
                </a:solidFill>
                <a:highlight>
                  <a:srgbClr val="FFFF00"/>
                </a:highlight>
              </a:rPr>
              <a:t>COMPLETION </a:t>
            </a:r>
            <a:r>
              <a:rPr lang="en-GB" b="1" u="sng" dirty="0">
                <a:solidFill>
                  <a:srgbClr val="663300"/>
                </a:solidFill>
              </a:rPr>
              <a:t>of the </a:t>
            </a:r>
            <a:r>
              <a:rPr lang="en-GB" b="1" u="sng" dirty="0">
                <a:solidFill>
                  <a:srgbClr val="663300"/>
                </a:solidFill>
                <a:highlight>
                  <a:srgbClr val="FFFF00"/>
                </a:highlight>
              </a:rPr>
              <a:t>TASK</a:t>
            </a:r>
            <a:br>
              <a:rPr lang="en-GB" b="1" u="sng" dirty="0">
                <a:solidFill>
                  <a:srgbClr val="663300"/>
                </a:solidFill>
                <a:highlight>
                  <a:srgbClr val="FFFF00"/>
                </a:highlight>
              </a:rPr>
            </a:br>
            <a:br>
              <a:rPr lang="en-GB" b="1" u="sng" dirty="0">
                <a:solidFill>
                  <a:srgbClr val="663300"/>
                </a:solidFill>
                <a:highlight>
                  <a:srgbClr val="FFFF00"/>
                </a:highlight>
              </a:rPr>
            </a:br>
            <a:r>
              <a:rPr lang="en-GB" b="1" dirty="0">
                <a:solidFill>
                  <a:srgbClr val="663300"/>
                </a:solidFill>
              </a:rPr>
              <a:t>3.  </a:t>
            </a:r>
            <a:r>
              <a:rPr lang="en-GB" b="1" i="1" u="sng" dirty="0">
                <a:solidFill>
                  <a:schemeClr val="accent6">
                    <a:lumMod val="50000"/>
                  </a:schemeClr>
                </a:solidFill>
              </a:rPr>
              <a:t>Analysis</a:t>
            </a:r>
            <a:br>
              <a:rPr lang="en-GB" b="1" i="1" u="sng" dirty="0">
                <a:solidFill>
                  <a:srgbClr val="663300"/>
                </a:solidFill>
                <a:highlight>
                  <a:srgbClr val="FFFF00"/>
                </a:highlight>
              </a:rPr>
            </a:br>
            <a:br>
              <a:rPr lang="en-GB" b="1" i="1" u="sng" dirty="0">
                <a:solidFill>
                  <a:srgbClr val="663300"/>
                </a:solidFill>
                <a:highlight>
                  <a:srgbClr val="FFFF00"/>
                </a:highlight>
              </a:rPr>
            </a:br>
            <a:r>
              <a:rPr lang="en-GB" b="1" i="1" dirty="0">
                <a:solidFill>
                  <a:srgbClr val="663300"/>
                </a:solidFill>
              </a:rPr>
              <a:t>- You must justify your arguments. It is not enough to state WHAT, but also WHY? HOW? WHEN? WHERE? WHO?</a:t>
            </a:r>
            <a:br>
              <a:rPr lang="en-GB" b="1" i="1" dirty="0">
                <a:solidFill>
                  <a:srgbClr val="663300"/>
                </a:solidFill>
              </a:rPr>
            </a:br>
            <a:r>
              <a:rPr lang="en-GB" b="1" i="1" dirty="0">
                <a:solidFill>
                  <a:srgbClr val="663300"/>
                </a:solidFill>
              </a:rPr>
              <a:t>- Can You justify your arguments by Facts and Figures?</a:t>
            </a: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endParaRPr lang="en-GB" dirty="0"/>
          </a:p>
        </p:txBody>
      </p:sp>
    </p:spTree>
    <p:extLst>
      <p:ext uri="{BB962C8B-B14F-4D97-AF65-F5344CB8AC3E}">
        <p14:creationId xmlns:p14="http://schemas.microsoft.com/office/powerpoint/2010/main" val="20596840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25236-C019-4A44-9D30-EA34CDCDAD75}"/>
              </a:ext>
            </a:extLst>
          </p:cNvPr>
          <p:cNvSpPr>
            <a:spLocks noGrp="1"/>
          </p:cNvSpPr>
          <p:nvPr>
            <p:ph type="title"/>
          </p:nvPr>
        </p:nvSpPr>
        <p:spPr/>
        <p:txBody>
          <a:bodyPr>
            <a:normAutofit fontScale="90000"/>
          </a:bodyPr>
          <a:lstStyle/>
          <a:p>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r>
              <a:rPr lang="en-GB" b="1" u="sng" dirty="0">
                <a:solidFill>
                  <a:srgbClr val="663300"/>
                </a:solidFill>
                <a:highlight>
                  <a:srgbClr val="FFFF00"/>
                </a:highlight>
              </a:rPr>
              <a:t>GUIDANCE</a:t>
            </a:r>
            <a:r>
              <a:rPr lang="en-GB" b="1" u="sng" dirty="0">
                <a:solidFill>
                  <a:srgbClr val="663300"/>
                </a:solidFill>
              </a:rPr>
              <a:t>  for the </a:t>
            </a:r>
            <a:r>
              <a:rPr lang="en-GB" b="1" u="sng" dirty="0">
                <a:solidFill>
                  <a:srgbClr val="663300"/>
                </a:solidFill>
                <a:highlight>
                  <a:srgbClr val="FFFF00"/>
                </a:highlight>
              </a:rPr>
              <a:t>COMPLETION </a:t>
            </a:r>
            <a:r>
              <a:rPr lang="en-GB" b="1" u="sng" dirty="0">
                <a:solidFill>
                  <a:srgbClr val="663300"/>
                </a:solidFill>
              </a:rPr>
              <a:t>of the </a:t>
            </a:r>
            <a:r>
              <a:rPr lang="en-GB" b="1" u="sng" dirty="0">
                <a:solidFill>
                  <a:srgbClr val="663300"/>
                </a:solidFill>
                <a:highlight>
                  <a:srgbClr val="FFFF00"/>
                </a:highlight>
              </a:rPr>
              <a:t>TASK</a:t>
            </a: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r>
              <a:rPr lang="en-GB" b="1" dirty="0">
                <a:solidFill>
                  <a:srgbClr val="663300"/>
                </a:solidFill>
              </a:rPr>
              <a:t>4. </a:t>
            </a:r>
            <a:r>
              <a:rPr lang="en-GB" b="1" i="1" u="sng" dirty="0">
                <a:solidFill>
                  <a:srgbClr val="663300"/>
                </a:solidFill>
              </a:rPr>
              <a:t>Practical Application</a:t>
            </a:r>
            <a:br>
              <a:rPr lang="en-GB" b="1" i="1" u="sng" dirty="0">
                <a:solidFill>
                  <a:srgbClr val="663300"/>
                </a:solidFill>
              </a:rPr>
            </a:br>
            <a:br>
              <a:rPr lang="en-GB" b="1" i="1" u="sng" dirty="0">
                <a:solidFill>
                  <a:srgbClr val="663300"/>
                </a:solidFill>
              </a:rPr>
            </a:br>
            <a:r>
              <a:rPr lang="en-GB" b="1" i="1" dirty="0">
                <a:solidFill>
                  <a:srgbClr val="663300"/>
                </a:solidFill>
              </a:rPr>
              <a:t>- You should show how these concept and theories apply to real world situations. Are there examples of how well or badly these have worked in other organisations.</a:t>
            </a:r>
            <a:br>
              <a:rPr lang="en-GB" b="1" i="1" dirty="0">
                <a:solidFill>
                  <a:srgbClr val="663300"/>
                </a:solidFill>
              </a:rPr>
            </a:br>
            <a:r>
              <a:rPr lang="en-GB" b="1" i="1" dirty="0">
                <a:solidFill>
                  <a:srgbClr val="663300"/>
                </a:solidFill>
              </a:rPr>
              <a:t>- What are the limitations?</a:t>
            </a:r>
            <a:br>
              <a:rPr lang="en-GB" b="1" u="sng" dirty="0">
                <a:solidFill>
                  <a:srgbClr val="663300"/>
                </a:solidFill>
                <a:highlight>
                  <a:srgbClr val="FFFF00"/>
                </a:highlight>
              </a:rPr>
            </a:br>
            <a:endParaRPr lang="en-GB" dirty="0"/>
          </a:p>
        </p:txBody>
      </p:sp>
    </p:spTree>
    <p:extLst>
      <p:ext uri="{BB962C8B-B14F-4D97-AF65-F5344CB8AC3E}">
        <p14:creationId xmlns:p14="http://schemas.microsoft.com/office/powerpoint/2010/main" val="15184083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70AB8-6094-423A-9B99-675CC8C8A47F}"/>
              </a:ext>
            </a:extLst>
          </p:cNvPr>
          <p:cNvSpPr>
            <a:spLocks noGrp="1"/>
          </p:cNvSpPr>
          <p:nvPr>
            <p:ph type="title"/>
          </p:nvPr>
        </p:nvSpPr>
        <p:spPr/>
        <p:txBody>
          <a:bodyPr>
            <a:normAutofit fontScale="90000"/>
          </a:bodyPr>
          <a:lstStyle/>
          <a:p>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br>
              <a:rPr lang="en-GB" b="1" u="sng" dirty="0">
                <a:solidFill>
                  <a:srgbClr val="663300"/>
                </a:solidFill>
                <a:highlight>
                  <a:srgbClr val="FFFF00"/>
                </a:highlight>
              </a:rPr>
            </a:br>
            <a:r>
              <a:rPr lang="en-GB" b="1" u="sng" dirty="0">
                <a:solidFill>
                  <a:srgbClr val="663300"/>
                </a:solidFill>
                <a:highlight>
                  <a:srgbClr val="FFFF00"/>
                </a:highlight>
              </a:rPr>
              <a:t>GUIDANCE</a:t>
            </a:r>
            <a:r>
              <a:rPr lang="en-GB" b="1" u="sng" dirty="0">
                <a:solidFill>
                  <a:srgbClr val="663300"/>
                </a:solidFill>
              </a:rPr>
              <a:t>  for the </a:t>
            </a:r>
            <a:r>
              <a:rPr lang="en-GB" b="1" u="sng" dirty="0">
                <a:solidFill>
                  <a:srgbClr val="663300"/>
                </a:solidFill>
                <a:highlight>
                  <a:srgbClr val="FFFF00"/>
                </a:highlight>
              </a:rPr>
              <a:t>COMPLETION </a:t>
            </a:r>
            <a:r>
              <a:rPr lang="en-GB" b="1" u="sng" dirty="0">
                <a:solidFill>
                  <a:srgbClr val="663300"/>
                </a:solidFill>
              </a:rPr>
              <a:t>of the </a:t>
            </a:r>
            <a:r>
              <a:rPr lang="en-GB" b="1" u="sng" dirty="0">
                <a:solidFill>
                  <a:srgbClr val="663300"/>
                </a:solidFill>
                <a:highlight>
                  <a:srgbClr val="FFFF00"/>
                </a:highlight>
              </a:rPr>
              <a:t>TASK</a:t>
            </a:r>
            <a:br>
              <a:rPr lang="en-GB" b="1" u="sng" dirty="0">
                <a:solidFill>
                  <a:srgbClr val="663300"/>
                </a:solidFill>
                <a:highlight>
                  <a:srgbClr val="FFFF00"/>
                </a:highlight>
              </a:rPr>
            </a:br>
            <a:br>
              <a:rPr lang="en-GB" b="1" u="sng" dirty="0">
                <a:solidFill>
                  <a:srgbClr val="663300"/>
                </a:solidFill>
                <a:highlight>
                  <a:srgbClr val="FFFF00"/>
                </a:highlight>
              </a:rPr>
            </a:br>
            <a:r>
              <a:rPr lang="en-GB" b="1" dirty="0">
                <a:solidFill>
                  <a:srgbClr val="663300"/>
                </a:solidFill>
              </a:rPr>
              <a:t>5. </a:t>
            </a:r>
            <a:r>
              <a:rPr lang="en-GB" b="1" i="1" u="sng" dirty="0">
                <a:solidFill>
                  <a:srgbClr val="663300"/>
                </a:solidFill>
              </a:rPr>
              <a:t>Skills for Professional Practice</a:t>
            </a:r>
            <a:br>
              <a:rPr lang="en-GB" b="1" i="1" u="sng" dirty="0">
                <a:solidFill>
                  <a:srgbClr val="663300"/>
                </a:solidFill>
                <a:highlight>
                  <a:srgbClr val="FFFF00"/>
                </a:highlight>
              </a:rPr>
            </a:br>
            <a:br>
              <a:rPr lang="en-GB" b="1" i="1" u="sng" dirty="0">
                <a:solidFill>
                  <a:srgbClr val="663300"/>
                </a:solidFill>
                <a:highlight>
                  <a:srgbClr val="FFFF00"/>
                </a:highlight>
              </a:rPr>
            </a:br>
            <a:r>
              <a:rPr lang="en-GB" b="1" i="1" dirty="0">
                <a:solidFill>
                  <a:srgbClr val="663300"/>
                </a:solidFill>
              </a:rPr>
              <a:t>- Your Presentation must demonstrate </a:t>
            </a:r>
            <a:r>
              <a:rPr lang="en-GB" b="1" i="1" u="sng" dirty="0">
                <a:solidFill>
                  <a:schemeClr val="accent5">
                    <a:lumMod val="75000"/>
                  </a:schemeClr>
                </a:solidFill>
              </a:rPr>
              <a:t>evidence</a:t>
            </a:r>
            <a:r>
              <a:rPr lang="en-GB" b="1" i="1" dirty="0">
                <a:solidFill>
                  <a:srgbClr val="663300"/>
                </a:solidFill>
              </a:rPr>
              <a:t> of individual and Team Working.</a:t>
            </a:r>
            <a:br>
              <a:rPr lang="en-GB" b="1" i="1" dirty="0">
                <a:solidFill>
                  <a:srgbClr val="663300"/>
                </a:solidFill>
              </a:rPr>
            </a:br>
            <a:r>
              <a:rPr lang="en-GB" b="1" i="1" dirty="0">
                <a:solidFill>
                  <a:srgbClr val="663300"/>
                </a:solidFill>
              </a:rPr>
              <a:t>- It must be communicated in an appropriate format (POWER POINT – 8 /10 slides)</a:t>
            </a:r>
            <a:br>
              <a:rPr lang="en-GB" b="1" i="1" dirty="0">
                <a:solidFill>
                  <a:srgbClr val="663300"/>
                </a:solidFill>
              </a:rPr>
            </a:br>
            <a:r>
              <a:rPr lang="en-GB" b="1" i="1" dirty="0">
                <a:solidFill>
                  <a:srgbClr val="663300"/>
                </a:solidFill>
              </a:rPr>
              <a:t>- It must be well structured and organised</a:t>
            </a:r>
            <a:br>
              <a:rPr lang="en-GB" b="1" i="1" dirty="0">
                <a:solidFill>
                  <a:srgbClr val="663300"/>
                </a:solidFill>
              </a:rPr>
            </a:br>
            <a:br>
              <a:rPr lang="en-GB" b="1" u="sng" dirty="0">
                <a:solidFill>
                  <a:srgbClr val="663300"/>
                </a:solidFill>
                <a:highlight>
                  <a:srgbClr val="FFFF00"/>
                </a:highlight>
              </a:rPr>
            </a:br>
            <a:endParaRPr lang="en-GB" dirty="0"/>
          </a:p>
        </p:txBody>
      </p:sp>
    </p:spTree>
    <p:extLst>
      <p:ext uri="{BB962C8B-B14F-4D97-AF65-F5344CB8AC3E}">
        <p14:creationId xmlns:p14="http://schemas.microsoft.com/office/powerpoint/2010/main" val="20609378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214</TotalTime>
  <Words>94</Words>
  <Application>Microsoft Office PowerPoint</Application>
  <PresentationFormat>Widescreen</PresentationFormat>
  <Paragraphs>21</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Wingdings</vt:lpstr>
      <vt:lpstr>Office Theme</vt:lpstr>
      <vt:lpstr>CERTIFICATE in HE</vt:lpstr>
      <vt:lpstr>THE ASSIGNMENT</vt:lpstr>
      <vt:lpstr>THE TASK</vt:lpstr>
      <vt:lpstr>   CONSIDER THIS STRUCTURE         CONSIDER THIS STRUCTURE  What are the Benefits of Team Working?  What are the Stages of Team Development?  What are Team Roles?  How to Manage Conflict in the Team  Successful Team Development  </vt:lpstr>
      <vt:lpstr>                   GUIDANCE  for the COMPLETION of the TASK  1. Research-informed Literature  2. Knowledge and Understanding of Subject  3.  Analysis   4. Practical Application   5. Skills for Professional Practice          </vt:lpstr>
      <vt:lpstr>       GUIDANCE  for the COMPLETION of the TASK  1. Research-informed Literature       - Show evidence of a wide range of sources, such as: academic journal articles, textbooks, current news articles and websites.  - Sources must be referenced </vt:lpstr>
      <vt:lpstr>     GUIDANCE  for the COMPLETION of the TASK  2.    Knowledge and Understanding of Subject  - Show your knowledge of relevant concepts and theories. This must demonstrate that you understand them.</vt:lpstr>
      <vt:lpstr>               GUIDANCE  for the COMPLETION of the TASK  3.  Analysis  - You must justify your arguments. It is not enough to state WHAT, but also WHY? HOW? WHEN? WHERE? WHO? - Can You justify your arguments by Facts and Figures?      </vt:lpstr>
      <vt:lpstr>          GUIDANCE  for the COMPLETION of the TASK   4. Practical Application  - You should show how these concept and theories apply to real world situations. Are there examples of how well or badly these have worked in other organisations. - What are the limitations? </vt:lpstr>
      <vt:lpstr>           GUIDANCE  for the COMPLETION of the TASK  5. Skills for Professional Practice  - Your Presentation must demonstrate evidence of individual and Team Working. - It must be communicated in an appropriate format (POWER POINT – 8 /10 slides) - It must be well structured and organised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in HE</dc:title>
  <dc:creator>lloyd Beharry</dc:creator>
  <cp:lastModifiedBy>lloyd Beharry</cp:lastModifiedBy>
  <cp:revision>21</cp:revision>
  <dcterms:created xsi:type="dcterms:W3CDTF">2018-10-28T20:25:19Z</dcterms:created>
  <dcterms:modified xsi:type="dcterms:W3CDTF">2018-10-31T06:41:03Z</dcterms:modified>
</cp:coreProperties>
</file>