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264" r:id="rId5"/>
    <p:sldId id="272" r:id="rId6"/>
    <p:sldId id="375" r:id="rId7"/>
    <p:sldId id="265" r:id="rId8"/>
    <p:sldId id="260" r:id="rId9"/>
    <p:sldId id="388" r:id="rId10"/>
    <p:sldId id="441" r:id="rId11"/>
    <p:sldId id="389" r:id="rId12"/>
    <p:sldId id="390" r:id="rId13"/>
    <p:sldId id="391" r:id="rId14"/>
    <p:sldId id="376" r:id="rId15"/>
    <p:sldId id="393" r:id="rId16"/>
    <p:sldId id="378" r:id="rId17"/>
    <p:sldId id="409" r:id="rId18"/>
    <p:sldId id="398" r:id="rId19"/>
    <p:sldId id="394" r:id="rId20"/>
    <p:sldId id="410" r:id="rId21"/>
    <p:sldId id="371" r:id="rId22"/>
    <p:sldId id="395" r:id="rId23"/>
    <p:sldId id="436" r:id="rId24"/>
    <p:sldId id="435" r:id="rId25"/>
    <p:sldId id="269" r:id="rId26"/>
    <p:sldId id="399" r:id="rId27"/>
    <p:sldId id="438" r:id="rId28"/>
    <p:sldId id="439" r:id="rId29"/>
    <p:sldId id="440" r:id="rId30"/>
    <p:sldId id="437" r:id="rId31"/>
    <p:sldId id="403" r:id="rId32"/>
    <p:sldId id="401" r:id="rId33"/>
    <p:sldId id="407" r:id="rId34"/>
    <p:sldId id="408" r:id="rId35"/>
    <p:sldId id="380" r:id="rId36"/>
    <p:sldId id="381" r:id="rId37"/>
    <p:sldId id="412" r:id="rId38"/>
    <p:sldId id="413" r:id="rId39"/>
    <p:sldId id="414" r:id="rId40"/>
    <p:sldId id="382" r:id="rId41"/>
    <p:sldId id="415" r:id="rId42"/>
    <p:sldId id="416" r:id="rId43"/>
    <p:sldId id="417" r:id="rId44"/>
    <p:sldId id="418" r:id="rId45"/>
    <p:sldId id="419" r:id="rId46"/>
    <p:sldId id="383" r:id="rId47"/>
    <p:sldId id="420" r:id="rId48"/>
    <p:sldId id="421" r:id="rId49"/>
    <p:sldId id="422" r:id="rId50"/>
    <p:sldId id="384" r:id="rId51"/>
    <p:sldId id="423" r:id="rId52"/>
    <p:sldId id="424" r:id="rId53"/>
    <p:sldId id="425" r:id="rId54"/>
    <p:sldId id="426" r:id="rId55"/>
    <p:sldId id="427" r:id="rId56"/>
    <p:sldId id="385" r:id="rId57"/>
    <p:sldId id="428" r:id="rId58"/>
    <p:sldId id="429" r:id="rId59"/>
    <p:sldId id="430" r:id="rId60"/>
    <p:sldId id="431" r:id="rId61"/>
    <p:sldId id="432" r:id="rId62"/>
    <p:sldId id="433" r:id="rId63"/>
    <p:sldId id="434" r:id="rId64"/>
    <p:sldId id="374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28B224-653F-D144-93B0-4A4B0F9AA5AF}" type="doc">
      <dgm:prSet loTypeId="urn:microsoft.com/office/officeart/2005/8/layout/radial4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6509E9-A629-3F4B-B2A2-9459438D955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dirty="0"/>
            <a:t>Algorithm</a:t>
          </a:r>
        </a:p>
      </dgm:t>
    </dgm:pt>
    <dgm:pt modelId="{B520CEEF-C284-B941-931E-1114E20F2F6A}" type="parTrans" cxnId="{E5263595-99D6-E14D-8EFE-539414555214}">
      <dgm:prSet/>
      <dgm:spPr/>
      <dgm:t>
        <a:bodyPr/>
        <a:lstStyle/>
        <a:p>
          <a:endParaRPr lang="en-US"/>
        </a:p>
      </dgm:t>
    </dgm:pt>
    <dgm:pt modelId="{CCEF8493-5CD6-DB4C-85BB-7D1910EBEC98}" type="sibTrans" cxnId="{E5263595-99D6-E14D-8EFE-539414555214}">
      <dgm:prSet/>
      <dgm:spPr/>
      <dgm:t>
        <a:bodyPr/>
        <a:lstStyle/>
        <a:p>
          <a:endParaRPr lang="en-US"/>
        </a:p>
      </dgm:t>
    </dgm:pt>
    <dgm:pt modelId="{C132B9B6-2485-334E-9DBE-7D20DFF12332}">
      <dgm:prSet phldrT="[Text]"/>
      <dgm:spPr/>
      <dgm:t>
        <a:bodyPr/>
        <a:lstStyle/>
        <a:p>
          <a:r>
            <a:rPr lang="en-US" dirty="0"/>
            <a:t>Set of operations to be performed</a:t>
          </a:r>
        </a:p>
      </dgm:t>
    </dgm:pt>
    <dgm:pt modelId="{F2726D7A-4CEC-D046-9136-21DC23ECCB56}" type="parTrans" cxnId="{CA4B87BD-B0DE-494E-8E53-1499F73CE33E}">
      <dgm:prSet/>
      <dgm:spPr/>
      <dgm:t>
        <a:bodyPr/>
        <a:lstStyle/>
        <a:p>
          <a:endParaRPr lang="en-US"/>
        </a:p>
      </dgm:t>
    </dgm:pt>
    <dgm:pt modelId="{7A9845A7-48D5-414A-BF4C-4382D9F2A586}" type="sibTrans" cxnId="{CA4B87BD-B0DE-494E-8E53-1499F73CE33E}">
      <dgm:prSet/>
      <dgm:spPr/>
      <dgm:t>
        <a:bodyPr/>
        <a:lstStyle/>
        <a:p>
          <a:endParaRPr lang="en-US"/>
        </a:p>
      </dgm:t>
    </dgm:pt>
    <dgm:pt modelId="{ABC9D2A1-5B7E-504B-A664-50A3BA085A24}">
      <dgm:prSet phldrT="[Text]"/>
      <dgm:spPr/>
      <dgm:t>
        <a:bodyPr/>
        <a:lstStyle/>
        <a:p>
          <a:r>
            <a:rPr lang="en-US" dirty="0"/>
            <a:t>Procedure to solve a problem</a:t>
          </a:r>
        </a:p>
      </dgm:t>
    </dgm:pt>
    <dgm:pt modelId="{5DD9F685-3B88-1D45-B810-C17DF4F11A01}" type="parTrans" cxnId="{447B62D2-3F85-2A45-B8A7-9A11F9B966F0}">
      <dgm:prSet/>
      <dgm:spPr/>
      <dgm:t>
        <a:bodyPr/>
        <a:lstStyle/>
        <a:p>
          <a:endParaRPr lang="en-US"/>
        </a:p>
      </dgm:t>
    </dgm:pt>
    <dgm:pt modelId="{A985B122-BA7A-F44B-A11C-3639DA71812D}" type="sibTrans" cxnId="{447B62D2-3F85-2A45-B8A7-9A11F9B966F0}">
      <dgm:prSet/>
      <dgm:spPr/>
      <dgm:t>
        <a:bodyPr/>
        <a:lstStyle/>
        <a:p>
          <a:endParaRPr lang="en-US"/>
        </a:p>
      </dgm:t>
    </dgm:pt>
    <dgm:pt modelId="{CEEBB31E-1B3E-C244-B40A-20F42B14D8AC}">
      <dgm:prSet phldrT="[Text]"/>
      <dgm:spPr/>
      <dgm:t>
        <a:bodyPr/>
        <a:lstStyle/>
        <a:p>
          <a:r>
            <a:rPr lang="en-US" dirty="0"/>
            <a:t>step-by-step procedure to solve a problem</a:t>
          </a:r>
        </a:p>
      </dgm:t>
    </dgm:pt>
    <dgm:pt modelId="{7C6DFFC8-9FB8-A642-ACFE-5A35E4260F50}" type="parTrans" cxnId="{223E1FCE-B5A4-CA48-B2BB-047709AC4D84}">
      <dgm:prSet/>
      <dgm:spPr/>
      <dgm:t>
        <a:bodyPr/>
        <a:lstStyle/>
        <a:p>
          <a:endParaRPr lang="en-US"/>
        </a:p>
      </dgm:t>
    </dgm:pt>
    <dgm:pt modelId="{0710E6C2-9832-B845-B938-1741BF2B4025}" type="sibTrans" cxnId="{223E1FCE-B5A4-CA48-B2BB-047709AC4D84}">
      <dgm:prSet/>
      <dgm:spPr/>
      <dgm:t>
        <a:bodyPr/>
        <a:lstStyle/>
        <a:p>
          <a:endParaRPr lang="en-US"/>
        </a:p>
      </dgm:t>
    </dgm:pt>
    <dgm:pt modelId="{EE8643F3-1441-A742-A945-71DBF9F67558}" type="pres">
      <dgm:prSet presAssocID="{9428B224-653F-D144-93B0-4A4B0F9AA5A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A6017E5-F14D-0044-8B9F-81FF442C6509}" type="pres">
      <dgm:prSet presAssocID="{FF6509E9-A629-3F4B-B2A2-9459438D9555}" presName="centerShape" presStyleLbl="node0" presStyleIdx="0" presStyleCnt="1"/>
      <dgm:spPr/>
    </dgm:pt>
    <dgm:pt modelId="{043BD1F4-7BC7-6A45-80AE-F12EE65D274A}" type="pres">
      <dgm:prSet presAssocID="{F2726D7A-4CEC-D046-9136-21DC23ECCB56}" presName="parTrans" presStyleLbl="bgSibTrans2D1" presStyleIdx="0" presStyleCnt="3"/>
      <dgm:spPr/>
    </dgm:pt>
    <dgm:pt modelId="{6F8D6653-CF1B-D44A-93E2-2440F2E237FC}" type="pres">
      <dgm:prSet presAssocID="{C132B9B6-2485-334E-9DBE-7D20DFF12332}" presName="node" presStyleLbl="node1" presStyleIdx="0" presStyleCnt="3">
        <dgm:presLayoutVars>
          <dgm:bulletEnabled val="1"/>
        </dgm:presLayoutVars>
      </dgm:prSet>
      <dgm:spPr/>
    </dgm:pt>
    <dgm:pt modelId="{C51C38E3-413E-4C46-94B0-27604AB6C3C2}" type="pres">
      <dgm:prSet presAssocID="{5DD9F685-3B88-1D45-B810-C17DF4F11A01}" presName="parTrans" presStyleLbl="bgSibTrans2D1" presStyleIdx="1" presStyleCnt="3"/>
      <dgm:spPr/>
    </dgm:pt>
    <dgm:pt modelId="{1856EE47-ED21-E944-B8B2-CD454BA87CBB}" type="pres">
      <dgm:prSet presAssocID="{ABC9D2A1-5B7E-504B-A664-50A3BA085A24}" presName="node" presStyleLbl="node1" presStyleIdx="1" presStyleCnt="3">
        <dgm:presLayoutVars>
          <dgm:bulletEnabled val="1"/>
        </dgm:presLayoutVars>
      </dgm:prSet>
      <dgm:spPr/>
    </dgm:pt>
    <dgm:pt modelId="{8EEB0509-793C-354D-8F3C-B44EC22EB7E2}" type="pres">
      <dgm:prSet presAssocID="{7C6DFFC8-9FB8-A642-ACFE-5A35E4260F50}" presName="parTrans" presStyleLbl="bgSibTrans2D1" presStyleIdx="2" presStyleCnt="3"/>
      <dgm:spPr/>
    </dgm:pt>
    <dgm:pt modelId="{E7F6507B-344D-9B4B-8C02-B7810ED9C733}" type="pres">
      <dgm:prSet presAssocID="{CEEBB31E-1B3E-C244-B40A-20F42B14D8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4843115-6978-B048-8FA6-2D418C8F5D73}" type="presOf" srcId="{9428B224-653F-D144-93B0-4A4B0F9AA5AF}" destId="{EE8643F3-1441-A742-A945-71DBF9F67558}" srcOrd="0" destOrd="0" presId="urn:microsoft.com/office/officeart/2005/8/layout/radial4"/>
    <dgm:cxn modelId="{9C0ECE29-E17A-614B-AA88-97FA7A950431}" type="presOf" srcId="{C132B9B6-2485-334E-9DBE-7D20DFF12332}" destId="{6F8D6653-CF1B-D44A-93E2-2440F2E237FC}" srcOrd="0" destOrd="0" presId="urn:microsoft.com/office/officeart/2005/8/layout/radial4"/>
    <dgm:cxn modelId="{8FC10D2E-D7A8-324A-A2E5-52F9A65083D3}" type="presOf" srcId="{CEEBB31E-1B3E-C244-B40A-20F42B14D8AC}" destId="{E7F6507B-344D-9B4B-8C02-B7810ED9C733}" srcOrd="0" destOrd="0" presId="urn:microsoft.com/office/officeart/2005/8/layout/radial4"/>
    <dgm:cxn modelId="{6E561263-01A2-E345-A3E6-ABADCCAB6DF4}" type="presOf" srcId="{5DD9F685-3B88-1D45-B810-C17DF4F11A01}" destId="{C51C38E3-413E-4C46-94B0-27604AB6C3C2}" srcOrd="0" destOrd="0" presId="urn:microsoft.com/office/officeart/2005/8/layout/radial4"/>
    <dgm:cxn modelId="{E5263595-99D6-E14D-8EFE-539414555214}" srcId="{9428B224-653F-D144-93B0-4A4B0F9AA5AF}" destId="{FF6509E9-A629-3F4B-B2A2-9459438D9555}" srcOrd="0" destOrd="0" parTransId="{B520CEEF-C284-B941-931E-1114E20F2F6A}" sibTransId="{CCEF8493-5CD6-DB4C-85BB-7D1910EBEC98}"/>
    <dgm:cxn modelId="{219B01B5-8DF5-4343-B73D-BD57DC527319}" type="presOf" srcId="{7C6DFFC8-9FB8-A642-ACFE-5A35E4260F50}" destId="{8EEB0509-793C-354D-8F3C-B44EC22EB7E2}" srcOrd="0" destOrd="0" presId="urn:microsoft.com/office/officeart/2005/8/layout/radial4"/>
    <dgm:cxn modelId="{CA4B87BD-B0DE-494E-8E53-1499F73CE33E}" srcId="{FF6509E9-A629-3F4B-B2A2-9459438D9555}" destId="{C132B9B6-2485-334E-9DBE-7D20DFF12332}" srcOrd="0" destOrd="0" parTransId="{F2726D7A-4CEC-D046-9136-21DC23ECCB56}" sibTransId="{7A9845A7-48D5-414A-BF4C-4382D9F2A586}"/>
    <dgm:cxn modelId="{223E1FCE-B5A4-CA48-B2BB-047709AC4D84}" srcId="{FF6509E9-A629-3F4B-B2A2-9459438D9555}" destId="{CEEBB31E-1B3E-C244-B40A-20F42B14D8AC}" srcOrd="2" destOrd="0" parTransId="{7C6DFFC8-9FB8-A642-ACFE-5A35E4260F50}" sibTransId="{0710E6C2-9832-B845-B938-1741BF2B4025}"/>
    <dgm:cxn modelId="{447B62D2-3F85-2A45-B8A7-9A11F9B966F0}" srcId="{FF6509E9-A629-3F4B-B2A2-9459438D9555}" destId="{ABC9D2A1-5B7E-504B-A664-50A3BA085A24}" srcOrd="1" destOrd="0" parTransId="{5DD9F685-3B88-1D45-B810-C17DF4F11A01}" sibTransId="{A985B122-BA7A-F44B-A11C-3639DA71812D}"/>
    <dgm:cxn modelId="{823D6DDE-E8A3-7F4B-A6D5-3000B0B73B58}" type="presOf" srcId="{ABC9D2A1-5B7E-504B-A664-50A3BA085A24}" destId="{1856EE47-ED21-E944-B8B2-CD454BA87CBB}" srcOrd="0" destOrd="0" presId="urn:microsoft.com/office/officeart/2005/8/layout/radial4"/>
    <dgm:cxn modelId="{9DA9DDEB-7780-E242-8698-D943F775B153}" type="presOf" srcId="{FF6509E9-A629-3F4B-B2A2-9459438D9555}" destId="{BA6017E5-F14D-0044-8B9F-81FF442C6509}" srcOrd="0" destOrd="0" presId="urn:microsoft.com/office/officeart/2005/8/layout/radial4"/>
    <dgm:cxn modelId="{C4CE48F1-3EFA-DA40-B202-A14D668D0D6F}" type="presOf" srcId="{F2726D7A-4CEC-D046-9136-21DC23ECCB56}" destId="{043BD1F4-7BC7-6A45-80AE-F12EE65D274A}" srcOrd="0" destOrd="0" presId="urn:microsoft.com/office/officeart/2005/8/layout/radial4"/>
    <dgm:cxn modelId="{FB80D1A3-6D5F-8A40-AC64-5E96A1CBBACF}" type="presParOf" srcId="{EE8643F3-1441-A742-A945-71DBF9F67558}" destId="{BA6017E5-F14D-0044-8B9F-81FF442C6509}" srcOrd="0" destOrd="0" presId="urn:microsoft.com/office/officeart/2005/8/layout/radial4"/>
    <dgm:cxn modelId="{90C09084-4E6C-AD47-8648-2DF2E7DA95B6}" type="presParOf" srcId="{EE8643F3-1441-A742-A945-71DBF9F67558}" destId="{043BD1F4-7BC7-6A45-80AE-F12EE65D274A}" srcOrd="1" destOrd="0" presId="urn:microsoft.com/office/officeart/2005/8/layout/radial4"/>
    <dgm:cxn modelId="{625E33C6-22B6-634B-86EE-060E8330E5F0}" type="presParOf" srcId="{EE8643F3-1441-A742-A945-71DBF9F67558}" destId="{6F8D6653-CF1B-D44A-93E2-2440F2E237FC}" srcOrd="2" destOrd="0" presId="urn:microsoft.com/office/officeart/2005/8/layout/radial4"/>
    <dgm:cxn modelId="{0BFAE1F8-2DDE-E144-958E-CEC718E0489C}" type="presParOf" srcId="{EE8643F3-1441-A742-A945-71DBF9F67558}" destId="{C51C38E3-413E-4C46-94B0-27604AB6C3C2}" srcOrd="3" destOrd="0" presId="urn:microsoft.com/office/officeart/2005/8/layout/radial4"/>
    <dgm:cxn modelId="{2E7E209E-10B1-4841-8181-F0541286337B}" type="presParOf" srcId="{EE8643F3-1441-A742-A945-71DBF9F67558}" destId="{1856EE47-ED21-E944-B8B2-CD454BA87CBB}" srcOrd="4" destOrd="0" presId="urn:microsoft.com/office/officeart/2005/8/layout/radial4"/>
    <dgm:cxn modelId="{FB90CA70-AC5E-F64F-99EF-DF48A056B381}" type="presParOf" srcId="{EE8643F3-1441-A742-A945-71DBF9F67558}" destId="{8EEB0509-793C-354D-8F3C-B44EC22EB7E2}" srcOrd="5" destOrd="0" presId="urn:microsoft.com/office/officeart/2005/8/layout/radial4"/>
    <dgm:cxn modelId="{6F008566-9E4D-B348-84F1-A934FA3425D1}" type="presParOf" srcId="{EE8643F3-1441-A742-A945-71DBF9F67558}" destId="{E7F6507B-344D-9B4B-8C02-B7810ED9C733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EF1494-3DEB-0D40-8C98-1D9645A533E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7C3A2-F9D6-3E4E-9828-23C231F214B1}">
      <dgm:prSet phldrT="[Text]" custT="1"/>
      <dgm:spPr>
        <a:solidFill>
          <a:schemeClr val="tx1"/>
        </a:solidFill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en-US" sz="1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the Airport</a:t>
          </a:r>
        </a:p>
      </dgm:t>
    </dgm:pt>
    <dgm:pt modelId="{68D9154D-6BA1-074B-BB89-62C402367468}" type="parTrans" cxnId="{F159D44D-26C8-3C46-908A-5109FC7EDA9E}">
      <dgm:prSet/>
      <dgm:spPr/>
      <dgm:t>
        <a:bodyPr/>
        <a:lstStyle/>
        <a:p>
          <a:endParaRPr lang="en-US"/>
        </a:p>
      </dgm:t>
    </dgm:pt>
    <dgm:pt modelId="{804BE352-74CB-C54C-9EB2-8249591C1183}" type="sibTrans" cxnId="{F159D44D-26C8-3C46-908A-5109FC7EDA9E}">
      <dgm:prSet/>
      <dgm:spPr/>
      <dgm:t>
        <a:bodyPr/>
        <a:lstStyle/>
        <a:p>
          <a:endParaRPr lang="en-US"/>
        </a:p>
      </dgm:t>
    </dgm:pt>
    <dgm:pt modelId="{D0867BAF-DEC9-F243-BE7A-1954A0210154}">
      <dgm:prSet phldrT="[Text]" custT="1"/>
      <dgm:spPr/>
      <dgm:t>
        <a:bodyPr/>
        <a:lstStyle/>
        <a:p>
          <a:r>
            <a:rPr lang="en-US" sz="1400" dirty="0"/>
            <a:t>1. Go to the taxi stand.</a:t>
          </a:r>
        </a:p>
        <a:p>
          <a:r>
            <a:rPr lang="en-US" sz="1400" dirty="0"/>
            <a:t>2. Get in a taxi.</a:t>
          </a:r>
        </a:p>
        <a:p>
          <a:r>
            <a:rPr lang="en-US" sz="1400" dirty="0"/>
            <a:t>3. Give the driver my address.</a:t>
          </a:r>
        </a:p>
      </dgm:t>
    </dgm:pt>
    <dgm:pt modelId="{2F322305-CDB6-284A-B729-BB5EB60C14B1}" type="parTrans" cxnId="{B2B97A59-3B86-B74A-8496-61F92E3BD5A8}">
      <dgm:prSet/>
      <dgm:spPr/>
      <dgm:t>
        <a:bodyPr/>
        <a:lstStyle/>
        <a:p>
          <a:endParaRPr lang="en-US"/>
        </a:p>
      </dgm:t>
    </dgm:pt>
    <dgm:pt modelId="{9DE5B3B5-BBCD-C346-A35E-8A7C7A0A2868}" type="sibTrans" cxnId="{B2B97A59-3B86-B74A-8496-61F92E3BD5A8}">
      <dgm:prSet/>
      <dgm:spPr/>
      <dgm:t>
        <a:bodyPr/>
        <a:lstStyle/>
        <a:p>
          <a:endParaRPr lang="en-US"/>
        </a:p>
      </dgm:t>
    </dgm:pt>
    <dgm:pt modelId="{9AE10D5B-0585-B54F-8231-AC2C82C9D143}">
      <dgm:prSet phldrT="[Text]" custT="1"/>
      <dgm:spPr/>
      <dgm:t>
        <a:bodyPr/>
        <a:lstStyle/>
        <a:p>
          <a:r>
            <a:rPr lang="en-US" sz="1400" dirty="0"/>
            <a:t>1. Take the shuttle to the rental car place.</a:t>
          </a:r>
        </a:p>
        <a:p>
          <a:r>
            <a:rPr lang="en-US" sz="1400" dirty="0"/>
            <a:t>2. Rent a car.</a:t>
          </a:r>
        </a:p>
        <a:p>
          <a:r>
            <a:rPr lang="en-US" sz="1400" dirty="0"/>
            <a:t>3. Follow the directions to get to my house.</a:t>
          </a:r>
        </a:p>
      </dgm:t>
    </dgm:pt>
    <dgm:pt modelId="{A2D546CB-B8A0-8A4C-8D8D-F48027C9A8CC}" type="parTrans" cxnId="{70BA08DC-5B35-A64D-81FE-ECB6DDA9CA1A}">
      <dgm:prSet/>
      <dgm:spPr/>
      <dgm:t>
        <a:bodyPr/>
        <a:lstStyle/>
        <a:p>
          <a:endParaRPr lang="en-US"/>
        </a:p>
      </dgm:t>
    </dgm:pt>
    <dgm:pt modelId="{9D9E4CA2-5E24-DE49-B80B-F7D8C8591D52}" type="sibTrans" cxnId="{70BA08DC-5B35-A64D-81FE-ECB6DDA9CA1A}">
      <dgm:prSet/>
      <dgm:spPr/>
      <dgm:t>
        <a:bodyPr/>
        <a:lstStyle/>
        <a:p>
          <a:endParaRPr lang="en-US"/>
        </a:p>
      </dgm:t>
    </dgm:pt>
    <dgm:pt modelId="{F34F7980-82BD-214A-B5F6-C425C1771B61}">
      <dgm:prSet phldrT="[Text]" custT="1"/>
      <dgm:spPr/>
      <dgm:t>
        <a:bodyPr/>
        <a:lstStyle/>
        <a:p>
          <a:r>
            <a:rPr lang="en-US" sz="1600" dirty="0"/>
            <a:t>1</a:t>
          </a:r>
          <a:r>
            <a:rPr lang="en-US" sz="1400" dirty="0"/>
            <a:t>. Outside baggage claim, catch bus number 70.</a:t>
          </a:r>
        </a:p>
        <a:p>
          <a:r>
            <a:rPr lang="en-US" sz="1400" dirty="0"/>
            <a:t>2. Transfer to bus 14 on Main Street.</a:t>
          </a:r>
        </a:p>
        <a:p>
          <a:r>
            <a:rPr lang="en-US" sz="1400" dirty="0"/>
            <a:t>3. Get off on Elm street.</a:t>
          </a:r>
        </a:p>
        <a:p>
          <a:r>
            <a:rPr lang="en-US" sz="1400" dirty="0"/>
            <a:t>4. Walk two blocks north to my house.</a:t>
          </a:r>
        </a:p>
      </dgm:t>
    </dgm:pt>
    <dgm:pt modelId="{AFDF1308-DF67-AC45-B7F3-24C534FB3490}" type="parTrans" cxnId="{ED26E0D9-3A05-3F43-91FE-6E57C15FC5B6}">
      <dgm:prSet/>
      <dgm:spPr/>
      <dgm:t>
        <a:bodyPr/>
        <a:lstStyle/>
        <a:p>
          <a:endParaRPr lang="en-US"/>
        </a:p>
      </dgm:t>
    </dgm:pt>
    <dgm:pt modelId="{3CED653A-7565-E443-88CE-EEB12799D585}" type="sibTrans" cxnId="{ED26E0D9-3A05-3F43-91FE-6E57C15FC5B6}">
      <dgm:prSet/>
      <dgm:spPr/>
      <dgm:t>
        <a:bodyPr/>
        <a:lstStyle/>
        <a:p>
          <a:endParaRPr lang="en-US"/>
        </a:p>
      </dgm:t>
    </dgm:pt>
    <dgm:pt modelId="{43A779E7-8A44-264E-843C-5EA56FD06374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400" dirty="0">
              <a:solidFill>
                <a:schemeClr val="tx1"/>
              </a:solidFill>
            </a:rPr>
            <a:t>1. When your plane arrives, call my cell phone.</a:t>
          </a:r>
        </a:p>
        <a:p>
          <a:pPr>
            <a:buFont typeface="Arial" panose="020B0604020202020204" pitchFamily="34" charset="0"/>
            <a:buChar char="•"/>
          </a:pPr>
          <a:r>
            <a:rPr lang="en-US" sz="1400" dirty="0">
              <a:solidFill>
                <a:schemeClr val="tx1"/>
              </a:solidFill>
            </a:rPr>
            <a:t>2. Meet me outside baggage claim.</a:t>
          </a:r>
        </a:p>
      </dgm:t>
    </dgm:pt>
    <dgm:pt modelId="{C5419FFE-52CD-464D-B763-E3DFB51D59DA}" type="parTrans" cxnId="{26EE0396-85D3-1142-A4EA-D6DD6AC34000}">
      <dgm:prSet/>
      <dgm:spPr/>
      <dgm:t>
        <a:bodyPr/>
        <a:lstStyle/>
        <a:p>
          <a:endParaRPr lang="en-US"/>
        </a:p>
      </dgm:t>
    </dgm:pt>
    <dgm:pt modelId="{53CA7460-A7C7-9942-9B9B-CF5BA91A65DD}" type="sibTrans" cxnId="{26EE0396-85D3-1142-A4EA-D6DD6AC34000}">
      <dgm:prSet/>
      <dgm:spPr/>
      <dgm:t>
        <a:bodyPr/>
        <a:lstStyle/>
        <a:p>
          <a:endParaRPr lang="en-US"/>
        </a:p>
      </dgm:t>
    </dgm:pt>
    <dgm:pt modelId="{C3182DA3-5C17-D847-B344-ADE997B2705E}" type="pres">
      <dgm:prSet presAssocID="{DBEF1494-3DEB-0D40-8C98-1D9645A533E4}" presName="composite" presStyleCnt="0">
        <dgm:presLayoutVars>
          <dgm:chMax val="1"/>
          <dgm:dir/>
          <dgm:resizeHandles val="exact"/>
        </dgm:presLayoutVars>
      </dgm:prSet>
      <dgm:spPr/>
    </dgm:pt>
    <dgm:pt modelId="{82141A32-5482-2646-84A9-9B49EDB0EF56}" type="pres">
      <dgm:prSet presAssocID="{DBEF1494-3DEB-0D40-8C98-1D9645A533E4}" presName="radial" presStyleCnt="0">
        <dgm:presLayoutVars>
          <dgm:animLvl val="ctr"/>
        </dgm:presLayoutVars>
      </dgm:prSet>
      <dgm:spPr/>
    </dgm:pt>
    <dgm:pt modelId="{D8ECAAEF-2D3B-E04D-9E9F-92678E90FA07}" type="pres">
      <dgm:prSet presAssocID="{94E7C3A2-F9D6-3E4E-9828-23C231F214B1}" presName="centerShape" presStyleLbl="vennNode1" presStyleIdx="0" presStyleCnt="5" custScaleY="64192"/>
      <dgm:spPr/>
    </dgm:pt>
    <dgm:pt modelId="{3F0BEF8F-2E9E-DA49-98A6-691CB6872532}" type="pres">
      <dgm:prSet presAssocID="{D0867BAF-DEC9-F243-BE7A-1954A0210154}" presName="node" presStyleLbl="vennNode1" presStyleIdx="1" presStyleCnt="5" custScaleX="219081" custScaleY="106428" custRadScaleRad="81962" custRadScaleInc="-3443">
        <dgm:presLayoutVars>
          <dgm:bulletEnabled val="1"/>
        </dgm:presLayoutVars>
      </dgm:prSet>
      <dgm:spPr/>
    </dgm:pt>
    <dgm:pt modelId="{666A78F3-35CE-AF4C-B29B-27A45E6BF5E2}" type="pres">
      <dgm:prSet presAssocID="{9AE10D5B-0585-B54F-8231-AC2C82C9D143}" presName="node" presStyleLbl="vennNode1" presStyleIdx="2" presStyleCnt="5" custScaleX="206881" custScaleY="123391" custRadScaleRad="133287" custRadScaleInc="-76">
        <dgm:presLayoutVars>
          <dgm:bulletEnabled val="1"/>
        </dgm:presLayoutVars>
      </dgm:prSet>
      <dgm:spPr/>
    </dgm:pt>
    <dgm:pt modelId="{230D8123-2C2C-0549-8468-1661BA276F3E}" type="pres">
      <dgm:prSet presAssocID="{F34F7980-82BD-214A-B5F6-C425C1771B61}" presName="node" presStyleLbl="vennNode1" presStyleIdx="3" presStyleCnt="5" custScaleX="295817" custScaleY="122124" custRadScaleRad="96594" custRadScaleInc="-3879">
        <dgm:presLayoutVars>
          <dgm:bulletEnabled val="1"/>
        </dgm:presLayoutVars>
      </dgm:prSet>
      <dgm:spPr/>
    </dgm:pt>
    <dgm:pt modelId="{0237FBA9-DDDC-134A-859A-2D9A7F188FC2}" type="pres">
      <dgm:prSet presAssocID="{43A779E7-8A44-264E-843C-5EA56FD06374}" presName="node" presStyleLbl="vennNode1" presStyleIdx="4" presStyleCnt="5" custScaleX="197182" custScaleY="110026" custRadScaleRad="131774" custRadScaleInc="-2815">
        <dgm:presLayoutVars>
          <dgm:bulletEnabled val="1"/>
        </dgm:presLayoutVars>
      </dgm:prSet>
      <dgm:spPr/>
    </dgm:pt>
  </dgm:ptLst>
  <dgm:cxnLst>
    <dgm:cxn modelId="{AB04381F-9AB3-D74D-A58D-B97630165CFD}" type="presOf" srcId="{43A779E7-8A44-264E-843C-5EA56FD06374}" destId="{0237FBA9-DDDC-134A-859A-2D9A7F188FC2}" srcOrd="0" destOrd="0" presId="urn:microsoft.com/office/officeart/2005/8/layout/radial3"/>
    <dgm:cxn modelId="{6D790724-8931-3346-BCFB-856DA6BABB8F}" type="presOf" srcId="{9AE10D5B-0585-B54F-8231-AC2C82C9D143}" destId="{666A78F3-35CE-AF4C-B29B-27A45E6BF5E2}" srcOrd="0" destOrd="0" presId="urn:microsoft.com/office/officeart/2005/8/layout/radial3"/>
    <dgm:cxn modelId="{C412EC43-BDD2-5C4B-A530-36F398E6CE37}" type="presOf" srcId="{DBEF1494-3DEB-0D40-8C98-1D9645A533E4}" destId="{C3182DA3-5C17-D847-B344-ADE997B2705E}" srcOrd="0" destOrd="0" presId="urn:microsoft.com/office/officeart/2005/8/layout/radial3"/>
    <dgm:cxn modelId="{2E68BB44-934E-E747-B8E4-CF01CEB635C9}" type="presOf" srcId="{D0867BAF-DEC9-F243-BE7A-1954A0210154}" destId="{3F0BEF8F-2E9E-DA49-98A6-691CB6872532}" srcOrd="0" destOrd="0" presId="urn:microsoft.com/office/officeart/2005/8/layout/radial3"/>
    <dgm:cxn modelId="{3ED29847-79A5-F048-8A95-D0E49F87FE0F}" type="presOf" srcId="{F34F7980-82BD-214A-B5F6-C425C1771B61}" destId="{230D8123-2C2C-0549-8468-1661BA276F3E}" srcOrd="0" destOrd="0" presId="urn:microsoft.com/office/officeart/2005/8/layout/radial3"/>
    <dgm:cxn modelId="{F159D44D-26C8-3C46-908A-5109FC7EDA9E}" srcId="{DBEF1494-3DEB-0D40-8C98-1D9645A533E4}" destId="{94E7C3A2-F9D6-3E4E-9828-23C231F214B1}" srcOrd="0" destOrd="0" parTransId="{68D9154D-6BA1-074B-BB89-62C402367468}" sibTransId="{804BE352-74CB-C54C-9EB2-8249591C1183}"/>
    <dgm:cxn modelId="{B2B97A59-3B86-B74A-8496-61F92E3BD5A8}" srcId="{94E7C3A2-F9D6-3E4E-9828-23C231F214B1}" destId="{D0867BAF-DEC9-F243-BE7A-1954A0210154}" srcOrd="0" destOrd="0" parTransId="{2F322305-CDB6-284A-B729-BB5EB60C14B1}" sibTransId="{9DE5B3B5-BBCD-C346-A35E-8A7C7A0A2868}"/>
    <dgm:cxn modelId="{C11E3C8F-77A4-464A-B046-E7D30112C364}" type="presOf" srcId="{94E7C3A2-F9D6-3E4E-9828-23C231F214B1}" destId="{D8ECAAEF-2D3B-E04D-9E9F-92678E90FA07}" srcOrd="0" destOrd="0" presId="urn:microsoft.com/office/officeart/2005/8/layout/radial3"/>
    <dgm:cxn modelId="{26EE0396-85D3-1142-A4EA-D6DD6AC34000}" srcId="{94E7C3A2-F9D6-3E4E-9828-23C231F214B1}" destId="{43A779E7-8A44-264E-843C-5EA56FD06374}" srcOrd="3" destOrd="0" parTransId="{C5419FFE-52CD-464D-B763-E3DFB51D59DA}" sibTransId="{53CA7460-A7C7-9942-9B9B-CF5BA91A65DD}"/>
    <dgm:cxn modelId="{ED26E0D9-3A05-3F43-91FE-6E57C15FC5B6}" srcId="{94E7C3A2-F9D6-3E4E-9828-23C231F214B1}" destId="{F34F7980-82BD-214A-B5F6-C425C1771B61}" srcOrd="2" destOrd="0" parTransId="{AFDF1308-DF67-AC45-B7F3-24C534FB3490}" sibTransId="{3CED653A-7565-E443-88CE-EEB12799D585}"/>
    <dgm:cxn modelId="{70BA08DC-5B35-A64D-81FE-ECB6DDA9CA1A}" srcId="{94E7C3A2-F9D6-3E4E-9828-23C231F214B1}" destId="{9AE10D5B-0585-B54F-8231-AC2C82C9D143}" srcOrd="1" destOrd="0" parTransId="{A2D546CB-B8A0-8A4C-8D8D-F48027C9A8CC}" sibTransId="{9D9E4CA2-5E24-DE49-B80B-F7D8C8591D52}"/>
    <dgm:cxn modelId="{02513ED6-4743-5241-B32A-8C877B6D33DA}" type="presParOf" srcId="{C3182DA3-5C17-D847-B344-ADE997B2705E}" destId="{82141A32-5482-2646-84A9-9B49EDB0EF56}" srcOrd="0" destOrd="0" presId="urn:microsoft.com/office/officeart/2005/8/layout/radial3"/>
    <dgm:cxn modelId="{FE8D622D-126A-684C-B059-B9A537A6833C}" type="presParOf" srcId="{82141A32-5482-2646-84A9-9B49EDB0EF56}" destId="{D8ECAAEF-2D3B-E04D-9E9F-92678E90FA07}" srcOrd="0" destOrd="0" presId="urn:microsoft.com/office/officeart/2005/8/layout/radial3"/>
    <dgm:cxn modelId="{188B1153-725B-984B-A73F-29A6617D8C3F}" type="presParOf" srcId="{82141A32-5482-2646-84A9-9B49EDB0EF56}" destId="{3F0BEF8F-2E9E-DA49-98A6-691CB6872532}" srcOrd="1" destOrd="0" presId="urn:microsoft.com/office/officeart/2005/8/layout/radial3"/>
    <dgm:cxn modelId="{27ECE385-C247-4943-9895-AAE7488E6E92}" type="presParOf" srcId="{82141A32-5482-2646-84A9-9B49EDB0EF56}" destId="{666A78F3-35CE-AF4C-B29B-27A45E6BF5E2}" srcOrd="2" destOrd="0" presId="urn:microsoft.com/office/officeart/2005/8/layout/radial3"/>
    <dgm:cxn modelId="{DCB6FC0F-0DF7-5643-B726-9C666214E8F5}" type="presParOf" srcId="{82141A32-5482-2646-84A9-9B49EDB0EF56}" destId="{230D8123-2C2C-0549-8468-1661BA276F3E}" srcOrd="3" destOrd="0" presId="urn:microsoft.com/office/officeart/2005/8/layout/radial3"/>
    <dgm:cxn modelId="{F1A3A58E-8DDA-A446-AB4A-3751FE0E33CB}" type="presParOf" srcId="{82141A32-5482-2646-84A9-9B49EDB0EF56}" destId="{0237FBA9-DDDC-134A-859A-2D9A7F188FC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017E5-F14D-0044-8B9F-81FF442C6509}">
      <dsp:nvSpPr>
        <dsp:cNvPr id="0" name=""/>
        <dsp:cNvSpPr/>
      </dsp:nvSpPr>
      <dsp:spPr>
        <a:xfrm>
          <a:off x="1880704" y="1911773"/>
          <a:ext cx="1391206" cy="1391206"/>
        </a:xfrm>
        <a:prstGeom prst="ellipse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Algorithm</a:t>
          </a:r>
        </a:p>
      </dsp:txBody>
      <dsp:txXfrm>
        <a:off x="2084441" y="2115510"/>
        <a:ext cx="983732" cy="983732"/>
      </dsp:txXfrm>
    </dsp:sp>
    <dsp:sp modelId="{043BD1F4-7BC7-6A45-80AE-F12EE65D274A}">
      <dsp:nvSpPr>
        <dsp:cNvPr id="0" name=""/>
        <dsp:cNvSpPr/>
      </dsp:nvSpPr>
      <dsp:spPr>
        <a:xfrm rot="12900000">
          <a:off x="756769" y="159215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D6653-CF1B-D44A-93E2-2440F2E237FC}">
      <dsp:nvSpPr>
        <dsp:cNvPr id="0" name=""/>
        <dsp:cNvSpPr/>
      </dsp:nvSpPr>
      <dsp:spPr>
        <a:xfrm>
          <a:off x="213999" y="887325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Set of operations to be performed</a:t>
          </a:r>
        </a:p>
      </dsp:txBody>
      <dsp:txXfrm>
        <a:off x="244967" y="918293"/>
        <a:ext cx="1259710" cy="995380"/>
      </dsp:txXfrm>
    </dsp:sp>
    <dsp:sp modelId="{C51C38E3-413E-4C46-94B0-27604AB6C3C2}">
      <dsp:nvSpPr>
        <dsp:cNvPr id="0" name=""/>
        <dsp:cNvSpPr/>
      </dsp:nvSpPr>
      <dsp:spPr>
        <a:xfrm rot="16200000">
          <a:off x="1923536" y="98477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56EE47-ED21-E944-B8B2-CD454BA87CBB}">
      <dsp:nvSpPr>
        <dsp:cNvPr id="0" name=""/>
        <dsp:cNvSpPr/>
      </dsp:nvSpPr>
      <dsp:spPr>
        <a:xfrm>
          <a:off x="1915484" y="1587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Procedure to solve a problem</a:t>
          </a:r>
        </a:p>
      </dsp:txBody>
      <dsp:txXfrm>
        <a:off x="1946452" y="32555"/>
        <a:ext cx="1259710" cy="995380"/>
      </dsp:txXfrm>
    </dsp:sp>
    <dsp:sp modelId="{8EEB0509-793C-354D-8F3C-B44EC22EB7E2}">
      <dsp:nvSpPr>
        <dsp:cNvPr id="0" name=""/>
        <dsp:cNvSpPr/>
      </dsp:nvSpPr>
      <dsp:spPr>
        <a:xfrm rot="19500000">
          <a:off x="3090302" y="1592151"/>
          <a:ext cx="1305543" cy="39649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F6507B-344D-9B4B-8C02-B7810ED9C733}">
      <dsp:nvSpPr>
        <dsp:cNvPr id="0" name=""/>
        <dsp:cNvSpPr/>
      </dsp:nvSpPr>
      <dsp:spPr>
        <a:xfrm>
          <a:off x="3616970" y="887325"/>
          <a:ext cx="1321646" cy="10573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step-by-step procedure to solve a problem</a:t>
          </a:r>
        </a:p>
      </dsp:txBody>
      <dsp:txXfrm>
        <a:off x="3647938" y="918293"/>
        <a:ext cx="1259710" cy="995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CAAEF-2D3B-E04D-9E9F-92678E90FA07}">
      <dsp:nvSpPr>
        <dsp:cNvPr id="0" name=""/>
        <dsp:cNvSpPr/>
      </dsp:nvSpPr>
      <dsp:spPr>
        <a:xfrm>
          <a:off x="2571061" y="1628962"/>
          <a:ext cx="2904563" cy="1864497"/>
        </a:xfrm>
        <a:prstGeom prst="ellipse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the Airport</a:t>
          </a:r>
        </a:p>
      </dsp:txBody>
      <dsp:txXfrm>
        <a:off x="2996424" y="1902011"/>
        <a:ext cx="2053837" cy="1318399"/>
      </dsp:txXfrm>
    </dsp:sp>
    <dsp:sp modelId="{3F0BEF8F-2E9E-DA49-98A6-691CB6872532}">
      <dsp:nvSpPr>
        <dsp:cNvPr id="0" name=""/>
        <dsp:cNvSpPr/>
      </dsp:nvSpPr>
      <dsp:spPr>
        <a:xfrm>
          <a:off x="2348701" y="240317"/>
          <a:ext cx="3181673" cy="154563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Go to the taxi stand.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Get in a taxi.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Give the driver my address.</a:t>
          </a:r>
        </a:p>
      </dsp:txBody>
      <dsp:txXfrm>
        <a:off x="2814646" y="466670"/>
        <a:ext cx="2249783" cy="1092928"/>
      </dsp:txXfrm>
    </dsp:sp>
    <dsp:sp modelId="{666A78F3-35CE-AF4C-B29B-27A45E6BF5E2}">
      <dsp:nvSpPr>
        <dsp:cNvPr id="0" name=""/>
        <dsp:cNvSpPr/>
      </dsp:nvSpPr>
      <dsp:spPr>
        <a:xfrm>
          <a:off x="5042269" y="1662208"/>
          <a:ext cx="3004495" cy="1791985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Take the shuttle to the rental car place.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Rent a car.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Follow the directions to get to my house.</a:t>
          </a:r>
        </a:p>
      </dsp:txBody>
      <dsp:txXfrm>
        <a:off x="5482267" y="1924638"/>
        <a:ext cx="2124499" cy="1267125"/>
      </dsp:txXfrm>
    </dsp:sp>
    <dsp:sp modelId="{230D8123-2C2C-0549-8468-1661BA276F3E}">
      <dsp:nvSpPr>
        <dsp:cNvPr id="0" name=""/>
        <dsp:cNvSpPr/>
      </dsp:nvSpPr>
      <dsp:spPr>
        <a:xfrm>
          <a:off x="1986554" y="3498141"/>
          <a:ext cx="4296096" cy="177358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</a:t>
          </a:r>
          <a:r>
            <a:rPr lang="en-US" sz="1400" kern="1200" dirty="0"/>
            <a:t>. Outside baggage claim, catch bus number 70.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Transfer to bus 14 on Main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Get off on Elm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Walk two blocks north to my house.</a:t>
          </a:r>
        </a:p>
      </dsp:txBody>
      <dsp:txXfrm>
        <a:off x="2615703" y="3757876"/>
        <a:ext cx="3037798" cy="1254114"/>
      </dsp:txXfrm>
    </dsp:sp>
    <dsp:sp modelId="{0237FBA9-DDDC-134A-859A-2D9A7F188FC2}">
      <dsp:nvSpPr>
        <dsp:cNvPr id="0" name=""/>
        <dsp:cNvSpPr/>
      </dsp:nvSpPr>
      <dsp:spPr>
        <a:xfrm>
          <a:off x="101404" y="1872446"/>
          <a:ext cx="2863638" cy="159788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kern="1200" dirty="0">
              <a:solidFill>
                <a:schemeClr val="tx1"/>
              </a:solidFill>
            </a:rPr>
            <a:t>1. When your plane arrives, call my cell phone.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400" kern="1200" dirty="0">
              <a:solidFill>
                <a:schemeClr val="tx1"/>
              </a:solidFill>
            </a:rPr>
            <a:t>2. Meet me outside baggage claim.</a:t>
          </a:r>
        </a:p>
      </dsp:txBody>
      <dsp:txXfrm>
        <a:off x="520774" y="2106451"/>
        <a:ext cx="2024898" cy="11298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9E40FB-1E63-D1A7-054D-5E7EDF8AB51A}"/>
              </a:ext>
            </a:extLst>
          </p:cNvPr>
          <p:cNvSpPr txBox="1"/>
          <p:nvPr/>
        </p:nvSpPr>
        <p:spPr>
          <a:xfrm>
            <a:off x="740575" y="980728"/>
            <a:ext cx="806489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0" u="none" strike="noStrike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(Hons) Cloud Computing</a:t>
            </a:r>
            <a:endParaRPr lang="en-GB" sz="4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DFDDC8-C6C4-7F0A-4FA2-4ED63076440E}"/>
              </a:ext>
            </a:extLst>
          </p:cNvPr>
          <p:cNvSpPr txBox="1"/>
          <p:nvPr/>
        </p:nvSpPr>
        <p:spPr>
          <a:xfrm>
            <a:off x="740575" y="2465566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 : ACCA5036 – Scripting and Programming Concept</a:t>
            </a:r>
            <a:endParaRPr lang="en-GB" sz="32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016F7-5DB8-9DD0-40FC-50159A671CA8}"/>
              </a:ext>
            </a:extLst>
          </p:cNvPr>
          <p:cNvSpPr txBox="1"/>
          <p:nvPr/>
        </p:nvSpPr>
        <p:spPr>
          <a:xfrm>
            <a:off x="956599" y="3992754"/>
            <a:ext cx="763284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02 &amp; 03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Software Lifecycle &amp; Programming Basics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577D4F-2F92-0A8E-A738-1E74F3D32B97}"/>
              </a:ext>
            </a:extLst>
          </p:cNvPr>
          <p:cNvSpPr txBox="1"/>
          <p:nvPr/>
        </p:nvSpPr>
        <p:spPr>
          <a:xfrm>
            <a:off x="1691680" y="5445224"/>
            <a:ext cx="65527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Mobolanle Bello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CC14-DBBD-6D75-426B-B13160E4B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 &amp; 3 </a:t>
            </a:r>
            <a:r>
              <a:rPr lang="en-GB" sz="4400" i="1" dirty="0"/>
              <a:t>learning outcomes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B9CF-F0EF-054F-65CE-A9045E722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1916832"/>
            <a:ext cx="6400403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This week: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Algorithm Design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Flow Chart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Pseudocode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794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CF2D7-0C79-B76F-2398-FD68D64D9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0" y="-174147"/>
            <a:ext cx="8229600" cy="1143000"/>
          </a:xfrm>
        </p:spPr>
        <p:txBody>
          <a:bodyPr/>
          <a:lstStyle/>
          <a:p>
            <a:r>
              <a:rPr lang="en-GB" dirty="0"/>
              <a:t>WHAT IS AN ALGORITHM?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089C15-573D-CE8C-7802-1FC822EB8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930" y="800802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3600" dirty="0">
                <a:solidFill>
                  <a:srgbClr val="242424"/>
                </a:solidFill>
                <a:latin typeface="Arial"/>
                <a:cs typeface="Arial"/>
              </a:rPr>
              <a:t>An algorithm is a set of well-defined instructions or steps designed to perform a specific task or solve a particular problem.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816480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568" y="-99392"/>
            <a:ext cx="7498080" cy="1143000"/>
          </a:xfrm>
        </p:spPr>
        <p:txBody>
          <a:bodyPr/>
          <a:lstStyle/>
          <a:p>
            <a:pPr algn="ctr"/>
            <a:r>
              <a:rPr lang="en-US" dirty="0"/>
              <a:t>Algorithm Basic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501777635"/>
              </p:ext>
            </p:extLst>
          </p:nvPr>
        </p:nvGraphicFramePr>
        <p:xfrm>
          <a:off x="179512" y="1340767"/>
          <a:ext cx="5152616" cy="3304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347451-A148-C192-B35F-D833CA52450E}"/>
              </a:ext>
            </a:extLst>
          </p:cNvPr>
          <p:cNvSpPr txBox="1"/>
          <p:nvPr/>
        </p:nvSpPr>
        <p:spPr>
          <a:xfrm>
            <a:off x="6176864" y="1772816"/>
            <a:ext cx="2509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Everyday Algorithms</a:t>
            </a:r>
          </a:p>
          <a:p>
            <a:pPr marL="342900" indent="-342900">
              <a:buAutoNum type="arabicPeriod"/>
            </a:pPr>
            <a:r>
              <a:rPr lang="en-GB" dirty="0"/>
              <a:t>Making coffee</a:t>
            </a:r>
          </a:p>
          <a:p>
            <a:pPr marL="342900" indent="-342900">
              <a:buAutoNum type="arabicPeriod"/>
            </a:pPr>
            <a:r>
              <a:rPr lang="en-GB" dirty="0"/>
              <a:t>Brushing teeth</a:t>
            </a:r>
          </a:p>
          <a:p>
            <a:pPr marL="342900" indent="-342900">
              <a:buAutoNum type="arabicPeriod"/>
            </a:pPr>
            <a:r>
              <a:rPr lang="en-GB" dirty="0"/>
              <a:t>Driving a car</a:t>
            </a:r>
          </a:p>
          <a:p>
            <a:pPr marL="342900" indent="-342900">
              <a:buAutoNum type="arabicPeriod"/>
            </a:pPr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A6017E5-F14D-0044-8B9F-81FF442C6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43BD1F4-7BC7-6A45-80AE-F12EE65D2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F8D6653-CF1B-D44A-93E2-2440F2E23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C38E3-413E-4C46-94B0-27604AB6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856EE47-ED21-E944-B8B2-CD454BA87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EEB0509-793C-354D-8F3C-B44EC22EB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7F6507B-344D-9B4B-8C02-B7810ED9C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89171861"/>
              </p:ext>
            </p:extLst>
          </p:nvPr>
        </p:nvGraphicFramePr>
        <p:xfrm>
          <a:off x="1059298" y="516721"/>
          <a:ext cx="8117116" cy="5236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005" y="77091"/>
            <a:ext cx="7776864" cy="63084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400" dirty="0"/>
              <a:t>Creating/Choosing an Algorithm</a:t>
            </a:r>
          </a:p>
        </p:txBody>
      </p:sp>
      <p:sp>
        <p:nvSpPr>
          <p:cNvPr id="3" name="Oval Callout 2"/>
          <p:cNvSpPr/>
          <p:nvPr/>
        </p:nvSpPr>
        <p:spPr>
          <a:xfrm rot="1659169">
            <a:off x="6790337" y="852846"/>
            <a:ext cx="1577334" cy="978152"/>
          </a:xfrm>
          <a:prstGeom prst="wedgeEllipseCallout">
            <a:avLst>
              <a:gd name="adj1" fmla="val -50656"/>
              <a:gd name="adj2" fmla="val 6067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quickest, but costliest</a:t>
            </a:r>
          </a:p>
        </p:txBody>
      </p:sp>
      <p:sp>
        <p:nvSpPr>
          <p:cNvPr id="6" name="Oval Callout 5"/>
          <p:cNvSpPr/>
          <p:nvPr/>
        </p:nvSpPr>
        <p:spPr>
          <a:xfrm rot="18454594">
            <a:off x="65812" y="1613451"/>
            <a:ext cx="1838253" cy="1069970"/>
          </a:xfrm>
          <a:prstGeom prst="wedgeEllipseCallout">
            <a:avLst>
              <a:gd name="adj1" fmla="val 27092"/>
              <a:gd name="adj2" fmla="val 82985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easiest, may require waiting</a:t>
            </a:r>
          </a:p>
        </p:txBody>
      </p:sp>
      <p:sp>
        <p:nvSpPr>
          <p:cNvPr id="7" name="Oval Callout 6"/>
          <p:cNvSpPr/>
          <p:nvPr/>
        </p:nvSpPr>
        <p:spPr>
          <a:xfrm rot="6325038">
            <a:off x="7516794" y="4262278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quicker,  costlier</a:t>
            </a:r>
          </a:p>
        </p:txBody>
      </p:sp>
      <p:sp>
        <p:nvSpPr>
          <p:cNvPr id="8" name="Oval Callout 7"/>
          <p:cNvSpPr/>
          <p:nvPr/>
        </p:nvSpPr>
        <p:spPr>
          <a:xfrm rot="18703651">
            <a:off x="1536875" y="4596765"/>
            <a:ext cx="1577334" cy="978152"/>
          </a:xfrm>
          <a:prstGeom prst="wedgeEllipseCallout">
            <a:avLst>
              <a:gd name="adj1" fmla="val 40055"/>
              <a:gd name="adj2" fmla="val 77906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slowest,</a:t>
            </a:r>
          </a:p>
          <a:p>
            <a:pPr algn="ctr"/>
            <a:r>
              <a:rPr lang="en-US" dirty="0"/>
              <a:t>but cheapest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92307" y="627040"/>
            <a:ext cx="1851098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Taxi Algorithm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02096" y="2351787"/>
            <a:ext cx="2727167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Call Friend Algorithm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4061" y="2167121"/>
            <a:ext cx="2727167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Rent a Car Algorithm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39671" y="3987054"/>
            <a:ext cx="2041748" cy="33855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1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CAAEF-2D3B-E04D-9E9F-92678E90F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BEF8F-2E9E-DA49-98A6-691CB6872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6A78F3-35CE-AF4C-B29B-27A45E6BF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0D8123-2C2C-0549-8468-1661BA276F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7FBA9-DDDC-134A-859A-2D9A7F188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3" grpId="0" animBg="1"/>
      <p:bldP spid="6" grpId="0" animBg="1"/>
      <p:bldP spid="7" grpId="0" animBg="1"/>
      <p:bldP spid="8" grpId="0" animBg="1"/>
      <p:bldP spid="4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EE2C6D-A0AB-2279-1828-FFABDD7F3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92DC-CE63-4B5E-EF81-FDAD18C3D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9646" y="-199737"/>
            <a:ext cx="9453646" cy="1143000"/>
          </a:xfrm>
        </p:spPr>
        <p:txBody>
          <a:bodyPr>
            <a:normAutofit/>
          </a:bodyPr>
          <a:lstStyle/>
          <a:p>
            <a:r>
              <a:rPr lang="en-GB" sz="3800" dirty="0"/>
              <a:t>KEY CHARACTERISTICS OF ALGORITHMS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AA9458-979E-D8E2-C3E7-28058A179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943263"/>
            <a:ext cx="7452000" cy="4595546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57585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B654C7-6A29-1DBD-85BB-5FE28BC58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D589F-BEAE-9CBB-DFB3-F9D69A753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0" y="-17414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Characteristics of Algorithms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76A8F8A-4D67-C0FC-9610-8D86776DF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930" y="620688"/>
            <a:ext cx="8733566" cy="586855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Finite Steps</a:t>
            </a:r>
            <a:r>
              <a:rPr lang="en-US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An algorithm must have a clear starting point and a finite number of steps that lead to a solution.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Definiteness</a:t>
            </a:r>
            <a:r>
              <a:rPr lang="en-US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Each step in the algorithm must be precisely defined and unambiguous.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  <a:r>
              <a:rPr lang="en-US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take zero or more inputs, which are the data needed to perform the task.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  <a:r>
              <a:rPr lang="en-US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produce one or more outputs, which are the results of the task.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  <a:r>
              <a:rPr lang="en-US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steps of an algorithm must be simple enough to be performed, in principle, by a human using a pencil and paper.</a:t>
            </a: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Generality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An algorithm should be general enough to solve a class of problems, not just a single specific problem. It should be applicable to different instances of the problem.</a:t>
            </a:r>
          </a:p>
          <a:p>
            <a:endParaRPr lang="en-GB" sz="3200" dirty="0"/>
          </a:p>
          <a:p>
            <a:pPr marL="0" indent="0">
              <a:spcBef>
                <a:spcPct val="0"/>
              </a:spcBef>
              <a:spcAft>
                <a:spcPct val="0"/>
              </a:spcAft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955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84FF9A-47A7-BEEF-6AA2-0C5FA7814D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91812-05C6-EC19-390E-C17877B09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0" y="-17414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Example of  an Algorithm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C23CBCE-EADE-15BB-FD81-DC5260E3B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930" y="800802"/>
            <a:ext cx="884107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 simple algorithm to add two numbers: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sz="26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Two numbers, say a and b.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sz="26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har char="•"/>
            </a:pP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1: Take the first number a.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har char="•"/>
            </a:pP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2: Take the second number b.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har char="•"/>
            </a:pP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3: Add the two numbers together to get the result c.</a:t>
            </a:r>
            <a:endParaRPr 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en-US" sz="26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  <a:r>
              <a:rPr lang="en-US" sz="26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result c, which is the sum of a and b.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960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790F24-3D5C-F7F7-0A84-FDAA56635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7B65-8240-D56D-0147-CB1DA5AA2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0" y="-17414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Applications of  Algorithms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8D190B-804E-F9A8-0F48-7001CF69A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930" y="800802"/>
            <a:ext cx="82296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Sorting</a:t>
            </a:r>
            <a:r>
              <a:rPr lang="en-U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like </a:t>
            </a:r>
            <a:r>
              <a:rPr lang="en-US" sz="2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QuickSort</a:t>
            </a:r>
            <a:r>
              <a:rPr lang="en-U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MergeSort</a:t>
            </a:r>
            <a:r>
              <a:rPr lang="en-U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used to arrange data in a particular order.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Searching</a:t>
            </a:r>
            <a:r>
              <a:rPr lang="en-U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like Binary Search help in finding specific data within a large dataset.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 b="1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are used to find the best solution among many possible options, such as in route planning or resource allocation.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52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2BB5F-91DA-C0FD-21BE-A869E1B50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68E93-D387-3031-1D9B-062DA6A0D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930" y="-17414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Importance of  Algorithms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32D426-FD56-B99A-9920-11E74A601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930" y="800802"/>
            <a:ext cx="82296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  <a:r>
              <a:rPr lang="en-US" sz="28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Well-designed algorithms can perform tasks quickly and use resources efficiently.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r>
              <a:rPr lang="en-US" sz="28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provide a systematic approach to solving problems.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</a:t>
            </a:r>
            <a:r>
              <a:rPr lang="en-US" sz="28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Algorithms are the backbone of automated systems and software applications.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454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A5F38-E25F-DA0A-9278-4DD85D64E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A5442-6534-DE1A-C689-9E29A6487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829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ALGORITHM AND COMPUTER PROGRAMS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9FB10F-A8DF-9D7E-5F0C-6351259B8850}"/>
              </a:ext>
            </a:extLst>
          </p:cNvPr>
          <p:cNvSpPr txBox="1"/>
          <p:nvPr/>
        </p:nvSpPr>
        <p:spPr>
          <a:xfrm>
            <a:off x="71500" y="836712"/>
            <a:ext cx="9001000" cy="50098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Algorithms and computer programs are closely related concepts in computer science and programming.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algorithm is a step-by-step procedure or formula for solving a problem. It consists of a series of instructions that are followed to achieve a specific goal.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computer program is a set of instructions written in a programming language that a computer can execute. Programs are used to implement algorithms and perform tasks. </a:t>
            </a:r>
          </a:p>
        </p:txBody>
      </p:sp>
    </p:spTree>
    <p:extLst>
      <p:ext uri="{BB962C8B-B14F-4D97-AF65-F5344CB8AC3E}">
        <p14:creationId xmlns:p14="http://schemas.microsoft.com/office/powerpoint/2010/main" val="3820812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07C43-7EA8-0B72-04D4-E9FB776EC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B82F6-A684-4907-F0EF-67420951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Relationship Between Algorithms and Programs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932DEA-5E05-E828-0B1E-EE430D4953F1}"/>
              </a:ext>
            </a:extLst>
          </p:cNvPr>
          <p:cNvSpPr txBox="1"/>
          <p:nvPr/>
        </p:nvSpPr>
        <p:spPr>
          <a:xfrm>
            <a:off x="141890" y="1230423"/>
            <a:ext cx="8894605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Algorithms are the blueprint or plan, while programs are the implementation of these plans in a specific programming language.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efficiency of a program often depends on the efficiency of the underlying algorithm.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Both are used to solve problems, with algorithms providing the logical steps and programs executing these steps.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111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819E9B-5674-41ED-39F0-1E18E8793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DF75A-220E-DB4A-A63D-09512FC93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REPRESENTING AN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AA77C-15D2-3BBD-CD4D-109007EFDE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871520" cy="6561856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Algorithms can be represented in several ways to help understand and communicate their steps and logic. </a:t>
            </a:r>
            <a:endParaRPr lang="en-US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Common methods include: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Written Description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Pseudocode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Flowchart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35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3AA7B-2F5D-2012-A12F-EE24D71AB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C5F37-9184-5548-FC31-18067CC95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Written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573D2-040A-EABE-1EED-69F098B6DE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Describing the algorithm in plain language is the simplest form of representation, useful for explaining the logic to non-programmers.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1101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5469B-AB3D-E6FD-0EBE-CF68A1DD9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42EB8-2F53-1390-96BB-7152E9E8E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Written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411F7-7CA3-C753-0D93-FD92D0DF48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find the maximum number in a list, start by assuming the first number is the largest.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Then, go through each number in the list and compare it to the current largest number.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find a larger number, update the largest number. Continue until you have checked all the numbers.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21049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A6100-C19E-D3E7-31C3-B34D54F53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87266-5EF0-7602-E63C-40C927B29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0480D-D106-90EC-3EB6-06930B75A3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Pseudocode is a high-level description of an algorithm using plain language and some programming constructs.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It’s not actual code but helps in understanding the logic.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bound by syntax rules of any specific language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Aims to represent the algorithm plainly to make the coding process straightforward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Often used alongside flowcharts in planning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54421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C5407-EEF6-4083-A852-5A2D2AD19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6061-FCEC-A13A-9B34-331E6738D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D900D-26E1-02FA-BC95-08107BD84A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Start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Algorithm to find the maximum number in a list: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Initialize max to the first element of the list.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For each element in the list: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a. If the element is greater than max, update max.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Return max.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7322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267" y="1600201"/>
            <a:ext cx="8352212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i="1" dirty="0"/>
              <a:t>Input</a:t>
            </a:r>
            <a:r>
              <a:rPr lang="en-GB" sz="2000" dirty="0"/>
              <a:t> </a:t>
            </a:r>
            <a:r>
              <a:rPr lang="en-GB" sz="2000" dirty="0" err="1"/>
              <a:t>billAmount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“What tip </a:t>
            </a:r>
            <a:r>
              <a:rPr lang="en-GB" sz="1600" dirty="0"/>
              <a:t>amount</a:t>
            </a:r>
            <a:r>
              <a:rPr lang="en-GB" sz="2000" dirty="0"/>
              <a:t>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i="1" dirty="0"/>
              <a:t>Input</a:t>
            </a:r>
            <a:r>
              <a:rPr lang="en-GB" sz="2000" dirty="0"/>
              <a:t>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000" dirty="0" err="1"/>
              <a:t>totalBillAmount</a:t>
            </a:r>
            <a:r>
              <a:rPr lang="en-GB" sz="2000" dirty="0"/>
              <a:t> = </a:t>
            </a:r>
            <a:r>
              <a:rPr lang="en-GB" sz="2000" dirty="0" err="1"/>
              <a:t>billAmount</a:t>
            </a:r>
            <a:r>
              <a:rPr lang="en-GB" sz="2000" dirty="0"/>
              <a:t> +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</a:t>
            </a:r>
            <a:r>
              <a:rPr lang="en-GB" sz="2000" dirty="0" err="1"/>
              <a:t>tipAmount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Display </a:t>
            </a:r>
            <a:r>
              <a:rPr lang="en-GB" sz="2000" dirty="0" err="1"/>
              <a:t>totalBillAmount</a:t>
            </a:r>
            <a:endParaRPr lang="en-GB" sz="20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>
              <a:buAutoNum type="arabicPeriod"/>
            </a:pPr>
            <a:endParaRPr lang="en-GB" sz="2800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6257DD91-32B9-8932-0349-8C500AA42779}"/>
              </a:ext>
            </a:extLst>
          </p:cNvPr>
          <p:cNvSpPr/>
          <p:nvPr/>
        </p:nvSpPr>
        <p:spPr>
          <a:xfrm>
            <a:off x="6228184" y="1052736"/>
            <a:ext cx="1800200" cy="1368152"/>
          </a:xfrm>
          <a:prstGeom prst="wedgeEllipseCallout">
            <a:avLst>
              <a:gd name="adj1" fmla="val -120872"/>
              <a:gd name="adj2" fmla="val 30962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Using </a:t>
            </a:r>
            <a:r>
              <a:rPr lang="en-GB" b="1" dirty="0"/>
              <a:t>variable</a:t>
            </a:r>
            <a:r>
              <a:rPr lang="en-GB" dirty="0"/>
              <a:t> helps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6A1E904B-BA69-DCC6-8350-32EAA07AAE2D}"/>
              </a:ext>
            </a:extLst>
          </p:cNvPr>
          <p:cNvSpPr/>
          <p:nvPr/>
        </p:nvSpPr>
        <p:spPr>
          <a:xfrm>
            <a:off x="6668392" y="3040361"/>
            <a:ext cx="2224088" cy="1440160"/>
          </a:xfrm>
          <a:prstGeom prst="wedgeEllipseCallout">
            <a:avLst>
              <a:gd name="adj1" fmla="val -50074"/>
              <a:gd name="adj2" fmla="val -30755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Indicate how a </a:t>
            </a:r>
            <a:r>
              <a:rPr lang="en-GB" b="1" dirty="0"/>
              <a:t>process</a:t>
            </a:r>
            <a:r>
              <a:rPr lang="en-GB" dirty="0"/>
              <a:t> will be done helps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210CE707-9ADD-C837-7198-FFC900D7BC79}"/>
              </a:ext>
            </a:extLst>
          </p:cNvPr>
          <p:cNvSpPr/>
          <p:nvPr/>
        </p:nvSpPr>
        <p:spPr>
          <a:xfrm>
            <a:off x="5013595" y="4618383"/>
            <a:ext cx="3309593" cy="1081413"/>
          </a:xfrm>
          <a:prstGeom prst="wedgeEllipseCallout">
            <a:avLst>
              <a:gd name="adj1" fmla="val -42879"/>
              <a:gd name="adj2" fmla="val -24803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FFFF00"/>
                </a:highlight>
              </a:rPr>
              <a:t>Keeping it easily </a:t>
            </a:r>
            <a:r>
              <a:rPr lang="en-GB" b="1" dirty="0">
                <a:highlight>
                  <a:srgbClr val="FFFF00"/>
                </a:highlight>
              </a:rPr>
              <a:t>understandable</a:t>
            </a:r>
            <a:r>
              <a:rPr lang="en-GB" dirty="0">
                <a:highlight>
                  <a:srgbClr val="FFFF00"/>
                </a:highlight>
              </a:rPr>
              <a:t> is most </a:t>
            </a:r>
            <a:r>
              <a:rPr lang="en-GB" b="1" dirty="0">
                <a:highlight>
                  <a:srgbClr val="FFFF00"/>
                </a:highlight>
              </a:rPr>
              <a:t>important</a:t>
            </a:r>
          </a:p>
        </p:txBody>
      </p:sp>
    </p:spTree>
    <p:extLst>
      <p:ext uri="{BB962C8B-B14F-4D97-AF65-F5344CB8AC3E}">
        <p14:creationId xmlns:p14="http://schemas.microsoft.com/office/powerpoint/2010/main" val="73316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CE94D5-1A44-A20A-0221-DE0DB96FE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959DA-8EEE-FDA3-CD70-7BD14AE0E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96" y="-171400"/>
            <a:ext cx="903700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Fundamentals of Writing Pseudocode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D8C1F-98DB-324C-9E38-1EC8D58845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2938" y="548680"/>
            <a:ext cx="876406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clear and concise statements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Structure pseudocode with indentations to represent control structures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 simple language to denote operations (e.g., "calculate", "retrieve", "display")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Logical structures such as loops and conditions should be plainly labelled (e.g., "FOR EACH", "IF-THEN-ELSE")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34962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4B468-7044-C2AA-E140-48004B3BF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B1278-64C2-52E0-DE67-61F3FF2B5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96" y="-171400"/>
            <a:ext cx="903700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Pseudocode Compared to Actual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5DEAD-4860-0367-AA72-DD21224AB4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2938" y="938217"/>
            <a:ext cx="876406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Pseudocode focuses on the algorithm rather than syntax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Easier to read and write for humans, but not executable by machines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be converted into any programming language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Encourages planning and logical thinking before coding begins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1145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ECB5E4-60C2-ED16-A556-63A69FD9F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E2E5-B21B-1EEE-42D6-188A807EF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69B6F-A817-1237-03F7-699D6FBF89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Flowcharts use diagrams to represent the steps of an algorithm.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Each step is shown as a box, and arrows indicate the flow of control.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427383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4824" y="-115439"/>
            <a:ext cx="8974351" cy="887629"/>
          </a:xfrm>
        </p:spPr>
        <p:txBody>
          <a:bodyPr>
            <a:normAutofit/>
          </a:bodyPr>
          <a:lstStyle/>
          <a:p>
            <a:r>
              <a:rPr lang="en-US" sz="3600" dirty="0"/>
              <a:t>Algorithms Represented as 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68731" y="775437"/>
            <a:ext cx="7610467" cy="4998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Example, algorithm to find the greater number out of two.</a:t>
            </a:r>
            <a:endParaRPr lang="en-US" dirty="0"/>
          </a:p>
        </p:txBody>
      </p:sp>
      <p:sp>
        <p:nvSpPr>
          <p:cNvPr id="7" name="Terminator 6"/>
          <p:cNvSpPr/>
          <p:nvPr/>
        </p:nvSpPr>
        <p:spPr>
          <a:xfrm>
            <a:off x="1557288" y="1469105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Start</a:t>
            </a:r>
          </a:p>
        </p:txBody>
      </p:sp>
      <p:sp>
        <p:nvSpPr>
          <p:cNvPr id="9" name="Data 8"/>
          <p:cNvSpPr/>
          <p:nvPr/>
        </p:nvSpPr>
        <p:spPr>
          <a:xfrm>
            <a:off x="1205984" y="2225663"/>
            <a:ext cx="1810558" cy="47284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Receive </a:t>
            </a:r>
            <a:r>
              <a:rPr lang="en-US" sz="1400" b="1" dirty="0"/>
              <a:t>no1</a:t>
            </a:r>
            <a:r>
              <a:rPr lang="en-US" sz="1400" dirty="0"/>
              <a:t>, </a:t>
            </a:r>
            <a:r>
              <a:rPr lang="en-US" sz="1400" b="1" dirty="0"/>
              <a:t>no2</a:t>
            </a:r>
          </a:p>
        </p:txBody>
      </p:sp>
      <p:sp>
        <p:nvSpPr>
          <p:cNvPr id="10" name="Decision 9"/>
          <p:cNvSpPr/>
          <p:nvPr/>
        </p:nvSpPr>
        <p:spPr>
          <a:xfrm>
            <a:off x="1205983" y="3116012"/>
            <a:ext cx="1858673" cy="797088"/>
          </a:xfrm>
          <a:prstGeom prst="flowChartDecisi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is no1&gt;no2 ?</a:t>
            </a:r>
          </a:p>
        </p:txBody>
      </p:sp>
      <p:sp>
        <p:nvSpPr>
          <p:cNvPr id="11" name="Data 10"/>
          <p:cNvSpPr/>
          <p:nvPr/>
        </p:nvSpPr>
        <p:spPr>
          <a:xfrm>
            <a:off x="83048" y="4234107"/>
            <a:ext cx="1868699" cy="567054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Display </a:t>
            </a:r>
            <a:r>
              <a:rPr lang="en-US" sz="1400" b="1" dirty="0"/>
              <a:t>no1</a:t>
            </a:r>
            <a:r>
              <a:rPr lang="en-US" sz="1400" dirty="0"/>
              <a:t> is greater</a:t>
            </a:r>
          </a:p>
        </p:txBody>
      </p:sp>
      <p:sp>
        <p:nvSpPr>
          <p:cNvPr id="17" name="Terminator 16"/>
          <p:cNvSpPr/>
          <p:nvPr/>
        </p:nvSpPr>
        <p:spPr>
          <a:xfrm>
            <a:off x="1369416" y="5152907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Stop</a:t>
            </a:r>
            <a:endParaRPr lang="en-US" sz="1600" dirty="0"/>
          </a:p>
        </p:txBody>
      </p:sp>
      <p:sp>
        <p:nvSpPr>
          <p:cNvPr id="18" name="Data 17"/>
          <p:cNvSpPr/>
          <p:nvPr/>
        </p:nvSpPr>
        <p:spPr>
          <a:xfrm>
            <a:off x="1923393" y="4218478"/>
            <a:ext cx="1868699" cy="582683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Display </a:t>
            </a:r>
            <a:r>
              <a:rPr lang="en-US" sz="1400" b="1" dirty="0"/>
              <a:t>no2</a:t>
            </a:r>
            <a:r>
              <a:rPr lang="en-US" sz="1400" dirty="0"/>
              <a:t> is greater</a:t>
            </a:r>
          </a:p>
        </p:txBody>
      </p:sp>
      <p:cxnSp>
        <p:nvCxnSpPr>
          <p:cNvPr id="14" name="Straight Arrow Connector 13"/>
          <p:cNvCxnSpPr>
            <a:endCxn id="9" idx="1"/>
          </p:cNvCxnSpPr>
          <p:nvPr/>
        </p:nvCxnSpPr>
        <p:spPr>
          <a:xfrm>
            <a:off x="2111257" y="1833874"/>
            <a:ext cx="6" cy="3917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2070721" y="2698512"/>
            <a:ext cx="6" cy="418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cxnSpLocks/>
            <a:stCxn id="10" idx="1"/>
            <a:endCxn id="11" idx="0"/>
          </p:cNvCxnSpPr>
          <p:nvPr/>
        </p:nvCxnSpPr>
        <p:spPr>
          <a:xfrm flipH="1">
            <a:off x="1204267" y="3514556"/>
            <a:ext cx="1716" cy="7195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cxnSpLocks/>
            <a:stCxn id="10" idx="3"/>
            <a:endCxn id="18" idx="0"/>
          </p:cNvCxnSpPr>
          <p:nvPr/>
        </p:nvCxnSpPr>
        <p:spPr>
          <a:xfrm flipH="1">
            <a:off x="3044612" y="3514556"/>
            <a:ext cx="20044" cy="7039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  <a:stCxn id="11" idx="3"/>
            <a:endCxn id="17" idx="0"/>
          </p:cNvCxnSpPr>
          <p:nvPr/>
        </p:nvCxnSpPr>
        <p:spPr>
          <a:xfrm>
            <a:off x="830528" y="4801161"/>
            <a:ext cx="1092865" cy="351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  <a:stCxn id="18" idx="4"/>
            <a:endCxn id="17" idx="0"/>
          </p:cNvCxnSpPr>
          <p:nvPr/>
        </p:nvCxnSpPr>
        <p:spPr>
          <a:xfrm flipH="1">
            <a:off x="1923393" y="4801161"/>
            <a:ext cx="934350" cy="351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06636" y="3667053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085305" y="3624901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CA3FECC-0E71-83A1-57D9-C46BB32DC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2297" y="1966337"/>
            <a:ext cx="3372589" cy="334707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Start &amp; Stop ---</a:t>
            </a:r>
          </a:p>
          <a:p>
            <a:endParaRPr lang="en-GB" dirty="0"/>
          </a:p>
          <a:p>
            <a:r>
              <a:rPr lang="en-GB" dirty="0"/>
              <a:t>Input &amp; Output---</a:t>
            </a:r>
          </a:p>
          <a:p>
            <a:endParaRPr lang="en-GB" dirty="0"/>
          </a:p>
          <a:p>
            <a:r>
              <a:rPr lang="en-GB" dirty="0"/>
              <a:t>Decision Making---</a:t>
            </a:r>
          </a:p>
          <a:p>
            <a:endParaRPr lang="en-GB" dirty="0"/>
          </a:p>
          <a:p>
            <a:r>
              <a:rPr lang="en-GB" dirty="0"/>
              <a:t>Processing ----</a:t>
            </a:r>
          </a:p>
          <a:p>
            <a:endParaRPr lang="en-GB" dirty="0"/>
          </a:p>
          <a:p>
            <a:r>
              <a:rPr lang="en-GB" dirty="0"/>
              <a:t>Flow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099768CE-0792-1392-D3A1-0F48959D65D8}"/>
              </a:ext>
            </a:extLst>
          </p:cNvPr>
          <p:cNvGrpSpPr/>
          <p:nvPr/>
        </p:nvGrpSpPr>
        <p:grpSpPr>
          <a:xfrm>
            <a:off x="7465062" y="1833874"/>
            <a:ext cx="1584166" cy="2651847"/>
            <a:chOff x="7304608" y="1191664"/>
            <a:chExt cx="1584166" cy="2651847"/>
          </a:xfrm>
        </p:grpSpPr>
        <p:sp>
          <p:nvSpPr>
            <p:cNvPr id="12" name="Flowchart: Terminator 11">
              <a:extLst>
                <a:ext uri="{FF2B5EF4-FFF2-40B4-BE49-F238E27FC236}">
                  <a16:creationId xmlns:a16="http://schemas.microsoft.com/office/drawing/2014/main" id="{DFBF5E65-B9E7-B0E0-8F1F-847293B98C8D}"/>
                </a:ext>
              </a:extLst>
            </p:cNvPr>
            <p:cNvSpPr/>
            <p:nvPr/>
          </p:nvSpPr>
          <p:spPr>
            <a:xfrm>
              <a:off x="7604431" y="1191664"/>
              <a:ext cx="1019275" cy="350769"/>
            </a:xfrm>
            <a:prstGeom prst="flowChartTermina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Flowchart: Data 12">
              <a:extLst>
                <a:ext uri="{FF2B5EF4-FFF2-40B4-BE49-F238E27FC236}">
                  <a16:creationId xmlns:a16="http://schemas.microsoft.com/office/drawing/2014/main" id="{BFCBADE4-4DAD-83FC-D3DF-57FFDBF4E3FF}"/>
                </a:ext>
              </a:extLst>
            </p:cNvPr>
            <p:cNvSpPr/>
            <p:nvPr/>
          </p:nvSpPr>
          <p:spPr>
            <a:xfrm>
              <a:off x="7304608" y="1898573"/>
              <a:ext cx="1584166" cy="391790"/>
            </a:xfrm>
            <a:prstGeom prst="flowChartInputOutpu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Flowchart: Decision 14">
              <a:extLst>
                <a:ext uri="{FF2B5EF4-FFF2-40B4-BE49-F238E27FC236}">
                  <a16:creationId xmlns:a16="http://schemas.microsoft.com/office/drawing/2014/main" id="{1DA68FC5-2B56-CFFC-F708-EA8671870581}"/>
                </a:ext>
              </a:extLst>
            </p:cNvPr>
            <p:cNvSpPr/>
            <p:nvPr/>
          </p:nvSpPr>
          <p:spPr>
            <a:xfrm>
              <a:off x="7618744" y="2685713"/>
              <a:ext cx="1080120" cy="445981"/>
            </a:xfrm>
            <a:prstGeom prst="flowChartDecis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Flowchart: Process 15">
              <a:extLst>
                <a:ext uri="{FF2B5EF4-FFF2-40B4-BE49-F238E27FC236}">
                  <a16:creationId xmlns:a16="http://schemas.microsoft.com/office/drawing/2014/main" id="{3CA34B6B-EA79-6FC4-DD6C-1F2F6C37E93F}"/>
                </a:ext>
              </a:extLst>
            </p:cNvPr>
            <p:cNvSpPr/>
            <p:nvPr/>
          </p:nvSpPr>
          <p:spPr>
            <a:xfrm>
              <a:off x="7534077" y="3463172"/>
              <a:ext cx="1125228" cy="380339"/>
            </a:xfrm>
            <a:prstGeom prst="flowChartProcess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643F225E-F03F-15AC-57FA-871E43AA0416}"/>
              </a:ext>
            </a:extLst>
          </p:cNvPr>
          <p:cNvGrpSpPr/>
          <p:nvPr/>
        </p:nvGrpSpPr>
        <p:grpSpPr>
          <a:xfrm>
            <a:off x="7465062" y="5067207"/>
            <a:ext cx="1152128" cy="411940"/>
            <a:chOff x="6450753" y="4431728"/>
            <a:chExt cx="1152128" cy="411940"/>
          </a:xfrm>
        </p:grpSpPr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1A95137-1CBA-2D22-9024-C29F14BFAB26}"/>
                </a:ext>
              </a:extLst>
            </p:cNvPr>
            <p:cNvCxnSpPr>
              <a:cxnSpLocks/>
            </p:cNvCxnSpPr>
            <p:nvPr/>
          </p:nvCxnSpPr>
          <p:spPr>
            <a:xfrm>
              <a:off x="7098825" y="4438912"/>
              <a:ext cx="50405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3B88DF57-91E5-CF25-B8CB-75F5D343CBF4}"/>
                </a:ext>
              </a:extLst>
            </p:cNvPr>
            <p:cNvCxnSpPr>
              <a:cxnSpLocks/>
            </p:cNvCxnSpPr>
            <p:nvPr/>
          </p:nvCxnSpPr>
          <p:spPr>
            <a:xfrm>
              <a:off x="7012408" y="4510920"/>
              <a:ext cx="0" cy="3327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C027994-CFC2-BB89-B815-2EB7FA02BFA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450753" y="4441148"/>
              <a:ext cx="51244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9C36A17A-A4B4-A04E-B28B-36FC931EBB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12408" y="4431728"/>
              <a:ext cx="0" cy="94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0" name="Content Placeholder 2">
            <a:extLst>
              <a:ext uri="{FF2B5EF4-FFF2-40B4-BE49-F238E27FC236}">
                <a16:creationId xmlns:a16="http://schemas.microsoft.com/office/drawing/2014/main" id="{ADD9ECCF-F3CB-3B15-C3E8-0909E4FAD22C}"/>
              </a:ext>
            </a:extLst>
          </p:cNvPr>
          <p:cNvSpPr txBox="1">
            <a:spLocks/>
          </p:cNvSpPr>
          <p:nvPr/>
        </p:nvSpPr>
        <p:spPr>
          <a:xfrm>
            <a:off x="5472893" y="1425149"/>
            <a:ext cx="2640241" cy="40872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b="1" dirty="0"/>
              <a:t>Flowchart Symbols</a:t>
            </a:r>
          </a:p>
        </p:txBody>
      </p:sp>
    </p:spTree>
    <p:extLst>
      <p:ext uri="{BB962C8B-B14F-4D97-AF65-F5344CB8AC3E}">
        <p14:creationId xmlns:p14="http://schemas.microsoft.com/office/powerpoint/2010/main" val="5844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1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B6B07-A82A-35CB-E523-D132CBBE1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3953B-93D1-EC31-649D-A2EB86144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2536" y="-315416"/>
            <a:ext cx="92315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Read and Interpret Flowchart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6281C-975E-F81E-F454-30F7CB8D1B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692696"/>
            <a:ext cx="8655496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Follow arrows from the Start symbol to understand the sequence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Observe rectangles for actions or processes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Examine diamonds for decision points, leading to different paths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Look for input/output symbols for user interaction or data display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End symbol indicates the conclusion of the algorithm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2075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0639DA-E2F2-3818-72BE-AF60592A6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C9CE2-6150-A357-EB61-CCF6E7470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560" y="-315416"/>
            <a:ext cx="92315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 of Implementing Flowchart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267B8-A1F0-8A31-EADF-6BC7A77932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692696"/>
            <a:ext cx="8655496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Clarify complex processes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Visualize the step-by-step solution to a problem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potential errors or inefficiencies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 communication among team members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Serve as a reference during program development and debugging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5906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AEC6A-5D11-74C0-4A9F-C1A4BA4FE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6AB69-06B0-A904-6089-296BA2243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560" y="-315416"/>
            <a:ext cx="92315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Flowchart Application in 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05412-6EB1-DAAA-0798-1781B480EC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548680"/>
            <a:ext cx="8655496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Translates complex algorithms into understandable diagrams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in identifying the flow of logic before coding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Facilitates easy communication among team members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Useful in debugging and finding logical errors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for easy modification and optimization of processes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1520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76F36-BC50-EC78-DA28-E320B2737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04664"/>
            <a:ext cx="8229600" cy="609335"/>
          </a:xfrm>
        </p:spPr>
        <p:txBody>
          <a:bodyPr>
            <a:normAutofit fontScale="90000"/>
          </a:bodyPr>
          <a:lstStyle/>
          <a:p>
            <a:r>
              <a:rPr lang="en-GB"/>
              <a:t>Flowchart-Pseudocode-Script: 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D7310-E2B8-EB57-D306-8422CBF26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709331"/>
            <a:ext cx="8568952" cy="4874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 if the input number is a prime number</a:t>
            </a:r>
          </a:p>
        </p:txBody>
      </p:sp>
      <p:pic>
        <p:nvPicPr>
          <p:cNvPr id="5" name="Picture 2" descr="Finding Prime Numbers Chart">
            <a:extLst>
              <a:ext uri="{FF2B5EF4-FFF2-40B4-BE49-F238E27FC236}">
                <a16:creationId xmlns:a16="http://schemas.microsoft.com/office/drawing/2014/main" id="{169E411E-C50F-6DE3-1BDE-59DFD77DA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68" y="1196757"/>
            <a:ext cx="2052000" cy="373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00A9011-C889-05F1-7729-7A0A43AE3E00}"/>
              </a:ext>
            </a:extLst>
          </p:cNvPr>
          <p:cNvSpPr/>
          <p:nvPr/>
        </p:nvSpPr>
        <p:spPr>
          <a:xfrm>
            <a:off x="2036106" y="2348880"/>
            <a:ext cx="857924" cy="45204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584B57-F9C1-8344-4793-38685BD027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7824" y="1196752"/>
            <a:ext cx="2016000" cy="3884353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A95783E6-84B0-96C4-CDD4-D5310873673A}"/>
              </a:ext>
            </a:extLst>
          </p:cNvPr>
          <p:cNvSpPr/>
          <p:nvPr/>
        </p:nvSpPr>
        <p:spPr>
          <a:xfrm>
            <a:off x="5003824" y="2348880"/>
            <a:ext cx="857924" cy="45204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9762EC-2055-A983-384E-C165713C67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748" y="1197425"/>
            <a:ext cx="3132000" cy="38836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F38280-4ADF-A72F-550D-FC7099D60CC9}"/>
              </a:ext>
            </a:extLst>
          </p:cNvPr>
          <p:cNvSpPr txBox="1"/>
          <p:nvPr/>
        </p:nvSpPr>
        <p:spPr>
          <a:xfrm>
            <a:off x="428654" y="4956926"/>
            <a:ext cx="1178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Flowchart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FF3684-FFB0-56C8-D081-3A6A904E3029}"/>
              </a:ext>
            </a:extLst>
          </p:cNvPr>
          <p:cNvSpPr txBox="1"/>
          <p:nvPr/>
        </p:nvSpPr>
        <p:spPr>
          <a:xfrm>
            <a:off x="3303497" y="5048619"/>
            <a:ext cx="1429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8E6619-89D0-345C-D764-529698D1D186}"/>
              </a:ext>
            </a:extLst>
          </p:cNvPr>
          <p:cNvSpPr txBox="1"/>
          <p:nvPr/>
        </p:nvSpPr>
        <p:spPr>
          <a:xfrm>
            <a:off x="7041263" y="5118938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Script</a:t>
            </a:r>
          </a:p>
        </p:txBody>
      </p:sp>
    </p:spTree>
    <p:extLst>
      <p:ext uri="{BB962C8B-B14F-4D97-AF65-F5344CB8AC3E}">
        <p14:creationId xmlns:p14="http://schemas.microsoft.com/office/powerpoint/2010/main" val="36785848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1219C-1590-1BDC-29A8-7C5B4B834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6B611-DB37-C86D-45CB-5664373FC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DESIGNING AN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8E277-DC0C-5632-A613-81FBC18432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1000" y="899592"/>
            <a:ext cx="8295456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Designing an algorithm involves several steps to ensure it effectively solves the problem at hand. The structured approach to designing an algorithm includes: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7262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429A0-D590-DF91-4A91-8E0E90E1D6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D37A566-1836-C348-356A-B6E0926DB6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332656"/>
            <a:ext cx="8028000" cy="5055338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7377058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120E7-22DB-1796-3F9F-BA643D968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17B3F-04DC-7F7C-7456-FE09AB70D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Designing An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90A1E-6AAA-189B-216E-B0EA41563C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8784976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Understand the 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Make sure you fully understand the problem and what is required. Identify the inputs, outputs, and any constraints.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2) Plan the Approach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Decide on the overall approach or strategy to solve the problem. This could involve selecting a known algorithm or developing a new one.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3) Break Down the Problem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Break the problem into smaller, manageable parts. This helps in understanding and solving each part individually.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1968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3B0B2-ED97-FA1F-606B-C71306A3B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AA1F2-7E1C-B488-33FB-EB8C4249B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Designing An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F461A-FD99-D793-49A4-EE8381CC28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8784976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Design the Steps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Write down the detailed steps of the algorithm. Ensure each step is clear and unambiguous.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5) Optimise the Algorithm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Think about the time and space complexity of your algorithm. Optimize it to make it more efficient if possible.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6) Implement the Algorithm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Implement the algorithm in a programming language of your choice. Ensure the code follows the designed steps.</a:t>
            </a:r>
          </a:p>
        </p:txBody>
      </p:sp>
    </p:spTree>
    <p:extLst>
      <p:ext uri="{BB962C8B-B14F-4D97-AF65-F5344CB8AC3E}">
        <p14:creationId xmlns:p14="http://schemas.microsoft.com/office/powerpoint/2010/main" val="2187750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2AB79-FCEE-D8E4-BF31-EB6839BC0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72C4-B9DF-9A54-9EA4-6C6620095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Designing An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BE6ED-F5B6-ED8E-B278-7F2A71DDA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8784976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7) Test the Algorithm: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Test the algorithm with different inputs to ensure it works correctly and meets the requirements.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8) Document the Algorithm: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Document the algorithm, explaining the logic and steps clearly. This helps others understand and use your algorithm.</a:t>
            </a:r>
          </a:p>
        </p:txBody>
      </p:sp>
    </p:spTree>
    <p:extLst>
      <p:ext uri="{BB962C8B-B14F-4D97-AF65-F5344CB8AC3E}">
        <p14:creationId xmlns:p14="http://schemas.microsoft.com/office/powerpoint/2010/main" val="32249156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7B5DB-133D-3D82-3A93-8ED258A2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/>
          <a:lstStyle/>
          <a:p>
            <a:r>
              <a:rPr lang="en-GB" dirty="0"/>
              <a:t>COMMON CONSTRUCTS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E4DF-F82C-645B-3F6F-CE757AC249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programming, common constructs are fundamental building blocks used to create algorithms and write code. </a:t>
            </a:r>
          </a:p>
        </p:txBody>
      </p:sp>
    </p:spTree>
    <p:extLst>
      <p:ext uri="{BB962C8B-B14F-4D97-AF65-F5344CB8AC3E}">
        <p14:creationId xmlns:p14="http://schemas.microsoft.com/office/powerpoint/2010/main" val="1446666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CCD74-32ED-9BDD-45C7-AD491AC05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876D9-7894-BB7B-D819-7B8DBE67D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96FA5-597F-043C-C2DF-2400C378E4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programming, a sequence refers to the execution of statements or instructions in a specific order, one after the other.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one of the fundamental control structures, along with selection (conditional statements) and iteration (loops).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4061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A5EBF-FC3D-F716-6795-862CAEF7A6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AB19B-7642-428D-A64E-1E9DAE5E5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703F5-65D5-020A-462C-86F56F5AEC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r>
              <a:rPr lang="en-GB" dirty="0"/>
              <a:t>### Example</a:t>
            </a:r>
          </a:p>
          <a:p>
            <a:r>
              <a:rPr lang="en-GB" dirty="0"/>
              <a:t>Consider a simple program that calculates the area of a rectangle:</a:t>
            </a:r>
          </a:p>
          <a:p>
            <a:endParaRPr lang="en-GB" dirty="0"/>
          </a:p>
          <a:p>
            <a:r>
              <a:rPr lang="en-GB" dirty="0"/>
              <a:t>```python</a:t>
            </a:r>
          </a:p>
          <a:p>
            <a:r>
              <a:rPr lang="en-GB" dirty="0"/>
              <a:t># Step 1: Input the length and width</a:t>
            </a:r>
          </a:p>
          <a:p>
            <a:r>
              <a:rPr lang="en-GB" dirty="0"/>
              <a:t>length = 5</a:t>
            </a:r>
          </a:p>
          <a:p>
            <a:r>
              <a:rPr lang="en-GB" dirty="0"/>
              <a:t>width = 3</a:t>
            </a:r>
          </a:p>
          <a:p>
            <a:endParaRPr lang="en-GB" dirty="0"/>
          </a:p>
          <a:p>
            <a:r>
              <a:rPr lang="en-GB" dirty="0"/>
              <a:t># Step 2: Calculate the area</a:t>
            </a:r>
          </a:p>
          <a:p>
            <a:r>
              <a:rPr lang="en-GB" dirty="0"/>
              <a:t>area = length * width</a:t>
            </a:r>
          </a:p>
          <a:p>
            <a:endParaRPr lang="en-GB" dirty="0"/>
          </a:p>
          <a:p>
            <a:r>
              <a:rPr lang="en-GB" dirty="0"/>
              <a:t># Step 3: Output the result</a:t>
            </a:r>
          </a:p>
          <a:p>
            <a:r>
              <a:rPr lang="en-GB" dirty="0"/>
              <a:t>print("The area of the rectangle is:", area)</a:t>
            </a:r>
          </a:p>
          <a:p>
            <a:r>
              <a:rPr lang="en-GB" dirty="0"/>
              <a:t>```</a:t>
            </a:r>
          </a:p>
          <a:p>
            <a:endParaRPr lang="en-GB" dirty="0"/>
          </a:p>
          <a:p>
            <a:r>
              <a:rPr lang="en-GB" dirty="0"/>
              <a:t>In this example, the steps are executed in sequence:</a:t>
            </a:r>
          </a:p>
          <a:p>
            <a:r>
              <a:rPr lang="en-GB" dirty="0"/>
              <a:t>1. Input the length and width.</a:t>
            </a:r>
          </a:p>
          <a:p>
            <a:r>
              <a:rPr lang="en-GB" dirty="0"/>
              <a:t>2. Calculate the area.</a:t>
            </a:r>
          </a:p>
          <a:p>
            <a:r>
              <a:rPr lang="en-GB" dirty="0"/>
              <a:t>3. Output the result.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7158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A68A9-BB99-6116-8C7A-4D9FA9CCA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EC0EB-B46C-FCAD-8EC6-34B9B3E02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57680-0CE0-1CB5-80D4-ED9FF6EE4D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8784976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Consider a simple program that calculates the area of a rectangle: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Step 1: Input the length and width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length = 5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width = 3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Step 2: Calculate the area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area = length * width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Step 3: Output the result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print("The area of the rectangle is:", area)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8277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F2E11-6BB8-FC1F-A773-1E0ABB2D3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84648-9693-7896-824A-24B7FCC5A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2A5B7-C5B5-8607-5053-F99BA5A9C3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example, the steps are executed in sequence: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Input the length and width.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Calculate the area.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Output the result.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0426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5E9F4-AAB8-E49D-969F-0905BFC3BC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3F4DC-CE46-947A-85AE-3690C8FDF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F7366-9149-5D80-9BDA-7B5AF3376E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1340768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Selection, or conditional logic, is a fundamental control structure in programming that allows you to execute different code blocks based on certain conditions.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most common form of selection is the `if-else` statement.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2722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96B01-CF06-043C-5F8C-9EF728FAC1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318B5-F649-7672-4461-4141E78DA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ECA1E-3136-626C-62C6-253FB8F5E5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112474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`if-else` statement evaluates a condition and executes one block of code if the condition is true, and another block if the condition is false.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3431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5137F-D7A0-2C33-4687-A292FD692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7443E-0B67-293C-E458-50E04DAC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01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9B939-8BEB-26AA-F797-2735073A12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196" y="1268760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Syntax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Here’s the basic syntax of an `if-else` statement in Python: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condition: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# Code to execute if the condition is true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else: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# Code to execute if the condition is false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5432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39749C-780D-F772-24BA-46769B2BC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61CD6-B0C3-8FCB-2D3F-1A81B9497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4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B334F-5B1E-C346-DD09-4801E0DBA2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605149"/>
            <a:ext cx="9044272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Let’s consider a simple example where we check if a number is positive, negative, or zero: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number = 10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if number &gt; 0: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print("The number is positive.")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elif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number &lt; 0: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print("The number is negative.")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else: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print("The number is zero.")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8635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CC539-AFB6-CCB0-877B-9CB880FAD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D9AB2-C78E-FCCB-99E1-3BF0FDFF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4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FB91A-BB5A-3D22-4E6F-6341F9A10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605149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Explanation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Condition: The `if` statement checks if the condition `number &gt; 0` is true.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True Block: If the condition is true, it executes the code block under the `if` statement.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False Block: If the condition is false, it moves to the `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elif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` (else if) statement and checks the next condition `number &lt; 0`.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-Else Block: If none of the conditions are true, it executes the code block under the `else` statement.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5133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A9361-ABEC-2AE0-6D79-A66B97A1A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B187D-6E49-4BE9-50A6-6EB56CD96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49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: Conditional Logic ( Nested If-Else)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3E914-3B45-FB6F-4EBD-B93A40D2D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605149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You can also nest `if-else` statements to check multiple conditions: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age = 20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if age &gt;= 18: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if age &gt;= 21: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print("You are an adult and can drink alcohol.")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else: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print("You are an adult but cannot drink alcohol.")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else: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print("You are a minor.")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9532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D4FD4-083A-51AC-D18C-D36FF79DF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F00F7-3B86-B21C-35B9-040FEF4DF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56120-8DEC-44EA-943E-C5BE5039D7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Iteration is a fundamental concept in programming that allows you to repeat a block of code multiple times.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`while` loop is one of the primary constructs used for iteration.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`while` loop repeatedly executes a block of code as long as a specified condition is true.</a:t>
            </a:r>
          </a:p>
        </p:txBody>
      </p:sp>
    </p:spTree>
    <p:extLst>
      <p:ext uri="{BB962C8B-B14F-4D97-AF65-F5344CB8AC3E}">
        <p14:creationId xmlns:p14="http://schemas.microsoft.com/office/powerpoint/2010/main" val="21645442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4C898-915B-3AED-F724-03A2C329F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07754-BACC-A3C9-A9EA-E64649978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2B8A5-CCED-D209-5D80-45797C38F4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Syntax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Here’s the basic syntax of a `while` loop in Python: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while condition: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# Code to execute while the condition is true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0125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AA041-A55D-B882-E1F3-35C1FD74F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0428F-1D1B-DA40-C2E4-49AD31E48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2CDDC-D700-154B-FFD4-A8609FDF72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consider a simple example where we print numbers from 1 to 5: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count = 1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while count &lt;= 5: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print(count)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count += 1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17390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B2AEA-C671-8E31-2B25-49758FE70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111E-1E1F-02AA-053C-DE9D72DAF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661DE-717A-D733-7201-CADFD633E7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Explanation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The `while` loop checks the condition `count &lt;= 5`.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True Block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If the condition is true, it executes the code block inside the loop.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Update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After executing the code block, it updates the variable `count` by incrementing it by 1.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Re-evaluation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The loop then re-evaluates the condition. If the condition is still true, it repeats the process. If the condition is false, it exits the loop.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9157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03D2B-DA4A-7D44-DBE3-384C3AFD0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E1557-8F9B-533E-67BC-858BC6691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AE9DA-CB32-F611-DD14-A84B793679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0256" y="476672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`for` loop is another fundamental construct used for iteration in programming.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allows you to repeat a block of code a specific number of times or iterate over a sequence of elements.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`for` loop iterates over a sequence (such as a list, tuple, string, or range) and executes a block of code for each element in the sequence.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40074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CD95E-5741-F055-59EE-402DD39D22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37977-6FC4-6C8F-5E80-B1FD243CA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C95A7-ABB4-DB74-71AC-8585D1A64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Syntax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Here’s the basic syntax of a `for` loop in Python: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element in sequence: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# Code to execute for each element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4317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7668B-E497-FA0E-9B43-D09CD63FF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9355-2F90-09F7-308D-CA68FEAE7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CA8-B27A-386A-195C-CA492118A0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consider a simple example where we print each element in a list: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numbers = [1, 2, 3, 4, 5]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number in numbers: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print(number)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12355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CC411-78B5-1567-0420-E7C6BA915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42283-7712-12AF-D0FB-AEAB4E3D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AD9E9-DEA5-B8F1-71B4-F6A3504E91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Explanation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Sequence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The `for` loop iterates over the sequence `numbers`.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Element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For each iteration, the variable `number` takes the value of the current element in the sequence.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Code Block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The code block inside the loop is executed for each element.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84233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B88449-0B2E-E84F-47F4-41FF55B019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E9D19-A4AA-CF5A-A479-F0055AE01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91B45-61F0-23D7-C2C0-33320329F7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`range()`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`range()` function is often used with `for` loops to generate a sequence of numbers.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 range(5):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print(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will print numbers from 0 to 4.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557638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A9254A-8A21-A7BF-46D7-6D9B6B6C9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8510-7DC0-221E-4020-1A1AC005D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Iteration : For Loops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21436-62A3-5279-E10E-B22C4C124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Nested `For` Loops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nest `for` loops to iterate over multiple sequences.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Python 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 range(3):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for j in range(2):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print(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f"i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{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}, j: {j}")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34539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C9B8E-AA99-5268-CC08-307D82A42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E65AB-0F08-9CDC-C91A-6414FA192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INPUT-PROCESS-OUTPUT(IPO)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BD2E6-060D-B015-9734-0361D4FFB8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Input-Process-Output (IPO) model is a fundamental concept in systems analysis and design, used to describe the structure of a process or system.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breaks down the process into three main components: Input, Process, and Output.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21500-F59D-9AA3-FD31-FBAFBC5DE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256" y="3789040"/>
            <a:ext cx="7416000" cy="1200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93813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0515FE-1927-2CA3-8F76-450D0216E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65E1E-B673-EE14-760D-0C67FA847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Input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CF85F-2CE8-F330-AEC3-A5AECC40C6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Inputs are the data, information, or resources that are fed into a system or process.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the starting point and provide the necessary elements for the process to work.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88791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3FC5A-398E-D23A-9596-679DAFC3B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2D34B-3CD4-F5A7-9FEA-1099F7C53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Input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08E56-E43A-A791-DDC5-E834A6A49B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User input (e.g., entering data into a form)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Sensor data (e.g., temperature readings)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Raw materials (e.g., ingredients for a recipe)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7859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FB0A2D-425F-7CF3-5114-6A85304A88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AA10-9060-DB02-590C-01A601750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9351E-1339-7D3C-AB3C-0588CA3A8B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process is the series of actions or steps taken to transform the inputs into the desired outputs.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where the actual work or computation happens.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504707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E4F1A-878E-2B6E-7E03-CD1965DBC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846EA-061E-FA77-A1E0-17F62C0C8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FD7AF-6525-B7E8-8D82-45378D2937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Calculations (e.g., summing numbers)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Data processing (e.g., sorting a list)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Manufacturing steps (e.g., mixing ingredients)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0571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B7900-B158-74C1-0301-38B345721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1D084-9087-130A-2FA9-A906A6AB4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Output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AAB54-465F-7CFF-1970-818A095DA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Outputs are the results or products generated by the process.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the end products that are delivered to the user or another system.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603702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2780D3-9934-8252-10AF-4BADABD5D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704B-A1DF-E045-DFA7-A30CFE72F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Output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025DF-2E17-551E-09FF-B28D06CFE6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Displayed results (e.g., showing the sum of numbers)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Processed data (e.g., a sorted list)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Finished products (e.g., a baked cake)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4428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631755-673E-2951-659C-885F95B1D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82D3D-0216-E245-8546-6523CBFB0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sz="4400" b="1" kern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Example of IPO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61221-DE21-0B65-92AD-E2CF55F223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764704"/>
            <a:ext cx="8583488" cy="39890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consider a simple example of a calculator that adds two numbers: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Input: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Two numbers entered by the user.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Process: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calculator adds the two numbers.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Output: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sum of the two numbers displayed to the user.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470660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25A24-BFDC-76C5-8887-9C839D8F7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31C17-B1B1-99F7-B781-B6681EDC4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 the following Quiz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>
                <a:hlinkClick r:id="rId2"/>
              </a:rPr>
              <a:t>Quiz – Concepts: Variables, Pseudocode, Flowcharts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439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3061</Words>
  <Application>Microsoft Office PowerPoint</Application>
  <PresentationFormat>On-screen Show (4:3)</PresentationFormat>
  <Paragraphs>387</Paragraphs>
  <Slides>61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7" baseType="lpstr">
      <vt:lpstr>Arial</vt:lpstr>
      <vt:lpstr>Calibri</vt:lpstr>
      <vt:lpstr>Lato</vt:lpstr>
      <vt:lpstr>Myriad Pro</vt:lpstr>
      <vt:lpstr>Wingdings</vt:lpstr>
      <vt:lpstr>20140311PresentationUWTSDTemplate</vt:lpstr>
      <vt:lpstr>PowerPoint Presentation</vt:lpstr>
      <vt:lpstr>Week 2 &amp; 3 learning outcomes </vt:lpstr>
      <vt:lpstr>WHAT IS AN ALGORITHM?</vt:lpstr>
      <vt:lpstr>Algorithm Basic</vt:lpstr>
      <vt:lpstr>Creating/Choosing an Algorithm</vt:lpstr>
      <vt:lpstr>KEY CHARACTERISTICS OF ALGORITHMS</vt:lpstr>
      <vt:lpstr>Key Characteristics of Algorithms </vt:lpstr>
      <vt:lpstr>Example of  an Algorithm </vt:lpstr>
      <vt:lpstr>Applications of  Algorithms </vt:lpstr>
      <vt:lpstr>Importance of  Algorithms </vt:lpstr>
      <vt:lpstr>ALGORITHM AND COMPUTER PROGRAMS</vt:lpstr>
      <vt:lpstr>Relationship Between Algorithms and Programs</vt:lpstr>
      <vt:lpstr>REPRESENTING AN ALGORITHM</vt:lpstr>
      <vt:lpstr>Written Description</vt:lpstr>
      <vt:lpstr>Written Description</vt:lpstr>
      <vt:lpstr>Pseudocode</vt:lpstr>
      <vt:lpstr>Pseudocode</vt:lpstr>
      <vt:lpstr>Pseudocode: Tip Calculator Problem</vt:lpstr>
      <vt:lpstr>Fundamentals of Writing Pseudocode</vt:lpstr>
      <vt:lpstr>Pseudocode Compared to Actual Code</vt:lpstr>
      <vt:lpstr>Flowcharts</vt:lpstr>
      <vt:lpstr>Algorithms Represented as Flowcharts</vt:lpstr>
      <vt:lpstr>How to Read and Interpret Flowchart</vt:lpstr>
      <vt:lpstr>Advantages of Implementing Flowchart</vt:lpstr>
      <vt:lpstr>Flowchart Application in Programming</vt:lpstr>
      <vt:lpstr>Flowchart-Pseudocode-Script:  </vt:lpstr>
      <vt:lpstr>DESIGNING AN ALGORITHM</vt:lpstr>
      <vt:lpstr>PowerPoint Presentation</vt:lpstr>
      <vt:lpstr>Designing An Algorithm</vt:lpstr>
      <vt:lpstr>Designing An Algorithm</vt:lpstr>
      <vt:lpstr>Designing An Algorithm</vt:lpstr>
      <vt:lpstr>COMMON CONSTRUCTS</vt:lpstr>
      <vt:lpstr>Sequence</vt:lpstr>
      <vt:lpstr>Sequence</vt:lpstr>
      <vt:lpstr>Sequence</vt:lpstr>
      <vt:lpstr>Sequence</vt:lpstr>
      <vt:lpstr>Selection : Conditional Logic (If-Else)</vt:lpstr>
      <vt:lpstr>Selection : Conditional Logic (If-Else)</vt:lpstr>
      <vt:lpstr>Selection : Conditional Logic (If-Else)</vt:lpstr>
      <vt:lpstr>Selection : Conditional Logic (If-Else)</vt:lpstr>
      <vt:lpstr>Selection : Conditional Logic (If-Else)</vt:lpstr>
      <vt:lpstr>Selection : Conditional Logic ( Nested If-Else)</vt:lpstr>
      <vt:lpstr>Iteration : While Loop</vt:lpstr>
      <vt:lpstr>Iteration : While Loop</vt:lpstr>
      <vt:lpstr>Iteration : While Loop</vt:lpstr>
      <vt:lpstr>Iteration : While Loop</vt:lpstr>
      <vt:lpstr>Iteration : For Loops</vt:lpstr>
      <vt:lpstr>Iteration : For Loops</vt:lpstr>
      <vt:lpstr>Iteration : For Loops</vt:lpstr>
      <vt:lpstr>Iteration : For Loops</vt:lpstr>
      <vt:lpstr>Iteration : For Loops</vt:lpstr>
      <vt:lpstr>Iteration : For Loops</vt:lpstr>
      <vt:lpstr>INPUT-PROCESS-OUTPUT(IPO)</vt:lpstr>
      <vt:lpstr>Input</vt:lpstr>
      <vt:lpstr>Input</vt:lpstr>
      <vt:lpstr>Process</vt:lpstr>
      <vt:lpstr>Process</vt:lpstr>
      <vt:lpstr>Output</vt:lpstr>
      <vt:lpstr>Output</vt:lpstr>
      <vt:lpstr>Example of IPO Model</vt:lpstr>
      <vt:lpstr>Quiz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243</cp:revision>
  <dcterms:created xsi:type="dcterms:W3CDTF">2015-04-14T15:21:28Z</dcterms:created>
  <dcterms:modified xsi:type="dcterms:W3CDTF">2025-08-27T15:18:42Z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