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ink/ink1.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60" r:id="rId1"/>
  </p:sldMasterIdLst>
  <p:notesMasterIdLst>
    <p:notesMasterId r:id="rId21"/>
  </p:notesMasterIdLst>
  <p:sldIdLst>
    <p:sldId id="256" r:id="rId2"/>
    <p:sldId id="257" r:id="rId3"/>
    <p:sldId id="258" r:id="rId4"/>
    <p:sldId id="259" r:id="rId5"/>
    <p:sldId id="260" r:id="rId6"/>
    <p:sldId id="261" r:id="rId7"/>
    <p:sldId id="262" r:id="rId8"/>
    <p:sldId id="269" r:id="rId9"/>
    <p:sldId id="304" r:id="rId10"/>
    <p:sldId id="329" r:id="rId11"/>
    <p:sldId id="327" r:id="rId12"/>
    <p:sldId id="305" r:id="rId13"/>
    <p:sldId id="299" r:id="rId14"/>
    <p:sldId id="263" r:id="rId15"/>
    <p:sldId id="328" r:id="rId16"/>
    <p:sldId id="293" r:id="rId17"/>
    <p:sldId id="271" r:id="rId18"/>
    <p:sldId id="273" r:id="rId19"/>
    <p:sldId id="301"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369E1DB-56EE-43BD-B905-77CE4BA6D937}" v="129" dt="2023-04-26T23:20:17.12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83527" autoAdjust="0"/>
  </p:normalViewPr>
  <p:slideViewPr>
    <p:cSldViewPr snapToGrid="0" showGuides="1">
      <p:cViewPr varScale="1">
        <p:scale>
          <a:sx n="91" d="100"/>
          <a:sy n="91" d="100"/>
        </p:scale>
        <p:origin x="1158" y="96"/>
      </p:cViewPr>
      <p:guideLst>
        <p:guide orient="horz" pos="2160"/>
        <p:guide pos="3840"/>
      </p:guideLst>
    </p:cSldViewPr>
  </p:slideViewPr>
  <p:notesTextViewPr>
    <p:cViewPr>
      <p:scale>
        <a:sx n="150" d="100"/>
        <a:sy n="15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8369E1DB-56EE-43BD-B905-77CE4BA6D937}"/>
    <pc:docChg chg="undo custSel addSld modSld">
      <pc:chgData name="Ewa Kazimierska" userId="8edb7084-dccb-4d8f-9cfb-38098ea1d667" providerId="ADAL" clId="{8369E1DB-56EE-43BD-B905-77CE4BA6D937}" dt="2023-04-26T23:24:15.720" v="1219" actId="20577"/>
      <pc:docMkLst>
        <pc:docMk/>
      </pc:docMkLst>
      <pc:sldChg chg="modSp mod">
        <pc:chgData name="Ewa Kazimierska" userId="8edb7084-dccb-4d8f-9cfb-38098ea1d667" providerId="ADAL" clId="{8369E1DB-56EE-43BD-B905-77CE4BA6D937}" dt="2023-04-26T22:56:54.694" v="609" actId="1076"/>
        <pc:sldMkLst>
          <pc:docMk/>
          <pc:sldMk cId="1007189496" sldId="256"/>
        </pc:sldMkLst>
        <pc:spChg chg="mod">
          <ac:chgData name="Ewa Kazimierska" userId="8edb7084-dccb-4d8f-9cfb-38098ea1d667" providerId="ADAL" clId="{8369E1DB-56EE-43BD-B905-77CE4BA6D937}" dt="2023-04-26T22:56:49.317" v="608" actId="27636"/>
          <ac:spMkLst>
            <pc:docMk/>
            <pc:sldMk cId="1007189496" sldId="256"/>
            <ac:spMk id="2" creationId="{4E9B6F6F-B5C2-42FD-B77A-2DB09A2FFA71}"/>
          </ac:spMkLst>
        </pc:spChg>
        <pc:spChg chg="mod">
          <ac:chgData name="Ewa Kazimierska" userId="8edb7084-dccb-4d8f-9cfb-38098ea1d667" providerId="ADAL" clId="{8369E1DB-56EE-43BD-B905-77CE4BA6D937}" dt="2023-04-26T22:56:54.694" v="609" actId="1076"/>
          <ac:spMkLst>
            <pc:docMk/>
            <pc:sldMk cId="1007189496" sldId="256"/>
            <ac:spMk id="3" creationId="{C7244C33-ACA3-4542-A7B8-232CF882D75E}"/>
          </ac:spMkLst>
        </pc:spChg>
      </pc:sldChg>
      <pc:sldChg chg="delSp modSp mod">
        <pc:chgData name="Ewa Kazimierska" userId="8edb7084-dccb-4d8f-9cfb-38098ea1d667" providerId="ADAL" clId="{8369E1DB-56EE-43BD-B905-77CE4BA6D937}" dt="2023-04-25T21:29:01.386" v="30" actId="478"/>
        <pc:sldMkLst>
          <pc:docMk/>
          <pc:sldMk cId="3088802339" sldId="257"/>
        </pc:sldMkLst>
        <pc:spChg chg="mod">
          <ac:chgData name="Ewa Kazimierska" userId="8edb7084-dccb-4d8f-9cfb-38098ea1d667" providerId="ADAL" clId="{8369E1DB-56EE-43BD-B905-77CE4BA6D937}" dt="2023-04-25T21:13:49.290" v="4" actId="20577"/>
          <ac:spMkLst>
            <pc:docMk/>
            <pc:sldMk cId="3088802339" sldId="257"/>
            <ac:spMk id="3" creationId="{F82A2509-F7D1-4175-9070-A8C3EC7FBFEE}"/>
          </ac:spMkLst>
        </pc:spChg>
        <pc:spChg chg="del mod">
          <ac:chgData name="Ewa Kazimierska" userId="8edb7084-dccb-4d8f-9cfb-38098ea1d667" providerId="ADAL" clId="{8369E1DB-56EE-43BD-B905-77CE4BA6D937}" dt="2023-04-25T21:29:01.386" v="30" actId="478"/>
          <ac:spMkLst>
            <pc:docMk/>
            <pc:sldMk cId="3088802339" sldId="257"/>
            <ac:spMk id="7" creationId="{43D89A5E-F147-462E-875D-B39BD7D2E26E}"/>
          </ac:spMkLst>
        </pc:spChg>
      </pc:sldChg>
      <pc:sldChg chg="delSp modSp mod">
        <pc:chgData name="Ewa Kazimierska" userId="8edb7084-dccb-4d8f-9cfb-38098ea1d667" providerId="ADAL" clId="{8369E1DB-56EE-43BD-B905-77CE4BA6D937}" dt="2023-04-25T22:55:01.158" v="56" actId="478"/>
        <pc:sldMkLst>
          <pc:docMk/>
          <pc:sldMk cId="326945541" sldId="258"/>
        </pc:sldMkLst>
        <pc:spChg chg="del">
          <ac:chgData name="Ewa Kazimierska" userId="8edb7084-dccb-4d8f-9cfb-38098ea1d667" providerId="ADAL" clId="{8369E1DB-56EE-43BD-B905-77CE4BA6D937}" dt="2023-04-25T22:55:01.158" v="56" actId="478"/>
          <ac:spMkLst>
            <pc:docMk/>
            <pc:sldMk cId="326945541" sldId="258"/>
            <ac:spMk id="4" creationId="{BBC1F594-ACA7-41FD-B44E-607B99851A01}"/>
          </ac:spMkLst>
        </pc:spChg>
        <pc:spChg chg="mod">
          <ac:chgData name="Ewa Kazimierska" userId="8edb7084-dccb-4d8f-9cfb-38098ea1d667" providerId="ADAL" clId="{8369E1DB-56EE-43BD-B905-77CE4BA6D937}" dt="2023-04-25T21:27:52.539" v="28" actId="20577"/>
          <ac:spMkLst>
            <pc:docMk/>
            <pc:sldMk cId="326945541" sldId="258"/>
            <ac:spMk id="11" creationId="{993D39FC-09C4-4270-A8BD-4C523AD9AE86}"/>
          </ac:spMkLst>
        </pc:spChg>
      </pc:sldChg>
      <pc:sldChg chg="addSp delSp modSp mod">
        <pc:chgData name="Ewa Kazimierska" userId="8edb7084-dccb-4d8f-9cfb-38098ea1d667" providerId="ADAL" clId="{8369E1DB-56EE-43BD-B905-77CE4BA6D937}" dt="2023-04-25T23:01:10.731" v="65" actId="1076"/>
        <pc:sldMkLst>
          <pc:docMk/>
          <pc:sldMk cId="3946544397" sldId="259"/>
        </pc:sldMkLst>
        <pc:spChg chg="del">
          <ac:chgData name="Ewa Kazimierska" userId="8edb7084-dccb-4d8f-9cfb-38098ea1d667" providerId="ADAL" clId="{8369E1DB-56EE-43BD-B905-77CE4BA6D937}" dt="2023-04-25T22:55:42.265" v="59" actId="478"/>
          <ac:spMkLst>
            <pc:docMk/>
            <pc:sldMk cId="3946544397" sldId="259"/>
            <ac:spMk id="4" creationId="{66D95156-025F-4D2C-8757-53F22158219A}"/>
          </ac:spMkLst>
        </pc:spChg>
        <pc:spChg chg="mod">
          <ac:chgData name="Ewa Kazimierska" userId="8edb7084-dccb-4d8f-9cfb-38098ea1d667" providerId="ADAL" clId="{8369E1DB-56EE-43BD-B905-77CE4BA6D937}" dt="2023-04-25T22:52:20.053" v="32" actId="1076"/>
          <ac:spMkLst>
            <pc:docMk/>
            <pc:sldMk cId="3946544397" sldId="259"/>
            <ac:spMk id="10" creationId="{AC8FE22A-CA6E-4EBD-AD32-1DE96D4DE48B}"/>
          </ac:spMkLst>
        </pc:spChg>
        <pc:spChg chg="mod">
          <ac:chgData name="Ewa Kazimierska" userId="8edb7084-dccb-4d8f-9cfb-38098ea1d667" providerId="ADAL" clId="{8369E1DB-56EE-43BD-B905-77CE4BA6D937}" dt="2023-04-25T22:52:20.053" v="32" actId="1076"/>
          <ac:spMkLst>
            <pc:docMk/>
            <pc:sldMk cId="3946544397" sldId="259"/>
            <ac:spMk id="11" creationId="{AFD02490-C825-4EB2-AB01-4C11EE47C3F6}"/>
          </ac:spMkLst>
        </pc:spChg>
        <pc:spChg chg="mod">
          <ac:chgData name="Ewa Kazimierska" userId="8edb7084-dccb-4d8f-9cfb-38098ea1d667" providerId="ADAL" clId="{8369E1DB-56EE-43BD-B905-77CE4BA6D937}" dt="2023-04-25T22:52:20.053" v="32" actId="1076"/>
          <ac:spMkLst>
            <pc:docMk/>
            <pc:sldMk cId="3946544397" sldId="259"/>
            <ac:spMk id="12" creationId="{22FE5867-E5EE-4DB5-A514-D6DE1E398C90}"/>
          </ac:spMkLst>
        </pc:spChg>
        <pc:graphicFrameChg chg="add del mod modGraphic">
          <ac:chgData name="Ewa Kazimierska" userId="8edb7084-dccb-4d8f-9cfb-38098ea1d667" providerId="ADAL" clId="{8369E1DB-56EE-43BD-B905-77CE4BA6D937}" dt="2023-04-25T22:54:05.591" v="48"/>
          <ac:graphicFrameMkLst>
            <pc:docMk/>
            <pc:sldMk cId="3946544397" sldId="259"/>
            <ac:graphicFrameMk id="3" creationId="{C418D346-0794-49D1-8FB0-5FDCEFAF7913}"/>
          </ac:graphicFrameMkLst>
        </pc:graphicFrameChg>
        <pc:picChg chg="add del mod">
          <ac:chgData name="Ewa Kazimierska" userId="8edb7084-dccb-4d8f-9cfb-38098ea1d667" providerId="ADAL" clId="{8369E1DB-56EE-43BD-B905-77CE4BA6D937}" dt="2023-04-25T23:00:34.032" v="61" actId="478"/>
          <ac:picMkLst>
            <pc:docMk/>
            <pc:sldMk cId="3946544397" sldId="259"/>
            <ac:picMk id="5" creationId="{38E0490A-601E-48E5-94EB-52E6DE8B270F}"/>
          </ac:picMkLst>
        </pc:picChg>
        <pc:picChg chg="add mod">
          <ac:chgData name="Ewa Kazimierska" userId="8edb7084-dccb-4d8f-9cfb-38098ea1d667" providerId="ADAL" clId="{8369E1DB-56EE-43BD-B905-77CE4BA6D937}" dt="2023-04-25T23:01:10.731" v="65" actId="1076"/>
          <ac:picMkLst>
            <pc:docMk/>
            <pc:sldMk cId="3946544397" sldId="259"/>
            <ac:picMk id="6" creationId="{1518E312-D550-4824-AE48-32B55E70DE21}"/>
          </ac:picMkLst>
        </pc:picChg>
        <pc:picChg chg="del">
          <ac:chgData name="Ewa Kazimierska" userId="8edb7084-dccb-4d8f-9cfb-38098ea1d667" providerId="ADAL" clId="{8369E1DB-56EE-43BD-B905-77CE4BA6D937}" dt="2023-04-25T22:52:02.877" v="31" actId="478"/>
          <ac:picMkLst>
            <pc:docMk/>
            <pc:sldMk cId="3946544397" sldId="259"/>
            <ac:picMk id="15" creationId="{A467372E-AC61-45B7-B951-520867D2EDCE}"/>
          </ac:picMkLst>
        </pc:picChg>
      </pc:sldChg>
      <pc:sldChg chg="delSp modSp mod">
        <pc:chgData name="Ewa Kazimierska" userId="8edb7084-dccb-4d8f-9cfb-38098ea1d667" providerId="ADAL" clId="{8369E1DB-56EE-43BD-B905-77CE4BA6D937}" dt="2023-04-25T23:04:20.704" v="67"/>
        <pc:sldMkLst>
          <pc:docMk/>
          <pc:sldMk cId="2865415470" sldId="260"/>
        </pc:sldMkLst>
        <pc:spChg chg="del">
          <ac:chgData name="Ewa Kazimierska" userId="8edb7084-dccb-4d8f-9cfb-38098ea1d667" providerId="ADAL" clId="{8369E1DB-56EE-43BD-B905-77CE4BA6D937}" dt="2023-04-25T23:02:09.782" v="66" actId="478"/>
          <ac:spMkLst>
            <pc:docMk/>
            <pc:sldMk cId="2865415470" sldId="260"/>
            <ac:spMk id="4" creationId="{4515E0BE-DC4B-4C3B-8BA9-AF52377DA55B}"/>
          </ac:spMkLst>
        </pc:spChg>
        <pc:spChg chg="mod">
          <ac:chgData name="Ewa Kazimierska" userId="8edb7084-dccb-4d8f-9cfb-38098ea1d667" providerId="ADAL" clId="{8369E1DB-56EE-43BD-B905-77CE4BA6D937}" dt="2023-04-25T23:04:20.704" v="67"/>
          <ac:spMkLst>
            <pc:docMk/>
            <pc:sldMk cId="2865415470" sldId="260"/>
            <ac:spMk id="12" creationId="{90F64B15-74CC-47DF-9B48-7FBE4417BA86}"/>
          </ac:spMkLst>
        </pc:spChg>
      </pc:sldChg>
      <pc:sldChg chg="delSp mod">
        <pc:chgData name="Ewa Kazimierska" userId="8edb7084-dccb-4d8f-9cfb-38098ea1d667" providerId="ADAL" clId="{8369E1DB-56EE-43BD-B905-77CE4BA6D937}" dt="2023-04-25T23:09:09.754" v="68" actId="478"/>
        <pc:sldMkLst>
          <pc:docMk/>
          <pc:sldMk cId="3694141386" sldId="261"/>
        </pc:sldMkLst>
        <pc:spChg chg="del">
          <ac:chgData name="Ewa Kazimierska" userId="8edb7084-dccb-4d8f-9cfb-38098ea1d667" providerId="ADAL" clId="{8369E1DB-56EE-43BD-B905-77CE4BA6D937}" dt="2023-04-25T23:09:09.754" v="68" actId="478"/>
          <ac:spMkLst>
            <pc:docMk/>
            <pc:sldMk cId="3694141386" sldId="261"/>
            <ac:spMk id="4" creationId="{E9FD40D0-6CDC-4673-9894-F16459EA282F}"/>
          </ac:spMkLst>
        </pc:spChg>
      </pc:sldChg>
      <pc:sldChg chg="delSp modSp mod modAnim">
        <pc:chgData name="Ewa Kazimierska" userId="8edb7084-dccb-4d8f-9cfb-38098ea1d667" providerId="ADAL" clId="{8369E1DB-56EE-43BD-B905-77CE4BA6D937}" dt="2023-04-25T23:11:29.785" v="77"/>
        <pc:sldMkLst>
          <pc:docMk/>
          <pc:sldMk cId="2331376947" sldId="262"/>
        </pc:sldMkLst>
        <pc:spChg chg="del">
          <ac:chgData name="Ewa Kazimierska" userId="8edb7084-dccb-4d8f-9cfb-38098ea1d667" providerId="ADAL" clId="{8369E1DB-56EE-43BD-B905-77CE4BA6D937}" dt="2023-04-25T23:09:15.018" v="69" actId="478"/>
          <ac:spMkLst>
            <pc:docMk/>
            <pc:sldMk cId="2331376947" sldId="262"/>
            <ac:spMk id="4" creationId="{E08951C1-8744-47D1-81EC-8CBD7A635A8B}"/>
          </ac:spMkLst>
        </pc:spChg>
        <pc:spChg chg="mod">
          <ac:chgData name="Ewa Kazimierska" userId="8edb7084-dccb-4d8f-9cfb-38098ea1d667" providerId="ADAL" clId="{8369E1DB-56EE-43BD-B905-77CE4BA6D937}" dt="2023-04-25T23:09:51.443" v="74" actId="5793"/>
          <ac:spMkLst>
            <pc:docMk/>
            <pc:sldMk cId="2331376947" sldId="262"/>
            <ac:spMk id="15" creationId="{46E1EBAC-751D-40CF-9BD4-09485FBAD763}"/>
          </ac:spMkLst>
        </pc:spChg>
      </pc:sldChg>
      <pc:sldChg chg="delSp modSp mod">
        <pc:chgData name="Ewa Kazimierska" userId="8edb7084-dccb-4d8f-9cfb-38098ea1d667" providerId="ADAL" clId="{8369E1DB-56EE-43BD-B905-77CE4BA6D937}" dt="2023-04-26T06:17:51.769" v="533" actId="1037"/>
        <pc:sldMkLst>
          <pc:docMk/>
          <pc:sldMk cId="2810417463" sldId="263"/>
        </pc:sldMkLst>
        <pc:spChg chg="del">
          <ac:chgData name="Ewa Kazimierska" userId="8edb7084-dccb-4d8f-9cfb-38098ea1d667" providerId="ADAL" clId="{8369E1DB-56EE-43BD-B905-77CE4BA6D937}" dt="2023-04-25T23:16:28.929" v="85" actId="478"/>
          <ac:spMkLst>
            <pc:docMk/>
            <pc:sldMk cId="2810417463" sldId="263"/>
            <ac:spMk id="4" creationId="{98FF8C18-2783-49F1-94D5-A63EA21A79CB}"/>
          </ac:spMkLst>
        </pc:spChg>
        <pc:spChg chg="mod">
          <ac:chgData name="Ewa Kazimierska" userId="8edb7084-dccb-4d8f-9cfb-38098ea1d667" providerId="ADAL" clId="{8369E1DB-56EE-43BD-B905-77CE4BA6D937}" dt="2023-04-26T06:12:28.993" v="523" actId="20577"/>
          <ac:spMkLst>
            <pc:docMk/>
            <pc:sldMk cId="2810417463" sldId="263"/>
            <ac:spMk id="10" creationId="{78C150C0-F6FC-403E-8E56-39C9AA66EC0B}"/>
          </ac:spMkLst>
        </pc:spChg>
        <pc:spChg chg="mod">
          <ac:chgData name="Ewa Kazimierska" userId="8edb7084-dccb-4d8f-9cfb-38098ea1d667" providerId="ADAL" clId="{8369E1DB-56EE-43BD-B905-77CE4BA6D937}" dt="2023-04-26T06:17:48.106" v="531" actId="1037"/>
          <ac:spMkLst>
            <pc:docMk/>
            <pc:sldMk cId="2810417463" sldId="263"/>
            <ac:spMk id="12" creationId="{D8B7C4B9-4E6C-478D-A9BD-9788719BEB3D}"/>
          </ac:spMkLst>
        </pc:spChg>
        <pc:spChg chg="mod">
          <ac:chgData name="Ewa Kazimierska" userId="8edb7084-dccb-4d8f-9cfb-38098ea1d667" providerId="ADAL" clId="{8369E1DB-56EE-43BD-B905-77CE4BA6D937}" dt="2023-04-26T06:12:36.579" v="527" actId="20577"/>
          <ac:spMkLst>
            <pc:docMk/>
            <pc:sldMk cId="2810417463" sldId="263"/>
            <ac:spMk id="18" creationId="{F2740553-E9D0-4036-A969-970BCEFAA072}"/>
          </ac:spMkLst>
        </pc:spChg>
        <pc:spChg chg="mod">
          <ac:chgData name="Ewa Kazimierska" userId="8edb7084-dccb-4d8f-9cfb-38098ea1d667" providerId="ADAL" clId="{8369E1DB-56EE-43BD-B905-77CE4BA6D937}" dt="2023-04-26T06:03:46.140" v="514" actId="114"/>
          <ac:spMkLst>
            <pc:docMk/>
            <pc:sldMk cId="2810417463" sldId="263"/>
            <ac:spMk id="19" creationId="{1958ADA9-25A7-4943-886B-972C0948BECF}"/>
          </ac:spMkLst>
        </pc:spChg>
        <pc:cxnChg chg="mod">
          <ac:chgData name="Ewa Kazimierska" userId="8edb7084-dccb-4d8f-9cfb-38098ea1d667" providerId="ADAL" clId="{8369E1DB-56EE-43BD-B905-77CE4BA6D937}" dt="2023-04-26T06:17:51.769" v="533" actId="1037"/>
          <ac:cxnSpMkLst>
            <pc:docMk/>
            <pc:sldMk cId="2810417463" sldId="263"/>
            <ac:cxnSpMk id="11" creationId="{0F4AF6A5-6FE6-4D27-94D6-B95FE2156F84}"/>
          </ac:cxnSpMkLst>
        </pc:cxnChg>
      </pc:sldChg>
      <pc:sldChg chg="delSp mod delAnim modAnim">
        <pc:chgData name="Ewa Kazimierska" userId="8edb7084-dccb-4d8f-9cfb-38098ea1d667" providerId="ADAL" clId="{8369E1DB-56EE-43BD-B905-77CE4BA6D937}" dt="2023-04-25T23:13:24.674" v="79" actId="478"/>
        <pc:sldMkLst>
          <pc:docMk/>
          <pc:sldMk cId="0" sldId="269"/>
        </pc:sldMkLst>
        <pc:spChg chg="del">
          <ac:chgData name="Ewa Kazimierska" userId="8edb7084-dccb-4d8f-9cfb-38098ea1d667" providerId="ADAL" clId="{8369E1DB-56EE-43BD-B905-77CE4BA6D937}" dt="2023-04-25T23:13:24.674" v="79" actId="478"/>
          <ac:spMkLst>
            <pc:docMk/>
            <pc:sldMk cId="0" sldId="269"/>
            <ac:spMk id="2" creationId="{0DD38BF8-861F-4226-B4B6-EE51D5BE8301}"/>
          </ac:spMkLst>
        </pc:spChg>
      </pc:sldChg>
      <pc:sldChg chg="modSp mod">
        <pc:chgData name="Ewa Kazimierska" userId="8edb7084-dccb-4d8f-9cfb-38098ea1d667" providerId="ADAL" clId="{8369E1DB-56EE-43BD-B905-77CE4BA6D937}" dt="2023-04-26T06:25:59.741" v="570" actId="6549"/>
        <pc:sldMkLst>
          <pc:docMk/>
          <pc:sldMk cId="0" sldId="271"/>
        </pc:sldMkLst>
        <pc:spChg chg="mod">
          <ac:chgData name="Ewa Kazimierska" userId="8edb7084-dccb-4d8f-9cfb-38098ea1d667" providerId="ADAL" clId="{8369E1DB-56EE-43BD-B905-77CE4BA6D937}" dt="2023-04-26T06:25:59.741" v="570" actId="6549"/>
          <ac:spMkLst>
            <pc:docMk/>
            <pc:sldMk cId="0" sldId="271"/>
            <ac:spMk id="9" creationId="{2B21AA86-FBBD-4205-A742-9359068F1404}"/>
          </ac:spMkLst>
        </pc:spChg>
      </pc:sldChg>
      <pc:sldChg chg="modSp mod">
        <pc:chgData name="Ewa Kazimierska" userId="8edb7084-dccb-4d8f-9cfb-38098ea1d667" providerId="ADAL" clId="{8369E1DB-56EE-43BD-B905-77CE4BA6D937}" dt="2023-04-26T06:30:12.090" v="596" actId="20577"/>
        <pc:sldMkLst>
          <pc:docMk/>
          <pc:sldMk cId="0" sldId="273"/>
        </pc:sldMkLst>
        <pc:spChg chg="mod">
          <ac:chgData name="Ewa Kazimierska" userId="8edb7084-dccb-4d8f-9cfb-38098ea1d667" providerId="ADAL" clId="{8369E1DB-56EE-43BD-B905-77CE4BA6D937}" dt="2023-04-26T06:30:12.090" v="596" actId="20577"/>
          <ac:spMkLst>
            <pc:docMk/>
            <pc:sldMk cId="0" sldId="273"/>
            <ac:spMk id="43" creationId="{F05CF707-5A66-464A-B99B-2BEAFED0426A}"/>
          </ac:spMkLst>
        </pc:spChg>
      </pc:sldChg>
      <pc:sldChg chg="delSp mod">
        <pc:chgData name="Ewa Kazimierska" userId="8edb7084-dccb-4d8f-9cfb-38098ea1d667" providerId="ADAL" clId="{8369E1DB-56EE-43BD-B905-77CE4BA6D937}" dt="2023-04-25T23:16:26.028" v="84" actId="478"/>
        <pc:sldMkLst>
          <pc:docMk/>
          <pc:sldMk cId="2884739633" sldId="299"/>
        </pc:sldMkLst>
        <pc:spChg chg="del">
          <ac:chgData name="Ewa Kazimierska" userId="8edb7084-dccb-4d8f-9cfb-38098ea1d667" providerId="ADAL" clId="{8369E1DB-56EE-43BD-B905-77CE4BA6D937}" dt="2023-04-25T23:16:26.028" v="84" actId="478"/>
          <ac:spMkLst>
            <pc:docMk/>
            <pc:sldMk cId="2884739633" sldId="299"/>
            <ac:spMk id="2" creationId="{5B61BC6A-867D-44C1-A403-AEE999BB7586}"/>
          </ac:spMkLst>
        </pc:spChg>
      </pc:sldChg>
      <pc:sldChg chg="delSp modSp mod">
        <pc:chgData name="Ewa Kazimierska" userId="8edb7084-dccb-4d8f-9cfb-38098ea1d667" providerId="ADAL" clId="{8369E1DB-56EE-43BD-B905-77CE4BA6D937}" dt="2023-04-26T05:41:50.896" v="475" actId="20577"/>
        <pc:sldMkLst>
          <pc:docMk/>
          <pc:sldMk cId="1706282638" sldId="304"/>
        </pc:sldMkLst>
        <pc:spChg chg="del mod">
          <ac:chgData name="Ewa Kazimierska" userId="8edb7084-dccb-4d8f-9cfb-38098ea1d667" providerId="ADAL" clId="{8369E1DB-56EE-43BD-B905-77CE4BA6D937}" dt="2023-04-25T23:16:10.681" v="81" actId="478"/>
          <ac:spMkLst>
            <pc:docMk/>
            <pc:sldMk cId="1706282638" sldId="304"/>
            <ac:spMk id="7" creationId="{95E041E3-10FF-44A9-B6A1-15EF635D3C0C}"/>
          </ac:spMkLst>
        </pc:spChg>
        <pc:spChg chg="mod">
          <ac:chgData name="Ewa Kazimierska" userId="8edb7084-dccb-4d8f-9cfb-38098ea1d667" providerId="ADAL" clId="{8369E1DB-56EE-43BD-B905-77CE4BA6D937}" dt="2023-04-26T05:41:50.896" v="475" actId="20577"/>
          <ac:spMkLst>
            <pc:docMk/>
            <pc:sldMk cId="1706282638" sldId="304"/>
            <ac:spMk id="8" creationId="{1B883C08-5187-4F0F-AD89-5FBAB976527A}"/>
          </ac:spMkLst>
        </pc:spChg>
        <pc:spChg chg="mod">
          <ac:chgData name="Ewa Kazimierska" userId="8edb7084-dccb-4d8f-9cfb-38098ea1d667" providerId="ADAL" clId="{8369E1DB-56EE-43BD-B905-77CE4BA6D937}" dt="2023-04-26T05:39:27.835" v="470" actId="1035"/>
          <ac:spMkLst>
            <pc:docMk/>
            <pc:sldMk cId="1706282638" sldId="304"/>
            <ac:spMk id="22" creationId="{E18F7A69-2D43-4E1D-AD31-49C69762E4FB}"/>
          </ac:spMkLst>
        </pc:spChg>
        <pc:spChg chg="mod">
          <ac:chgData name="Ewa Kazimierska" userId="8edb7084-dccb-4d8f-9cfb-38098ea1d667" providerId="ADAL" clId="{8369E1DB-56EE-43BD-B905-77CE4BA6D937}" dt="2023-04-26T05:38:25.727" v="469" actId="1038"/>
          <ac:spMkLst>
            <pc:docMk/>
            <pc:sldMk cId="1706282638" sldId="304"/>
            <ac:spMk id="26" creationId="{A36A2471-69AF-4F26-9120-BAA888E7025C}"/>
          </ac:spMkLst>
        </pc:spChg>
        <pc:grpChg chg="mod">
          <ac:chgData name="Ewa Kazimierska" userId="8edb7084-dccb-4d8f-9cfb-38098ea1d667" providerId="ADAL" clId="{8369E1DB-56EE-43BD-B905-77CE4BA6D937}" dt="2023-04-26T05:38:20.946" v="461" actId="1076"/>
          <ac:grpSpMkLst>
            <pc:docMk/>
            <pc:sldMk cId="1706282638" sldId="304"/>
            <ac:grpSpMk id="19" creationId="{19AC9DA3-5EB4-48C4-A837-DC35B0E3CD8C}"/>
          </ac:grpSpMkLst>
        </pc:grpChg>
      </pc:sldChg>
      <pc:sldChg chg="delSp mod">
        <pc:chgData name="Ewa Kazimierska" userId="8edb7084-dccb-4d8f-9cfb-38098ea1d667" providerId="ADAL" clId="{8369E1DB-56EE-43BD-B905-77CE4BA6D937}" dt="2023-04-25T23:16:21.247" v="83" actId="478"/>
        <pc:sldMkLst>
          <pc:docMk/>
          <pc:sldMk cId="4085543466" sldId="305"/>
        </pc:sldMkLst>
        <pc:spChg chg="del">
          <ac:chgData name="Ewa Kazimierska" userId="8edb7084-dccb-4d8f-9cfb-38098ea1d667" providerId="ADAL" clId="{8369E1DB-56EE-43BD-B905-77CE4BA6D937}" dt="2023-04-25T23:16:21.247" v="83" actId="478"/>
          <ac:spMkLst>
            <pc:docMk/>
            <pc:sldMk cId="4085543466" sldId="305"/>
            <ac:spMk id="5" creationId="{538E3A3E-52A2-4956-B1F0-CA65986C3E74}"/>
          </ac:spMkLst>
        </pc:spChg>
      </pc:sldChg>
      <pc:sldChg chg="delSp modSp mod">
        <pc:chgData name="Ewa Kazimierska" userId="8edb7084-dccb-4d8f-9cfb-38098ea1d667" providerId="ADAL" clId="{8369E1DB-56EE-43BD-B905-77CE4BA6D937}" dt="2023-04-26T05:51:12.856" v="484" actId="1076"/>
        <pc:sldMkLst>
          <pc:docMk/>
          <pc:sldMk cId="3506672715" sldId="327"/>
        </pc:sldMkLst>
        <pc:spChg chg="del">
          <ac:chgData name="Ewa Kazimierska" userId="8edb7084-dccb-4d8f-9cfb-38098ea1d667" providerId="ADAL" clId="{8369E1DB-56EE-43BD-B905-77CE4BA6D937}" dt="2023-04-25T23:16:16.782" v="82" actId="478"/>
          <ac:spMkLst>
            <pc:docMk/>
            <pc:sldMk cId="3506672715" sldId="327"/>
            <ac:spMk id="2" creationId="{468FECC1-E7C0-4D32-98D3-18323D53E11C}"/>
          </ac:spMkLst>
        </pc:spChg>
        <pc:spChg chg="mod">
          <ac:chgData name="Ewa Kazimierska" userId="8edb7084-dccb-4d8f-9cfb-38098ea1d667" providerId="ADAL" clId="{8369E1DB-56EE-43BD-B905-77CE4BA6D937}" dt="2023-04-26T05:50:43.317" v="479" actId="1076"/>
          <ac:spMkLst>
            <pc:docMk/>
            <pc:sldMk cId="3506672715" sldId="327"/>
            <ac:spMk id="16" creationId="{495088F0-654A-4027-910D-C5C400024232}"/>
          </ac:spMkLst>
        </pc:spChg>
        <pc:spChg chg="mod">
          <ac:chgData name="Ewa Kazimierska" userId="8edb7084-dccb-4d8f-9cfb-38098ea1d667" providerId="ADAL" clId="{8369E1DB-56EE-43BD-B905-77CE4BA6D937}" dt="2023-04-26T05:50:13.632" v="476" actId="1076"/>
          <ac:spMkLst>
            <pc:docMk/>
            <pc:sldMk cId="3506672715" sldId="327"/>
            <ac:spMk id="17" creationId="{59EF06E4-24DC-40E6-9617-6638686888FE}"/>
          </ac:spMkLst>
        </pc:spChg>
        <pc:spChg chg="mod">
          <ac:chgData name="Ewa Kazimierska" userId="8edb7084-dccb-4d8f-9cfb-38098ea1d667" providerId="ADAL" clId="{8369E1DB-56EE-43BD-B905-77CE4BA6D937}" dt="2023-04-26T05:50:23.050" v="477" actId="1076"/>
          <ac:spMkLst>
            <pc:docMk/>
            <pc:sldMk cId="3506672715" sldId="327"/>
            <ac:spMk id="18" creationId="{81402A47-FDE2-4329-9247-49B7498933FF}"/>
          </ac:spMkLst>
        </pc:spChg>
        <pc:spChg chg="mod">
          <ac:chgData name="Ewa Kazimierska" userId="8edb7084-dccb-4d8f-9cfb-38098ea1d667" providerId="ADAL" clId="{8369E1DB-56EE-43BD-B905-77CE4BA6D937}" dt="2023-04-26T05:50:56.745" v="483" actId="1076"/>
          <ac:spMkLst>
            <pc:docMk/>
            <pc:sldMk cId="3506672715" sldId="327"/>
            <ac:spMk id="19" creationId="{4659E5C9-EFED-48FF-ACD7-F8B662152A9A}"/>
          </ac:spMkLst>
        </pc:spChg>
        <pc:spChg chg="mod">
          <ac:chgData name="Ewa Kazimierska" userId="8edb7084-dccb-4d8f-9cfb-38098ea1d667" providerId="ADAL" clId="{8369E1DB-56EE-43BD-B905-77CE4BA6D937}" dt="2023-04-26T05:50:50.560" v="481" actId="1076"/>
          <ac:spMkLst>
            <pc:docMk/>
            <pc:sldMk cId="3506672715" sldId="327"/>
            <ac:spMk id="20" creationId="{57A5A020-5808-49CA-8F02-BAEC01ABB71F}"/>
          </ac:spMkLst>
        </pc:spChg>
        <pc:spChg chg="mod">
          <ac:chgData name="Ewa Kazimierska" userId="8edb7084-dccb-4d8f-9cfb-38098ea1d667" providerId="ADAL" clId="{8369E1DB-56EE-43BD-B905-77CE4BA6D937}" dt="2023-04-26T05:51:12.856" v="484" actId="1076"/>
          <ac:spMkLst>
            <pc:docMk/>
            <pc:sldMk cId="3506672715" sldId="327"/>
            <ac:spMk id="22" creationId="{034BAEA2-5387-4C08-8496-C4D7D0EC7DEE}"/>
          </ac:spMkLst>
        </pc:spChg>
        <pc:spChg chg="mod">
          <ac:chgData name="Ewa Kazimierska" userId="8edb7084-dccb-4d8f-9cfb-38098ea1d667" providerId="ADAL" clId="{8369E1DB-56EE-43BD-B905-77CE4BA6D937}" dt="2023-04-26T05:50:52.827" v="482" actId="1076"/>
          <ac:spMkLst>
            <pc:docMk/>
            <pc:sldMk cId="3506672715" sldId="327"/>
            <ac:spMk id="28" creationId="{0F63E2B3-AFA8-4605-BDFB-11B16588AD5D}"/>
          </ac:spMkLst>
        </pc:spChg>
        <pc:spChg chg="mod">
          <ac:chgData name="Ewa Kazimierska" userId="8edb7084-dccb-4d8f-9cfb-38098ea1d667" providerId="ADAL" clId="{8369E1DB-56EE-43BD-B905-77CE4BA6D937}" dt="2023-04-26T05:50:47.820" v="480" actId="1076"/>
          <ac:spMkLst>
            <pc:docMk/>
            <pc:sldMk cId="3506672715" sldId="327"/>
            <ac:spMk id="31" creationId="{A33FCEB5-0085-479B-A227-427038833824}"/>
          </ac:spMkLst>
        </pc:spChg>
        <pc:spChg chg="mod">
          <ac:chgData name="Ewa Kazimierska" userId="8edb7084-dccb-4d8f-9cfb-38098ea1d667" providerId="ADAL" clId="{8369E1DB-56EE-43BD-B905-77CE4BA6D937}" dt="2023-04-26T05:50:37.695" v="478" actId="1076"/>
          <ac:spMkLst>
            <pc:docMk/>
            <pc:sldMk cId="3506672715" sldId="327"/>
            <ac:spMk id="32" creationId="{63F14291-CA2E-4190-B5A2-5EAD50E875CD}"/>
          </ac:spMkLst>
        </pc:spChg>
      </pc:sldChg>
      <pc:sldChg chg="addSp delSp modSp add mod delAnim">
        <pc:chgData name="Ewa Kazimierska" userId="8edb7084-dccb-4d8f-9cfb-38098ea1d667" providerId="ADAL" clId="{8369E1DB-56EE-43BD-B905-77CE4BA6D937}" dt="2023-04-25T23:51:17.386" v="460" actId="1076"/>
        <pc:sldMkLst>
          <pc:docMk/>
          <pc:sldMk cId="2617919786" sldId="328"/>
        </pc:sldMkLst>
        <pc:spChg chg="add mod">
          <ac:chgData name="Ewa Kazimierska" userId="8edb7084-dccb-4d8f-9cfb-38098ea1d667" providerId="ADAL" clId="{8369E1DB-56EE-43BD-B905-77CE4BA6D937}" dt="2023-04-25T23:51:05.015" v="458" actId="207"/>
          <ac:spMkLst>
            <pc:docMk/>
            <pc:sldMk cId="2617919786" sldId="328"/>
            <ac:spMk id="2" creationId="{D8C119B0-11CF-42A1-B6F7-2DCA68F1BF46}"/>
          </ac:spMkLst>
        </pc:spChg>
        <pc:spChg chg="mod">
          <ac:chgData name="Ewa Kazimierska" userId="8edb7084-dccb-4d8f-9cfb-38098ea1d667" providerId="ADAL" clId="{8369E1DB-56EE-43BD-B905-77CE4BA6D937}" dt="2023-04-25T23:34:29.738" v="253" actId="20577"/>
          <ac:spMkLst>
            <pc:docMk/>
            <pc:sldMk cId="2617919786" sldId="328"/>
            <ac:spMk id="5" creationId="{C8E34F6A-072D-4A4A-8BAB-0E550E989E96}"/>
          </ac:spMkLst>
        </pc:spChg>
        <pc:spChg chg="del">
          <ac:chgData name="Ewa Kazimierska" userId="8edb7084-dccb-4d8f-9cfb-38098ea1d667" providerId="ADAL" clId="{8369E1DB-56EE-43BD-B905-77CE4BA6D937}" dt="2023-04-25T23:34:56.260" v="259" actId="478"/>
          <ac:spMkLst>
            <pc:docMk/>
            <pc:sldMk cId="2617919786" sldId="328"/>
            <ac:spMk id="6" creationId="{ACF3FD9B-8AC4-45D3-8013-D5FAD0BA21B3}"/>
          </ac:spMkLst>
        </pc:spChg>
        <pc:spChg chg="mod">
          <ac:chgData name="Ewa Kazimierska" userId="8edb7084-dccb-4d8f-9cfb-38098ea1d667" providerId="ADAL" clId="{8369E1DB-56EE-43BD-B905-77CE4BA6D937}" dt="2023-04-25T23:51:17.386" v="460" actId="1076"/>
          <ac:spMkLst>
            <pc:docMk/>
            <pc:sldMk cId="2617919786" sldId="328"/>
            <ac:spMk id="7" creationId="{9443C9B4-828E-4C11-86F8-2ACFF82B91B6}"/>
          </ac:spMkLst>
        </pc:spChg>
        <pc:spChg chg="del">
          <ac:chgData name="Ewa Kazimierska" userId="8edb7084-dccb-4d8f-9cfb-38098ea1d667" providerId="ADAL" clId="{8369E1DB-56EE-43BD-B905-77CE4BA6D937}" dt="2023-04-25T23:37:08.553" v="399" actId="478"/>
          <ac:spMkLst>
            <pc:docMk/>
            <pc:sldMk cId="2617919786" sldId="328"/>
            <ac:spMk id="9" creationId="{8CC37565-F277-4FD3-83E5-3D2AE00E5596}"/>
          </ac:spMkLst>
        </pc:spChg>
        <pc:spChg chg="del">
          <ac:chgData name="Ewa Kazimierska" userId="8edb7084-dccb-4d8f-9cfb-38098ea1d667" providerId="ADAL" clId="{8369E1DB-56EE-43BD-B905-77CE4BA6D937}" dt="2023-04-25T23:37:08.553" v="399" actId="478"/>
          <ac:spMkLst>
            <pc:docMk/>
            <pc:sldMk cId="2617919786" sldId="328"/>
            <ac:spMk id="10" creationId="{78C150C0-F6FC-403E-8E56-39C9AA66EC0B}"/>
          </ac:spMkLst>
        </pc:spChg>
        <pc:spChg chg="del">
          <ac:chgData name="Ewa Kazimierska" userId="8edb7084-dccb-4d8f-9cfb-38098ea1d667" providerId="ADAL" clId="{8369E1DB-56EE-43BD-B905-77CE4BA6D937}" dt="2023-04-25T23:37:08.553" v="399" actId="478"/>
          <ac:spMkLst>
            <pc:docMk/>
            <pc:sldMk cId="2617919786" sldId="328"/>
            <ac:spMk id="12" creationId="{D8B7C4B9-4E6C-478D-A9BD-9788719BEB3D}"/>
          </ac:spMkLst>
        </pc:spChg>
        <pc:spChg chg="del">
          <ac:chgData name="Ewa Kazimierska" userId="8edb7084-dccb-4d8f-9cfb-38098ea1d667" providerId="ADAL" clId="{8369E1DB-56EE-43BD-B905-77CE4BA6D937}" dt="2023-04-25T23:37:08.553" v="399" actId="478"/>
          <ac:spMkLst>
            <pc:docMk/>
            <pc:sldMk cId="2617919786" sldId="328"/>
            <ac:spMk id="13" creationId="{AC2491A1-F8FC-47B6-9399-2893779CDAD0}"/>
          </ac:spMkLst>
        </pc:spChg>
        <pc:spChg chg="del">
          <ac:chgData name="Ewa Kazimierska" userId="8edb7084-dccb-4d8f-9cfb-38098ea1d667" providerId="ADAL" clId="{8369E1DB-56EE-43BD-B905-77CE4BA6D937}" dt="2023-04-25T23:37:08.553" v="399" actId="478"/>
          <ac:spMkLst>
            <pc:docMk/>
            <pc:sldMk cId="2617919786" sldId="328"/>
            <ac:spMk id="15" creationId="{C814AA31-E3F2-44B7-8DF0-9AC433D86936}"/>
          </ac:spMkLst>
        </pc:spChg>
        <pc:spChg chg="del">
          <ac:chgData name="Ewa Kazimierska" userId="8edb7084-dccb-4d8f-9cfb-38098ea1d667" providerId="ADAL" clId="{8369E1DB-56EE-43BD-B905-77CE4BA6D937}" dt="2023-04-25T23:37:08.553" v="399" actId="478"/>
          <ac:spMkLst>
            <pc:docMk/>
            <pc:sldMk cId="2617919786" sldId="328"/>
            <ac:spMk id="16" creationId="{5B4FCC7A-4ECE-4F67-83AD-A85BA361159D}"/>
          </ac:spMkLst>
        </pc:spChg>
        <pc:spChg chg="del">
          <ac:chgData name="Ewa Kazimierska" userId="8edb7084-dccb-4d8f-9cfb-38098ea1d667" providerId="ADAL" clId="{8369E1DB-56EE-43BD-B905-77CE4BA6D937}" dt="2023-04-25T23:37:08.553" v="399" actId="478"/>
          <ac:spMkLst>
            <pc:docMk/>
            <pc:sldMk cId="2617919786" sldId="328"/>
            <ac:spMk id="17" creationId="{DFFB98DA-A7B8-4376-B150-E3E32691B3D5}"/>
          </ac:spMkLst>
        </pc:spChg>
        <pc:spChg chg="del">
          <ac:chgData name="Ewa Kazimierska" userId="8edb7084-dccb-4d8f-9cfb-38098ea1d667" providerId="ADAL" clId="{8369E1DB-56EE-43BD-B905-77CE4BA6D937}" dt="2023-04-25T23:37:08.553" v="399" actId="478"/>
          <ac:spMkLst>
            <pc:docMk/>
            <pc:sldMk cId="2617919786" sldId="328"/>
            <ac:spMk id="18" creationId="{F2740553-E9D0-4036-A969-970BCEFAA072}"/>
          </ac:spMkLst>
        </pc:spChg>
        <pc:spChg chg="mod">
          <ac:chgData name="Ewa Kazimierska" userId="8edb7084-dccb-4d8f-9cfb-38098ea1d667" providerId="ADAL" clId="{8369E1DB-56EE-43BD-B905-77CE4BA6D937}" dt="2023-04-25T23:27:03.464" v="94" actId="20577"/>
          <ac:spMkLst>
            <pc:docMk/>
            <pc:sldMk cId="2617919786" sldId="328"/>
            <ac:spMk id="19" creationId="{1958ADA9-25A7-4943-886B-972C0948BECF}"/>
          </ac:spMkLst>
        </pc:spChg>
        <pc:picChg chg="add mod modCrop">
          <ac:chgData name="Ewa Kazimierska" userId="8edb7084-dccb-4d8f-9cfb-38098ea1d667" providerId="ADAL" clId="{8369E1DB-56EE-43BD-B905-77CE4BA6D937}" dt="2023-04-25T23:51:12.877" v="459" actId="1076"/>
          <ac:picMkLst>
            <pc:docMk/>
            <pc:sldMk cId="2617919786" sldId="328"/>
            <ac:picMk id="4" creationId="{0104E2F5-B031-4054-91BF-72CD7BC0FBE8}"/>
          </ac:picMkLst>
        </pc:picChg>
        <pc:cxnChg chg="del">
          <ac:chgData name="Ewa Kazimierska" userId="8edb7084-dccb-4d8f-9cfb-38098ea1d667" providerId="ADAL" clId="{8369E1DB-56EE-43BD-B905-77CE4BA6D937}" dt="2023-04-25T23:37:08.553" v="399" actId="478"/>
          <ac:cxnSpMkLst>
            <pc:docMk/>
            <pc:sldMk cId="2617919786" sldId="328"/>
            <ac:cxnSpMk id="8" creationId="{71D6C2AA-DEC4-4564-9EAD-4697D204A1CC}"/>
          </ac:cxnSpMkLst>
        </pc:cxnChg>
        <pc:cxnChg chg="del">
          <ac:chgData name="Ewa Kazimierska" userId="8edb7084-dccb-4d8f-9cfb-38098ea1d667" providerId="ADAL" clId="{8369E1DB-56EE-43BD-B905-77CE4BA6D937}" dt="2023-04-25T23:37:08.553" v="399" actId="478"/>
          <ac:cxnSpMkLst>
            <pc:docMk/>
            <pc:sldMk cId="2617919786" sldId="328"/>
            <ac:cxnSpMk id="11" creationId="{0F4AF6A5-6FE6-4D27-94D6-B95FE2156F84}"/>
          </ac:cxnSpMkLst>
        </pc:cxnChg>
        <pc:cxnChg chg="del">
          <ac:chgData name="Ewa Kazimierska" userId="8edb7084-dccb-4d8f-9cfb-38098ea1d667" providerId="ADAL" clId="{8369E1DB-56EE-43BD-B905-77CE4BA6D937}" dt="2023-04-25T23:37:08.553" v="399" actId="478"/>
          <ac:cxnSpMkLst>
            <pc:docMk/>
            <pc:sldMk cId="2617919786" sldId="328"/>
            <ac:cxnSpMk id="14" creationId="{7152B4E9-8CD9-4725-AC41-FD0589DCC4AA}"/>
          </ac:cxnSpMkLst>
        </pc:cxnChg>
      </pc:sldChg>
      <pc:sldChg chg="addSp delSp modSp new mod modClrScheme chgLayout">
        <pc:chgData name="Ewa Kazimierska" userId="8edb7084-dccb-4d8f-9cfb-38098ea1d667" providerId="ADAL" clId="{8369E1DB-56EE-43BD-B905-77CE4BA6D937}" dt="2023-04-26T23:24:15.720" v="1219" actId="20577"/>
        <pc:sldMkLst>
          <pc:docMk/>
          <pc:sldMk cId="102756013" sldId="329"/>
        </pc:sldMkLst>
        <pc:spChg chg="del">
          <ac:chgData name="Ewa Kazimierska" userId="8edb7084-dccb-4d8f-9cfb-38098ea1d667" providerId="ADAL" clId="{8369E1DB-56EE-43BD-B905-77CE4BA6D937}" dt="2023-04-26T22:59:30.575" v="611" actId="478"/>
          <ac:spMkLst>
            <pc:docMk/>
            <pc:sldMk cId="102756013" sldId="329"/>
            <ac:spMk id="2" creationId="{9962EB3D-345A-496B-B2CD-976B979BC630}"/>
          </ac:spMkLst>
        </pc:spChg>
        <pc:spChg chg="add mod">
          <ac:chgData name="Ewa Kazimierska" userId="8edb7084-dccb-4d8f-9cfb-38098ea1d667" providerId="ADAL" clId="{8369E1DB-56EE-43BD-B905-77CE4BA6D937}" dt="2023-04-26T22:59:52.149" v="628" actId="14100"/>
          <ac:spMkLst>
            <pc:docMk/>
            <pc:sldMk cId="102756013" sldId="329"/>
            <ac:spMk id="3" creationId="{E1D0B073-E8E7-4144-9A34-6D044007CDD4}"/>
          </ac:spMkLst>
        </pc:spChg>
        <pc:spChg chg="add del mod">
          <ac:chgData name="Ewa Kazimierska" userId="8edb7084-dccb-4d8f-9cfb-38098ea1d667" providerId="ADAL" clId="{8369E1DB-56EE-43BD-B905-77CE4BA6D937}" dt="2023-04-26T22:59:54.282" v="629" actId="478"/>
          <ac:spMkLst>
            <pc:docMk/>
            <pc:sldMk cId="102756013" sldId="329"/>
            <ac:spMk id="4" creationId="{0912E5A8-3C11-454D-8A11-9583E928EE7A}"/>
          </ac:spMkLst>
        </pc:spChg>
        <pc:spChg chg="add mod">
          <ac:chgData name="Ewa Kazimierska" userId="8edb7084-dccb-4d8f-9cfb-38098ea1d667" providerId="ADAL" clId="{8369E1DB-56EE-43BD-B905-77CE4BA6D937}" dt="2023-04-26T23:21:58.697" v="1066" actId="2711"/>
          <ac:spMkLst>
            <pc:docMk/>
            <pc:sldMk cId="102756013" sldId="329"/>
            <ac:spMk id="5" creationId="{E86F001E-6C70-4EFD-BFA5-497FC9522028}"/>
          </ac:spMkLst>
        </pc:spChg>
        <pc:spChg chg="add mod">
          <ac:chgData name="Ewa Kazimierska" userId="8edb7084-dccb-4d8f-9cfb-38098ea1d667" providerId="ADAL" clId="{8369E1DB-56EE-43BD-B905-77CE4BA6D937}" dt="2023-04-26T23:21:58.697" v="1066" actId="2711"/>
          <ac:spMkLst>
            <pc:docMk/>
            <pc:sldMk cId="102756013" sldId="329"/>
            <ac:spMk id="6" creationId="{6F4DC6E3-3CC9-4DD0-B75E-324092922F83}"/>
          </ac:spMkLst>
        </pc:spChg>
        <pc:spChg chg="add mod">
          <ac:chgData name="Ewa Kazimierska" userId="8edb7084-dccb-4d8f-9cfb-38098ea1d667" providerId="ADAL" clId="{8369E1DB-56EE-43BD-B905-77CE4BA6D937}" dt="2023-04-26T23:21:58.697" v="1066" actId="2711"/>
          <ac:spMkLst>
            <pc:docMk/>
            <pc:sldMk cId="102756013" sldId="329"/>
            <ac:spMk id="9" creationId="{3D1B4E4E-A7FC-4741-AA3C-AA74E500CE68}"/>
          </ac:spMkLst>
        </pc:spChg>
        <pc:spChg chg="add mod">
          <ac:chgData name="Ewa Kazimierska" userId="8edb7084-dccb-4d8f-9cfb-38098ea1d667" providerId="ADAL" clId="{8369E1DB-56EE-43BD-B905-77CE4BA6D937}" dt="2023-04-26T23:21:58.697" v="1066" actId="2711"/>
          <ac:spMkLst>
            <pc:docMk/>
            <pc:sldMk cId="102756013" sldId="329"/>
            <ac:spMk id="12" creationId="{50304513-8352-47EF-8764-595E83159C5E}"/>
          </ac:spMkLst>
        </pc:spChg>
        <pc:spChg chg="add del mod">
          <ac:chgData name="Ewa Kazimierska" userId="8edb7084-dccb-4d8f-9cfb-38098ea1d667" providerId="ADAL" clId="{8369E1DB-56EE-43BD-B905-77CE4BA6D937}" dt="2023-04-26T23:17:53.240" v="998" actId="478"/>
          <ac:spMkLst>
            <pc:docMk/>
            <pc:sldMk cId="102756013" sldId="329"/>
            <ac:spMk id="13" creationId="{BE5CF280-0C3D-49E1-BF84-68682861E17A}"/>
          </ac:spMkLst>
        </pc:spChg>
        <pc:spChg chg="add mod">
          <ac:chgData name="Ewa Kazimierska" userId="8edb7084-dccb-4d8f-9cfb-38098ea1d667" providerId="ADAL" clId="{8369E1DB-56EE-43BD-B905-77CE4BA6D937}" dt="2023-04-26T23:22:20.456" v="1069" actId="14100"/>
          <ac:spMkLst>
            <pc:docMk/>
            <pc:sldMk cId="102756013" sldId="329"/>
            <ac:spMk id="15" creationId="{B8FA8772-170D-42A6-A340-B032F511CF50}"/>
          </ac:spMkLst>
        </pc:spChg>
        <pc:spChg chg="add mod">
          <ac:chgData name="Ewa Kazimierska" userId="8edb7084-dccb-4d8f-9cfb-38098ea1d667" providerId="ADAL" clId="{8369E1DB-56EE-43BD-B905-77CE4BA6D937}" dt="2023-04-26T23:24:15.720" v="1219" actId="20577"/>
          <ac:spMkLst>
            <pc:docMk/>
            <pc:sldMk cId="102756013" sldId="329"/>
            <ac:spMk id="17" creationId="{30DA0C16-7817-4FAC-8277-118C586A2EC2}"/>
          </ac:spMkLst>
        </pc:spChg>
        <pc:spChg chg="add mod">
          <ac:chgData name="Ewa Kazimierska" userId="8edb7084-dccb-4d8f-9cfb-38098ea1d667" providerId="ADAL" clId="{8369E1DB-56EE-43BD-B905-77CE4BA6D937}" dt="2023-04-26T23:21:58.697" v="1066" actId="2711"/>
          <ac:spMkLst>
            <pc:docMk/>
            <pc:sldMk cId="102756013" sldId="329"/>
            <ac:spMk id="18" creationId="{F70D8679-F3E8-4B8B-93E3-B8222C881472}"/>
          </ac:spMkLst>
        </pc:spChg>
        <pc:cxnChg chg="add mod">
          <ac:chgData name="Ewa Kazimierska" userId="8edb7084-dccb-4d8f-9cfb-38098ea1d667" providerId="ADAL" clId="{8369E1DB-56EE-43BD-B905-77CE4BA6D937}" dt="2023-04-26T23:02:02.500" v="664" actId="1582"/>
          <ac:cxnSpMkLst>
            <pc:docMk/>
            <pc:sldMk cId="102756013" sldId="329"/>
            <ac:cxnSpMk id="8" creationId="{20F85585-4599-4543-94CD-47FC929B7C0A}"/>
          </ac:cxnSpMkLst>
        </pc:cxnChg>
        <pc:cxnChg chg="add mod">
          <ac:chgData name="Ewa Kazimierska" userId="8edb7084-dccb-4d8f-9cfb-38098ea1d667" providerId="ADAL" clId="{8369E1DB-56EE-43BD-B905-77CE4BA6D937}" dt="2023-04-26T23:03:01.080" v="678" actId="1582"/>
          <ac:cxnSpMkLst>
            <pc:docMk/>
            <pc:sldMk cId="102756013" sldId="329"/>
            <ac:cxnSpMk id="11" creationId="{21FEA263-C039-4955-9B35-FDF576271A5C}"/>
          </ac:cxnSpMkLst>
        </pc:cxn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5-23T14:17:12.796"/>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411 154,'-10'3,"1"0,-1 0,1 1,-15 9,21-10,0-1,0 1,1 0,-1 0,1 1,-1-1,1 0,0 1,1 0,-1-1,1 1,-1 0,1 0,0 0,0 0,1 0,-1 0,1 0,0 7,0 3,1-1,0 0,1 0,6 24,-6-32,0 1,1-1,0 1,0-1,0 0,0 0,1-1,0 1,0-1,9 7,-12-9,1-1,0 1,-1-1,1 0,0 1,0-1,0 0,0 0,0 0,0-1,0 1,0 0,0-1,0 0,0 1,1-1,-1 0,0 0,0 0,0 0,0 0,1-1,-1 1,0-1,0 1,0-1,0 0,0 0,0 0,0 0,0 0,2-2,-4 3,0 0,1-1,-1 1,1 0,-1 0,0-1,1 1,-1 0,0-1,1 1,-1 0,0-1,0 1,1-1,-1 1,0-1,0 1,0 0,0-1,1 1,-1-1,0 1,0-1,0 1,0-1,0 1,0-1,0 1,0-1,-1 1,1-1,0 1,0-1,0 1,0 0,-1-1,1 1,0-1,-1 0,-20-9,-30 2,25 7,15 2,0-1,1 0,-1-1,1-1,0 0,-15-4,23 5,0 0,0 0,0 0,0 0,0-1,0 1,0-1,1 1,-1-1,0 0,1 1,0-1,-1 0,1 0,0 0,0 0,0 0,0-1,0 1,1 0,-1 0,1-1,-1 1,1 0,0 0,0-1,0 1,0 0,0-1,1 1,-1 0,1-1,-1 1,1 0,1-3,0-2,1 0,0 0,1 0,-1 1,1-1,0 1,1 0,-1 0,1 0,1 1,-1 0,12-9,-8 6,0 0,0-1,14-19,-13 15,0 1,24-22,10-11,-41 42,0-1,1 1,-1 0,1 1,0-1,0 1,0 0,0 0,1 0,-1 0,0 1,8-2,61-8,-46 8,-14 2,-1-1,1 2,0 0,0 0,0 1,0 1,20 5,-24-4,0 0,-1 1,1 0,-1 0,0 1,0 1,-1-1,0 1,0 0,0 1,8 9,-7-7,0 0,0 0,-1 1,0 0,-1 0,0 1,-1 0,0 0,0 0,-1 0,-1 1,0-1,0 1,-2 0,2 16,-5 243,2-267,0 1,-1-1,0 0,0 1,0-1,0 0,-1 0,0 0,1 0,-2 0,1 0,0 0,-1 0,1-1,-1 0,0 1,-5 3,-7 5,0-1,-33 19,-8 6,56-36,-13 11,0-1,-27 15,33-22,1 0,-1 0,0-1,0 0,-1-1,1 0,0 0,0 0,-8-1,-39 1,0-3,-102-16,141 15,-1-1,1 0,1-1,-1-1,1 0,0-1,0-1,1 0,0-1,1 0,-1-1,2 0,-1-1,-15-21,17 20,0 0,1-1,1-1,0 1,1-1,1 0,0-1,1 0,-7-29,3-1,-8-47,16 83,1 0,-1 0,2 1,-1-1,1 0,1 0,0 1,3-12,-3 16,1-1,-1 1,1 0,0-1,0 2,1-1,-1 0,1 0,0 1,0 0,0 0,0 0,0 0,1 1,-1 0,1 0,0 0,0 0,0 1,-1 0,1 0,9-1,13-1,0 1,0 2,29 2,-24 0,68-3,45 4,-139-2,-1 1,1 0,0 0,-1 1,0 0,1 0,-1 0,-1 0,1 1,0 0,-1 0,1 0,-1 1,-1-1,1 1,3 5,0 0,0 0,-1 1,0-1,-1 1,0 0,-1 1,3 13,-2 12,-3-1,0 1,-3 0,-5 37,6-69,-1 0,1-1,-1 1,0 0,-1 0,1-1,-1 1,0-1,0 1,-1-1,1 0,-1 0,0 0,0 0,0 0,0-1,-1 1,1-1,-1 0,0 0,-8 4,-3 0,0-1,-1-1,0 0,0-1,-19 2,-41 12,71-15,0-1,0 2,0-1,0 0,1 1,-1 0,1 0,0 0,0 1,0-1,1 1,-6 9,-24 27,32-40,-1 0,1 0,0 0,-1 0,1 0,0 0,0 1,0-1,0 1,0-1,0 1,0-1,1 1,-1-1,0 1,1 0,-1-1,1 1,0 2,0-3,0 0,1 0,-1 0,1 0,0 0,-1-1,1 1,0 0,-1 0,1-1,0 1,0 0,0-1,-1 1,1-1,0 1,0-1,0 0,0 1,0-1,0 0,0 0,2 1,11 1,0-1,0 0,23-2,-26 1,-2 0,0-1,-1 1,1-1,0-1,-1 0,0 0,15-6,-17 5,-1 0,0 0,-1-1,1 0,0 0,-1 0,0 0,0-1,0 1,-1-1,0 0,4-7,12-25,21-59,-24 55,-11 28,2 0,-1 0,1 0,1 1,16-18,-19 23,1 1,0 0,0 1,0 0,1 0,0 0,0 1,0 0,1 0,-1 0,10-2,4 0,-4 2,0-1,0-1,-1 0,22-12,-33 15,-1 0,0 0,0 0,0 0,-1 0,1-1,-1 0,0 0,0 0,0 0,0 0,-1-1,0 1,1-1,-2 1,1-1,-1 0,1 0,-1 0,0-5,0 0,0 0,0 1,-1-1,0 0,-1 0,0 1,-1-1,0 1,0-1,-1 1,-6-14,6 17,-1 1,0 0,0-1,0 1,-1 1,0-1,0 1,0-1,0 2,-1-1,1 0,-1 1,0 0,0 1,0-1,0 1,-12-2,-31-10,20 5,-1 1,-1 2,1 1,-37-2,-45 8,82-1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28ABD3-10CB-423D-9D44-9A6D87D6DD00}" type="datetimeFigureOut">
              <a:rPr lang="en-GB" smtClean="0"/>
              <a:t>26/04/2023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927722-C8EA-4C05-BF97-B18FBEB4ABC9}" type="slidenum">
              <a:rPr lang="en-GB" smtClean="0"/>
              <a:t>‹#›</a:t>
            </a:fld>
            <a:endParaRPr lang="en-GB"/>
          </a:p>
        </p:txBody>
      </p:sp>
    </p:spTree>
    <p:extLst>
      <p:ext uri="{BB962C8B-B14F-4D97-AF65-F5344CB8AC3E}">
        <p14:creationId xmlns:p14="http://schemas.microsoft.com/office/powerpoint/2010/main" val="16260634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C142EE-E942-4E83-8001-73669EDC8785}" type="slidenum">
              <a:rPr lang="en-GB" smtClean="0"/>
              <a:t>8</a:t>
            </a:fld>
            <a:endParaRPr lang="en-GB"/>
          </a:p>
        </p:txBody>
      </p:sp>
    </p:spTree>
    <p:extLst>
      <p:ext uri="{BB962C8B-B14F-4D97-AF65-F5344CB8AC3E}">
        <p14:creationId xmlns:p14="http://schemas.microsoft.com/office/powerpoint/2010/main" val="8151749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C304D9-CD07-4CA7-97BE-DAC6C2F2505A}" type="slidenum">
              <a:rPr lang="en-GB" smtClean="0"/>
              <a:t>9</a:t>
            </a:fld>
            <a:endParaRPr lang="en-GB"/>
          </a:p>
        </p:txBody>
      </p:sp>
    </p:spTree>
    <p:extLst>
      <p:ext uri="{BB962C8B-B14F-4D97-AF65-F5344CB8AC3E}">
        <p14:creationId xmlns:p14="http://schemas.microsoft.com/office/powerpoint/2010/main" val="17868873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C304D9-CD07-4CA7-97BE-DAC6C2F2505A}" type="slidenum">
              <a:rPr lang="en-GB" smtClean="0"/>
              <a:t>11</a:t>
            </a:fld>
            <a:endParaRPr lang="en-GB"/>
          </a:p>
        </p:txBody>
      </p:sp>
    </p:spTree>
    <p:extLst>
      <p:ext uri="{BB962C8B-B14F-4D97-AF65-F5344CB8AC3E}">
        <p14:creationId xmlns:p14="http://schemas.microsoft.com/office/powerpoint/2010/main" val="30813948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C304D9-CD07-4CA7-97BE-DAC6C2F2505A}" type="slidenum">
              <a:rPr lang="en-GB" smtClean="0"/>
              <a:t>12</a:t>
            </a:fld>
            <a:endParaRPr lang="en-GB"/>
          </a:p>
        </p:txBody>
      </p:sp>
    </p:spTree>
    <p:extLst>
      <p:ext uri="{BB962C8B-B14F-4D97-AF65-F5344CB8AC3E}">
        <p14:creationId xmlns:p14="http://schemas.microsoft.com/office/powerpoint/2010/main" val="23013873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C304D9-CD07-4CA7-97BE-DAC6C2F2505A}" type="slidenum">
              <a:rPr lang="en-GB" smtClean="0"/>
              <a:t>13</a:t>
            </a:fld>
            <a:endParaRPr lang="en-GB"/>
          </a:p>
        </p:txBody>
      </p:sp>
    </p:spTree>
    <p:extLst>
      <p:ext uri="{BB962C8B-B14F-4D97-AF65-F5344CB8AC3E}">
        <p14:creationId xmlns:p14="http://schemas.microsoft.com/office/powerpoint/2010/main" val="27154328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C142EE-E942-4E83-8001-73669EDC8785}" type="slidenum">
              <a:rPr lang="en-GB" smtClean="0"/>
              <a:t>17</a:t>
            </a:fld>
            <a:endParaRPr lang="en-GB"/>
          </a:p>
        </p:txBody>
      </p:sp>
    </p:spTree>
    <p:extLst>
      <p:ext uri="{BB962C8B-B14F-4D97-AF65-F5344CB8AC3E}">
        <p14:creationId xmlns:p14="http://schemas.microsoft.com/office/powerpoint/2010/main" val="10559653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C142EE-E942-4E83-8001-73669EDC8785}" type="slidenum">
              <a:rPr lang="en-GB" smtClean="0"/>
              <a:t>18</a:t>
            </a:fld>
            <a:endParaRPr lang="en-GB"/>
          </a:p>
        </p:txBody>
      </p:sp>
    </p:spTree>
    <p:extLst>
      <p:ext uri="{BB962C8B-B14F-4D97-AF65-F5344CB8AC3E}">
        <p14:creationId xmlns:p14="http://schemas.microsoft.com/office/powerpoint/2010/main" val="100843345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r>
              <a:rPr lang="en-US"/>
              <a:t>ACDB4011                                                                                      23/01/2023</a:t>
            </a:r>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13098971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ACDB4011                                                                                      23/01/2023</a:t>
            </a:r>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12433820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ACDB4011                                                                                      23/01/2023</a:t>
            </a:r>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25288830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r>
              <a:rPr lang="en-US"/>
              <a:t>ACDB4011                                                                                      23/01/2023</a:t>
            </a:r>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13297645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r>
              <a:rPr lang="en-US"/>
              <a:t>ACDB4011                                                                                      23/01/2023</a:t>
            </a:r>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29964312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r>
              <a:rPr lang="en-US"/>
              <a:t>ACDB4011                                                                                      23/01/2023</a:t>
            </a:r>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18598381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r>
              <a:rPr lang="en-US"/>
              <a:t>ACDB4011                                                                                      23/01/2023</a:t>
            </a:r>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36490106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ACDB4011                                                                                      23/01/2023</a:t>
            </a:r>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29859703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ACDB4011                                                                                      23/01/2023</a:t>
            </a:r>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26061427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ACDB4011                                                                                      23/01/2023</a:t>
            </a:r>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41317010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ACDB4011                                                                                      23/01/2023</a:t>
            </a:r>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30473803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ACDB4011                                                                                      23/01/2023</a:t>
            </a:r>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976B92-93F6-453A-8093-A4C9FCB99B76}"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8233575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ACDB4011                                                                                      23/01/2023</a:t>
            </a:r>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11062148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r>
              <a:rPr lang="en-US"/>
              <a:t>ACDB4011                                                                                      23/01/2023</a:t>
            </a:r>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5697924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r>
              <a:rPr lang="en-US"/>
              <a:t>ACDB4011                                                                                      23/01/2023</a:t>
            </a:r>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3640848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ACDB4011                                                                                      23/01/2023</a:t>
            </a:r>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7543139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ACDB4011                                                                                      23/01/2023</a:t>
            </a:r>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8646332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r>
              <a:rPr lang="en-US"/>
              <a:t>ACDB4011                                                                                      23/01/2023</a:t>
            </a:r>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95976B92-93F6-453A-8093-A4C9FCB99B76}" type="slidenum">
              <a:rPr lang="en-GB" smtClean="0"/>
              <a:t>‹#›</a:t>
            </a:fld>
            <a:endParaRPr lang="en-GB"/>
          </a:p>
        </p:txBody>
      </p:sp>
    </p:spTree>
    <p:extLst>
      <p:ext uri="{BB962C8B-B14F-4D97-AF65-F5344CB8AC3E}">
        <p14:creationId xmlns:p14="http://schemas.microsoft.com/office/powerpoint/2010/main" val="32571870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hf sldNum="0" hdr="0" ftr="0"/>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moodle.uwtsd.ac.uk/course/view.php?id=8021"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openstax.org/details/books/chemistry-2e" TargetMode="Externa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8" Type="http://schemas.openxmlformats.org/officeDocument/2006/relationships/hyperlink" Target="https://librarysearch.uwtsd.ac.uk/discovery/fulldisplay?docid=alma99100447301802421&amp;context=L&amp;vid=44WHELF_UWTSD:44WHELF_UWTSD_VU1&amp;lang=en&amp;search_scope=Search_ELEC&amp;adaptor=Local%20Search%20Engine&amp;tab=Everything&amp;query=any%2Ccontains%2Chigh%20explosives%20propellants%20pyrotechnics%20ernst%20christian%20koch" TargetMode="External"/><Relationship Id="rId3" Type="http://schemas.openxmlformats.org/officeDocument/2006/relationships/hyperlink" Target="https://librarysearch.uwtsd.ac.uk/discovery/fulldisplay?docid=alma99100470902802421&amp;context=L&amp;vid=44WHELF_UWTSD:44WHELF_UWTSD_VU1&amp;lang=en&amp;adaptor=Local%20Search%20Engine&amp;tab=Everything&amp;query=any%2Ccontains%2Cchemistry%20of%20explosives" TargetMode="External"/><Relationship Id="rId7" Type="http://schemas.openxmlformats.org/officeDocument/2006/relationships/image" Target="../media/image10.png"/><Relationship Id="rId2" Type="http://schemas.openxmlformats.org/officeDocument/2006/relationships/hyperlink" Target="https://librarysearch.uwtsd.ac.uk/discovery/fulldisplay?docid=alma99100449101202421&amp;context=L&amp;vid=44WHELF_UWTSD:44WHELF_UWTSD_VU1&amp;lang=en&amp;search_scope=MyInst_and_CI&amp;adaptor=Local%20Search%20Engine&amp;tab=Everything&amp;query=any%2Ccontains%2Cthe%20properties%20of%20energetic%20materials" TargetMode="External"/><Relationship Id="rId1" Type="http://schemas.openxmlformats.org/officeDocument/2006/relationships/slideLayout" Target="../slideLayouts/slideLayout2.xml"/><Relationship Id="rId6" Type="http://schemas.openxmlformats.org/officeDocument/2006/relationships/hyperlink" Target="https://librarysearch.uwtsd.ac.uk/discovery/fulldisplay?docid=alma99100449101102421&amp;context=L&amp;vid=44WHELF_UWTSD:44WHELF_UWTSD_VU1&amp;lang=en&amp;search_scope=MyInst_and_CI&amp;adaptor=Local%20Search%20Engine&amp;tab=Everything&amp;query=title%2Ccontains%2Cenergetic%20compounds&amp;pfilter=rtype%2Cexact%2Cbooks&amp;offset=0" TargetMode="External"/><Relationship Id="rId5" Type="http://schemas.openxmlformats.org/officeDocument/2006/relationships/image" Target="../media/image9.png"/><Relationship Id="rId4" Type="http://schemas.openxmlformats.org/officeDocument/2006/relationships/image" Target="../media/image8.png"/><Relationship Id="rId9" Type="http://schemas.openxmlformats.org/officeDocument/2006/relationships/image" Target="../media/image11.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14.jpeg"/><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7.xml"/><Relationship Id="rId4" Type="http://schemas.microsoft.com/office/2007/relationships/hdphoto" Target="../media/hdphoto1.wdp"/></Relationships>
</file>

<file path=ppt/slides/_rels/slide16.xml.rels><?xml version="1.0" encoding="UTF-8" standalone="yes"?>
<Relationships xmlns="http://schemas.openxmlformats.org/package/2006/relationships"><Relationship Id="rId2" Type="http://schemas.openxmlformats.org/officeDocument/2006/relationships/image" Target="../media/image180.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90.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customXml" Target="../ink/ink1.xml"/><Relationship Id="rId5" Type="http://schemas.openxmlformats.org/officeDocument/2006/relationships/image" Target="../media/image21.svg"/><Relationship Id="rId4" Type="http://schemas.openxmlformats.org/officeDocument/2006/relationships/image" Target="../media/image20.png"/><Relationship Id="rId9" Type="http://schemas.openxmlformats.org/officeDocument/2006/relationships/image" Target="../media/image15.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B6F6F-B5C2-42FD-B77A-2DB09A2FFA71}"/>
              </a:ext>
            </a:extLst>
          </p:cNvPr>
          <p:cNvSpPr>
            <a:spLocks noGrp="1"/>
          </p:cNvSpPr>
          <p:nvPr>
            <p:ph type="ctrTitle"/>
          </p:nvPr>
        </p:nvSpPr>
        <p:spPr>
          <a:xfrm>
            <a:off x="1815748" y="0"/>
            <a:ext cx="8689976" cy="3184633"/>
          </a:xfrm>
        </p:spPr>
        <p:txBody>
          <a:bodyPr>
            <a:normAutofit/>
          </a:bodyPr>
          <a:lstStyle/>
          <a:p>
            <a:r>
              <a:rPr lang="en-GB" dirty="0"/>
              <a:t>Introduction to                   </a:t>
            </a:r>
            <a:r>
              <a:rPr lang="en-GB" dirty="0" err="1"/>
              <a:t>Ome</a:t>
            </a:r>
            <a:r>
              <a:rPr lang="en-GB" dirty="0"/>
              <a:t> Chemistry</a:t>
            </a:r>
            <a:br>
              <a:rPr lang="en-GB" dirty="0"/>
            </a:br>
            <a:br>
              <a:rPr lang="en-GB" dirty="0"/>
            </a:br>
            <a:r>
              <a:rPr lang="en-GB" dirty="0"/>
              <a:t>energy</a:t>
            </a:r>
          </a:p>
        </p:txBody>
      </p:sp>
      <p:sp>
        <p:nvSpPr>
          <p:cNvPr id="3" name="Subtitle 2">
            <a:extLst>
              <a:ext uri="{FF2B5EF4-FFF2-40B4-BE49-F238E27FC236}">
                <a16:creationId xmlns:a16="http://schemas.microsoft.com/office/drawing/2014/main" id="{C7244C33-ACA3-4542-A7B8-232CF882D75E}"/>
              </a:ext>
            </a:extLst>
          </p:cNvPr>
          <p:cNvSpPr>
            <a:spLocks noGrp="1"/>
          </p:cNvSpPr>
          <p:nvPr>
            <p:ph type="subTitle" idx="1"/>
          </p:nvPr>
        </p:nvSpPr>
        <p:spPr>
          <a:xfrm>
            <a:off x="1815748" y="4059620"/>
            <a:ext cx="8689976" cy="2692625"/>
          </a:xfrm>
        </p:spPr>
        <p:txBody>
          <a:bodyPr>
            <a:normAutofit lnSpcReduction="10000"/>
          </a:bodyPr>
          <a:lstStyle/>
          <a:p>
            <a:r>
              <a:rPr lang="en-GB" sz="2800" dirty="0">
                <a:solidFill>
                  <a:schemeClr val="tx1"/>
                </a:solidFill>
              </a:rPr>
              <a:t>Lecture 1</a:t>
            </a:r>
          </a:p>
          <a:p>
            <a:r>
              <a:rPr lang="en-GB" sz="2800" dirty="0">
                <a:solidFill>
                  <a:schemeClr val="tx1"/>
                </a:solidFill>
              </a:rPr>
              <a:t>Dr Ewa Kazimierska</a:t>
            </a:r>
          </a:p>
          <a:p>
            <a:endParaRPr lang="en-GB" dirty="0"/>
          </a:p>
          <a:p>
            <a:endParaRPr lang="en-GB" dirty="0"/>
          </a:p>
          <a:p>
            <a:r>
              <a:rPr lang="en-GB" altLang="en-US" cap="none" dirty="0">
                <a:solidFill>
                  <a:srgbClr val="000000"/>
                </a:solidFill>
              </a:rPr>
              <a:t>e.kazimierska@uwtsd.ac.uk</a:t>
            </a:r>
          </a:p>
          <a:p>
            <a:endParaRPr lang="en-GB" dirty="0"/>
          </a:p>
        </p:txBody>
      </p:sp>
    </p:spTree>
    <p:extLst>
      <p:ext uri="{BB962C8B-B14F-4D97-AF65-F5344CB8AC3E}">
        <p14:creationId xmlns:p14="http://schemas.microsoft.com/office/powerpoint/2010/main" val="10071894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967E3-E9F6-441F-AA3B-23A2681FDA69}"/>
              </a:ext>
            </a:extLst>
          </p:cNvPr>
          <p:cNvSpPr>
            <a:spLocks noGrp="1"/>
          </p:cNvSpPr>
          <p:nvPr>
            <p:ph type="title"/>
          </p:nvPr>
        </p:nvSpPr>
        <p:spPr>
          <a:xfrm>
            <a:off x="913774" y="0"/>
            <a:ext cx="10364451" cy="857756"/>
          </a:xfrm>
        </p:spPr>
        <p:txBody>
          <a:bodyPr/>
          <a:lstStyle/>
          <a:p>
            <a:r>
              <a:rPr lang="en-GB" dirty="0">
                <a:effectLst>
                  <a:outerShdw blurRad="38100" dist="38100" dir="2700000" algn="tl">
                    <a:srgbClr val="000000">
                      <a:alpha val="43137"/>
                    </a:srgbClr>
                  </a:outerShdw>
                </a:effectLst>
              </a:rPr>
              <a:t>ACDB4011 Module description</a:t>
            </a:r>
          </a:p>
        </p:txBody>
      </p:sp>
      <p:sp>
        <p:nvSpPr>
          <p:cNvPr id="3" name="Content Placeholder 2">
            <a:extLst>
              <a:ext uri="{FF2B5EF4-FFF2-40B4-BE49-F238E27FC236}">
                <a16:creationId xmlns:a16="http://schemas.microsoft.com/office/drawing/2014/main" id="{F82A2509-F7D1-4175-9070-A8C3EC7FBFEE}"/>
              </a:ext>
            </a:extLst>
          </p:cNvPr>
          <p:cNvSpPr>
            <a:spLocks noGrp="1"/>
          </p:cNvSpPr>
          <p:nvPr>
            <p:ph sz="quarter" idx="13"/>
          </p:nvPr>
        </p:nvSpPr>
        <p:spPr>
          <a:xfrm>
            <a:off x="914399" y="1019595"/>
            <a:ext cx="10363826" cy="5162719"/>
          </a:xfrm>
        </p:spPr>
        <p:txBody>
          <a:bodyPr>
            <a:normAutofit lnSpcReduction="10000"/>
          </a:bodyPr>
          <a:lstStyle/>
          <a:p>
            <a:r>
              <a:rPr lang="en-GB" sz="2800" dirty="0"/>
              <a:t>From </a:t>
            </a:r>
            <a:r>
              <a:rPr lang="en-GB" sz="2800" dirty="0" err="1"/>
              <a:t>moodle</a:t>
            </a:r>
            <a:endParaRPr lang="en-GB" sz="2800" dirty="0"/>
          </a:p>
          <a:p>
            <a:pPr lvl="1"/>
            <a:r>
              <a:rPr lang="en-GB" sz="2600" cap="none" dirty="0"/>
              <a:t>OME Degree Apprenticeship General Info</a:t>
            </a:r>
          </a:p>
          <a:p>
            <a:pPr lvl="2"/>
            <a:r>
              <a:rPr lang="en-GB" sz="2400" cap="none" dirty="0"/>
              <a:t>Student Handbooks 2022/23</a:t>
            </a:r>
          </a:p>
          <a:p>
            <a:pPr lvl="3"/>
            <a:r>
              <a:rPr lang="en-GB" sz="2200" cap="none" dirty="0"/>
              <a:t>UG OME Modules L4</a:t>
            </a:r>
          </a:p>
          <a:p>
            <a:pPr lvl="1"/>
            <a:endParaRPr lang="en-GB" sz="2600" cap="none" dirty="0"/>
          </a:p>
          <a:p>
            <a:pPr lvl="1"/>
            <a:r>
              <a:rPr lang="en-GB" sz="2600" cap="none" dirty="0">
                <a:solidFill>
                  <a:srgbClr val="0000FF"/>
                </a:solidFill>
              </a:rPr>
              <a:t>Aim of the module</a:t>
            </a:r>
          </a:p>
          <a:p>
            <a:pPr lvl="1"/>
            <a:r>
              <a:rPr lang="en-GB" sz="2600" cap="none" dirty="0">
                <a:solidFill>
                  <a:srgbClr val="0000FF"/>
                </a:solidFill>
              </a:rPr>
              <a:t>Learning outcomes and Indicative content</a:t>
            </a:r>
          </a:p>
          <a:p>
            <a:pPr lvl="1"/>
            <a:r>
              <a:rPr lang="en-GB" sz="2600" cap="none" dirty="0">
                <a:solidFill>
                  <a:srgbClr val="0000FF"/>
                </a:solidFill>
              </a:rPr>
              <a:t>KSB</a:t>
            </a:r>
          </a:p>
          <a:p>
            <a:pPr marL="457200" lvl="1" indent="0">
              <a:buNone/>
            </a:pPr>
            <a:endParaRPr lang="en-GB" sz="2600" cap="none" dirty="0">
              <a:solidFill>
                <a:srgbClr val="0000FF"/>
              </a:solidFill>
              <a:hlinkClick r:id="rId2"/>
            </a:endParaRPr>
          </a:p>
          <a:p>
            <a:pPr marL="457200" lvl="1" indent="0">
              <a:buNone/>
            </a:pPr>
            <a:endParaRPr lang="en-GB" sz="1500" cap="none" dirty="0">
              <a:hlinkClick r:id="rId2"/>
            </a:endParaRPr>
          </a:p>
          <a:p>
            <a:pPr marL="457200" lvl="1" indent="0">
              <a:buNone/>
            </a:pPr>
            <a:r>
              <a:rPr lang="en-GB" sz="1500" cap="none" dirty="0">
                <a:hlinkClick r:id="rId2"/>
              </a:rPr>
              <a:t>course: </a:t>
            </a:r>
            <a:r>
              <a:rPr lang="en-GB" sz="1500" cap="none" dirty="0" err="1">
                <a:hlinkClick r:id="rId2"/>
              </a:rPr>
              <a:t>ome</a:t>
            </a:r>
            <a:r>
              <a:rPr lang="en-GB" sz="1500" cap="none" dirty="0">
                <a:hlinkClick r:id="rId2"/>
              </a:rPr>
              <a:t> degree apprenticeships general info (uwtsd.ac.uk) </a:t>
            </a:r>
            <a:endParaRPr lang="en-GB" sz="1500" cap="none" dirty="0"/>
          </a:p>
        </p:txBody>
      </p:sp>
    </p:spTree>
    <p:extLst>
      <p:ext uri="{BB962C8B-B14F-4D97-AF65-F5344CB8AC3E}">
        <p14:creationId xmlns:p14="http://schemas.microsoft.com/office/powerpoint/2010/main" val="30888023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B7407-8727-43F9-AE5D-4A48574CD534}"/>
              </a:ext>
            </a:extLst>
          </p:cNvPr>
          <p:cNvSpPr>
            <a:spLocks noGrp="1"/>
          </p:cNvSpPr>
          <p:nvPr>
            <p:ph type="title"/>
          </p:nvPr>
        </p:nvSpPr>
        <p:spPr>
          <a:xfrm>
            <a:off x="1035156" y="-13487"/>
            <a:ext cx="10364451" cy="863151"/>
          </a:xfrm>
        </p:spPr>
        <p:txBody>
          <a:bodyPr/>
          <a:lstStyle/>
          <a:p>
            <a:r>
              <a:rPr lang="en-GB" dirty="0">
                <a:effectLst>
                  <a:outerShdw blurRad="38100" dist="38100" dir="2700000" algn="tl">
                    <a:srgbClr val="000000">
                      <a:alpha val="43137"/>
                    </a:srgbClr>
                  </a:outerShdw>
                </a:effectLst>
              </a:rPr>
              <a:t>ACDB4011 assessment</a:t>
            </a:r>
            <a:endParaRPr lang="en-GB" dirty="0"/>
          </a:p>
        </p:txBody>
      </p:sp>
      <p:pic>
        <p:nvPicPr>
          <p:cNvPr id="5" name="Picture 4">
            <a:extLst>
              <a:ext uri="{FF2B5EF4-FFF2-40B4-BE49-F238E27FC236}">
                <a16:creationId xmlns:a16="http://schemas.microsoft.com/office/drawing/2014/main" id="{DAECBDF2-8C9E-462A-BF62-660D86043595}"/>
              </a:ext>
            </a:extLst>
          </p:cNvPr>
          <p:cNvPicPr>
            <a:picLocks noChangeAspect="1"/>
          </p:cNvPicPr>
          <p:nvPr/>
        </p:nvPicPr>
        <p:blipFill rotWithShape="1">
          <a:blip r:embed="rId2"/>
          <a:srcRect b="48425"/>
          <a:stretch/>
        </p:blipFill>
        <p:spPr>
          <a:xfrm>
            <a:off x="254961" y="767036"/>
            <a:ext cx="10953793" cy="2313647"/>
          </a:xfrm>
          <a:prstGeom prst="rect">
            <a:avLst/>
          </a:prstGeom>
        </p:spPr>
      </p:pic>
      <p:sp>
        <p:nvSpPr>
          <p:cNvPr id="7" name="Rectangle 6">
            <a:extLst>
              <a:ext uri="{FF2B5EF4-FFF2-40B4-BE49-F238E27FC236}">
                <a16:creationId xmlns:a16="http://schemas.microsoft.com/office/drawing/2014/main" id="{0E50CE51-76B3-4CEB-9BF5-045D95DF585B}"/>
              </a:ext>
            </a:extLst>
          </p:cNvPr>
          <p:cNvSpPr/>
          <p:nvPr/>
        </p:nvSpPr>
        <p:spPr>
          <a:xfrm>
            <a:off x="412694" y="2329314"/>
            <a:ext cx="4898492" cy="596766"/>
          </a:xfrm>
          <a:prstGeom prst="rect">
            <a:avLst/>
          </a:prstGeom>
          <a:noFill/>
          <a:ln w="3810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30836988-909C-4809-B1D0-3594A5665519}"/>
              </a:ext>
            </a:extLst>
          </p:cNvPr>
          <p:cNvSpPr/>
          <p:nvPr/>
        </p:nvSpPr>
        <p:spPr>
          <a:xfrm>
            <a:off x="9233011" y="2334865"/>
            <a:ext cx="1882861" cy="596766"/>
          </a:xfrm>
          <a:prstGeom prst="rect">
            <a:avLst/>
          </a:prstGeom>
          <a:noFill/>
          <a:ln w="3810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 name="Group 11">
            <a:extLst>
              <a:ext uri="{FF2B5EF4-FFF2-40B4-BE49-F238E27FC236}">
                <a16:creationId xmlns:a16="http://schemas.microsoft.com/office/drawing/2014/main" id="{A9E44E90-CFE8-49AF-A273-5F2433D5C48E}"/>
              </a:ext>
            </a:extLst>
          </p:cNvPr>
          <p:cNvGrpSpPr/>
          <p:nvPr/>
        </p:nvGrpSpPr>
        <p:grpSpPr>
          <a:xfrm>
            <a:off x="254960" y="4066283"/>
            <a:ext cx="10953793" cy="2009852"/>
            <a:chOff x="254961" y="4483023"/>
            <a:chExt cx="10953793" cy="2009852"/>
          </a:xfrm>
        </p:grpSpPr>
        <p:pic>
          <p:nvPicPr>
            <p:cNvPr id="6" name="Picture 5">
              <a:extLst>
                <a:ext uri="{FF2B5EF4-FFF2-40B4-BE49-F238E27FC236}">
                  <a16:creationId xmlns:a16="http://schemas.microsoft.com/office/drawing/2014/main" id="{E4BE7F6D-E545-4C98-AD88-81BA00104E02}"/>
                </a:ext>
              </a:extLst>
            </p:cNvPr>
            <p:cNvPicPr>
              <a:picLocks noChangeAspect="1"/>
            </p:cNvPicPr>
            <p:nvPr/>
          </p:nvPicPr>
          <p:blipFill rotWithShape="1">
            <a:blip r:embed="rId2"/>
            <a:srcRect t="55198"/>
            <a:stretch/>
          </p:blipFill>
          <p:spPr>
            <a:xfrm>
              <a:off x="254961" y="4483023"/>
              <a:ext cx="10953793" cy="2009852"/>
            </a:xfrm>
            <a:prstGeom prst="rect">
              <a:avLst/>
            </a:prstGeom>
          </p:spPr>
        </p:pic>
        <p:sp>
          <p:nvSpPr>
            <p:cNvPr id="9" name="Rectangle 8">
              <a:extLst>
                <a:ext uri="{FF2B5EF4-FFF2-40B4-BE49-F238E27FC236}">
                  <a16:creationId xmlns:a16="http://schemas.microsoft.com/office/drawing/2014/main" id="{48CF976A-B5EA-45DE-A7FF-0A3BCBDEE30B}"/>
                </a:ext>
              </a:extLst>
            </p:cNvPr>
            <p:cNvSpPr/>
            <p:nvPr/>
          </p:nvSpPr>
          <p:spPr>
            <a:xfrm>
              <a:off x="412694" y="6081439"/>
              <a:ext cx="4898492" cy="288000"/>
            </a:xfrm>
            <a:prstGeom prst="rect">
              <a:avLst/>
            </a:prstGeom>
            <a:noFill/>
            <a:ln w="3810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DE15BA6C-E202-44EF-BD9C-245B96A55CE0}"/>
                </a:ext>
              </a:extLst>
            </p:cNvPr>
            <p:cNvSpPr/>
            <p:nvPr/>
          </p:nvSpPr>
          <p:spPr>
            <a:xfrm>
              <a:off x="9233011" y="6077528"/>
              <a:ext cx="1882860" cy="288000"/>
            </a:xfrm>
            <a:prstGeom prst="rect">
              <a:avLst/>
            </a:prstGeom>
            <a:noFill/>
            <a:ln w="3810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1" name="TextBox 10">
            <a:extLst>
              <a:ext uri="{FF2B5EF4-FFF2-40B4-BE49-F238E27FC236}">
                <a16:creationId xmlns:a16="http://schemas.microsoft.com/office/drawing/2014/main" id="{993D39FC-09C4-4270-A8BD-4C523AD9AE86}"/>
              </a:ext>
            </a:extLst>
          </p:cNvPr>
          <p:cNvSpPr txBox="1"/>
          <p:nvPr/>
        </p:nvSpPr>
        <p:spPr>
          <a:xfrm>
            <a:off x="412694" y="3080683"/>
            <a:ext cx="4961615" cy="830997"/>
          </a:xfrm>
          <a:prstGeom prst="rect">
            <a:avLst/>
          </a:prstGeom>
          <a:noFill/>
        </p:spPr>
        <p:txBody>
          <a:bodyPr wrap="none" rtlCol="0">
            <a:spAutoFit/>
          </a:bodyPr>
          <a:lstStyle/>
          <a:p>
            <a:r>
              <a:rPr lang="en-GB" sz="2400" b="1" dirty="0">
                <a:solidFill>
                  <a:srgbClr val="0000FF"/>
                </a:solidFill>
              </a:rPr>
              <a:t>Portfolio: 	3 x quizzes			25%</a:t>
            </a:r>
          </a:p>
          <a:p>
            <a:r>
              <a:rPr lang="en-GB" sz="2400" b="1" dirty="0">
                <a:solidFill>
                  <a:srgbClr val="0000FF"/>
                </a:solidFill>
              </a:rPr>
              <a:t>		    	3 x lab reports		25%</a:t>
            </a:r>
          </a:p>
        </p:txBody>
      </p:sp>
    </p:spTree>
    <p:extLst>
      <p:ext uri="{BB962C8B-B14F-4D97-AF65-F5344CB8AC3E}">
        <p14:creationId xmlns:p14="http://schemas.microsoft.com/office/powerpoint/2010/main" val="3269455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B2550-8701-410D-B0AD-E2A92B94313C}"/>
              </a:ext>
            </a:extLst>
          </p:cNvPr>
          <p:cNvSpPr>
            <a:spLocks noGrp="1"/>
          </p:cNvSpPr>
          <p:nvPr>
            <p:ph type="title"/>
          </p:nvPr>
        </p:nvSpPr>
        <p:spPr>
          <a:xfrm>
            <a:off x="913774" y="-22170"/>
            <a:ext cx="10364451" cy="916692"/>
          </a:xfrm>
        </p:spPr>
        <p:txBody>
          <a:bodyPr/>
          <a:lstStyle/>
          <a:p>
            <a:r>
              <a:rPr lang="en-GB" dirty="0">
                <a:effectLst>
                  <a:outerShdw blurRad="38100" dist="38100" dir="2700000" algn="tl">
                    <a:srgbClr val="000000">
                      <a:alpha val="43137"/>
                    </a:srgbClr>
                  </a:outerShdw>
                </a:effectLst>
              </a:rPr>
              <a:t>TIMETABLE</a:t>
            </a:r>
          </a:p>
        </p:txBody>
      </p:sp>
      <p:sp>
        <p:nvSpPr>
          <p:cNvPr id="10" name="TextBox 9">
            <a:extLst>
              <a:ext uri="{FF2B5EF4-FFF2-40B4-BE49-F238E27FC236}">
                <a16:creationId xmlns:a16="http://schemas.microsoft.com/office/drawing/2014/main" id="{AC8FE22A-CA6E-4EBD-AD32-1DE96D4DE48B}"/>
              </a:ext>
            </a:extLst>
          </p:cNvPr>
          <p:cNvSpPr txBox="1"/>
          <p:nvPr/>
        </p:nvSpPr>
        <p:spPr>
          <a:xfrm>
            <a:off x="-2053130" y="2556688"/>
            <a:ext cx="1709122" cy="307777"/>
          </a:xfrm>
          <a:prstGeom prst="rect">
            <a:avLst/>
          </a:prstGeom>
          <a:noFill/>
        </p:spPr>
        <p:txBody>
          <a:bodyPr wrap="none" rtlCol="0">
            <a:spAutoFit/>
          </a:bodyPr>
          <a:lstStyle/>
          <a:p>
            <a:r>
              <a:rPr lang="en-GB" sz="1400" dirty="0">
                <a:solidFill>
                  <a:srgbClr val="0000FF"/>
                </a:solidFill>
              </a:rPr>
              <a:t>OFFICE HOUR 11-12</a:t>
            </a:r>
          </a:p>
        </p:txBody>
      </p:sp>
      <p:sp>
        <p:nvSpPr>
          <p:cNvPr id="11" name="TextBox 10">
            <a:extLst>
              <a:ext uri="{FF2B5EF4-FFF2-40B4-BE49-F238E27FC236}">
                <a16:creationId xmlns:a16="http://schemas.microsoft.com/office/drawing/2014/main" id="{AFD02490-C825-4EB2-AB01-4C11EE47C3F6}"/>
              </a:ext>
            </a:extLst>
          </p:cNvPr>
          <p:cNvSpPr txBox="1"/>
          <p:nvPr/>
        </p:nvSpPr>
        <p:spPr>
          <a:xfrm>
            <a:off x="-2053130" y="4889237"/>
            <a:ext cx="1709122" cy="307777"/>
          </a:xfrm>
          <a:prstGeom prst="rect">
            <a:avLst/>
          </a:prstGeom>
          <a:noFill/>
        </p:spPr>
        <p:txBody>
          <a:bodyPr wrap="none" rtlCol="0">
            <a:spAutoFit/>
          </a:bodyPr>
          <a:lstStyle/>
          <a:p>
            <a:r>
              <a:rPr lang="en-GB" sz="1400" dirty="0">
                <a:solidFill>
                  <a:srgbClr val="0000FF"/>
                </a:solidFill>
              </a:rPr>
              <a:t>OFFICE HOUR 11-12</a:t>
            </a:r>
          </a:p>
        </p:txBody>
      </p:sp>
      <p:sp>
        <p:nvSpPr>
          <p:cNvPr id="12" name="TextBox 11">
            <a:extLst>
              <a:ext uri="{FF2B5EF4-FFF2-40B4-BE49-F238E27FC236}">
                <a16:creationId xmlns:a16="http://schemas.microsoft.com/office/drawing/2014/main" id="{22FE5867-E5EE-4DB5-A514-D6DE1E398C90}"/>
              </a:ext>
            </a:extLst>
          </p:cNvPr>
          <p:cNvSpPr txBox="1"/>
          <p:nvPr/>
        </p:nvSpPr>
        <p:spPr>
          <a:xfrm>
            <a:off x="-2053130" y="3876851"/>
            <a:ext cx="1709122" cy="307777"/>
          </a:xfrm>
          <a:prstGeom prst="rect">
            <a:avLst/>
          </a:prstGeom>
          <a:noFill/>
        </p:spPr>
        <p:txBody>
          <a:bodyPr wrap="none" rtlCol="0">
            <a:spAutoFit/>
          </a:bodyPr>
          <a:lstStyle/>
          <a:p>
            <a:r>
              <a:rPr lang="en-GB" sz="1400" dirty="0">
                <a:solidFill>
                  <a:srgbClr val="0000FF"/>
                </a:solidFill>
              </a:rPr>
              <a:t>OFFICE HOUR 11-12</a:t>
            </a:r>
          </a:p>
        </p:txBody>
      </p:sp>
      <p:pic>
        <p:nvPicPr>
          <p:cNvPr id="6" name="Picture 5">
            <a:extLst>
              <a:ext uri="{FF2B5EF4-FFF2-40B4-BE49-F238E27FC236}">
                <a16:creationId xmlns:a16="http://schemas.microsoft.com/office/drawing/2014/main" id="{1518E312-D550-4824-AE48-32B55E70DE21}"/>
              </a:ext>
            </a:extLst>
          </p:cNvPr>
          <p:cNvPicPr>
            <a:picLocks noChangeAspect="1"/>
          </p:cNvPicPr>
          <p:nvPr/>
        </p:nvPicPr>
        <p:blipFill>
          <a:blip r:embed="rId2"/>
          <a:stretch>
            <a:fillRect/>
          </a:stretch>
        </p:blipFill>
        <p:spPr>
          <a:xfrm>
            <a:off x="426682" y="894522"/>
            <a:ext cx="11338636" cy="5771297"/>
          </a:xfrm>
          <a:prstGeom prst="rect">
            <a:avLst/>
          </a:prstGeom>
        </p:spPr>
      </p:pic>
    </p:spTree>
    <p:extLst>
      <p:ext uri="{BB962C8B-B14F-4D97-AF65-F5344CB8AC3E}">
        <p14:creationId xmlns:p14="http://schemas.microsoft.com/office/powerpoint/2010/main" val="39465443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32617-DE16-455B-98B6-4545BAA42956}"/>
              </a:ext>
            </a:extLst>
          </p:cNvPr>
          <p:cNvSpPr>
            <a:spLocks noGrp="1"/>
          </p:cNvSpPr>
          <p:nvPr>
            <p:ph type="title"/>
          </p:nvPr>
        </p:nvSpPr>
        <p:spPr>
          <a:xfrm>
            <a:off x="913774" y="66675"/>
            <a:ext cx="10364451" cy="772133"/>
          </a:xfrm>
        </p:spPr>
        <p:txBody>
          <a:bodyPr/>
          <a:lstStyle/>
          <a:p>
            <a:r>
              <a:rPr lang="en-GB" dirty="0">
                <a:effectLst>
                  <a:outerShdw blurRad="38100" dist="38100" dir="2700000" algn="tl">
                    <a:srgbClr val="000000">
                      <a:alpha val="43137"/>
                    </a:srgbClr>
                  </a:outerShdw>
                </a:effectLst>
              </a:rPr>
              <a:t>READING list </a:t>
            </a:r>
          </a:p>
        </p:txBody>
      </p:sp>
      <p:sp>
        <p:nvSpPr>
          <p:cNvPr id="12" name="TextBox 11">
            <a:extLst>
              <a:ext uri="{FF2B5EF4-FFF2-40B4-BE49-F238E27FC236}">
                <a16:creationId xmlns:a16="http://schemas.microsoft.com/office/drawing/2014/main" id="{90F64B15-74CC-47DF-9B48-7FBE4417BA86}"/>
              </a:ext>
            </a:extLst>
          </p:cNvPr>
          <p:cNvSpPr txBox="1"/>
          <p:nvPr/>
        </p:nvSpPr>
        <p:spPr>
          <a:xfrm>
            <a:off x="7858899" y="4852333"/>
            <a:ext cx="4333101" cy="1569660"/>
          </a:xfrm>
          <a:prstGeom prst="rect">
            <a:avLst/>
          </a:prstGeom>
          <a:noFill/>
        </p:spPr>
        <p:txBody>
          <a:bodyPr wrap="square" rtlCol="0">
            <a:spAutoFit/>
          </a:bodyPr>
          <a:lstStyle/>
          <a:p>
            <a:r>
              <a:rPr lang="en-GB" sz="2400" b="1" dirty="0">
                <a:solidFill>
                  <a:srgbClr val="0000FF"/>
                </a:solidFill>
                <a:latin typeface="Calibri" panose="020F0502020204030204" pitchFamily="34" charset="0"/>
                <a:cs typeface="Calibri" panose="020F0502020204030204" pitchFamily="34" charset="0"/>
              </a:rPr>
              <a:t>any general chemistry textbook and online sources; </a:t>
            </a:r>
          </a:p>
          <a:p>
            <a:endParaRPr lang="en-GB" sz="2400" b="1" dirty="0">
              <a:solidFill>
                <a:srgbClr val="0000FF"/>
              </a:solidFill>
              <a:latin typeface="Calibri" panose="020F0502020204030204" pitchFamily="34" charset="0"/>
              <a:cs typeface="Calibri" panose="020F0502020204030204" pitchFamily="34" charset="0"/>
            </a:endParaRPr>
          </a:p>
          <a:p>
            <a:r>
              <a:rPr lang="en-GB" sz="2400" dirty="0">
                <a:solidFill>
                  <a:srgbClr val="00B050"/>
                </a:solidFill>
                <a:latin typeface="Calibri" panose="020F0502020204030204" pitchFamily="34" charset="0"/>
                <a:cs typeface="Calibri" panose="020F0502020204030204" pitchFamily="34" charset="0"/>
                <a:hlinkClick r:id="rId2"/>
              </a:rPr>
              <a:t>Chemistry-2e online book</a:t>
            </a:r>
            <a:endParaRPr lang="en-GB" sz="2400" dirty="0">
              <a:solidFill>
                <a:srgbClr val="00B050"/>
              </a:solidFill>
              <a:latin typeface="Calibri" panose="020F0502020204030204" pitchFamily="34" charset="0"/>
              <a:cs typeface="Calibri" panose="020F0502020204030204" pitchFamily="34" charset="0"/>
            </a:endParaRPr>
          </a:p>
        </p:txBody>
      </p:sp>
      <p:grpSp>
        <p:nvGrpSpPr>
          <p:cNvPr id="13" name="Group 12">
            <a:extLst>
              <a:ext uri="{FF2B5EF4-FFF2-40B4-BE49-F238E27FC236}">
                <a16:creationId xmlns:a16="http://schemas.microsoft.com/office/drawing/2014/main" id="{B0962729-689B-428B-826B-0A0FDB3C302C}"/>
              </a:ext>
            </a:extLst>
          </p:cNvPr>
          <p:cNvGrpSpPr/>
          <p:nvPr/>
        </p:nvGrpSpPr>
        <p:grpSpPr>
          <a:xfrm>
            <a:off x="430016" y="672350"/>
            <a:ext cx="7413994" cy="6060341"/>
            <a:chOff x="616335" y="0"/>
            <a:chExt cx="11309063" cy="9046506"/>
          </a:xfrm>
        </p:grpSpPr>
        <p:pic>
          <p:nvPicPr>
            <p:cNvPr id="14" name="Picture 13">
              <a:extLst>
                <a:ext uri="{FF2B5EF4-FFF2-40B4-BE49-F238E27FC236}">
                  <a16:creationId xmlns:a16="http://schemas.microsoft.com/office/drawing/2014/main" id="{6D6EE13A-04D5-4057-AF07-B36D4D195AC1}"/>
                </a:ext>
              </a:extLst>
            </p:cNvPr>
            <p:cNvPicPr>
              <a:picLocks noChangeAspect="1"/>
            </p:cNvPicPr>
            <p:nvPr/>
          </p:nvPicPr>
          <p:blipFill>
            <a:blip r:embed="rId3"/>
            <a:stretch>
              <a:fillRect/>
            </a:stretch>
          </p:blipFill>
          <p:spPr>
            <a:xfrm>
              <a:off x="619140" y="0"/>
              <a:ext cx="11306258" cy="5153063"/>
            </a:xfrm>
            <a:prstGeom prst="rect">
              <a:avLst/>
            </a:prstGeom>
          </p:spPr>
        </p:pic>
        <p:pic>
          <p:nvPicPr>
            <p:cNvPr id="15" name="Picture 14">
              <a:extLst>
                <a:ext uri="{FF2B5EF4-FFF2-40B4-BE49-F238E27FC236}">
                  <a16:creationId xmlns:a16="http://schemas.microsoft.com/office/drawing/2014/main" id="{E3AE9699-363B-4321-AC91-B8204C581867}"/>
                </a:ext>
              </a:extLst>
            </p:cNvPr>
            <p:cNvPicPr>
              <a:picLocks noChangeAspect="1"/>
            </p:cNvPicPr>
            <p:nvPr/>
          </p:nvPicPr>
          <p:blipFill rotWithShape="1">
            <a:blip r:embed="rId4"/>
            <a:srcRect t="2351"/>
            <a:stretch/>
          </p:blipFill>
          <p:spPr>
            <a:xfrm>
              <a:off x="616335" y="5084207"/>
              <a:ext cx="11292258" cy="3962299"/>
            </a:xfrm>
            <a:prstGeom prst="rect">
              <a:avLst/>
            </a:prstGeom>
          </p:spPr>
        </p:pic>
      </p:grpSp>
      <p:sp>
        <p:nvSpPr>
          <p:cNvPr id="16" name="Rectangle 15">
            <a:extLst>
              <a:ext uri="{FF2B5EF4-FFF2-40B4-BE49-F238E27FC236}">
                <a16:creationId xmlns:a16="http://schemas.microsoft.com/office/drawing/2014/main" id="{8ACF4962-92DE-46EB-B581-F537ACDAA6D2}"/>
              </a:ext>
            </a:extLst>
          </p:cNvPr>
          <p:cNvSpPr/>
          <p:nvPr/>
        </p:nvSpPr>
        <p:spPr>
          <a:xfrm>
            <a:off x="477642" y="1376190"/>
            <a:ext cx="7304284" cy="936434"/>
          </a:xfrm>
          <a:prstGeom prst="rect">
            <a:avLst/>
          </a:prstGeom>
          <a:noFill/>
          <a:ln w="28575">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A3353C57-F444-4353-AB59-F68FB9CDF764}"/>
              </a:ext>
            </a:extLst>
          </p:cNvPr>
          <p:cNvSpPr txBox="1"/>
          <p:nvPr/>
        </p:nvSpPr>
        <p:spPr>
          <a:xfrm>
            <a:off x="7931007" y="3010814"/>
            <a:ext cx="4188883" cy="1569660"/>
          </a:xfrm>
          <a:prstGeom prst="rect">
            <a:avLst/>
          </a:prstGeom>
          <a:noFill/>
        </p:spPr>
        <p:txBody>
          <a:bodyPr wrap="square">
            <a:spAutoFit/>
          </a:bodyPr>
          <a:lstStyle/>
          <a:p>
            <a:r>
              <a:rPr lang="en-GB" sz="2400" b="1" dirty="0">
                <a:solidFill>
                  <a:srgbClr val="800080"/>
                </a:solidFill>
                <a:effectLst/>
                <a:latin typeface="Calibri" panose="020F0502020204030204" pitchFamily="34" charset="0"/>
                <a:ea typeface="DengXian" panose="02010600030101010101" pitchFamily="2" charset="-122"/>
              </a:rPr>
              <a:t>JSP 333 </a:t>
            </a:r>
            <a:r>
              <a:rPr lang="en-GB" sz="2400" dirty="0">
                <a:solidFill>
                  <a:srgbClr val="800080"/>
                </a:solidFill>
                <a:effectLst/>
                <a:latin typeface="Calibri" panose="020F0502020204030204" pitchFamily="34" charset="0"/>
                <a:ea typeface="DengXian" panose="02010600030101010101" pitchFamily="2" charset="-122"/>
              </a:rPr>
              <a:t>AVAILABLE on Moodle </a:t>
            </a:r>
            <a:r>
              <a:rPr lang="en-GB" sz="2400" dirty="0">
                <a:solidFill>
                  <a:srgbClr val="800080"/>
                </a:solidFill>
                <a:effectLst/>
                <a:latin typeface="Calibri" panose="020F0502020204030204" pitchFamily="34" charset="0"/>
                <a:ea typeface="DengXian" panose="02010600030101010101" pitchFamily="2" charset="-122"/>
                <a:sym typeface="Wingdings" panose="05000000000000000000" pitchFamily="2" charset="2"/>
              </a:rPr>
              <a:t> </a:t>
            </a:r>
            <a:r>
              <a:rPr lang="en-GB" sz="2400" dirty="0">
                <a:solidFill>
                  <a:srgbClr val="800080"/>
                </a:solidFill>
                <a:effectLst/>
                <a:latin typeface="Calibri" panose="020F0502020204030204" pitchFamily="34" charset="0"/>
                <a:ea typeface="DengXian" panose="02010600030101010101" pitchFamily="2" charset="-122"/>
              </a:rPr>
              <a:t>OME </a:t>
            </a:r>
            <a:r>
              <a:rPr lang="en-GB" sz="2400" dirty="0">
                <a:solidFill>
                  <a:srgbClr val="800080"/>
                </a:solidFill>
                <a:latin typeface="Calibri" panose="020F0502020204030204" pitchFamily="34" charset="0"/>
                <a:ea typeface="DengXian" panose="02010600030101010101" pitchFamily="2" charset="-122"/>
              </a:rPr>
              <a:t>D</a:t>
            </a:r>
            <a:r>
              <a:rPr lang="en-GB" sz="2400" dirty="0">
                <a:solidFill>
                  <a:srgbClr val="800080"/>
                </a:solidFill>
                <a:effectLst/>
                <a:latin typeface="Calibri" panose="020F0502020204030204" pitchFamily="34" charset="0"/>
                <a:ea typeface="DengXian" panose="02010600030101010101" pitchFamily="2" charset="-122"/>
              </a:rPr>
              <a:t>egree </a:t>
            </a:r>
            <a:r>
              <a:rPr lang="en-GB" sz="2400" dirty="0">
                <a:solidFill>
                  <a:srgbClr val="800080"/>
                </a:solidFill>
                <a:latin typeface="Calibri" panose="020F0502020204030204" pitchFamily="34" charset="0"/>
                <a:ea typeface="DengXian" panose="02010600030101010101" pitchFamily="2" charset="-122"/>
              </a:rPr>
              <a:t>A</a:t>
            </a:r>
            <a:r>
              <a:rPr lang="en-GB" sz="2400" dirty="0">
                <a:solidFill>
                  <a:srgbClr val="800080"/>
                </a:solidFill>
                <a:effectLst/>
                <a:latin typeface="Calibri" panose="020F0502020204030204" pitchFamily="34" charset="0"/>
                <a:ea typeface="DengXian" panose="02010600030101010101" pitchFamily="2" charset="-122"/>
              </a:rPr>
              <a:t>pprenticeships </a:t>
            </a:r>
            <a:r>
              <a:rPr lang="en-GB" sz="2400" dirty="0">
                <a:solidFill>
                  <a:srgbClr val="800080"/>
                </a:solidFill>
                <a:latin typeface="Calibri" panose="020F0502020204030204" pitchFamily="34" charset="0"/>
                <a:ea typeface="DengXian" panose="02010600030101010101" pitchFamily="2" charset="-122"/>
              </a:rPr>
              <a:t>G</a:t>
            </a:r>
            <a:r>
              <a:rPr lang="en-GB" sz="2400" dirty="0">
                <a:solidFill>
                  <a:srgbClr val="800080"/>
                </a:solidFill>
                <a:effectLst/>
                <a:latin typeface="Calibri" panose="020F0502020204030204" pitchFamily="34" charset="0"/>
                <a:ea typeface="DengXian" panose="02010600030101010101" pitchFamily="2" charset="-122"/>
              </a:rPr>
              <a:t>eneral </a:t>
            </a:r>
            <a:r>
              <a:rPr lang="en-GB" sz="2400" dirty="0">
                <a:solidFill>
                  <a:srgbClr val="800080"/>
                </a:solidFill>
                <a:latin typeface="Calibri" panose="020F0502020204030204" pitchFamily="34" charset="0"/>
                <a:ea typeface="DengXian" panose="02010600030101010101" pitchFamily="2" charset="-122"/>
              </a:rPr>
              <a:t>I</a:t>
            </a:r>
            <a:r>
              <a:rPr lang="en-GB" sz="2400" dirty="0">
                <a:solidFill>
                  <a:srgbClr val="800080"/>
                </a:solidFill>
                <a:effectLst/>
                <a:latin typeface="Calibri" panose="020F0502020204030204" pitchFamily="34" charset="0"/>
                <a:ea typeface="DengXian" panose="02010600030101010101" pitchFamily="2" charset="-122"/>
              </a:rPr>
              <a:t>nfo </a:t>
            </a:r>
            <a:r>
              <a:rPr lang="en-GB" sz="2400" dirty="0">
                <a:solidFill>
                  <a:srgbClr val="800080"/>
                </a:solidFill>
                <a:effectLst/>
                <a:latin typeface="Calibri" panose="020F0502020204030204" pitchFamily="34" charset="0"/>
                <a:ea typeface="DengXian" panose="02010600030101010101" pitchFamily="2" charset="-122"/>
                <a:sym typeface="Wingdings" panose="05000000000000000000" pitchFamily="2" charset="2"/>
              </a:rPr>
              <a:t> A</a:t>
            </a:r>
            <a:r>
              <a:rPr lang="en-GB" sz="2400" dirty="0">
                <a:solidFill>
                  <a:srgbClr val="800080"/>
                </a:solidFill>
                <a:effectLst/>
                <a:latin typeface="Calibri" panose="020F0502020204030204" pitchFamily="34" charset="0"/>
                <a:ea typeface="DengXian" panose="02010600030101010101" pitchFamily="2" charset="-122"/>
              </a:rPr>
              <a:t>dditional </a:t>
            </a:r>
            <a:r>
              <a:rPr lang="en-GB" sz="2400" dirty="0">
                <a:solidFill>
                  <a:srgbClr val="800080"/>
                </a:solidFill>
                <a:latin typeface="Calibri" panose="020F0502020204030204" pitchFamily="34" charset="0"/>
                <a:ea typeface="DengXian" panose="02010600030101010101" pitchFamily="2" charset="-122"/>
              </a:rPr>
              <a:t>R</a:t>
            </a:r>
            <a:r>
              <a:rPr lang="en-GB" sz="2400" dirty="0">
                <a:solidFill>
                  <a:srgbClr val="800080"/>
                </a:solidFill>
                <a:effectLst/>
                <a:latin typeface="Calibri" panose="020F0502020204030204" pitchFamily="34" charset="0"/>
                <a:ea typeface="DengXian" panose="02010600030101010101" pitchFamily="2" charset="-122"/>
              </a:rPr>
              <a:t>esources </a:t>
            </a:r>
            <a:endParaRPr lang="en-GB" sz="2400" dirty="0">
              <a:solidFill>
                <a:srgbClr val="800080"/>
              </a:solidFill>
            </a:endParaRPr>
          </a:p>
        </p:txBody>
      </p:sp>
      <p:sp>
        <p:nvSpPr>
          <p:cNvPr id="18" name="TextBox 17">
            <a:extLst>
              <a:ext uri="{FF2B5EF4-FFF2-40B4-BE49-F238E27FC236}">
                <a16:creationId xmlns:a16="http://schemas.microsoft.com/office/drawing/2014/main" id="{F409185D-DF86-41BC-AFBC-FDCC0F02CC89}"/>
              </a:ext>
            </a:extLst>
          </p:cNvPr>
          <p:cNvSpPr txBox="1"/>
          <p:nvPr/>
        </p:nvSpPr>
        <p:spPr>
          <a:xfrm>
            <a:off x="7918838" y="1169296"/>
            <a:ext cx="4120816" cy="1569660"/>
          </a:xfrm>
          <a:prstGeom prst="rect">
            <a:avLst/>
          </a:prstGeom>
          <a:noFill/>
        </p:spPr>
        <p:txBody>
          <a:bodyPr wrap="square" rtlCol="0">
            <a:spAutoFit/>
          </a:bodyPr>
          <a:lstStyle/>
          <a:p>
            <a:r>
              <a:rPr lang="en-GB" sz="2400" b="1" dirty="0">
                <a:solidFill>
                  <a:srgbClr val="0000FF"/>
                </a:solidFill>
                <a:latin typeface="Calibri" panose="020F0502020204030204" pitchFamily="34" charset="0"/>
                <a:cs typeface="Calibri" panose="020F0502020204030204" pitchFamily="34" charset="0"/>
              </a:rPr>
              <a:t>electronic course notes will be provided in Moodle</a:t>
            </a:r>
          </a:p>
          <a:p>
            <a:r>
              <a:rPr lang="en-GB" sz="2400" b="1" dirty="0">
                <a:solidFill>
                  <a:srgbClr val="0000FF"/>
                </a:solidFill>
                <a:latin typeface="Calibri" panose="020F0502020204030204" pitchFamily="34" charset="0"/>
                <a:cs typeface="Calibri" panose="020F0502020204030204" pitchFamily="34" charset="0"/>
              </a:rPr>
              <a:t>Practice problems will be available</a:t>
            </a:r>
          </a:p>
        </p:txBody>
      </p:sp>
    </p:spTree>
    <p:extLst>
      <p:ext uri="{BB962C8B-B14F-4D97-AF65-F5344CB8AC3E}">
        <p14:creationId xmlns:p14="http://schemas.microsoft.com/office/powerpoint/2010/main" val="28654154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C1723-E161-4F06-A733-970A13EE87A7}"/>
              </a:ext>
            </a:extLst>
          </p:cNvPr>
          <p:cNvSpPr>
            <a:spLocks noGrp="1"/>
          </p:cNvSpPr>
          <p:nvPr>
            <p:ph type="title"/>
          </p:nvPr>
        </p:nvSpPr>
        <p:spPr>
          <a:xfrm>
            <a:off x="913774" y="170841"/>
            <a:ext cx="10364451" cy="448284"/>
          </a:xfrm>
        </p:spPr>
        <p:txBody>
          <a:bodyPr>
            <a:noAutofit/>
          </a:bodyPr>
          <a:lstStyle/>
          <a:p>
            <a:r>
              <a:rPr lang="en-GB" dirty="0">
                <a:effectLst>
                  <a:outerShdw blurRad="38100" dist="38100" dir="2700000" algn="tl">
                    <a:srgbClr val="000000">
                      <a:alpha val="43137"/>
                    </a:srgbClr>
                  </a:outerShdw>
                </a:effectLst>
              </a:rPr>
              <a:t>New in the library</a:t>
            </a:r>
          </a:p>
        </p:txBody>
      </p:sp>
      <p:sp>
        <p:nvSpPr>
          <p:cNvPr id="5" name="TextBox 4">
            <a:extLst>
              <a:ext uri="{FF2B5EF4-FFF2-40B4-BE49-F238E27FC236}">
                <a16:creationId xmlns:a16="http://schemas.microsoft.com/office/drawing/2014/main" id="{C7D3D25E-7555-4E0E-9701-0D0D6ED4D793}"/>
              </a:ext>
            </a:extLst>
          </p:cNvPr>
          <p:cNvSpPr txBox="1"/>
          <p:nvPr/>
        </p:nvSpPr>
        <p:spPr>
          <a:xfrm>
            <a:off x="273447" y="2180038"/>
            <a:ext cx="8734699" cy="1200329"/>
          </a:xfrm>
          <a:prstGeom prst="rect">
            <a:avLst/>
          </a:prstGeom>
          <a:noFill/>
        </p:spPr>
        <p:txBody>
          <a:bodyPr wrap="square">
            <a:spAutoFit/>
          </a:bodyPr>
          <a:lstStyle/>
          <a:p>
            <a:pPr algn="l"/>
            <a:r>
              <a:rPr lang="en-GB" b="1" i="0" u="none" strike="noStrike" dirty="0">
                <a:solidFill>
                  <a:srgbClr val="0000FF"/>
                </a:solidFill>
                <a:effectLst/>
                <a:latin typeface="Source Sans Pro" panose="020B0503030403020204" pitchFamily="34" charset="0"/>
                <a:hlinkClick r:id="rId2">
                  <a:extLst>
                    <a:ext uri="{A12FA001-AC4F-418D-AE19-62706E023703}">
                      <ahyp:hlinkClr xmlns:ahyp="http://schemas.microsoft.com/office/drawing/2018/hyperlinkcolor" val="tx"/>
                    </a:ext>
                  </a:extLst>
                </a:hlinkClick>
              </a:rPr>
              <a:t>The properties of energetic materials : sensitivity, physical and thermodynamic properties</a:t>
            </a:r>
            <a:endParaRPr lang="en-GB" b="1" i="0" dirty="0">
              <a:solidFill>
                <a:srgbClr val="0000FF"/>
              </a:solidFill>
              <a:effectLst/>
              <a:latin typeface="Source Sans Pro" panose="020B0503030403020204" pitchFamily="34" charset="0"/>
            </a:endParaRPr>
          </a:p>
          <a:p>
            <a:pPr algn="l"/>
            <a:r>
              <a:rPr lang="en-GB" b="0" i="0" dirty="0">
                <a:solidFill>
                  <a:srgbClr val="3A3A3A"/>
                </a:solidFill>
                <a:effectLst/>
                <a:latin typeface="Source Sans Pro" panose="020B0503030403020204" pitchFamily="34" charset="0"/>
              </a:rPr>
              <a:t>Thomas M </a:t>
            </a:r>
            <a:r>
              <a:rPr lang="en-GB" b="0" i="0" dirty="0" err="1">
                <a:solidFill>
                  <a:srgbClr val="3A3A3A"/>
                </a:solidFill>
                <a:effectLst/>
                <a:latin typeface="Source Sans Pro" panose="020B0503030403020204" pitchFamily="34" charset="0"/>
              </a:rPr>
              <a:t>Klapötke</a:t>
            </a:r>
            <a:r>
              <a:rPr lang="en-GB" b="0" i="0" dirty="0">
                <a:solidFill>
                  <a:srgbClr val="3A3A3A"/>
                </a:solidFill>
                <a:effectLst/>
                <a:latin typeface="Source Sans Pro" panose="020B0503030403020204" pitchFamily="34" charset="0"/>
              </a:rPr>
              <a:t> author; Mohammad H Keshavarz (Mohammad Hossein) 1966- author</a:t>
            </a:r>
          </a:p>
          <a:p>
            <a:pPr algn="l"/>
            <a:r>
              <a:rPr lang="en-GB" b="0" i="0" dirty="0">
                <a:solidFill>
                  <a:srgbClr val="3A3A3A"/>
                </a:solidFill>
                <a:effectLst/>
                <a:latin typeface="Source Sans Pro" panose="020B0503030403020204" pitchFamily="34" charset="0"/>
              </a:rPr>
              <a:t>2nd edition.; 2021; De Gruyter</a:t>
            </a:r>
          </a:p>
        </p:txBody>
      </p:sp>
      <p:sp>
        <p:nvSpPr>
          <p:cNvPr id="6" name="TextBox 5">
            <a:extLst>
              <a:ext uri="{FF2B5EF4-FFF2-40B4-BE49-F238E27FC236}">
                <a16:creationId xmlns:a16="http://schemas.microsoft.com/office/drawing/2014/main" id="{6B7F05DA-9DC8-4F75-993A-9C9E3ED83E3E}"/>
              </a:ext>
            </a:extLst>
          </p:cNvPr>
          <p:cNvSpPr txBox="1"/>
          <p:nvPr/>
        </p:nvSpPr>
        <p:spPr>
          <a:xfrm>
            <a:off x="3035697" y="1053312"/>
            <a:ext cx="3777110" cy="923330"/>
          </a:xfrm>
          <a:prstGeom prst="rect">
            <a:avLst/>
          </a:prstGeom>
          <a:noFill/>
        </p:spPr>
        <p:txBody>
          <a:bodyPr wrap="square">
            <a:spAutoFit/>
          </a:bodyPr>
          <a:lstStyle/>
          <a:p>
            <a:pPr algn="l"/>
            <a:r>
              <a:rPr lang="en-GB" b="1" i="0" u="none" strike="noStrike" dirty="0">
                <a:solidFill>
                  <a:srgbClr val="0000FF"/>
                </a:solidFill>
                <a:effectLst/>
                <a:latin typeface="Source Sans Pro" panose="020B0503030403020204" pitchFamily="34" charset="0"/>
                <a:hlinkClick r:id="rId3">
                  <a:extLst>
                    <a:ext uri="{A12FA001-AC4F-418D-AE19-62706E023703}">
                      <ahyp:hlinkClr xmlns:ahyp="http://schemas.microsoft.com/office/drawing/2018/hyperlinkcolor" val="tx"/>
                    </a:ext>
                  </a:extLst>
                </a:hlinkClick>
              </a:rPr>
              <a:t>Chemistry of high-energy materials</a:t>
            </a:r>
            <a:endParaRPr lang="en-GB" b="1" i="0" dirty="0">
              <a:solidFill>
                <a:srgbClr val="0000FF"/>
              </a:solidFill>
              <a:effectLst/>
              <a:latin typeface="Source Sans Pro" panose="020B0503030403020204" pitchFamily="34" charset="0"/>
            </a:endParaRPr>
          </a:p>
          <a:p>
            <a:pPr algn="l"/>
            <a:r>
              <a:rPr lang="en-GB" b="0" i="0" dirty="0">
                <a:solidFill>
                  <a:srgbClr val="3A3A3A"/>
                </a:solidFill>
                <a:effectLst/>
                <a:latin typeface="Source Sans Pro" panose="020B0503030403020204" pitchFamily="34" charset="0"/>
              </a:rPr>
              <a:t>Thomas M </a:t>
            </a:r>
            <a:r>
              <a:rPr lang="en-GB" b="0" i="0" dirty="0" err="1">
                <a:solidFill>
                  <a:srgbClr val="3A3A3A"/>
                </a:solidFill>
                <a:effectLst/>
                <a:latin typeface="Source Sans Pro" panose="020B0503030403020204" pitchFamily="34" charset="0"/>
              </a:rPr>
              <a:t>Klapötke</a:t>
            </a:r>
            <a:r>
              <a:rPr lang="en-GB" b="0" i="0" dirty="0">
                <a:solidFill>
                  <a:srgbClr val="3A3A3A"/>
                </a:solidFill>
                <a:effectLst/>
                <a:latin typeface="Source Sans Pro" panose="020B0503030403020204" pitchFamily="34" charset="0"/>
              </a:rPr>
              <a:t> author</a:t>
            </a:r>
          </a:p>
          <a:p>
            <a:pPr algn="l"/>
            <a:r>
              <a:rPr lang="en-GB" b="0" i="0" dirty="0">
                <a:solidFill>
                  <a:srgbClr val="3A3A3A"/>
                </a:solidFill>
                <a:effectLst/>
                <a:latin typeface="Source Sans Pro" panose="020B0503030403020204" pitchFamily="34" charset="0"/>
              </a:rPr>
              <a:t>Sixth edition.; 2022; De Gruyter</a:t>
            </a:r>
          </a:p>
        </p:txBody>
      </p:sp>
      <p:pic>
        <p:nvPicPr>
          <p:cNvPr id="7" name="Picture 6">
            <a:extLst>
              <a:ext uri="{FF2B5EF4-FFF2-40B4-BE49-F238E27FC236}">
                <a16:creationId xmlns:a16="http://schemas.microsoft.com/office/drawing/2014/main" id="{BFCCE2BC-CF9A-4AC0-B098-946859E0785B}"/>
              </a:ext>
            </a:extLst>
          </p:cNvPr>
          <p:cNvPicPr>
            <a:picLocks noChangeAspect="1"/>
          </p:cNvPicPr>
          <p:nvPr/>
        </p:nvPicPr>
        <p:blipFill>
          <a:blip r:embed="rId4"/>
          <a:stretch>
            <a:fillRect/>
          </a:stretch>
        </p:blipFill>
        <p:spPr>
          <a:xfrm>
            <a:off x="992751" y="9156"/>
            <a:ext cx="1574233" cy="2174409"/>
          </a:xfrm>
          <a:prstGeom prst="rect">
            <a:avLst/>
          </a:prstGeom>
        </p:spPr>
      </p:pic>
      <p:pic>
        <p:nvPicPr>
          <p:cNvPr id="8" name="Picture 7">
            <a:extLst>
              <a:ext uri="{FF2B5EF4-FFF2-40B4-BE49-F238E27FC236}">
                <a16:creationId xmlns:a16="http://schemas.microsoft.com/office/drawing/2014/main" id="{16B1B1B8-8626-4BC4-B987-19A531BEE1C0}"/>
              </a:ext>
            </a:extLst>
          </p:cNvPr>
          <p:cNvPicPr>
            <a:picLocks noChangeAspect="1"/>
          </p:cNvPicPr>
          <p:nvPr/>
        </p:nvPicPr>
        <p:blipFill>
          <a:blip r:embed="rId5"/>
          <a:stretch>
            <a:fillRect/>
          </a:stretch>
        </p:blipFill>
        <p:spPr>
          <a:xfrm>
            <a:off x="9079143" y="1154406"/>
            <a:ext cx="1542132" cy="2176335"/>
          </a:xfrm>
          <a:prstGeom prst="rect">
            <a:avLst/>
          </a:prstGeom>
        </p:spPr>
      </p:pic>
      <p:sp>
        <p:nvSpPr>
          <p:cNvPr id="9" name="TextBox 8">
            <a:extLst>
              <a:ext uri="{FF2B5EF4-FFF2-40B4-BE49-F238E27FC236}">
                <a16:creationId xmlns:a16="http://schemas.microsoft.com/office/drawing/2014/main" id="{F907508C-F494-486C-B8B0-6051C0F2FE59}"/>
              </a:ext>
            </a:extLst>
          </p:cNvPr>
          <p:cNvSpPr txBox="1"/>
          <p:nvPr/>
        </p:nvSpPr>
        <p:spPr>
          <a:xfrm>
            <a:off x="1699754" y="5205764"/>
            <a:ext cx="6163936" cy="1477328"/>
          </a:xfrm>
          <a:prstGeom prst="rect">
            <a:avLst/>
          </a:prstGeom>
          <a:noFill/>
        </p:spPr>
        <p:txBody>
          <a:bodyPr wrap="square">
            <a:spAutoFit/>
          </a:bodyPr>
          <a:lstStyle/>
          <a:p>
            <a:pPr algn="l"/>
            <a:r>
              <a:rPr lang="en-GB" b="1" i="0" u="none" strike="noStrike" dirty="0">
                <a:solidFill>
                  <a:srgbClr val="0000FF"/>
                </a:solidFill>
                <a:effectLst/>
                <a:latin typeface="Source Sans Pro" panose="020B0503030403020204" pitchFamily="34" charset="0"/>
                <a:hlinkClick r:id="rId6">
                  <a:extLst>
                    <a:ext uri="{A12FA001-AC4F-418D-AE19-62706E023703}">
                      <ahyp:hlinkClr xmlns:ahyp="http://schemas.microsoft.com/office/drawing/2018/hyperlinkcolor" val="tx"/>
                    </a:ext>
                  </a:extLst>
                </a:hlinkClick>
              </a:rPr>
              <a:t>Energetic compounds : methods for prediction of their performance</a:t>
            </a:r>
            <a:endParaRPr lang="en-GB" b="1" i="0" dirty="0">
              <a:solidFill>
                <a:srgbClr val="0000FF"/>
              </a:solidFill>
              <a:effectLst/>
              <a:latin typeface="Source Sans Pro" panose="020B0503030403020204" pitchFamily="34" charset="0"/>
            </a:endParaRPr>
          </a:p>
          <a:p>
            <a:pPr algn="l"/>
            <a:r>
              <a:rPr lang="en-GB" b="0" i="0" dirty="0">
                <a:solidFill>
                  <a:srgbClr val="3A3A3A"/>
                </a:solidFill>
                <a:effectLst/>
                <a:latin typeface="Source Sans Pro" panose="020B0503030403020204" pitchFamily="34" charset="0"/>
              </a:rPr>
              <a:t>Thomas M </a:t>
            </a:r>
            <a:r>
              <a:rPr lang="en-GB" b="0" i="0" dirty="0" err="1">
                <a:solidFill>
                  <a:srgbClr val="3A3A3A"/>
                </a:solidFill>
                <a:effectLst/>
                <a:latin typeface="Source Sans Pro" panose="020B0503030403020204" pitchFamily="34" charset="0"/>
              </a:rPr>
              <a:t>Klapötke</a:t>
            </a:r>
            <a:r>
              <a:rPr lang="en-GB" b="0" i="0" dirty="0">
                <a:solidFill>
                  <a:srgbClr val="3A3A3A"/>
                </a:solidFill>
                <a:effectLst/>
                <a:latin typeface="Source Sans Pro" panose="020B0503030403020204" pitchFamily="34" charset="0"/>
              </a:rPr>
              <a:t> author; Mohammad H Keshavarz (Mohammad Hossein) 1966- author</a:t>
            </a:r>
          </a:p>
          <a:p>
            <a:pPr algn="l"/>
            <a:r>
              <a:rPr lang="en-GB" b="0" i="0" dirty="0">
                <a:solidFill>
                  <a:srgbClr val="3A3A3A"/>
                </a:solidFill>
                <a:effectLst/>
                <a:latin typeface="Source Sans Pro" panose="020B0503030403020204" pitchFamily="34" charset="0"/>
              </a:rPr>
              <a:t>2nd edition.; 2020; Walter de Gruyter GmbH</a:t>
            </a:r>
          </a:p>
        </p:txBody>
      </p:sp>
      <p:pic>
        <p:nvPicPr>
          <p:cNvPr id="10" name="Picture 9">
            <a:extLst>
              <a:ext uri="{FF2B5EF4-FFF2-40B4-BE49-F238E27FC236}">
                <a16:creationId xmlns:a16="http://schemas.microsoft.com/office/drawing/2014/main" id="{4D8F8104-F4E7-495F-AFE3-760C0A301B4D}"/>
              </a:ext>
            </a:extLst>
          </p:cNvPr>
          <p:cNvPicPr>
            <a:picLocks noChangeAspect="1"/>
          </p:cNvPicPr>
          <p:nvPr/>
        </p:nvPicPr>
        <p:blipFill>
          <a:blip r:embed="rId7"/>
          <a:stretch>
            <a:fillRect/>
          </a:stretch>
        </p:blipFill>
        <p:spPr>
          <a:xfrm>
            <a:off x="7749389" y="4368971"/>
            <a:ext cx="1542135" cy="2174409"/>
          </a:xfrm>
          <a:prstGeom prst="rect">
            <a:avLst/>
          </a:prstGeom>
        </p:spPr>
      </p:pic>
      <p:sp>
        <p:nvSpPr>
          <p:cNvPr id="11" name="TextBox 10">
            <a:extLst>
              <a:ext uri="{FF2B5EF4-FFF2-40B4-BE49-F238E27FC236}">
                <a16:creationId xmlns:a16="http://schemas.microsoft.com/office/drawing/2014/main" id="{6F74EFF8-D076-41A9-BCC2-6C0EA0580022}"/>
              </a:ext>
            </a:extLst>
          </p:cNvPr>
          <p:cNvSpPr txBox="1"/>
          <p:nvPr/>
        </p:nvSpPr>
        <p:spPr>
          <a:xfrm>
            <a:off x="332183" y="3734462"/>
            <a:ext cx="6163936" cy="1200329"/>
          </a:xfrm>
          <a:prstGeom prst="rect">
            <a:avLst/>
          </a:prstGeom>
          <a:noFill/>
        </p:spPr>
        <p:txBody>
          <a:bodyPr wrap="square">
            <a:spAutoFit/>
          </a:bodyPr>
          <a:lstStyle/>
          <a:p>
            <a:pPr algn="l"/>
            <a:r>
              <a:rPr lang="en-GB" b="1" i="0" u="none" strike="noStrike" dirty="0">
                <a:solidFill>
                  <a:srgbClr val="0000FF"/>
                </a:solidFill>
                <a:effectLst/>
                <a:latin typeface="Source Sans Pro" panose="020B0503030403020204" pitchFamily="34" charset="0"/>
                <a:hlinkClick r:id="rId8">
                  <a:extLst>
                    <a:ext uri="{A12FA001-AC4F-418D-AE19-62706E023703}">
                      <ahyp:hlinkClr xmlns:ahyp="http://schemas.microsoft.com/office/drawing/2018/hyperlinkcolor" val="tx"/>
                    </a:ext>
                  </a:extLst>
                </a:hlinkClick>
              </a:rPr>
              <a:t>High explosives, propellants, pyrotechnics</a:t>
            </a:r>
            <a:endParaRPr lang="en-GB" b="1" i="0" dirty="0">
              <a:solidFill>
                <a:srgbClr val="0000FF"/>
              </a:solidFill>
              <a:effectLst/>
              <a:latin typeface="Source Sans Pro" panose="020B0503030403020204" pitchFamily="34" charset="0"/>
            </a:endParaRPr>
          </a:p>
          <a:p>
            <a:pPr algn="l"/>
            <a:r>
              <a:rPr lang="en-GB" b="0" i="0" dirty="0">
                <a:solidFill>
                  <a:srgbClr val="3A3A3A"/>
                </a:solidFill>
                <a:effectLst/>
                <a:latin typeface="Source Sans Pro" panose="020B0503030403020204" pitchFamily="34" charset="0"/>
              </a:rPr>
              <a:t>Ernst-Christian Koch author</a:t>
            </a:r>
          </a:p>
          <a:p>
            <a:pPr algn="l"/>
            <a:r>
              <a:rPr lang="en-GB" b="0" i="0" dirty="0">
                <a:solidFill>
                  <a:srgbClr val="3A3A3A"/>
                </a:solidFill>
                <a:effectLst/>
                <a:latin typeface="Source Sans Pro" panose="020B0503030403020204" pitchFamily="34" charset="0"/>
              </a:rPr>
              <a:t>2021; De Gruyter</a:t>
            </a:r>
          </a:p>
          <a:p>
            <a:pPr algn="l"/>
            <a:r>
              <a:rPr lang="en-GB" i="1" dirty="0">
                <a:solidFill>
                  <a:srgbClr val="3A3A3A"/>
                </a:solidFill>
                <a:latin typeface="Source Sans Pro" panose="020B0503030403020204" pitchFamily="34" charset="0"/>
              </a:rPr>
              <a:t>available online</a:t>
            </a:r>
            <a:endParaRPr lang="en-GB" b="0" i="1" dirty="0">
              <a:solidFill>
                <a:srgbClr val="3A3A3A"/>
              </a:solidFill>
              <a:effectLst/>
              <a:latin typeface="Source Sans Pro" panose="020B0503030403020204" pitchFamily="34" charset="0"/>
            </a:endParaRPr>
          </a:p>
        </p:txBody>
      </p:sp>
      <p:pic>
        <p:nvPicPr>
          <p:cNvPr id="12" name="Picture 11">
            <a:extLst>
              <a:ext uri="{FF2B5EF4-FFF2-40B4-BE49-F238E27FC236}">
                <a16:creationId xmlns:a16="http://schemas.microsoft.com/office/drawing/2014/main" id="{CD1AB25C-3B39-403B-8DE5-DEE7B56C2C91}"/>
              </a:ext>
            </a:extLst>
          </p:cNvPr>
          <p:cNvPicPr>
            <a:picLocks noChangeAspect="1"/>
          </p:cNvPicPr>
          <p:nvPr/>
        </p:nvPicPr>
        <p:blipFill>
          <a:blip r:embed="rId9"/>
          <a:stretch>
            <a:fillRect/>
          </a:stretch>
        </p:blipFill>
        <p:spPr>
          <a:xfrm>
            <a:off x="5389447" y="3063950"/>
            <a:ext cx="1542135" cy="2174409"/>
          </a:xfrm>
          <a:prstGeom prst="rect">
            <a:avLst/>
          </a:prstGeom>
        </p:spPr>
      </p:pic>
    </p:spTree>
    <p:extLst>
      <p:ext uri="{BB962C8B-B14F-4D97-AF65-F5344CB8AC3E}">
        <p14:creationId xmlns:p14="http://schemas.microsoft.com/office/powerpoint/2010/main" val="36941413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D33F7-1FD8-4D74-B914-66F822270F96}"/>
              </a:ext>
            </a:extLst>
          </p:cNvPr>
          <p:cNvSpPr>
            <a:spLocks noGrp="1"/>
          </p:cNvSpPr>
          <p:nvPr>
            <p:ph type="title"/>
          </p:nvPr>
        </p:nvSpPr>
        <p:spPr>
          <a:xfrm>
            <a:off x="913774" y="8918"/>
            <a:ext cx="10364451" cy="838808"/>
          </a:xfrm>
        </p:spPr>
        <p:txBody>
          <a:bodyPr/>
          <a:lstStyle/>
          <a:p>
            <a:r>
              <a:rPr lang="en-GB" dirty="0">
                <a:effectLst>
                  <a:outerShdw blurRad="38100" dist="38100" dir="2700000" algn="tl">
                    <a:srgbClr val="000000">
                      <a:alpha val="43137"/>
                    </a:srgbClr>
                  </a:outerShdw>
                </a:effectLst>
              </a:rPr>
              <a:t>WHAT IS CHEMISTRY?</a:t>
            </a:r>
          </a:p>
        </p:txBody>
      </p:sp>
      <p:sp>
        <p:nvSpPr>
          <p:cNvPr id="5" name="TextBox 4">
            <a:extLst>
              <a:ext uri="{FF2B5EF4-FFF2-40B4-BE49-F238E27FC236}">
                <a16:creationId xmlns:a16="http://schemas.microsoft.com/office/drawing/2014/main" id="{CFA52A52-4CF4-40A6-9939-C39749FD3596}"/>
              </a:ext>
            </a:extLst>
          </p:cNvPr>
          <p:cNvSpPr txBox="1"/>
          <p:nvPr/>
        </p:nvSpPr>
        <p:spPr>
          <a:xfrm>
            <a:off x="178171" y="835026"/>
            <a:ext cx="12013829" cy="830997"/>
          </a:xfrm>
          <a:prstGeom prst="rect">
            <a:avLst/>
          </a:prstGeom>
          <a:noFill/>
        </p:spPr>
        <p:txBody>
          <a:bodyPr wrap="square">
            <a:spAutoFit/>
          </a:bodyPr>
          <a:lstStyle/>
          <a:p>
            <a:pPr marL="84138" lvl="1"/>
            <a:r>
              <a:rPr lang="en-GB" sz="2400" b="1" i="0" dirty="0">
                <a:solidFill>
                  <a:srgbClr val="202124"/>
                </a:solidFill>
                <a:effectLst/>
                <a:cs typeface="Calibri" panose="020F0502020204030204" pitchFamily="34" charset="0"/>
              </a:rPr>
              <a:t>branch of science concerned with </a:t>
            </a:r>
            <a:r>
              <a:rPr lang="en-GB" sz="2400" b="1" i="0" dirty="0">
                <a:solidFill>
                  <a:srgbClr val="00B0F0"/>
                </a:solidFill>
                <a:effectLst/>
                <a:cs typeface="Calibri" panose="020F0502020204030204" pitchFamily="34" charset="0"/>
              </a:rPr>
              <a:t>substances</a:t>
            </a:r>
            <a:r>
              <a:rPr lang="en-GB" sz="2400" b="1" i="0" dirty="0">
                <a:solidFill>
                  <a:srgbClr val="202124"/>
                </a:solidFill>
                <a:effectLst/>
                <a:cs typeface="Calibri" panose="020F0502020204030204" pitchFamily="34" charset="0"/>
              </a:rPr>
              <a:t> of which </a:t>
            </a:r>
            <a:r>
              <a:rPr lang="en-GB" sz="2400" b="1" i="0" dirty="0">
                <a:solidFill>
                  <a:srgbClr val="7030A0"/>
                </a:solidFill>
                <a:effectLst/>
                <a:cs typeface="Calibri" panose="020F0502020204030204" pitchFamily="34" charset="0"/>
              </a:rPr>
              <a:t>matter</a:t>
            </a:r>
            <a:r>
              <a:rPr lang="en-GB" sz="2400" b="1" i="0" dirty="0">
                <a:solidFill>
                  <a:srgbClr val="202124"/>
                </a:solidFill>
                <a:effectLst/>
                <a:cs typeface="Calibri" panose="020F0502020204030204" pitchFamily="34" charset="0"/>
              </a:rPr>
              <a:t> is composed, investigation of their properties and reactions, and use of such reactions to form new </a:t>
            </a:r>
            <a:r>
              <a:rPr lang="en-GB" sz="2400" b="1" i="0" dirty="0">
                <a:solidFill>
                  <a:srgbClr val="00B0F0"/>
                </a:solidFill>
                <a:effectLst/>
                <a:cs typeface="Calibri" panose="020F0502020204030204" pitchFamily="34" charset="0"/>
              </a:rPr>
              <a:t>substances</a:t>
            </a:r>
            <a:endParaRPr lang="en-GB" sz="2400" b="1" dirty="0">
              <a:cs typeface="Calibri" panose="020F0502020204030204" pitchFamily="34" charset="0"/>
            </a:endParaRPr>
          </a:p>
        </p:txBody>
      </p:sp>
      <p:sp>
        <p:nvSpPr>
          <p:cNvPr id="6" name="TextBox 5">
            <a:extLst>
              <a:ext uri="{FF2B5EF4-FFF2-40B4-BE49-F238E27FC236}">
                <a16:creationId xmlns:a16="http://schemas.microsoft.com/office/drawing/2014/main" id="{8DF3E8F0-08D7-4BEA-9649-6486A2054584}"/>
              </a:ext>
            </a:extLst>
          </p:cNvPr>
          <p:cNvSpPr txBox="1"/>
          <p:nvPr/>
        </p:nvSpPr>
        <p:spPr>
          <a:xfrm>
            <a:off x="418878" y="1764857"/>
            <a:ext cx="11655741" cy="1015663"/>
          </a:xfrm>
          <a:prstGeom prst="rect">
            <a:avLst/>
          </a:prstGeom>
          <a:noFill/>
        </p:spPr>
        <p:txBody>
          <a:bodyPr wrap="square" rtlCol="0">
            <a:spAutoFit/>
          </a:bodyPr>
          <a:lstStyle/>
          <a:p>
            <a:r>
              <a:rPr lang="en-GB" sz="2000" b="1" dirty="0">
                <a:solidFill>
                  <a:srgbClr val="7030A0"/>
                </a:solidFill>
              </a:rPr>
              <a:t>matter</a:t>
            </a:r>
            <a:r>
              <a:rPr lang="en-GB" sz="2000" dirty="0"/>
              <a:t> – anything that takes up space and has </a:t>
            </a:r>
            <a:r>
              <a:rPr lang="en-GB" sz="2000" dirty="0">
                <a:solidFill>
                  <a:srgbClr val="00B050"/>
                </a:solidFill>
              </a:rPr>
              <a:t>mass</a:t>
            </a:r>
            <a:r>
              <a:rPr lang="en-GB" sz="2000" dirty="0"/>
              <a:t>; a physical substance that everything in the world is made of</a:t>
            </a:r>
          </a:p>
          <a:p>
            <a:r>
              <a:rPr lang="en-GB" sz="2000" b="1" dirty="0">
                <a:solidFill>
                  <a:srgbClr val="00B050"/>
                </a:solidFill>
              </a:rPr>
              <a:t>mass</a:t>
            </a:r>
            <a:r>
              <a:rPr lang="en-GB" sz="2000" dirty="0"/>
              <a:t> – the amount of </a:t>
            </a:r>
            <a:r>
              <a:rPr lang="en-GB" sz="2000" dirty="0">
                <a:solidFill>
                  <a:srgbClr val="7030A0"/>
                </a:solidFill>
              </a:rPr>
              <a:t>matter</a:t>
            </a:r>
            <a:r>
              <a:rPr lang="en-GB" sz="2000" dirty="0"/>
              <a:t> in a </a:t>
            </a:r>
            <a:r>
              <a:rPr lang="en-GB" sz="2000" dirty="0">
                <a:solidFill>
                  <a:srgbClr val="00B0F0"/>
                </a:solidFill>
              </a:rPr>
              <a:t>substance</a:t>
            </a:r>
          </a:p>
          <a:p>
            <a:r>
              <a:rPr lang="en-GB" sz="2000" b="1" dirty="0">
                <a:solidFill>
                  <a:srgbClr val="00B0F0"/>
                </a:solidFill>
              </a:rPr>
              <a:t>substance</a:t>
            </a:r>
            <a:r>
              <a:rPr lang="en-GB" sz="2000" dirty="0"/>
              <a:t> – any </a:t>
            </a:r>
            <a:r>
              <a:rPr lang="en-GB" sz="2000" dirty="0">
                <a:solidFill>
                  <a:srgbClr val="7030A0"/>
                </a:solidFill>
              </a:rPr>
              <a:t>matter</a:t>
            </a:r>
            <a:r>
              <a:rPr lang="en-GB" sz="2000" dirty="0"/>
              <a:t> or chemical that can undergo a </a:t>
            </a:r>
            <a:r>
              <a:rPr lang="en-GB" sz="2000" b="1" dirty="0">
                <a:solidFill>
                  <a:srgbClr val="C00000"/>
                </a:solidFill>
              </a:rPr>
              <a:t>change</a:t>
            </a:r>
          </a:p>
        </p:txBody>
      </p:sp>
      <p:grpSp>
        <p:nvGrpSpPr>
          <p:cNvPr id="7" name="Group 6">
            <a:extLst>
              <a:ext uri="{FF2B5EF4-FFF2-40B4-BE49-F238E27FC236}">
                <a16:creationId xmlns:a16="http://schemas.microsoft.com/office/drawing/2014/main" id="{61295A56-0207-4101-B6E6-C6C12C98889E}"/>
              </a:ext>
            </a:extLst>
          </p:cNvPr>
          <p:cNvGrpSpPr/>
          <p:nvPr/>
        </p:nvGrpSpPr>
        <p:grpSpPr>
          <a:xfrm>
            <a:off x="178171" y="3210018"/>
            <a:ext cx="11386407" cy="3566801"/>
            <a:chOff x="402064" y="1850883"/>
            <a:chExt cx="11386407" cy="3566801"/>
          </a:xfrm>
        </p:grpSpPr>
        <p:sp>
          <p:nvSpPr>
            <p:cNvPr id="8" name="TextBox 7">
              <a:extLst>
                <a:ext uri="{FF2B5EF4-FFF2-40B4-BE49-F238E27FC236}">
                  <a16:creationId xmlns:a16="http://schemas.microsoft.com/office/drawing/2014/main" id="{CDC10E0E-E517-4A0B-A2A3-6FA051203A87}"/>
                </a:ext>
              </a:extLst>
            </p:cNvPr>
            <p:cNvSpPr txBox="1"/>
            <p:nvPr/>
          </p:nvSpPr>
          <p:spPr>
            <a:xfrm>
              <a:off x="4419520" y="3206333"/>
              <a:ext cx="3452676" cy="461665"/>
            </a:xfrm>
            <a:prstGeom prst="rect">
              <a:avLst/>
            </a:prstGeom>
            <a:noFill/>
            <a:ln>
              <a:solidFill>
                <a:schemeClr val="accent1">
                  <a:shade val="50000"/>
                </a:schemeClr>
              </a:solidFill>
            </a:ln>
          </p:spPr>
          <p:txBody>
            <a:bodyPr wrap="none" rtlCol="0">
              <a:spAutoFit/>
            </a:bodyPr>
            <a:lstStyle/>
            <a:p>
              <a:r>
                <a:rPr lang="en-GB" sz="2400" b="1" dirty="0">
                  <a:solidFill>
                    <a:srgbClr val="0070C0"/>
                  </a:solidFill>
                </a:rPr>
                <a:t>BRANCHES of CHEMISTRY</a:t>
              </a:r>
            </a:p>
          </p:txBody>
        </p:sp>
        <p:sp>
          <p:nvSpPr>
            <p:cNvPr id="9" name="TextBox 8">
              <a:extLst>
                <a:ext uri="{FF2B5EF4-FFF2-40B4-BE49-F238E27FC236}">
                  <a16:creationId xmlns:a16="http://schemas.microsoft.com/office/drawing/2014/main" id="{D176D9DD-9E68-46F8-9C6E-8AFD00E065D1}"/>
                </a:ext>
              </a:extLst>
            </p:cNvPr>
            <p:cNvSpPr txBox="1"/>
            <p:nvPr/>
          </p:nvSpPr>
          <p:spPr>
            <a:xfrm>
              <a:off x="6568176" y="2258671"/>
              <a:ext cx="1404872" cy="461665"/>
            </a:xfrm>
            <a:prstGeom prst="rect">
              <a:avLst/>
            </a:prstGeom>
            <a:noFill/>
            <a:ln>
              <a:solidFill>
                <a:schemeClr val="tx1"/>
              </a:solidFill>
            </a:ln>
          </p:spPr>
          <p:txBody>
            <a:bodyPr wrap="none" rtlCol="0">
              <a:spAutoFit/>
            </a:bodyPr>
            <a:lstStyle/>
            <a:p>
              <a:r>
                <a:rPr lang="en-GB" sz="2400" b="1" dirty="0">
                  <a:solidFill>
                    <a:srgbClr val="FF0000"/>
                  </a:solidFill>
                </a:rPr>
                <a:t>PHYSICAL</a:t>
              </a:r>
            </a:p>
          </p:txBody>
        </p:sp>
        <p:sp>
          <p:nvSpPr>
            <p:cNvPr id="10" name="TextBox 9">
              <a:extLst>
                <a:ext uri="{FF2B5EF4-FFF2-40B4-BE49-F238E27FC236}">
                  <a16:creationId xmlns:a16="http://schemas.microsoft.com/office/drawing/2014/main" id="{8835899F-9E97-43AA-8F35-BA7E42C4452D}"/>
                </a:ext>
              </a:extLst>
            </p:cNvPr>
            <p:cNvSpPr txBox="1"/>
            <p:nvPr/>
          </p:nvSpPr>
          <p:spPr>
            <a:xfrm>
              <a:off x="4188047" y="2264726"/>
              <a:ext cx="1392497" cy="461665"/>
            </a:xfrm>
            <a:prstGeom prst="rect">
              <a:avLst/>
            </a:prstGeom>
            <a:noFill/>
            <a:ln>
              <a:solidFill>
                <a:schemeClr val="accent1">
                  <a:shade val="50000"/>
                </a:schemeClr>
              </a:solidFill>
            </a:ln>
          </p:spPr>
          <p:txBody>
            <a:bodyPr wrap="none" rtlCol="0">
              <a:spAutoFit/>
            </a:bodyPr>
            <a:lstStyle/>
            <a:p>
              <a:r>
                <a:rPr lang="en-GB" sz="2400" b="1" dirty="0"/>
                <a:t>ORGANIC</a:t>
              </a:r>
            </a:p>
          </p:txBody>
        </p:sp>
        <p:sp>
          <p:nvSpPr>
            <p:cNvPr id="11" name="TextBox 10">
              <a:extLst>
                <a:ext uri="{FF2B5EF4-FFF2-40B4-BE49-F238E27FC236}">
                  <a16:creationId xmlns:a16="http://schemas.microsoft.com/office/drawing/2014/main" id="{85493295-EAE1-4838-9C54-8956F0ED212E}"/>
                </a:ext>
              </a:extLst>
            </p:cNvPr>
            <p:cNvSpPr txBox="1"/>
            <p:nvPr/>
          </p:nvSpPr>
          <p:spPr>
            <a:xfrm>
              <a:off x="6620312" y="4171189"/>
              <a:ext cx="1676228" cy="461665"/>
            </a:xfrm>
            <a:prstGeom prst="rect">
              <a:avLst/>
            </a:prstGeom>
            <a:noFill/>
            <a:ln>
              <a:solidFill>
                <a:schemeClr val="tx1"/>
              </a:solidFill>
            </a:ln>
          </p:spPr>
          <p:txBody>
            <a:bodyPr wrap="none" rtlCol="0">
              <a:spAutoFit/>
            </a:bodyPr>
            <a:lstStyle/>
            <a:p>
              <a:r>
                <a:rPr lang="en-GB" sz="2400" b="1" dirty="0">
                  <a:solidFill>
                    <a:srgbClr val="00B050"/>
                  </a:solidFill>
                </a:rPr>
                <a:t>INORGANIC</a:t>
              </a:r>
            </a:p>
          </p:txBody>
        </p:sp>
        <p:sp>
          <p:nvSpPr>
            <p:cNvPr id="12" name="TextBox 11">
              <a:extLst>
                <a:ext uri="{FF2B5EF4-FFF2-40B4-BE49-F238E27FC236}">
                  <a16:creationId xmlns:a16="http://schemas.microsoft.com/office/drawing/2014/main" id="{1FB93CA0-26F5-4403-AB3D-86604C09FCB9}"/>
                </a:ext>
              </a:extLst>
            </p:cNvPr>
            <p:cNvSpPr txBox="1"/>
            <p:nvPr/>
          </p:nvSpPr>
          <p:spPr>
            <a:xfrm>
              <a:off x="8129813" y="1859340"/>
              <a:ext cx="3285708" cy="1569660"/>
            </a:xfrm>
            <a:prstGeom prst="rect">
              <a:avLst/>
            </a:prstGeom>
            <a:noFill/>
            <a:ln w="19050">
              <a:solidFill>
                <a:srgbClr val="FF0000"/>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Studies the behaviour of materials at an atomic and molecular level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Investigates the mechanism, rate, and energy transfer that occurs when matter undergoes change</a:t>
              </a:r>
            </a:p>
            <a:p>
              <a:endParaRPr lang="en-GB" sz="1600" dirty="0"/>
            </a:p>
          </p:txBody>
        </p:sp>
        <p:sp>
          <p:nvSpPr>
            <p:cNvPr id="13" name="TextBox 12">
              <a:extLst>
                <a:ext uri="{FF2B5EF4-FFF2-40B4-BE49-F238E27FC236}">
                  <a16:creationId xmlns:a16="http://schemas.microsoft.com/office/drawing/2014/main" id="{B3E48482-5F89-4EF3-99B0-F100A53A7110}"/>
                </a:ext>
              </a:extLst>
            </p:cNvPr>
            <p:cNvSpPr txBox="1"/>
            <p:nvPr/>
          </p:nvSpPr>
          <p:spPr>
            <a:xfrm>
              <a:off x="402064" y="1850883"/>
              <a:ext cx="3651906" cy="1815882"/>
            </a:xfrm>
            <a:prstGeom prst="rect">
              <a:avLst/>
            </a:prstGeom>
            <a:noFill/>
            <a:ln w="19050">
              <a:solidFill>
                <a:schemeClr val="tx1"/>
              </a:solidFill>
            </a:ln>
          </p:spPr>
          <p:txBody>
            <a:bodyPr wrap="square" rtlCol="0">
              <a:spAutoFit/>
            </a:bodyPr>
            <a:lstStyle/>
            <a:p>
              <a:pPr marL="0" lvl="1"/>
              <a:r>
                <a:rPr lang="en-GB" sz="1600" dirty="0">
                  <a:cs typeface="Calibri" panose="020F0502020204030204" pitchFamily="34" charset="0"/>
                </a:rPr>
                <a:t>Focused on organic compounds which contain carbon in covalent bonding</a:t>
              </a:r>
            </a:p>
            <a:p>
              <a:pPr marL="285750" lvl="1" indent="-285750">
                <a:buFont typeface="Arial" panose="020B0604020202020204" pitchFamily="34" charset="0"/>
                <a:buChar char="•"/>
              </a:pPr>
              <a:r>
                <a:rPr lang="en-GB" sz="1600" dirty="0">
                  <a:cs typeface="Calibri" panose="020F0502020204030204" pitchFamily="34" charset="0"/>
                </a:rPr>
                <a:t>structure: chemical composition and formula</a:t>
              </a:r>
            </a:p>
            <a:p>
              <a:pPr marL="285750" lvl="1" indent="-285750">
                <a:buFont typeface="Arial" panose="020B0604020202020204" pitchFamily="34" charset="0"/>
                <a:buChar char="•"/>
              </a:pPr>
              <a:r>
                <a:rPr lang="en-GB" sz="1600" dirty="0">
                  <a:cs typeface="Calibri" panose="020F0502020204030204" pitchFamily="34" charset="0"/>
                </a:rPr>
                <a:t>properties: physical and chemical, chemical reactivity</a:t>
              </a:r>
            </a:p>
            <a:p>
              <a:pPr marL="285750" lvl="1" indent="-285750">
                <a:buFont typeface="Arial" panose="020B0604020202020204" pitchFamily="34" charset="0"/>
                <a:buChar char="•"/>
              </a:pPr>
              <a:r>
                <a:rPr lang="en-GB" sz="1600" dirty="0">
                  <a:cs typeface="Calibri" panose="020F0502020204030204" pitchFamily="34" charset="0"/>
                </a:rPr>
                <a:t>chemical synthesis, theoretical studies</a:t>
              </a:r>
              <a:endParaRPr lang="en-GB" sz="1600" dirty="0"/>
            </a:p>
          </p:txBody>
        </p:sp>
        <p:sp>
          <p:nvSpPr>
            <p:cNvPr id="14" name="TextBox 13">
              <a:extLst>
                <a:ext uri="{FF2B5EF4-FFF2-40B4-BE49-F238E27FC236}">
                  <a16:creationId xmlns:a16="http://schemas.microsoft.com/office/drawing/2014/main" id="{A5278BAE-4F41-4963-8710-EBFBAB42FA73}"/>
                </a:ext>
              </a:extLst>
            </p:cNvPr>
            <p:cNvSpPr txBox="1"/>
            <p:nvPr/>
          </p:nvSpPr>
          <p:spPr>
            <a:xfrm>
              <a:off x="8440525" y="4087909"/>
              <a:ext cx="3347946" cy="830997"/>
            </a:xfrm>
            <a:prstGeom prst="rect">
              <a:avLst/>
            </a:prstGeom>
            <a:noFill/>
            <a:ln w="19050">
              <a:solidFill>
                <a:srgbClr val="00B050"/>
              </a:solidFill>
            </a:ln>
          </p:spPr>
          <p:txBody>
            <a:bodyPr wrap="square" rtlCol="0">
              <a:spAutoFit/>
            </a:bodyPr>
            <a:lstStyle/>
            <a:p>
              <a:r>
                <a:rPr lang="en-GB" sz="1600" dirty="0"/>
                <a:t>Analyses the structure, synthesis and properties of inorganic compounds (contain metals)</a:t>
              </a:r>
            </a:p>
          </p:txBody>
        </p:sp>
        <p:sp>
          <p:nvSpPr>
            <p:cNvPr id="15" name="TextBox 14">
              <a:extLst>
                <a:ext uri="{FF2B5EF4-FFF2-40B4-BE49-F238E27FC236}">
                  <a16:creationId xmlns:a16="http://schemas.microsoft.com/office/drawing/2014/main" id="{46E1EBAC-751D-40CF-9BD4-09485FBAD763}"/>
                </a:ext>
              </a:extLst>
            </p:cNvPr>
            <p:cNvSpPr txBox="1"/>
            <p:nvPr/>
          </p:nvSpPr>
          <p:spPr>
            <a:xfrm>
              <a:off x="3719217" y="3848024"/>
              <a:ext cx="1681871" cy="1569660"/>
            </a:xfrm>
            <a:prstGeom prst="rect">
              <a:avLst/>
            </a:prstGeom>
            <a:noFill/>
            <a:ln>
              <a:solidFill>
                <a:schemeClr val="tx1"/>
              </a:solidFill>
            </a:ln>
          </p:spPr>
          <p:txBody>
            <a:bodyPr wrap="none" rtlCol="0">
              <a:spAutoFit/>
            </a:bodyPr>
            <a:lstStyle/>
            <a:p>
              <a:r>
                <a:rPr lang="en-GB" sz="2400" dirty="0"/>
                <a:t>Analytical</a:t>
              </a:r>
            </a:p>
            <a:p>
              <a:r>
                <a:rPr lang="en-GB" sz="2400" dirty="0"/>
                <a:t>Biochemistry</a:t>
              </a:r>
            </a:p>
            <a:p>
              <a:r>
                <a:rPr lang="en-GB" sz="2400" dirty="0"/>
                <a:t>Nuclear</a:t>
              </a:r>
            </a:p>
            <a:p>
              <a:r>
                <a:rPr lang="en-GB" sz="2400" dirty="0"/>
                <a:t>Quantum …</a:t>
              </a:r>
            </a:p>
          </p:txBody>
        </p:sp>
        <p:sp>
          <p:nvSpPr>
            <p:cNvPr id="16" name="Arrow: Bent 15">
              <a:extLst>
                <a:ext uri="{FF2B5EF4-FFF2-40B4-BE49-F238E27FC236}">
                  <a16:creationId xmlns:a16="http://schemas.microsoft.com/office/drawing/2014/main" id="{D6716B27-A30C-4677-97C0-867FFEEB84AF}"/>
                </a:ext>
              </a:extLst>
            </p:cNvPr>
            <p:cNvSpPr/>
            <p:nvPr/>
          </p:nvSpPr>
          <p:spPr>
            <a:xfrm>
              <a:off x="6361908" y="2436873"/>
              <a:ext cx="176059" cy="761373"/>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7" name="Arrow: Bent 16">
              <a:extLst>
                <a:ext uri="{FF2B5EF4-FFF2-40B4-BE49-F238E27FC236}">
                  <a16:creationId xmlns:a16="http://schemas.microsoft.com/office/drawing/2014/main" id="{ADBF7290-7B2E-4DF0-9796-833B4D93D9AA}"/>
                </a:ext>
              </a:extLst>
            </p:cNvPr>
            <p:cNvSpPr/>
            <p:nvPr/>
          </p:nvSpPr>
          <p:spPr>
            <a:xfrm rot="10800000">
              <a:off x="5618909" y="3676085"/>
              <a:ext cx="176059" cy="761373"/>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8" name="Arrow: Bent 17">
              <a:extLst>
                <a:ext uri="{FF2B5EF4-FFF2-40B4-BE49-F238E27FC236}">
                  <a16:creationId xmlns:a16="http://schemas.microsoft.com/office/drawing/2014/main" id="{F3C449A2-4FC5-4055-95A3-69FBC47CC713}"/>
                </a:ext>
              </a:extLst>
            </p:cNvPr>
            <p:cNvSpPr/>
            <p:nvPr/>
          </p:nvSpPr>
          <p:spPr>
            <a:xfrm flipH="1">
              <a:off x="5587093" y="2421712"/>
              <a:ext cx="176058" cy="761373"/>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9" name="Arrow: Bent 18">
              <a:extLst>
                <a:ext uri="{FF2B5EF4-FFF2-40B4-BE49-F238E27FC236}">
                  <a16:creationId xmlns:a16="http://schemas.microsoft.com/office/drawing/2014/main" id="{F9C32297-5A68-4ABD-8C34-3F5CD23B223D}"/>
                </a:ext>
              </a:extLst>
            </p:cNvPr>
            <p:cNvSpPr/>
            <p:nvPr/>
          </p:nvSpPr>
          <p:spPr>
            <a:xfrm rot="10800000" flipH="1">
              <a:off x="6382614" y="3669165"/>
              <a:ext cx="176058" cy="761373"/>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Tree>
    <p:extLst>
      <p:ext uri="{BB962C8B-B14F-4D97-AF65-F5344CB8AC3E}">
        <p14:creationId xmlns:p14="http://schemas.microsoft.com/office/powerpoint/2010/main" val="23313769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2504FFC9-FBE4-4994-A424-9BC5DDA463E5}"/>
              </a:ext>
            </a:extLst>
          </p:cNvPr>
          <p:cNvPicPr>
            <a:picLocks noChangeAspect="1"/>
          </p:cNvPicPr>
          <p:nvPr/>
        </p:nvPicPr>
        <p:blipFill>
          <a:blip r:embed="rId3"/>
          <a:stretch>
            <a:fillRect/>
          </a:stretch>
        </p:blipFill>
        <p:spPr>
          <a:xfrm>
            <a:off x="1028282" y="1327127"/>
            <a:ext cx="10135436" cy="1316403"/>
          </a:xfrm>
          <a:prstGeom prst="rect">
            <a:avLst/>
          </a:prstGeom>
        </p:spPr>
      </p:pic>
      <p:grpSp>
        <p:nvGrpSpPr>
          <p:cNvPr id="3" name="Group 2">
            <a:extLst>
              <a:ext uri="{FF2B5EF4-FFF2-40B4-BE49-F238E27FC236}">
                <a16:creationId xmlns:a16="http://schemas.microsoft.com/office/drawing/2014/main" id="{1178B1CC-4C6B-4992-8678-4C79A55BCE83}"/>
              </a:ext>
            </a:extLst>
          </p:cNvPr>
          <p:cNvGrpSpPr/>
          <p:nvPr/>
        </p:nvGrpSpPr>
        <p:grpSpPr>
          <a:xfrm>
            <a:off x="1114793" y="2791868"/>
            <a:ext cx="10031157" cy="4099173"/>
            <a:chOff x="1027267" y="2238398"/>
            <a:chExt cx="10031157" cy="4099173"/>
          </a:xfrm>
        </p:grpSpPr>
        <p:grpSp>
          <p:nvGrpSpPr>
            <p:cNvPr id="5" name="Group 4">
              <a:extLst>
                <a:ext uri="{FF2B5EF4-FFF2-40B4-BE49-F238E27FC236}">
                  <a16:creationId xmlns:a16="http://schemas.microsoft.com/office/drawing/2014/main" id="{7480E823-7E7D-4BD9-A8CF-2D0AD998D2AE}"/>
                </a:ext>
              </a:extLst>
            </p:cNvPr>
            <p:cNvGrpSpPr/>
            <p:nvPr/>
          </p:nvGrpSpPr>
          <p:grpSpPr>
            <a:xfrm>
              <a:off x="1028281" y="2238398"/>
              <a:ext cx="10030143" cy="4099173"/>
              <a:chOff x="342404" y="2648522"/>
              <a:chExt cx="8550076" cy="3336557"/>
            </a:xfrm>
          </p:grpSpPr>
          <p:sp>
            <p:nvSpPr>
              <p:cNvPr id="4" name="TextBox 3">
                <a:extLst>
                  <a:ext uri="{FF2B5EF4-FFF2-40B4-BE49-F238E27FC236}">
                    <a16:creationId xmlns:a16="http://schemas.microsoft.com/office/drawing/2014/main" id="{92A56B3B-0268-466D-98E3-FDC822CED246}"/>
                  </a:ext>
                </a:extLst>
              </p:cNvPr>
              <p:cNvSpPr txBox="1"/>
              <p:nvPr/>
            </p:nvSpPr>
            <p:spPr>
              <a:xfrm>
                <a:off x="2123243" y="5609303"/>
                <a:ext cx="5009719" cy="375776"/>
              </a:xfrm>
              <a:prstGeom prst="rect">
                <a:avLst/>
              </a:prstGeom>
              <a:noFill/>
            </p:spPr>
            <p:txBody>
              <a:bodyPr wrap="none" rtlCol="0">
                <a:spAutoFit/>
              </a:bodyPr>
              <a:lstStyle/>
              <a:p>
                <a:r>
                  <a:rPr lang="en-GB" sz="2400" b="1" dirty="0">
                    <a:solidFill>
                      <a:srgbClr val="0000FF"/>
                    </a:solidFill>
                    <a:cs typeface="Calibri" panose="020F0502020204030204" pitchFamily="34" charset="0"/>
                  </a:rPr>
                  <a:t>OME effects…Obtaining energy to do work !</a:t>
                </a:r>
              </a:p>
            </p:txBody>
          </p:sp>
          <p:pic>
            <p:nvPicPr>
              <p:cNvPr id="10" name="Picture 9">
                <a:extLst>
                  <a:ext uri="{FF2B5EF4-FFF2-40B4-BE49-F238E27FC236}">
                    <a16:creationId xmlns:a16="http://schemas.microsoft.com/office/drawing/2014/main" id="{EAEAC8D9-EA5D-466F-B982-F6896346BC09}"/>
                  </a:ext>
                </a:extLst>
              </p:cNvPr>
              <p:cNvPicPr>
                <a:picLocks noChangeAspect="1"/>
              </p:cNvPicPr>
              <p:nvPr/>
            </p:nvPicPr>
            <p:blipFill rotWithShape="1">
              <a:blip r:embed="rId4"/>
              <a:srcRect l="788" t="2951" r="70862" b="22181"/>
              <a:stretch/>
            </p:blipFill>
            <p:spPr>
              <a:xfrm>
                <a:off x="342404" y="2648522"/>
                <a:ext cx="2664296" cy="2516280"/>
              </a:xfrm>
              <a:prstGeom prst="rect">
                <a:avLst/>
              </a:prstGeom>
            </p:spPr>
          </p:pic>
          <p:pic>
            <p:nvPicPr>
              <p:cNvPr id="11" name="Picture 10">
                <a:extLst>
                  <a:ext uri="{FF2B5EF4-FFF2-40B4-BE49-F238E27FC236}">
                    <a16:creationId xmlns:a16="http://schemas.microsoft.com/office/drawing/2014/main" id="{07344321-4C93-4727-B519-1C7697DD19CF}"/>
                  </a:ext>
                </a:extLst>
              </p:cNvPr>
              <p:cNvPicPr>
                <a:picLocks noChangeAspect="1"/>
              </p:cNvPicPr>
              <p:nvPr/>
            </p:nvPicPr>
            <p:blipFill rotWithShape="1">
              <a:blip r:embed="rId4"/>
              <a:srcRect l="35825" t="1556" r="35825" b="21374"/>
              <a:stretch/>
            </p:blipFill>
            <p:spPr>
              <a:xfrm>
                <a:off x="3347866" y="2648681"/>
                <a:ext cx="2592288" cy="2520281"/>
              </a:xfrm>
              <a:prstGeom prst="rect">
                <a:avLst/>
              </a:prstGeom>
            </p:spPr>
          </p:pic>
          <p:pic>
            <p:nvPicPr>
              <p:cNvPr id="12" name="Picture 11">
                <a:extLst>
                  <a:ext uri="{FF2B5EF4-FFF2-40B4-BE49-F238E27FC236}">
                    <a16:creationId xmlns:a16="http://schemas.microsoft.com/office/drawing/2014/main" id="{9E1E2A28-5F64-485A-BADE-E95EA509B376}"/>
                  </a:ext>
                </a:extLst>
              </p:cNvPr>
              <p:cNvPicPr>
                <a:picLocks noChangeAspect="1"/>
              </p:cNvPicPr>
              <p:nvPr/>
            </p:nvPicPr>
            <p:blipFill rotWithShape="1">
              <a:blip r:embed="rId4"/>
              <a:srcRect l="70475" t="1556" r="388" b="21374"/>
              <a:stretch/>
            </p:blipFill>
            <p:spPr>
              <a:xfrm>
                <a:off x="6228184" y="2654677"/>
                <a:ext cx="2664296" cy="2520281"/>
              </a:xfrm>
              <a:prstGeom prst="rect">
                <a:avLst/>
              </a:prstGeom>
            </p:spPr>
          </p:pic>
          <p:sp>
            <p:nvSpPr>
              <p:cNvPr id="13" name="TextBox 12">
                <a:extLst>
                  <a:ext uri="{FF2B5EF4-FFF2-40B4-BE49-F238E27FC236}">
                    <a16:creationId xmlns:a16="http://schemas.microsoft.com/office/drawing/2014/main" id="{DDA22EC9-A6AB-4294-8B4C-CFB7C226DAA9}"/>
                  </a:ext>
                </a:extLst>
              </p:cNvPr>
              <p:cNvSpPr txBox="1"/>
              <p:nvPr/>
            </p:nvSpPr>
            <p:spPr>
              <a:xfrm>
                <a:off x="1010947" y="5134292"/>
                <a:ext cx="1246759" cy="375776"/>
              </a:xfrm>
              <a:prstGeom prst="rect">
                <a:avLst/>
              </a:prstGeom>
              <a:noFill/>
            </p:spPr>
            <p:txBody>
              <a:bodyPr wrap="none" rtlCol="0">
                <a:spAutoFit/>
              </a:bodyPr>
              <a:lstStyle/>
              <a:p>
                <a:r>
                  <a:rPr lang="en-GB" sz="2400" dirty="0"/>
                  <a:t>explosives</a:t>
                </a:r>
              </a:p>
            </p:txBody>
          </p:sp>
          <p:sp>
            <p:nvSpPr>
              <p:cNvPr id="14" name="TextBox 13">
                <a:extLst>
                  <a:ext uri="{FF2B5EF4-FFF2-40B4-BE49-F238E27FC236}">
                    <a16:creationId xmlns:a16="http://schemas.microsoft.com/office/drawing/2014/main" id="{46384491-51E5-43DE-9B91-C1D808DC4CD7}"/>
                  </a:ext>
                </a:extLst>
              </p:cNvPr>
              <p:cNvSpPr txBox="1"/>
              <p:nvPr/>
            </p:nvSpPr>
            <p:spPr>
              <a:xfrm>
                <a:off x="3941058" y="5153192"/>
                <a:ext cx="1361432" cy="375776"/>
              </a:xfrm>
              <a:prstGeom prst="rect">
                <a:avLst/>
              </a:prstGeom>
              <a:noFill/>
            </p:spPr>
            <p:txBody>
              <a:bodyPr wrap="none" rtlCol="0">
                <a:spAutoFit/>
              </a:bodyPr>
              <a:lstStyle/>
              <a:p>
                <a:r>
                  <a:rPr lang="en-GB" sz="2400" dirty="0"/>
                  <a:t>propellants</a:t>
                </a:r>
              </a:p>
            </p:txBody>
          </p:sp>
          <p:sp>
            <p:nvSpPr>
              <p:cNvPr id="15" name="TextBox 14">
                <a:extLst>
                  <a:ext uri="{FF2B5EF4-FFF2-40B4-BE49-F238E27FC236}">
                    <a16:creationId xmlns:a16="http://schemas.microsoft.com/office/drawing/2014/main" id="{B350495B-F5DC-4481-BB60-3865A2094486}"/>
                  </a:ext>
                </a:extLst>
              </p:cNvPr>
              <p:cNvSpPr txBox="1"/>
              <p:nvPr/>
            </p:nvSpPr>
            <p:spPr>
              <a:xfrm>
                <a:off x="6910516" y="5147900"/>
                <a:ext cx="1522511" cy="375776"/>
              </a:xfrm>
              <a:prstGeom prst="rect">
                <a:avLst/>
              </a:prstGeom>
              <a:noFill/>
            </p:spPr>
            <p:txBody>
              <a:bodyPr wrap="none" rtlCol="0">
                <a:spAutoFit/>
              </a:bodyPr>
              <a:lstStyle/>
              <a:p>
                <a:r>
                  <a:rPr lang="en-GB" sz="2400" dirty="0"/>
                  <a:t>pyrotechnics</a:t>
                </a:r>
              </a:p>
            </p:txBody>
          </p:sp>
        </p:grpSp>
        <p:pic>
          <p:nvPicPr>
            <p:cNvPr id="1026" name="Picture 2" descr="gun powder explosion">
              <a:extLst>
                <a:ext uri="{FF2B5EF4-FFF2-40B4-BE49-F238E27FC236}">
                  <a16:creationId xmlns:a16="http://schemas.microsoft.com/office/drawing/2014/main" id="{99C913E7-F9FF-4C00-806C-0772C2305C82}"/>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1847" r="27147" b="27778"/>
            <a:stretch/>
          </p:blipFill>
          <p:spPr bwMode="auto">
            <a:xfrm>
              <a:off x="1027267" y="2238398"/>
              <a:ext cx="3273257" cy="3091410"/>
            </a:xfrm>
            <a:prstGeom prst="rect">
              <a:avLst/>
            </a:prstGeom>
            <a:noFill/>
            <a:extLst>
              <a:ext uri="{909E8E84-426E-40DD-AFC4-6F175D3DCCD1}">
                <a14:hiddenFill xmlns:a14="http://schemas.microsoft.com/office/drawing/2010/main">
                  <a:solidFill>
                    <a:srgbClr val="FFFFFF"/>
                  </a:solidFill>
                </a14:hiddenFill>
              </a:ext>
            </a:extLst>
          </p:spPr>
        </p:pic>
      </p:grpSp>
      <p:sp>
        <p:nvSpPr>
          <p:cNvPr id="22" name="TextBox 21">
            <a:extLst>
              <a:ext uri="{FF2B5EF4-FFF2-40B4-BE49-F238E27FC236}">
                <a16:creationId xmlns:a16="http://schemas.microsoft.com/office/drawing/2014/main" id="{45A11663-887A-4C0D-B602-75AD19D75E76}"/>
              </a:ext>
            </a:extLst>
          </p:cNvPr>
          <p:cNvSpPr txBox="1"/>
          <p:nvPr/>
        </p:nvSpPr>
        <p:spPr>
          <a:xfrm>
            <a:off x="1900079" y="483206"/>
            <a:ext cx="9380120" cy="830997"/>
          </a:xfrm>
          <a:prstGeom prst="rect">
            <a:avLst/>
          </a:prstGeom>
          <a:noFill/>
        </p:spPr>
        <p:txBody>
          <a:bodyPr wrap="square">
            <a:spAutoFit/>
          </a:bodyPr>
          <a:lstStyle/>
          <a:p>
            <a:r>
              <a:rPr lang="en-GB" sz="2400" b="1" dirty="0">
                <a:solidFill>
                  <a:srgbClr val="0000FF"/>
                </a:solidFill>
                <a:cs typeface="Calibri" panose="020F0502020204030204" pitchFamily="34" charset="0"/>
              </a:rPr>
              <a:t>All materials are made up of chemical elements in  different proportions</a:t>
            </a:r>
          </a:p>
          <a:p>
            <a:r>
              <a:rPr lang="en-GB" sz="2400" b="1" dirty="0">
                <a:solidFill>
                  <a:srgbClr val="0000FF"/>
                </a:solidFill>
                <a:cs typeface="Calibri" panose="020F0502020204030204" pitchFamily="34" charset="0"/>
              </a:rPr>
              <a:t>	Chemical properties control their behaviour</a:t>
            </a:r>
          </a:p>
        </p:txBody>
      </p:sp>
      <p:sp>
        <p:nvSpPr>
          <p:cNvPr id="16" name="Title 1">
            <a:extLst>
              <a:ext uri="{FF2B5EF4-FFF2-40B4-BE49-F238E27FC236}">
                <a16:creationId xmlns:a16="http://schemas.microsoft.com/office/drawing/2014/main" id="{2720C7F3-12B7-4C3D-9BE7-FCC12DC1611A}"/>
              </a:ext>
            </a:extLst>
          </p:cNvPr>
          <p:cNvSpPr txBox="1">
            <a:spLocks/>
          </p:cNvSpPr>
          <p:nvPr/>
        </p:nvSpPr>
        <p:spPr>
          <a:xfrm>
            <a:off x="913774" y="8918"/>
            <a:ext cx="10364451" cy="838808"/>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dirty="0">
                <a:effectLst>
                  <a:outerShdw blurRad="38100" dist="38100" dir="2700000" algn="tl">
                    <a:srgbClr val="000000">
                      <a:alpha val="43137"/>
                    </a:srgbClr>
                  </a:outerShdw>
                </a:effectLst>
              </a:rPr>
              <a:t>Why do </a:t>
            </a:r>
            <a:r>
              <a:rPr lang="en-GB" dirty="0" err="1">
                <a:effectLst>
                  <a:outerShdw blurRad="38100" dist="38100" dir="2700000" algn="tl">
                    <a:srgbClr val="000000">
                      <a:alpha val="43137"/>
                    </a:srgbClr>
                  </a:outerShdw>
                </a:effectLst>
              </a:rPr>
              <a:t>ome</a:t>
            </a:r>
            <a:r>
              <a:rPr lang="en-GB" dirty="0">
                <a:effectLst>
                  <a:outerShdw blurRad="38100" dist="38100" dir="2700000" algn="tl">
                    <a:srgbClr val="000000">
                      <a:alpha val="43137"/>
                    </a:srgbClr>
                  </a:outerShdw>
                </a:effectLst>
              </a:rPr>
              <a:t> specialists need chemistry?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486B1FD-3000-4F8B-9507-988DD0539F46}"/>
              </a:ext>
            </a:extLst>
          </p:cNvPr>
          <p:cNvSpPr txBox="1"/>
          <p:nvPr/>
        </p:nvSpPr>
        <p:spPr>
          <a:xfrm>
            <a:off x="913774" y="656390"/>
            <a:ext cx="6810375" cy="523220"/>
          </a:xfrm>
          <a:prstGeom prst="rect">
            <a:avLst/>
          </a:prstGeom>
          <a:noFill/>
        </p:spPr>
        <p:txBody>
          <a:bodyPr wrap="square" rtlCol="0">
            <a:spAutoFit/>
          </a:bodyPr>
          <a:lstStyle/>
          <a:p>
            <a:r>
              <a:rPr lang="en-GB" sz="2800" b="1" dirty="0">
                <a:solidFill>
                  <a:srgbClr val="C00000"/>
                </a:solidFill>
              </a:rPr>
              <a:t>energy</a:t>
            </a:r>
            <a:r>
              <a:rPr lang="en-GB" sz="2800" b="1" dirty="0"/>
              <a:t> is the capacity to do </a:t>
            </a:r>
            <a:r>
              <a:rPr lang="en-GB" sz="2800" b="1" dirty="0">
                <a:solidFill>
                  <a:srgbClr val="0000FF"/>
                </a:solidFill>
              </a:rPr>
              <a:t>work</a:t>
            </a:r>
            <a:r>
              <a:rPr lang="en-GB" sz="2800" b="1" dirty="0"/>
              <a:t> </a:t>
            </a:r>
          </a:p>
        </p:txBody>
      </p:sp>
      <p:sp>
        <p:nvSpPr>
          <p:cNvPr id="5" name="TextBox 4">
            <a:extLst>
              <a:ext uri="{FF2B5EF4-FFF2-40B4-BE49-F238E27FC236}">
                <a16:creationId xmlns:a16="http://schemas.microsoft.com/office/drawing/2014/main" id="{C49CBF6C-9904-4C58-8353-8C8F9DD5BDC4}"/>
              </a:ext>
            </a:extLst>
          </p:cNvPr>
          <p:cNvSpPr txBox="1"/>
          <p:nvPr/>
        </p:nvSpPr>
        <p:spPr>
          <a:xfrm>
            <a:off x="1665700" y="1223596"/>
            <a:ext cx="6291402" cy="461665"/>
          </a:xfrm>
          <a:prstGeom prst="rect">
            <a:avLst/>
          </a:prstGeom>
          <a:noFill/>
        </p:spPr>
        <p:txBody>
          <a:bodyPr wrap="none" rtlCol="0">
            <a:spAutoFit/>
          </a:bodyPr>
          <a:lstStyle/>
          <a:p>
            <a:r>
              <a:rPr lang="en-GB" sz="2400" b="1" dirty="0">
                <a:solidFill>
                  <a:srgbClr val="0000FF"/>
                </a:solidFill>
              </a:rPr>
              <a:t>work</a:t>
            </a:r>
            <a:r>
              <a:rPr lang="en-GB" sz="2400" dirty="0">
                <a:solidFill>
                  <a:srgbClr val="00B0F0"/>
                </a:solidFill>
              </a:rPr>
              <a:t> </a:t>
            </a:r>
            <a:r>
              <a:rPr lang="en-GB" sz="2400" dirty="0"/>
              <a:t>is done when motion occurs against a force</a:t>
            </a:r>
          </a:p>
        </p:txBody>
      </p:sp>
      <p:sp>
        <p:nvSpPr>
          <p:cNvPr id="6" name="TextBox 5">
            <a:extLst>
              <a:ext uri="{FF2B5EF4-FFF2-40B4-BE49-F238E27FC236}">
                <a16:creationId xmlns:a16="http://schemas.microsoft.com/office/drawing/2014/main" id="{4676294A-EAF9-40E4-ADE6-94535562EFCA}"/>
              </a:ext>
            </a:extLst>
          </p:cNvPr>
          <p:cNvSpPr txBox="1"/>
          <p:nvPr/>
        </p:nvSpPr>
        <p:spPr>
          <a:xfrm>
            <a:off x="228600" y="1844425"/>
            <a:ext cx="11598442" cy="461665"/>
          </a:xfrm>
          <a:prstGeom prst="rect">
            <a:avLst/>
          </a:prstGeom>
          <a:noFill/>
        </p:spPr>
        <p:txBody>
          <a:bodyPr wrap="square" rtlCol="0">
            <a:spAutoFit/>
          </a:bodyPr>
          <a:lstStyle/>
          <a:p>
            <a:r>
              <a:rPr lang="en-GB" sz="2400" dirty="0"/>
              <a:t>the unit for energy is the </a:t>
            </a:r>
            <a:r>
              <a:rPr lang="en-GB" sz="2400" b="1" dirty="0">
                <a:solidFill>
                  <a:srgbClr val="C00000"/>
                </a:solidFill>
              </a:rPr>
              <a:t>Joule</a:t>
            </a:r>
            <a:r>
              <a:rPr lang="en-GB" sz="2400" dirty="0"/>
              <a:t>, </a:t>
            </a:r>
            <a:r>
              <a:rPr lang="en-GB" sz="2400" b="1" dirty="0">
                <a:solidFill>
                  <a:srgbClr val="C00000"/>
                </a:solidFill>
              </a:rPr>
              <a:t>J</a:t>
            </a:r>
            <a:r>
              <a:rPr lang="en-GB" sz="2400" dirty="0"/>
              <a:t>             </a:t>
            </a:r>
            <a:r>
              <a:rPr lang="en-GB" sz="2400" b="1" dirty="0">
                <a:solidFill>
                  <a:srgbClr val="C00000"/>
                </a:solidFill>
              </a:rPr>
              <a:t>1 J</a:t>
            </a:r>
            <a:r>
              <a:rPr lang="en-GB" sz="2400" dirty="0"/>
              <a:t> = 1 N m = 1 (kg m s</a:t>
            </a:r>
            <a:r>
              <a:rPr lang="en-GB" sz="2400" baseline="30000" dirty="0"/>
              <a:t>-2</a:t>
            </a:r>
            <a:r>
              <a:rPr lang="en-GB" sz="2400" dirty="0"/>
              <a:t>) m = </a:t>
            </a:r>
            <a:r>
              <a:rPr lang="en-GB" sz="2400" b="1" dirty="0">
                <a:solidFill>
                  <a:srgbClr val="C00000"/>
                </a:solidFill>
              </a:rPr>
              <a:t>1 kg m</a:t>
            </a:r>
            <a:r>
              <a:rPr lang="en-GB" sz="2400" b="1" baseline="30000" dirty="0">
                <a:solidFill>
                  <a:srgbClr val="C00000"/>
                </a:solidFill>
              </a:rPr>
              <a:t>2</a:t>
            </a:r>
            <a:r>
              <a:rPr lang="en-GB" sz="2400" b="1" dirty="0">
                <a:solidFill>
                  <a:srgbClr val="C00000"/>
                </a:solidFill>
              </a:rPr>
              <a:t> s</a:t>
            </a:r>
            <a:r>
              <a:rPr lang="en-GB" sz="2400" b="1" baseline="30000" dirty="0">
                <a:solidFill>
                  <a:srgbClr val="C00000"/>
                </a:solidFill>
              </a:rPr>
              <a:t>-2</a:t>
            </a:r>
          </a:p>
        </p:txBody>
      </p:sp>
      <p:sp>
        <p:nvSpPr>
          <p:cNvPr id="8" name="TextBox 7">
            <a:extLst>
              <a:ext uri="{FF2B5EF4-FFF2-40B4-BE49-F238E27FC236}">
                <a16:creationId xmlns:a16="http://schemas.microsoft.com/office/drawing/2014/main" id="{1B883C08-5187-4F0F-AD89-5FBAB976527A}"/>
              </a:ext>
            </a:extLst>
          </p:cNvPr>
          <p:cNvSpPr txBox="1"/>
          <p:nvPr/>
        </p:nvSpPr>
        <p:spPr>
          <a:xfrm>
            <a:off x="1024688" y="2941793"/>
            <a:ext cx="10142621" cy="1200329"/>
          </a:xfrm>
          <a:prstGeom prst="rect">
            <a:avLst/>
          </a:prstGeom>
          <a:noFill/>
          <a:ln w="19050">
            <a:solidFill>
              <a:srgbClr val="C00000"/>
            </a:solidFill>
          </a:ln>
        </p:spPr>
        <p:txBody>
          <a:bodyPr wrap="square">
            <a:spAutoFit/>
          </a:bodyPr>
          <a:lstStyle/>
          <a:p>
            <a:r>
              <a:rPr lang="en-GB" sz="2400" b="1" i="0" dirty="0">
                <a:effectLst/>
              </a:rPr>
              <a:t>LAW OF CONSERVATION </a:t>
            </a:r>
            <a:r>
              <a:rPr lang="en-GB" sz="2400" b="1" dirty="0"/>
              <a:t>OF </a:t>
            </a:r>
            <a:r>
              <a:rPr lang="en-GB" sz="2400" b="1" i="0" dirty="0">
                <a:effectLst/>
              </a:rPr>
              <a:t>ENERGY</a:t>
            </a:r>
            <a:r>
              <a:rPr lang="en-GB" sz="2400" b="0" i="0" dirty="0">
                <a:effectLst/>
              </a:rPr>
              <a:t>:</a:t>
            </a:r>
          </a:p>
          <a:p>
            <a:r>
              <a:rPr lang="en-GB" sz="2400" dirty="0"/>
              <a:t>E</a:t>
            </a:r>
            <a:r>
              <a:rPr lang="en-GB" sz="2400" b="0" i="0" dirty="0">
                <a:effectLst/>
              </a:rPr>
              <a:t>nergy cannot be created or destroyed. Energy can neither appear out of nowhere nor vanish into nowhere.</a:t>
            </a:r>
            <a:endParaRPr lang="en-GB" sz="2400" dirty="0"/>
          </a:p>
        </p:txBody>
      </p:sp>
      <p:grpSp>
        <p:nvGrpSpPr>
          <p:cNvPr id="19" name="Group 18">
            <a:extLst>
              <a:ext uri="{FF2B5EF4-FFF2-40B4-BE49-F238E27FC236}">
                <a16:creationId xmlns:a16="http://schemas.microsoft.com/office/drawing/2014/main" id="{19AC9DA3-5EB4-48C4-A837-DC35B0E3CD8C}"/>
              </a:ext>
            </a:extLst>
          </p:cNvPr>
          <p:cNvGrpSpPr/>
          <p:nvPr/>
        </p:nvGrpSpPr>
        <p:grpSpPr>
          <a:xfrm>
            <a:off x="1854717" y="4493620"/>
            <a:ext cx="8346208" cy="2281567"/>
            <a:chOff x="1825809" y="797383"/>
            <a:chExt cx="8346208" cy="2281567"/>
          </a:xfrm>
        </p:grpSpPr>
        <p:sp>
          <p:nvSpPr>
            <p:cNvPr id="20" name="TextBox 19">
              <a:extLst>
                <a:ext uri="{FF2B5EF4-FFF2-40B4-BE49-F238E27FC236}">
                  <a16:creationId xmlns:a16="http://schemas.microsoft.com/office/drawing/2014/main" id="{8E2B1A32-94D8-4487-99F0-BF9938ABC2DD}"/>
                </a:ext>
              </a:extLst>
            </p:cNvPr>
            <p:cNvSpPr txBox="1"/>
            <p:nvPr/>
          </p:nvSpPr>
          <p:spPr>
            <a:xfrm>
              <a:off x="4905770" y="797383"/>
              <a:ext cx="2468946" cy="461665"/>
            </a:xfrm>
            <a:prstGeom prst="rect">
              <a:avLst/>
            </a:prstGeom>
            <a:noFill/>
            <a:ln>
              <a:solidFill>
                <a:schemeClr val="accent1">
                  <a:shade val="50000"/>
                </a:schemeClr>
              </a:solidFill>
            </a:ln>
          </p:spPr>
          <p:txBody>
            <a:bodyPr wrap="none" rtlCol="0">
              <a:spAutoFit/>
            </a:bodyPr>
            <a:lstStyle/>
            <a:p>
              <a:r>
                <a:rPr lang="en-GB" sz="2400" b="1" dirty="0">
                  <a:solidFill>
                    <a:srgbClr val="0070C0"/>
                  </a:solidFill>
                </a:rPr>
                <a:t>TYPES of ENERGY</a:t>
              </a:r>
            </a:p>
          </p:txBody>
        </p:sp>
        <p:sp>
          <p:nvSpPr>
            <p:cNvPr id="21" name="TextBox 20">
              <a:extLst>
                <a:ext uri="{FF2B5EF4-FFF2-40B4-BE49-F238E27FC236}">
                  <a16:creationId xmlns:a16="http://schemas.microsoft.com/office/drawing/2014/main" id="{06ABD515-9045-47DE-B0D8-4CB29187DCFD}"/>
                </a:ext>
              </a:extLst>
            </p:cNvPr>
            <p:cNvSpPr txBox="1"/>
            <p:nvPr/>
          </p:nvSpPr>
          <p:spPr>
            <a:xfrm>
              <a:off x="3980237" y="1709324"/>
              <a:ext cx="1650003" cy="461665"/>
            </a:xfrm>
            <a:prstGeom prst="rect">
              <a:avLst/>
            </a:prstGeom>
            <a:noFill/>
            <a:ln>
              <a:solidFill>
                <a:schemeClr val="accent1">
                  <a:shade val="50000"/>
                </a:schemeClr>
              </a:solidFill>
            </a:ln>
          </p:spPr>
          <p:txBody>
            <a:bodyPr wrap="none" rtlCol="0">
              <a:spAutoFit/>
            </a:bodyPr>
            <a:lstStyle/>
            <a:p>
              <a:r>
                <a:rPr lang="en-GB" sz="2400" b="1" dirty="0"/>
                <a:t>POTENTIAL</a:t>
              </a:r>
            </a:p>
          </p:txBody>
        </p:sp>
        <p:sp>
          <p:nvSpPr>
            <p:cNvPr id="22" name="TextBox 21">
              <a:extLst>
                <a:ext uri="{FF2B5EF4-FFF2-40B4-BE49-F238E27FC236}">
                  <a16:creationId xmlns:a16="http://schemas.microsoft.com/office/drawing/2014/main" id="{E18F7A69-2D43-4E1D-AD31-49C69762E4FB}"/>
                </a:ext>
              </a:extLst>
            </p:cNvPr>
            <p:cNvSpPr txBox="1"/>
            <p:nvPr/>
          </p:nvSpPr>
          <p:spPr>
            <a:xfrm>
              <a:off x="6940222" y="1754913"/>
              <a:ext cx="1226618" cy="461665"/>
            </a:xfrm>
            <a:prstGeom prst="rect">
              <a:avLst/>
            </a:prstGeom>
            <a:noFill/>
            <a:ln>
              <a:solidFill>
                <a:schemeClr val="tx1"/>
              </a:solidFill>
            </a:ln>
          </p:spPr>
          <p:txBody>
            <a:bodyPr wrap="none" rtlCol="0">
              <a:spAutoFit/>
            </a:bodyPr>
            <a:lstStyle/>
            <a:p>
              <a:r>
                <a:rPr lang="en-GB" sz="2400" b="1" dirty="0">
                  <a:solidFill>
                    <a:srgbClr val="00B050"/>
                  </a:solidFill>
                </a:rPr>
                <a:t>KINETIC</a:t>
              </a:r>
            </a:p>
          </p:txBody>
        </p:sp>
        <p:sp>
          <p:nvSpPr>
            <p:cNvPr id="23" name="Arrow: Bent 22">
              <a:extLst>
                <a:ext uri="{FF2B5EF4-FFF2-40B4-BE49-F238E27FC236}">
                  <a16:creationId xmlns:a16="http://schemas.microsoft.com/office/drawing/2014/main" id="{82FEEF6A-8642-4B8B-B861-2B39AB4C0D4F}"/>
                </a:ext>
              </a:extLst>
            </p:cNvPr>
            <p:cNvSpPr/>
            <p:nvPr/>
          </p:nvSpPr>
          <p:spPr>
            <a:xfrm rot="16200000" flipH="1">
              <a:off x="4397896" y="1214876"/>
              <a:ext cx="769289" cy="246460"/>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4" name="TextBox 23">
              <a:extLst>
                <a:ext uri="{FF2B5EF4-FFF2-40B4-BE49-F238E27FC236}">
                  <a16:creationId xmlns:a16="http://schemas.microsoft.com/office/drawing/2014/main" id="{3E7763A9-8267-48AB-991E-9B89A1EC759E}"/>
                </a:ext>
              </a:extLst>
            </p:cNvPr>
            <p:cNvSpPr txBox="1"/>
            <p:nvPr/>
          </p:nvSpPr>
          <p:spPr>
            <a:xfrm>
              <a:off x="1825809" y="2228610"/>
              <a:ext cx="3191360" cy="830997"/>
            </a:xfrm>
            <a:prstGeom prst="rect">
              <a:avLst/>
            </a:prstGeom>
            <a:noFill/>
          </p:spPr>
          <p:txBody>
            <a:bodyPr wrap="square">
              <a:spAutoFit/>
            </a:bodyPr>
            <a:lstStyle/>
            <a:p>
              <a:r>
                <a:rPr lang="en-GB" sz="2400" dirty="0"/>
                <a:t>stored energy – energy that is ready to go </a:t>
              </a:r>
              <a:endParaRPr lang="en-GB" sz="2400" dirty="0">
                <a:solidFill>
                  <a:srgbClr val="000000"/>
                </a:solidFill>
              </a:endParaRPr>
            </a:p>
          </p:txBody>
        </p:sp>
        <p:sp>
          <p:nvSpPr>
            <p:cNvPr id="25" name="TextBox 24">
              <a:extLst>
                <a:ext uri="{FF2B5EF4-FFF2-40B4-BE49-F238E27FC236}">
                  <a16:creationId xmlns:a16="http://schemas.microsoft.com/office/drawing/2014/main" id="{29EAA296-3CA1-4600-8B38-A13A04A20AE6}"/>
                </a:ext>
              </a:extLst>
            </p:cNvPr>
            <p:cNvSpPr txBox="1"/>
            <p:nvPr/>
          </p:nvSpPr>
          <p:spPr>
            <a:xfrm>
              <a:off x="7271675" y="2247953"/>
              <a:ext cx="2900342" cy="830997"/>
            </a:xfrm>
            <a:prstGeom prst="rect">
              <a:avLst/>
            </a:prstGeom>
            <a:noFill/>
          </p:spPr>
          <p:txBody>
            <a:bodyPr wrap="square">
              <a:spAutoFit/>
            </a:bodyPr>
            <a:lstStyle/>
            <a:p>
              <a:r>
                <a:rPr lang="en-GB" sz="2400" b="0" i="0" dirty="0">
                  <a:solidFill>
                    <a:srgbClr val="21242C"/>
                  </a:solidFill>
                  <a:effectLst/>
                </a:rPr>
                <a:t>associated with an object’s motion </a:t>
              </a:r>
              <a:endParaRPr lang="en-GB" sz="2400" dirty="0"/>
            </a:p>
          </p:txBody>
        </p:sp>
        <p:sp>
          <p:nvSpPr>
            <p:cNvPr id="26" name="Arrow: Bent 25">
              <a:extLst>
                <a:ext uri="{FF2B5EF4-FFF2-40B4-BE49-F238E27FC236}">
                  <a16:creationId xmlns:a16="http://schemas.microsoft.com/office/drawing/2014/main" id="{A36A2471-69AF-4F26-9120-BAA888E7025C}"/>
                </a:ext>
              </a:extLst>
            </p:cNvPr>
            <p:cNvSpPr/>
            <p:nvPr/>
          </p:nvSpPr>
          <p:spPr>
            <a:xfrm rot="16200000" flipH="1" flipV="1">
              <a:off x="7121073" y="1239727"/>
              <a:ext cx="769289" cy="246460"/>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17" name="Title 1">
            <a:extLst>
              <a:ext uri="{FF2B5EF4-FFF2-40B4-BE49-F238E27FC236}">
                <a16:creationId xmlns:a16="http://schemas.microsoft.com/office/drawing/2014/main" id="{04E9E83D-D409-4C38-82BE-9277764C9CBD}"/>
              </a:ext>
            </a:extLst>
          </p:cNvPr>
          <p:cNvSpPr txBox="1">
            <a:spLocks/>
          </p:cNvSpPr>
          <p:nvPr/>
        </p:nvSpPr>
        <p:spPr>
          <a:xfrm>
            <a:off x="913774" y="8918"/>
            <a:ext cx="10364451" cy="838808"/>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dirty="0">
                <a:effectLst>
                  <a:outerShdw blurRad="38100" dist="38100" dir="2700000" algn="tl">
                    <a:srgbClr val="000000">
                      <a:alpha val="43137"/>
                    </a:srgbClr>
                  </a:outerShdw>
                </a:effectLst>
              </a:rPr>
              <a:t>WHAT IS Energy?</a:t>
            </a:r>
          </a:p>
        </p:txBody>
      </p:sp>
      <p:sp>
        <p:nvSpPr>
          <p:cNvPr id="18" name="TextBox 17">
            <a:extLst>
              <a:ext uri="{FF2B5EF4-FFF2-40B4-BE49-F238E27FC236}">
                <a16:creationId xmlns:a16="http://schemas.microsoft.com/office/drawing/2014/main" id="{FAABB6F1-FE13-4DEB-8A73-A5DA3D270ECF}"/>
              </a:ext>
            </a:extLst>
          </p:cNvPr>
          <p:cNvSpPr txBox="1"/>
          <p:nvPr/>
        </p:nvSpPr>
        <p:spPr>
          <a:xfrm>
            <a:off x="228600" y="2281427"/>
            <a:ext cx="11598442" cy="461665"/>
          </a:xfrm>
          <a:prstGeom prst="rect">
            <a:avLst/>
          </a:prstGeom>
          <a:noFill/>
        </p:spPr>
        <p:txBody>
          <a:bodyPr wrap="square" rtlCol="0">
            <a:spAutoFit/>
          </a:bodyPr>
          <a:lstStyle/>
          <a:p>
            <a:r>
              <a:rPr lang="en-GB" sz="2400" dirty="0"/>
              <a:t>the unit for work is the </a:t>
            </a:r>
            <a:r>
              <a:rPr lang="en-GB" sz="2400" b="1" dirty="0">
                <a:solidFill>
                  <a:srgbClr val="0000FF"/>
                </a:solidFill>
              </a:rPr>
              <a:t>Joule</a:t>
            </a:r>
            <a:r>
              <a:rPr lang="en-GB" sz="2400" dirty="0"/>
              <a:t>, </a:t>
            </a:r>
            <a:r>
              <a:rPr lang="en-GB" sz="2400" b="1" dirty="0">
                <a:solidFill>
                  <a:srgbClr val="0000FF"/>
                </a:solidFill>
              </a:rPr>
              <a:t>J</a:t>
            </a:r>
            <a:endParaRPr lang="en-GB" sz="2400" b="1" baseline="30000" dirty="0">
              <a:solidFill>
                <a:srgbClr val="C00000"/>
              </a:solidFill>
            </a:endParaRPr>
          </a:p>
        </p:txBody>
      </p:sp>
    </p:spTree>
    <p:extLst>
      <p:ext uri="{BB962C8B-B14F-4D97-AF65-F5344CB8AC3E}">
        <p14:creationId xmlns:p14="http://schemas.microsoft.com/office/powerpoint/2010/main" val="1706282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6" grpId="0"/>
      <p:bldP spid="8" grpId="0" animBg="1"/>
      <p:bldP spid="18"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1D0B073-E8E7-4144-9A34-6D044007CDD4}"/>
              </a:ext>
            </a:extLst>
          </p:cNvPr>
          <p:cNvSpPr>
            <a:spLocks noGrp="1"/>
          </p:cNvSpPr>
          <p:nvPr>
            <p:ph type="title"/>
          </p:nvPr>
        </p:nvSpPr>
        <p:spPr>
          <a:xfrm>
            <a:off x="913149" y="82490"/>
            <a:ext cx="10364451" cy="984312"/>
          </a:xfrm>
        </p:spPr>
        <p:txBody>
          <a:bodyPr/>
          <a:lstStyle/>
          <a:p>
            <a:r>
              <a:rPr lang="en-GB" dirty="0"/>
              <a:t>WORK AND FORCE</a:t>
            </a:r>
          </a:p>
        </p:txBody>
      </p:sp>
      <p:sp>
        <p:nvSpPr>
          <p:cNvPr id="5" name="Rectangle 4">
            <a:extLst>
              <a:ext uri="{FF2B5EF4-FFF2-40B4-BE49-F238E27FC236}">
                <a16:creationId xmlns:a16="http://schemas.microsoft.com/office/drawing/2014/main" id="{E86F001E-6C70-4EFD-BFA5-497FC9522028}"/>
              </a:ext>
            </a:extLst>
          </p:cNvPr>
          <p:cNvSpPr/>
          <p:nvPr/>
        </p:nvSpPr>
        <p:spPr>
          <a:xfrm>
            <a:off x="2438400" y="1261240"/>
            <a:ext cx="1439917" cy="75674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 (kg)</a:t>
            </a:r>
          </a:p>
        </p:txBody>
      </p:sp>
      <p:sp>
        <p:nvSpPr>
          <p:cNvPr id="6" name="Rectangle 5">
            <a:extLst>
              <a:ext uri="{FF2B5EF4-FFF2-40B4-BE49-F238E27FC236}">
                <a16:creationId xmlns:a16="http://schemas.microsoft.com/office/drawing/2014/main" id="{6F4DC6E3-3CC9-4DD0-B75E-324092922F83}"/>
              </a:ext>
            </a:extLst>
          </p:cNvPr>
          <p:cNvSpPr/>
          <p:nvPr/>
        </p:nvSpPr>
        <p:spPr>
          <a:xfrm>
            <a:off x="6096000" y="1261240"/>
            <a:ext cx="1439917" cy="75674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 (kg)</a:t>
            </a:r>
          </a:p>
        </p:txBody>
      </p:sp>
      <p:cxnSp>
        <p:nvCxnSpPr>
          <p:cNvPr id="8" name="Straight Arrow Connector 7">
            <a:extLst>
              <a:ext uri="{FF2B5EF4-FFF2-40B4-BE49-F238E27FC236}">
                <a16:creationId xmlns:a16="http://schemas.microsoft.com/office/drawing/2014/main" id="{20F85585-4599-4543-94CD-47FC929B7C0A}"/>
              </a:ext>
            </a:extLst>
          </p:cNvPr>
          <p:cNvCxnSpPr/>
          <p:nvPr/>
        </p:nvCxnSpPr>
        <p:spPr>
          <a:xfrm>
            <a:off x="3878317" y="2175635"/>
            <a:ext cx="2217057" cy="0"/>
          </a:xfrm>
          <a:prstGeom prst="straightConnector1">
            <a:avLst/>
          </a:prstGeom>
          <a:ln w="19050">
            <a:headEnd type="triangle"/>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3D1B4E4E-A7FC-4741-AA3C-AA74E500CE68}"/>
              </a:ext>
            </a:extLst>
          </p:cNvPr>
          <p:cNvSpPr txBox="1"/>
          <p:nvPr/>
        </p:nvSpPr>
        <p:spPr>
          <a:xfrm>
            <a:off x="4740166" y="1833319"/>
            <a:ext cx="654346" cy="369332"/>
          </a:xfrm>
          <a:prstGeom prst="rect">
            <a:avLst/>
          </a:prstGeom>
          <a:noFill/>
        </p:spPr>
        <p:txBody>
          <a:bodyPr wrap="none" rtlCol="0">
            <a:spAutoFit/>
          </a:bodyPr>
          <a:lstStyle/>
          <a:p>
            <a:r>
              <a:rPr lang="en-GB" dirty="0"/>
              <a:t>d (m)</a:t>
            </a:r>
          </a:p>
        </p:txBody>
      </p:sp>
      <p:cxnSp>
        <p:nvCxnSpPr>
          <p:cNvPr id="11" name="Straight Arrow Connector 10">
            <a:extLst>
              <a:ext uri="{FF2B5EF4-FFF2-40B4-BE49-F238E27FC236}">
                <a16:creationId xmlns:a16="http://schemas.microsoft.com/office/drawing/2014/main" id="{21FEA263-C039-4955-9B35-FDF576271A5C}"/>
              </a:ext>
            </a:extLst>
          </p:cNvPr>
          <p:cNvCxnSpPr>
            <a:endCxn id="5" idx="1"/>
          </p:cNvCxnSpPr>
          <p:nvPr/>
        </p:nvCxnSpPr>
        <p:spPr>
          <a:xfrm>
            <a:off x="1566041" y="1639612"/>
            <a:ext cx="872359" cy="1"/>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50304513-8352-47EF-8764-595E83159C5E}"/>
              </a:ext>
            </a:extLst>
          </p:cNvPr>
          <p:cNvSpPr txBox="1"/>
          <p:nvPr/>
        </p:nvSpPr>
        <p:spPr>
          <a:xfrm>
            <a:off x="886130" y="1427931"/>
            <a:ext cx="679353" cy="369332"/>
          </a:xfrm>
          <a:prstGeom prst="rect">
            <a:avLst/>
          </a:prstGeom>
          <a:noFill/>
        </p:spPr>
        <p:txBody>
          <a:bodyPr wrap="none" rtlCol="0">
            <a:spAutoFit/>
          </a:bodyPr>
          <a:lstStyle/>
          <a:p>
            <a:r>
              <a:rPr lang="en-GB" dirty="0"/>
              <a:t>Force</a:t>
            </a:r>
          </a:p>
        </p:txBody>
      </p:sp>
      <p:sp>
        <p:nvSpPr>
          <p:cNvPr id="15" name="TextBox 14">
            <a:extLst>
              <a:ext uri="{FF2B5EF4-FFF2-40B4-BE49-F238E27FC236}">
                <a16:creationId xmlns:a16="http://schemas.microsoft.com/office/drawing/2014/main" id="{B8FA8772-170D-42A6-A340-B032F511CF50}"/>
              </a:ext>
            </a:extLst>
          </p:cNvPr>
          <p:cNvSpPr txBox="1"/>
          <p:nvPr/>
        </p:nvSpPr>
        <p:spPr>
          <a:xfrm>
            <a:off x="231228" y="2590795"/>
            <a:ext cx="11771586" cy="1815882"/>
          </a:xfrm>
          <a:prstGeom prst="rect">
            <a:avLst/>
          </a:prstGeom>
          <a:noFill/>
        </p:spPr>
        <p:txBody>
          <a:bodyPr wrap="square">
            <a:spAutoFit/>
          </a:bodyPr>
          <a:lstStyle/>
          <a:p>
            <a:r>
              <a:rPr lang="en-GB" sz="2800" b="1" dirty="0">
                <a:solidFill>
                  <a:srgbClr val="202122"/>
                </a:solidFill>
              </a:rPr>
              <a:t>W</a:t>
            </a:r>
            <a:r>
              <a:rPr lang="en-GB" sz="2800" b="1" i="0" dirty="0">
                <a:solidFill>
                  <a:srgbClr val="202122"/>
                </a:solidFill>
                <a:effectLst/>
              </a:rPr>
              <a:t>ork, W,</a:t>
            </a:r>
            <a:r>
              <a:rPr lang="en-GB" sz="2800" b="0" i="0" dirty="0">
                <a:solidFill>
                  <a:srgbClr val="202122"/>
                </a:solidFill>
                <a:effectLst/>
              </a:rPr>
              <a:t> is done when the energy is transferred to or from an object with mass m (kg) upon the application of a constant forc</a:t>
            </a:r>
            <a:r>
              <a:rPr lang="en-GB" sz="2800" dirty="0">
                <a:solidFill>
                  <a:srgbClr val="202122"/>
                </a:solidFill>
              </a:rPr>
              <a:t>e, F, </a:t>
            </a:r>
            <a:r>
              <a:rPr lang="en-GB" sz="2800" b="0" i="0" dirty="0">
                <a:solidFill>
                  <a:srgbClr val="202122"/>
                </a:solidFill>
                <a:effectLst/>
              </a:rPr>
              <a:t>aligned with the direction of movement. Work is the product of the force strength and the distance travelled; the unit is Joule (J). </a:t>
            </a:r>
            <a:endParaRPr lang="en-GB" sz="2800" dirty="0"/>
          </a:p>
        </p:txBody>
      </p:sp>
      <p:sp>
        <p:nvSpPr>
          <p:cNvPr id="17" name="TextBox 16">
            <a:extLst>
              <a:ext uri="{FF2B5EF4-FFF2-40B4-BE49-F238E27FC236}">
                <a16:creationId xmlns:a16="http://schemas.microsoft.com/office/drawing/2014/main" id="{30DA0C16-7817-4FAC-8277-118C586A2EC2}"/>
              </a:ext>
            </a:extLst>
          </p:cNvPr>
          <p:cNvSpPr txBox="1"/>
          <p:nvPr/>
        </p:nvSpPr>
        <p:spPr>
          <a:xfrm>
            <a:off x="231228" y="4794821"/>
            <a:ext cx="10437331" cy="1384995"/>
          </a:xfrm>
          <a:prstGeom prst="rect">
            <a:avLst/>
          </a:prstGeom>
          <a:noFill/>
        </p:spPr>
        <p:txBody>
          <a:bodyPr wrap="square">
            <a:spAutoFit/>
          </a:bodyPr>
          <a:lstStyle/>
          <a:p>
            <a:r>
              <a:rPr lang="en-GB" sz="2800" b="1" dirty="0">
                <a:solidFill>
                  <a:srgbClr val="202122"/>
                </a:solidFill>
              </a:rPr>
              <a:t>F</a:t>
            </a:r>
            <a:r>
              <a:rPr lang="en-GB" sz="2800" b="1" i="0" dirty="0">
                <a:solidFill>
                  <a:srgbClr val="202122"/>
                </a:solidFill>
                <a:effectLst/>
              </a:rPr>
              <a:t>orce</a:t>
            </a:r>
            <a:r>
              <a:rPr lang="en-GB" sz="2800" b="0" i="0" dirty="0">
                <a:solidFill>
                  <a:srgbClr val="202122"/>
                </a:solidFill>
                <a:effectLst/>
              </a:rPr>
              <a:t> is an influence that causes the motion of an object with mass to change its velocity (e.g. moving from a state of rest), i.e., to accelerate. The unit of force is Newton, N. </a:t>
            </a:r>
            <a:endParaRPr lang="en-GB" sz="2800" dirty="0"/>
          </a:p>
        </p:txBody>
      </p:sp>
      <p:sp>
        <p:nvSpPr>
          <p:cNvPr id="18" name="TextBox 17">
            <a:extLst>
              <a:ext uri="{FF2B5EF4-FFF2-40B4-BE49-F238E27FC236}">
                <a16:creationId xmlns:a16="http://schemas.microsoft.com/office/drawing/2014/main" id="{F70D8679-F3E8-4B8B-93E3-B8222C881472}"/>
              </a:ext>
            </a:extLst>
          </p:cNvPr>
          <p:cNvSpPr txBox="1"/>
          <p:nvPr/>
        </p:nvSpPr>
        <p:spPr>
          <a:xfrm>
            <a:off x="9090783" y="1371654"/>
            <a:ext cx="2186817" cy="646331"/>
          </a:xfrm>
          <a:prstGeom prst="rect">
            <a:avLst/>
          </a:prstGeom>
          <a:noFill/>
        </p:spPr>
        <p:txBody>
          <a:bodyPr wrap="none" rtlCol="0">
            <a:spAutoFit/>
          </a:bodyPr>
          <a:lstStyle/>
          <a:p>
            <a:r>
              <a:rPr lang="en-GB" sz="3600" b="1" dirty="0"/>
              <a:t>W = F x d </a:t>
            </a:r>
          </a:p>
        </p:txBody>
      </p:sp>
    </p:spTree>
    <p:extLst>
      <p:ext uri="{BB962C8B-B14F-4D97-AF65-F5344CB8AC3E}">
        <p14:creationId xmlns:p14="http://schemas.microsoft.com/office/powerpoint/2010/main" val="1027560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59EF06E4-24DC-40E6-9617-6638686888FE}"/>
              </a:ext>
            </a:extLst>
          </p:cNvPr>
          <p:cNvSpPr txBox="1"/>
          <p:nvPr/>
        </p:nvSpPr>
        <p:spPr>
          <a:xfrm>
            <a:off x="1422647" y="983441"/>
            <a:ext cx="3674147" cy="584775"/>
          </a:xfrm>
          <a:prstGeom prst="rect">
            <a:avLst/>
          </a:prstGeom>
          <a:noFill/>
          <a:ln w="28575">
            <a:solidFill>
              <a:srgbClr val="0000FF"/>
            </a:solidFill>
          </a:ln>
        </p:spPr>
        <p:txBody>
          <a:bodyPr wrap="none" rtlCol="0">
            <a:spAutoFit/>
          </a:bodyPr>
          <a:lstStyle/>
          <a:p>
            <a:r>
              <a:rPr lang="en-GB" sz="3200" b="1" dirty="0"/>
              <a:t>POTENTIAL ENERGY</a:t>
            </a:r>
          </a:p>
        </p:txBody>
      </p:sp>
      <p:sp>
        <p:nvSpPr>
          <p:cNvPr id="18" name="TextBox 17">
            <a:extLst>
              <a:ext uri="{FF2B5EF4-FFF2-40B4-BE49-F238E27FC236}">
                <a16:creationId xmlns:a16="http://schemas.microsoft.com/office/drawing/2014/main" id="{81402A47-FDE2-4329-9247-49B7498933FF}"/>
              </a:ext>
            </a:extLst>
          </p:cNvPr>
          <p:cNvSpPr txBox="1"/>
          <p:nvPr/>
        </p:nvSpPr>
        <p:spPr>
          <a:xfrm>
            <a:off x="8029678" y="1027298"/>
            <a:ext cx="3109121" cy="584775"/>
          </a:xfrm>
          <a:prstGeom prst="rect">
            <a:avLst/>
          </a:prstGeom>
          <a:noFill/>
          <a:ln w="28575">
            <a:solidFill>
              <a:schemeClr val="tx1"/>
            </a:solidFill>
          </a:ln>
        </p:spPr>
        <p:txBody>
          <a:bodyPr wrap="none" rtlCol="0">
            <a:spAutoFit/>
          </a:bodyPr>
          <a:lstStyle/>
          <a:p>
            <a:r>
              <a:rPr lang="en-GB" sz="3200" b="1" dirty="0">
                <a:solidFill>
                  <a:srgbClr val="00B050"/>
                </a:solidFill>
              </a:rPr>
              <a:t>KINETIC ENERGY</a:t>
            </a:r>
          </a:p>
        </p:txBody>
      </p:sp>
      <p:sp>
        <p:nvSpPr>
          <p:cNvPr id="5" name="TextBox 4">
            <a:extLst>
              <a:ext uri="{FF2B5EF4-FFF2-40B4-BE49-F238E27FC236}">
                <a16:creationId xmlns:a16="http://schemas.microsoft.com/office/drawing/2014/main" id="{67F10B8F-E1A3-4030-A1AE-DE2D73CE99DB}"/>
              </a:ext>
            </a:extLst>
          </p:cNvPr>
          <p:cNvSpPr txBox="1"/>
          <p:nvPr/>
        </p:nvSpPr>
        <p:spPr>
          <a:xfrm>
            <a:off x="30859" y="1710713"/>
            <a:ext cx="4315797" cy="1569660"/>
          </a:xfrm>
          <a:prstGeom prst="rect">
            <a:avLst/>
          </a:prstGeom>
          <a:noFill/>
        </p:spPr>
        <p:txBody>
          <a:bodyPr wrap="none" rtlCol="0">
            <a:spAutoFit/>
          </a:bodyPr>
          <a:lstStyle/>
          <a:p>
            <a:r>
              <a:rPr lang="en-GB" sz="3200" dirty="0"/>
              <a:t>CHEMICAL ENERGY</a:t>
            </a:r>
          </a:p>
          <a:p>
            <a:r>
              <a:rPr lang="en-GB" sz="3200" dirty="0"/>
              <a:t>energy in chemical bonds</a:t>
            </a:r>
          </a:p>
          <a:p>
            <a:r>
              <a:rPr lang="en-GB" sz="3200" dirty="0"/>
              <a:t> </a:t>
            </a:r>
          </a:p>
        </p:txBody>
      </p:sp>
      <p:sp>
        <p:nvSpPr>
          <p:cNvPr id="16" name="TextBox 15">
            <a:extLst>
              <a:ext uri="{FF2B5EF4-FFF2-40B4-BE49-F238E27FC236}">
                <a16:creationId xmlns:a16="http://schemas.microsoft.com/office/drawing/2014/main" id="{495088F0-654A-4027-910D-C5C400024232}"/>
              </a:ext>
            </a:extLst>
          </p:cNvPr>
          <p:cNvSpPr txBox="1"/>
          <p:nvPr/>
        </p:nvSpPr>
        <p:spPr>
          <a:xfrm>
            <a:off x="8525718" y="2115903"/>
            <a:ext cx="3538726" cy="584775"/>
          </a:xfrm>
          <a:prstGeom prst="rect">
            <a:avLst/>
          </a:prstGeom>
          <a:noFill/>
        </p:spPr>
        <p:txBody>
          <a:bodyPr wrap="none" rtlCol="0">
            <a:spAutoFit/>
          </a:bodyPr>
          <a:lstStyle/>
          <a:p>
            <a:r>
              <a:rPr lang="en-GB" sz="3200" dirty="0"/>
              <a:t>gravitational energy</a:t>
            </a:r>
          </a:p>
        </p:txBody>
      </p:sp>
      <p:sp>
        <p:nvSpPr>
          <p:cNvPr id="19" name="TextBox 18">
            <a:extLst>
              <a:ext uri="{FF2B5EF4-FFF2-40B4-BE49-F238E27FC236}">
                <a16:creationId xmlns:a16="http://schemas.microsoft.com/office/drawing/2014/main" id="{4659E5C9-EFED-48FF-ACD7-F8B662152A9A}"/>
              </a:ext>
            </a:extLst>
          </p:cNvPr>
          <p:cNvSpPr txBox="1"/>
          <p:nvPr/>
        </p:nvSpPr>
        <p:spPr>
          <a:xfrm>
            <a:off x="8655584" y="4010406"/>
            <a:ext cx="2622641" cy="584775"/>
          </a:xfrm>
          <a:prstGeom prst="rect">
            <a:avLst/>
          </a:prstGeom>
          <a:noFill/>
        </p:spPr>
        <p:txBody>
          <a:bodyPr wrap="none" rtlCol="0">
            <a:spAutoFit/>
          </a:bodyPr>
          <a:lstStyle/>
          <a:p>
            <a:r>
              <a:rPr lang="en-GB" sz="3200" dirty="0"/>
              <a:t>nuclear energy</a:t>
            </a:r>
          </a:p>
        </p:txBody>
      </p:sp>
      <p:sp>
        <p:nvSpPr>
          <p:cNvPr id="22" name="TextBox 21">
            <a:extLst>
              <a:ext uri="{FF2B5EF4-FFF2-40B4-BE49-F238E27FC236}">
                <a16:creationId xmlns:a16="http://schemas.microsoft.com/office/drawing/2014/main" id="{034BAEA2-5387-4C08-8496-C4D7D0EC7DEE}"/>
              </a:ext>
            </a:extLst>
          </p:cNvPr>
          <p:cNvSpPr txBox="1"/>
          <p:nvPr/>
        </p:nvSpPr>
        <p:spPr>
          <a:xfrm>
            <a:off x="6085078" y="2069756"/>
            <a:ext cx="880369" cy="584775"/>
          </a:xfrm>
          <a:prstGeom prst="rect">
            <a:avLst/>
          </a:prstGeom>
          <a:noFill/>
        </p:spPr>
        <p:txBody>
          <a:bodyPr wrap="none" rtlCol="0">
            <a:spAutoFit/>
          </a:bodyPr>
          <a:lstStyle/>
          <a:p>
            <a:r>
              <a:rPr lang="en-GB" sz="3200" dirty="0"/>
              <a:t>light</a:t>
            </a:r>
          </a:p>
        </p:txBody>
      </p:sp>
      <p:sp>
        <p:nvSpPr>
          <p:cNvPr id="26" name="TextBox 25">
            <a:extLst>
              <a:ext uri="{FF2B5EF4-FFF2-40B4-BE49-F238E27FC236}">
                <a16:creationId xmlns:a16="http://schemas.microsoft.com/office/drawing/2014/main" id="{1CEBA229-DAA4-4C57-A6C1-C102E04998C5}"/>
              </a:ext>
            </a:extLst>
          </p:cNvPr>
          <p:cNvSpPr txBox="1"/>
          <p:nvPr/>
        </p:nvSpPr>
        <p:spPr>
          <a:xfrm>
            <a:off x="831405" y="3336667"/>
            <a:ext cx="1654620" cy="584775"/>
          </a:xfrm>
          <a:prstGeom prst="rect">
            <a:avLst/>
          </a:prstGeom>
          <a:noFill/>
        </p:spPr>
        <p:txBody>
          <a:bodyPr wrap="none" rtlCol="0">
            <a:spAutoFit/>
          </a:bodyPr>
          <a:lstStyle/>
          <a:p>
            <a:r>
              <a:rPr lang="en-GB" sz="3200" dirty="0"/>
              <a:t>electrical</a:t>
            </a:r>
          </a:p>
        </p:txBody>
      </p:sp>
      <p:sp>
        <p:nvSpPr>
          <p:cNvPr id="28" name="TextBox 27">
            <a:extLst>
              <a:ext uri="{FF2B5EF4-FFF2-40B4-BE49-F238E27FC236}">
                <a16:creationId xmlns:a16="http://schemas.microsoft.com/office/drawing/2014/main" id="{0F63E2B3-AFA8-4605-BDFB-11B16588AD5D}"/>
              </a:ext>
            </a:extLst>
          </p:cNvPr>
          <p:cNvSpPr txBox="1"/>
          <p:nvPr/>
        </p:nvSpPr>
        <p:spPr>
          <a:xfrm>
            <a:off x="7855916" y="5616170"/>
            <a:ext cx="3251403" cy="584775"/>
          </a:xfrm>
          <a:prstGeom prst="rect">
            <a:avLst/>
          </a:prstGeom>
          <a:noFill/>
        </p:spPr>
        <p:txBody>
          <a:bodyPr wrap="none" rtlCol="0">
            <a:spAutoFit/>
          </a:bodyPr>
          <a:lstStyle/>
          <a:p>
            <a:r>
              <a:rPr lang="en-GB" sz="3200" dirty="0"/>
              <a:t>mechanical energy</a:t>
            </a:r>
          </a:p>
        </p:txBody>
      </p:sp>
      <p:sp>
        <p:nvSpPr>
          <p:cNvPr id="31" name="TextBox 30">
            <a:extLst>
              <a:ext uri="{FF2B5EF4-FFF2-40B4-BE49-F238E27FC236}">
                <a16:creationId xmlns:a16="http://schemas.microsoft.com/office/drawing/2014/main" id="{A33FCEB5-0085-479B-A227-427038833824}"/>
              </a:ext>
            </a:extLst>
          </p:cNvPr>
          <p:cNvSpPr txBox="1"/>
          <p:nvPr/>
        </p:nvSpPr>
        <p:spPr>
          <a:xfrm>
            <a:off x="2148518" y="4756230"/>
            <a:ext cx="1111202" cy="584775"/>
          </a:xfrm>
          <a:prstGeom prst="rect">
            <a:avLst/>
          </a:prstGeom>
          <a:noFill/>
        </p:spPr>
        <p:txBody>
          <a:bodyPr wrap="none" rtlCol="0">
            <a:spAutoFit/>
          </a:bodyPr>
          <a:lstStyle/>
          <a:p>
            <a:r>
              <a:rPr lang="en-GB" sz="3200" dirty="0"/>
              <a:t>sound</a:t>
            </a:r>
          </a:p>
        </p:txBody>
      </p:sp>
      <p:sp>
        <p:nvSpPr>
          <p:cNvPr id="32" name="TextBox 31">
            <a:extLst>
              <a:ext uri="{FF2B5EF4-FFF2-40B4-BE49-F238E27FC236}">
                <a16:creationId xmlns:a16="http://schemas.microsoft.com/office/drawing/2014/main" id="{63F14291-CA2E-4190-B5A2-5EAD50E875CD}"/>
              </a:ext>
            </a:extLst>
          </p:cNvPr>
          <p:cNvSpPr txBox="1"/>
          <p:nvPr/>
        </p:nvSpPr>
        <p:spPr>
          <a:xfrm>
            <a:off x="871343" y="5982074"/>
            <a:ext cx="2677336" cy="584775"/>
          </a:xfrm>
          <a:prstGeom prst="rect">
            <a:avLst/>
          </a:prstGeom>
          <a:noFill/>
        </p:spPr>
        <p:txBody>
          <a:bodyPr wrap="none" rtlCol="0">
            <a:spAutoFit/>
          </a:bodyPr>
          <a:lstStyle/>
          <a:p>
            <a:r>
              <a:rPr lang="en-GB" sz="3200" dirty="0"/>
              <a:t>thermal energy</a:t>
            </a:r>
          </a:p>
        </p:txBody>
      </p:sp>
      <p:sp>
        <p:nvSpPr>
          <p:cNvPr id="20" name="TextBox 19">
            <a:extLst>
              <a:ext uri="{FF2B5EF4-FFF2-40B4-BE49-F238E27FC236}">
                <a16:creationId xmlns:a16="http://schemas.microsoft.com/office/drawing/2014/main" id="{57A5A020-5808-49CA-8F02-BAEC01ABB71F}"/>
              </a:ext>
            </a:extLst>
          </p:cNvPr>
          <p:cNvSpPr txBox="1"/>
          <p:nvPr/>
        </p:nvSpPr>
        <p:spPr>
          <a:xfrm>
            <a:off x="4704651" y="4463842"/>
            <a:ext cx="2139885" cy="584775"/>
          </a:xfrm>
          <a:prstGeom prst="rect">
            <a:avLst/>
          </a:prstGeom>
          <a:noFill/>
        </p:spPr>
        <p:txBody>
          <a:bodyPr wrap="square">
            <a:spAutoFit/>
          </a:bodyPr>
          <a:lstStyle/>
          <a:p>
            <a:r>
              <a:rPr lang="en-GB" sz="3200" dirty="0"/>
              <a:t>digestion</a:t>
            </a:r>
          </a:p>
        </p:txBody>
      </p:sp>
      <p:sp>
        <p:nvSpPr>
          <p:cNvPr id="21" name="TextBox 20">
            <a:extLst>
              <a:ext uri="{FF2B5EF4-FFF2-40B4-BE49-F238E27FC236}">
                <a16:creationId xmlns:a16="http://schemas.microsoft.com/office/drawing/2014/main" id="{B664CAFC-9199-4624-BE16-E7D95E6DFD4C}"/>
              </a:ext>
            </a:extLst>
          </p:cNvPr>
          <p:cNvSpPr txBox="1"/>
          <p:nvPr/>
        </p:nvSpPr>
        <p:spPr>
          <a:xfrm>
            <a:off x="7345461" y="2989418"/>
            <a:ext cx="2360514" cy="584775"/>
          </a:xfrm>
          <a:prstGeom prst="rect">
            <a:avLst/>
          </a:prstGeom>
          <a:noFill/>
        </p:spPr>
        <p:txBody>
          <a:bodyPr wrap="square">
            <a:spAutoFit/>
          </a:bodyPr>
          <a:lstStyle/>
          <a:p>
            <a:r>
              <a:rPr lang="en-GB" sz="3200" dirty="0"/>
              <a:t>respiration</a:t>
            </a:r>
          </a:p>
        </p:txBody>
      </p:sp>
      <p:sp>
        <p:nvSpPr>
          <p:cNvPr id="23" name="TextBox 22">
            <a:extLst>
              <a:ext uri="{FF2B5EF4-FFF2-40B4-BE49-F238E27FC236}">
                <a16:creationId xmlns:a16="http://schemas.microsoft.com/office/drawing/2014/main" id="{8A80F7D7-816D-438B-AF5D-37D2672C282C}"/>
              </a:ext>
            </a:extLst>
          </p:cNvPr>
          <p:cNvSpPr txBox="1"/>
          <p:nvPr/>
        </p:nvSpPr>
        <p:spPr>
          <a:xfrm>
            <a:off x="4358853" y="3044279"/>
            <a:ext cx="2606594" cy="584775"/>
          </a:xfrm>
          <a:prstGeom prst="rect">
            <a:avLst/>
          </a:prstGeom>
          <a:noFill/>
        </p:spPr>
        <p:txBody>
          <a:bodyPr wrap="square">
            <a:spAutoFit/>
          </a:bodyPr>
          <a:lstStyle/>
          <a:p>
            <a:r>
              <a:rPr lang="en-GB" sz="3200" dirty="0"/>
              <a:t>combustion</a:t>
            </a:r>
          </a:p>
        </p:txBody>
      </p:sp>
      <p:sp>
        <p:nvSpPr>
          <p:cNvPr id="24" name="Title 1">
            <a:extLst>
              <a:ext uri="{FF2B5EF4-FFF2-40B4-BE49-F238E27FC236}">
                <a16:creationId xmlns:a16="http://schemas.microsoft.com/office/drawing/2014/main" id="{AEC4560F-A8CD-47F2-BEF4-285761851221}"/>
              </a:ext>
            </a:extLst>
          </p:cNvPr>
          <p:cNvSpPr txBox="1">
            <a:spLocks/>
          </p:cNvSpPr>
          <p:nvPr/>
        </p:nvSpPr>
        <p:spPr>
          <a:xfrm>
            <a:off x="913774" y="8918"/>
            <a:ext cx="10364451" cy="584775"/>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dirty="0">
                <a:effectLst>
                  <a:outerShdw blurRad="38100" dist="38100" dir="2700000" algn="tl">
                    <a:srgbClr val="000000">
                      <a:alpha val="43137"/>
                    </a:srgbClr>
                  </a:outerShdw>
                </a:effectLst>
              </a:rPr>
              <a:t>FORMS OF ENERGY</a:t>
            </a:r>
          </a:p>
        </p:txBody>
      </p:sp>
    </p:spTree>
    <p:extLst>
      <p:ext uri="{BB962C8B-B14F-4D97-AF65-F5344CB8AC3E}">
        <p14:creationId xmlns:p14="http://schemas.microsoft.com/office/powerpoint/2010/main" val="35066727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907EA22-F586-4822-8614-CEE13848EA93}"/>
              </a:ext>
            </a:extLst>
          </p:cNvPr>
          <p:cNvSpPr txBox="1"/>
          <p:nvPr/>
        </p:nvSpPr>
        <p:spPr>
          <a:xfrm>
            <a:off x="148501" y="1426471"/>
            <a:ext cx="5775158" cy="1077218"/>
          </a:xfrm>
          <a:prstGeom prst="rect">
            <a:avLst/>
          </a:prstGeom>
          <a:noFill/>
          <a:ln w="28575">
            <a:solidFill>
              <a:srgbClr val="00B0F0"/>
            </a:solidFill>
          </a:ln>
        </p:spPr>
        <p:txBody>
          <a:bodyPr wrap="square" rtlCol="0">
            <a:spAutoFit/>
          </a:bodyPr>
          <a:lstStyle/>
          <a:p>
            <a:r>
              <a:rPr lang="en-GB" sz="1600" b="1" dirty="0"/>
              <a:t>Chemical energy - </a:t>
            </a:r>
            <a:r>
              <a:rPr lang="en-GB" sz="1600" dirty="0"/>
              <a:t>energy stored in the chemical bonds between atoms and molecules. Can be converted to thermal energy. R</a:t>
            </a:r>
            <a:r>
              <a:rPr lang="en-GB" sz="1600" b="0" i="0" dirty="0">
                <a:solidFill>
                  <a:srgbClr val="21242C"/>
                </a:solidFill>
                <a:effectLst/>
              </a:rPr>
              <a:t>elated to the structure of the molecule and the positions of its atoms relative to one another. </a:t>
            </a:r>
            <a:endParaRPr lang="en-GB" sz="1600" dirty="0"/>
          </a:p>
        </p:txBody>
      </p:sp>
      <p:sp>
        <p:nvSpPr>
          <p:cNvPr id="6" name="TextBox 5">
            <a:extLst>
              <a:ext uri="{FF2B5EF4-FFF2-40B4-BE49-F238E27FC236}">
                <a16:creationId xmlns:a16="http://schemas.microsoft.com/office/drawing/2014/main" id="{8CFEA2C1-83B5-4F90-827A-19176554C379}"/>
              </a:ext>
            </a:extLst>
          </p:cNvPr>
          <p:cNvSpPr txBox="1"/>
          <p:nvPr/>
        </p:nvSpPr>
        <p:spPr>
          <a:xfrm>
            <a:off x="224642" y="2696609"/>
            <a:ext cx="6015677" cy="830997"/>
          </a:xfrm>
          <a:prstGeom prst="rect">
            <a:avLst/>
          </a:prstGeom>
          <a:noFill/>
        </p:spPr>
        <p:txBody>
          <a:bodyPr wrap="square" rtlCol="0">
            <a:spAutoFit/>
          </a:bodyPr>
          <a:lstStyle/>
          <a:p>
            <a:r>
              <a:rPr lang="en-GB" sz="1600" b="1" dirty="0"/>
              <a:t>Mechanical energy -</a:t>
            </a:r>
            <a:r>
              <a:rPr lang="en-GB" sz="1600" dirty="0"/>
              <a:t> energy stored in objects by tension. Compressed spring and stretched rubber bands are examples of stored mechanical energy</a:t>
            </a:r>
          </a:p>
        </p:txBody>
      </p:sp>
      <p:sp>
        <p:nvSpPr>
          <p:cNvPr id="7" name="TextBox 6">
            <a:extLst>
              <a:ext uri="{FF2B5EF4-FFF2-40B4-BE49-F238E27FC236}">
                <a16:creationId xmlns:a16="http://schemas.microsoft.com/office/drawing/2014/main" id="{1C455B16-9CAC-4C63-89B6-3128274D15E7}"/>
              </a:ext>
            </a:extLst>
          </p:cNvPr>
          <p:cNvSpPr txBox="1"/>
          <p:nvPr/>
        </p:nvSpPr>
        <p:spPr>
          <a:xfrm>
            <a:off x="216568" y="3708404"/>
            <a:ext cx="5879432" cy="830997"/>
          </a:xfrm>
          <a:prstGeom prst="rect">
            <a:avLst/>
          </a:prstGeom>
          <a:noFill/>
        </p:spPr>
        <p:txBody>
          <a:bodyPr wrap="square" rtlCol="0">
            <a:spAutoFit/>
          </a:bodyPr>
          <a:lstStyle/>
          <a:p>
            <a:r>
              <a:rPr lang="en-GB" sz="1600" b="1" dirty="0"/>
              <a:t>Nuclear energy - </a:t>
            </a:r>
            <a:r>
              <a:rPr lang="en-GB" sz="1600" dirty="0"/>
              <a:t>energy stored in the nucleus of an atom – the energy that holds the nucleus together. Large amounts of energy can be released when the nuclei are combined or split apart.</a:t>
            </a:r>
          </a:p>
        </p:txBody>
      </p:sp>
      <p:sp>
        <p:nvSpPr>
          <p:cNvPr id="8" name="TextBox 7">
            <a:extLst>
              <a:ext uri="{FF2B5EF4-FFF2-40B4-BE49-F238E27FC236}">
                <a16:creationId xmlns:a16="http://schemas.microsoft.com/office/drawing/2014/main" id="{AAA46CFE-CAAF-4F77-8A96-DA0AED1D69B4}"/>
              </a:ext>
            </a:extLst>
          </p:cNvPr>
          <p:cNvSpPr txBox="1"/>
          <p:nvPr/>
        </p:nvSpPr>
        <p:spPr>
          <a:xfrm>
            <a:off x="216568" y="4662486"/>
            <a:ext cx="5879432" cy="584775"/>
          </a:xfrm>
          <a:prstGeom prst="rect">
            <a:avLst/>
          </a:prstGeom>
          <a:noFill/>
        </p:spPr>
        <p:txBody>
          <a:bodyPr wrap="square" rtlCol="0">
            <a:spAutoFit/>
          </a:bodyPr>
          <a:lstStyle/>
          <a:p>
            <a:r>
              <a:rPr lang="en-GB" sz="1600" b="1" dirty="0"/>
              <a:t>Gravitational energy -</a:t>
            </a:r>
            <a:r>
              <a:rPr lang="en-GB" sz="1600" dirty="0"/>
              <a:t> energy stored in an object’s height. The higher and heavier the object the more gravitational energy is stored. </a:t>
            </a:r>
          </a:p>
        </p:txBody>
      </p:sp>
      <p:sp>
        <p:nvSpPr>
          <p:cNvPr id="10" name="TextBox 9">
            <a:extLst>
              <a:ext uri="{FF2B5EF4-FFF2-40B4-BE49-F238E27FC236}">
                <a16:creationId xmlns:a16="http://schemas.microsoft.com/office/drawing/2014/main" id="{2A78A263-0AEA-4A30-9056-F1FD46937873}"/>
              </a:ext>
            </a:extLst>
          </p:cNvPr>
          <p:cNvSpPr txBox="1"/>
          <p:nvPr/>
        </p:nvSpPr>
        <p:spPr>
          <a:xfrm>
            <a:off x="6164178" y="1431862"/>
            <a:ext cx="6164179" cy="830997"/>
          </a:xfrm>
          <a:prstGeom prst="rect">
            <a:avLst/>
          </a:prstGeom>
          <a:noFill/>
        </p:spPr>
        <p:txBody>
          <a:bodyPr wrap="square" rtlCol="0">
            <a:spAutoFit/>
          </a:bodyPr>
          <a:lstStyle/>
          <a:p>
            <a:r>
              <a:rPr lang="en-GB" sz="1600" b="1" dirty="0">
                <a:solidFill>
                  <a:srgbClr val="00B050"/>
                </a:solidFill>
              </a:rPr>
              <a:t>Radiant energy -</a:t>
            </a:r>
            <a:r>
              <a:rPr lang="en-GB" sz="1600" dirty="0"/>
              <a:t> electromagnetic energy that travels in waves. Radiant energy includes visible light, x-ray, gamma rays, and radio waves. Light is one type of radiant energy. </a:t>
            </a:r>
          </a:p>
        </p:txBody>
      </p:sp>
      <p:sp>
        <p:nvSpPr>
          <p:cNvPr id="11" name="TextBox 10">
            <a:extLst>
              <a:ext uri="{FF2B5EF4-FFF2-40B4-BE49-F238E27FC236}">
                <a16:creationId xmlns:a16="http://schemas.microsoft.com/office/drawing/2014/main" id="{6DD9FCA2-81E0-4B95-A75D-4BBF8EC90121}"/>
              </a:ext>
            </a:extLst>
          </p:cNvPr>
          <p:cNvSpPr txBox="1"/>
          <p:nvPr/>
        </p:nvSpPr>
        <p:spPr>
          <a:xfrm>
            <a:off x="6164178" y="2338784"/>
            <a:ext cx="5658853" cy="830997"/>
          </a:xfrm>
          <a:prstGeom prst="rect">
            <a:avLst/>
          </a:prstGeom>
          <a:noFill/>
        </p:spPr>
        <p:txBody>
          <a:bodyPr wrap="square" rtlCol="0">
            <a:spAutoFit/>
          </a:bodyPr>
          <a:lstStyle/>
          <a:p>
            <a:r>
              <a:rPr lang="en-GB" sz="1600" b="1" dirty="0">
                <a:solidFill>
                  <a:srgbClr val="00B050"/>
                </a:solidFill>
              </a:rPr>
              <a:t>Thermal energy - </a:t>
            </a:r>
            <a:r>
              <a:rPr lang="en-GB" sz="1600" dirty="0"/>
              <a:t>heat is energy that comes from the movement of the atoms and molecules in a substance. Heat increases when these particles move faster. </a:t>
            </a:r>
          </a:p>
        </p:txBody>
      </p:sp>
      <p:sp>
        <p:nvSpPr>
          <p:cNvPr id="12" name="TextBox 11">
            <a:extLst>
              <a:ext uri="{FF2B5EF4-FFF2-40B4-BE49-F238E27FC236}">
                <a16:creationId xmlns:a16="http://schemas.microsoft.com/office/drawing/2014/main" id="{6661FA4C-9D1E-4209-BE62-9F14FE597C30}"/>
              </a:ext>
            </a:extLst>
          </p:cNvPr>
          <p:cNvSpPr txBox="1"/>
          <p:nvPr/>
        </p:nvSpPr>
        <p:spPr>
          <a:xfrm>
            <a:off x="6220103" y="4217949"/>
            <a:ext cx="5959753" cy="584775"/>
          </a:xfrm>
          <a:prstGeom prst="rect">
            <a:avLst/>
          </a:prstGeom>
          <a:noFill/>
        </p:spPr>
        <p:txBody>
          <a:bodyPr wrap="square" rtlCol="0">
            <a:spAutoFit/>
          </a:bodyPr>
          <a:lstStyle/>
          <a:p>
            <a:r>
              <a:rPr lang="en-GB" sz="1600" b="1" dirty="0">
                <a:solidFill>
                  <a:srgbClr val="00B050"/>
                </a:solidFill>
              </a:rPr>
              <a:t>Motion energy </a:t>
            </a:r>
            <a:r>
              <a:rPr lang="en-GB" sz="1600" dirty="0"/>
              <a:t>- energy stored in the movement of objects. The faster they move, the more energy is stored. </a:t>
            </a:r>
          </a:p>
        </p:txBody>
      </p:sp>
      <p:sp>
        <p:nvSpPr>
          <p:cNvPr id="13" name="TextBox 12">
            <a:extLst>
              <a:ext uri="{FF2B5EF4-FFF2-40B4-BE49-F238E27FC236}">
                <a16:creationId xmlns:a16="http://schemas.microsoft.com/office/drawing/2014/main" id="{68439D86-6752-490B-B162-83A16C6D8ABC}"/>
              </a:ext>
            </a:extLst>
          </p:cNvPr>
          <p:cNvSpPr txBox="1"/>
          <p:nvPr/>
        </p:nvSpPr>
        <p:spPr>
          <a:xfrm>
            <a:off x="6244501" y="4928862"/>
            <a:ext cx="6083856" cy="1323439"/>
          </a:xfrm>
          <a:prstGeom prst="rect">
            <a:avLst/>
          </a:prstGeom>
          <a:noFill/>
        </p:spPr>
        <p:txBody>
          <a:bodyPr wrap="square" rtlCol="0">
            <a:spAutoFit/>
          </a:bodyPr>
          <a:lstStyle/>
          <a:p>
            <a:r>
              <a:rPr lang="en-GB" sz="1600" b="1" dirty="0">
                <a:solidFill>
                  <a:srgbClr val="00B050"/>
                </a:solidFill>
              </a:rPr>
              <a:t>Sound</a:t>
            </a:r>
            <a:r>
              <a:rPr lang="en-GB" sz="1600" dirty="0"/>
              <a:t> - the movement of energy through substances in longitudinal (compression/rarefaction) waves. Sound is produced when a force causes an object or substance to vibrate. The energy is transferred through the substance in a wave. Typically, the energy in sound is smaller than other forms of energy.</a:t>
            </a:r>
          </a:p>
        </p:txBody>
      </p:sp>
      <p:sp>
        <p:nvSpPr>
          <p:cNvPr id="14" name="TextBox 13">
            <a:extLst>
              <a:ext uri="{FF2B5EF4-FFF2-40B4-BE49-F238E27FC236}">
                <a16:creationId xmlns:a16="http://schemas.microsoft.com/office/drawing/2014/main" id="{4C7EE85E-409B-4732-A242-BA65FB9A13E1}"/>
              </a:ext>
            </a:extLst>
          </p:cNvPr>
          <p:cNvSpPr txBox="1"/>
          <p:nvPr/>
        </p:nvSpPr>
        <p:spPr>
          <a:xfrm>
            <a:off x="6164179" y="3274628"/>
            <a:ext cx="5197642" cy="830997"/>
          </a:xfrm>
          <a:prstGeom prst="rect">
            <a:avLst/>
          </a:prstGeom>
          <a:noFill/>
        </p:spPr>
        <p:txBody>
          <a:bodyPr wrap="square" rtlCol="0">
            <a:spAutoFit/>
          </a:bodyPr>
          <a:lstStyle/>
          <a:p>
            <a:r>
              <a:rPr lang="en-GB" sz="1600" b="1" dirty="0">
                <a:solidFill>
                  <a:srgbClr val="00B050"/>
                </a:solidFill>
              </a:rPr>
              <a:t>Electrical energy</a:t>
            </a:r>
            <a:r>
              <a:rPr lang="en-GB" sz="1600" dirty="0"/>
              <a:t> - delivered by charged particles, electrons, moving through a wire. Lighting is an example of electrical energy in nature. </a:t>
            </a:r>
          </a:p>
        </p:txBody>
      </p:sp>
      <p:sp>
        <p:nvSpPr>
          <p:cNvPr id="17" name="TextBox 16">
            <a:extLst>
              <a:ext uri="{FF2B5EF4-FFF2-40B4-BE49-F238E27FC236}">
                <a16:creationId xmlns:a16="http://schemas.microsoft.com/office/drawing/2014/main" id="{59EF06E4-24DC-40E6-9617-6638686888FE}"/>
              </a:ext>
            </a:extLst>
          </p:cNvPr>
          <p:cNvSpPr txBox="1"/>
          <p:nvPr/>
        </p:nvSpPr>
        <p:spPr>
          <a:xfrm>
            <a:off x="1686608" y="654189"/>
            <a:ext cx="2698944" cy="461665"/>
          </a:xfrm>
          <a:prstGeom prst="rect">
            <a:avLst/>
          </a:prstGeom>
          <a:noFill/>
          <a:ln>
            <a:solidFill>
              <a:schemeClr val="accent1">
                <a:shade val="50000"/>
              </a:schemeClr>
            </a:solidFill>
          </a:ln>
        </p:spPr>
        <p:txBody>
          <a:bodyPr wrap="none" rtlCol="0">
            <a:spAutoFit/>
          </a:bodyPr>
          <a:lstStyle/>
          <a:p>
            <a:r>
              <a:rPr lang="en-GB" sz="2400" b="1" dirty="0"/>
              <a:t>POTENTIAL ENERGY</a:t>
            </a:r>
          </a:p>
        </p:txBody>
      </p:sp>
      <p:sp>
        <p:nvSpPr>
          <p:cNvPr id="18" name="TextBox 17">
            <a:extLst>
              <a:ext uri="{FF2B5EF4-FFF2-40B4-BE49-F238E27FC236}">
                <a16:creationId xmlns:a16="http://schemas.microsoft.com/office/drawing/2014/main" id="{81402A47-FDE2-4329-9247-49B7498933FF}"/>
              </a:ext>
            </a:extLst>
          </p:cNvPr>
          <p:cNvSpPr txBox="1"/>
          <p:nvPr/>
        </p:nvSpPr>
        <p:spPr>
          <a:xfrm>
            <a:off x="7966913" y="667688"/>
            <a:ext cx="2279278" cy="461665"/>
          </a:xfrm>
          <a:prstGeom prst="rect">
            <a:avLst/>
          </a:prstGeom>
          <a:noFill/>
          <a:ln>
            <a:solidFill>
              <a:schemeClr val="tx1"/>
            </a:solidFill>
          </a:ln>
        </p:spPr>
        <p:txBody>
          <a:bodyPr wrap="none" rtlCol="0">
            <a:spAutoFit/>
          </a:bodyPr>
          <a:lstStyle/>
          <a:p>
            <a:r>
              <a:rPr lang="en-GB" sz="2400" b="1" dirty="0">
                <a:solidFill>
                  <a:srgbClr val="00B050"/>
                </a:solidFill>
              </a:rPr>
              <a:t>KINETIC ENERGY</a:t>
            </a:r>
          </a:p>
        </p:txBody>
      </p:sp>
      <p:sp>
        <p:nvSpPr>
          <p:cNvPr id="16" name="Title 1">
            <a:extLst>
              <a:ext uri="{FF2B5EF4-FFF2-40B4-BE49-F238E27FC236}">
                <a16:creationId xmlns:a16="http://schemas.microsoft.com/office/drawing/2014/main" id="{DC8B2844-3535-4F59-AA52-BBC7D9CBEC04}"/>
              </a:ext>
            </a:extLst>
          </p:cNvPr>
          <p:cNvSpPr txBox="1">
            <a:spLocks/>
          </p:cNvSpPr>
          <p:nvPr/>
        </p:nvSpPr>
        <p:spPr>
          <a:xfrm>
            <a:off x="913774" y="8918"/>
            <a:ext cx="10364451" cy="584775"/>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dirty="0">
                <a:effectLst>
                  <a:outerShdw blurRad="38100" dist="38100" dir="2700000" algn="tl">
                    <a:srgbClr val="000000">
                      <a:alpha val="43137"/>
                    </a:srgbClr>
                  </a:outerShdw>
                </a:effectLst>
              </a:rPr>
              <a:t>FORMS OF ENERGY</a:t>
            </a:r>
          </a:p>
        </p:txBody>
      </p:sp>
    </p:spTree>
    <p:extLst>
      <p:ext uri="{BB962C8B-B14F-4D97-AF65-F5344CB8AC3E}">
        <p14:creationId xmlns:p14="http://schemas.microsoft.com/office/powerpoint/2010/main" val="40855434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 ">
            <a:extLst>
              <a:ext uri="{FF2B5EF4-FFF2-40B4-BE49-F238E27FC236}">
                <a16:creationId xmlns:a16="http://schemas.microsoft.com/office/drawing/2014/main" id="{4F3109C5-AFB8-4807-A536-93E0799372B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1564" t="46986" b="6114"/>
          <a:stretch/>
        </p:blipFill>
        <p:spPr bwMode="auto">
          <a:xfrm>
            <a:off x="4854435" y="3657098"/>
            <a:ext cx="2155190" cy="3056021"/>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 ">
            <a:extLst>
              <a:ext uri="{FF2B5EF4-FFF2-40B4-BE49-F238E27FC236}">
                <a16:creationId xmlns:a16="http://schemas.microsoft.com/office/drawing/2014/main" id="{89FB9500-3EA5-495A-B69D-E086BB7259B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9623" t="46986" r="30202" b="6114"/>
          <a:stretch/>
        </p:blipFill>
        <p:spPr bwMode="auto">
          <a:xfrm>
            <a:off x="1452440" y="3657098"/>
            <a:ext cx="3044975" cy="305602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 ">
            <a:extLst>
              <a:ext uri="{FF2B5EF4-FFF2-40B4-BE49-F238E27FC236}">
                <a16:creationId xmlns:a16="http://schemas.microsoft.com/office/drawing/2014/main" id="{E2939A07-92D5-4D89-92AE-626E0122A7F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40" t="50092" r="73162" b="10190"/>
          <a:stretch/>
        </p:blipFill>
        <p:spPr bwMode="auto">
          <a:xfrm>
            <a:off x="8389009" y="750494"/>
            <a:ext cx="1909758" cy="258801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 ">
            <a:extLst>
              <a:ext uri="{FF2B5EF4-FFF2-40B4-BE49-F238E27FC236}">
                <a16:creationId xmlns:a16="http://schemas.microsoft.com/office/drawing/2014/main" id="{7DFC6A8F-8907-4CA1-B3E0-2E6B786D99A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4965" b="60282"/>
          <a:stretch/>
        </p:blipFill>
        <p:spPr bwMode="auto">
          <a:xfrm>
            <a:off x="4684980" y="750494"/>
            <a:ext cx="3413222" cy="2588018"/>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 ">
            <a:extLst>
              <a:ext uri="{FF2B5EF4-FFF2-40B4-BE49-F238E27FC236}">
                <a16:creationId xmlns:a16="http://schemas.microsoft.com/office/drawing/2014/main" id="{DA6EE4EA-95D7-4275-84C0-3366A691807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38" r="49012" b="60282"/>
          <a:stretch/>
        </p:blipFill>
        <p:spPr bwMode="auto">
          <a:xfrm>
            <a:off x="577982" y="750494"/>
            <a:ext cx="3816191" cy="258801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09ECAA0-1515-470D-927E-2561CD10DC49}"/>
              </a:ext>
            </a:extLst>
          </p:cNvPr>
          <p:cNvSpPr txBox="1"/>
          <p:nvPr/>
        </p:nvSpPr>
        <p:spPr>
          <a:xfrm>
            <a:off x="7168461" y="3554322"/>
            <a:ext cx="5008924" cy="3093154"/>
          </a:xfrm>
          <a:prstGeom prst="rect">
            <a:avLst/>
          </a:prstGeom>
          <a:noFill/>
        </p:spPr>
        <p:txBody>
          <a:bodyPr wrap="square" rtlCol="0">
            <a:spAutoFit/>
          </a:bodyPr>
          <a:lstStyle/>
          <a:p>
            <a:pPr marL="342900" indent="-342900">
              <a:buAutoNum type="alphaLcParenR"/>
            </a:pPr>
            <a:r>
              <a:rPr lang="en-GB" sz="1500" i="1" dirty="0"/>
              <a:t>Thermal energy </a:t>
            </a:r>
            <a:r>
              <a:rPr lang="en-GB" sz="1500" dirty="0"/>
              <a:t>results from atomic and molecular motion; molten steel at  2000degC has a very high thermal energy content</a:t>
            </a:r>
          </a:p>
          <a:p>
            <a:pPr marL="342900" indent="-342900">
              <a:buAutoNum type="alphaLcParenR"/>
            </a:pPr>
            <a:r>
              <a:rPr lang="en-GB" sz="1500" i="1" dirty="0"/>
              <a:t>Radiant energy </a:t>
            </a:r>
            <a:r>
              <a:rPr lang="en-GB" sz="1500" dirty="0"/>
              <a:t>(e.g. from the sun) is the energy in light, microwaves, and radio waves</a:t>
            </a:r>
          </a:p>
          <a:p>
            <a:pPr marL="342900" indent="-342900">
              <a:buAutoNum type="alphaLcParenR"/>
            </a:pPr>
            <a:r>
              <a:rPr lang="en-GB" sz="1500" i="1" dirty="0"/>
              <a:t>Electrical energy </a:t>
            </a:r>
            <a:r>
              <a:rPr lang="en-GB" sz="1500" dirty="0"/>
              <a:t>(lighting) is due to the flow of electrically charged particles</a:t>
            </a:r>
          </a:p>
          <a:p>
            <a:pPr marL="342900" indent="-342900">
              <a:buAutoNum type="alphaLcParenR"/>
            </a:pPr>
            <a:r>
              <a:rPr lang="en-GB" sz="1500" i="1" dirty="0"/>
              <a:t>Nuclear energy </a:t>
            </a:r>
            <a:r>
              <a:rPr lang="en-GB" sz="1500" dirty="0"/>
              <a:t>is released when particles in the nucleus of the atom are rearranged</a:t>
            </a:r>
          </a:p>
          <a:p>
            <a:pPr marL="342900" indent="-342900">
              <a:buAutoNum type="alphaLcParenR"/>
            </a:pPr>
            <a:r>
              <a:rPr lang="en-GB" sz="1500" i="1" dirty="0"/>
              <a:t>Chemical energy </a:t>
            </a:r>
            <a:r>
              <a:rPr lang="en-GB" sz="1500" dirty="0"/>
              <a:t>results from the particular arrangement of atoms in a chemical compound. The heat and light produced in this reaction are due to energy released during the breaking and reforming of chemical bonds. </a:t>
            </a:r>
            <a:endParaRPr lang="en-GB" sz="1500" i="1" dirty="0"/>
          </a:p>
        </p:txBody>
      </p:sp>
      <p:sp>
        <p:nvSpPr>
          <p:cNvPr id="10" name="TextBox 9">
            <a:extLst>
              <a:ext uri="{FF2B5EF4-FFF2-40B4-BE49-F238E27FC236}">
                <a16:creationId xmlns:a16="http://schemas.microsoft.com/office/drawing/2014/main" id="{23D42E93-21CB-4A2E-AC86-38061FD7E089}"/>
              </a:ext>
            </a:extLst>
          </p:cNvPr>
          <p:cNvSpPr txBox="1"/>
          <p:nvPr/>
        </p:nvSpPr>
        <p:spPr>
          <a:xfrm>
            <a:off x="3940035" y="699428"/>
            <a:ext cx="914400" cy="461665"/>
          </a:xfrm>
          <a:prstGeom prst="rect">
            <a:avLst/>
          </a:prstGeom>
          <a:noFill/>
        </p:spPr>
        <p:txBody>
          <a:bodyPr wrap="square" rtlCol="0">
            <a:spAutoFit/>
          </a:bodyPr>
          <a:lstStyle/>
          <a:p>
            <a:r>
              <a:rPr lang="en-GB" sz="2400" b="1" dirty="0">
                <a:solidFill>
                  <a:schemeClr val="bg1"/>
                </a:solidFill>
              </a:rPr>
              <a:t>a)</a:t>
            </a:r>
          </a:p>
        </p:txBody>
      </p:sp>
      <p:sp>
        <p:nvSpPr>
          <p:cNvPr id="18" name="TextBox 17">
            <a:extLst>
              <a:ext uri="{FF2B5EF4-FFF2-40B4-BE49-F238E27FC236}">
                <a16:creationId xmlns:a16="http://schemas.microsoft.com/office/drawing/2014/main" id="{E316E403-F512-44EF-859A-0E61DD7B5664}"/>
              </a:ext>
            </a:extLst>
          </p:cNvPr>
          <p:cNvSpPr txBox="1"/>
          <p:nvPr/>
        </p:nvSpPr>
        <p:spPr>
          <a:xfrm>
            <a:off x="7641002" y="669097"/>
            <a:ext cx="914400" cy="461665"/>
          </a:xfrm>
          <a:prstGeom prst="rect">
            <a:avLst/>
          </a:prstGeom>
          <a:noFill/>
        </p:spPr>
        <p:txBody>
          <a:bodyPr wrap="square" rtlCol="0">
            <a:spAutoFit/>
          </a:bodyPr>
          <a:lstStyle/>
          <a:p>
            <a:r>
              <a:rPr lang="en-GB" sz="2400" b="1" dirty="0">
                <a:solidFill>
                  <a:schemeClr val="bg1"/>
                </a:solidFill>
              </a:rPr>
              <a:t>b)</a:t>
            </a:r>
          </a:p>
        </p:txBody>
      </p:sp>
      <p:sp>
        <p:nvSpPr>
          <p:cNvPr id="19" name="TextBox 18">
            <a:extLst>
              <a:ext uri="{FF2B5EF4-FFF2-40B4-BE49-F238E27FC236}">
                <a16:creationId xmlns:a16="http://schemas.microsoft.com/office/drawing/2014/main" id="{044921CF-C064-4E32-AE97-77CDD0F8706B}"/>
              </a:ext>
            </a:extLst>
          </p:cNvPr>
          <p:cNvSpPr txBox="1"/>
          <p:nvPr/>
        </p:nvSpPr>
        <p:spPr>
          <a:xfrm>
            <a:off x="9841567" y="699427"/>
            <a:ext cx="914400" cy="461665"/>
          </a:xfrm>
          <a:prstGeom prst="rect">
            <a:avLst/>
          </a:prstGeom>
          <a:noFill/>
        </p:spPr>
        <p:txBody>
          <a:bodyPr wrap="square" rtlCol="0">
            <a:spAutoFit/>
          </a:bodyPr>
          <a:lstStyle/>
          <a:p>
            <a:r>
              <a:rPr lang="en-GB" sz="2400" b="1" dirty="0">
                <a:solidFill>
                  <a:schemeClr val="bg1"/>
                </a:solidFill>
              </a:rPr>
              <a:t>c)</a:t>
            </a:r>
          </a:p>
        </p:txBody>
      </p:sp>
      <p:sp>
        <p:nvSpPr>
          <p:cNvPr id="20" name="TextBox 19">
            <a:extLst>
              <a:ext uri="{FF2B5EF4-FFF2-40B4-BE49-F238E27FC236}">
                <a16:creationId xmlns:a16="http://schemas.microsoft.com/office/drawing/2014/main" id="{5B8E8BC6-514C-4A2C-BB6C-37D4CCCC1B60}"/>
              </a:ext>
            </a:extLst>
          </p:cNvPr>
          <p:cNvSpPr txBox="1"/>
          <p:nvPr/>
        </p:nvSpPr>
        <p:spPr>
          <a:xfrm>
            <a:off x="4040215" y="3657098"/>
            <a:ext cx="914400" cy="461665"/>
          </a:xfrm>
          <a:prstGeom prst="rect">
            <a:avLst/>
          </a:prstGeom>
          <a:noFill/>
        </p:spPr>
        <p:txBody>
          <a:bodyPr wrap="square" rtlCol="0">
            <a:spAutoFit/>
          </a:bodyPr>
          <a:lstStyle/>
          <a:p>
            <a:r>
              <a:rPr lang="en-GB" sz="2400" b="1" dirty="0"/>
              <a:t>d)</a:t>
            </a:r>
          </a:p>
        </p:txBody>
      </p:sp>
      <p:sp>
        <p:nvSpPr>
          <p:cNvPr id="21" name="TextBox 20">
            <a:extLst>
              <a:ext uri="{FF2B5EF4-FFF2-40B4-BE49-F238E27FC236}">
                <a16:creationId xmlns:a16="http://schemas.microsoft.com/office/drawing/2014/main" id="{20DE90F7-C732-4A91-BDC9-85C1B38E0BBA}"/>
              </a:ext>
            </a:extLst>
          </p:cNvPr>
          <p:cNvSpPr txBox="1"/>
          <p:nvPr/>
        </p:nvSpPr>
        <p:spPr>
          <a:xfrm>
            <a:off x="6627990" y="3652558"/>
            <a:ext cx="914400" cy="461665"/>
          </a:xfrm>
          <a:prstGeom prst="rect">
            <a:avLst/>
          </a:prstGeom>
          <a:noFill/>
        </p:spPr>
        <p:txBody>
          <a:bodyPr wrap="square" rtlCol="0">
            <a:spAutoFit/>
          </a:bodyPr>
          <a:lstStyle/>
          <a:p>
            <a:r>
              <a:rPr lang="en-GB" sz="2400" b="1" dirty="0">
                <a:solidFill>
                  <a:schemeClr val="bg1"/>
                </a:solidFill>
              </a:rPr>
              <a:t>e)</a:t>
            </a:r>
          </a:p>
        </p:txBody>
      </p:sp>
      <p:sp>
        <p:nvSpPr>
          <p:cNvPr id="16" name="Title 1">
            <a:extLst>
              <a:ext uri="{FF2B5EF4-FFF2-40B4-BE49-F238E27FC236}">
                <a16:creationId xmlns:a16="http://schemas.microsoft.com/office/drawing/2014/main" id="{6A1EF205-3170-4818-B71C-8A3D4F857075}"/>
              </a:ext>
            </a:extLst>
          </p:cNvPr>
          <p:cNvSpPr txBox="1">
            <a:spLocks/>
          </p:cNvSpPr>
          <p:nvPr/>
        </p:nvSpPr>
        <p:spPr>
          <a:xfrm>
            <a:off x="913774" y="8918"/>
            <a:ext cx="10364451" cy="584775"/>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dirty="0">
                <a:effectLst>
                  <a:outerShdw blurRad="38100" dist="38100" dir="2700000" algn="tl">
                    <a:srgbClr val="000000">
                      <a:alpha val="43137"/>
                    </a:srgbClr>
                  </a:outerShdw>
                </a:effectLst>
              </a:rPr>
              <a:t>FORMS OF ENERGY</a:t>
            </a:r>
          </a:p>
        </p:txBody>
      </p:sp>
    </p:spTree>
    <p:extLst>
      <p:ext uri="{BB962C8B-B14F-4D97-AF65-F5344CB8AC3E}">
        <p14:creationId xmlns:p14="http://schemas.microsoft.com/office/powerpoint/2010/main" val="28847396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8E34F6A-072D-4A4A-8BAB-0E550E989E96}"/>
              </a:ext>
            </a:extLst>
          </p:cNvPr>
          <p:cNvSpPr txBox="1"/>
          <p:nvPr/>
        </p:nvSpPr>
        <p:spPr>
          <a:xfrm>
            <a:off x="228600" y="569760"/>
            <a:ext cx="11839074" cy="2680862"/>
          </a:xfrm>
          <a:prstGeom prst="rect">
            <a:avLst/>
          </a:prstGeom>
          <a:noFill/>
        </p:spPr>
        <p:txBody>
          <a:bodyPr wrap="square">
            <a:spAutoFit/>
          </a:bodyPr>
          <a:lstStyle/>
          <a:p>
            <a:pPr>
              <a:lnSpc>
                <a:spcPct val="150000"/>
              </a:lnSpc>
            </a:pPr>
            <a:r>
              <a:rPr lang="en-GB" sz="2400" b="1" dirty="0">
                <a:solidFill>
                  <a:srgbClr val="1A1A1A"/>
                </a:solidFill>
                <a:cs typeface="Calibri" panose="020F0502020204030204" pitchFamily="34" charset="0"/>
              </a:rPr>
              <a:t>Potential energy </a:t>
            </a:r>
            <a:r>
              <a:rPr lang="en-GB" sz="2400" dirty="0">
                <a:solidFill>
                  <a:srgbClr val="1A1A1A"/>
                </a:solidFill>
                <a:cs typeface="Calibri" panose="020F0502020204030204" pitchFamily="34" charset="0"/>
              </a:rPr>
              <a:t>is a stored energy that depends upon the relative position of objects. </a:t>
            </a:r>
          </a:p>
          <a:p>
            <a:pPr>
              <a:lnSpc>
                <a:spcPct val="150000"/>
              </a:lnSpc>
            </a:pPr>
            <a:r>
              <a:rPr lang="en-GB" sz="2400" b="1" dirty="0">
                <a:solidFill>
                  <a:srgbClr val="0000FF"/>
                </a:solidFill>
                <a:cs typeface="Calibri" panose="020F0502020204030204" pitchFamily="34" charset="0"/>
              </a:rPr>
              <a:t>The bonds that hold the atoms of molecules together have potential energy.</a:t>
            </a:r>
          </a:p>
          <a:p>
            <a:pPr>
              <a:lnSpc>
                <a:spcPct val="150000"/>
              </a:lnSpc>
            </a:pPr>
            <a:r>
              <a:rPr lang="en-GB" sz="2400" b="1" dirty="0">
                <a:solidFill>
                  <a:srgbClr val="0000FF"/>
                </a:solidFill>
                <a:cs typeface="Calibri" panose="020F0502020204030204" pitchFamily="34" charset="0"/>
              </a:rPr>
              <a:t>When electrons are excited they move to a higher energy level farther away from the centre and their potential energy increases</a:t>
            </a:r>
          </a:p>
          <a:p>
            <a:pPr>
              <a:lnSpc>
                <a:spcPct val="150000"/>
              </a:lnSpc>
            </a:pPr>
            <a:endParaRPr lang="en-GB" dirty="0">
              <a:cs typeface="Calibri" panose="020F0502020204030204" pitchFamily="34" charset="0"/>
            </a:endParaRPr>
          </a:p>
        </p:txBody>
      </p:sp>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ACF3FD9B-8AC4-45D3-8013-D5FAD0BA21B3}"/>
                  </a:ext>
                </a:extLst>
              </p:cNvPr>
              <p:cNvSpPr txBox="1"/>
              <p:nvPr/>
            </p:nvSpPr>
            <p:spPr>
              <a:xfrm>
                <a:off x="2257157" y="3086941"/>
                <a:ext cx="3914533" cy="553998"/>
              </a:xfrm>
              <a:prstGeom prst="rect">
                <a:avLst/>
              </a:prstGeom>
              <a:noFill/>
            </p:spPr>
            <p:txBody>
              <a:bodyPr wrap="none" lIns="0" tIns="0" rIns="0" bIns="0" rtlCol="0">
                <a:spAutoFit/>
              </a:bodyPr>
              <a:lstStyle/>
              <a:p>
                <a14:m>
                  <m:oMath xmlns:m="http://schemas.openxmlformats.org/officeDocument/2006/math">
                    <m:r>
                      <m:rPr>
                        <m:sty m:val="p"/>
                      </m:rPr>
                      <a:rPr lang="en-GB" sz="3600">
                        <a:latin typeface="Cambria Math" panose="02040503050406030204" pitchFamily="18" charset="0"/>
                      </a:rPr>
                      <m:t>E</m:t>
                    </m:r>
                    <m:r>
                      <m:rPr>
                        <m:sty m:val="p"/>
                      </m:rPr>
                      <a:rPr lang="en-GB" sz="3600" baseline="-25000">
                        <a:latin typeface="Cambria Math" panose="02040503050406030204" pitchFamily="18" charset="0"/>
                      </a:rPr>
                      <m:t>P</m:t>
                    </m:r>
                    <m:r>
                      <a:rPr lang="en-GB" sz="3600">
                        <a:latin typeface="Cambria Math" panose="02040503050406030204" pitchFamily="18" charset="0"/>
                      </a:rPr>
                      <m:t>=</m:t>
                    </m:r>
                    <m:r>
                      <m:rPr>
                        <m:sty m:val="p"/>
                      </m:rPr>
                      <a:rPr lang="en-GB" sz="3600">
                        <a:latin typeface="Cambria Math" panose="02040503050406030204" pitchFamily="18" charset="0"/>
                      </a:rPr>
                      <m:t>m</m:t>
                    </m:r>
                    <m:r>
                      <a:rPr lang="en-GB" sz="3600" i="1">
                        <a:latin typeface="Cambria Math" panose="02040503050406030204" pitchFamily="18" charset="0"/>
                      </a:rPr>
                      <m:t>×</m:t>
                    </m:r>
                    <m:r>
                      <m:rPr>
                        <m:sty m:val="p"/>
                      </m:rPr>
                      <a:rPr lang="en-GB" sz="3600">
                        <a:latin typeface="Cambria Math" panose="02040503050406030204" pitchFamily="18" charset="0"/>
                      </a:rPr>
                      <m:t>g</m:t>
                    </m:r>
                    <m:r>
                      <a:rPr lang="en-GB" sz="3600" i="1">
                        <a:latin typeface="Cambria Math" panose="02040503050406030204" pitchFamily="18" charset="0"/>
                      </a:rPr>
                      <m:t>×</m:t>
                    </m:r>
                    <m:r>
                      <m:rPr>
                        <m:sty m:val="p"/>
                      </m:rPr>
                      <a:rPr lang="en-GB" sz="3600">
                        <a:latin typeface="Cambria Math" panose="02040503050406030204" pitchFamily="18" charset="0"/>
                      </a:rPr>
                      <m:t>h</m:t>
                    </m:r>
                  </m:oMath>
                </a14:m>
                <a:r>
                  <a:rPr lang="en-GB" sz="3600" dirty="0"/>
                  <a:t>    [J]</a:t>
                </a:r>
                <a:endParaRPr lang="en-GB" sz="3600" baseline="30000" dirty="0"/>
              </a:p>
            </p:txBody>
          </p:sp>
        </mc:Choice>
        <mc:Fallback xmlns="">
          <p:sp>
            <p:nvSpPr>
              <p:cNvPr id="6" name="TextBox 5">
                <a:extLst>
                  <a:ext uri="{FF2B5EF4-FFF2-40B4-BE49-F238E27FC236}">
                    <a16:creationId xmlns:a16="http://schemas.microsoft.com/office/drawing/2014/main" id="{ACF3FD9B-8AC4-45D3-8013-D5FAD0BA21B3}"/>
                  </a:ext>
                </a:extLst>
              </p:cNvPr>
              <p:cNvSpPr txBox="1">
                <a:spLocks noRot="1" noChangeAspect="1" noMove="1" noResize="1" noEditPoints="1" noAdjustHandles="1" noChangeArrowheads="1" noChangeShapeType="1" noTextEdit="1"/>
              </p:cNvSpPr>
              <p:nvPr/>
            </p:nvSpPr>
            <p:spPr>
              <a:xfrm>
                <a:off x="2257157" y="3086941"/>
                <a:ext cx="3914533" cy="553998"/>
              </a:xfrm>
              <a:prstGeom prst="rect">
                <a:avLst/>
              </a:prstGeom>
              <a:blipFill>
                <a:blip r:embed="rId2"/>
                <a:stretch>
                  <a:fillRect t="-25275" r="-6075" b="-49451"/>
                </a:stretch>
              </a:blipFill>
            </p:spPr>
            <p:txBody>
              <a:bodyPr/>
              <a:lstStyle/>
              <a:p>
                <a:r>
                  <a:rPr lang="en-GB">
                    <a:noFill/>
                  </a:rPr>
                  <a:t> </a:t>
                </a:r>
              </a:p>
            </p:txBody>
          </p:sp>
        </mc:Fallback>
      </mc:AlternateContent>
      <p:sp>
        <p:nvSpPr>
          <p:cNvPr id="7" name="TextBox 6">
            <a:extLst>
              <a:ext uri="{FF2B5EF4-FFF2-40B4-BE49-F238E27FC236}">
                <a16:creationId xmlns:a16="http://schemas.microsoft.com/office/drawing/2014/main" id="{9443C9B4-828E-4C11-86F8-2ACFF82B91B6}"/>
              </a:ext>
            </a:extLst>
          </p:cNvPr>
          <p:cNvSpPr txBox="1"/>
          <p:nvPr/>
        </p:nvSpPr>
        <p:spPr>
          <a:xfrm>
            <a:off x="7774359" y="2765209"/>
            <a:ext cx="3514937" cy="923330"/>
          </a:xfrm>
          <a:prstGeom prst="rect">
            <a:avLst/>
          </a:prstGeom>
          <a:noFill/>
        </p:spPr>
        <p:txBody>
          <a:bodyPr wrap="none" rtlCol="0">
            <a:spAutoFit/>
          </a:bodyPr>
          <a:lstStyle/>
          <a:p>
            <a:r>
              <a:rPr lang="en-GB" dirty="0">
                <a:cs typeface="Calibri" panose="020F0502020204030204" pitchFamily="34" charset="0"/>
              </a:rPr>
              <a:t>m – mass of the object (kg)</a:t>
            </a:r>
          </a:p>
          <a:p>
            <a:r>
              <a:rPr lang="en-GB" dirty="0">
                <a:cs typeface="Calibri" panose="020F0502020204030204" pitchFamily="34" charset="0"/>
              </a:rPr>
              <a:t>g – gravitational acceleration (m/s</a:t>
            </a:r>
            <a:r>
              <a:rPr lang="en-GB" baseline="30000" dirty="0">
                <a:cs typeface="Calibri" panose="020F0502020204030204" pitchFamily="34" charset="0"/>
              </a:rPr>
              <a:t>2</a:t>
            </a:r>
            <a:r>
              <a:rPr lang="en-GB" dirty="0">
                <a:cs typeface="Calibri" panose="020F0502020204030204" pitchFamily="34" charset="0"/>
              </a:rPr>
              <a:t>)</a:t>
            </a:r>
          </a:p>
          <a:p>
            <a:r>
              <a:rPr lang="en-GB" dirty="0">
                <a:cs typeface="Calibri" panose="020F0502020204030204" pitchFamily="34" charset="0"/>
              </a:rPr>
              <a:t>h – hight  (m)</a:t>
            </a:r>
          </a:p>
        </p:txBody>
      </p:sp>
      <p:cxnSp>
        <p:nvCxnSpPr>
          <p:cNvPr id="8" name="Straight Connector 7">
            <a:extLst>
              <a:ext uri="{FF2B5EF4-FFF2-40B4-BE49-F238E27FC236}">
                <a16:creationId xmlns:a16="http://schemas.microsoft.com/office/drawing/2014/main" id="{71D6C2AA-DEC4-4564-9EAD-4697D204A1CC}"/>
              </a:ext>
            </a:extLst>
          </p:cNvPr>
          <p:cNvCxnSpPr>
            <a:cxnSpLocks/>
          </p:cNvCxnSpPr>
          <p:nvPr/>
        </p:nvCxnSpPr>
        <p:spPr>
          <a:xfrm>
            <a:off x="2742388" y="5753905"/>
            <a:ext cx="6048672" cy="0"/>
          </a:xfrm>
          <a:prstGeom prst="line">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8CC37565-F277-4FD3-83E5-3D2AE00E5596}"/>
              </a:ext>
            </a:extLst>
          </p:cNvPr>
          <p:cNvSpPr/>
          <p:nvPr/>
        </p:nvSpPr>
        <p:spPr>
          <a:xfrm>
            <a:off x="4000127" y="3982817"/>
            <a:ext cx="648072" cy="487393"/>
          </a:xfrm>
          <a:prstGeom prst="rect">
            <a:avLst/>
          </a:prstGeom>
          <a:solidFill>
            <a:srgbClr val="FFFF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1 kg </a:t>
            </a:r>
          </a:p>
        </p:txBody>
      </p:sp>
      <p:sp>
        <p:nvSpPr>
          <p:cNvPr id="10" name="Rectangle 9">
            <a:extLst>
              <a:ext uri="{FF2B5EF4-FFF2-40B4-BE49-F238E27FC236}">
                <a16:creationId xmlns:a16="http://schemas.microsoft.com/office/drawing/2014/main" id="{78C150C0-F6FC-403E-8E56-39C9AA66EC0B}"/>
              </a:ext>
            </a:extLst>
          </p:cNvPr>
          <p:cNvSpPr/>
          <p:nvPr/>
        </p:nvSpPr>
        <p:spPr>
          <a:xfrm>
            <a:off x="3237990" y="4457761"/>
            <a:ext cx="1419734" cy="1294608"/>
          </a:xfrm>
          <a:prstGeom prst="rect">
            <a:avLst/>
          </a:prstGeom>
          <a:solidFill>
            <a:srgbClr val="FF0000"/>
          </a:solidFill>
          <a:ln w="190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solidFill>
                <a:cs typeface="Calibri" panose="020F0502020204030204" pitchFamily="34" charset="0"/>
              </a:rPr>
              <a:t>E</a:t>
            </a:r>
            <a:r>
              <a:rPr lang="en-GB" sz="1600" b="1" baseline="-25000" dirty="0">
                <a:solidFill>
                  <a:schemeClr val="tx1"/>
                </a:solidFill>
                <a:cs typeface="Calibri" panose="020F0502020204030204" pitchFamily="34" charset="0"/>
              </a:rPr>
              <a:t>P</a:t>
            </a:r>
            <a:r>
              <a:rPr lang="en-GB" sz="1600" b="1" dirty="0">
                <a:solidFill>
                  <a:schemeClr val="tx1"/>
                </a:solidFill>
                <a:cs typeface="Calibri" panose="020F0502020204030204" pitchFamily="34" charset="0"/>
              </a:rPr>
              <a:t>=m × g × </a:t>
            </a:r>
            <a:r>
              <a:rPr lang="en-GB" sz="1600" b="1" dirty="0">
                <a:solidFill>
                  <a:schemeClr val="tx1"/>
                </a:solidFill>
                <a:cs typeface="Calibri" panose="020F0502020204030204" pitchFamily="34" charset="0"/>
                <a:sym typeface="Symbol" panose="05050102010706020507" pitchFamily="18" charset="2"/>
              </a:rPr>
              <a:t></a:t>
            </a:r>
            <a:r>
              <a:rPr lang="en-GB" sz="1600" b="1" dirty="0">
                <a:solidFill>
                  <a:schemeClr val="tx1"/>
                </a:solidFill>
                <a:cs typeface="Calibri" panose="020F0502020204030204" pitchFamily="34" charset="0"/>
              </a:rPr>
              <a:t>h</a:t>
            </a:r>
          </a:p>
          <a:p>
            <a:pPr algn="ctr"/>
            <a:r>
              <a:rPr lang="en-GB" sz="1600" b="1" dirty="0">
                <a:solidFill>
                  <a:schemeClr val="tx1"/>
                </a:solidFill>
                <a:cs typeface="Calibri" panose="020F0502020204030204" pitchFamily="34" charset="0"/>
              </a:rPr>
              <a:t>= 1 × 10 ×(-1) </a:t>
            </a:r>
          </a:p>
          <a:p>
            <a:pPr algn="ctr"/>
            <a:r>
              <a:rPr lang="en-GB" sz="1600" b="1" dirty="0">
                <a:solidFill>
                  <a:schemeClr val="tx1"/>
                </a:solidFill>
                <a:cs typeface="Calibri" panose="020F0502020204030204" pitchFamily="34" charset="0"/>
              </a:rPr>
              <a:t>= - 10 J</a:t>
            </a:r>
          </a:p>
          <a:p>
            <a:pPr algn="ctr"/>
            <a:endParaRPr lang="en-GB" sz="1600" b="1" dirty="0">
              <a:solidFill>
                <a:srgbClr val="00B050"/>
              </a:solidFill>
              <a:cs typeface="Calibri" panose="020F0502020204030204" pitchFamily="34" charset="0"/>
            </a:endParaRPr>
          </a:p>
        </p:txBody>
      </p:sp>
      <p:cxnSp>
        <p:nvCxnSpPr>
          <p:cNvPr id="11" name="Straight Arrow Connector 10">
            <a:extLst>
              <a:ext uri="{FF2B5EF4-FFF2-40B4-BE49-F238E27FC236}">
                <a16:creationId xmlns:a16="http://schemas.microsoft.com/office/drawing/2014/main" id="{0F4AF6A5-6FE6-4D27-94D6-B95FE2156F84}"/>
              </a:ext>
            </a:extLst>
          </p:cNvPr>
          <p:cNvCxnSpPr>
            <a:cxnSpLocks/>
          </p:cNvCxnSpPr>
          <p:nvPr/>
        </p:nvCxnSpPr>
        <p:spPr>
          <a:xfrm>
            <a:off x="3142280" y="4486235"/>
            <a:ext cx="0" cy="1266135"/>
          </a:xfrm>
          <a:prstGeom prst="straightConnector1">
            <a:avLst/>
          </a:prstGeom>
          <a:ln w="28575">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D8B7C4B9-4E6C-478D-A9BD-9788719BEB3D}"/>
              </a:ext>
            </a:extLst>
          </p:cNvPr>
          <p:cNvSpPr txBox="1"/>
          <p:nvPr/>
        </p:nvSpPr>
        <p:spPr>
          <a:xfrm rot="16200000">
            <a:off x="2705843" y="4952285"/>
            <a:ext cx="550151" cy="369332"/>
          </a:xfrm>
          <a:prstGeom prst="rect">
            <a:avLst/>
          </a:prstGeom>
          <a:noFill/>
        </p:spPr>
        <p:txBody>
          <a:bodyPr wrap="none" rtlCol="0">
            <a:spAutoFit/>
          </a:bodyPr>
          <a:lstStyle/>
          <a:p>
            <a:r>
              <a:rPr lang="en-GB" b="1" dirty="0"/>
              <a:t>1 m</a:t>
            </a:r>
          </a:p>
        </p:txBody>
      </p:sp>
      <p:sp>
        <p:nvSpPr>
          <p:cNvPr id="13" name="Rectangle 12">
            <a:extLst>
              <a:ext uri="{FF2B5EF4-FFF2-40B4-BE49-F238E27FC236}">
                <a16:creationId xmlns:a16="http://schemas.microsoft.com/office/drawing/2014/main" id="{AC2491A1-F8FC-47B6-9399-2893779CDAD0}"/>
              </a:ext>
            </a:extLst>
          </p:cNvPr>
          <p:cNvSpPr/>
          <p:nvPr/>
        </p:nvSpPr>
        <p:spPr>
          <a:xfrm>
            <a:off x="6215006" y="5233325"/>
            <a:ext cx="648072" cy="487393"/>
          </a:xfrm>
          <a:prstGeom prst="rect">
            <a:avLst/>
          </a:prstGeom>
          <a:solidFill>
            <a:srgbClr val="FFFF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1 kg </a:t>
            </a:r>
          </a:p>
        </p:txBody>
      </p:sp>
      <p:cxnSp>
        <p:nvCxnSpPr>
          <p:cNvPr id="14" name="Straight Arrow Connector 13">
            <a:extLst>
              <a:ext uri="{FF2B5EF4-FFF2-40B4-BE49-F238E27FC236}">
                <a16:creationId xmlns:a16="http://schemas.microsoft.com/office/drawing/2014/main" id="{7152B4E9-8CD9-4725-AC41-FD0589DCC4AA}"/>
              </a:ext>
            </a:extLst>
          </p:cNvPr>
          <p:cNvCxnSpPr/>
          <p:nvPr/>
        </p:nvCxnSpPr>
        <p:spPr>
          <a:xfrm>
            <a:off x="8359012" y="4457762"/>
            <a:ext cx="0" cy="1266135"/>
          </a:xfrm>
          <a:prstGeom prst="straightConnector1">
            <a:avLst/>
          </a:prstGeom>
          <a:ln w="28575">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C814AA31-E3F2-44B7-8DF0-9AC433D86936}"/>
              </a:ext>
            </a:extLst>
          </p:cNvPr>
          <p:cNvSpPr txBox="1"/>
          <p:nvPr/>
        </p:nvSpPr>
        <p:spPr>
          <a:xfrm rot="16200000">
            <a:off x="8212779" y="4906161"/>
            <a:ext cx="550151" cy="369332"/>
          </a:xfrm>
          <a:prstGeom prst="rect">
            <a:avLst/>
          </a:prstGeom>
          <a:noFill/>
        </p:spPr>
        <p:txBody>
          <a:bodyPr wrap="none" rtlCol="0">
            <a:spAutoFit/>
          </a:bodyPr>
          <a:lstStyle/>
          <a:p>
            <a:r>
              <a:rPr lang="en-GB" b="1" dirty="0"/>
              <a:t>1 m</a:t>
            </a:r>
          </a:p>
        </p:txBody>
      </p:sp>
      <p:sp>
        <p:nvSpPr>
          <p:cNvPr id="16" name="Rectangle 15">
            <a:extLst>
              <a:ext uri="{FF2B5EF4-FFF2-40B4-BE49-F238E27FC236}">
                <a16:creationId xmlns:a16="http://schemas.microsoft.com/office/drawing/2014/main" id="{5B4FCC7A-4ECE-4F67-83AD-A85BA361159D}"/>
              </a:ext>
            </a:extLst>
          </p:cNvPr>
          <p:cNvSpPr/>
          <p:nvPr/>
        </p:nvSpPr>
        <p:spPr>
          <a:xfrm>
            <a:off x="6908461" y="4471103"/>
            <a:ext cx="1351077" cy="1260578"/>
          </a:xfrm>
          <a:prstGeom prst="rect">
            <a:avLst/>
          </a:prstGeom>
          <a:solidFill>
            <a:srgbClr val="FF0000"/>
          </a:solidFill>
          <a:ln w="190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b="1" dirty="0">
              <a:solidFill>
                <a:srgbClr val="00B050"/>
              </a:solidFill>
              <a:cs typeface="Calibri" panose="020F0502020204030204" pitchFamily="34" charset="0"/>
            </a:endParaRPr>
          </a:p>
        </p:txBody>
      </p:sp>
      <mc:AlternateContent xmlns:mc="http://schemas.openxmlformats.org/markup-compatibility/2006" xmlns:a14="http://schemas.microsoft.com/office/drawing/2010/main">
        <mc:Choice Requires="a14">
          <p:sp>
            <p:nvSpPr>
              <p:cNvPr id="17" name="TextBox 16">
                <a:extLst>
                  <a:ext uri="{FF2B5EF4-FFF2-40B4-BE49-F238E27FC236}">
                    <a16:creationId xmlns:a16="http://schemas.microsoft.com/office/drawing/2014/main" id="{DFFB98DA-A7B8-4376-B150-E3E32691B3D5}"/>
                  </a:ext>
                </a:extLst>
              </p:cNvPr>
              <p:cNvSpPr txBox="1"/>
              <p:nvPr/>
            </p:nvSpPr>
            <p:spPr>
              <a:xfrm>
                <a:off x="4091431" y="6288241"/>
                <a:ext cx="3385863" cy="369332"/>
              </a:xfrm>
              <a:prstGeom prst="rect">
                <a:avLst/>
              </a:prstGeom>
              <a:noFill/>
            </p:spPr>
            <p:txBody>
              <a:bodyPr wrap="none" rtlCol="0">
                <a:spAutoFit/>
              </a:bodyPr>
              <a:lstStyle/>
              <a:p>
                <a:r>
                  <a:rPr lang="en-GB" dirty="0"/>
                  <a:t>[kg </a:t>
                </a:r>
                <a14:m>
                  <m:oMath xmlns:m="http://schemas.openxmlformats.org/officeDocument/2006/math">
                    <m:r>
                      <a:rPr lang="en-GB" i="1">
                        <a:latin typeface="Cambria Math" panose="02040503050406030204" pitchFamily="18" charset="0"/>
                      </a:rPr>
                      <m:t>× </m:t>
                    </m:r>
                  </m:oMath>
                </a14:m>
                <a:r>
                  <a:rPr lang="en-GB" dirty="0"/>
                  <a:t>m/s</a:t>
                </a:r>
                <a:r>
                  <a:rPr lang="en-GB" baseline="30000" dirty="0"/>
                  <a:t>2</a:t>
                </a:r>
                <a:r>
                  <a:rPr lang="en-GB" dirty="0"/>
                  <a:t> </a:t>
                </a:r>
                <a14:m>
                  <m:oMath xmlns:m="http://schemas.openxmlformats.org/officeDocument/2006/math">
                    <m:r>
                      <a:rPr lang="en-GB" i="1">
                        <a:latin typeface="Cambria Math" panose="02040503050406030204" pitchFamily="18" charset="0"/>
                      </a:rPr>
                      <m:t>×</m:t>
                    </m:r>
                  </m:oMath>
                </a14:m>
                <a:r>
                  <a:rPr lang="en-GB" dirty="0"/>
                  <a:t> m = kg </a:t>
                </a:r>
                <a14:m>
                  <m:oMath xmlns:m="http://schemas.openxmlformats.org/officeDocument/2006/math">
                    <m:r>
                      <a:rPr lang="en-GB" i="1">
                        <a:latin typeface="Cambria Math" panose="02040503050406030204" pitchFamily="18" charset="0"/>
                      </a:rPr>
                      <m:t>×</m:t>
                    </m:r>
                  </m:oMath>
                </a14:m>
                <a:r>
                  <a:rPr lang="en-GB" dirty="0"/>
                  <a:t> m</a:t>
                </a:r>
                <a:r>
                  <a:rPr lang="en-GB" baseline="30000" dirty="0"/>
                  <a:t>2</a:t>
                </a:r>
                <a:r>
                  <a:rPr lang="en-GB" dirty="0"/>
                  <a:t>/s</a:t>
                </a:r>
                <a:r>
                  <a:rPr lang="en-GB" baseline="30000" dirty="0"/>
                  <a:t>2</a:t>
                </a:r>
                <a:r>
                  <a:rPr lang="en-GB" dirty="0"/>
                  <a:t> = J]</a:t>
                </a:r>
              </a:p>
            </p:txBody>
          </p:sp>
        </mc:Choice>
        <mc:Fallback xmlns="">
          <p:sp>
            <p:nvSpPr>
              <p:cNvPr id="17" name="TextBox 16">
                <a:extLst>
                  <a:ext uri="{FF2B5EF4-FFF2-40B4-BE49-F238E27FC236}">
                    <a16:creationId xmlns:a16="http://schemas.microsoft.com/office/drawing/2014/main" id="{DFFB98DA-A7B8-4376-B150-E3E32691B3D5}"/>
                  </a:ext>
                </a:extLst>
              </p:cNvPr>
              <p:cNvSpPr txBox="1">
                <a:spLocks noRot="1" noChangeAspect="1" noMove="1" noResize="1" noEditPoints="1" noAdjustHandles="1" noChangeArrowheads="1" noChangeShapeType="1" noTextEdit="1"/>
              </p:cNvSpPr>
              <p:nvPr/>
            </p:nvSpPr>
            <p:spPr>
              <a:xfrm>
                <a:off x="4091431" y="6288241"/>
                <a:ext cx="3385863" cy="369332"/>
              </a:xfrm>
              <a:prstGeom prst="rect">
                <a:avLst/>
              </a:prstGeom>
              <a:blipFill>
                <a:blip r:embed="rId3"/>
                <a:stretch>
                  <a:fillRect l="-1439" t="-10000" r="-719" b="-26667"/>
                </a:stretch>
              </a:blipFill>
            </p:spPr>
            <p:txBody>
              <a:bodyPr/>
              <a:lstStyle/>
              <a:p>
                <a:r>
                  <a:rPr lang="en-GB">
                    <a:noFill/>
                  </a:rPr>
                  <a:t> </a:t>
                </a:r>
              </a:p>
            </p:txBody>
          </p:sp>
        </mc:Fallback>
      </mc:AlternateContent>
      <p:sp>
        <p:nvSpPr>
          <p:cNvPr id="18" name="TextBox 17">
            <a:extLst>
              <a:ext uri="{FF2B5EF4-FFF2-40B4-BE49-F238E27FC236}">
                <a16:creationId xmlns:a16="http://schemas.microsoft.com/office/drawing/2014/main" id="{F2740553-E9D0-4036-A969-970BCEFAA072}"/>
              </a:ext>
            </a:extLst>
          </p:cNvPr>
          <p:cNvSpPr txBox="1"/>
          <p:nvPr/>
        </p:nvSpPr>
        <p:spPr>
          <a:xfrm>
            <a:off x="6765035" y="4591141"/>
            <a:ext cx="1637928" cy="830997"/>
          </a:xfrm>
          <a:prstGeom prst="rect">
            <a:avLst/>
          </a:prstGeom>
          <a:noFill/>
        </p:spPr>
        <p:txBody>
          <a:bodyPr wrap="square">
            <a:spAutoFit/>
          </a:bodyPr>
          <a:lstStyle/>
          <a:p>
            <a:pPr algn="ctr"/>
            <a:r>
              <a:rPr lang="en-GB" sz="1600" b="1" dirty="0">
                <a:cs typeface="Calibri" panose="020F0502020204030204" pitchFamily="34" charset="0"/>
              </a:rPr>
              <a:t>E</a:t>
            </a:r>
            <a:r>
              <a:rPr lang="en-GB" sz="1600" b="1" baseline="-25000" dirty="0">
                <a:cs typeface="Calibri" panose="020F0502020204030204" pitchFamily="34" charset="0"/>
              </a:rPr>
              <a:t>P</a:t>
            </a:r>
            <a:r>
              <a:rPr lang="en-GB" sz="1600" b="1" dirty="0">
                <a:cs typeface="Calibri" panose="020F0502020204030204" pitchFamily="34" charset="0"/>
              </a:rPr>
              <a:t>=m × g × </a:t>
            </a:r>
            <a:r>
              <a:rPr lang="en-GB" sz="1600" b="1" dirty="0">
                <a:cs typeface="Calibri" panose="020F0502020204030204" pitchFamily="34" charset="0"/>
                <a:sym typeface="Symbol" panose="05050102010706020507" pitchFamily="18" charset="2"/>
              </a:rPr>
              <a:t></a:t>
            </a:r>
            <a:r>
              <a:rPr lang="en-GB" sz="1600" b="1" dirty="0">
                <a:cs typeface="Calibri" panose="020F0502020204030204" pitchFamily="34" charset="0"/>
              </a:rPr>
              <a:t>h</a:t>
            </a:r>
          </a:p>
          <a:p>
            <a:pPr algn="ctr"/>
            <a:r>
              <a:rPr lang="en-GB" sz="1600" b="1" dirty="0">
                <a:cs typeface="Calibri" panose="020F0502020204030204" pitchFamily="34" charset="0"/>
              </a:rPr>
              <a:t>= 1 ×10 ×(+1) </a:t>
            </a:r>
          </a:p>
          <a:p>
            <a:pPr algn="ctr"/>
            <a:r>
              <a:rPr lang="en-GB" sz="1600" b="1" dirty="0">
                <a:cs typeface="Calibri" panose="020F0502020204030204" pitchFamily="34" charset="0"/>
              </a:rPr>
              <a:t>= + 10 J</a:t>
            </a:r>
          </a:p>
        </p:txBody>
      </p:sp>
      <p:sp>
        <p:nvSpPr>
          <p:cNvPr id="19" name="Title 1">
            <a:extLst>
              <a:ext uri="{FF2B5EF4-FFF2-40B4-BE49-F238E27FC236}">
                <a16:creationId xmlns:a16="http://schemas.microsoft.com/office/drawing/2014/main" id="{1958ADA9-25A7-4943-886B-972C0948BECF}"/>
              </a:ext>
            </a:extLst>
          </p:cNvPr>
          <p:cNvSpPr txBox="1">
            <a:spLocks/>
          </p:cNvSpPr>
          <p:nvPr/>
        </p:nvSpPr>
        <p:spPr>
          <a:xfrm>
            <a:off x="913774" y="8918"/>
            <a:ext cx="10364451" cy="584775"/>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dirty="0">
                <a:effectLst>
                  <a:outerShdw blurRad="38100" dist="38100" dir="2700000" algn="tl">
                    <a:srgbClr val="000000">
                      <a:alpha val="43137"/>
                    </a:srgbClr>
                  </a:outerShdw>
                </a:effectLst>
              </a:rPr>
              <a:t>Potential energy (</a:t>
            </a:r>
            <a:r>
              <a:rPr lang="en-GB" i="1" dirty="0">
                <a:effectLst>
                  <a:outerShdw blurRad="38100" dist="38100" dir="2700000" algn="tl">
                    <a:srgbClr val="000000">
                      <a:alpha val="43137"/>
                    </a:srgbClr>
                  </a:outerShdw>
                </a:effectLst>
              </a:rPr>
              <a:t>GRAVITATIONAL</a:t>
            </a:r>
            <a:r>
              <a:rPr lang="en-GB" dirty="0">
                <a:effectLst>
                  <a:outerShdw blurRad="38100" dist="38100" dir="2700000" algn="tl">
                    <a:srgbClr val="000000">
                      <a:alpha val="43137"/>
                    </a:srgbClr>
                  </a:outerShdw>
                </a:effectLst>
              </a:rPr>
              <a:t>)</a:t>
            </a:r>
          </a:p>
        </p:txBody>
      </p:sp>
    </p:spTree>
    <p:extLst>
      <p:ext uri="{BB962C8B-B14F-4D97-AF65-F5344CB8AC3E}">
        <p14:creationId xmlns:p14="http://schemas.microsoft.com/office/powerpoint/2010/main" val="2810417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0" presetClass="path" presetSubtype="0" accel="50000" decel="50000" fill="hold" grpId="0" nodeType="clickEffect">
                                  <p:stCondLst>
                                    <p:cond delay="0"/>
                                  </p:stCondLst>
                                  <p:childTnLst>
                                    <p:animMotion origin="layout" path="M 2.5E-6 -3.7037E-6 L 0.03971 -3.7037E-6 C 0.05768 -3.7037E-6 0.07969 0.0507 0.07969 0.0919 L 0.07969 0.1838 " pathEditMode="relative" rAng="0" ptsTypes="AAAA">
                                      <p:cBhvr>
                                        <p:cTn id="6" dur="2000" fill="hold"/>
                                        <p:tgtEl>
                                          <p:spTgt spid="9"/>
                                        </p:tgtEl>
                                        <p:attrNameLst>
                                          <p:attrName>ppt_x</p:attrName>
                                          <p:attrName>ppt_y</p:attrName>
                                        </p:attrNameLst>
                                      </p:cBhvr>
                                      <p:rCtr x="3984" y="9190"/>
                                    </p:animMotion>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57" presetClass="path" presetSubtype="0" accel="50000" decel="50000" fill="hold" grpId="0" nodeType="clickEffect">
                                  <p:stCondLst>
                                    <p:cond delay="0"/>
                                  </p:stCondLst>
                                  <p:childTnLst>
                                    <p:animMotion origin="layout" path="M 1.875E-6 -1.11111E-6 L 1.875E-6 -0.09236 C 1.875E-6 -0.1338 0.03034 -0.18472 0.05534 -0.18472 L 0.11081 -0.18472 " pathEditMode="relative" rAng="0" ptsTypes="AAAA">
                                      <p:cBhvr>
                                        <p:cTn id="22" dur="2000" fill="hold"/>
                                        <p:tgtEl>
                                          <p:spTgt spid="13"/>
                                        </p:tgtEl>
                                        <p:attrNameLst>
                                          <p:attrName>ppt_x</p:attrName>
                                          <p:attrName>ppt_y</p:attrName>
                                        </p:attrNameLst>
                                      </p:cBhvr>
                                      <p:rCtr x="5534" y="-9236"/>
                                    </p:animMotion>
                                  </p:childTnLst>
                                </p:cTn>
                              </p:par>
                              <p:par>
                                <p:cTn id="23" presetID="1" presetClass="entr" presetSubtype="0" fill="hold" nodeType="withEffect">
                                  <p:stCondLst>
                                    <p:cond delay="0"/>
                                  </p:stCondLst>
                                  <p:childTnLst>
                                    <p:set>
                                      <p:cBhvr>
                                        <p:cTn id="24" dur="1" fill="hold">
                                          <p:stCondLst>
                                            <p:cond delay="0"/>
                                          </p:stCondLst>
                                        </p:cTn>
                                        <p:tgtEl>
                                          <p:spTgt spid="14"/>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5"/>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6"/>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8"/>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3" grpId="0" animBg="1"/>
      <p:bldP spid="15" grpId="0"/>
      <p:bldP spid="16" grpId="0" animBg="1"/>
      <p:bldP spid="17" grpId="0"/>
      <p:bldP spid="18"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8E34F6A-072D-4A4A-8BAB-0E550E989E96}"/>
              </a:ext>
            </a:extLst>
          </p:cNvPr>
          <p:cNvSpPr txBox="1"/>
          <p:nvPr/>
        </p:nvSpPr>
        <p:spPr>
          <a:xfrm>
            <a:off x="228600" y="569760"/>
            <a:ext cx="11839074" cy="1571199"/>
          </a:xfrm>
          <a:prstGeom prst="rect">
            <a:avLst/>
          </a:prstGeom>
          <a:noFill/>
        </p:spPr>
        <p:txBody>
          <a:bodyPr wrap="square">
            <a:spAutoFit/>
          </a:bodyPr>
          <a:lstStyle/>
          <a:p>
            <a:pPr>
              <a:lnSpc>
                <a:spcPct val="150000"/>
              </a:lnSpc>
            </a:pPr>
            <a:r>
              <a:rPr lang="en-GB" sz="2400" b="1" dirty="0">
                <a:solidFill>
                  <a:srgbClr val="1A1A1A"/>
                </a:solidFill>
                <a:cs typeface="Calibri" panose="020F0502020204030204" pitchFamily="34" charset="0"/>
              </a:rPr>
              <a:t>arises from the attractions and repulsions of electric charges q</a:t>
            </a:r>
            <a:r>
              <a:rPr lang="en-GB" sz="2400" b="1" baseline="-25000" dirty="0">
                <a:solidFill>
                  <a:srgbClr val="1A1A1A"/>
                </a:solidFill>
                <a:cs typeface="Calibri" panose="020F0502020204030204" pitchFamily="34" charset="0"/>
              </a:rPr>
              <a:t>1</a:t>
            </a:r>
            <a:r>
              <a:rPr lang="en-GB" sz="2400" b="1" dirty="0">
                <a:solidFill>
                  <a:srgbClr val="1A1A1A"/>
                </a:solidFill>
                <a:cs typeface="Calibri" panose="020F0502020204030204" pitchFamily="34" charset="0"/>
              </a:rPr>
              <a:t> and q</a:t>
            </a:r>
            <a:r>
              <a:rPr lang="en-GB" sz="2400" b="1" baseline="-25000" dirty="0">
                <a:solidFill>
                  <a:srgbClr val="1A1A1A"/>
                </a:solidFill>
                <a:cs typeface="Calibri" panose="020F0502020204030204" pitchFamily="34" charset="0"/>
              </a:rPr>
              <a:t>2</a:t>
            </a:r>
            <a:r>
              <a:rPr lang="en-GB" sz="2400" b="1" dirty="0">
                <a:solidFill>
                  <a:srgbClr val="1A1A1A"/>
                </a:solidFill>
                <a:cs typeface="Calibri" panose="020F0502020204030204" pitchFamily="34" charset="0"/>
              </a:rPr>
              <a:t> which are at a distance r from each other</a:t>
            </a:r>
            <a:endParaRPr lang="en-GB" sz="2400" b="1" dirty="0">
              <a:solidFill>
                <a:srgbClr val="0000FF"/>
              </a:solidFill>
              <a:cs typeface="Calibri" panose="020F0502020204030204" pitchFamily="34" charset="0"/>
            </a:endParaRPr>
          </a:p>
          <a:p>
            <a:pPr>
              <a:lnSpc>
                <a:spcPct val="150000"/>
              </a:lnSpc>
            </a:pPr>
            <a:endParaRPr lang="en-GB" dirty="0">
              <a:cs typeface="Calibri" panose="020F0502020204030204" pitchFamily="34" charset="0"/>
            </a:endParaRPr>
          </a:p>
        </p:txBody>
      </p:sp>
      <p:sp>
        <p:nvSpPr>
          <p:cNvPr id="7" name="TextBox 6">
            <a:extLst>
              <a:ext uri="{FF2B5EF4-FFF2-40B4-BE49-F238E27FC236}">
                <a16:creationId xmlns:a16="http://schemas.microsoft.com/office/drawing/2014/main" id="{9443C9B4-828E-4C11-86F8-2ACFF82B91B6}"/>
              </a:ext>
            </a:extLst>
          </p:cNvPr>
          <p:cNvSpPr txBox="1"/>
          <p:nvPr/>
        </p:nvSpPr>
        <p:spPr>
          <a:xfrm>
            <a:off x="5795210" y="3616087"/>
            <a:ext cx="3762568" cy="646331"/>
          </a:xfrm>
          <a:prstGeom prst="rect">
            <a:avLst/>
          </a:prstGeom>
          <a:noFill/>
        </p:spPr>
        <p:txBody>
          <a:bodyPr wrap="none" rtlCol="0">
            <a:spAutoFit/>
          </a:bodyPr>
          <a:lstStyle/>
          <a:p>
            <a:r>
              <a:rPr lang="en-GB" dirty="0">
                <a:cs typeface="Calibri" panose="020F0502020204030204" pitchFamily="34" charset="0"/>
              </a:rPr>
              <a:t>q1, q2  – electrical charge (C )</a:t>
            </a:r>
          </a:p>
          <a:p>
            <a:r>
              <a:rPr lang="en-GB" dirty="0">
                <a:cs typeface="Calibri" panose="020F0502020204030204" pitchFamily="34" charset="0"/>
              </a:rPr>
              <a:t>r – distance between these charges (m)</a:t>
            </a:r>
          </a:p>
        </p:txBody>
      </p:sp>
      <p:sp>
        <p:nvSpPr>
          <p:cNvPr id="19" name="Title 1">
            <a:extLst>
              <a:ext uri="{FF2B5EF4-FFF2-40B4-BE49-F238E27FC236}">
                <a16:creationId xmlns:a16="http://schemas.microsoft.com/office/drawing/2014/main" id="{1958ADA9-25A7-4943-886B-972C0948BECF}"/>
              </a:ext>
            </a:extLst>
          </p:cNvPr>
          <p:cNvSpPr txBox="1">
            <a:spLocks/>
          </p:cNvSpPr>
          <p:nvPr/>
        </p:nvSpPr>
        <p:spPr>
          <a:xfrm>
            <a:off x="913774" y="8918"/>
            <a:ext cx="10364451" cy="584775"/>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dirty="0">
                <a:effectLst>
                  <a:outerShdw blurRad="38100" dist="38100" dir="2700000" algn="tl">
                    <a:srgbClr val="000000">
                      <a:alpha val="43137"/>
                    </a:srgbClr>
                  </a:outerShdw>
                </a:effectLst>
              </a:rPr>
              <a:t>COULOMB Potential energy</a:t>
            </a:r>
          </a:p>
        </p:txBody>
      </p:sp>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D8C119B0-11CF-42A1-B6F7-2DCA68F1BF46}"/>
                  </a:ext>
                </a:extLst>
              </p:cNvPr>
              <p:cNvSpPr txBox="1"/>
              <p:nvPr/>
            </p:nvSpPr>
            <p:spPr>
              <a:xfrm>
                <a:off x="5607012" y="2305220"/>
                <a:ext cx="2396041" cy="1037528"/>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m:rPr>
                          <m:sty m:val="p"/>
                        </m:rPr>
                        <a:rPr lang="en-GB" sz="3600" b="0" i="0" smtClean="0">
                          <a:latin typeface="Cambria Math" panose="02040503050406030204" pitchFamily="18" charset="0"/>
                        </a:rPr>
                        <m:t>E</m:t>
                      </m:r>
                      <m:r>
                        <m:rPr>
                          <m:sty m:val="p"/>
                        </m:rPr>
                        <a:rPr lang="en-GB" sz="3600" b="0" i="0" baseline="-25000" smtClean="0">
                          <a:latin typeface="Cambria Math" panose="02040503050406030204" pitchFamily="18" charset="0"/>
                        </a:rPr>
                        <m:t>p</m:t>
                      </m:r>
                      <m:r>
                        <a:rPr lang="en-GB" sz="3600" b="0" i="0" smtClean="0">
                          <a:latin typeface="Cambria Math" panose="02040503050406030204" pitchFamily="18" charset="0"/>
                        </a:rPr>
                        <m:t> </m:t>
                      </m:r>
                      <m:r>
                        <a:rPr lang="en-GB" sz="3600" b="0" i="0" smtClean="0">
                          <a:latin typeface="Cambria Math" panose="02040503050406030204" pitchFamily="18" charset="0"/>
                          <a:ea typeface="Cambria Math" panose="02040503050406030204" pitchFamily="18" charset="0"/>
                        </a:rPr>
                        <m:t>∝ </m:t>
                      </m:r>
                      <m:f>
                        <m:fPr>
                          <m:ctrlPr>
                            <a:rPr lang="en-GB" sz="3600" i="1" smtClean="0">
                              <a:latin typeface="Cambria Math" panose="02040503050406030204" pitchFamily="18" charset="0"/>
                              <a:ea typeface="Cambria Math" panose="02040503050406030204" pitchFamily="18" charset="0"/>
                            </a:rPr>
                          </m:ctrlPr>
                        </m:fPr>
                        <m:num>
                          <m:r>
                            <m:rPr>
                              <m:sty m:val="p"/>
                            </m:rPr>
                            <a:rPr lang="en-GB" sz="3600" b="0" i="0" smtClean="0">
                              <a:solidFill>
                                <a:srgbClr val="FF0000"/>
                              </a:solidFill>
                              <a:latin typeface="Cambria Math" panose="02040503050406030204" pitchFamily="18" charset="0"/>
                              <a:ea typeface="Cambria Math" panose="02040503050406030204" pitchFamily="18" charset="0"/>
                            </a:rPr>
                            <m:t>q</m:t>
                          </m:r>
                          <m:r>
                            <a:rPr lang="en-GB" sz="3600" b="0" i="0" baseline="-25000" smtClean="0">
                              <a:solidFill>
                                <a:srgbClr val="FF0000"/>
                              </a:solidFill>
                              <a:latin typeface="Cambria Math" panose="02040503050406030204" pitchFamily="18" charset="0"/>
                              <a:ea typeface="Cambria Math" panose="02040503050406030204" pitchFamily="18" charset="0"/>
                            </a:rPr>
                            <m:t>1</m:t>
                          </m:r>
                          <m:r>
                            <m:rPr>
                              <m:sty m:val="p"/>
                            </m:rPr>
                            <a:rPr lang="en-GB" sz="3600" b="0" i="0" smtClean="0">
                              <a:solidFill>
                                <a:srgbClr val="00B050"/>
                              </a:solidFill>
                              <a:latin typeface="Cambria Math" panose="02040503050406030204" pitchFamily="18" charset="0"/>
                              <a:ea typeface="Cambria Math" panose="02040503050406030204" pitchFamily="18" charset="0"/>
                            </a:rPr>
                            <m:t>q</m:t>
                          </m:r>
                          <m:r>
                            <a:rPr lang="en-GB" sz="3600" b="0" i="0" baseline="-25000" smtClean="0">
                              <a:solidFill>
                                <a:srgbClr val="00B050"/>
                              </a:solidFill>
                              <a:latin typeface="Cambria Math" panose="02040503050406030204" pitchFamily="18" charset="0"/>
                              <a:ea typeface="Cambria Math" panose="02040503050406030204" pitchFamily="18" charset="0"/>
                            </a:rPr>
                            <m:t>2</m:t>
                          </m:r>
                        </m:num>
                        <m:den>
                          <m:r>
                            <m:rPr>
                              <m:sty m:val="p"/>
                            </m:rPr>
                            <a:rPr lang="en-GB" sz="3600" b="0" i="0" smtClean="0">
                              <a:latin typeface="Cambria Math" panose="02040503050406030204" pitchFamily="18" charset="0"/>
                              <a:ea typeface="Cambria Math" panose="02040503050406030204" pitchFamily="18" charset="0"/>
                            </a:rPr>
                            <m:t>r</m:t>
                          </m:r>
                        </m:den>
                      </m:f>
                    </m:oMath>
                  </m:oMathPara>
                </a14:m>
                <a:endParaRPr lang="en-GB" sz="3600" dirty="0"/>
              </a:p>
            </p:txBody>
          </p:sp>
        </mc:Choice>
        <mc:Fallback xmlns="">
          <p:sp>
            <p:nvSpPr>
              <p:cNvPr id="2" name="TextBox 1">
                <a:extLst>
                  <a:ext uri="{FF2B5EF4-FFF2-40B4-BE49-F238E27FC236}">
                    <a16:creationId xmlns:a16="http://schemas.microsoft.com/office/drawing/2014/main" id="{D8C119B0-11CF-42A1-B6F7-2DCA68F1BF46}"/>
                  </a:ext>
                </a:extLst>
              </p:cNvPr>
              <p:cNvSpPr txBox="1">
                <a:spLocks noRot="1" noChangeAspect="1" noMove="1" noResize="1" noEditPoints="1" noAdjustHandles="1" noChangeArrowheads="1" noChangeShapeType="1" noTextEdit="1"/>
              </p:cNvSpPr>
              <p:nvPr/>
            </p:nvSpPr>
            <p:spPr>
              <a:xfrm>
                <a:off x="5607012" y="2305220"/>
                <a:ext cx="2396041" cy="1037528"/>
              </a:xfrm>
              <a:prstGeom prst="rect">
                <a:avLst/>
              </a:prstGeom>
              <a:blipFill>
                <a:blip r:embed="rId2"/>
                <a:stretch>
                  <a:fillRect/>
                </a:stretch>
              </a:blipFill>
            </p:spPr>
            <p:txBody>
              <a:bodyPr/>
              <a:lstStyle/>
              <a:p>
                <a:r>
                  <a:rPr lang="en-GB">
                    <a:noFill/>
                  </a:rPr>
                  <a:t> </a:t>
                </a:r>
              </a:p>
            </p:txBody>
          </p:sp>
        </mc:Fallback>
      </mc:AlternateContent>
      <p:pic>
        <p:nvPicPr>
          <p:cNvPr id="4" name="Picture 3">
            <a:extLst>
              <a:ext uri="{FF2B5EF4-FFF2-40B4-BE49-F238E27FC236}">
                <a16:creationId xmlns:a16="http://schemas.microsoft.com/office/drawing/2014/main" id="{0104E2F5-B031-4054-91BF-72CD7BC0FBE8}"/>
              </a:ext>
            </a:extLst>
          </p:cNvPr>
          <p:cNvPicPr>
            <a:picLocks noChangeAspect="1"/>
          </p:cNvPicPr>
          <p:nvPr/>
        </p:nvPicPr>
        <p:blipFill rotWithShape="1">
          <a:blip r:embed="rId3">
            <a:extLst>
              <a:ext uri="{BEBA8EAE-BF5A-486C-A8C5-ECC9F3942E4B}">
                <a14:imgProps xmlns:a14="http://schemas.microsoft.com/office/drawing/2010/main">
                  <a14:imgLayer r:embed="rId4">
                    <a14:imgEffect>
                      <a14:sharpenSoften amount="9000"/>
                    </a14:imgEffect>
                    <a14:imgEffect>
                      <a14:brightnessContrast bright="36000"/>
                    </a14:imgEffect>
                  </a14:imgLayer>
                </a14:imgProps>
              </a:ext>
            </a:extLst>
          </a:blip>
          <a:srcRect r="50654"/>
          <a:stretch/>
        </p:blipFill>
        <p:spPr>
          <a:xfrm>
            <a:off x="475294" y="1666837"/>
            <a:ext cx="3762568" cy="5191163"/>
          </a:xfrm>
          <a:prstGeom prst="rect">
            <a:avLst/>
          </a:prstGeom>
        </p:spPr>
      </p:pic>
    </p:spTree>
    <p:extLst>
      <p:ext uri="{BB962C8B-B14F-4D97-AF65-F5344CB8AC3E}">
        <p14:creationId xmlns:p14="http://schemas.microsoft.com/office/powerpoint/2010/main" val="26179197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A7A69D8-A6BD-4E96-8098-91B02CC11F00}"/>
              </a:ext>
            </a:extLst>
          </p:cNvPr>
          <p:cNvSpPr txBox="1"/>
          <p:nvPr/>
        </p:nvSpPr>
        <p:spPr>
          <a:xfrm>
            <a:off x="366741" y="587841"/>
            <a:ext cx="11782926" cy="2805063"/>
          </a:xfrm>
          <a:prstGeom prst="rect">
            <a:avLst/>
          </a:prstGeom>
          <a:noFill/>
        </p:spPr>
        <p:txBody>
          <a:bodyPr wrap="square">
            <a:spAutoFit/>
          </a:bodyPr>
          <a:lstStyle/>
          <a:p>
            <a:pPr>
              <a:lnSpc>
                <a:spcPct val="150000"/>
              </a:lnSpc>
            </a:pPr>
            <a:r>
              <a:rPr lang="en-GB" sz="2400" b="1" dirty="0">
                <a:solidFill>
                  <a:srgbClr val="00B050"/>
                </a:solidFill>
                <a:latin typeface="Calibri" panose="020F0502020204030204" pitchFamily="34" charset="0"/>
                <a:cs typeface="Calibri" panose="020F0502020204030204" pitchFamily="34" charset="0"/>
              </a:rPr>
              <a:t>Kinetic energy </a:t>
            </a:r>
            <a:r>
              <a:rPr lang="en-GB" sz="2400" dirty="0">
                <a:solidFill>
                  <a:srgbClr val="202124"/>
                </a:solidFill>
                <a:latin typeface="Calibri" panose="020F0502020204030204" pitchFamily="34" charset="0"/>
                <a:cs typeface="Calibri" panose="020F0502020204030204" pitchFamily="34" charset="0"/>
              </a:rPr>
              <a:t>is a form of energy that an object or a particle has by reason of its </a:t>
            </a:r>
            <a:r>
              <a:rPr lang="en-GB" sz="2400" b="1" dirty="0">
                <a:solidFill>
                  <a:srgbClr val="202124"/>
                </a:solidFill>
                <a:latin typeface="Calibri" panose="020F0502020204030204" pitchFamily="34" charset="0"/>
                <a:cs typeface="Calibri" panose="020F0502020204030204" pitchFamily="34" charset="0"/>
              </a:rPr>
              <a:t>motion</a:t>
            </a:r>
            <a:r>
              <a:rPr lang="en-GB" sz="2400" dirty="0">
                <a:solidFill>
                  <a:srgbClr val="202124"/>
                </a:solidFill>
                <a:latin typeface="Calibri" panose="020F0502020204030204" pitchFamily="34" charset="0"/>
                <a:cs typeface="Calibri" panose="020F0502020204030204" pitchFamily="34" charset="0"/>
              </a:rPr>
              <a:t>.</a:t>
            </a:r>
          </a:p>
          <a:p>
            <a:pPr>
              <a:lnSpc>
                <a:spcPct val="150000"/>
              </a:lnSpc>
            </a:pPr>
            <a:r>
              <a:rPr lang="en-GB" sz="2400" dirty="0">
                <a:solidFill>
                  <a:srgbClr val="202124"/>
                </a:solidFill>
                <a:latin typeface="Calibri" panose="020F0502020204030204" pitchFamily="34" charset="0"/>
                <a:cs typeface="Calibri" panose="020F0502020204030204" pitchFamily="34" charset="0"/>
              </a:rPr>
              <a:t>If </a:t>
            </a:r>
            <a:r>
              <a:rPr lang="en-GB" sz="2400" b="1" dirty="0">
                <a:solidFill>
                  <a:srgbClr val="00B0F0"/>
                </a:solidFill>
                <a:latin typeface="Calibri" panose="020F0502020204030204" pitchFamily="34" charset="0"/>
                <a:cs typeface="Calibri" panose="020F0502020204030204" pitchFamily="34" charset="0"/>
              </a:rPr>
              <a:t>work</a:t>
            </a:r>
            <a:r>
              <a:rPr lang="en-GB" sz="2400" dirty="0">
                <a:solidFill>
                  <a:srgbClr val="202124"/>
                </a:solidFill>
                <a:latin typeface="Calibri" panose="020F0502020204030204" pitchFamily="34" charset="0"/>
                <a:cs typeface="Calibri" panose="020F0502020204030204" pitchFamily="34" charset="0"/>
              </a:rPr>
              <a:t>, which transfers energy, is done on an object by applying a net force, the object speeds up and thereby gains </a:t>
            </a:r>
            <a:r>
              <a:rPr lang="en-GB" sz="2400" dirty="0">
                <a:solidFill>
                  <a:srgbClr val="00B050"/>
                </a:solidFill>
                <a:latin typeface="Calibri" panose="020F0502020204030204" pitchFamily="34" charset="0"/>
                <a:cs typeface="Calibri" panose="020F0502020204030204" pitchFamily="34" charset="0"/>
              </a:rPr>
              <a:t>kinetic energy</a:t>
            </a:r>
            <a:r>
              <a:rPr lang="en-GB" sz="2400" dirty="0">
                <a:solidFill>
                  <a:srgbClr val="202124"/>
                </a:solidFill>
                <a:latin typeface="Calibri" panose="020F0502020204030204" pitchFamily="34" charset="0"/>
                <a:cs typeface="Calibri" panose="020F0502020204030204" pitchFamily="34" charset="0"/>
              </a:rPr>
              <a:t>.</a:t>
            </a:r>
          </a:p>
          <a:p>
            <a:pPr>
              <a:lnSpc>
                <a:spcPct val="150000"/>
              </a:lnSpc>
            </a:pPr>
            <a:r>
              <a:rPr lang="en-GB" sz="2400" b="1" dirty="0">
                <a:solidFill>
                  <a:srgbClr val="0000FF"/>
                </a:solidFill>
                <a:latin typeface="Calibri" panose="020F0502020204030204" pitchFamily="34" charset="0"/>
                <a:cs typeface="Calibri" panose="020F0502020204030204" pitchFamily="34" charset="0"/>
              </a:rPr>
              <a:t>When electrons move from a higher energy level to a low energy state, they release kinetic energy.</a:t>
            </a:r>
          </a:p>
        </p:txBody>
      </p:sp>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01974B7F-D53D-4168-9391-FDD5BC3F4187}"/>
                  </a:ext>
                </a:extLst>
              </p:cNvPr>
              <p:cNvSpPr txBox="1"/>
              <p:nvPr/>
            </p:nvSpPr>
            <p:spPr>
              <a:xfrm>
                <a:off x="3291045" y="3550306"/>
                <a:ext cx="2967159" cy="782330"/>
              </a:xfrm>
              <a:prstGeom prst="rect">
                <a:avLst/>
              </a:prstGeom>
              <a:noFill/>
            </p:spPr>
            <p:txBody>
              <a:bodyPr wrap="none" lIns="0" tIns="0" rIns="0" bIns="0" rtlCol="0">
                <a:spAutoFit/>
              </a:bodyPr>
              <a:lstStyle/>
              <a:p>
                <a14:m>
                  <m:oMath xmlns:m="http://schemas.openxmlformats.org/officeDocument/2006/math">
                    <m:r>
                      <m:rPr>
                        <m:sty m:val="p"/>
                      </m:rPr>
                      <a:rPr lang="en-GB" sz="3600">
                        <a:latin typeface="Cambria Math" panose="02040503050406030204" pitchFamily="18" charset="0"/>
                      </a:rPr>
                      <m:t>E</m:t>
                    </m:r>
                    <m:r>
                      <m:rPr>
                        <m:sty m:val="p"/>
                      </m:rPr>
                      <a:rPr lang="en-GB" sz="3600" baseline="-25000">
                        <a:latin typeface="Cambria Math" panose="02040503050406030204" pitchFamily="18" charset="0"/>
                      </a:rPr>
                      <m:t>K</m:t>
                    </m:r>
                    <m:r>
                      <a:rPr lang="en-GB" sz="3600">
                        <a:latin typeface="Cambria Math" panose="02040503050406030204" pitchFamily="18" charset="0"/>
                      </a:rPr>
                      <m:t>=</m:t>
                    </m:r>
                    <m:f>
                      <m:fPr>
                        <m:ctrlPr>
                          <a:rPr lang="en-GB" sz="3600" i="1">
                            <a:latin typeface="Cambria Math" panose="02040503050406030204" pitchFamily="18" charset="0"/>
                          </a:rPr>
                        </m:ctrlPr>
                      </m:fPr>
                      <m:num>
                        <m:r>
                          <a:rPr lang="en-GB" sz="3600">
                            <a:latin typeface="Cambria Math" panose="02040503050406030204" pitchFamily="18" charset="0"/>
                          </a:rPr>
                          <m:t>1</m:t>
                        </m:r>
                      </m:num>
                      <m:den>
                        <m:r>
                          <a:rPr lang="en-GB" sz="3600">
                            <a:latin typeface="Cambria Math" panose="02040503050406030204" pitchFamily="18" charset="0"/>
                          </a:rPr>
                          <m:t>2</m:t>
                        </m:r>
                      </m:den>
                    </m:f>
                    <m:r>
                      <m:rPr>
                        <m:sty m:val="p"/>
                      </m:rPr>
                      <a:rPr lang="en-GB" sz="3600">
                        <a:latin typeface="Cambria Math" panose="02040503050406030204" pitchFamily="18" charset="0"/>
                      </a:rPr>
                      <m:t>mv</m:t>
                    </m:r>
                    <m:r>
                      <a:rPr lang="en-GB" sz="3600" baseline="30000">
                        <a:latin typeface="Cambria Math" panose="02040503050406030204" pitchFamily="18" charset="0"/>
                      </a:rPr>
                      <m:t>2</m:t>
                    </m:r>
                  </m:oMath>
                </a14:m>
                <a:r>
                  <a:rPr lang="en-GB" sz="3600" dirty="0"/>
                  <a:t>    [J]</a:t>
                </a:r>
                <a:endParaRPr lang="en-GB" sz="3600" baseline="30000" dirty="0"/>
              </a:p>
            </p:txBody>
          </p:sp>
        </mc:Choice>
        <mc:Fallback xmlns="">
          <p:sp>
            <p:nvSpPr>
              <p:cNvPr id="4" name="TextBox 3">
                <a:extLst>
                  <a:ext uri="{FF2B5EF4-FFF2-40B4-BE49-F238E27FC236}">
                    <a16:creationId xmlns:a16="http://schemas.microsoft.com/office/drawing/2014/main" id="{01974B7F-D53D-4168-9391-FDD5BC3F4187}"/>
                  </a:ext>
                </a:extLst>
              </p:cNvPr>
              <p:cNvSpPr txBox="1">
                <a:spLocks noRot="1" noChangeAspect="1" noMove="1" noResize="1" noEditPoints="1" noAdjustHandles="1" noChangeArrowheads="1" noChangeShapeType="1" noTextEdit="1"/>
              </p:cNvSpPr>
              <p:nvPr/>
            </p:nvSpPr>
            <p:spPr>
              <a:xfrm>
                <a:off x="3291045" y="3550306"/>
                <a:ext cx="2967159" cy="782330"/>
              </a:xfrm>
              <a:prstGeom prst="rect">
                <a:avLst/>
              </a:prstGeom>
              <a:blipFill>
                <a:blip r:embed="rId2"/>
                <a:stretch>
                  <a:fillRect t="-3101" r="-8419" b="-20155"/>
                </a:stretch>
              </a:blipFill>
            </p:spPr>
            <p:txBody>
              <a:bodyPr/>
              <a:lstStyle/>
              <a:p>
                <a:r>
                  <a:rPr lang="en-GB">
                    <a:noFill/>
                  </a:rPr>
                  <a:t> </a:t>
                </a:r>
              </a:p>
            </p:txBody>
          </p:sp>
        </mc:Fallback>
      </mc:AlternateContent>
      <p:sp>
        <p:nvSpPr>
          <p:cNvPr id="5" name="TextBox 4">
            <a:extLst>
              <a:ext uri="{FF2B5EF4-FFF2-40B4-BE49-F238E27FC236}">
                <a16:creationId xmlns:a16="http://schemas.microsoft.com/office/drawing/2014/main" id="{D8F9E605-3169-46E8-91E5-A2092F9EC917}"/>
              </a:ext>
            </a:extLst>
          </p:cNvPr>
          <p:cNvSpPr txBox="1"/>
          <p:nvPr/>
        </p:nvSpPr>
        <p:spPr>
          <a:xfrm>
            <a:off x="5638801" y="2975611"/>
            <a:ext cx="65" cy="276999"/>
          </a:xfrm>
          <a:prstGeom prst="rect">
            <a:avLst/>
          </a:prstGeom>
          <a:noFill/>
        </p:spPr>
        <p:txBody>
          <a:bodyPr wrap="none" lIns="0" tIns="0" rIns="0" bIns="0" rtlCol="0">
            <a:spAutoFit/>
          </a:bodyPr>
          <a:lstStyle/>
          <a:p>
            <a:endParaRPr lang="en-GB" dirty="0"/>
          </a:p>
        </p:txBody>
      </p:sp>
      <p:sp>
        <p:nvSpPr>
          <p:cNvPr id="7" name="TextBox 6">
            <a:extLst>
              <a:ext uri="{FF2B5EF4-FFF2-40B4-BE49-F238E27FC236}">
                <a16:creationId xmlns:a16="http://schemas.microsoft.com/office/drawing/2014/main" id="{31C6BF37-92ED-485C-90C5-098A0C42E51F}"/>
              </a:ext>
            </a:extLst>
          </p:cNvPr>
          <p:cNvSpPr txBox="1"/>
          <p:nvPr/>
        </p:nvSpPr>
        <p:spPr>
          <a:xfrm>
            <a:off x="7464154" y="3602605"/>
            <a:ext cx="2725426" cy="646331"/>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m – mass of the object (kg)</a:t>
            </a:r>
          </a:p>
          <a:p>
            <a:r>
              <a:rPr lang="en-GB" dirty="0">
                <a:latin typeface="Calibri" panose="020F0502020204030204" pitchFamily="34" charset="0"/>
                <a:cs typeface="Calibri" panose="020F0502020204030204" pitchFamily="34" charset="0"/>
              </a:rPr>
              <a:t>v – speed (m/s)</a:t>
            </a:r>
          </a:p>
        </p:txBody>
      </p:sp>
      <p:cxnSp>
        <p:nvCxnSpPr>
          <p:cNvPr id="6" name="Straight Connector 5">
            <a:extLst>
              <a:ext uri="{FF2B5EF4-FFF2-40B4-BE49-F238E27FC236}">
                <a16:creationId xmlns:a16="http://schemas.microsoft.com/office/drawing/2014/main" id="{22C72904-689D-4C11-AA31-4858DB54C30F}"/>
              </a:ext>
            </a:extLst>
          </p:cNvPr>
          <p:cNvCxnSpPr>
            <a:cxnSpLocks/>
          </p:cNvCxnSpPr>
          <p:nvPr/>
        </p:nvCxnSpPr>
        <p:spPr>
          <a:xfrm>
            <a:off x="2901034" y="5112332"/>
            <a:ext cx="6317394" cy="23169"/>
          </a:xfrm>
          <a:prstGeom prst="line">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BBEC4D61-8153-4E29-B439-D7A9979216E4}"/>
              </a:ext>
            </a:extLst>
          </p:cNvPr>
          <p:cNvSpPr/>
          <p:nvPr/>
        </p:nvSpPr>
        <p:spPr>
          <a:xfrm>
            <a:off x="3333082" y="4464261"/>
            <a:ext cx="648072" cy="633159"/>
          </a:xfrm>
          <a:prstGeom prst="rect">
            <a:avLst/>
          </a:prstGeom>
          <a:solidFill>
            <a:srgbClr val="FFFF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rgbClr val="00B050"/>
                </a:solidFill>
              </a:rPr>
              <a:t>1 kg </a:t>
            </a:r>
          </a:p>
        </p:txBody>
      </p:sp>
      <p:sp>
        <p:nvSpPr>
          <p:cNvPr id="10" name="TextBox 9">
            <a:extLst>
              <a:ext uri="{FF2B5EF4-FFF2-40B4-BE49-F238E27FC236}">
                <a16:creationId xmlns:a16="http://schemas.microsoft.com/office/drawing/2014/main" id="{5241A06B-99C1-4B34-9839-CC0B904ECABC}"/>
              </a:ext>
            </a:extLst>
          </p:cNvPr>
          <p:cNvSpPr txBox="1"/>
          <p:nvPr/>
        </p:nvSpPr>
        <p:spPr>
          <a:xfrm>
            <a:off x="3008079" y="5185736"/>
            <a:ext cx="1920077" cy="707886"/>
          </a:xfrm>
          <a:prstGeom prst="rect">
            <a:avLst/>
          </a:prstGeom>
          <a:noFill/>
        </p:spPr>
        <p:txBody>
          <a:bodyPr wrap="none" rtlCol="0">
            <a:spAutoFit/>
          </a:bodyPr>
          <a:lstStyle/>
          <a:p>
            <a:r>
              <a:rPr lang="en-GB" sz="2000" dirty="0">
                <a:latin typeface="Calibri" panose="020F0502020204030204" pitchFamily="34" charset="0"/>
                <a:cs typeface="Calibri" panose="020F0502020204030204" pitchFamily="34" charset="0"/>
              </a:rPr>
              <a:t>1 kg mass at rest</a:t>
            </a:r>
          </a:p>
          <a:p>
            <a:r>
              <a:rPr lang="en-GB" sz="2000" dirty="0">
                <a:latin typeface="Calibri" panose="020F0502020204030204" pitchFamily="34" charset="0"/>
                <a:cs typeface="Calibri" panose="020F0502020204030204" pitchFamily="34" charset="0"/>
              </a:rPr>
              <a:t>E</a:t>
            </a:r>
            <a:r>
              <a:rPr lang="en-GB" sz="2000" baseline="-25000" dirty="0">
                <a:latin typeface="Calibri" panose="020F0502020204030204" pitchFamily="34" charset="0"/>
                <a:cs typeface="Calibri" panose="020F0502020204030204" pitchFamily="34" charset="0"/>
              </a:rPr>
              <a:t>K</a:t>
            </a:r>
            <a:r>
              <a:rPr lang="en-GB" sz="2000" dirty="0">
                <a:latin typeface="Calibri" panose="020F0502020204030204" pitchFamily="34" charset="0"/>
                <a:cs typeface="Calibri" panose="020F0502020204030204" pitchFamily="34" charset="0"/>
              </a:rPr>
              <a:t> = 0 J</a:t>
            </a:r>
          </a:p>
        </p:txBody>
      </p:sp>
      <p:sp>
        <p:nvSpPr>
          <p:cNvPr id="18" name="TextBox 17">
            <a:extLst>
              <a:ext uri="{FF2B5EF4-FFF2-40B4-BE49-F238E27FC236}">
                <a16:creationId xmlns:a16="http://schemas.microsoft.com/office/drawing/2014/main" id="{709B869D-2F90-4316-A6C5-6CAE595436D9}"/>
              </a:ext>
            </a:extLst>
          </p:cNvPr>
          <p:cNvSpPr txBox="1"/>
          <p:nvPr/>
        </p:nvSpPr>
        <p:spPr>
          <a:xfrm>
            <a:off x="6211927" y="5135501"/>
            <a:ext cx="2238883" cy="707886"/>
          </a:xfrm>
          <a:prstGeom prst="rect">
            <a:avLst/>
          </a:prstGeom>
          <a:noFill/>
        </p:spPr>
        <p:txBody>
          <a:bodyPr wrap="none" rtlCol="0">
            <a:spAutoFit/>
          </a:bodyPr>
          <a:lstStyle/>
          <a:p>
            <a:r>
              <a:rPr lang="en-GB" sz="2000" dirty="0">
                <a:latin typeface="Calibri" panose="020F0502020204030204" pitchFamily="34" charset="0"/>
                <a:cs typeface="Calibri" panose="020F0502020204030204" pitchFamily="34" charset="0"/>
              </a:rPr>
              <a:t>1 kg mass at 10 m/s</a:t>
            </a:r>
          </a:p>
          <a:p>
            <a:r>
              <a:rPr lang="en-GB" sz="2000" dirty="0">
                <a:latin typeface="Calibri" panose="020F0502020204030204" pitchFamily="34" charset="0"/>
                <a:cs typeface="Calibri" panose="020F0502020204030204" pitchFamily="34" charset="0"/>
              </a:rPr>
              <a:t>E</a:t>
            </a:r>
            <a:r>
              <a:rPr lang="en-GB" sz="2000" baseline="-25000" dirty="0">
                <a:latin typeface="Calibri" panose="020F0502020204030204" pitchFamily="34" charset="0"/>
                <a:cs typeface="Calibri" panose="020F0502020204030204" pitchFamily="34" charset="0"/>
              </a:rPr>
              <a:t>K </a:t>
            </a:r>
            <a:r>
              <a:rPr lang="en-GB" sz="2000" dirty="0">
                <a:latin typeface="Calibri" panose="020F0502020204030204" pitchFamily="34" charset="0"/>
                <a:cs typeface="Calibri" panose="020F0502020204030204" pitchFamily="34" charset="0"/>
              </a:rPr>
              <a:t>= 50 J</a:t>
            </a:r>
          </a:p>
        </p:txBody>
      </p:sp>
      <p:sp>
        <p:nvSpPr>
          <p:cNvPr id="11" name="TextBox 10">
            <a:extLst>
              <a:ext uri="{FF2B5EF4-FFF2-40B4-BE49-F238E27FC236}">
                <a16:creationId xmlns:a16="http://schemas.microsoft.com/office/drawing/2014/main" id="{FA9CE2C6-81B6-4BA5-A312-BB04C397F0F7}"/>
              </a:ext>
            </a:extLst>
          </p:cNvPr>
          <p:cNvSpPr txBox="1"/>
          <p:nvPr/>
        </p:nvSpPr>
        <p:spPr>
          <a:xfrm>
            <a:off x="2711624" y="6058179"/>
            <a:ext cx="7400937" cy="461665"/>
          </a:xfrm>
          <a:prstGeom prst="rect">
            <a:avLst/>
          </a:prstGeom>
          <a:noFill/>
        </p:spPr>
        <p:txBody>
          <a:bodyPr wrap="none" rtlCol="0">
            <a:spAutoFit/>
          </a:bodyPr>
          <a:lstStyle/>
          <a:p>
            <a:r>
              <a:rPr lang="en-GB" sz="2400" dirty="0">
                <a:latin typeface="Calibri" panose="020F0502020204030204" pitchFamily="34" charset="0"/>
                <a:cs typeface="Calibri" panose="020F0502020204030204" pitchFamily="34" charset="0"/>
              </a:rPr>
              <a:t>E</a:t>
            </a:r>
            <a:r>
              <a:rPr lang="en-GB" sz="2400" baseline="-25000" dirty="0">
                <a:latin typeface="Calibri" panose="020F0502020204030204" pitchFamily="34" charset="0"/>
                <a:cs typeface="Calibri" panose="020F0502020204030204" pitchFamily="34" charset="0"/>
              </a:rPr>
              <a:t>K</a:t>
            </a:r>
            <a:r>
              <a:rPr lang="en-GB" sz="2400" dirty="0">
                <a:latin typeface="Calibri" panose="020F0502020204030204" pitchFamily="34" charset="0"/>
                <a:cs typeface="Calibri" panose="020F0502020204030204" pitchFamily="34" charset="0"/>
              </a:rPr>
              <a:t> = ½ × 1 × (10)</a:t>
            </a:r>
            <a:r>
              <a:rPr lang="en-GB" sz="2400" baseline="30000" dirty="0">
                <a:latin typeface="Calibri" panose="020F0502020204030204" pitchFamily="34" charset="0"/>
                <a:cs typeface="Calibri" panose="020F0502020204030204" pitchFamily="34" charset="0"/>
              </a:rPr>
              <a:t>2 </a:t>
            </a:r>
            <a:r>
              <a:rPr lang="en-GB" sz="2400" dirty="0">
                <a:latin typeface="Calibri" panose="020F0502020204030204" pitchFamily="34" charset="0"/>
                <a:cs typeface="Calibri" panose="020F0502020204030204" pitchFamily="34" charset="0"/>
              </a:rPr>
              <a:t> = 50 J	[kg × (m/s)</a:t>
            </a:r>
            <a:r>
              <a:rPr lang="en-GB" sz="2400" baseline="30000" dirty="0">
                <a:latin typeface="Calibri" panose="020F0502020204030204" pitchFamily="34" charset="0"/>
                <a:cs typeface="Calibri" panose="020F0502020204030204" pitchFamily="34" charset="0"/>
              </a:rPr>
              <a:t>2</a:t>
            </a:r>
            <a:r>
              <a:rPr lang="en-GB" sz="2400" dirty="0">
                <a:latin typeface="Calibri" panose="020F0502020204030204" pitchFamily="34" charset="0"/>
                <a:cs typeface="Calibri" panose="020F0502020204030204" pitchFamily="34" charset="0"/>
              </a:rPr>
              <a:t> = kg × m</a:t>
            </a:r>
            <a:r>
              <a:rPr lang="en-GB" sz="2400" baseline="30000" dirty="0">
                <a:latin typeface="Calibri" panose="020F0502020204030204" pitchFamily="34" charset="0"/>
                <a:cs typeface="Calibri" panose="020F0502020204030204" pitchFamily="34" charset="0"/>
              </a:rPr>
              <a:t>2</a:t>
            </a:r>
            <a:r>
              <a:rPr lang="en-GB" sz="2400" dirty="0">
                <a:latin typeface="Calibri" panose="020F0502020204030204" pitchFamily="34" charset="0"/>
                <a:cs typeface="Calibri" panose="020F0502020204030204" pitchFamily="34" charset="0"/>
              </a:rPr>
              <a:t>/s</a:t>
            </a:r>
            <a:r>
              <a:rPr lang="en-GB" sz="2400" baseline="30000" dirty="0">
                <a:latin typeface="Calibri" panose="020F0502020204030204" pitchFamily="34" charset="0"/>
                <a:cs typeface="Calibri" panose="020F0502020204030204" pitchFamily="34" charset="0"/>
              </a:rPr>
              <a:t>2 </a:t>
            </a:r>
            <a:r>
              <a:rPr lang="en-GB" sz="2400" dirty="0">
                <a:latin typeface="Calibri" panose="020F0502020204030204" pitchFamily="34" charset="0"/>
                <a:cs typeface="Calibri" panose="020F0502020204030204" pitchFamily="34" charset="0"/>
              </a:rPr>
              <a:t>= J] </a:t>
            </a:r>
          </a:p>
        </p:txBody>
      </p:sp>
      <p:sp>
        <p:nvSpPr>
          <p:cNvPr id="13" name="Title 1">
            <a:extLst>
              <a:ext uri="{FF2B5EF4-FFF2-40B4-BE49-F238E27FC236}">
                <a16:creationId xmlns:a16="http://schemas.microsoft.com/office/drawing/2014/main" id="{3E0E2E25-38B6-4039-BA87-271A59D62CFD}"/>
              </a:ext>
            </a:extLst>
          </p:cNvPr>
          <p:cNvSpPr txBox="1">
            <a:spLocks/>
          </p:cNvSpPr>
          <p:nvPr/>
        </p:nvSpPr>
        <p:spPr>
          <a:xfrm>
            <a:off x="913774" y="8918"/>
            <a:ext cx="10364451" cy="584775"/>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dirty="0">
                <a:effectLst>
                  <a:outerShdw blurRad="38100" dist="38100" dir="2700000" algn="tl">
                    <a:srgbClr val="000000">
                      <a:alpha val="43137"/>
                    </a:srgbClr>
                  </a:outerShdw>
                </a:effectLst>
              </a:rPr>
              <a:t>kinetic energy</a:t>
            </a:r>
          </a:p>
        </p:txBody>
      </p:sp>
    </p:spTree>
    <p:extLst>
      <p:ext uri="{BB962C8B-B14F-4D97-AF65-F5344CB8AC3E}">
        <p14:creationId xmlns:p14="http://schemas.microsoft.com/office/powerpoint/2010/main" val="2254907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3" presetClass="path" presetSubtype="0" accel="50000" decel="50000" fill="hold" grpId="0" nodeType="clickEffect">
                                  <p:stCondLst>
                                    <p:cond delay="0"/>
                                  </p:stCondLst>
                                  <p:childTnLst>
                                    <p:animMotion origin="layout" path="M -3.33333E-6 -7.40741E-7 L 0.38594 -7.40741E-7 " pathEditMode="relative" rAng="0" ptsTypes="AA">
                                      <p:cBhvr>
                                        <p:cTn id="6" dur="2000" fill="hold"/>
                                        <p:tgtEl>
                                          <p:spTgt spid="9"/>
                                        </p:tgtEl>
                                        <p:attrNameLst>
                                          <p:attrName>ppt_x</p:attrName>
                                          <p:attrName>ppt_y</p:attrName>
                                        </p:attrNameLst>
                                      </p:cBhvr>
                                      <p:rCtr x="19288" y="0"/>
                                    </p:animMotion>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8" grpId="0"/>
      <p:bldP spid="11"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EBB3D02-5015-421C-BCA2-64D06616151E}"/>
              </a:ext>
            </a:extLst>
          </p:cNvPr>
          <p:cNvSpPr txBox="1"/>
          <p:nvPr/>
        </p:nvSpPr>
        <p:spPr>
          <a:xfrm>
            <a:off x="168779" y="1602831"/>
            <a:ext cx="4851841" cy="3108543"/>
          </a:xfrm>
          <a:prstGeom prst="rect">
            <a:avLst/>
          </a:prstGeom>
          <a:noFill/>
        </p:spPr>
        <p:txBody>
          <a:bodyPr wrap="none" rtlCol="0">
            <a:spAutoFit/>
          </a:bodyPr>
          <a:lstStyle/>
          <a:p>
            <a:r>
              <a:rPr lang="en-GB" sz="2800" b="1" dirty="0">
                <a:solidFill>
                  <a:srgbClr val="00B0F0"/>
                </a:solidFill>
                <a:cs typeface="Calibri" panose="020F0502020204030204" pitchFamily="34" charset="0"/>
              </a:rPr>
              <a:t>What is it?</a:t>
            </a:r>
          </a:p>
          <a:p>
            <a:endParaRPr lang="en-GB" sz="2800" b="1" dirty="0">
              <a:cs typeface="Calibri" panose="020F0502020204030204" pitchFamily="34" charset="0"/>
            </a:endParaRPr>
          </a:p>
          <a:p>
            <a:r>
              <a:rPr lang="en-GB" sz="2800" b="1" dirty="0">
                <a:solidFill>
                  <a:srgbClr val="0070C0"/>
                </a:solidFill>
                <a:cs typeface="Calibri" panose="020F0502020204030204" pitchFamily="34" charset="0"/>
              </a:rPr>
              <a:t>How much of it can we get?</a:t>
            </a:r>
          </a:p>
          <a:p>
            <a:endParaRPr lang="en-GB" sz="2800" b="1" dirty="0">
              <a:cs typeface="Calibri" panose="020F0502020204030204" pitchFamily="34" charset="0"/>
            </a:endParaRPr>
          </a:p>
          <a:p>
            <a:r>
              <a:rPr lang="en-GB" sz="2800" b="1" dirty="0">
                <a:solidFill>
                  <a:srgbClr val="7030A0"/>
                </a:solidFill>
                <a:cs typeface="Calibri" panose="020F0502020204030204" pitchFamily="34" charset="0"/>
              </a:rPr>
              <a:t>How easily can we get it?</a:t>
            </a:r>
          </a:p>
          <a:p>
            <a:endParaRPr lang="en-GB" sz="2800" b="1" dirty="0">
              <a:cs typeface="Calibri" panose="020F0502020204030204" pitchFamily="34" charset="0"/>
            </a:endParaRPr>
          </a:p>
          <a:p>
            <a:r>
              <a:rPr lang="en-GB" sz="2800" b="1" dirty="0">
                <a:solidFill>
                  <a:srgbClr val="800080"/>
                </a:solidFill>
                <a:cs typeface="Calibri" panose="020F0502020204030204" pitchFamily="34" charset="0"/>
              </a:rPr>
              <a:t>How quickly will it all happen?</a:t>
            </a:r>
          </a:p>
        </p:txBody>
      </p:sp>
      <p:grpSp>
        <p:nvGrpSpPr>
          <p:cNvPr id="19" name="Group 18">
            <a:extLst>
              <a:ext uri="{FF2B5EF4-FFF2-40B4-BE49-F238E27FC236}">
                <a16:creationId xmlns:a16="http://schemas.microsoft.com/office/drawing/2014/main" id="{DD4F5F9E-0344-4906-B127-68DB34350055}"/>
              </a:ext>
            </a:extLst>
          </p:cNvPr>
          <p:cNvGrpSpPr/>
          <p:nvPr/>
        </p:nvGrpSpPr>
        <p:grpSpPr>
          <a:xfrm>
            <a:off x="2100490" y="687781"/>
            <a:ext cx="10091510" cy="3108543"/>
            <a:chOff x="2153653" y="295916"/>
            <a:chExt cx="9816405" cy="3108543"/>
          </a:xfrm>
        </p:grpSpPr>
        <p:sp>
          <p:nvSpPr>
            <p:cNvPr id="9" name="TextBox 8">
              <a:extLst>
                <a:ext uri="{FF2B5EF4-FFF2-40B4-BE49-F238E27FC236}">
                  <a16:creationId xmlns:a16="http://schemas.microsoft.com/office/drawing/2014/main" id="{2B21AA86-FBBD-4205-A742-9359068F1404}"/>
                </a:ext>
              </a:extLst>
            </p:cNvPr>
            <p:cNvSpPr txBox="1"/>
            <p:nvPr/>
          </p:nvSpPr>
          <p:spPr>
            <a:xfrm>
              <a:off x="5964395" y="295916"/>
              <a:ext cx="6005663" cy="3108543"/>
            </a:xfrm>
            <a:prstGeom prst="rect">
              <a:avLst/>
            </a:prstGeom>
            <a:noFill/>
            <a:ln w="12700">
              <a:solidFill>
                <a:srgbClr val="002060"/>
              </a:solidFill>
            </a:ln>
          </p:spPr>
          <p:txBody>
            <a:bodyPr wrap="square">
              <a:spAutoFit/>
            </a:bodyPr>
            <a:lstStyle/>
            <a:p>
              <a:pPr marL="342900" indent="-342900">
                <a:buFontTx/>
                <a:buChar char="-"/>
              </a:pPr>
              <a:r>
                <a:rPr lang="en-GB" sz="2800" b="1" dirty="0">
                  <a:solidFill>
                    <a:srgbClr val="00B0F0"/>
                  </a:solidFill>
                  <a:cs typeface="Calibri" panose="020F0502020204030204" pitchFamily="34" charset="0"/>
                </a:rPr>
                <a:t>Potential energy that can be converted to other forms of energy, primarily heat and light, when bonds between atoms or molecules form.</a:t>
              </a:r>
            </a:p>
            <a:p>
              <a:pPr marL="342900" indent="-342900">
                <a:buFontTx/>
                <a:buChar char="-"/>
              </a:pPr>
              <a:r>
                <a:rPr lang="en-GB" sz="2800" b="1" dirty="0">
                  <a:solidFill>
                    <a:srgbClr val="00B0F0"/>
                  </a:solidFill>
                  <a:cs typeface="Calibri" panose="020F0502020204030204" pitchFamily="34" charset="0"/>
                </a:rPr>
                <a:t>It can be found in:</a:t>
              </a:r>
            </a:p>
            <a:p>
              <a:pPr marL="800100" lvl="1" indent="-342900">
                <a:buFontTx/>
                <a:buChar char="-"/>
              </a:pPr>
              <a:r>
                <a:rPr lang="en-GB" sz="2800" b="1" dirty="0">
                  <a:solidFill>
                    <a:srgbClr val="00B0F0"/>
                  </a:solidFill>
                  <a:cs typeface="Calibri" panose="020F0502020204030204" pitchFamily="34" charset="0"/>
                </a:rPr>
                <a:t>energy levels and electrons</a:t>
              </a:r>
            </a:p>
            <a:p>
              <a:pPr marL="800100" lvl="1" indent="-342900">
                <a:buFontTx/>
                <a:buChar char="-"/>
              </a:pPr>
              <a:r>
                <a:rPr lang="en-GB" sz="2800" b="1" dirty="0">
                  <a:solidFill>
                    <a:srgbClr val="00B0F0"/>
                  </a:solidFill>
                  <a:cs typeface="Calibri" panose="020F0502020204030204" pitchFamily="34" charset="0"/>
                </a:rPr>
                <a:t>molecular interactions</a:t>
              </a:r>
            </a:p>
          </p:txBody>
        </p:sp>
        <p:cxnSp>
          <p:nvCxnSpPr>
            <p:cNvPr id="8" name="Straight Arrow Connector 7">
              <a:extLst>
                <a:ext uri="{FF2B5EF4-FFF2-40B4-BE49-F238E27FC236}">
                  <a16:creationId xmlns:a16="http://schemas.microsoft.com/office/drawing/2014/main" id="{5A1615B8-204B-4DD1-929C-17CAC277F037}"/>
                </a:ext>
              </a:extLst>
            </p:cNvPr>
            <p:cNvCxnSpPr>
              <a:cxnSpLocks/>
            </p:cNvCxnSpPr>
            <p:nvPr/>
          </p:nvCxnSpPr>
          <p:spPr>
            <a:xfrm>
              <a:off x="2153653" y="1530529"/>
              <a:ext cx="3810742" cy="0"/>
            </a:xfrm>
            <a:prstGeom prst="straightConnector1">
              <a:avLst/>
            </a:prstGeom>
            <a:ln w="12700">
              <a:solidFill>
                <a:srgbClr val="002060"/>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0" name="Group 19">
            <a:extLst>
              <a:ext uri="{FF2B5EF4-FFF2-40B4-BE49-F238E27FC236}">
                <a16:creationId xmlns:a16="http://schemas.microsoft.com/office/drawing/2014/main" id="{0DB337A3-F07D-46AC-A230-98528C9A7DA3}"/>
              </a:ext>
            </a:extLst>
          </p:cNvPr>
          <p:cNvGrpSpPr/>
          <p:nvPr/>
        </p:nvGrpSpPr>
        <p:grpSpPr>
          <a:xfrm>
            <a:off x="4364385" y="2802780"/>
            <a:ext cx="7446184" cy="2997313"/>
            <a:chOff x="4523874" y="3222165"/>
            <a:chExt cx="7446184" cy="2997313"/>
          </a:xfrm>
        </p:grpSpPr>
        <p:sp>
          <p:nvSpPr>
            <p:cNvPr id="13" name="TextBox 12">
              <a:extLst>
                <a:ext uri="{FF2B5EF4-FFF2-40B4-BE49-F238E27FC236}">
                  <a16:creationId xmlns:a16="http://schemas.microsoft.com/office/drawing/2014/main" id="{A34ED1B4-A11A-4351-9AE1-B2CF7BD75FA1}"/>
                </a:ext>
              </a:extLst>
            </p:cNvPr>
            <p:cNvSpPr txBox="1"/>
            <p:nvPr/>
          </p:nvSpPr>
          <p:spPr>
            <a:xfrm>
              <a:off x="6370000" y="4834483"/>
              <a:ext cx="5600058" cy="1384995"/>
            </a:xfrm>
            <a:prstGeom prst="rect">
              <a:avLst/>
            </a:prstGeom>
            <a:noFill/>
            <a:ln w="12700">
              <a:solidFill>
                <a:srgbClr val="002060"/>
              </a:solidFill>
            </a:ln>
          </p:spPr>
          <p:txBody>
            <a:bodyPr wrap="square">
              <a:spAutoFit/>
            </a:bodyPr>
            <a:lstStyle/>
            <a:p>
              <a:pPr marL="342900" indent="-342900">
                <a:buFontTx/>
                <a:buChar char="-"/>
              </a:pPr>
              <a:r>
                <a:rPr lang="en-GB" sz="2800" b="1" dirty="0">
                  <a:solidFill>
                    <a:srgbClr val="0070C0"/>
                  </a:solidFill>
                  <a:cs typeface="Calibri" panose="020F0502020204030204" pitchFamily="34" charset="0"/>
                </a:rPr>
                <a:t>The stronger the bond the more chemical energy that can be converted.</a:t>
              </a:r>
            </a:p>
          </p:txBody>
        </p:sp>
        <p:cxnSp>
          <p:nvCxnSpPr>
            <p:cNvPr id="16" name="Straight Arrow Connector 15">
              <a:extLst>
                <a:ext uri="{FF2B5EF4-FFF2-40B4-BE49-F238E27FC236}">
                  <a16:creationId xmlns:a16="http://schemas.microsoft.com/office/drawing/2014/main" id="{B319F6D9-730B-4895-B907-1D0CA23F47B1}"/>
                </a:ext>
              </a:extLst>
            </p:cNvPr>
            <p:cNvCxnSpPr>
              <a:cxnSpLocks/>
            </p:cNvCxnSpPr>
            <p:nvPr/>
          </p:nvCxnSpPr>
          <p:spPr>
            <a:xfrm>
              <a:off x="4523874" y="3222165"/>
              <a:ext cx="1846126" cy="1830101"/>
            </a:xfrm>
            <a:prstGeom prst="bentConnector3">
              <a:avLst>
                <a:gd name="adj1" fmla="val 50576"/>
              </a:avLst>
            </a:prstGeom>
            <a:ln w="12700">
              <a:solidFill>
                <a:srgbClr val="002060"/>
              </a:solidFill>
              <a:tailEnd type="triangle"/>
            </a:ln>
          </p:spPr>
          <p:style>
            <a:lnRef idx="1">
              <a:schemeClr val="accent1"/>
            </a:lnRef>
            <a:fillRef idx="0">
              <a:schemeClr val="accent1"/>
            </a:fillRef>
            <a:effectRef idx="0">
              <a:schemeClr val="accent1"/>
            </a:effectRef>
            <a:fontRef idx="minor">
              <a:schemeClr val="tx1"/>
            </a:fontRef>
          </p:style>
        </p:cxnSp>
      </p:grpSp>
      <p:sp>
        <p:nvSpPr>
          <p:cNvPr id="11" name="Title 1">
            <a:extLst>
              <a:ext uri="{FF2B5EF4-FFF2-40B4-BE49-F238E27FC236}">
                <a16:creationId xmlns:a16="http://schemas.microsoft.com/office/drawing/2014/main" id="{40775CA4-823F-4799-9F39-A2DB32E9F926}"/>
              </a:ext>
            </a:extLst>
          </p:cNvPr>
          <p:cNvSpPr txBox="1">
            <a:spLocks/>
          </p:cNvSpPr>
          <p:nvPr/>
        </p:nvSpPr>
        <p:spPr>
          <a:xfrm>
            <a:off x="913774" y="8918"/>
            <a:ext cx="10364451" cy="584775"/>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dirty="0">
                <a:effectLst>
                  <a:outerShdw blurRad="38100" dist="38100" dir="2700000" algn="tl">
                    <a:srgbClr val="000000">
                      <a:alpha val="43137"/>
                    </a:srgbClr>
                  </a:outerShdw>
                </a:effectLst>
              </a:rPr>
              <a:t>chemical energy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D6ED5BD9-3AAF-418C-AE62-9F2C41D761F8}"/>
              </a:ext>
            </a:extLst>
          </p:cNvPr>
          <p:cNvSpPr txBox="1"/>
          <p:nvPr/>
        </p:nvSpPr>
        <p:spPr>
          <a:xfrm>
            <a:off x="215900" y="731569"/>
            <a:ext cx="11706726" cy="830997"/>
          </a:xfrm>
          <a:prstGeom prst="rect">
            <a:avLst/>
          </a:prstGeom>
          <a:noFill/>
        </p:spPr>
        <p:txBody>
          <a:bodyPr wrap="square">
            <a:spAutoFit/>
          </a:bodyPr>
          <a:lstStyle/>
          <a:p>
            <a:r>
              <a:rPr lang="en-GB" sz="2400" dirty="0">
                <a:solidFill>
                  <a:srgbClr val="202124"/>
                </a:solidFill>
                <a:latin typeface="Calibri" panose="020F0502020204030204" pitchFamily="34" charset="0"/>
                <a:cs typeface="Calibri" panose="020F0502020204030204" pitchFamily="34" charset="0"/>
              </a:rPr>
              <a:t>Electrical energy is the power an atom's charged particles have to cause an action or move an object. The movement of electrons from one atom to another results in electrical energy.</a:t>
            </a:r>
            <a:endParaRPr lang="en-GB" sz="2400" dirty="0">
              <a:latin typeface="Calibri" panose="020F0502020204030204" pitchFamily="34" charset="0"/>
              <a:cs typeface="Calibri" panose="020F0502020204030204" pitchFamily="34" charset="0"/>
            </a:endParaRPr>
          </a:p>
        </p:txBody>
      </p:sp>
      <mc:AlternateContent xmlns:mc="http://schemas.openxmlformats.org/markup-compatibility/2006" xmlns:a14="http://schemas.microsoft.com/office/drawing/2010/main">
        <mc:Choice Requires="a14">
          <p:sp>
            <p:nvSpPr>
              <p:cNvPr id="10" name="TextBox 9">
                <a:extLst>
                  <a:ext uri="{FF2B5EF4-FFF2-40B4-BE49-F238E27FC236}">
                    <a16:creationId xmlns:a16="http://schemas.microsoft.com/office/drawing/2014/main" id="{447D9E39-82B6-4F6C-81BF-2C481065F3A6}"/>
                  </a:ext>
                </a:extLst>
              </p:cNvPr>
              <p:cNvSpPr txBox="1"/>
              <p:nvPr/>
            </p:nvSpPr>
            <p:spPr>
              <a:xfrm>
                <a:off x="509915" y="2725726"/>
                <a:ext cx="3511539" cy="553998"/>
              </a:xfrm>
              <a:prstGeom prst="rect">
                <a:avLst/>
              </a:prstGeom>
              <a:noFill/>
            </p:spPr>
            <p:txBody>
              <a:bodyPr wrap="none" lIns="0" tIns="0" rIns="0" bIns="0" rtlCol="0">
                <a:spAutoFit/>
              </a:bodyPr>
              <a:lstStyle/>
              <a:p>
                <a14:m>
                  <m:oMath xmlns:m="http://schemas.openxmlformats.org/officeDocument/2006/math">
                    <m:r>
                      <a:rPr lang="en-GB" sz="3600" i="1">
                        <a:latin typeface="Cambria Math" panose="02040503050406030204" pitchFamily="18" charset="0"/>
                      </a:rPr>
                      <m:t>𝐸</m:t>
                    </m:r>
                    <m:r>
                      <a:rPr lang="en-GB" sz="3600" i="1">
                        <a:latin typeface="Cambria Math" panose="02040503050406030204" pitchFamily="18" charset="0"/>
                      </a:rPr>
                      <m:t>=</m:t>
                    </m:r>
                    <m:r>
                      <a:rPr lang="en-GB" sz="3600" i="1">
                        <a:latin typeface="Cambria Math" panose="02040503050406030204" pitchFamily="18" charset="0"/>
                      </a:rPr>
                      <m:t>𝐼</m:t>
                    </m:r>
                    <m:r>
                      <a:rPr lang="en-GB" sz="3600" i="1">
                        <a:latin typeface="Cambria Math" panose="02040503050406030204" pitchFamily="18" charset="0"/>
                      </a:rPr>
                      <m:t>×</m:t>
                    </m:r>
                    <m:r>
                      <a:rPr lang="en-GB" sz="3600" i="1">
                        <a:latin typeface="Cambria Math" panose="02040503050406030204" pitchFamily="18" charset="0"/>
                      </a:rPr>
                      <m:t>𝑉</m:t>
                    </m:r>
                    <m:r>
                      <a:rPr lang="en-GB" sz="3600" i="1">
                        <a:latin typeface="Cambria Math" panose="02040503050406030204" pitchFamily="18" charset="0"/>
                      </a:rPr>
                      <m:t>×</m:t>
                    </m:r>
                    <m:r>
                      <a:rPr lang="en-GB" sz="3600" i="1">
                        <a:latin typeface="Cambria Math" panose="02040503050406030204" pitchFamily="18" charset="0"/>
                      </a:rPr>
                      <m:t>𝑡</m:t>
                    </m:r>
                  </m:oMath>
                </a14:m>
                <a:r>
                  <a:rPr lang="en-GB" sz="3600" dirty="0"/>
                  <a:t>    [J]</a:t>
                </a:r>
                <a:endParaRPr lang="en-GB" sz="3600" baseline="30000" dirty="0"/>
              </a:p>
            </p:txBody>
          </p:sp>
        </mc:Choice>
        <mc:Fallback xmlns="">
          <p:sp>
            <p:nvSpPr>
              <p:cNvPr id="10" name="TextBox 9">
                <a:extLst>
                  <a:ext uri="{FF2B5EF4-FFF2-40B4-BE49-F238E27FC236}">
                    <a16:creationId xmlns:a16="http://schemas.microsoft.com/office/drawing/2014/main" id="{447D9E39-82B6-4F6C-81BF-2C481065F3A6}"/>
                  </a:ext>
                </a:extLst>
              </p:cNvPr>
              <p:cNvSpPr txBox="1">
                <a:spLocks noRot="1" noChangeAspect="1" noMove="1" noResize="1" noEditPoints="1" noAdjustHandles="1" noChangeArrowheads="1" noChangeShapeType="1" noTextEdit="1"/>
              </p:cNvSpPr>
              <p:nvPr/>
            </p:nvSpPr>
            <p:spPr>
              <a:xfrm>
                <a:off x="509915" y="2725726"/>
                <a:ext cx="3511539" cy="553998"/>
              </a:xfrm>
              <a:prstGeom prst="rect">
                <a:avLst/>
              </a:prstGeom>
              <a:blipFill>
                <a:blip r:embed="rId3"/>
                <a:stretch>
                  <a:fillRect t="-25275" r="-6944" b="-49451"/>
                </a:stretch>
              </a:blipFill>
            </p:spPr>
            <p:txBody>
              <a:bodyPr/>
              <a:lstStyle/>
              <a:p>
                <a:r>
                  <a:rPr lang="en-GB">
                    <a:noFill/>
                  </a:rPr>
                  <a:t> </a:t>
                </a:r>
              </a:p>
            </p:txBody>
          </p:sp>
        </mc:Fallback>
      </mc:AlternateContent>
      <p:sp>
        <p:nvSpPr>
          <p:cNvPr id="11" name="TextBox 10">
            <a:extLst>
              <a:ext uri="{FF2B5EF4-FFF2-40B4-BE49-F238E27FC236}">
                <a16:creationId xmlns:a16="http://schemas.microsoft.com/office/drawing/2014/main" id="{0BD93942-8A94-44FA-9719-BB62880D4A33}"/>
              </a:ext>
            </a:extLst>
          </p:cNvPr>
          <p:cNvSpPr txBox="1"/>
          <p:nvPr/>
        </p:nvSpPr>
        <p:spPr>
          <a:xfrm>
            <a:off x="4481439" y="2594849"/>
            <a:ext cx="3572232" cy="923330"/>
          </a:xfrm>
          <a:prstGeom prst="rect">
            <a:avLst/>
          </a:prstGeom>
          <a:noFill/>
        </p:spPr>
        <p:txBody>
          <a:bodyPr wrap="square" rtlCol="0">
            <a:spAutoFit/>
          </a:bodyPr>
          <a:lstStyle/>
          <a:p>
            <a:r>
              <a:rPr lang="en-GB" dirty="0"/>
              <a:t>I – current (A = C/s)</a:t>
            </a:r>
          </a:p>
          <a:p>
            <a:r>
              <a:rPr lang="en-GB" dirty="0"/>
              <a:t>V – potential difference (V = J/C)</a:t>
            </a:r>
          </a:p>
          <a:p>
            <a:r>
              <a:rPr lang="en-GB" dirty="0"/>
              <a:t>t – time (s)</a:t>
            </a:r>
          </a:p>
        </p:txBody>
      </p:sp>
      <p:sp>
        <p:nvSpPr>
          <p:cNvPr id="12" name="TextBox 11">
            <a:extLst>
              <a:ext uri="{FF2B5EF4-FFF2-40B4-BE49-F238E27FC236}">
                <a16:creationId xmlns:a16="http://schemas.microsoft.com/office/drawing/2014/main" id="{9EBCBDDA-B3D1-4606-BACD-5E7C0EC3E6CA}"/>
              </a:ext>
            </a:extLst>
          </p:cNvPr>
          <p:cNvSpPr txBox="1"/>
          <p:nvPr/>
        </p:nvSpPr>
        <p:spPr>
          <a:xfrm>
            <a:off x="314498" y="1763780"/>
            <a:ext cx="11585742" cy="461665"/>
          </a:xfrm>
          <a:prstGeom prst="rect">
            <a:avLst/>
          </a:prstGeom>
          <a:noFill/>
        </p:spPr>
        <p:txBody>
          <a:bodyPr wrap="square">
            <a:spAutoFit/>
          </a:bodyPr>
          <a:lstStyle/>
          <a:p>
            <a:r>
              <a:rPr lang="en-GB" sz="2400" b="1" dirty="0">
                <a:solidFill>
                  <a:srgbClr val="002060"/>
                </a:solidFill>
                <a:latin typeface="Calibri" panose="020F0502020204030204" pitchFamily="34" charset="0"/>
                <a:cs typeface="Calibri" panose="020F0502020204030204" pitchFamily="34" charset="0"/>
              </a:rPr>
              <a:t>Using electrolysis, the chemical energy in a battery may also provide electrical fuel.</a:t>
            </a:r>
          </a:p>
        </p:txBody>
      </p:sp>
      <p:pic>
        <p:nvPicPr>
          <p:cNvPr id="3" name="Graphic 2" descr="Lightbulb with solid fill">
            <a:extLst>
              <a:ext uri="{FF2B5EF4-FFF2-40B4-BE49-F238E27FC236}">
                <a16:creationId xmlns:a16="http://schemas.microsoft.com/office/drawing/2014/main" id="{B85828BD-3B5E-4ED9-97BD-C214B5250D5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843594" y="3910809"/>
            <a:ext cx="914400" cy="914400"/>
          </a:xfrm>
          <a:prstGeom prst="rect">
            <a:avLst/>
          </a:prstGeom>
        </p:spPr>
      </p:pic>
      <p:grpSp>
        <p:nvGrpSpPr>
          <p:cNvPr id="40" name="Group 39">
            <a:extLst>
              <a:ext uri="{FF2B5EF4-FFF2-40B4-BE49-F238E27FC236}">
                <a16:creationId xmlns:a16="http://schemas.microsoft.com/office/drawing/2014/main" id="{6EC2A902-5745-4A5A-8C6A-B168843F987E}"/>
              </a:ext>
            </a:extLst>
          </p:cNvPr>
          <p:cNvGrpSpPr/>
          <p:nvPr/>
        </p:nvGrpSpPr>
        <p:grpSpPr>
          <a:xfrm>
            <a:off x="4836930" y="3910910"/>
            <a:ext cx="914400" cy="914400"/>
            <a:chOff x="7574632" y="2853452"/>
            <a:chExt cx="914400" cy="914400"/>
          </a:xfrm>
        </p:grpSpPr>
        <p:pic>
          <p:nvPicPr>
            <p:cNvPr id="14" name="Graphic 13" descr="Lightbulb with solid fill">
              <a:extLst>
                <a:ext uri="{FF2B5EF4-FFF2-40B4-BE49-F238E27FC236}">
                  <a16:creationId xmlns:a16="http://schemas.microsoft.com/office/drawing/2014/main" id="{0C43142B-2C35-4671-B033-33D8B92757C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574632" y="2853452"/>
              <a:ext cx="914400" cy="914400"/>
            </a:xfrm>
            <a:prstGeom prst="rect">
              <a:avLst/>
            </a:prstGeom>
          </p:spPr>
        </p:pic>
        <mc:AlternateContent xmlns:mc="http://schemas.openxmlformats.org/markup-compatibility/2006" xmlns:p14="http://schemas.microsoft.com/office/powerpoint/2010/main">
          <mc:Choice Requires="p14">
            <p:contentPart p14:bwMode="auto" r:id="rId6">
              <p14:nvContentPartPr>
                <p14:cNvPr id="19" name="Ink 18">
                  <a:extLst>
                    <a:ext uri="{FF2B5EF4-FFF2-40B4-BE49-F238E27FC236}">
                      <a16:creationId xmlns:a16="http://schemas.microsoft.com/office/drawing/2014/main" id="{F67FFB43-DAFF-49BC-9572-67BF9F14BF80}"/>
                    </a:ext>
                  </a:extLst>
                </p14:cNvPr>
                <p14:cNvContentPartPr/>
                <p14:nvPr/>
              </p14:nvContentPartPr>
              <p14:xfrm>
                <a:off x="7847003" y="3010995"/>
                <a:ext cx="344880" cy="299520"/>
              </p14:xfrm>
            </p:contentPart>
          </mc:Choice>
          <mc:Fallback xmlns="">
            <p:pic>
              <p:nvPicPr>
                <p:cNvPr id="19" name="Ink 18">
                  <a:extLst>
                    <a:ext uri="{FF2B5EF4-FFF2-40B4-BE49-F238E27FC236}">
                      <a16:creationId xmlns:a16="http://schemas.microsoft.com/office/drawing/2014/main" id="{F67FFB43-DAFF-49BC-9572-67BF9F14BF80}"/>
                    </a:ext>
                  </a:extLst>
                </p:cNvPr>
                <p:cNvPicPr/>
                <p:nvPr/>
              </p:nvPicPr>
              <p:blipFill>
                <a:blip r:embed="rId9"/>
                <a:stretch>
                  <a:fillRect/>
                </a:stretch>
              </p:blipFill>
              <p:spPr>
                <a:xfrm>
                  <a:off x="7811003" y="2939355"/>
                  <a:ext cx="416520" cy="443160"/>
                </a:xfrm>
                <a:prstGeom prst="rect">
                  <a:avLst/>
                </a:prstGeom>
              </p:spPr>
            </p:pic>
          </mc:Fallback>
        </mc:AlternateContent>
      </p:grpSp>
      <p:cxnSp>
        <p:nvCxnSpPr>
          <p:cNvPr id="24" name="Straight Connector 23">
            <a:extLst>
              <a:ext uri="{FF2B5EF4-FFF2-40B4-BE49-F238E27FC236}">
                <a16:creationId xmlns:a16="http://schemas.microsoft.com/office/drawing/2014/main" id="{C039E0B6-5AB4-41D5-8B60-83E819F70F6D}"/>
              </a:ext>
            </a:extLst>
          </p:cNvPr>
          <p:cNvCxnSpPr>
            <a:cxnSpLocks/>
          </p:cNvCxnSpPr>
          <p:nvPr/>
        </p:nvCxnSpPr>
        <p:spPr>
          <a:xfrm>
            <a:off x="2861459" y="4632556"/>
            <a:ext cx="2319990" cy="0"/>
          </a:xfrm>
          <a:prstGeom prst="line">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97754D41-6164-4D5A-A894-2A4CDA129566}"/>
              </a:ext>
            </a:extLst>
          </p:cNvPr>
          <p:cNvCxnSpPr>
            <a:cxnSpLocks/>
          </p:cNvCxnSpPr>
          <p:nvPr/>
        </p:nvCxnSpPr>
        <p:spPr>
          <a:xfrm>
            <a:off x="5300795" y="4825209"/>
            <a:ext cx="1885991" cy="0"/>
          </a:xfrm>
          <a:prstGeom prst="line">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34220AB8-16BE-4386-9AC6-25CC22556AE2}"/>
              </a:ext>
            </a:extLst>
          </p:cNvPr>
          <p:cNvCxnSpPr>
            <a:cxnSpLocks/>
          </p:cNvCxnSpPr>
          <p:nvPr/>
        </p:nvCxnSpPr>
        <p:spPr>
          <a:xfrm>
            <a:off x="2861459" y="6072716"/>
            <a:ext cx="1877054" cy="0"/>
          </a:xfrm>
          <a:prstGeom prst="line">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294AF56C-419C-4C69-873A-DC7E0748A1E3}"/>
              </a:ext>
            </a:extLst>
          </p:cNvPr>
          <p:cNvCxnSpPr>
            <a:cxnSpLocks/>
          </p:cNvCxnSpPr>
          <p:nvPr/>
        </p:nvCxnSpPr>
        <p:spPr>
          <a:xfrm flipV="1">
            <a:off x="2888077" y="4632556"/>
            <a:ext cx="0" cy="1440160"/>
          </a:xfrm>
          <a:prstGeom prst="line">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ED6FC5D-CBBB-4EFC-90AB-7FD7E53FDFC2}"/>
              </a:ext>
            </a:extLst>
          </p:cNvPr>
          <p:cNvCxnSpPr>
            <a:cxnSpLocks/>
          </p:cNvCxnSpPr>
          <p:nvPr/>
        </p:nvCxnSpPr>
        <p:spPr>
          <a:xfrm flipV="1">
            <a:off x="7174224" y="5640668"/>
            <a:ext cx="0" cy="432048"/>
          </a:xfrm>
          <a:prstGeom prst="line">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BE82AD6E-4BB1-4F04-B66A-6E67F02D3A40}"/>
              </a:ext>
            </a:extLst>
          </p:cNvPr>
          <p:cNvCxnSpPr>
            <a:cxnSpLocks/>
          </p:cNvCxnSpPr>
          <p:nvPr/>
        </p:nvCxnSpPr>
        <p:spPr>
          <a:xfrm>
            <a:off x="5305262" y="6072716"/>
            <a:ext cx="1877054" cy="0"/>
          </a:xfrm>
          <a:prstGeom prst="line">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65DFB5DE-B7C5-49D3-8103-C026971228FC}"/>
              </a:ext>
            </a:extLst>
          </p:cNvPr>
          <p:cNvCxnSpPr>
            <a:cxnSpLocks/>
          </p:cNvCxnSpPr>
          <p:nvPr/>
        </p:nvCxnSpPr>
        <p:spPr>
          <a:xfrm flipV="1">
            <a:off x="7182317" y="5352636"/>
            <a:ext cx="364509" cy="312350"/>
          </a:xfrm>
          <a:prstGeom prst="line">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F2754CCD-71AF-4818-8C1A-D5BD2B9AF00E}"/>
              </a:ext>
            </a:extLst>
          </p:cNvPr>
          <p:cNvCxnSpPr>
            <a:cxnSpLocks/>
          </p:cNvCxnSpPr>
          <p:nvPr/>
        </p:nvCxnSpPr>
        <p:spPr>
          <a:xfrm flipV="1">
            <a:off x="7174224" y="4825209"/>
            <a:ext cx="0" cy="432048"/>
          </a:xfrm>
          <a:prstGeom prst="line">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928DDDA8-C692-4045-92CA-4DB68749124C}"/>
              </a:ext>
            </a:extLst>
          </p:cNvPr>
          <p:cNvCxnSpPr>
            <a:cxnSpLocks/>
          </p:cNvCxnSpPr>
          <p:nvPr/>
        </p:nvCxnSpPr>
        <p:spPr>
          <a:xfrm flipV="1">
            <a:off x="7174224" y="5257257"/>
            <a:ext cx="0" cy="432048"/>
          </a:xfrm>
          <a:prstGeom prst="line">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sp>
        <p:nvSpPr>
          <p:cNvPr id="46" name="Rectangle 45">
            <a:extLst>
              <a:ext uri="{FF2B5EF4-FFF2-40B4-BE49-F238E27FC236}">
                <a16:creationId xmlns:a16="http://schemas.microsoft.com/office/drawing/2014/main" id="{28B37EF0-B290-4C90-8212-936A069EAADB}"/>
              </a:ext>
            </a:extLst>
          </p:cNvPr>
          <p:cNvSpPr/>
          <p:nvPr/>
        </p:nvSpPr>
        <p:spPr>
          <a:xfrm>
            <a:off x="4692714" y="5828214"/>
            <a:ext cx="627052" cy="489004"/>
          </a:xfrm>
          <a:prstGeom prst="rect">
            <a:avLst/>
          </a:prstGeom>
          <a:solidFill>
            <a:srgbClr val="FF0000"/>
          </a:solidFill>
          <a:ln w="190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rgbClr val="00B050"/>
                </a:solidFill>
                <a:latin typeface="Calibri" panose="020F0502020204030204" pitchFamily="34" charset="0"/>
                <a:cs typeface="Calibri" panose="020F0502020204030204" pitchFamily="34" charset="0"/>
              </a:rPr>
              <a:t>+    -</a:t>
            </a:r>
          </a:p>
        </p:txBody>
      </p:sp>
      <p:sp>
        <p:nvSpPr>
          <p:cNvPr id="43" name="TextBox 42">
            <a:extLst>
              <a:ext uri="{FF2B5EF4-FFF2-40B4-BE49-F238E27FC236}">
                <a16:creationId xmlns:a16="http://schemas.microsoft.com/office/drawing/2014/main" id="{F05CF707-5A66-464A-B99B-2BEAFED0426A}"/>
              </a:ext>
            </a:extLst>
          </p:cNvPr>
          <p:cNvSpPr txBox="1"/>
          <p:nvPr/>
        </p:nvSpPr>
        <p:spPr>
          <a:xfrm>
            <a:off x="3641591" y="4909773"/>
            <a:ext cx="2935419" cy="923330"/>
          </a:xfrm>
          <a:prstGeom prst="rect">
            <a:avLst/>
          </a:prstGeom>
          <a:noFill/>
        </p:spPr>
        <p:txBody>
          <a:bodyPr wrap="none" rtlCol="0">
            <a:spAutoFit/>
          </a:bodyPr>
          <a:lstStyle/>
          <a:p>
            <a:r>
              <a:rPr lang="en-GB" dirty="0"/>
              <a:t>Electrical energy over 10s</a:t>
            </a:r>
          </a:p>
          <a:p>
            <a:r>
              <a:rPr lang="en-GB" dirty="0"/>
              <a:t>E = 1A × 12V × 10s = 120 J</a:t>
            </a:r>
          </a:p>
          <a:p>
            <a:r>
              <a:rPr lang="en-GB" dirty="0"/>
              <a:t>C/</a:t>
            </a:r>
            <a:r>
              <a:rPr lang="en-GB"/>
              <a:t>s × J/C × s = J</a:t>
            </a:r>
            <a:endParaRPr lang="en-GB" dirty="0"/>
          </a:p>
        </p:txBody>
      </p:sp>
      <p:sp>
        <p:nvSpPr>
          <p:cNvPr id="50" name="TextBox 49">
            <a:extLst>
              <a:ext uri="{FF2B5EF4-FFF2-40B4-BE49-F238E27FC236}">
                <a16:creationId xmlns:a16="http://schemas.microsoft.com/office/drawing/2014/main" id="{3BB38F2D-B85F-4AE7-B8AC-CF4ACBAF9C83}"/>
              </a:ext>
            </a:extLst>
          </p:cNvPr>
          <p:cNvSpPr txBox="1"/>
          <p:nvPr/>
        </p:nvSpPr>
        <p:spPr>
          <a:xfrm>
            <a:off x="8210796" y="3414222"/>
            <a:ext cx="3689443" cy="1077218"/>
          </a:xfrm>
          <a:prstGeom prst="rect">
            <a:avLst/>
          </a:prstGeom>
          <a:noFill/>
        </p:spPr>
        <p:txBody>
          <a:bodyPr wrap="square">
            <a:spAutoFit/>
          </a:bodyPr>
          <a:lstStyle/>
          <a:p>
            <a:r>
              <a:rPr lang="en-GB" sz="1600" dirty="0"/>
              <a:t>1 V - the electric potential between two points of a conducting wire when an electric current of one ampere dissipates one watt of power between those points. </a:t>
            </a:r>
          </a:p>
        </p:txBody>
      </p:sp>
      <p:sp>
        <p:nvSpPr>
          <p:cNvPr id="52" name="TextBox 51">
            <a:extLst>
              <a:ext uri="{FF2B5EF4-FFF2-40B4-BE49-F238E27FC236}">
                <a16:creationId xmlns:a16="http://schemas.microsoft.com/office/drawing/2014/main" id="{ECDAB541-EFBE-4D30-918B-C55B9085A5BF}"/>
              </a:ext>
            </a:extLst>
          </p:cNvPr>
          <p:cNvSpPr txBox="1"/>
          <p:nvPr/>
        </p:nvSpPr>
        <p:spPr>
          <a:xfrm>
            <a:off x="8259326" y="2653591"/>
            <a:ext cx="3327085" cy="584775"/>
          </a:xfrm>
          <a:prstGeom prst="rect">
            <a:avLst/>
          </a:prstGeom>
          <a:noFill/>
        </p:spPr>
        <p:txBody>
          <a:bodyPr wrap="square">
            <a:spAutoFit/>
          </a:bodyPr>
          <a:lstStyle/>
          <a:p>
            <a:r>
              <a:rPr lang="en-GB" sz="1600" dirty="0"/>
              <a:t>1 A - one coulomb of charge going past a given point per second</a:t>
            </a:r>
          </a:p>
        </p:txBody>
      </p:sp>
      <p:grpSp>
        <p:nvGrpSpPr>
          <p:cNvPr id="66" name="Group 65">
            <a:extLst>
              <a:ext uri="{FF2B5EF4-FFF2-40B4-BE49-F238E27FC236}">
                <a16:creationId xmlns:a16="http://schemas.microsoft.com/office/drawing/2014/main" id="{03329FC2-0353-47BA-98B8-0C85A2FBBD35}"/>
              </a:ext>
            </a:extLst>
          </p:cNvPr>
          <p:cNvGrpSpPr/>
          <p:nvPr/>
        </p:nvGrpSpPr>
        <p:grpSpPr>
          <a:xfrm>
            <a:off x="4876708" y="3771514"/>
            <a:ext cx="843180" cy="370235"/>
            <a:chOff x="3702083" y="4008117"/>
            <a:chExt cx="843180" cy="370235"/>
          </a:xfrm>
        </p:grpSpPr>
        <p:cxnSp>
          <p:nvCxnSpPr>
            <p:cNvPr id="57" name="Straight Connector 56">
              <a:extLst>
                <a:ext uri="{FF2B5EF4-FFF2-40B4-BE49-F238E27FC236}">
                  <a16:creationId xmlns:a16="http://schemas.microsoft.com/office/drawing/2014/main" id="{B726544F-BEA6-4F72-9460-9D52EF96999A}"/>
                </a:ext>
              </a:extLst>
            </p:cNvPr>
            <p:cNvCxnSpPr>
              <a:cxnSpLocks/>
            </p:cNvCxnSpPr>
            <p:nvPr/>
          </p:nvCxnSpPr>
          <p:spPr>
            <a:xfrm flipV="1">
              <a:off x="4394949" y="4304019"/>
              <a:ext cx="150314" cy="74333"/>
            </a:xfrm>
            <a:prstGeom prst="line">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CAC0D0FB-89C0-4E33-944A-1BDF2B90AAC0}"/>
                </a:ext>
              </a:extLst>
            </p:cNvPr>
            <p:cNvCxnSpPr>
              <a:cxnSpLocks/>
            </p:cNvCxnSpPr>
            <p:nvPr/>
          </p:nvCxnSpPr>
          <p:spPr>
            <a:xfrm>
              <a:off x="3702083" y="4290417"/>
              <a:ext cx="142236" cy="87935"/>
            </a:xfrm>
            <a:prstGeom prst="line">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0C7EB62B-AD91-4733-9FDE-5638311E3529}"/>
                </a:ext>
              </a:extLst>
            </p:cNvPr>
            <p:cNvCxnSpPr>
              <a:cxnSpLocks/>
            </p:cNvCxnSpPr>
            <p:nvPr/>
          </p:nvCxnSpPr>
          <p:spPr>
            <a:xfrm flipH="1" flipV="1">
              <a:off x="4107116" y="4008117"/>
              <a:ext cx="11569" cy="135649"/>
            </a:xfrm>
            <a:prstGeom prst="line">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BBCE7804-B404-4198-8425-0E284F5F9D09}"/>
                </a:ext>
              </a:extLst>
            </p:cNvPr>
            <p:cNvCxnSpPr>
              <a:cxnSpLocks/>
            </p:cNvCxnSpPr>
            <p:nvPr/>
          </p:nvCxnSpPr>
          <p:spPr>
            <a:xfrm flipV="1">
              <a:off x="4286568" y="4112304"/>
              <a:ext cx="92168" cy="99254"/>
            </a:xfrm>
            <a:prstGeom prst="line">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E0501A6C-C001-4425-96DE-11B56A828B30}"/>
                </a:ext>
              </a:extLst>
            </p:cNvPr>
            <p:cNvCxnSpPr>
              <a:cxnSpLocks/>
            </p:cNvCxnSpPr>
            <p:nvPr/>
          </p:nvCxnSpPr>
          <p:spPr>
            <a:xfrm flipH="1" flipV="1">
              <a:off x="3821447" y="4112304"/>
              <a:ext cx="98832" cy="99253"/>
            </a:xfrm>
            <a:prstGeom prst="line">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grpSp>
      <p:sp>
        <p:nvSpPr>
          <p:cNvPr id="32" name="Title 1">
            <a:extLst>
              <a:ext uri="{FF2B5EF4-FFF2-40B4-BE49-F238E27FC236}">
                <a16:creationId xmlns:a16="http://schemas.microsoft.com/office/drawing/2014/main" id="{58BCAB0E-8502-4314-B7A8-1E80E0CA00A0}"/>
              </a:ext>
            </a:extLst>
          </p:cNvPr>
          <p:cNvSpPr txBox="1">
            <a:spLocks/>
          </p:cNvSpPr>
          <p:nvPr/>
        </p:nvSpPr>
        <p:spPr>
          <a:xfrm>
            <a:off x="913774" y="8918"/>
            <a:ext cx="10364451" cy="584775"/>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dirty="0">
                <a:effectLst>
                  <a:outerShdw blurRad="38100" dist="38100" dir="2700000" algn="tl">
                    <a:srgbClr val="000000">
                      <a:alpha val="43137"/>
                    </a:srgbClr>
                  </a:outerShdw>
                </a:effectLst>
              </a:rPr>
              <a:t>Chemical energy to electrical energy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2"/>
                                        </p:tgtEl>
                                        <p:attrNameLst>
                                          <p:attrName>style.visibility</p:attrName>
                                        </p:attrNameLst>
                                      </p:cBhvr>
                                      <p:to>
                                        <p:strVal val="visible"/>
                                      </p:to>
                                    </p:set>
                                  </p:childTnLst>
                                </p:cTn>
                              </p:par>
                              <p:par>
                                <p:cTn id="7" presetID="1" presetClass="exit" presetSubtype="0" fill="hold" nodeType="withEffect">
                                  <p:stCondLst>
                                    <p:cond delay="0"/>
                                  </p:stCondLst>
                                  <p:childTnLst>
                                    <p:set>
                                      <p:cBhvr>
                                        <p:cTn id="8" dur="1" fill="hold">
                                          <p:stCondLst>
                                            <p:cond delay="0"/>
                                          </p:stCondLst>
                                        </p:cTn>
                                        <p:tgtEl>
                                          <p:spTgt spid="39"/>
                                        </p:tgtEl>
                                        <p:attrNameLst>
                                          <p:attrName>style.visibility</p:attrName>
                                        </p:attrNameLst>
                                      </p:cBhvr>
                                      <p:to>
                                        <p:strVal val="hidden"/>
                                      </p:to>
                                    </p:set>
                                  </p:childTnLst>
                                </p:cTn>
                              </p:par>
                              <p:par>
                                <p:cTn id="9" presetID="1" presetClass="entr" presetSubtype="0" fill="hold" nodeType="withEffect">
                                  <p:stCondLst>
                                    <p:cond delay="0"/>
                                  </p:stCondLst>
                                  <p:childTnLst>
                                    <p:set>
                                      <p:cBhvr>
                                        <p:cTn id="10" dur="1" fill="hold">
                                          <p:stCondLst>
                                            <p:cond delay="0"/>
                                          </p:stCondLst>
                                        </p:cTn>
                                        <p:tgtEl>
                                          <p:spTgt spid="40"/>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088802822"/>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TM04033925[[fn=Droplet]]</Template>
  <TotalTime>0</TotalTime>
  <Words>1683</Words>
  <Application>Microsoft Office PowerPoint</Application>
  <PresentationFormat>Widescreen</PresentationFormat>
  <Paragraphs>202</Paragraphs>
  <Slides>19</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Calibri</vt:lpstr>
      <vt:lpstr>Cambria Math</vt:lpstr>
      <vt:lpstr>Source Sans Pro</vt:lpstr>
      <vt:lpstr>Tw Cen MT</vt:lpstr>
      <vt:lpstr>Droplet</vt:lpstr>
      <vt:lpstr>Introduction to                   Ome Chemistry  energy</vt:lpstr>
      <vt:lpstr>ACDB4011 Module description</vt:lpstr>
      <vt:lpstr>ACDB4011 assessment</vt:lpstr>
      <vt:lpstr>TIMETABLE</vt:lpstr>
      <vt:lpstr>READING list </vt:lpstr>
      <vt:lpstr>New in the library</vt:lpstr>
      <vt:lpstr>WHAT IS CHEMISTRY?</vt:lpstr>
      <vt:lpstr>PowerPoint Presentation</vt:lpstr>
      <vt:lpstr>PowerPoint Presentation</vt:lpstr>
      <vt:lpstr>WORK AND FORCE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Ome Chemistry</dc:title>
  <dc:creator>Ewa Kazimierska</dc:creator>
  <cp:lastModifiedBy>Ewa Kazimierska</cp:lastModifiedBy>
  <cp:revision>3</cp:revision>
  <dcterms:created xsi:type="dcterms:W3CDTF">2023-01-20T15:45:59Z</dcterms:created>
  <dcterms:modified xsi:type="dcterms:W3CDTF">2023-04-26T23:24:21Z</dcterms:modified>
</cp:coreProperties>
</file>