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30" d="100"/>
          <a:sy n="30" d="100"/>
        </p:scale>
        <p:origin x="2074" y="-2064"/>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oleObject" Target="file:///C:\Users\Ashley\Documents\Uni\Dissertation\Total%20Near%20Misses.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500" b="1" i="0" u="none" strike="noStrike" kern="1200" cap="all" spc="100" normalizeH="0" baseline="0">
              <a:solidFill>
                <a:sysClr val="windowText" lastClr="000000"/>
              </a:solidFill>
              <a:latin typeface="+mn-lt"/>
              <a:ea typeface="+mn-ea"/>
              <a:cs typeface="+mn-cs"/>
            </a:defRPr>
          </a:pPr>
          <a:endParaRPr lang="en-US"/>
        </a:p>
      </c:txPr>
    </c:title>
    <c:autoTitleDeleted val="0"/>
    <c:plotArea>
      <c:layout/>
      <c:lineChart>
        <c:grouping val="standard"/>
        <c:varyColors val="0"/>
        <c:ser>
          <c:idx val="0"/>
          <c:order val="0"/>
          <c:tx>
            <c:strRef>
              <c:f>Sheet1!$C$6</c:f>
              <c:strCache>
                <c:ptCount val="1"/>
                <c:pt idx="0">
                  <c:v>Number of Near Misses</c:v>
                </c:pt>
              </c:strCache>
            </c:strRef>
          </c:tx>
          <c:spPr>
            <a:ln w="34925" cap="rnd">
              <a:solidFill>
                <a:schemeClr val="tx1"/>
              </a:solidFill>
              <a:round/>
            </a:ln>
            <a:effectLst>
              <a:outerShdw dist="25400" dir="2700000" algn="tl" rotWithShape="0">
                <a:schemeClr val="accent1"/>
              </a:outerShdw>
            </a:effectLst>
          </c:spPr>
          <c:marker>
            <c:symbol val="none"/>
          </c:marker>
          <c:cat>
            <c:multiLvlStrRef>
              <c:f>Sheet1!$D$4:$I$5</c:f>
              <c:multiLvlStrCache>
                <c:ptCount val="6"/>
                <c:lvl>
                  <c:pt idx="0">
                    <c:v>2013</c:v>
                  </c:pt>
                  <c:pt idx="1">
                    <c:v>2014</c:v>
                  </c:pt>
                  <c:pt idx="2">
                    <c:v>2015</c:v>
                  </c:pt>
                  <c:pt idx="3">
                    <c:v>2016</c:v>
                  </c:pt>
                  <c:pt idx="4">
                    <c:v>2017</c:v>
                  </c:pt>
                  <c:pt idx="5">
                    <c:v>2018</c:v>
                  </c:pt>
                </c:lvl>
                <c:lvl>
                  <c:pt idx="0">
                    <c:v>Year of Report</c:v>
                  </c:pt>
                </c:lvl>
              </c:multiLvlStrCache>
            </c:multiLvlStrRef>
          </c:cat>
          <c:val>
            <c:numRef>
              <c:f>Sheet1!$D$6:$I$6</c:f>
              <c:numCache>
                <c:formatCode>General</c:formatCode>
                <c:ptCount val="6"/>
                <c:pt idx="0">
                  <c:v>8</c:v>
                </c:pt>
                <c:pt idx="1">
                  <c:v>7</c:v>
                </c:pt>
                <c:pt idx="2">
                  <c:v>11</c:v>
                </c:pt>
                <c:pt idx="3">
                  <c:v>11</c:v>
                </c:pt>
                <c:pt idx="4">
                  <c:v>13</c:v>
                </c:pt>
                <c:pt idx="5">
                  <c:v>16</c:v>
                </c:pt>
              </c:numCache>
            </c:numRef>
          </c:val>
          <c:smooth val="0"/>
          <c:extLst>
            <c:ext xmlns:c16="http://schemas.microsoft.com/office/drawing/2014/chart" uri="{C3380CC4-5D6E-409C-BE32-E72D297353CC}">
              <c16:uniqueId val="{00000000-FA90-4DB3-875C-372CD58C24ED}"/>
            </c:ext>
          </c:extLst>
        </c:ser>
        <c:dLbls>
          <c:showLegendKey val="0"/>
          <c:showVal val="0"/>
          <c:showCatName val="0"/>
          <c:showSerName val="0"/>
          <c:showPercent val="0"/>
          <c:showBubbleSize val="0"/>
        </c:dLbls>
        <c:dropLines>
          <c:spPr>
            <a:ln w="9525" cap="flat" cmpd="sng" algn="ctr">
              <a:solidFill>
                <a:schemeClr val="tx1"/>
              </a:solidFill>
              <a:round/>
            </a:ln>
            <a:effectLst/>
          </c:spPr>
        </c:dropLines>
        <c:smooth val="0"/>
        <c:axId val="765621791"/>
        <c:axId val="771403183"/>
      </c:lineChart>
      <c:catAx>
        <c:axId val="765621791"/>
        <c:scaling>
          <c:orientation val="minMax"/>
        </c:scaling>
        <c:delete val="0"/>
        <c:axPos val="b"/>
        <c:numFmt formatCode="General" sourceLinked="1"/>
        <c:majorTickMark val="none"/>
        <c:minorTickMark val="none"/>
        <c:tickLblPos val="nextTo"/>
        <c:spPr>
          <a:noFill/>
          <a:ln w="12700" cap="flat" cmpd="sng" algn="ctr">
            <a:solidFill>
              <a:schemeClr val="tx1"/>
            </a:solidFill>
            <a:round/>
          </a:ln>
          <a:effectLst/>
        </c:spPr>
        <c:txPr>
          <a:bodyPr rot="-60000000" spcFirstLastPara="1" vertOverflow="ellipsis" vert="horz" wrap="square" anchor="ctr" anchorCtr="1"/>
          <a:lstStyle/>
          <a:p>
            <a:pPr>
              <a:defRPr sz="900" b="0" i="0" u="none" strike="noStrike" kern="1200" spc="100" baseline="0">
                <a:solidFill>
                  <a:sysClr val="windowText" lastClr="000000"/>
                </a:solidFill>
                <a:latin typeface="+mn-lt"/>
                <a:ea typeface="+mn-ea"/>
                <a:cs typeface="+mn-cs"/>
              </a:defRPr>
            </a:pPr>
            <a:endParaRPr lang="en-US"/>
          </a:p>
        </c:txPr>
        <c:crossAx val="771403183"/>
        <c:crosses val="autoZero"/>
        <c:auto val="1"/>
        <c:lblAlgn val="ctr"/>
        <c:lblOffset val="100"/>
        <c:noMultiLvlLbl val="0"/>
      </c:catAx>
      <c:valAx>
        <c:axId val="771403183"/>
        <c:scaling>
          <c:orientation val="minMax"/>
        </c:scaling>
        <c:delete val="0"/>
        <c:axPos val="l"/>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ysClr val="windowText" lastClr="000000"/>
                </a:solidFill>
                <a:latin typeface="+mn-lt"/>
                <a:ea typeface="+mn-ea"/>
                <a:cs typeface="+mn-cs"/>
              </a:defRPr>
            </a:pPr>
            <a:endParaRPr lang="en-US"/>
          </a:p>
        </c:txPr>
        <c:crossAx val="765621791"/>
        <c:crosses val="autoZero"/>
        <c:crossBetween val="between"/>
      </c:valAx>
      <c:spPr>
        <a:noFill/>
        <a:ln>
          <a:solidFill>
            <a:schemeClr val="tx1"/>
          </a:solid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lumMod val="95000"/>
      </a:schemeClr>
    </a:solidFill>
    <a:ln w="9525" cap="flat" cmpd="sng" algn="ctr">
      <a:solidFill>
        <a:schemeClr val="accent1"/>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9">
  <cs:axisTitle>
    <cs:lnRef idx="0"/>
    <cs:fillRef idx="0"/>
    <cs:effectRef idx="0"/>
    <cs:fontRef idx="minor">
      <a:schemeClr val="lt1"/>
    </cs:fontRef>
    <cs:defRPr sz="900" b="1" kern="1200"/>
  </cs:axisTitle>
  <cs:categoryAxis>
    <cs:lnRef idx="0">
      <cs:styleClr val="0"/>
    </cs:lnRef>
    <cs:fillRef idx="0"/>
    <cs:effectRef idx="0"/>
    <cs:fontRef idx="minor">
      <a:schemeClr val="lt1"/>
    </cs:fontRef>
    <cs:spPr>
      <a:ln w="12700" cap="flat" cmpd="sng" algn="ctr">
        <a:solidFill>
          <a:schemeClr val="lt1"/>
        </a:solidFill>
        <a:round/>
      </a:ln>
    </cs:spPr>
    <cs:defRPr sz="900" kern="1200" spc="100" baseline="0"/>
  </cs:categoryAxis>
  <cs:chartArea>
    <cs:lnRef idx="0">
      <cs:styleClr val="0"/>
    </cs:lnRef>
    <cs:fillRef idx="0">
      <cs:styleClr val="0"/>
    </cs:fillRef>
    <cs:effectRef idx="0"/>
    <cs:fontRef idx="minor">
      <a:schemeClr val="dk1"/>
    </cs:fontRef>
    <cs:spPr>
      <a:solidFill>
        <a:schemeClr val="phClr"/>
      </a:solidFill>
      <a:ln w="9525" cap="flat" cmpd="sng" algn="ctr">
        <a:solidFill>
          <a:schemeClr val="phClr"/>
        </a:solidFill>
        <a:round/>
      </a:ln>
    </cs:spPr>
    <cs:defRPr sz="1000" kern="1200"/>
  </cs:chartArea>
  <cs:dataLabel>
    <cs:lnRef idx="0"/>
    <cs:fillRef idx="0"/>
    <cs:effectRef idx="0"/>
    <cs:fontRef idx="minor">
      <a:schemeClr val="lt1"/>
    </cs:fontRef>
    <cs:defRPr sz="900" b="1" kern="1200"/>
  </cs:dataLabel>
  <cs:dataLabelCallout>
    <cs:lnRef idx="0">
      <cs:styleClr val="auto"/>
    </cs:lnRef>
    <cs:fillRef idx="0"/>
    <cs:effectRef idx="0"/>
    <cs:fontRef idx="minor">
      <cs:styleClr val="auto"/>
    </cs:fontRef>
    <cs:spPr>
      <a:solidFill>
        <a:schemeClr val="lt1"/>
      </a:solidFill>
      <a:ln>
        <a:solidFill>
          <a:schemeClr val="ph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pattFill prst="ltUpDiag">
        <a:fgClr>
          <a:schemeClr val="phClr"/>
        </a:fgClr>
        <a:bgClr>
          <a:schemeClr val="lt1"/>
        </a:bgClr>
      </a:pattFill>
    </cs:spPr>
  </cs:dataPoint>
  <cs:dataPoint3D>
    <cs:lnRef idx="0"/>
    <cs:fillRef idx="0">
      <cs:styleClr val="auto"/>
    </cs:fillRef>
    <cs:effectRef idx="0"/>
    <cs:fontRef idx="minor">
      <a:schemeClr val="dk1"/>
    </cs:fontRef>
    <cs:spPr>
      <a:pattFill prst="ltUpDiag">
        <a:fgClr>
          <a:schemeClr val="phClr"/>
        </a:fgClr>
        <a:bgClr>
          <a:schemeClr val="lt1"/>
        </a:bgClr>
      </a:pattFill>
    </cs:spPr>
  </cs:dataPoint3D>
  <cs:dataPointLine>
    <cs:lnRef idx="0">
      <cs:styleClr val="auto"/>
    </cs:lnRef>
    <cs:fillRef idx="0"/>
    <cs:effectRef idx="0">
      <cs:styleClr val="auto"/>
    </cs:effectRef>
    <cs:fontRef idx="minor">
      <a:schemeClr val="dk1"/>
    </cs:fontRef>
    <cs:spPr>
      <a:ln w="34925" cap="rnd">
        <a:solidFill>
          <a:schemeClr val="lt1"/>
        </a:solidFill>
        <a:round/>
      </a:ln>
      <a:effectLst>
        <a:outerShdw dist="25400" dir="2700000" algn="tl" rotWithShape="0">
          <a:schemeClr val="phClr"/>
        </a:outerShdw>
      </a:effectLst>
    </cs:spPr>
  </cs:dataPointLine>
  <cs:dataPointMarker>
    <cs:lnRef idx="0"/>
    <cs:fillRef idx="0">
      <cs:styleClr val="auto"/>
    </cs:fillRef>
    <cs:effectRef idx="0"/>
    <cs:fontRef idx="minor">
      <a:schemeClr val="dk1"/>
    </cs:fontRef>
    <cs:spPr>
      <a:solidFill>
        <a:schemeClr val="phClr"/>
      </a:solidFill>
      <a:ln w="22225">
        <a:solidFill>
          <a:schemeClr val="lt1"/>
        </a:solidFill>
        <a:round/>
      </a:ln>
    </cs:spPr>
  </cs:dataPointMarker>
  <cs:dataPointMarkerLayout symbol="circle" size="5"/>
  <cs:dataPointWireframe>
    <cs:lnRef idx="0">
      <cs:styleClr val="auto"/>
    </cs:lnRef>
    <cs:fillRef idx="0"/>
    <cs:effectRef idx="0"/>
    <cs:fontRef idx="minor">
      <a:schemeClr val="dk1"/>
    </cs:fontRef>
    <cs:spPr>
      <a:ln w="9525" cap="rnd">
        <a:solidFill>
          <a:schemeClr val="phClr"/>
        </a:solidFill>
        <a:round/>
      </a:ln>
    </cs:spPr>
  </cs:dataPointWireframe>
  <cs:dataTable>
    <cs:lnRef idx="0">
      <cs:styleClr val="0"/>
    </cs:lnRef>
    <cs:fillRef idx="0"/>
    <cs:effectRef idx="0"/>
    <cs:fontRef idx="minor">
      <a:schemeClr val="lt1"/>
    </cs:fontRef>
    <cs:spPr>
      <a:ln w="9525">
        <a:solidFill>
          <a:schemeClr val="phClr">
            <a:lumMod val="60000"/>
            <a:lumOff val="40000"/>
          </a:schemeClr>
        </a:solidFill>
      </a:ln>
    </cs:spPr>
    <cs:defRPr sz="900" kern="1200"/>
  </cs:dataTable>
  <cs:downBar>
    <cs:lnRef idx="0">
      <cs:styleClr val="0"/>
    </cs:lnRef>
    <cs:fillRef idx="0"/>
    <cs:effectRef idx="0"/>
    <cs:fontRef idx="minor">
      <a:schemeClr val="dk1"/>
    </cs:fontRef>
    <cs:spPr>
      <a:solidFill>
        <a:schemeClr val="dk1">
          <a:lumMod val="35000"/>
          <a:lumOff val="65000"/>
        </a:schemeClr>
      </a:solidFill>
      <a:ln w="9525">
        <a:solidFill>
          <a:schemeClr val="phClr">
            <a:lumMod val="60000"/>
            <a:lumOff val="40000"/>
          </a:schemeClr>
        </a:solidFill>
      </a:ln>
    </cs:spPr>
  </cs:downBar>
  <cs:dropLine>
    <cs:lnRef idx="0"/>
    <cs:fillRef idx="0"/>
    <cs:effectRef idx="0"/>
    <cs:fontRef idx="minor">
      <a:schemeClr val="dk1"/>
    </cs:fontRef>
    <cs:spPr>
      <a:ln w="9525" cap="flat" cmpd="sng" algn="ctr">
        <a:gradFill>
          <a:gsLst>
            <a:gs pos="0">
              <a:schemeClr val="lt1"/>
            </a:gs>
            <a:gs pos="100000">
              <a:schemeClr val="lt1">
                <a:alpha val="0"/>
              </a:schemeClr>
            </a:gs>
          </a:gsLst>
          <a:lin ang="5400000" scaled="0"/>
        </a:gradFill>
        <a:round/>
      </a:ln>
    </cs:spPr>
  </cs:dropLine>
  <cs:errorBar>
    <cs:lnRef idx="0">
      <cs:styleClr val="0"/>
    </cs:lnRef>
    <cs:fillRef idx="0"/>
    <cs:effectRef idx="0"/>
    <cs:fontRef idx="minor">
      <a:schemeClr val="dk1"/>
    </cs:fontRef>
    <cs:spPr>
      <a:ln w="9525">
        <a:solidFill>
          <a:schemeClr val="phClr">
            <a:lumMod val="60000"/>
            <a:lumOff val="40000"/>
          </a:schemeClr>
        </a:solidFill>
        <a:round/>
      </a:ln>
      <a:effectLst>
        <a:glow rad="25400">
          <a:schemeClr val="lt1"/>
        </a:glow>
      </a:effectLst>
    </cs:spPr>
  </cs:errorBar>
  <cs:floor>
    <cs:lnRef idx="0"/>
    <cs:fillRef idx="0"/>
    <cs:effectRef idx="0"/>
    <cs:fontRef idx="minor">
      <a:schemeClr val="dk1"/>
    </cs:fontRef>
  </cs:floor>
  <cs:gridlineMajor>
    <cs:lnRef idx="0">
      <cs:styleClr val="0"/>
    </cs:lnRef>
    <cs:fillRef idx="0"/>
    <cs:effectRef idx="0"/>
    <cs:fontRef idx="minor">
      <a:schemeClr val="dk1"/>
    </cs:fontRef>
    <cs:spPr>
      <a:ln w="9525" cap="flat" cmpd="sng" algn="ctr">
        <a:solidFill>
          <a:schemeClr val="lt1">
            <a:alpha val="25000"/>
          </a:schemeClr>
        </a:solidFill>
        <a:round/>
      </a:ln>
    </cs:spPr>
  </cs:gridlineMajor>
  <cs:gridlineMinor>
    <cs:lnRef idx="0">
      <cs:styleClr val="0"/>
    </cs:lnRef>
    <cs:fillRef idx="0"/>
    <cs:effectRef idx="0"/>
    <cs:fontRef idx="minor">
      <a:schemeClr val="dk1"/>
    </cs:fontRef>
    <cs:spPr>
      <a:ln>
        <a:solidFill>
          <a:schemeClr val="lt1">
            <a:alpha val="10000"/>
          </a:schemeClr>
        </a:solidFill>
      </a:ln>
    </cs:spPr>
  </cs:gridlineMinor>
  <cs:hiLoLine>
    <cs:lnRef idx="0">
      <cs:styleClr val="0"/>
    </cs:lnRef>
    <cs:fillRef idx="0"/>
    <cs:effectRef idx="0"/>
    <cs:fontRef idx="minor">
      <a:schemeClr val="dk1"/>
    </cs:fontRef>
    <cs:spPr>
      <a:ln w="9525">
        <a:solidFill>
          <a:schemeClr val="phClr">
            <a:lumMod val="60000"/>
            <a:lumOff val="40000"/>
          </a:schemeClr>
        </a:solidFill>
        <a:prstDash val="dash"/>
      </a:ln>
    </cs:spPr>
  </cs:hiLoLine>
  <cs:leaderLine>
    <cs:lnRef idx="0">
      <cs:styleClr val="0"/>
    </cs:lnRef>
    <cs:fillRef idx="0"/>
    <cs:effectRef idx="0"/>
    <cs:fontRef idx="minor">
      <a:schemeClr val="dk1"/>
    </cs:fontRef>
    <cs:spPr>
      <a:ln w="9525">
        <a:solidFill>
          <a:schemeClr val="phClr">
            <a:lumMod val="60000"/>
            <a:lumOff val="40000"/>
          </a:schemeClr>
        </a:solidFill>
      </a:ln>
    </cs:spPr>
  </cs:leaderLine>
  <cs:legend>
    <cs:lnRef idx="0"/>
    <cs:fillRef idx="0"/>
    <cs:effectRef idx="0"/>
    <cs:fontRef idx="minor">
      <a:schemeClr val="lt1"/>
    </cs:fontRef>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styleClr val="0"/>
    </cs:lnRef>
    <cs:fillRef idx="0"/>
    <cs:effectRef idx="0"/>
    <cs:fontRef idx="minor">
      <a:schemeClr val="lt1"/>
    </cs:fontRef>
    <cs:spPr>
      <a:ln w="3175" cap="flat" cmpd="sng" algn="ctr">
        <a:solidFill>
          <a:schemeClr val="phClr">
            <a:lumMod val="60000"/>
            <a:lumOff val="40000"/>
          </a:schemeClr>
        </a:solidFill>
        <a:round/>
      </a:ln>
    </cs:spPr>
    <cs:defRPr sz="900" kern="1200"/>
  </cs:seriesAxis>
  <cs:seriesLine>
    <cs:lnRef idx="0">
      <cs:styleClr val="0"/>
    </cs:lnRef>
    <cs:fillRef idx="0"/>
    <cs:effectRef idx="0"/>
    <cs:fontRef idx="minor">
      <a:schemeClr val="dk1"/>
    </cs:fontRef>
    <cs:spPr>
      <a:ln w="9525">
        <a:solidFill>
          <a:schemeClr val="phClr">
            <a:lumMod val="60000"/>
            <a:lumOff val="40000"/>
            <a:tint val="50000"/>
          </a:schemeClr>
        </a:solidFill>
        <a:prstDash val="dash"/>
      </a:ln>
    </cs:spPr>
  </cs:seriesLine>
  <cs:title>
    <cs:lnRef idx="0"/>
    <cs:fillRef idx="0"/>
    <cs:effectRef idx="0"/>
    <cs:fontRef idx="minor">
      <a:schemeClr val="lt1"/>
    </cs:fontRef>
    <cs:defRPr sz="1500" b="1" kern="1200" cap="all" spc="100" normalizeH="0" baseline="0"/>
  </cs:title>
  <cs:trendline>
    <cs:lnRef idx="0"/>
    <cs:fillRef idx="0"/>
    <cs:effectRef idx="0"/>
    <cs:fontRef idx="minor">
      <a:schemeClr val="dk1"/>
    </cs:fontRef>
    <cs:spPr>
      <a:ln w="28575" cap="rnd">
        <a:solidFill>
          <a:schemeClr val="lt1">
            <a:alpha val="50000"/>
          </a:schemeClr>
        </a:solidFill>
        <a:round/>
      </a:ln>
    </cs:spPr>
  </cs:trendline>
  <cs:trendlineLabel>
    <cs:lnRef idx="0"/>
    <cs:fillRef idx="0"/>
    <cs:effectRef idx="0"/>
    <cs:fontRef idx="minor">
      <a:schemeClr val="lt1"/>
    </cs:fontRef>
    <cs:defRPr sz="900" kern="1200"/>
  </cs:trendlineLabel>
  <cs:upBar>
    <cs:lnRef idx="0">
      <cs:styleClr val="0"/>
    </cs:lnRef>
    <cs:fillRef idx="0"/>
    <cs:effectRef idx="0"/>
    <cs:fontRef idx="minor">
      <a:schemeClr val="dk1"/>
    </cs:fontRef>
    <cs:spPr>
      <a:solidFill>
        <a:schemeClr val="lt1">
          <a:lumMod val="95000"/>
        </a:schemeClr>
      </a:solidFill>
      <a:ln w="9525">
        <a:solidFill>
          <a:schemeClr val="phClr">
            <a:lumMod val="60000"/>
            <a:lumOff val="40000"/>
          </a:schemeClr>
        </a:solidFill>
      </a:ln>
    </cs:spPr>
  </cs:upBar>
  <cs:valueAxis>
    <cs:lnRef idx="0"/>
    <cs:fillRef idx="0"/>
    <cs:effectRef idx="0"/>
    <cs:fontRef idx="minor">
      <a:schemeClr val="lt1"/>
    </cs:fontRef>
    <cs:defRPr sz="900" kern="1200"/>
  </cs:valueAxis>
  <cs:wall>
    <cs:lnRef idx="0"/>
    <cs:fillRef idx="0"/>
    <cs:effectRef idx="0"/>
    <cs:fontRef idx="minor">
      <a:schemeClr val="dk1"/>
    </cs:fontRef>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5/2/2019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5/2/2019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5/2/2019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5/2/2019</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chart" Target="../charts/chart1.xml"/><Relationship Id="rId13" Type="http://schemas.openxmlformats.org/officeDocument/2006/relationships/image" Target="../media/image10.jpeg"/><Relationship Id="rId3" Type="http://schemas.openxmlformats.org/officeDocument/2006/relationships/image" Target="../media/image2.png"/><Relationship Id="rId7" Type="http://schemas.openxmlformats.org/officeDocument/2006/relationships/image" Target="../media/image5.jpeg"/><Relationship Id="rId12"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4.jpe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hyperlink" Target="http://www.hse.gov.uk/statistics/fatals.htm" TargetMode="External"/><Relationship Id="rId9"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2829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latin typeface="Calibri" charset="0"/>
                <a:ea typeface="Calibri" charset="0"/>
                <a:cs typeface="Calibri" charset="0"/>
              </a:rPr>
              <a:t>Development of an Autonomous Detection System to Reduce </a:t>
            </a:r>
          </a:p>
          <a:p>
            <a:pPr eaLnBrk="1" hangingPunct="1">
              <a:lnSpc>
                <a:spcPct val="110000"/>
              </a:lnSpc>
              <a:spcBef>
                <a:spcPct val="0"/>
              </a:spcBef>
              <a:buFontTx/>
              <a:buNone/>
            </a:pPr>
            <a:r>
              <a:rPr lang="en-GB" altLang="en-US" sz="4800" dirty="0">
                <a:latin typeface="Calibri" charset="0"/>
                <a:ea typeface="Calibri" charset="0"/>
                <a:cs typeface="Calibri" charset="0"/>
              </a:rPr>
              <a:t>Industrial Vehicle Near Miss Occurrences</a:t>
            </a:r>
          </a:p>
          <a:p>
            <a:pPr eaLnBrk="1" hangingPunct="1">
              <a:lnSpc>
                <a:spcPct val="110000"/>
              </a:lnSpc>
              <a:spcBef>
                <a:spcPct val="0"/>
              </a:spcBef>
              <a:buFontTx/>
              <a:buNone/>
            </a:pPr>
            <a:r>
              <a:rPr lang="en-GB" altLang="en-US" sz="4000" b="1" dirty="0">
                <a:latin typeface="Calibri" charset="0"/>
                <a:ea typeface="Calibri" charset="0"/>
                <a:cs typeface="Calibri" charset="0"/>
              </a:rPr>
              <a:t>Ashley Bishop – P151990</a:t>
            </a:r>
          </a:p>
          <a:p>
            <a:pPr eaLnBrk="1" hangingPunct="1">
              <a:lnSpc>
                <a:spcPct val="110000"/>
              </a:lnSpc>
              <a:spcBef>
                <a:spcPct val="0"/>
              </a:spcBef>
              <a:buFontTx/>
              <a:buNone/>
            </a:pPr>
            <a:r>
              <a:rPr lang="en-GB" altLang="en-US" sz="3600" dirty="0">
                <a:latin typeface="Calibri" charset="0"/>
                <a:ea typeface="Calibri" charset="0"/>
                <a:cs typeface="Calibri" charset="0"/>
              </a:rPr>
              <a:t>Dr Rachel Alexander</a:t>
            </a:r>
            <a:br>
              <a:rPr lang="en-GB" altLang="en-US" sz="1050" dirty="0">
                <a:latin typeface="Calibri" charset="0"/>
                <a:ea typeface="Calibri" charset="0"/>
                <a:cs typeface="Calibri" charset="0"/>
              </a:rPr>
            </a:br>
            <a:endParaRPr lang="en-GB" altLang="en-US" sz="1100" dirty="0">
              <a:latin typeface="Calibri" charset="0"/>
              <a:ea typeface="Calibri" charset="0"/>
              <a:cs typeface="Calibri" charset="0"/>
            </a:endParaRPr>
          </a:p>
          <a:p>
            <a:pPr>
              <a:lnSpc>
                <a:spcPct val="110000"/>
              </a:lnSpc>
              <a:spcBef>
                <a:spcPct val="0"/>
              </a:spcBef>
              <a:buNone/>
            </a:pPr>
            <a:r>
              <a:rPr lang="en-GB" altLang="en-US" sz="3600" dirty="0">
                <a:latin typeface="Calibri" charset="0"/>
                <a:ea typeface="Calibri" charset="0"/>
                <a:cs typeface="Calibri" charset="0"/>
              </a:rPr>
              <a:t>School</a:t>
            </a:r>
            <a:r>
              <a:rPr lang="en-GB" altLang="en-US" sz="3600" dirty="0">
                <a:latin typeface="Georgia" charset="0"/>
              </a:rPr>
              <a:t> </a:t>
            </a:r>
            <a:r>
              <a:rPr lang="en-GB" altLang="en-US" sz="3600" i="1" dirty="0">
                <a:latin typeface="Georgia" charset="0"/>
              </a:rPr>
              <a:t>of</a:t>
            </a:r>
            <a:r>
              <a:rPr lang="en-GB" altLang="en-US" sz="3600" dirty="0">
                <a:latin typeface="Georgia" charset="0"/>
              </a:rPr>
              <a:t> </a:t>
            </a:r>
            <a:r>
              <a:rPr lang="en-GB" altLang="en-US" sz="3600" b="1" dirty="0">
                <a:latin typeface="Calibri" charset="0"/>
                <a:ea typeface="Calibri" charset="0"/>
                <a:cs typeface="Calibri" charset="0"/>
              </a:rPr>
              <a:t>Engineering - University of Wales Trinity Saint David Swansea</a:t>
            </a:r>
          </a:p>
          <a:p>
            <a:pPr eaLnBrk="1" hangingPunct="1">
              <a:lnSpc>
                <a:spcPct val="110000"/>
              </a:lnSpc>
              <a:spcBef>
                <a:spcPct val="0"/>
              </a:spcBef>
              <a:buFontTx/>
              <a:buNone/>
            </a:pPr>
            <a:r>
              <a:rPr lang="en-GB" altLang="en-US" sz="3600" dirty="0">
                <a:latin typeface="Calibri" charset="0"/>
                <a:ea typeface="Calibri" charset="0"/>
                <a:cs typeface="Calibri" charset="0"/>
              </a:rPr>
              <a:t>BEng (Hons) Manufacturing Systems Engineering</a:t>
            </a:r>
            <a:endParaRPr lang="en-US" altLang="zh-CN" sz="3600" dirty="0">
              <a:latin typeface="Calibri" charset="0"/>
              <a:ea typeface="Calibri" charset="0"/>
              <a:cs typeface="Calibri" charset="0"/>
            </a:endParaRPr>
          </a:p>
        </p:txBody>
      </p:sp>
      <p:pic>
        <p:nvPicPr>
          <p:cNvPr id="8" name="Picture 7"/>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12691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mn-lt"/>
              </a:rPr>
              <a:t>Introduction</a:t>
            </a:r>
          </a:p>
          <a:p>
            <a:pPr algn="just">
              <a:spcBef>
                <a:spcPct val="50000"/>
              </a:spcBef>
            </a:pPr>
            <a:r>
              <a:rPr lang="en-AU" altLang="en-US" sz="2800" i="1" dirty="0">
                <a:latin typeface="+mn-lt"/>
              </a:rPr>
              <a:t>In February 2018 a contractor, working within Ford’s Bridgend Engine Plant (BEP), was run over by an industrial vehicle causing serious leg injuries.</a:t>
            </a:r>
          </a:p>
          <a:p>
            <a:pPr algn="just">
              <a:spcBef>
                <a:spcPct val="50000"/>
              </a:spcBef>
            </a:pPr>
            <a:r>
              <a:rPr lang="en-AU" altLang="en-US" sz="2800" i="1" dirty="0">
                <a:latin typeface="+mn-lt"/>
              </a:rPr>
              <a:t>Subsequent investigations found that there was an increasing trend of near misses within BEP and an increased amount of damage to barriers caused from contact with industrial vehicles.</a:t>
            </a:r>
          </a:p>
          <a:p>
            <a:pPr algn="just">
              <a:spcBef>
                <a:spcPct val="50000"/>
              </a:spcBef>
            </a:pPr>
            <a:r>
              <a:rPr lang="en-AU" altLang="en-US" sz="2800" i="1" dirty="0">
                <a:latin typeface="+mn-lt"/>
              </a:rPr>
              <a:t>This project looks at the trend of near misses and explores the consequences of an accident involving a vehicle and pedestrian. The project aims to decrease near miss occurrences between vehicles and pedestrians by developing an innovative detection system capable of being fitted to an industrial vehicle that can detect pedestrians and obstacles in its path.</a:t>
            </a:r>
          </a:p>
          <a:p>
            <a:pPr algn="just">
              <a:spcBef>
                <a:spcPct val="50000"/>
              </a:spcBef>
            </a:pPr>
            <a:endParaRPr lang="en-AU" altLang="en-US" sz="3600" dirty="0">
              <a:latin typeface="+mn-lt"/>
            </a:endParaRPr>
          </a:p>
          <a:p>
            <a:pPr>
              <a:spcBef>
                <a:spcPct val="50000"/>
              </a:spcBef>
            </a:pPr>
            <a:r>
              <a:rPr lang="en-US" altLang="en-US" sz="2800" dirty="0"/>
              <a:t>.</a:t>
            </a:r>
          </a:p>
          <a:p>
            <a:pPr>
              <a:spcBef>
                <a:spcPct val="50000"/>
              </a:spcBef>
            </a:pPr>
            <a:endParaRPr lang="en-US" altLang="en-US" sz="2800" dirty="0"/>
          </a:p>
          <a:p>
            <a:pPr>
              <a:spcBef>
                <a:spcPct val="50000"/>
              </a:spcBef>
            </a:pPr>
            <a:endParaRPr lang="en-US" altLang="en-US" sz="2800" dirty="0"/>
          </a:p>
        </p:txBody>
      </p:sp>
      <p:sp>
        <p:nvSpPr>
          <p:cNvPr id="12" name="Text Box 8"/>
          <p:cNvSpPr txBox="1">
            <a:spLocks noChangeArrowheads="1"/>
          </p:cNvSpPr>
          <p:nvPr/>
        </p:nvSpPr>
        <p:spPr bwMode="auto">
          <a:xfrm>
            <a:off x="222301" y="15921762"/>
            <a:ext cx="6415087" cy="135105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numCol="1">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latin typeface="+mn-lt"/>
              </a:rPr>
              <a:t>Project Aims</a:t>
            </a:r>
          </a:p>
          <a:p>
            <a:r>
              <a:rPr lang="en-GB" i="1" dirty="0">
                <a:latin typeface="+mn-lt"/>
              </a:rPr>
              <a:t>The main aim of the project:</a:t>
            </a:r>
            <a:br>
              <a:rPr lang="en-GB" i="1" dirty="0">
                <a:latin typeface="+mn-lt"/>
              </a:rPr>
            </a:br>
            <a:endParaRPr lang="en-GB" i="1" dirty="0">
              <a:latin typeface="+mn-lt"/>
            </a:endParaRPr>
          </a:p>
          <a:p>
            <a:pPr algn="just"/>
            <a:r>
              <a:rPr lang="en-GB" b="1" i="1" dirty="0">
                <a:latin typeface="+mn-lt"/>
              </a:rPr>
              <a:t>To decrease the number of near miss occurrences and vehicle collisions within Bridgend Engine Plant. </a:t>
            </a:r>
          </a:p>
          <a:p>
            <a:pPr algn="just"/>
            <a:endParaRPr lang="en-GB" i="1" dirty="0">
              <a:latin typeface="+mn-lt"/>
            </a:endParaRPr>
          </a:p>
          <a:p>
            <a:pPr algn="just"/>
            <a:r>
              <a:rPr lang="en-GB" i="1" dirty="0">
                <a:latin typeface="+mn-lt"/>
              </a:rPr>
              <a:t>In order to achieve the main aim, the following objectives were set:</a:t>
            </a:r>
          </a:p>
          <a:p>
            <a:endParaRPr lang="en-GB" i="1" dirty="0"/>
          </a:p>
          <a:p>
            <a:pPr marL="342900" lvl="0" indent="-342900">
              <a:buFont typeface="Arial" panose="020B0604020202020204" pitchFamily="34" charset="0"/>
              <a:buChar char="•"/>
            </a:pPr>
            <a:r>
              <a:rPr lang="en-GB" b="1" i="1" dirty="0">
                <a:latin typeface="+mn-lt"/>
              </a:rPr>
              <a:t>Research lean six sigma project tools in order to discover potential opportunities to increase efficiency and safety though the project.</a:t>
            </a:r>
            <a:br>
              <a:rPr lang="en-GB" b="1" i="1" dirty="0">
                <a:latin typeface="+mn-lt"/>
              </a:rPr>
            </a:br>
            <a:endParaRPr lang="en-GB" i="1" dirty="0">
              <a:latin typeface="+mn-lt"/>
            </a:endParaRPr>
          </a:p>
          <a:p>
            <a:pPr marL="342900" lvl="0" indent="-342900">
              <a:buFont typeface="Arial" panose="020B0604020202020204" pitchFamily="34" charset="0"/>
              <a:buChar char="•"/>
            </a:pPr>
            <a:r>
              <a:rPr lang="en-GB" b="1" i="1" dirty="0">
                <a:latin typeface="+mn-lt"/>
              </a:rPr>
              <a:t>Measure and collect current accident data and look for similarities within in order to find a ‘root cause’ in order to tackle the problem.</a:t>
            </a:r>
            <a:br>
              <a:rPr lang="en-GB" b="1" i="1" dirty="0">
                <a:latin typeface="+mn-lt"/>
              </a:rPr>
            </a:br>
            <a:endParaRPr lang="en-GB" i="1" dirty="0">
              <a:latin typeface="+mn-lt"/>
            </a:endParaRPr>
          </a:p>
          <a:p>
            <a:pPr marL="342900" lvl="0" indent="-342900">
              <a:buFont typeface="Arial" panose="020B0604020202020204" pitchFamily="34" charset="0"/>
              <a:buChar char="•"/>
            </a:pPr>
            <a:r>
              <a:rPr lang="en-GB" b="1" i="1" dirty="0">
                <a:latin typeface="+mn-lt"/>
              </a:rPr>
              <a:t>Research and explore current detection methods within the automotive and other industries to see how these could be implemented within BEP.</a:t>
            </a:r>
            <a:br>
              <a:rPr lang="en-GB" b="1" i="1" dirty="0">
                <a:latin typeface="+mn-lt"/>
              </a:rPr>
            </a:br>
            <a:endParaRPr lang="en-GB" i="1" dirty="0">
              <a:latin typeface="+mn-lt"/>
            </a:endParaRPr>
          </a:p>
          <a:p>
            <a:pPr marL="342900" lvl="0" indent="-342900">
              <a:buFont typeface="Arial" panose="020B0604020202020204" pitchFamily="34" charset="0"/>
              <a:buChar char="•"/>
            </a:pPr>
            <a:r>
              <a:rPr lang="en-GB" b="1" i="1" dirty="0">
                <a:latin typeface="+mn-lt"/>
              </a:rPr>
              <a:t>Research and develop an effective detection system that has the ability to be implemented within BEP in order to reduce near misses and vehicle collisions.</a:t>
            </a:r>
            <a:endParaRPr lang="en-GB" i="1" dirty="0">
              <a:latin typeface="+mn-lt"/>
            </a:endParaRPr>
          </a:p>
          <a:p>
            <a:r>
              <a:rPr lang="en-GB" b="1" i="1" dirty="0">
                <a:latin typeface="+mn-lt"/>
              </a:rPr>
              <a:t> </a:t>
            </a:r>
            <a:endParaRPr lang="en-GB" i="1" dirty="0">
              <a:latin typeface="+mn-lt"/>
            </a:endParaRPr>
          </a:p>
          <a:p>
            <a:pPr marL="342900" lvl="0" indent="-342900">
              <a:buFont typeface="Arial" panose="020B0604020202020204" pitchFamily="34" charset="0"/>
              <a:buChar char="•"/>
            </a:pPr>
            <a:r>
              <a:rPr lang="en-GB" b="1" dirty="0">
                <a:latin typeface="+mn-lt"/>
              </a:rPr>
              <a:t>Produce and implement a prototype to measure and collect data to see whether the system works correctly.</a:t>
            </a:r>
            <a:endParaRPr lang="en-GB" dirty="0">
              <a:latin typeface="+mn-lt"/>
            </a:endParaRPr>
          </a:p>
          <a:p>
            <a:pPr>
              <a:spcBef>
                <a:spcPct val="40000"/>
              </a:spcBef>
            </a:pPr>
            <a:endParaRPr lang="en-AU" altLang="en-US" sz="2800" dirty="0"/>
          </a:p>
        </p:txBody>
      </p:sp>
      <p:sp>
        <p:nvSpPr>
          <p:cNvPr id="17" name="Text Box 21"/>
          <p:cNvSpPr txBox="1">
            <a:spLocks noChangeArrowheads="1"/>
          </p:cNvSpPr>
          <p:nvPr/>
        </p:nvSpPr>
        <p:spPr bwMode="auto">
          <a:xfrm>
            <a:off x="7732149" y="6434921"/>
            <a:ext cx="5638800" cy="30988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b="1" dirty="0">
                <a:latin typeface="+mn-lt"/>
                <a:cs typeface="Arial" panose="020B0604020202020204" pitchFamily="34" charset="0"/>
              </a:rPr>
              <a:t>Methodology</a:t>
            </a:r>
          </a:p>
          <a:p>
            <a:pPr algn="just">
              <a:spcBef>
                <a:spcPct val="50000"/>
              </a:spcBef>
            </a:pPr>
            <a:r>
              <a:rPr lang="en-AU" altLang="en-US" i="1" dirty="0">
                <a:latin typeface="+mn-lt"/>
                <a:cs typeface="Arial" panose="020B0604020202020204" pitchFamily="34" charset="0"/>
              </a:rPr>
              <a:t>The DMEDI Six Sigma Methodology was utilised to structure the project. </a:t>
            </a:r>
            <a:r>
              <a:rPr lang="en-GB" i="1" dirty="0">
                <a:latin typeface="+mn-lt"/>
              </a:rPr>
              <a:t>DMEDI works just the same as DMAIC would however the focus in on the development of new, instead of improving the old (Shankar, 2009).</a:t>
            </a:r>
            <a:endParaRPr lang="en-AU" altLang="en-US" i="1" dirty="0">
              <a:latin typeface="+mn-lt"/>
              <a:cs typeface="Arial" panose="020B0604020202020204" pitchFamily="34" charset="0"/>
            </a:endParaRPr>
          </a:p>
        </p:txBody>
      </p:sp>
      <p:sp>
        <p:nvSpPr>
          <p:cNvPr id="18" name="Text Box 27"/>
          <p:cNvSpPr txBox="1">
            <a:spLocks noChangeArrowheads="1"/>
          </p:cNvSpPr>
          <p:nvPr/>
        </p:nvSpPr>
        <p:spPr bwMode="auto">
          <a:xfrm>
            <a:off x="7704031" y="12207213"/>
            <a:ext cx="5706036" cy="21139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r>
              <a:rPr lang="en-AU" altLang="en-US" i="1" dirty="0">
                <a:latin typeface="+mn-lt"/>
              </a:rPr>
              <a:t>Data was collected from various departments within BEP including Health &amp; Safety (H&amp;S). The graph below shows the number of recorded near misses reported to the H&amp;S department.</a:t>
            </a:r>
          </a:p>
        </p:txBody>
      </p:sp>
      <p:sp>
        <p:nvSpPr>
          <p:cNvPr id="23" name="Text Box 11"/>
          <p:cNvSpPr txBox="1">
            <a:spLocks noChangeArrowheads="1"/>
          </p:cNvSpPr>
          <p:nvPr/>
        </p:nvSpPr>
        <p:spPr bwMode="auto">
          <a:xfrm>
            <a:off x="14723394" y="25619802"/>
            <a:ext cx="6415087" cy="38124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mn-lt"/>
                <a:ea typeface="Arial" charset="0"/>
                <a:cs typeface="Arial" charset="0"/>
              </a:rPr>
              <a:t>References</a:t>
            </a:r>
          </a:p>
          <a:p>
            <a:pPr marL="0" indent="0">
              <a:spcBef>
                <a:spcPct val="50000"/>
              </a:spcBef>
            </a:pPr>
            <a:r>
              <a:rPr lang="en-GB" sz="2000" i="1" dirty="0">
                <a:latin typeface="+mn-lt"/>
              </a:rPr>
              <a:t>RIDDOR, 2018. Fatal injuries in Great Britain. [Online] </a:t>
            </a:r>
            <a:br>
              <a:rPr lang="en-GB" sz="2000" i="1" dirty="0">
                <a:latin typeface="+mn-lt"/>
              </a:rPr>
            </a:br>
            <a:r>
              <a:rPr lang="en-GB" sz="2000" i="1" dirty="0">
                <a:latin typeface="+mn-lt"/>
              </a:rPr>
              <a:t>Available at: </a:t>
            </a:r>
            <a:r>
              <a:rPr lang="en-GB" sz="2000" i="1" u="sng" dirty="0">
                <a:latin typeface="+mn-lt"/>
                <a:hlinkClick r:id="rId4">
                  <a:extLst>
                    <a:ext uri="{A12FA001-AC4F-418D-AE19-62706E023703}">
                      <ahyp:hlinkClr xmlns:ahyp="http://schemas.microsoft.com/office/drawing/2018/hyperlinkcolor" val="tx"/>
                    </a:ext>
                  </a:extLst>
                </a:hlinkClick>
              </a:rPr>
              <a:t>http://www.hse.gov.uk/statistics/fatals.htm</a:t>
            </a:r>
            <a:endParaRPr lang="en-GB" sz="2000" i="1" u="sng" dirty="0">
              <a:latin typeface="+mn-lt"/>
            </a:endParaRPr>
          </a:p>
          <a:p>
            <a:pPr marL="0" indent="0">
              <a:spcBef>
                <a:spcPct val="50000"/>
              </a:spcBef>
            </a:pPr>
            <a:r>
              <a:rPr lang="en-GB" sz="2000" i="1" dirty="0">
                <a:latin typeface="+mn-lt"/>
              </a:rPr>
              <a:t>Shankar, R., 2009. Process Improvement Using Six Sigma: A DMAIC Guide. Milwaukee: ASQ.</a:t>
            </a:r>
          </a:p>
          <a:p>
            <a:pPr marL="0" indent="0">
              <a:spcBef>
                <a:spcPct val="50000"/>
              </a:spcBef>
            </a:pPr>
            <a:r>
              <a:rPr lang="en-GB" sz="2000" i="1" dirty="0">
                <a:latin typeface="+mn-lt"/>
              </a:rPr>
              <a:t>Redmon, J. &amp; Ali, F., 2018. YOLOv3: An Incremental Improvement. </a:t>
            </a:r>
            <a:r>
              <a:rPr lang="en-GB" sz="2000" i="1" dirty="0" err="1">
                <a:latin typeface="+mn-lt"/>
              </a:rPr>
              <a:t>arXiv</a:t>
            </a:r>
            <a:r>
              <a:rPr lang="en-GB" sz="2000" i="1" dirty="0">
                <a:latin typeface="+mn-lt"/>
              </a:rPr>
              <a:t>.</a:t>
            </a:r>
          </a:p>
          <a:p>
            <a:pPr marL="0" indent="0">
              <a:spcBef>
                <a:spcPct val="50000"/>
              </a:spcBef>
            </a:pPr>
            <a:endParaRPr lang="en-AU" altLang="en-US" sz="1800" dirty="0">
              <a:ea typeface="Arial" charset="0"/>
              <a:cs typeface="Arial" charset="0"/>
            </a:endParaRP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40" name="Picture 5" descr="http://vignette2.wikia.nocookie.net/logopedia/images/7/73/Ford1962.png/revision/latest?cb=20120411025402"/>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843209" y="29136097"/>
            <a:ext cx="1967734" cy="98386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pic>
        <p:nvPicPr>
          <p:cNvPr id="34" name="Picture 33">
            <a:extLst>
              <a:ext uri="{FF2B5EF4-FFF2-40B4-BE49-F238E27FC236}">
                <a16:creationId xmlns:a16="http://schemas.microsoft.com/office/drawing/2014/main" id="{B61FAE0F-7B35-4695-A567-BFDEEF269815}"/>
              </a:ext>
            </a:extLst>
          </p:cNvPr>
          <p:cNvPicPr>
            <a:picLocks noChangeAspect="1"/>
          </p:cNvPicPr>
          <p:nvPr/>
        </p:nvPicPr>
        <p:blipFill rotWithShape="1">
          <a:blip r:embed="rId6" cstate="email">
            <a:extLst>
              <a:ext uri="{28A0092B-C50C-407E-A947-70E740481C1C}">
                <a14:useLocalDpi xmlns:a14="http://schemas.microsoft.com/office/drawing/2010/main"/>
              </a:ext>
            </a:extLst>
          </a:blip>
          <a:srcRect/>
          <a:stretch/>
        </p:blipFill>
        <p:spPr>
          <a:xfrm>
            <a:off x="222301" y="2094569"/>
            <a:ext cx="2825750" cy="4123860"/>
          </a:xfrm>
          <a:prstGeom prst="rect">
            <a:avLst/>
          </a:prstGeom>
        </p:spPr>
      </p:pic>
      <p:pic>
        <p:nvPicPr>
          <p:cNvPr id="35" name="Picture 34">
            <a:extLst>
              <a:ext uri="{FF2B5EF4-FFF2-40B4-BE49-F238E27FC236}">
                <a16:creationId xmlns:a16="http://schemas.microsoft.com/office/drawing/2014/main" id="{5FA1C7D4-4CED-4678-8354-043A6F202C67}"/>
              </a:ext>
            </a:extLst>
          </p:cNvPr>
          <p:cNvPicPr>
            <a:picLocks noChangeAspect="1"/>
          </p:cNvPicPr>
          <p:nvPr/>
        </p:nvPicPr>
        <p:blipFill rotWithShape="1">
          <a:blip r:embed="rId7" cstate="email">
            <a:extLst>
              <a:ext uri="{28A0092B-C50C-407E-A947-70E740481C1C}">
                <a14:useLocalDpi xmlns:a14="http://schemas.microsoft.com/office/drawing/2010/main"/>
              </a:ext>
            </a:extLst>
          </a:blip>
          <a:srcRect/>
          <a:stretch/>
        </p:blipFill>
        <p:spPr>
          <a:xfrm>
            <a:off x="9069201" y="9544478"/>
            <a:ext cx="2964695" cy="2395680"/>
          </a:xfrm>
          <a:prstGeom prst="rect">
            <a:avLst/>
          </a:prstGeom>
        </p:spPr>
      </p:pic>
      <p:grpSp>
        <p:nvGrpSpPr>
          <p:cNvPr id="49" name="Group 48">
            <a:extLst>
              <a:ext uri="{FF2B5EF4-FFF2-40B4-BE49-F238E27FC236}">
                <a16:creationId xmlns:a16="http://schemas.microsoft.com/office/drawing/2014/main" id="{82B048D6-39B0-42CE-BD86-626B3C87131F}"/>
              </a:ext>
            </a:extLst>
          </p:cNvPr>
          <p:cNvGrpSpPr/>
          <p:nvPr/>
        </p:nvGrpSpPr>
        <p:grpSpPr>
          <a:xfrm>
            <a:off x="8321309" y="14468589"/>
            <a:ext cx="4572000" cy="2936309"/>
            <a:chOff x="0" y="0"/>
            <a:chExt cx="4572000" cy="2936309"/>
          </a:xfrm>
        </p:grpSpPr>
        <p:graphicFrame>
          <p:nvGraphicFramePr>
            <p:cNvPr id="50" name="Chart 49">
              <a:extLst>
                <a:ext uri="{FF2B5EF4-FFF2-40B4-BE49-F238E27FC236}">
                  <a16:creationId xmlns:a16="http://schemas.microsoft.com/office/drawing/2014/main" id="{8BCC7FBC-340E-4D68-9E9B-576322ECB28E}"/>
                </a:ext>
              </a:extLst>
            </p:cNvPr>
            <p:cNvGraphicFramePr/>
            <p:nvPr/>
          </p:nvGraphicFramePr>
          <p:xfrm>
            <a:off x="0" y="0"/>
            <a:ext cx="4572000" cy="2743200"/>
          </p:xfrm>
          <a:graphic>
            <a:graphicData uri="http://schemas.openxmlformats.org/drawingml/2006/chart">
              <c:chart xmlns:c="http://schemas.openxmlformats.org/drawingml/2006/chart" xmlns:r="http://schemas.openxmlformats.org/officeDocument/2006/relationships" r:id="rId8"/>
            </a:graphicData>
          </a:graphic>
        </p:graphicFrame>
        <p:sp>
          <p:nvSpPr>
            <p:cNvPr id="51" name="Text Box 112">
              <a:extLst>
                <a:ext uri="{FF2B5EF4-FFF2-40B4-BE49-F238E27FC236}">
                  <a16:creationId xmlns:a16="http://schemas.microsoft.com/office/drawing/2014/main" id="{1B0B72D0-7C2E-4CCD-B3CE-AFEF7924A227}"/>
                </a:ext>
              </a:extLst>
            </p:cNvPr>
            <p:cNvSpPr txBox="1"/>
            <p:nvPr/>
          </p:nvSpPr>
          <p:spPr>
            <a:xfrm>
              <a:off x="0" y="2797810"/>
              <a:ext cx="4572000" cy="138499"/>
            </a:xfrm>
            <a:prstGeom prst="rect">
              <a:avLst/>
            </a:prstGeom>
            <a:solidFill>
              <a:prstClr val="white"/>
            </a:solidFill>
            <a:ln>
              <a:noFill/>
            </a:ln>
          </p:spPr>
          <p:txBody>
            <a:bodyPr rot="0" spcFirstLastPara="0" vert="horz" wrap="square" lIns="0" tIns="0" rIns="0" bIns="0" numCol="1" spcCol="0" rtlCol="0" fromWordArt="0" anchor="t" anchorCtr="0" forceAA="0" compatLnSpc="1">
              <a:prstTxWarp prst="textNoShape">
                <a:avLst/>
              </a:prstTxWarp>
              <a:spAutoFit/>
            </a:bodyPr>
            <a:lstStyle/>
            <a:p>
              <a:pPr>
                <a:spcAft>
                  <a:spcPts val="1000"/>
                </a:spcAft>
              </a:pPr>
              <a:r>
                <a:rPr lang="en-GB" sz="900" i="1" dirty="0">
                  <a:solidFill>
                    <a:srgbClr val="44546A"/>
                  </a:solidFill>
                  <a:effectLst/>
                  <a:latin typeface="Calibri" panose="020F0502020204030204" pitchFamily="34" charset="0"/>
                  <a:ea typeface="Calibri" panose="020F0502020204030204" pitchFamily="34" charset="0"/>
                  <a:cs typeface="Times New Roman" panose="02020603050405020304" pitchFamily="18" charset="0"/>
                </a:rPr>
                <a:t>-Graph Showing Increasing Near Misses</a:t>
              </a:r>
            </a:p>
          </p:txBody>
        </p:sp>
      </p:grpSp>
      <p:grpSp>
        <p:nvGrpSpPr>
          <p:cNvPr id="52" name="Group 51">
            <a:extLst>
              <a:ext uri="{FF2B5EF4-FFF2-40B4-BE49-F238E27FC236}">
                <a16:creationId xmlns:a16="http://schemas.microsoft.com/office/drawing/2014/main" id="{CA1ABAE8-7DF3-4588-86BA-0EB99EC8D6B4}"/>
              </a:ext>
            </a:extLst>
          </p:cNvPr>
          <p:cNvGrpSpPr/>
          <p:nvPr/>
        </p:nvGrpSpPr>
        <p:grpSpPr>
          <a:xfrm>
            <a:off x="8512535" y="20437399"/>
            <a:ext cx="4443532" cy="2661810"/>
            <a:chOff x="0" y="0"/>
            <a:chExt cx="5731510" cy="2468880"/>
          </a:xfrm>
        </p:grpSpPr>
        <p:pic>
          <p:nvPicPr>
            <p:cNvPr id="53" name="Picture 52" descr="Number of fatal injury to workers separated by types of incident">
              <a:extLst>
                <a:ext uri="{FF2B5EF4-FFF2-40B4-BE49-F238E27FC236}">
                  <a16:creationId xmlns:a16="http://schemas.microsoft.com/office/drawing/2014/main" id="{D05C1478-AF7D-4448-908A-A0FF7D668BF1}"/>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0" y="0"/>
              <a:ext cx="5731510" cy="2219325"/>
            </a:xfrm>
            <a:prstGeom prst="rect">
              <a:avLst/>
            </a:prstGeom>
            <a:noFill/>
            <a:ln>
              <a:noFill/>
            </a:ln>
          </p:spPr>
        </p:pic>
        <p:sp>
          <p:nvSpPr>
            <p:cNvPr id="54" name="Text Box 1">
              <a:extLst>
                <a:ext uri="{FF2B5EF4-FFF2-40B4-BE49-F238E27FC236}">
                  <a16:creationId xmlns:a16="http://schemas.microsoft.com/office/drawing/2014/main" id="{5EA911F6-CC67-4EAA-A755-F9815814169C}"/>
                </a:ext>
              </a:extLst>
            </p:cNvPr>
            <p:cNvSpPr txBox="1"/>
            <p:nvPr/>
          </p:nvSpPr>
          <p:spPr>
            <a:xfrm>
              <a:off x="0" y="2202180"/>
              <a:ext cx="5731510" cy="266700"/>
            </a:xfrm>
            <a:prstGeom prst="rect">
              <a:avLst/>
            </a:prstGeom>
            <a:solidFill>
              <a:prstClr val="white"/>
            </a:solidFill>
            <a:ln>
              <a:noFill/>
            </a:ln>
          </p:spPr>
          <p:txBody>
            <a:bodyPr rot="0" spcFirstLastPara="0" vert="horz" wrap="square" lIns="0" tIns="0" rIns="0" bIns="0" numCol="1" spcCol="0" rtlCol="0" fromWordArt="0" anchor="t" anchorCtr="0" forceAA="0" compatLnSpc="1">
              <a:prstTxWarp prst="textNoShape">
                <a:avLst/>
              </a:prstTxWarp>
              <a:noAutofit/>
            </a:bodyPr>
            <a:lstStyle/>
            <a:p>
              <a:pPr>
                <a:spcAft>
                  <a:spcPts val="1000"/>
                </a:spcAft>
              </a:pPr>
              <a:r>
                <a:rPr lang="en-GB" sz="900" i="1" dirty="0">
                  <a:solidFill>
                    <a:srgbClr val="44546A"/>
                  </a:solidFill>
                  <a:effectLst/>
                  <a:latin typeface="Calibri" panose="020F0502020204030204" pitchFamily="34" charset="0"/>
                  <a:ea typeface="Calibri" panose="020F0502020204030204" pitchFamily="34" charset="0"/>
                  <a:cs typeface="Times New Roman" panose="02020603050405020304" pitchFamily="18" charset="0"/>
                </a:rPr>
                <a:t>Main Causes of Fatal Accidents for Workers 2017/18 (RIDDOR, 2018)</a:t>
              </a:r>
            </a:p>
          </p:txBody>
        </p:sp>
      </p:grpSp>
      <p:sp>
        <p:nvSpPr>
          <p:cNvPr id="55" name="Text Box 16">
            <a:extLst>
              <a:ext uri="{FF2B5EF4-FFF2-40B4-BE49-F238E27FC236}">
                <a16:creationId xmlns:a16="http://schemas.microsoft.com/office/drawing/2014/main" id="{C04B5952-0528-4D30-B9C6-A2D657D9C864}"/>
              </a:ext>
            </a:extLst>
          </p:cNvPr>
          <p:cNvSpPr txBox="1">
            <a:spLocks noChangeArrowheads="1"/>
          </p:cNvSpPr>
          <p:nvPr/>
        </p:nvSpPr>
        <p:spPr bwMode="auto">
          <a:xfrm>
            <a:off x="7782421" y="17672830"/>
            <a:ext cx="5544361" cy="2852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r>
              <a:rPr lang="en-AU" altLang="en-US" i="1" dirty="0">
                <a:latin typeface="+mn-lt"/>
              </a:rPr>
              <a:t>Data was also collected from the Health and Safety Executive (HSE). The data showed that 26 people were killed in the 2017-2018 working year due to being struck by moving vehicles, highlighting the potentially disastrous consequences of the rise of near misses within BEP.</a:t>
            </a:r>
            <a:endParaRPr lang="en-AU" altLang="en-US" i="1" dirty="0">
              <a:latin typeface="Times New Roman" charset="0"/>
            </a:endParaRPr>
          </a:p>
        </p:txBody>
      </p:sp>
      <p:pic>
        <p:nvPicPr>
          <p:cNvPr id="43" name="Picture 42" descr="https://media.licdn.com/dms/image/C4D12AQEQuaT0-5hE2Q/article-inline_image-shrink_1000_1488/0?e=1550102400&amp;v=beta&amp;t=gRSiHwJlKVid-_kavwAN4Js_-mK1QKiXD5wtpKdf5Uw">
            <a:extLst>
              <a:ext uri="{FF2B5EF4-FFF2-40B4-BE49-F238E27FC236}">
                <a16:creationId xmlns:a16="http://schemas.microsoft.com/office/drawing/2014/main" id="{6D18A7CB-FF50-4A2F-95BE-FE7F8D8097FC}"/>
              </a:ext>
            </a:extLst>
          </p:cNvPr>
          <p:cNvPicPr>
            <a:picLocks noChangeAspect="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7962120" y="25008515"/>
            <a:ext cx="4457646" cy="3220498"/>
          </a:xfrm>
          <a:prstGeom prst="rect">
            <a:avLst/>
          </a:prstGeom>
          <a:noFill/>
          <a:extLst/>
        </p:spPr>
      </p:pic>
      <p:sp>
        <p:nvSpPr>
          <p:cNvPr id="45" name="Text Box 16">
            <a:extLst>
              <a:ext uri="{FF2B5EF4-FFF2-40B4-BE49-F238E27FC236}">
                <a16:creationId xmlns:a16="http://schemas.microsoft.com/office/drawing/2014/main" id="{FFEB8F71-6C2A-4582-AA9D-703EAD9C34C3}"/>
              </a:ext>
            </a:extLst>
          </p:cNvPr>
          <p:cNvSpPr txBox="1">
            <a:spLocks noChangeArrowheads="1"/>
          </p:cNvSpPr>
          <p:nvPr/>
        </p:nvSpPr>
        <p:spPr bwMode="auto">
          <a:xfrm>
            <a:off x="7962120" y="23149060"/>
            <a:ext cx="5544361" cy="1744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r>
              <a:rPr lang="en-AU" altLang="en-US" i="1" dirty="0">
                <a:latin typeface="+mn-lt"/>
              </a:rPr>
              <a:t>It was decided that a Level 1 autonomous detection system would be developed in order to act as a second pair of eye for vehicle drivers within BEP.</a:t>
            </a:r>
            <a:endParaRPr lang="en-AU" altLang="en-US" i="1" dirty="0">
              <a:latin typeface="Times New Roman" charset="0"/>
            </a:endParaRPr>
          </a:p>
        </p:txBody>
      </p:sp>
      <p:sp>
        <p:nvSpPr>
          <p:cNvPr id="46" name="Text Box 21">
            <a:extLst>
              <a:ext uri="{FF2B5EF4-FFF2-40B4-BE49-F238E27FC236}">
                <a16:creationId xmlns:a16="http://schemas.microsoft.com/office/drawing/2014/main" id="{929F363B-DA7B-46AE-93EF-E84388F1C9C4}"/>
              </a:ext>
            </a:extLst>
          </p:cNvPr>
          <p:cNvSpPr txBox="1">
            <a:spLocks noChangeArrowheads="1"/>
          </p:cNvSpPr>
          <p:nvPr/>
        </p:nvSpPr>
        <p:spPr bwMode="auto">
          <a:xfrm>
            <a:off x="14888293" y="6396553"/>
            <a:ext cx="5638800" cy="5222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b="1" dirty="0">
                <a:latin typeface="+mn-lt"/>
                <a:cs typeface="Arial" panose="020B0604020202020204" pitchFamily="34" charset="0"/>
              </a:rPr>
              <a:t>Development</a:t>
            </a:r>
          </a:p>
          <a:p>
            <a:pPr algn="just">
              <a:spcBef>
                <a:spcPct val="50000"/>
              </a:spcBef>
            </a:pPr>
            <a:r>
              <a:rPr lang="en-GB" altLang="en-US" i="1" dirty="0">
                <a:latin typeface="+mn-lt"/>
                <a:cs typeface="Arial" panose="020B0604020202020204" pitchFamily="34" charset="0"/>
              </a:rPr>
              <a:t>A system was developed using an open sources software called YOLO, an ultrasonic sensor and an Arduino Uno board.</a:t>
            </a:r>
          </a:p>
          <a:p>
            <a:pPr algn="just">
              <a:spcBef>
                <a:spcPct val="50000"/>
              </a:spcBef>
            </a:pPr>
            <a:r>
              <a:rPr lang="en-AU" altLang="en-US" i="1" dirty="0">
                <a:latin typeface="+mn-lt"/>
              </a:rPr>
              <a:t>YOLO </a:t>
            </a:r>
            <a:r>
              <a:rPr lang="en-GB" i="1" dirty="0">
                <a:latin typeface="+mn-lt"/>
              </a:rPr>
              <a:t>is a state of the art, real-time object detection system. It applies a single neutral network to a full camera image. This network then divides the image into regions and predicts bounding boxes and probabilities for each region (Redmon &amp; Ali, 2018). </a:t>
            </a:r>
            <a:endParaRPr lang="en-AU" altLang="en-US" i="1" dirty="0">
              <a:latin typeface="+mn-lt"/>
            </a:endParaRPr>
          </a:p>
          <a:p>
            <a:pPr algn="just">
              <a:spcBef>
                <a:spcPct val="50000"/>
              </a:spcBef>
            </a:pPr>
            <a:endParaRPr lang="en-GB" altLang="en-US" sz="2000" i="1" dirty="0">
              <a:latin typeface="+mn-lt"/>
              <a:cs typeface="Arial" panose="020B0604020202020204" pitchFamily="34" charset="0"/>
            </a:endParaRPr>
          </a:p>
        </p:txBody>
      </p:sp>
      <p:grpSp>
        <p:nvGrpSpPr>
          <p:cNvPr id="48" name="Group 47">
            <a:extLst>
              <a:ext uri="{FF2B5EF4-FFF2-40B4-BE49-F238E27FC236}">
                <a16:creationId xmlns:a16="http://schemas.microsoft.com/office/drawing/2014/main" id="{780C4AAD-2E77-4024-BCD6-DE66BBFE2246}"/>
              </a:ext>
            </a:extLst>
          </p:cNvPr>
          <p:cNvGrpSpPr/>
          <p:nvPr/>
        </p:nvGrpSpPr>
        <p:grpSpPr>
          <a:xfrm>
            <a:off x="16078200" y="15274887"/>
            <a:ext cx="3402228" cy="3211094"/>
            <a:chOff x="0" y="0"/>
            <a:chExt cx="4165035" cy="3967549"/>
          </a:xfrm>
        </p:grpSpPr>
        <p:grpSp>
          <p:nvGrpSpPr>
            <p:cNvPr id="56" name="Group 55">
              <a:extLst>
                <a:ext uri="{FF2B5EF4-FFF2-40B4-BE49-F238E27FC236}">
                  <a16:creationId xmlns:a16="http://schemas.microsoft.com/office/drawing/2014/main" id="{86AA39FC-DF20-41A8-9CAA-066C03ED87DB}"/>
                </a:ext>
              </a:extLst>
            </p:cNvPr>
            <p:cNvGrpSpPr/>
            <p:nvPr/>
          </p:nvGrpSpPr>
          <p:grpSpPr>
            <a:xfrm>
              <a:off x="0" y="0"/>
              <a:ext cx="4165035" cy="3769041"/>
              <a:chOff x="0" y="0"/>
              <a:chExt cx="4757344" cy="4443923"/>
            </a:xfrm>
          </p:grpSpPr>
          <p:pic>
            <p:nvPicPr>
              <p:cNvPr id="58" name="Picture 57">
                <a:extLst>
                  <a:ext uri="{FF2B5EF4-FFF2-40B4-BE49-F238E27FC236}">
                    <a16:creationId xmlns:a16="http://schemas.microsoft.com/office/drawing/2014/main" id="{93635DE9-FE39-4D90-805A-0B1F7CAE4BB4}"/>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a:stretch/>
            </p:blipFill>
            <p:spPr bwMode="auto">
              <a:xfrm>
                <a:off x="0" y="612250"/>
                <a:ext cx="4498975" cy="3653790"/>
              </a:xfrm>
              <a:prstGeom prst="rect">
                <a:avLst/>
              </a:prstGeom>
              <a:ln>
                <a:noFill/>
              </a:ln>
              <a:extLst>
                <a:ext uri="{53640926-AAD7-44D8-BBD7-CCE9431645EC}">
                  <a14:shadowObscured xmlns:a14="http://schemas.microsoft.com/office/drawing/2010/main"/>
                </a:ext>
              </a:extLst>
            </p:spPr>
          </p:pic>
          <p:grpSp>
            <p:nvGrpSpPr>
              <p:cNvPr id="59" name="Group 58">
                <a:extLst>
                  <a:ext uri="{FF2B5EF4-FFF2-40B4-BE49-F238E27FC236}">
                    <a16:creationId xmlns:a16="http://schemas.microsoft.com/office/drawing/2014/main" id="{ABDA37A5-DB04-434D-9E7B-D90B0312158B}"/>
                  </a:ext>
                </a:extLst>
              </p:cNvPr>
              <p:cNvGrpSpPr/>
              <p:nvPr/>
            </p:nvGrpSpPr>
            <p:grpSpPr>
              <a:xfrm>
                <a:off x="1712678" y="0"/>
                <a:ext cx="3044666" cy="4349576"/>
                <a:chOff x="0" y="0"/>
                <a:chExt cx="3044666" cy="4349576"/>
              </a:xfrm>
            </p:grpSpPr>
            <p:grpSp>
              <p:nvGrpSpPr>
                <p:cNvPr id="63" name="Group 62">
                  <a:extLst>
                    <a:ext uri="{FF2B5EF4-FFF2-40B4-BE49-F238E27FC236}">
                      <a16:creationId xmlns:a16="http://schemas.microsoft.com/office/drawing/2014/main" id="{1655940C-30F9-4F99-8400-7518AAB1B151}"/>
                    </a:ext>
                  </a:extLst>
                </p:cNvPr>
                <p:cNvGrpSpPr/>
                <p:nvPr/>
              </p:nvGrpSpPr>
              <p:grpSpPr>
                <a:xfrm>
                  <a:off x="542925" y="0"/>
                  <a:ext cx="2501741" cy="2676684"/>
                  <a:chOff x="0" y="0"/>
                  <a:chExt cx="2501741" cy="2676684"/>
                </a:xfrm>
              </p:grpSpPr>
              <p:grpSp>
                <p:nvGrpSpPr>
                  <p:cNvPr id="67" name="Group 66">
                    <a:extLst>
                      <a:ext uri="{FF2B5EF4-FFF2-40B4-BE49-F238E27FC236}">
                        <a16:creationId xmlns:a16="http://schemas.microsoft.com/office/drawing/2014/main" id="{79B29F9D-963C-4E99-B8DA-C215D9314845}"/>
                      </a:ext>
                    </a:extLst>
                  </p:cNvPr>
                  <p:cNvGrpSpPr/>
                  <p:nvPr/>
                </p:nvGrpSpPr>
                <p:grpSpPr>
                  <a:xfrm>
                    <a:off x="1488281" y="0"/>
                    <a:ext cx="1013460" cy="1277120"/>
                    <a:chOff x="0" y="0"/>
                    <a:chExt cx="1013460" cy="1277120"/>
                  </a:xfrm>
                </p:grpSpPr>
                <p:pic>
                  <p:nvPicPr>
                    <p:cNvPr id="74" name="Picture 73">
                      <a:extLst>
                        <a:ext uri="{FF2B5EF4-FFF2-40B4-BE49-F238E27FC236}">
                          <a16:creationId xmlns:a16="http://schemas.microsoft.com/office/drawing/2014/main" id="{5A1169FC-8AE3-4F42-B642-B79D8BB7A0D2}"/>
                        </a:ext>
                      </a:extLst>
                    </p:cNvPr>
                    <p:cNvPicPr>
                      <a:picLocks noChangeAspect="1"/>
                    </p:cNvPicPr>
                    <p:nvPr/>
                  </p:nvPicPr>
                  <p:blipFill rotWithShape="1">
                    <a:blip r:embed="rId12" cstate="print">
                      <a:extLst>
                        <a:ext uri="{28A0092B-C50C-407E-A947-70E740481C1C}">
                          <a14:useLocalDpi xmlns:a14="http://schemas.microsoft.com/office/drawing/2010/main" val="0"/>
                        </a:ext>
                      </a:extLst>
                    </a:blip>
                    <a:srcRect/>
                    <a:stretch/>
                  </p:blipFill>
                  <p:spPr bwMode="auto">
                    <a:xfrm>
                      <a:off x="0" y="0"/>
                      <a:ext cx="1013460" cy="903605"/>
                    </a:xfrm>
                    <a:prstGeom prst="rect">
                      <a:avLst/>
                    </a:prstGeom>
                    <a:ln>
                      <a:noFill/>
                    </a:ln>
                    <a:extLst>
                      <a:ext uri="{53640926-AAD7-44D8-BBD7-CCE9431645EC}">
                        <a14:shadowObscured xmlns:a14="http://schemas.microsoft.com/office/drawing/2010/main"/>
                      </a:ext>
                    </a:extLst>
                  </p:spPr>
                </p:pic>
                <p:cxnSp>
                  <p:nvCxnSpPr>
                    <p:cNvPr id="75" name="Straight Connector 74">
                      <a:extLst>
                        <a:ext uri="{FF2B5EF4-FFF2-40B4-BE49-F238E27FC236}">
                          <a16:creationId xmlns:a16="http://schemas.microsoft.com/office/drawing/2014/main" id="{578C7105-55E9-4A1B-86C2-E3F1114AFA1D}"/>
                        </a:ext>
                      </a:extLst>
                    </p:cNvPr>
                    <p:cNvCxnSpPr/>
                    <p:nvPr/>
                  </p:nvCxnSpPr>
                  <p:spPr>
                    <a:xfrm flipH="1">
                      <a:off x="361950" y="590550"/>
                      <a:ext cx="14010" cy="686570"/>
                    </a:xfrm>
                    <a:prstGeom prst="line">
                      <a:avLst/>
                    </a:prstGeom>
                    <a:ln w="28575">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55E42FE2-DB1D-4170-BFA5-D3BD3D846D60}"/>
                        </a:ext>
                      </a:extLst>
                    </p:cNvPr>
                    <p:cNvCxnSpPr/>
                    <p:nvPr/>
                  </p:nvCxnSpPr>
                  <p:spPr>
                    <a:xfrm>
                      <a:off x="454819" y="597694"/>
                      <a:ext cx="18974" cy="672360"/>
                    </a:xfrm>
                    <a:prstGeom prst="line">
                      <a:avLst/>
                    </a:prstGeom>
                    <a:ln w="28575">
                      <a:solidFill>
                        <a:srgbClr val="7030A0"/>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D153E110-1124-4419-A605-904004112DD2}"/>
                        </a:ext>
                      </a:extLst>
                    </p:cNvPr>
                    <p:cNvCxnSpPr/>
                    <p:nvPr/>
                  </p:nvCxnSpPr>
                  <p:spPr>
                    <a:xfrm>
                      <a:off x="533400" y="569119"/>
                      <a:ext cx="24481" cy="692201"/>
                    </a:xfrm>
                    <a:prstGeom prst="line">
                      <a:avLst/>
                    </a:prstGeom>
                    <a:ln w="28575">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DACDB2C2-2472-4F8D-A60F-4EBD8E6BD212}"/>
                        </a:ext>
                      </a:extLst>
                    </p:cNvPr>
                    <p:cNvCxnSpPr/>
                    <p:nvPr/>
                  </p:nvCxnSpPr>
                  <p:spPr>
                    <a:xfrm flipH="1">
                      <a:off x="290513" y="604838"/>
                      <a:ext cx="5603" cy="66675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grpSp>
              <p:cxnSp>
                <p:nvCxnSpPr>
                  <p:cNvPr id="68" name="Straight Connector 67">
                    <a:extLst>
                      <a:ext uri="{FF2B5EF4-FFF2-40B4-BE49-F238E27FC236}">
                        <a16:creationId xmlns:a16="http://schemas.microsoft.com/office/drawing/2014/main" id="{6AA14A57-EED5-4D9E-8DF7-14657C93E552}"/>
                      </a:ext>
                    </a:extLst>
                  </p:cNvPr>
                  <p:cNvCxnSpPr/>
                  <p:nvPr/>
                </p:nvCxnSpPr>
                <p:spPr>
                  <a:xfrm>
                    <a:off x="2043112" y="1264444"/>
                    <a:ext cx="0" cy="1244989"/>
                  </a:xfrm>
                  <a:prstGeom prst="line">
                    <a:avLst/>
                  </a:prstGeom>
                  <a:ln w="28575">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C0B16188-62D2-463B-BBC7-8B611235558E}"/>
                      </a:ext>
                    </a:extLst>
                  </p:cNvPr>
                  <p:cNvCxnSpPr/>
                  <p:nvPr/>
                </p:nvCxnSpPr>
                <p:spPr>
                  <a:xfrm flipV="1">
                    <a:off x="457200" y="2505075"/>
                    <a:ext cx="1586586" cy="2858"/>
                  </a:xfrm>
                  <a:prstGeom prst="line">
                    <a:avLst/>
                  </a:prstGeom>
                  <a:ln w="28575">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8F0C625A-8A96-4D63-BCEC-043186331672}"/>
                      </a:ext>
                    </a:extLst>
                  </p:cNvPr>
                  <p:cNvCxnSpPr/>
                  <p:nvPr/>
                </p:nvCxnSpPr>
                <p:spPr>
                  <a:xfrm flipH="1">
                    <a:off x="64294" y="2505075"/>
                    <a:ext cx="406609" cy="171609"/>
                  </a:xfrm>
                  <a:prstGeom prst="line">
                    <a:avLst/>
                  </a:prstGeom>
                  <a:ln w="28575">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8A337CD9-2E9B-4E58-AF50-56D11F1B667F}"/>
                      </a:ext>
                    </a:extLst>
                  </p:cNvPr>
                  <p:cNvCxnSpPr/>
                  <p:nvPr/>
                </p:nvCxnSpPr>
                <p:spPr>
                  <a:xfrm flipH="1">
                    <a:off x="1964531" y="1243013"/>
                    <a:ext cx="552" cy="1196643"/>
                  </a:xfrm>
                  <a:prstGeom prst="line">
                    <a:avLst/>
                  </a:prstGeom>
                  <a:ln w="28575">
                    <a:solidFill>
                      <a:srgbClr val="7030A0"/>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EFBB9C35-3414-4DE0-AE9C-A0ED9DAB5881}"/>
                      </a:ext>
                    </a:extLst>
                  </p:cNvPr>
                  <p:cNvCxnSpPr/>
                  <p:nvPr/>
                </p:nvCxnSpPr>
                <p:spPr>
                  <a:xfrm flipV="1">
                    <a:off x="378619" y="2426494"/>
                    <a:ext cx="1572794" cy="14288"/>
                  </a:xfrm>
                  <a:prstGeom prst="line">
                    <a:avLst/>
                  </a:prstGeom>
                  <a:ln w="28575">
                    <a:solidFill>
                      <a:srgbClr val="7030A0"/>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B89578A0-DE37-49AB-9566-01B13B6AB851}"/>
                      </a:ext>
                    </a:extLst>
                  </p:cNvPr>
                  <p:cNvCxnSpPr/>
                  <p:nvPr/>
                </p:nvCxnSpPr>
                <p:spPr>
                  <a:xfrm flipH="1">
                    <a:off x="0" y="2440781"/>
                    <a:ext cx="399016" cy="218281"/>
                  </a:xfrm>
                  <a:prstGeom prst="line">
                    <a:avLst/>
                  </a:prstGeom>
                  <a:ln w="28575">
                    <a:solidFill>
                      <a:srgbClr val="7030A0"/>
                    </a:solidFill>
                  </a:ln>
                </p:spPr>
                <p:style>
                  <a:lnRef idx="1">
                    <a:schemeClr val="accent1"/>
                  </a:lnRef>
                  <a:fillRef idx="0">
                    <a:schemeClr val="accent1"/>
                  </a:fillRef>
                  <a:effectRef idx="0">
                    <a:schemeClr val="accent1"/>
                  </a:effectRef>
                  <a:fontRef idx="minor">
                    <a:schemeClr val="tx1"/>
                  </a:fontRef>
                </p:style>
              </p:cxnSp>
            </p:grpSp>
            <p:cxnSp>
              <p:nvCxnSpPr>
                <p:cNvPr id="64" name="Straight Connector 63">
                  <a:extLst>
                    <a:ext uri="{FF2B5EF4-FFF2-40B4-BE49-F238E27FC236}">
                      <a16:creationId xmlns:a16="http://schemas.microsoft.com/office/drawing/2014/main" id="{ED129BF5-BC0D-4E12-A615-1F80BAFBF0F9}"/>
                    </a:ext>
                  </a:extLst>
                </p:cNvPr>
                <p:cNvCxnSpPr/>
                <p:nvPr/>
              </p:nvCxnSpPr>
              <p:spPr>
                <a:xfrm flipV="1">
                  <a:off x="2321719" y="1269206"/>
                  <a:ext cx="0" cy="308037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4E26C25B-1EB1-4467-9A2F-22A60D4A0C96}"/>
                    </a:ext>
                  </a:extLst>
                </p:cNvPr>
                <p:cNvCxnSpPr/>
                <p:nvPr/>
              </p:nvCxnSpPr>
              <p:spPr>
                <a:xfrm flipH="1" flipV="1">
                  <a:off x="0" y="4341019"/>
                  <a:ext cx="2321495"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6772248C-E976-41A6-874D-D689B78B8E5E}"/>
                    </a:ext>
                  </a:extLst>
                </p:cNvPr>
                <p:cNvCxnSpPr/>
                <p:nvPr/>
              </p:nvCxnSpPr>
              <p:spPr>
                <a:xfrm flipH="1">
                  <a:off x="7144" y="3957638"/>
                  <a:ext cx="0" cy="37471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grpSp>
          <p:cxnSp>
            <p:nvCxnSpPr>
              <p:cNvPr id="60" name="Straight Connector 59">
                <a:extLst>
                  <a:ext uri="{FF2B5EF4-FFF2-40B4-BE49-F238E27FC236}">
                    <a16:creationId xmlns:a16="http://schemas.microsoft.com/office/drawing/2014/main" id="{E69BE116-0404-419F-9F8B-BF65D1FD555A}"/>
                  </a:ext>
                </a:extLst>
              </p:cNvPr>
              <p:cNvCxnSpPr/>
              <p:nvPr/>
            </p:nvCxnSpPr>
            <p:spPr>
              <a:xfrm>
                <a:off x="4106021" y="1275356"/>
                <a:ext cx="15658" cy="3164685"/>
              </a:xfrm>
              <a:prstGeom prst="line">
                <a:avLst/>
              </a:prstGeom>
              <a:ln w="28575">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597F3E2B-4B70-4647-AE09-BD70979A775A}"/>
                  </a:ext>
                </a:extLst>
              </p:cNvPr>
              <p:cNvCxnSpPr/>
              <p:nvPr/>
            </p:nvCxnSpPr>
            <p:spPr>
              <a:xfrm>
                <a:off x="1649068" y="4432024"/>
                <a:ext cx="2472690" cy="11899"/>
              </a:xfrm>
              <a:prstGeom prst="line">
                <a:avLst/>
              </a:prstGeom>
              <a:ln w="28575">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070018C1-D909-4399-994C-3AA0D2C63D8A}"/>
                  </a:ext>
                </a:extLst>
              </p:cNvPr>
              <p:cNvCxnSpPr/>
              <p:nvPr/>
            </p:nvCxnSpPr>
            <p:spPr>
              <a:xfrm flipH="1" flipV="1">
                <a:off x="1641116" y="3954946"/>
                <a:ext cx="8379" cy="482756"/>
              </a:xfrm>
              <a:prstGeom prst="line">
                <a:avLst/>
              </a:prstGeom>
              <a:ln w="28575">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grpSp>
        <p:sp>
          <p:nvSpPr>
            <p:cNvPr id="57" name="Text Box 209">
              <a:extLst>
                <a:ext uri="{FF2B5EF4-FFF2-40B4-BE49-F238E27FC236}">
                  <a16:creationId xmlns:a16="http://schemas.microsoft.com/office/drawing/2014/main" id="{6CEE2491-DF1F-4159-B139-A38AC44C72B0}"/>
                </a:ext>
              </a:extLst>
            </p:cNvPr>
            <p:cNvSpPr txBox="1"/>
            <p:nvPr/>
          </p:nvSpPr>
          <p:spPr>
            <a:xfrm>
              <a:off x="0" y="3829050"/>
              <a:ext cx="4164965" cy="138499"/>
            </a:xfrm>
            <a:prstGeom prst="rect">
              <a:avLst/>
            </a:prstGeom>
            <a:solidFill>
              <a:prstClr val="white"/>
            </a:solidFill>
            <a:ln>
              <a:noFill/>
            </a:ln>
          </p:spPr>
          <p:txBody>
            <a:bodyPr rot="0" spcFirstLastPara="0" vert="horz" wrap="square" lIns="0" tIns="0" rIns="0" bIns="0" numCol="1" spcCol="0" rtlCol="0" fromWordArt="0" anchor="t" anchorCtr="0" forceAA="0" compatLnSpc="1">
              <a:prstTxWarp prst="textNoShape">
                <a:avLst/>
              </a:prstTxWarp>
              <a:spAutoFit/>
            </a:bodyPr>
            <a:lstStyle/>
            <a:p>
              <a:pPr>
                <a:spcAft>
                  <a:spcPts val="1000"/>
                </a:spcAft>
              </a:pPr>
              <a:r>
                <a:rPr lang="en-GB" sz="900" i="1" dirty="0">
                  <a:solidFill>
                    <a:srgbClr val="44546A"/>
                  </a:solidFill>
                  <a:effectLst/>
                  <a:latin typeface="Calibri" panose="020F0502020204030204" pitchFamily="34" charset="0"/>
                  <a:ea typeface="Calibri" panose="020F0502020204030204" pitchFamily="34" charset="0"/>
                  <a:cs typeface="Times New Roman" panose="02020603050405020304" pitchFamily="18" charset="0"/>
                </a:rPr>
                <a:t>Final Combined Wiring Diagram</a:t>
              </a:r>
            </a:p>
          </p:txBody>
        </p:sp>
      </p:grpSp>
      <p:grpSp>
        <p:nvGrpSpPr>
          <p:cNvPr id="79" name="Group 78">
            <a:extLst>
              <a:ext uri="{FF2B5EF4-FFF2-40B4-BE49-F238E27FC236}">
                <a16:creationId xmlns:a16="http://schemas.microsoft.com/office/drawing/2014/main" id="{43B2768D-DC41-4A04-99F9-4E8C5F1B373B}"/>
              </a:ext>
            </a:extLst>
          </p:cNvPr>
          <p:cNvGrpSpPr/>
          <p:nvPr/>
        </p:nvGrpSpPr>
        <p:grpSpPr>
          <a:xfrm>
            <a:off x="15552078" y="11072690"/>
            <a:ext cx="4719350" cy="2995946"/>
            <a:chOff x="0" y="0"/>
            <a:chExt cx="5280025" cy="3277304"/>
          </a:xfrm>
        </p:grpSpPr>
        <p:grpSp>
          <p:nvGrpSpPr>
            <p:cNvPr id="80" name="Group 79">
              <a:extLst>
                <a:ext uri="{FF2B5EF4-FFF2-40B4-BE49-F238E27FC236}">
                  <a16:creationId xmlns:a16="http://schemas.microsoft.com/office/drawing/2014/main" id="{1DFB6FC7-AE82-4C2D-B155-599B30AACD46}"/>
                </a:ext>
              </a:extLst>
            </p:cNvPr>
            <p:cNvGrpSpPr/>
            <p:nvPr/>
          </p:nvGrpSpPr>
          <p:grpSpPr>
            <a:xfrm>
              <a:off x="0" y="0"/>
              <a:ext cx="5280025" cy="3277304"/>
              <a:chOff x="0" y="0"/>
              <a:chExt cx="5280025" cy="3277304"/>
            </a:xfrm>
          </p:grpSpPr>
          <p:pic>
            <p:nvPicPr>
              <p:cNvPr id="85" name="Picture 84">
                <a:extLst>
                  <a:ext uri="{FF2B5EF4-FFF2-40B4-BE49-F238E27FC236}">
                    <a16:creationId xmlns:a16="http://schemas.microsoft.com/office/drawing/2014/main" id="{42297E7E-7EBA-4B9D-BA2C-E647BE35BFDF}"/>
                  </a:ext>
                </a:extLst>
              </p:cNvPr>
              <p:cNvPicPr>
                <a:picLocks noChangeAspect="1"/>
              </p:cNvPicPr>
              <p:nvPr/>
            </p:nvPicPr>
            <p:blipFill rotWithShape="1">
              <a:blip r:embed="rId13" cstate="print">
                <a:extLst>
                  <a:ext uri="{28A0092B-C50C-407E-A947-70E740481C1C}">
                    <a14:useLocalDpi xmlns:a14="http://schemas.microsoft.com/office/drawing/2010/main" val="0"/>
                  </a:ext>
                </a:extLst>
              </a:blip>
              <a:srcRect/>
              <a:stretch/>
            </p:blipFill>
            <p:spPr bwMode="auto">
              <a:xfrm>
                <a:off x="0" y="0"/>
                <a:ext cx="5280025" cy="3082290"/>
              </a:xfrm>
              <a:prstGeom prst="rect">
                <a:avLst/>
              </a:prstGeom>
              <a:ln>
                <a:noFill/>
              </a:ln>
              <a:extLst>
                <a:ext uri="{53640926-AAD7-44D8-BBD7-CCE9431645EC}">
                  <a14:shadowObscured xmlns:a14="http://schemas.microsoft.com/office/drawing/2010/main"/>
                </a:ext>
              </a:extLst>
            </p:spPr>
          </p:pic>
          <p:sp>
            <p:nvSpPr>
              <p:cNvPr id="86" name="Text Box 598">
                <a:extLst>
                  <a:ext uri="{FF2B5EF4-FFF2-40B4-BE49-F238E27FC236}">
                    <a16:creationId xmlns:a16="http://schemas.microsoft.com/office/drawing/2014/main" id="{E3243E73-E983-44F5-93FF-71269F63DA76}"/>
                  </a:ext>
                </a:extLst>
              </p:cNvPr>
              <p:cNvSpPr txBox="1"/>
              <p:nvPr/>
            </p:nvSpPr>
            <p:spPr>
              <a:xfrm>
                <a:off x="0" y="3138805"/>
                <a:ext cx="5280025" cy="138499"/>
              </a:xfrm>
              <a:prstGeom prst="rect">
                <a:avLst/>
              </a:prstGeom>
              <a:solidFill>
                <a:prstClr val="white"/>
              </a:solidFill>
              <a:ln>
                <a:noFill/>
              </a:ln>
            </p:spPr>
            <p:txBody>
              <a:bodyPr rot="0" spcFirstLastPara="0" vert="horz" wrap="square" lIns="0" tIns="0" rIns="0" bIns="0" numCol="1" spcCol="0" rtlCol="0" fromWordArt="0" anchor="t" anchorCtr="0" forceAA="0" compatLnSpc="1">
                <a:prstTxWarp prst="textNoShape">
                  <a:avLst/>
                </a:prstTxWarp>
                <a:spAutoFit/>
              </a:bodyPr>
              <a:lstStyle/>
              <a:p>
                <a:pPr>
                  <a:spcAft>
                    <a:spcPts val="1000"/>
                  </a:spcAft>
                </a:pPr>
                <a:r>
                  <a:rPr lang="en-GB" sz="900" i="1" dirty="0">
                    <a:solidFill>
                      <a:srgbClr val="44546A"/>
                    </a:solidFill>
                    <a:effectLst/>
                    <a:latin typeface="Calibri" panose="020F0502020204030204" pitchFamily="34" charset="0"/>
                    <a:ea typeface="Calibri" panose="020F0502020204030204" pitchFamily="34" charset="0"/>
                    <a:cs typeface="Times New Roman" panose="02020603050405020304" pitchFamily="18" charset="0"/>
                  </a:rPr>
                  <a:t>YOLO Software Test Showing Response</a:t>
                </a:r>
              </a:p>
            </p:txBody>
          </p:sp>
        </p:grpSp>
        <p:sp>
          <p:nvSpPr>
            <p:cNvPr id="81" name="Rectangle 80">
              <a:extLst>
                <a:ext uri="{FF2B5EF4-FFF2-40B4-BE49-F238E27FC236}">
                  <a16:creationId xmlns:a16="http://schemas.microsoft.com/office/drawing/2014/main" id="{32C78954-99F5-450C-B6A9-8C260D83E425}"/>
                </a:ext>
              </a:extLst>
            </p:cNvPr>
            <p:cNvSpPr/>
            <p:nvPr/>
          </p:nvSpPr>
          <p:spPr>
            <a:xfrm>
              <a:off x="831247" y="191863"/>
              <a:ext cx="1670293" cy="2733249"/>
            </a:xfrm>
            <a:prstGeom prst="rect">
              <a:avLst/>
            </a:prstGeom>
            <a:noFill/>
            <a:ln w="28575">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82" name="Text Box 2">
              <a:extLst>
                <a:ext uri="{FF2B5EF4-FFF2-40B4-BE49-F238E27FC236}">
                  <a16:creationId xmlns:a16="http://schemas.microsoft.com/office/drawing/2014/main" id="{F1B83214-8018-476E-ADEE-3A7D5556C95A}"/>
                </a:ext>
              </a:extLst>
            </p:cNvPr>
            <p:cNvSpPr txBox="1">
              <a:spLocks noChangeArrowheads="1"/>
            </p:cNvSpPr>
            <p:nvPr/>
          </p:nvSpPr>
          <p:spPr bwMode="auto">
            <a:xfrm>
              <a:off x="1837592" y="2769577"/>
              <a:ext cx="992869" cy="258970"/>
            </a:xfrm>
            <a:prstGeom prst="rect">
              <a:avLst/>
            </a:prstGeom>
            <a:solidFill>
              <a:srgbClr val="00B050"/>
            </a:solidFill>
            <a:ln w="9525">
              <a:solidFill>
                <a:srgbClr val="00B05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800" b="1">
                  <a:effectLst/>
                  <a:latin typeface="Adobe Heiti Std R" panose="020B0400000000000000" pitchFamily="34" charset="-128"/>
                  <a:ea typeface="Calibri" panose="020F0502020204030204" pitchFamily="34" charset="0"/>
                  <a:cs typeface="Times New Roman" panose="02020603050405020304" pitchFamily="18" charset="0"/>
                </a:rPr>
                <a:t>PERSON 0342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3" name="Rectangle 82">
              <a:extLst>
                <a:ext uri="{FF2B5EF4-FFF2-40B4-BE49-F238E27FC236}">
                  <a16:creationId xmlns:a16="http://schemas.microsoft.com/office/drawing/2014/main" id="{E2C4C8E9-019B-4F47-AC48-5225EA0701EA}"/>
                </a:ext>
              </a:extLst>
            </p:cNvPr>
            <p:cNvSpPr/>
            <p:nvPr/>
          </p:nvSpPr>
          <p:spPr>
            <a:xfrm>
              <a:off x="2990850" y="924658"/>
              <a:ext cx="552450" cy="1885268"/>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84" name="Text Box 2">
              <a:extLst>
                <a:ext uri="{FF2B5EF4-FFF2-40B4-BE49-F238E27FC236}">
                  <a16:creationId xmlns:a16="http://schemas.microsoft.com/office/drawing/2014/main" id="{3CEFA971-BE8C-4C9E-831B-4B69C4B16D7F}"/>
                </a:ext>
              </a:extLst>
            </p:cNvPr>
            <p:cNvSpPr txBox="1">
              <a:spLocks noChangeArrowheads="1"/>
            </p:cNvSpPr>
            <p:nvPr/>
          </p:nvSpPr>
          <p:spPr bwMode="auto">
            <a:xfrm>
              <a:off x="3323492" y="685800"/>
              <a:ext cx="1018203" cy="254568"/>
            </a:xfrm>
            <a:prstGeom prst="rect">
              <a:avLst/>
            </a:prstGeom>
            <a:solidFill>
              <a:srgbClr val="FF0000"/>
            </a:solidFill>
            <a:ln w="9525">
              <a:solidFill>
                <a:srgbClr val="FF0000"/>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800" b="1">
                  <a:effectLst/>
                  <a:latin typeface="Adobe Heiti Std R" panose="020B0400000000000000" pitchFamily="34" charset="-128"/>
                  <a:ea typeface="Calibri" panose="020F0502020204030204" pitchFamily="34" charset="0"/>
                  <a:cs typeface="Times New Roman" panose="02020603050405020304" pitchFamily="18" charset="0"/>
                </a:rPr>
                <a:t>PERSON 1102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p:txBody>
        </p:sp>
      </p:grpSp>
      <p:sp>
        <p:nvSpPr>
          <p:cNvPr id="88" name="Text Box 27">
            <a:extLst>
              <a:ext uri="{FF2B5EF4-FFF2-40B4-BE49-F238E27FC236}">
                <a16:creationId xmlns:a16="http://schemas.microsoft.com/office/drawing/2014/main" id="{8B362690-9F5B-4ADC-B5A1-60A0E285A0E2}"/>
              </a:ext>
            </a:extLst>
          </p:cNvPr>
          <p:cNvSpPr txBox="1">
            <a:spLocks noChangeArrowheads="1"/>
          </p:cNvSpPr>
          <p:nvPr/>
        </p:nvSpPr>
        <p:spPr bwMode="auto">
          <a:xfrm>
            <a:off x="14981245" y="14021926"/>
            <a:ext cx="5706036" cy="1744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spcBef>
                <a:spcPct val="50000"/>
              </a:spcBef>
            </a:pPr>
            <a:r>
              <a:rPr lang="en-GB" altLang="en-US" i="1" dirty="0">
                <a:latin typeface="+mn-lt"/>
                <a:cs typeface="Arial" panose="020B0604020202020204" pitchFamily="34" charset="0"/>
              </a:rPr>
              <a:t>Combined, they allowed the system to not only detect pedestrians but also low down obstacles such as bollards and barriers that drivers may not have seen.</a:t>
            </a:r>
            <a:endParaRPr lang="en-AU" altLang="en-US" i="1" dirty="0">
              <a:latin typeface="+mn-lt"/>
              <a:cs typeface="Arial" panose="020B0604020202020204" pitchFamily="34" charset="0"/>
            </a:endParaRPr>
          </a:p>
        </p:txBody>
      </p:sp>
      <p:sp>
        <p:nvSpPr>
          <p:cNvPr id="89" name="Text Box 21">
            <a:extLst>
              <a:ext uri="{FF2B5EF4-FFF2-40B4-BE49-F238E27FC236}">
                <a16:creationId xmlns:a16="http://schemas.microsoft.com/office/drawing/2014/main" id="{22F9DF34-3422-4FB2-A47F-660ABF017481}"/>
              </a:ext>
            </a:extLst>
          </p:cNvPr>
          <p:cNvSpPr txBox="1">
            <a:spLocks noChangeArrowheads="1"/>
          </p:cNvSpPr>
          <p:nvPr/>
        </p:nvSpPr>
        <p:spPr bwMode="auto">
          <a:xfrm>
            <a:off x="14904639" y="18359013"/>
            <a:ext cx="5935615" cy="9192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b="1" dirty="0">
                <a:latin typeface="+mn-lt"/>
                <a:cs typeface="Arial" panose="020B0604020202020204" pitchFamily="34" charset="0"/>
              </a:rPr>
              <a:t>Conclusion</a:t>
            </a:r>
            <a:br>
              <a:rPr lang="en-AU" altLang="en-US" sz="2800" b="1" dirty="0">
                <a:latin typeface="+mn-lt"/>
                <a:cs typeface="Arial" panose="020B0604020202020204" pitchFamily="34" charset="0"/>
              </a:rPr>
            </a:br>
            <a:r>
              <a:rPr lang="en-AU" altLang="en-US" sz="1200" b="1" dirty="0">
                <a:solidFill>
                  <a:schemeClr val="bg1"/>
                </a:solidFill>
                <a:latin typeface="+mn-lt"/>
                <a:cs typeface="Arial" panose="020B0604020202020204" pitchFamily="34" charset="0"/>
              </a:rPr>
              <a:t>did</a:t>
            </a:r>
          </a:p>
          <a:p>
            <a:r>
              <a:rPr lang="en-GB" i="1" dirty="0">
                <a:latin typeface="+mn-lt"/>
              </a:rPr>
              <a:t>The total cost for full, plant wide implementation of the detection system would be equal to a maximum value of </a:t>
            </a:r>
            <a:r>
              <a:rPr lang="en-GB" b="1" i="1" dirty="0">
                <a:latin typeface="+mn-lt"/>
              </a:rPr>
              <a:t>£9,453. </a:t>
            </a:r>
            <a:r>
              <a:rPr lang="en-GB" i="1" dirty="0">
                <a:latin typeface="+mn-lt"/>
              </a:rPr>
              <a:t>However the potential cost savings to the company for the reduction of just one accident could be worth up to £4.2 million</a:t>
            </a:r>
            <a:r>
              <a:rPr lang="en-GB" sz="2000" i="1" dirty="0">
                <a:latin typeface="+mn-lt"/>
              </a:rPr>
              <a:t>.</a:t>
            </a:r>
            <a:endParaRPr lang="en-GB" sz="2000" b="1" i="1" dirty="0">
              <a:latin typeface="+mn-lt"/>
            </a:endParaRPr>
          </a:p>
          <a:p>
            <a:endParaRPr lang="en-GB" sz="2000" b="1" dirty="0">
              <a:latin typeface="+mn-lt"/>
            </a:endParaRPr>
          </a:p>
          <a:p>
            <a:r>
              <a:rPr lang="en-GB" sz="1600" i="1" dirty="0">
                <a:latin typeface="+mn-lt"/>
              </a:rPr>
              <a:t>Accident Fine + Lease Damage – Project Cost </a:t>
            </a:r>
            <a:r>
              <a:rPr lang="en-GB" sz="1600" b="1" i="1" dirty="0">
                <a:latin typeface="+mn-lt"/>
              </a:rPr>
              <a:t>= Potential Cost Saving</a:t>
            </a:r>
            <a:br>
              <a:rPr lang="en-GB" sz="1000" b="1" dirty="0"/>
            </a:br>
            <a:endParaRPr lang="en-GB" sz="1000" dirty="0"/>
          </a:p>
          <a:p>
            <a:r>
              <a:rPr lang="en-GB" i="1" dirty="0">
                <a:latin typeface="+mn-lt"/>
              </a:rPr>
              <a:t>£4,000,000 + £210,017 - £9453</a:t>
            </a:r>
            <a:r>
              <a:rPr lang="en-GB" b="1" i="1" dirty="0">
                <a:latin typeface="+mn-lt"/>
              </a:rPr>
              <a:t> = £4,200,564</a:t>
            </a:r>
          </a:p>
          <a:p>
            <a:r>
              <a:rPr lang="en-GB" sz="1600" b="1" i="1" dirty="0">
                <a:solidFill>
                  <a:schemeClr val="bg1"/>
                </a:solidFill>
                <a:latin typeface="+mn-lt"/>
              </a:rPr>
              <a:t>did</a:t>
            </a:r>
          </a:p>
          <a:p>
            <a:r>
              <a:rPr lang="en-GB" i="1" dirty="0">
                <a:latin typeface="+mn-lt"/>
              </a:rPr>
              <a:t>Although full implementation was not achieved, a great deal of development has gone into the system. Problems occurred with the webcam and for a fully operational system, a further distance measuring device such as LIDAR or RADAR would need to be considered in order for the camera to detect the correct distance of a pedestrian from a vehicle.</a:t>
            </a:r>
          </a:p>
          <a:p>
            <a:endParaRPr lang="en-GB" b="1" i="1" dirty="0">
              <a:latin typeface="+mn-lt"/>
            </a:endParaRPr>
          </a:p>
          <a:p>
            <a:endParaRPr lang="en-GB" sz="2000" i="1" dirty="0">
              <a:latin typeface="+mn-lt"/>
            </a:endParaRPr>
          </a:p>
          <a:p>
            <a:endParaRPr lang="en-GB" sz="2000" dirty="0">
              <a:latin typeface="+mn-lt"/>
            </a:endParaRPr>
          </a:p>
          <a:p>
            <a:pPr algn="just">
              <a:spcBef>
                <a:spcPct val="50000"/>
              </a:spcBef>
            </a:pPr>
            <a:endParaRPr lang="en-GB" altLang="en-US" sz="2000" i="1" dirty="0">
              <a:latin typeface="+mn-lt"/>
              <a:cs typeface="Arial" panose="020B0604020202020204" pitchFamily="34" charset="0"/>
            </a:endParaRPr>
          </a:p>
        </p:txBody>
      </p:sp>
      <p:cxnSp>
        <p:nvCxnSpPr>
          <p:cNvPr id="90" name="Straight Connector 89">
            <a:extLst>
              <a:ext uri="{FF2B5EF4-FFF2-40B4-BE49-F238E27FC236}">
                <a16:creationId xmlns:a16="http://schemas.microsoft.com/office/drawing/2014/main" id="{B7EB6718-A5C2-4D29-878D-F74268D74362}"/>
              </a:ext>
            </a:extLst>
          </p:cNvPr>
          <p:cNvCxnSpPr/>
          <p:nvPr/>
        </p:nvCxnSpPr>
        <p:spPr>
          <a:xfrm>
            <a:off x="222301" y="6434921"/>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384</TotalTime>
  <Words>451</Words>
  <Application>Microsoft Office PowerPoint</Application>
  <PresentationFormat>Custom</PresentationFormat>
  <Paragraphs>54</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Adobe Heiti Std R</vt:lpstr>
      <vt:lpstr>Arial</vt:lpstr>
      <vt:lpstr>Calibri</vt:lpstr>
      <vt:lpstr>Calibri Light</vt:lpstr>
      <vt:lpstr>Georgia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Ashley</cp:lastModifiedBy>
  <cp:revision>39</cp:revision>
  <dcterms:created xsi:type="dcterms:W3CDTF">2016-02-25T08:27:32Z</dcterms:created>
  <dcterms:modified xsi:type="dcterms:W3CDTF">2019-05-02T09:53:40Z</dcterms:modified>
</cp:coreProperties>
</file>