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</p:sldIdLst>
  <p:sldSz cy="5143500" cx="9144000"/>
  <p:notesSz cx="6858000" cy="9144000"/>
  <p:embeddedFontLst>
    <p:embeddedFont>
      <p:font typeface="Caveat"/>
      <p:regular r:id="rId7"/>
      <p:bold r:id="rId8"/>
    </p:embeddedFont>
    <p:embeddedFont>
      <p:font typeface="Lobster"/>
      <p:regular r:id="rId9"/>
    </p:embeddedFont>
    <p:embeddedFont>
      <p:font typeface="Lora"/>
      <p:regular r:id="rId10"/>
      <p:bold r:id="rId11"/>
      <p:italic r:id="rId12"/>
      <p:boldItalic r:id="rId13"/>
    </p:embeddedFont>
    <p:embeddedFont>
      <p:font typeface="EB Garamond"/>
      <p:regular r:id="rId14"/>
      <p:bold r:id="rId15"/>
      <p:italic r:id="rId16"/>
      <p:boldItalic r:id="rId17"/>
    </p:embeddedFont>
    <p:embeddedFont>
      <p:font typeface="Merriweather"/>
      <p:regular r:id="rId18"/>
      <p:bold r:id="rId19"/>
      <p:italic r:id="rId20"/>
      <p:boldItalic r:id="rId21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Merriweather-italic.fntdata"/><Relationship Id="rId11" Type="http://schemas.openxmlformats.org/officeDocument/2006/relationships/font" Target="fonts/Lora-bold.fntdata"/><Relationship Id="rId10" Type="http://schemas.openxmlformats.org/officeDocument/2006/relationships/font" Target="fonts/Lora-regular.fntdata"/><Relationship Id="rId21" Type="http://schemas.openxmlformats.org/officeDocument/2006/relationships/font" Target="fonts/Merriweather-boldItalic.fntdata"/><Relationship Id="rId13" Type="http://schemas.openxmlformats.org/officeDocument/2006/relationships/font" Target="fonts/Lora-boldItalic.fntdata"/><Relationship Id="rId12" Type="http://schemas.openxmlformats.org/officeDocument/2006/relationships/font" Target="fonts/Lora-italic.fnt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font" Target="fonts/Lobster-regular.fntdata"/><Relationship Id="rId15" Type="http://schemas.openxmlformats.org/officeDocument/2006/relationships/font" Target="fonts/EBGaramond-bold.fntdata"/><Relationship Id="rId14" Type="http://schemas.openxmlformats.org/officeDocument/2006/relationships/font" Target="fonts/EBGaramond-regular.fntdata"/><Relationship Id="rId17" Type="http://schemas.openxmlformats.org/officeDocument/2006/relationships/font" Target="fonts/EBGaramond-boldItalic.fntdata"/><Relationship Id="rId16" Type="http://schemas.openxmlformats.org/officeDocument/2006/relationships/font" Target="fonts/EBGaramond-italic.fntdata"/><Relationship Id="rId5" Type="http://schemas.openxmlformats.org/officeDocument/2006/relationships/notesMaster" Target="notesMasters/notesMaster1.xml"/><Relationship Id="rId19" Type="http://schemas.openxmlformats.org/officeDocument/2006/relationships/font" Target="fonts/Merriweather-bold.fntdata"/><Relationship Id="rId6" Type="http://schemas.openxmlformats.org/officeDocument/2006/relationships/slide" Target="slides/slide1.xml"/><Relationship Id="rId18" Type="http://schemas.openxmlformats.org/officeDocument/2006/relationships/font" Target="fonts/Merriweather-regular.fntdata"/><Relationship Id="rId7" Type="http://schemas.openxmlformats.org/officeDocument/2006/relationships/font" Target="fonts/Caveat-regular.fntdata"/><Relationship Id="rId8" Type="http://schemas.openxmlformats.org/officeDocument/2006/relationships/font" Target="fonts/Caveat-bold.fnt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1dd46d87eba_0_37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1dd46d87eba_0_37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5" Type="http://schemas.openxmlformats.org/officeDocument/2006/relationships/image" Target="../media/image4.png"/><Relationship Id="rId6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EEDC"/>
        </a:solidFill>
      </p:bgPr>
    </p:bg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4" name="Google Shape;54;p13"/>
          <p:cNvCxnSpPr>
            <a:endCxn id="55" idx="1"/>
          </p:cNvCxnSpPr>
          <p:nvPr/>
        </p:nvCxnSpPr>
        <p:spPr>
          <a:xfrm flipH="1" rot="10800000">
            <a:off x="396125" y="246050"/>
            <a:ext cx="3150000" cy="3300"/>
          </a:xfrm>
          <a:prstGeom prst="straightConnector1">
            <a:avLst/>
          </a:prstGeom>
          <a:noFill/>
          <a:ln cap="flat" cmpd="sng" w="9525">
            <a:solidFill>
              <a:srgbClr val="542802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55" name="Google Shape;55;p13"/>
          <p:cNvSpPr txBox="1"/>
          <p:nvPr/>
        </p:nvSpPr>
        <p:spPr>
          <a:xfrm>
            <a:off x="3546125" y="45950"/>
            <a:ext cx="30000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accent2"/>
                </a:solidFill>
              </a:rPr>
              <a:t>𝔸 ℕ 𝔸 𝔻 𝕀 𝕃 𝕐 𝔸 ℤ</a:t>
            </a:r>
            <a:endParaRPr>
              <a:solidFill>
                <a:schemeClr val="accent2"/>
              </a:solidFill>
            </a:endParaRPr>
          </a:p>
        </p:txBody>
      </p:sp>
      <p:sp>
        <p:nvSpPr>
          <p:cNvPr id="56" name="Google Shape;56;p13"/>
          <p:cNvSpPr txBox="1"/>
          <p:nvPr/>
        </p:nvSpPr>
        <p:spPr>
          <a:xfrm>
            <a:off x="408975" y="159275"/>
            <a:ext cx="3000000" cy="661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100">
                <a:solidFill>
                  <a:srgbClr val="542802"/>
                </a:solidFill>
                <a:latin typeface="Merriweather"/>
                <a:ea typeface="Merriweather"/>
                <a:cs typeface="Merriweather"/>
                <a:sym typeface="Merriweather"/>
              </a:rPr>
              <a:t>MENÚ</a:t>
            </a:r>
            <a:endParaRPr b="1" sz="3000">
              <a:solidFill>
                <a:srgbClr val="542802"/>
              </a:solidFill>
              <a:latin typeface="Merriweather"/>
              <a:ea typeface="Merriweather"/>
              <a:cs typeface="Merriweather"/>
              <a:sym typeface="Merriweather"/>
            </a:endParaRPr>
          </a:p>
        </p:txBody>
      </p:sp>
      <p:cxnSp>
        <p:nvCxnSpPr>
          <p:cNvPr id="57" name="Google Shape;57;p13"/>
          <p:cNvCxnSpPr/>
          <p:nvPr/>
        </p:nvCxnSpPr>
        <p:spPr>
          <a:xfrm flipH="1" rot="10800000">
            <a:off x="5239350" y="249275"/>
            <a:ext cx="3520500" cy="6300"/>
          </a:xfrm>
          <a:prstGeom prst="straightConnector1">
            <a:avLst/>
          </a:prstGeom>
          <a:noFill/>
          <a:ln cap="flat" cmpd="sng" w="9525">
            <a:solidFill>
              <a:srgbClr val="54280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58" name="Google Shape;58;p13"/>
          <p:cNvCxnSpPr/>
          <p:nvPr/>
        </p:nvCxnSpPr>
        <p:spPr>
          <a:xfrm>
            <a:off x="337887" y="1072662"/>
            <a:ext cx="16311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59" name="Google Shape;59;p13"/>
          <p:cNvSpPr txBox="1"/>
          <p:nvPr/>
        </p:nvSpPr>
        <p:spPr>
          <a:xfrm>
            <a:off x="623025" y="672350"/>
            <a:ext cx="1060800" cy="507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100">
                <a:solidFill>
                  <a:schemeClr val="dk1"/>
                </a:solidFill>
                <a:latin typeface="Lobster"/>
                <a:ea typeface="Lobster"/>
                <a:cs typeface="Lobster"/>
                <a:sym typeface="Lobster"/>
              </a:rPr>
              <a:t>B</a:t>
            </a:r>
            <a:r>
              <a:rPr lang="en-GB" sz="2100">
                <a:solidFill>
                  <a:schemeClr val="dk1"/>
                </a:solidFill>
                <a:latin typeface="Lobster"/>
                <a:ea typeface="Lobster"/>
                <a:cs typeface="Lobster"/>
                <a:sym typeface="Lobster"/>
              </a:rPr>
              <a:t>ebidas</a:t>
            </a:r>
            <a:endParaRPr sz="100">
              <a:latin typeface="Lobster"/>
              <a:ea typeface="Lobster"/>
              <a:cs typeface="Lobster"/>
              <a:sym typeface="Lobster"/>
            </a:endParaRPr>
          </a:p>
        </p:txBody>
      </p:sp>
      <p:pic>
        <p:nvPicPr>
          <p:cNvPr id="60" name="Google Shape;60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69172" y="690225"/>
            <a:ext cx="220529" cy="400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1" name="Google Shape;61;p13"/>
          <p:cNvPicPr preferRelativeResize="0"/>
          <p:nvPr/>
        </p:nvPicPr>
        <p:blipFill rotWithShape="1">
          <a:blip r:embed="rId3">
            <a:alphaModFix/>
          </a:blip>
          <a:srcRect b="-9579" l="0" r="0" t="9580"/>
          <a:stretch/>
        </p:blipFill>
        <p:spPr>
          <a:xfrm>
            <a:off x="461125" y="726204"/>
            <a:ext cx="220526" cy="400195"/>
          </a:xfrm>
          <a:prstGeom prst="rect">
            <a:avLst/>
          </a:prstGeom>
          <a:noFill/>
          <a:ln>
            <a:noFill/>
          </a:ln>
        </p:spPr>
      </p:pic>
      <p:sp>
        <p:nvSpPr>
          <p:cNvPr id="62" name="Google Shape;62;p13"/>
          <p:cNvSpPr txBox="1"/>
          <p:nvPr/>
        </p:nvSpPr>
        <p:spPr>
          <a:xfrm>
            <a:off x="294075" y="1414500"/>
            <a:ext cx="2204400" cy="1308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8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Mezcla de yogur, agua, especias y,</a:t>
            </a:r>
            <a:endParaRPr b="1" sz="8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8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a veces, fruta.</a:t>
            </a:r>
            <a:endParaRPr b="1" sz="8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8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-GB" sz="900" u="sng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sabores :</a:t>
            </a:r>
            <a:endParaRPr b="1" i="1" sz="900" u="sng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8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Dulce suave</a:t>
            </a:r>
            <a:endParaRPr b="1" sz="8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~ Mango</a:t>
            </a:r>
            <a:endParaRPr sz="8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~ Fresa</a:t>
            </a:r>
            <a:endParaRPr sz="8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~ Fruta seca</a:t>
            </a:r>
            <a:endParaRPr sz="8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~ Banana</a:t>
            </a:r>
            <a:endParaRPr sz="8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</p:txBody>
      </p:sp>
      <p:sp>
        <p:nvSpPr>
          <p:cNvPr id="63" name="Google Shape;63;p13"/>
          <p:cNvSpPr txBox="1"/>
          <p:nvPr/>
        </p:nvSpPr>
        <p:spPr>
          <a:xfrm>
            <a:off x="63963" y="1072650"/>
            <a:ext cx="16311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E6B8AF"/>
              </a:buClr>
              <a:buSzPts val="1200"/>
              <a:buFont typeface="Caveat"/>
              <a:buChar char="●"/>
            </a:pPr>
            <a:r>
              <a:rPr b="1" lang="en-GB" sz="1200">
                <a:latin typeface="Caveat"/>
                <a:ea typeface="Caveat"/>
                <a:cs typeface="Caveat"/>
                <a:sym typeface="Caveat"/>
              </a:rPr>
              <a:t>Suero de la leche</a:t>
            </a:r>
            <a:endParaRPr b="1" sz="1500">
              <a:latin typeface="Caveat"/>
              <a:ea typeface="Caveat"/>
              <a:cs typeface="Caveat"/>
              <a:sym typeface="Caveat"/>
            </a:endParaRPr>
          </a:p>
        </p:txBody>
      </p:sp>
      <p:sp>
        <p:nvSpPr>
          <p:cNvPr id="64" name="Google Shape;64;p13"/>
          <p:cNvSpPr txBox="1"/>
          <p:nvPr/>
        </p:nvSpPr>
        <p:spPr>
          <a:xfrm>
            <a:off x="1071975" y="1924563"/>
            <a:ext cx="3000000" cy="954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8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S</a:t>
            </a:r>
            <a:r>
              <a:rPr b="1" lang="en-GB" sz="8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alada </a:t>
            </a:r>
            <a:endParaRPr b="1" sz="8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~ Menta</a:t>
            </a:r>
            <a:endParaRPr sz="8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~ Jengibre y piña</a:t>
            </a:r>
            <a:endParaRPr sz="8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~ Raíz de remolacha</a:t>
            </a:r>
            <a:endParaRPr sz="8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1"/>
                </a:solidFill>
                <a:latin typeface="EB Garamond"/>
                <a:ea typeface="EB Garamond"/>
                <a:cs typeface="EB Garamond"/>
                <a:sym typeface="EB Garamond"/>
              </a:rPr>
              <a:t>~ Kiwi</a:t>
            </a:r>
            <a:endParaRPr sz="800">
              <a:solidFill>
                <a:schemeClr val="dk1"/>
              </a:solidFill>
              <a:latin typeface="EB Garamond"/>
              <a:ea typeface="EB Garamond"/>
              <a:cs typeface="EB Garamond"/>
              <a:sym typeface="EB Garamon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i="1" sz="1000" u="sng">
              <a:solidFill>
                <a:schemeClr val="dk1"/>
              </a:solidFill>
              <a:highlight>
                <a:srgbClr val="FFFFFF"/>
              </a:highlight>
              <a:latin typeface="EB Garamond"/>
              <a:ea typeface="EB Garamond"/>
              <a:cs typeface="EB Garamond"/>
              <a:sym typeface="EB Garamond"/>
            </a:endParaRPr>
          </a:p>
        </p:txBody>
      </p:sp>
      <p:cxnSp>
        <p:nvCxnSpPr>
          <p:cNvPr id="65" name="Google Shape;65;p13"/>
          <p:cNvCxnSpPr/>
          <p:nvPr/>
        </p:nvCxnSpPr>
        <p:spPr>
          <a:xfrm flipH="1" rot="10800000">
            <a:off x="408963" y="3218875"/>
            <a:ext cx="1488900" cy="63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66" name="Google Shape;66;p13"/>
          <p:cNvSpPr txBox="1"/>
          <p:nvPr/>
        </p:nvSpPr>
        <p:spPr>
          <a:xfrm>
            <a:off x="474250" y="2641363"/>
            <a:ext cx="3000000" cy="507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100">
                <a:solidFill>
                  <a:schemeClr val="dk1"/>
                </a:solidFill>
                <a:latin typeface="Lobster"/>
                <a:ea typeface="Lobster"/>
                <a:cs typeface="Lobster"/>
                <a:sym typeface="Lobster"/>
              </a:rPr>
              <a:t>Desayuno</a:t>
            </a:r>
            <a:endParaRPr sz="1900">
              <a:latin typeface="Lobster"/>
              <a:ea typeface="Lobster"/>
              <a:cs typeface="Lobster"/>
              <a:sym typeface="Lobster"/>
            </a:endParaRPr>
          </a:p>
        </p:txBody>
      </p:sp>
      <p:pic>
        <p:nvPicPr>
          <p:cNvPr id="67" name="Google Shape;67;p1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77700" y="3010912"/>
            <a:ext cx="1068129" cy="384900"/>
          </a:xfrm>
          <a:prstGeom prst="rect">
            <a:avLst/>
          </a:prstGeom>
          <a:noFill/>
          <a:ln>
            <a:noFill/>
          </a:ln>
        </p:spPr>
      </p:pic>
      <p:sp>
        <p:nvSpPr>
          <p:cNvPr id="68" name="Google Shape;68;p13"/>
          <p:cNvSpPr txBox="1"/>
          <p:nvPr/>
        </p:nvSpPr>
        <p:spPr>
          <a:xfrm>
            <a:off x="63975" y="3285325"/>
            <a:ext cx="2752200" cy="754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E6B8AF"/>
              </a:buClr>
              <a:buSzPts val="1300"/>
              <a:buFont typeface="Caveat"/>
              <a:buChar char="●"/>
            </a:pPr>
            <a:r>
              <a:rPr b="1" lang="en-GB" sz="1300">
                <a:latin typeface="Caveat"/>
                <a:ea typeface="Caveat"/>
                <a:cs typeface="Caveat"/>
                <a:sym typeface="Caveat"/>
              </a:rPr>
              <a:t>Fideos       4.40 </a:t>
            </a:r>
            <a:r>
              <a:rPr b="1" lang="en-GB" sz="500"/>
              <a:t>EUR</a:t>
            </a:r>
            <a:endParaRPr b="1" sz="5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800">
                <a:latin typeface="EB Garamond"/>
                <a:ea typeface="EB Garamond"/>
                <a:cs typeface="EB Garamond"/>
                <a:sym typeface="EB Garamond"/>
              </a:rPr>
              <a:t>Postre tradicional de Bangladesh elaborado con fideos asados, aroma de especias enteras y azúcar. Esto se puede servir solo o con paratha simple.</a:t>
            </a:r>
            <a:endParaRPr b="1" sz="1200">
              <a:latin typeface="Caveat"/>
              <a:ea typeface="Caveat"/>
              <a:cs typeface="Caveat"/>
              <a:sym typeface="Caveat"/>
            </a:endParaRPr>
          </a:p>
        </p:txBody>
      </p:sp>
      <p:sp>
        <p:nvSpPr>
          <p:cNvPr id="69" name="Google Shape;69;p13"/>
          <p:cNvSpPr txBox="1"/>
          <p:nvPr/>
        </p:nvSpPr>
        <p:spPr>
          <a:xfrm>
            <a:off x="-3075" y="4434400"/>
            <a:ext cx="2313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292100" lvl="0" marL="457200" rtl="0" algn="l">
              <a:spcBef>
                <a:spcPts val="0"/>
              </a:spcBef>
              <a:spcAft>
                <a:spcPts val="0"/>
              </a:spcAft>
              <a:buClr>
                <a:srgbClr val="E6B8AF"/>
              </a:buClr>
              <a:buSzPts val="1000"/>
              <a:buFont typeface="Caveat"/>
              <a:buChar char="●"/>
            </a:pPr>
            <a:r>
              <a:rPr b="1" lang="en-GB" sz="1200">
                <a:latin typeface="Caveat"/>
                <a:ea typeface="Caveat"/>
                <a:cs typeface="Caveat"/>
                <a:sym typeface="Caveat"/>
              </a:rPr>
              <a:t>Crepe</a:t>
            </a:r>
            <a:endParaRPr b="1" sz="800">
              <a:latin typeface="EB Garamond"/>
              <a:ea typeface="EB Garamond"/>
              <a:cs typeface="EB Garamond"/>
              <a:sym typeface="EB Garamond"/>
            </a:endParaRPr>
          </a:p>
        </p:txBody>
      </p:sp>
      <p:sp>
        <p:nvSpPr>
          <p:cNvPr id="70" name="Google Shape;70;p13"/>
          <p:cNvSpPr txBox="1"/>
          <p:nvPr/>
        </p:nvSpPr>
        <p:spPr>
          <a:xfrm>
            <a:off x="-12" y="4749913"/>
            <a:ext cx="14376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285750" lvl="0" marL="457200" rtl="0" algn="l">
              <a:spcBef>
                <a:spcPts val="0"/>
              </a:spcBef>
              <a:spcAft>
                <a:spcPts val="0"/>
              </a:spcAft>
              <a:buClr>
                <a:srgbClr val="E6B8AF"/>
              </a:buClr>
              <a:buSzPts val="900"/>
              <a:buFont typeface="Caveat"/>
              <a:buChar char="●"/>
            </a:pPr>
            <a:r>
              <a:rPr b="1" lang="en-GB" sz="1100">
                <a:latin typeface="Caveat"/>
                <a:ea typeface="Caveat"/>
                <a:cs typeface="Caveat"/>
                <a:sym typeface="Caveat"/>
              </a:rPr>
              <a:t>Gofres</a:t>
            </a:r>
            <a:endParaRPr b="1" sz="1100">
              <a:latin typeface="Caveat"/>
              <a:ea typeface="Caveat"/>
              <a:cs typeface="Caveat"/>
              <a:sym typeface="Cavea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latin typeface="Caveat"/>
              <a:ea typeface="Caveat"/>
              <a:cs typeface="Caveat"/>
              <a:sym typeface="Caveat"/>
            </a:endParaRPr>
          </a:p>
        </p:txBody>
      </p:sp>
      <p:sp>
        <p:nvSpPr>
          <p:cNvPr id="71" name="Google Shape;71;p13"/>
          <p:cNvSpPr txBox="1"/>
          <p:nvPr/>
        </p:nvSpPr>
        <p:spPr>
          <a:xfrm>
            <a:off x="85350" y="3911625"/>
            <a:ext cx="2511000" cy="63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E6B8AF"/>
              </a:buClr>
              <a:buSzPts val="1200"/>
              <a:buFont typeface="Caveat"/>
              <a:buChar char="●"/>
            </a:pPr>
            <a:r>
              <a:rPr b="1" lang="en-GB" sz="1300">
                <a:latin typeface="Caveat"/>
                <a:ea typeface="Caveat"/>
                <a:cs typeface="Caveat"/>
                <a:sym typeface="Caveat"/>
              </a:rPr>
              <a:t>Desayuno completo  8.0 </a:t>
            </a:r>
            <a:r>
              <a:rPr b="1" lang="en-GB" sz="500"/>
              <a:t>EUR</a:t>
            </a:r>
            <a:endParaRPr b="1" sz="5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800">
                <a:latin typeface="EB Garamond"/>
                <a:ea typeface="EB Garamond"/>
                <a:cs typeface="EB Garamond"/>
                <a:sym typeface="EB Garamond"/>
              </a:rPr>
              <a:t>Servido con tostadas, huevo frito/revuelto/cocido, frijoles horneados (opcional), salchichas, tocino</a:t>
            </a:r>
            <a:endParaRPr b="1" sz="800">
              <a:latin typeface="EB Garamond"/>
              <a:ea typeface="EB Garamond"/>
              <a:cs typeface="EB Garamond"/>
              <a:sym typeface="EB Garamond"/>
            </a:endParaRPr>
          </a:p>
        </p:txBody>
      </p:sp>
      <p:sp>
        <p:nvSpPr>
          <p:cNvPr id="72" name="Google Shape;72;p13"/>
          <p:cNvSpPr txBox="1"/>
          <p:nvPr/>
        </p:nvSpPr>
        <p:spPr>
          <a:xfrm>
            <a:off x="1536225" y="4497400"/>
            <a:ext cx="11226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900">
                <a:latin typeface="EB Garamond"/>
                <a:ea typeface="EB Garamond"/>
                <a:cs typeface="EB Garamond"/>
                <a:sym typeface="EB Garamond"/>
              </a:rPr>
              <a:t>{tu elección </a:t>
            </a:r>
            <a:endParaRPr b="1" sz="900">
              <a:latin typeface="EB Garamond"/>
              <a:ea typeface="EB Garamond"/>
              <a:cs typeface="EB Garamond"/>
              <a:sym typeface="EB Garamon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900">
                <a:latin typeface="EB Garamond"/>
                <a:ea typeface="EB Garamond"/>
                <a:cs typeface="EB Garamond"/>
                <a:sym typeface="EB Garamond"/>
              </a:rPr>
              <a:t>de coberturas}</a:t>
            </a:r>
            <a:endParaRPr b="1" sz="900">
              <a:latin typeface="EB Garamond"/>
              <a:ea typeface="EB Garamond"/>
              <a:cs typeface="EB Garamond"/>
              <a:sym typeface="EB Garamond"/>
            </a:endParaRPr>
          </a:p>
        </p:txBody>
      </p:sp>
      <p:sp>
        <p:nvSpPr>
          <p:cNvPr id="73" name="Google Shape;73;p13"/>
          <p:cNvSpPr txBox="1"/>
          <p:nvPr/>
        </p:nvSpPr>
        <p:spPr>
          <a:xfrm>
            <a:off x="3186425" y="1219200"/>
            <a:ext cx="2618400" cy="2970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700">
                <a:solidFill>
                  <a:srgbClr val="542802"/>
                </a:solidFill>
                <a:latin typeface="Merriweather"/>
                <a:ea typeface="Merriweather"/>
                <a:cs typeface="Merriweather"/>
                <a:sym typeface="Merriweather"/>
              </a:rPr>
              <a:t>OFERTAS ESPECIALES</a:t>
            </a:r>
            <a:endParaRPr b="1" sz="1700">
              <a:solidFill>
                <a:srgbClr val="542802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700">
              <a:solidFill>
                <a:srgbClr val="542802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542802"/>
              </a:buClr>
              <a:buSzPts val="1200"/>
              <a:buFont typeface="Merriweather"/>
              <a:buChar char="●"/>
            </a:pPr>
            <a:r>
              <a:rPr b="1" lang="en-GB" sz="1200">
                <a:solidFill>
                  <a:srgbClr val="542802"/>
                </a:solidFill>
                <a:latin typeface="Merriweather"/>
                <a:ea typeface="Merriweather"/>
                <a:cs typeface="Merriweather"/>
                <a:sym typeface="Merriweather"/>
              </a:rPr>
              <a:t>Reserva cualquier habitación y obtén bebidas gratis.</a:t>
            </a:r>
            <a:endParaRPr b="1" sz="1200">
              <a:solidFill>
                <a:srgbClr val="542802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200">
              <a:solidFill>
                <a:srgbClr val="542802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542802"/>
              </a:buClr>
              <a:buSzPts val="1200"/>
              <a:buFont typeface="Merriweather"/>
              <a:buChar char="●"/>
            </a:pPr>
            <a:r>
              <a:rPr b="1" lang="en-GB" sz="1200">
                <a:solidFill>
                  <a:srgbClr val="542802"/>
                </a:solidFill>
                <a:latin typeface="Merriweather"/>
                <a:ea typeface="Merriweather"/>
                <a:cs typeface="Merriweather"/>
                <a:sym typeface="Merriweather"/>
              </a:rPr>
              <a:t>Espectáculo de magia a las 19:00 h niños menores de 5 años gratis.</a:t>
            </a:r>
            <a:endParaRPr b="1" sz="1200">
              <a:solidFill>
                <a:srgbClr val="542802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200">
              <a:solidFill>
                <a:srgbClr val="542802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542802"/>
              </a:buClr>
              <a:buSzPts val="1200"/>
              <a:buFont typeface="Merriweather"/>
              <a:buChar char="●"/>
            </a:pPr>
            <a:r>
              <a:rPr b="1" lang="en-GB" sz="1500">
                <a:solidFill>
                  <a:srgbClr val="542802"/>
                </a:solidFill>
                <a:latin typeface="Merriweather"/>
                <a:ea typeface="Merriweather"/>
                <a:cs typeface="Merriweather"/>
                <a:sym typeface="Merriweather"/>
              </a:rPr>
              <a:t>10</a:t>
            </a:r>
            <a:r>
              <a:rPr b="1" lang="en-GB" sz="1200">
                <a:solidFill>
                  <a:srgbClr val="542802"/>
                </a:solidFill>
                <a:latin typeface="Merriweather"/>
                <a:ea typeface="Merriweather"/>
                <a:cs typeface="Merriweather"/>
                <a:sym typeface="Merriweather"/>
              </a:rPr>
              <a:t> afortunados ganadores de la rifa, entrada gratuita, mayores de 18 años.</a:t>
            </a:r>
            <a:endParaRPr b="1" sz="1200">
              <a:solidFill>
                <a:srgbClr val="542802"/>
              </a:solidFill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74" name="Google Shape;74;p13"/>
          <p:cNvSpPr txBox="1"/>
          <p:nvPr/>
        </p:nvSpPr>
        <p:spPr>
          <a:xfrm>
            <a:off x="2816175" y="313725"/>
            <a:ext cx="32421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-GB" sz="2800">
                <a:solidFill>
                  <a:srgbClr val="C70039"/>
                </a:solidFill>
                <a:latin typeface="Lora"/>
                <a:ea typeface="Lora"/>
                <a:cs typeface="Lora"/>
                <a:sym typeface="Lora"/>
              </a:rPr>
              <a:t>NOCHE  MÁGICA</a:t>
            </a:r>
            <a:endParaRPr b="1" i="1" sz="2800">
              <a:solidFill>
                <a:srgbClr val="C70039"/>
              </a:solidFill>
              <a:latin typeface="Lora"/>
              <a:ea typeface="Lora"/>
              <a:cs typeface="Lora"/>
              <a:sym typeface="Lora"/>
            </a:endParaRPr>
          </a:p>
        </p:txBody>
      </p:sp>
      <p:pic>
        <p:nvPicPr>
          <p:cNvPr id="75" name="Google Shape;75;p1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900750" y="313725"/>
            <a:ext cx="714775" cy="718359"/>
          </a:xfrm>
          <a:prstGeom prst="rect">
            <a:avLst/>
          </a:prstGeom>
          <a:noFill/>
          <a:ln>
            <a:noFill/>
          </a:ln>
        </p:spPr>
      </p:pic>
      <p:sp>
        <p:nvSpPr>
          <p:cNvPr id="76" name="Google Shape;76;p13"/>
          <p:cNvSpPr txBox="1"/>
          <p:nvPr/>
        </p:nvSpPr>
        <p:spPr>
          <a:xfrm>
            <a:off x="957825" y="4434400"/>
            <a:ext cx="13521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200">
                <a:latin typeface="Caveat"/>
                <a:ea typeface="Caveat"/>
                <a:cs typeface="Caveat"/>
                <a:sym typeface="Caveat"/>
              </a:rPr>
              <a:t>2.25</a:t>
            </a:r>
            <a:r>
              <a:rPr lang="en-GB" sz="1200"/>
              <a:t> </a:t>
            </a:r>
            <a:r>
              <a:rPr b="1" lang="en-GB" sz="500"/>
              <a:t>EUR</a:t>
            </a:r>
            <a:endParaRPr b="1" sz="500"/>
          </a:p>
        </p:txBody>
      </p:sp>
      <p:sp>
        <p:nvSpPr>
          <p:cNvPr id="77" name="Google Shape;77;p13"/>
          <p:cNvSpPr txBox="1"/>
          <p:nvPr/>
        </p:nvSpPr>
        <p:spPr>
          <a:xfrm>
            <a:off x="929775" y="4749925"/>
            <a:ext cx="15687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200">
                <a:latin typeface="Caveat"/>
                <a:ea typeface="Caveat"/>
                <a:cs typeface="Caveat"/>
                <a:sym typeface="Caveat"/>
              </a:rPr>
              <a:t>3.40 </a:t>
            </a:r>
            <a:r>
              <a:rPr b="1" lang="en-GB" sz="500"/>
              <a:t>EUR</a:t>
            </a:r>
            <a:endParaRPr b="1" sz="500"/>
          </a:p>
        </p:txBody>
      </p:sp>
      <p:sp>
        <p:nvSpPr>
          <p:cNvPr id="78" name="Google Shape;78;p13"/>
          <p:cNvSpPr txBox="1"/>
          <p:nvPr/>
        </p:nvSpPr>
        <p:spPr>
          <a:xfrm>
            <a:off x="1603875" y="1090425"/>
            <a:ext cx="11799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200">
                <a:latin typeface="Caveat"/>
                <a:ea typeface="Caveat"/>
                <a:cs typeface="Caveat"/>
                <a:sym typeface="Caveat"/>
              </a:rPr>
              <a:t>5.70</a:t>
            </a:r>
            <a:r>
              <a:rPr b="1" lang="en-GB" sz="500"/>
              <a:t> EUR</a:t>
            </a:r>
            <a:endParaRPr b="1" sz="500"/>
          </a:p>
        </p:txBody>
      </p:sp>
      <p:sp>
        <p:nvSpPr>
          <p:cNvPr id="79" name="Google Shape;79;p13"/>
          <p:cNvSpPr txBox="1"/>
          <p:nvPr/>
        </p:nvSpPr>
        <p:spPr>
          <a:xfrm>
            <a:off x="6663625" y="1126400"/>
            <a:ext cx="3365100" cy="164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rgbClr val="E6B8AF"/>
              </a:buClr>
              <a:buSzPts val="1400"/>
              <a:buFont typeface="Caveat"/>
              <a:buChar char="●"/>
            </a:pPr>
            <a:r>
              <a:rPr b="1" lang="en-GB">
                <a:latin typeface="Caveat"/>
                <a:ea typeface="Caveat"/>
                <a:cs typeface="Caveat"/>
                <a:sym typeface="Caveat"/>
              </a:rPr>
              <a:t>Habitaciones familiares </a:t>
            </a:r>
            <a:r>
              <a:rPr b="1" lang="en-GB">
                <a:latin typeface="Caveat"/>
                <a:ea typeface="Caveat"/>
                <a:cs typeface="Caveat"/>
                <a:sym typeface="Caveat"/>
              </a:rPr>
              <a:t>~ </a:t>
            </a:r>
            <a:endParaRPr b="1">
              <a:latin typeface="Caveat"/>
              <a:ea typeface="Caveat"/>
              <a:cs typeface="Caveat"/>
              <a:sym typeface="Caveat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latin typeface="Caveat"/>
                <a:ea typeface="Caveat"/>
                <a:cs typeface="Caveat"/>
                <a:sym typeface="Caveat"/>
              </a:rPr>
              <a:t>         </a:t>
            </a:r>
            <a:r>
              <a:rPr b="1" lang="en-GB" sz="1200">
                <a:latin typeface="Caveat"/>
                <a:ea typeface="Caveat"/>
                <a:cs typeface="Caveat"/>
                <a:sym typeface="Caveat"/>
              </a:rPr>
              <a:t>180 </a:t>
            </a:r>
            <a:r>
              <a:rPr b="1" lang="en-GB" sz="600"/>
              <a:t>EUR</a:t>
            </a:r>
            <a:endParaRPr b="1" sz="600"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rgbClr val="E6B8AF"/>
              </a:buClr>
              <a:buSzPts val="1400"/>
              <a:buFont typeface="Caveat"/>
              <a:buChar char="●"/>
            </a:pPr>
            <a:r>
              <a:rPr b="1" lang="en-GB">
                <a:latin typeface="Caveat"/>
                <a:ea typeface="Caveat"/>
                <a:cs typeface="Caveat"/>
                <a:sym typeface="Caveat"/>
              </a:rPr>
              <a:t>D</a:t>
            </a:r>
            <a:r>
              <a:rPr b="1" lang="en-GB">
                <a:latin typeface="Caveat"/>
                <a:ea typeface="Caveat"/>
                <a:cs typeface="Caveat"/>
                <a:sym typeface="Caveat"/>
              </a:rPr>
              <a:t>oble habitacion </a:t>
            </a:r>
            <a:r>
              <a:rPr b="1" lang="en-GB">
                <a:latin typeface="Caveat"/>
                <a:ea typeface="Caveat"/>
                <a:cs typeface="Caveat"/>
                <a:sym typeface="Caveat"/>
              </a:rPr>
              <a:t>~</a:t>
            </a:r>
            <a:endParaRPr b="1">
              <a:latin typeface="Caveat"/>
              <a:ea typeface="Caveat"/>
              <a:cs typeface="Caveat"/>
              <a:sym typeface="Caveat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100">
                <a:latin typeface="Caveat"/>
                <a:ea typeface="Caveat"/>
                <a:cs typeface="Caveat"/>
                <a:sym typeface="Caveat"/>
              </a:rPr>
              <a:t>           120 </a:t>
            </a:r>
            <a:r>
              <a:rPr b="1" lang="en-GB" sz="600"/>
              <a:t>EUR</a:t>
            </a:r>
            <a:endParaRPr b="1" sz="600"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rgbClr val="E6B8AF"/>
              </a:buClr>
              <a:buSzPts val="1400"/>
              <a:buFont typeface="Caveat"/>
              <a:buChar char="●"/>
            </a:pPr>
            <a:r>
              <a:rPr b="1" lang="en-GB">
                <a:latin typeface="Caveat"/>
                <a:ea typeface="Caveat"/>
                <a:cs typeface="Caveat"/>
                <a:sym typeface="Caveat"/>
              </a:rPr>
              <a:t>Habitación</a:t>
            </a:r>
            <a:r>
              <a:rPr b="1" lang="en-GB">
                <a:latin typeface="Caveat"/>
                <a:ea typeface="Caveat"/>
                <a:cs typeface="Caveat"/>
                <a:sym typeface="Caveat"/>
              </a:rPr>
              <a:t> individual ~</a:t>
            </a:r>
            <a:endParaRPr b="1">
              <a:latin typeface="Caveat"/>
              <a:ea typeface="Caveat"/>
              <a:cs typeface="Caveat"/>
              <a:sym typeface="Cavea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latin typeface="Caveat"/>
                <a:ea typeface="Caveat"/>
                <a:cs typeface="Caveat"/>
                <a:sym typeface="Caveat"/>
              </a:rPr>
              <a:t>                   </a:t>
            </a:r>
            <a:r>
              <a:rPr b="1" lang="en-GB" sz="1100">
                <a:latin typeface="Caveat"/>
                <a:ea typeface="Caveat"/>
                <a:cs typeface="Caveat"/>
                <a:sym typeface="Caveat"/>
              </a:rPr>
              <a:t> 80 </a:t>
            </a:r>
            <a:r>
              <a:rPr b="1" lang="en-GB" sz="600"/>
              <a:t>EUR</a:t>
            </a:r>
            <a:endParaRPr b="1" sz="6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latin typeface="Caveat"/>
              <a:ea typeface="Caveat"/>
              <a:cs typeface="Caveat"/>
              <a:sym typeface="Caveat"/>
            </a:endParaRPr>
          </a:p>
        </p:txBody>
      </p:sp>
      <p:sp>
        <p:nvSpPr>
          <p:cNvPr id="80" name="Google Shape;80;p13"/>
          <p:cNvSpPr txBox="1"/>
          <p:nvPr/>
        </p:nvSpPr>
        <p:spPr>
          <a:xfrm>
            <a:off x="6719150" y="628725"/>
            <a:ext cx="29085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200">
                <a:solidFill>
                  <a:srgbClr val="542802"/>
                </a:solidFill>
                <a:latin typeface="Merriweather"/>
                <a:ea typeface="Merriweather"/>
                <a:cs typeface="Merriweather"/>
                <a:sym typeface="Merriweather"/>
              </a:rPr>
              <a:t>HABITACIONES</a:t>
            </a:r>
            <a:endParaRPr b="1" sz="2200">
              <a:solidFill>
                <a:srgbClr val="542802"/>
              </a:solidFill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81" name="Google Shape;81;p13"/>
          <p:cNvSpPr txBox="1"/>
          <p:nvPr/>
        </p:nvSpPr>
        <p:spPr>
          <a:xfrm>
            <a:off x="3754325" y="713325"/>
            <a:ext cx="2050500" cy="3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-GB" sz="11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25 de febrero</a:t>
            </a:r>
            <a:endParaRPr b="1" i="1" sz="11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cxnSp>
        <p:nvCxnSpPr>
          <p:cNvPr id="82" name="Google Shape;82;p13"/>
          <p:cNvCxnSpPr/>
          <p:nvPr/>
        </p:nvCxnSpPr>
        <p:spPr>
          <a:xfrm>
            <a:off x="6746950" y="2727925"/>
            <a:ext cx="2193600" cy="69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83" name="Google Shape;83;p13"/>
          <p:cNvSpPr txBox="1"/>
          <p:nvPr/>
        </p:nvSpPr>
        <p:spPr>
          <a:xfrm>
            <a:off x="6719150" y="2829475"/>
            <a:ext cx="2401800" cy="785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300">
                <a:solidFill>
                  <a:schemeClr val="dk1"/>
                </a:solidFill>
                <a:latin typeface="Caveat"/>
                <a:ea typeface="Caveat"/>
                <a:cs typeface="Caveat"/>
                <a:sym typeface="Caveat"/>
              </a:rPr>
              <a:t>Para más preguntas o detalles sobre este evento por favor contáctenos a través de :</a:t>
            </a:r>
            <a:endParaRPr sz="1600">
              <a:latin typeface="Caveat"/>
              <a:ea typeface="Caveat"/>
              <a:cs typeface="Caveat"/>
              <a:sym typeface="Caveat"/>
            </a:endParaRPr>
          </a:p>
        </p:txBody>
      </p:sp>
      <p:sp>
        <p:nvSpPr>
          <p:cNvPr id="84" name="Google Shape;84;p13"/>
          <p:cNvSpPr txBox="1"/>
          <p:nvPr/>
        </p:nvSpPr>
        <p:spPr>
          <a:xfrm>
            <a:off x="6722650" y="3551650"/>
            <a:ext cx="2242200" cy="1262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Georgia"/>
                <a:ea typeface="Georgia"/>
                <a:cs typeface="Georgia"/>
                <a:sym typeface="Georgia"/>
              </a:rPr>
              <a:t>Dirección de correo electrónico</a:t>
            </a:r>
            <a:r>
              <a:rPr lang="en-GB">
                <a:latin typeface="Georgia"/>
                <a:ea typeface="Georgia"/>
                <a:cs typeface="Georgia"/>
                <a:sym typeface="Georgia"/>
              </a:rPr>
              <a:t>: </a:t>
            </a:r>
            <a:r>
              <a:rPr b="1" lang="en-GB"/>
              <a:t>@hotelanadilyaz.com</a:t>
            </a:r>
            <a:endParaRPr b="1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Georgia"/>
                <a:ea typeface="Georgia"/>
                <a:cs typeface="Georgia"/>
                <a:sym typeface="Georgia"/>
              </a:rPr>
              <a:t>Teléfono</a:t>
            </a:r>
            <a:r>
              <a:rPr lang="en-GB">
                <a:latin typeface="Georgia"/>
                <a:ea typeface="Georgia"/>
                <a:cs typeface="Georgia"/>
                <a:sym typeface="Georgia"/>
              </a:rPr>
              <a:t>:</a:t>
            </a:r>
            <a:endParaRPr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/>
              <a:t>+34 123 456 789</a:t>
            </a:r>
            <a:endParaRPr b="1"/>
          </a:p>
        </p:txBody>
      </p:sp>
      <p:sp>
        <p:nvSpPr>
          <p:cNvPr id="85" name="Google Shape;85;p13"/>
          <p:cNvSpPr txBox="1"/>
          <p:nvPr/>
        </p:nvSpPr>
        <p:spPr>
          <a:xfrm>
            <a:off x="2783775" y="4749925"/>
            <a:ext cx="4845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200">
                <a:latin typeface="Georgia"/>
                <a:ea typeface="Georgia"/>
                <a:cs typeface="Georgia"/>
                <a:sym typeface="Georgia"/>
              </a:rPr>
              <a:t>Visite nuestro sitio web</a:t>
            </a:r>
            <a:r>
              <a:rPr b="1" lang="en-GB" sz="1200">
                <a:latin typeface="Georgia"/>
                <a:ea typeface="Georgia"/>
                <a:cs typeface="Georgia"/>
                <a:sym typeface="Georgia"/>
              </a:rPr>
              <a:t>: www.hotelanadilyaz.com</a:t>
            </a:r>
            <a:endParaRPr b="1" sz="1200">
              <a:latin typeface="Georgia"/>
              <a:ea typeface="Georgia"/>
              <a:cs typeface="Georgia"/>
              <a:sym typeface="Georgia"/>
            </a:endParaRPr>
          </a:p>
        </p:txBody>
      </p:sp>
      <p:pic>
        <p:nvPicPr>
          <p:cNvPr id="86" name="Google Shape;86;p13"/>
          <p:cNvPicPr preferRelativeResize="0"/>
          <p:nvPr/>
        </p:nvPicPr>
        <p:blipFill rotWithShape="1">
          <a:blip r:embed="rId6">
            <a:alphaModFix/>
          </a:blip>
          <a:srcRect b="47726" l="0" r="0" t="0"/>
          <a:stretch/>
        </p:blipFill>
        <p:spPr>
          <a:xfrm>
            <a:off x="-22937" y="-36075"/>
            <a:ext cx="9189875" cy="26693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