
<file path=[Content_Types].xml><?xml version="1.0" encoding="utf-8"?>
<Types xmlns="http://schemas.openxmlformats.org/package/2006/content-types">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17D6F5-6896-4F80-A3C6-88F7712F8C6B}" v="18" dt="2022-09-22T17:53:13.8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71989-DE5E-60DC-3C03-C32D535B103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CE8378-97E5-9E02-3A98-7937BDF4A0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43840A8-9377-A9DD-B95F-995768CA8B58}"/>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5" name="Footer Placeholder 4">
            <a:extLst>
              <a:ext uri="{FF2B5EF4-FFF2-40B4-BE49-F238E27FC236}">
                <a16:creationId xmlns:a16="http://schemas.microsoft.com/office/drawing/2014/main" id="{099461B7-B3D1-CECB-A753-5C5E311E14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5A88D6-596E-0E80-D2D1-16C53E74942D}"/>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4145539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8C154-A833-1523-5484-A9E0C57B99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5B540D-2F3C-1D83-24B1-B1ADEA340D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A8D17D-2AD3-F8EA-F7DF-74622556E00A}"/>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5" name="Footer Placeholder 4">
            <a:extLst>
              <a:ext uri="{FF2B5EF4-FFF2-40B4-BE49-F238E27FC236}">
                <a16:creationId xmlns:a16="http://schemas.microsoft.com/office/drawing/2014/main" id="{26E33215-8E58-0B97-974C-565F7F610C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157B65-5098-F412-3D13-3C1886430D85}"/>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4183662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9CC74-27CF-B95A-1A6D-13DD03FBB6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995359-F940-8DE0-04D3-EA0755877E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79D6D2B-6469-9D74-5B24-BE2C4F49F184}"/>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5" name="Footer Placeholder 4">
            <a:extLst>
              <a:ext uri="{FF2B5EF4-FFF2-40B4-BE49-F238E27FC236}">
                <a16:creationId xmlns:a16="http://schemas.microsoft.com/office/drawing/2014/main" id="{2A2FD3E3-B52C-2698-1E8F-B72382B3ED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B5AE40-5765-B762-8B51-B8439E717243}"/>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3124724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7034-4871-EF5E-DDA7-BF8BB9C2A3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92A368-AACB-6AC4-FEBA-3FC87650984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226D492-1250-F342-E697-4D9EFD63FE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5020748-959D-A47A-0973-F2E068A6DFB1}"/>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6" name="Footer Placeholder 5">
            <a:extLst>
              <a:ext uri="{FF2B5EF4-FFF2-40B4-BE49-F238E27FC236}">
                <a16:creationId xmlns:a16="http://schemas.microsoft.com/office/drawing/2014/main" id="{0CCE60C4-7436-3573-9420-495E0F9629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7FABEF-70D2-628D-E4D6-51CA43724988}"/>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9824400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1561C-C1AC-33BA-9487-5FE439B4BEA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88AB4E-F26A-9B35-B105-BC934BA1A3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6C890A1-A902-0811-377B-4C4B860D800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67E335E-235C-9BFE-5B7E-0EDC59C5B3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A5C31D2-09EE-C7A7-4AAB-631351DEE20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C8AFF8B-676D-554E-D31B-E639C732E6E9}"/>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8" name="Footer Placeholder 7">
            <a:extLst>
              <a:ext uri="{FF2B5EF4-FFF2-40B4-BE49-F238E27FC236}">
                <a16:creationId xmlns:a16="http://schemas.microsoft.com/office/drawing/2014/main" id="{528C8536-9C56-076F-1B08-3169270121D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75CCE-D7FD-9550-9C9D-7F597EE0264D}"/>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2743118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6DAE8-F7B3-0597-C737-95D23B67BB2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6CDD53A-76BB-36F8-5302-FEB57089EF41}"/>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4" name="Footer Placeholder 3">
            <a:extLst>
              <a:ext uri="{FF2B5EF4-FFF2-40B4-BE49-F238E27FC236}">
                <a16:creationId xmlns:a16="http://schemas.microsoft.com/office/drawing/2014/main" id="{AE269120-CB91-B2A5-0CE9-3CD45BB6493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36CF87-BA6E-2201-447B-4D082A0CC784}"/>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2160393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217B05-7DED-17D2-2FAD-29AC6C08A223}"/>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3" name="Footer Placeholder 2">
            <a:extLst>
              <a:ext uri="{FF2B5EF4-FFF2-40B4-BE49-F238E27FC236}">
                <a16:creationId xmlns:a16="http://schemas.microsoft.com/office/drawing/2014/main" id="{A9F418B6-0609-E4FD-FBB2-F19C3F45536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3269CA9-CEB7-D1DA-90AA-53B24498D6F8}"/>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2801124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85CC3-E7E3-1AD1-C6BB-0EA9F385A0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FB3D507-7743-E6BE-7911-788C878598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F8426D-FE10-D2FA-7FB6-4283697CE6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7FED3D-0066-2454-8FF7-1C0D0B27D86B}"/>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6" name="Footer Placeholder 5">
            <a:extLst>
              <a:ext uri="{FF2B5EF4-FFF2-40B4-BE49-F238E27FC236}">
                <a16:creationId xmlns:a16="http://schemas.microsoft.com/office/drawing/2014/main" id="{84307605-9DBE-EAA3-E5B1-720CD862B9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6A8D2B-49FE-84D0-58AC-5B6093A0825F}"/>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535681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8973F-1DA0-BF4A-86B8-54224087E8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CBC2EB6-8FD5-5C63-B819-F21449CCC7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35A2AA4-78FA-7471-946E-C115AFC746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61ED2B-FC39-8D01-FF28-50D04AD31B7F}"/>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6" name="Footer Placeholder 5">
            <a:extLst>
              <a:ext uri="{FF2B5EF4-FFF2-40B4-BE49-F238E27FC236}">
                <a16:creationId xmlns:a16="http://schemas.microsoft.com/office/drawing/2014/main" id="{3D9D310D-6B4E-69B9-BB21-4246A9A248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34112B-1372-EFE7-5DF1-580D7B442D69}"/>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2032837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1DA76-A1EC-568B-5E00-5A77822EEB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21771F-E4ED-6739-F6E0-11BFC450C9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7BCEDC-11C3-CB9D-B0A3-FDDAA8712011}"/>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5" name="Footer Placeholder 4">
            <a:extLst>
              <a:ext uri="{FF2B5EF4-FFF2-40B4-BE49-F238E27FC236}">
                <a16:creationId xmlns:a16="http://schemas.microsoft.com/office/drawing/2014/main" id="{57A28438-B87C-C3FA-0E98-5CEB8DE2F0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080C51-2896-A966-9D2C-9271D67DB51A}"/>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2586681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869584-6BE1-E578-D79A-7F3868D2453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1C0FA4-F4FE-5569-8D7E-31D7A3386A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F2A610-CD46-90D6-C91B-987EC84FD500}"/>
              </a:ext>
            </a:extLst>
          </p:cNvPr>
          <p:cNvSpPr>
            <a:spLocks noGrp="1"/>
          </p:cNvSpPr>
          <p:nvPr>
            <p:ph type="dt" sz="half" idx="10"/>
          </p:nvPr>
        </p:nvSpPr>
        <p:spPr/>
        <p:txBody>
          <a:bodyPr/>
          <a:lstStyle/>
          <a:p>
            <a:fld id="{442F0389-DC1A-4180-8756-65B114360C2C}" type="datetimeFigureOut">
              <a:rPr lang="en-GB" smtClean="0"/>
              <a:t>22/09/2022</a:t>
            </a:fld>
            <a:endParaRPr lang="en-GB"/>
          </a:p>
        </p:txBody>
      </p:sp>
      <p:sp>
        <p:nvSpPr>
          <p:cNvPr id="5" name="Footer Placeholder 4">
            <a:extLst>
              <a:ext uri="{FF2B5EF4-FFF2-40B4-BE49-F238E27FC236}">
                <a16:creationId xmlns:a16="http://schemas.microsoft.com/office/drawing/2014/main" id="{A85DC203-98A7-7B49-3F56-BC5EBCF2CE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1EDDA1-E540-F083-EE86-4008595368A1}"/>
              </a:ext>
            </a:extLst>
          </p:cNvPr>
          <p:cNvSpPr>
            <a:spLocks noGrp="1"/>
          </p:cNvSpPr>
          <p:nvPr>
            <p:ph type="sldNum" sz="quarter" idx="12"/>
          </p:nvPr>
        </p:nvSpPr>
        <p:spPr/>
        <p:txBody>
          <a:bodyPr/>
          <a:lstStyle/>
          <a:p>
            <a:fld id="{F75F9FDC-5F5F-4198-8F75-313496A1CD28}" type="slidenum">
              <a:rPr lang="en-GB" smtClean="0"/>
              <a:t>‹#›</a:t>
            </a:fld>
            <a:endParaRPr lang="en-GB"/>
          </a:p>
        </p:txBody>
      </p:sp>
    </p:spTree>
    <p:extLst>
      <p:ext uri="{BB962C8B-B14F-4D97-AF65-F5344CB8AC3E}">
        <p14:creationId xmlns:p14="http://schemas.microsoft.com/office/powerpoint/2010/main" val="862552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BEE964-CB94-6A59-7F4E-2D302EF28E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2249B8-22FC-5EAC-9EBE-1880ECA4B3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1F80FE-5624-D4A1-038E-FB226A23D9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2F0389-DC1A-4180-8756-65B114360C2C}" type="datetimeFigureOut">
              <a:rPr lang="en-GB" smtClean="0"/>
              <a:t>22/09/2022</a:t>
            </a:fld>
            <a:endParaRPr lang="en-GB"/>
          </a:p>
        </p:txBody>
      </p:sp>
      <p:sp>
        <p:nvSpPr>
          <p:cNvPr id="5" name="Footer Placeholder 4">
            <a:extLst>
              <a:ext uri="{FF2B5EF4-FFF2-40B4-BE49-F238E27FC236}">
                <a16:creationId xmlns:a16="http://schemas.microsoft.com/office/drawing/2014/main" id="{22D74A05-F046-2A1C-E1C2-DAF6C402B1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2C7CDC1-DD01-6747-CA90-33CAA2ADB25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F9FDC-5F5F-4198-8F75-313496A1CD28}" type="slidenum">
              <a:rPr lang="en-GB" smtClean="0"/>
              <a:t>‹#›</a:t>
            </a:fld>
            <a:endParaRPr lang="en-GB"/>
          </a:p>
        </p:txBody>
      </p:sp>
    </p:spTree>
    <p:extLst>
      <p:ext uri="{BB962C8B-B14F-4D97-AF65-F5344CB8AC3E}">
        <p14:creationId xmlns:p14="http://schemas.microsoft.com/office/powerpoint/2010/main" val="960315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f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110B3-17F6-14DD-DB82-22E752237537}"/>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42A3B9DD-F512-423E-62C1-90F0E37B1D17}"/>
              </a:ext>
            </a:extLst>
          </p:cNvPr>
          <p:cNvSpPr>
            <a:spLocks noGrp="1"/>
          </p:cNvSpPr>
          <p:nvPr>
            <p:ph type="subTitle" idx="1"/>
          </p:nvPr>
        </p:nvSpPr>
        <p:spPr/>
        <p:txBody>
          <a:bodyPr/>
          <a:lstStyle/>
          <a:p>
            <a:endParaRPr lang="en-GB" dirty="0"/>
          </a:p>
        </p:txBody>
      </p:sp>
      <p:sp>
        <p:nvSpPr>
          <p:cNvPr id="5" name="Rectangle: Rounded Corners 4">
            <a:extLst>
              <a:ext uri="{FF2B5EF4-FFF2-40B4-BE49-F238E27FC236}">
                <a16:creationId xmlns:a16="http://schemas.microsoft.com/office/drawing/2014/main" id="{69E99958-0F49-9D68-EB30-3AFCD6E6E4A7}"/>
              </a:ext>
            </a:extLst>
          </p:cNvPr>
          <p:cNvSpPr/>
          <p:nvPr/>
        </p:nvSpPr>
        <p:spPr>
          <a:xfrm>
            <a:off x="801756" y="299124"/>
            <a:ext cx="10588487" cy="487707"/>
          </a:xfrm>
          <a:prstGeom prst="round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ln w="0"/>
                <a:solidFill>
                  <a:schemeClr val="tx1"/>
                </a:solidFill>
                <a:effectLst>
                  <a:outerShdw blurRad="38100" dist="19050" dir="2700000" algn="tl" rotWithShape="0">
                    <a:schemeClr val="dk1">
                      <a:alpha val="40000"/>
                    </a:schemeClr>
                  </a:outerShdw>
                </a:effectLst>
              </a:rPr>
              <a:t>Critical Thinking</a:t>
            </a:r>
          </a:p>
        </p:txBody>
      </p:sp>
      <p:sp>
        <p:nvSpPr>
          <p:cNvPr id="6" name="TextBox 5">
            <a:extLst>
              <a:ext uri="{FF2B5EF4-FFF2-40B4-BE49-F238E27FC236}">
                <a16:creationId xmlns:a16="http://schemas.microsoft.com/office/drawing/2014/main" id="{A6948D41-2F34-4578-598E-97191AE362F5}"/>
              </a:ext>
            </a:extLst>
          </p:cNvPr>
          <p:cNvSpPr txBox="1"/>
          <p:nvPr/>
        </p:nvSpPr>
        <p:spPr>
          <a:xfrm>
            <a:off x="543339" y="77963"/>
            <a:ext cx="11304104"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Amy Lewis				2212269				Word count</a:t>
            </a:r>
            <a:r>
              <a:rPr lang="en-GB" sz="1200" dirty="0"/>
              <a:t>:</a:t>
            </a:r>
            <a:endParaRPr lang="en-GB" dirty="0"/>
          </a:p>
        </p:txBody>
      </p:sp>
      <p:sp>
        <p:nvSpPr>
          <p:cNvPr id="7" name="Rectangle: Rounded Corners 6">
            <a:extLst>
              <a:ext uri="{FF2B5EF4-FFF2-40B4-BE49-F238E27FC236}">
                <a16:creationId xmlns:a16="http://schemas.microsoft.com/office/drawing/2014/main" id="{4B23E375-AF74-5A35-D4F3-7B50D0C2138A}"/>
              </a:ext>
            </a:extLst>
          </p:cNvPr>
          <p:cNvSpPr/>
          <p:nvPr/>
        </p:nvSpPr>
        <p:spPr>
          <a:xfrm>
            <a:off x="196758" y="871521"/>
            <a:ext cx="2173356" cy="305284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EA7C328-0BEF-7B1A-5A70-854AF6115EE0}"/>
              </a:ext>
            </a:extLst>
          </p:cNvPr>
          <p:cNvSpPr txBox="1"/>
          <p:nvPr/>
        </p:nvSpPr>
        <p:spPr>
          <a:xfrm>
            <a:off x="315609" y="946569"/>
            <a:ext cx="1961321" cy="3139321"/>
          </a:xfrm>
          <a:prstGeom prst="rect">
            <a:avLst/>
          </a:prstGeom>
          <a:noFill/>
        </p:spPr>
        <p:txBody>
          <a:bodyPr wrap="square" rtlCol="0">
            <a:spAutoFit/>
          </a:bodyPr>
          <a:lstStyle/>
          <a:p>
            <a:r>
              <a:rPr lang="en-GB" sz="1100" dirty="0">
                <a:solidFill>
                  <a:schemeClr val="accent1">
                    <a:lumMod val="75000"/>
                  </a:schemeClr>
                </a:solidFill>
                <a:latin typeface="Arial" panose="020B0604020202020204" pitchFamily="34" charset="0"/>
                <a:cs typeface="Arial" panose="020B0604020202020204" pitchFamily="34" charset="0"/>
              </a:rPr>
              <a:t>Introduction</a:t>
            </a:r>
            <a:r>
              <a:rPr lang="en-GB" sz="1100" dirty="0">
                <a:latin typeface="Arial" panose="020B0604020202020204" pitchFamily="34" charset="0"/>
                <a:cs typeface="Arial" panose="020B0604020202020204" pitchFamily="34" charset="0"/>
              </a:rPr>
              <a:t>:</a:t>
            </a:r>
          </a:p>
          <a:p>
            <a:r>
              <a:rPr lang="en-GB" sz="1100" dirty="0">
                <a:latin typeface="Arial" panose="020B0604020202020204" pitchFamily="34" charset="0"/>
                <a:cs typeface="Arial" panose="020B0604020202020204" pitchFamily="34" charset="0"/>
              </a:rPr>
              <a:t>Critical thinking skills are essential during academic studies. We use them at different levels, all of the time, sometimes without even realising. Developing logical ideas, and reasoning about a subject is critical thinking.  </a:t>
            </a:r>
          </a:p>
          <a:p>
            <a:r>
              <a:rPr lang="en-GB" sz="1100" dirty="0">
                <a:latin typeface="Arial" panose="020B0604020202020204" pitchFamily="34" charset="0"/>
                <a:cs typeface="Arial" panose="020B0604020202020204" pitchFamily="34" charset="0"/>
              </a:rPr>
              <a:t>Cottrell (2017) states that these skills allow us to think clearer, clarify and construct arguments more effectively, and become more aware of what we see and hear.</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6C3B850D-9E5B-61B4-F3E1-F61A1F1BB3CD}"/>
              </a:ext>
            </a:extLst>
          </p:cNvPr>
          <p:cNvSpPr/>
          <p:nvPr/>
        </p:nvSpPr>
        <p:spPr>
          <a:xfrm>
            <a:off x="2449405" y="871521"/>
            <a:ext cx="2923763" cy="504820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C2DA25BD-99EA-A1F7-F536-EB2CF89EF29A}"/>
              </a:ext>
            </a:extLst>
          </p:cNvPr>
          <p:cNvSpPr txBox="1"/>
          <p:nvPr/>
        </p:nvSpPr>
        <p:spPr>
          <a:xfrm>
            <a:off x="2689353" y="946569"/>
            <a:ext cx="2623106" cy="5001369"/>
          </a:xfrm>
          <a:prstGeom prst="rect">
            <a:avLst/>
          </a:prstGeom>
          <a:noFill/>
        </p:spPr>
        <p:txBody>
          <a:bodyPr wrap="square" rtlCol="0">
            <a:spAutoFit/>
          </a:bodyPr>
          <a:lstStyle/>
          <a:p>
            <a:r>
              <a:rPr lang="en-GB" sz="1100" dirty="0">
                <a:solidFill>
                  <a:schemeClr val="accent1">
                    <a:lumMod val="75000"/>
                  </a:schemeClr>
                </a:solidFill>
                <a:latin typeface="Arial" panose="020B0604020202020204" pitchFamily="34" charset="0"/>
                <a:cs typeface="Arial" panose="020B0604020202020204" pitchFamily="34" charset="0"/>
              </a:rPr>
              <a:t>Time Management</a:t>
            </a:r>
            <a:r>
              <a:rPr lang="en-GB" sz="1100" dirty="0">
                <a:latin typeface="Arial" panose="020B0604020202020204" pitchFamily="34" charset="0"/>
                <a:cs typeface="Arial" panose="020B0604020202020204" pitchFamily="34" charset="0"/>
              </a:rPr>
              <a:t>:</a:t>
            </a:r>
          </a:p>
          <a:p>
            <a:r>
              <a:rPr lang="en-GB" sz="1100" dirty="0">
                <a:latin typeface="Arial" panose="020B0604020202020204" pitchFamily="34" charset="0"/>
                <a:cs typeface="Arial" panose="020B0604020202020204" pitchFamily="34" charset="0"/>
              </a:rPr>
              <a:t>For students in higher education, effective time management is critical (Cottrell, 2019).</a:t>
            </a:r>
          </a:p>
          <a:p>
            <a:r>
              <a:rPr lang="en-GB" sz="1100" dirty="0">
                <a:latin typeface="Arial" panose="020B0604020202020204" pitchFamily="34" charset="0"/>
                <a:cs typeface="Arial" panose="020B0604020202020204" pitchFamily="34" charset="0"/>
              </a:rPr>
              <a:t>It is important to ensure that you use your time effectively to avoid falling behind with your studies and establishing an unhealthy work life balance.</a:t>
            </a:r>
          </a:p>
          <a:p>
            <a:r>
              <a:rPr lang="en-GB" sz="1100" dirty="0">
                <a:latin typeface="Arial" panose="020B0604020202020204" pitchFamily="34" charset="0"/>
                <a:cs typeface="Arial" panose="020B0604020202020204" pitchFamily="34" charset="0"/>
              </a:rPr>
              <a:t>There are several ways to achieve good time management and keep on top of your studies. Creating a time table is an ideal place to start by allocating set times within your week for your studies, and giving yourself realistic goals and deadlines which fit into your weekly routine.</a:t>
            </a:r>
          </a:p>
          <a:p>
            <a:r>
              <a:rPr lang="en-GB" sz="1100" dirty="0">
                <a:latin typeface="Arial" panose="020B0604020202020204" pitchFamily="34" charset="0"/>
                <a:cs typeface="Arial" panose="020B0604020202020204" pitchFamily="34" charset="0"/>
              </a:rPr>
              <a:t>Prioritise which activities are the most important to complete first, do them and note the time it takes to complete them (Cottrell, 2019).</a:t>
            </a:r>
          </a:p>
          <a:p>
            <a:r>
              <a:rPr lang="en-GB" sz="1100" dirty="0">
                <a:latin typeface="Arial" panose="020B0604020202020204" pitchFamily="34" charset="0"/>
                <a:cs typeface="Arial" panose="020B0604020202020204" pitchFamily="34" charset="0"/>
              </a:rPr>
              <a:t>Moore (1994) suggests that it is important to use your time effectively to avoid procrastinating, and that you complete an activity once it is started, while remaining motivated. With good time management, you will be less stressed and feel a sense of achievement.</a:t>
            </a:r>
          </a:p>
        </p:txBody>
      </p:sp>
      <p:pic>
        <p:nvPicPr>
          <p:cNvPr id="13" name="Picture 12" descr="Diagram&#10;&#10;Description automatically generated">
            <a:extLst>
              <a:ext uri="{FF2B5EF4-FFF2-40B4-BE49-F238E27FC236}">
                <a16:creationId xmlns:a16="http://schemas.microsoft.com/office/drawing/2014/main" id="{40137914-3526-0D41-7FEE-6C8430C84D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61" y="4016442"/>
            <a:ext cx="2412539" cy="2387600"/>
          </a:xfrm>
          <a:prstGeom prst="rect">
            <a:avLst/>
          </a:prstGeom>
        </p:spPr>
      </p:pic>
      <p:sp>
        <p:nvSpPr>
          <p:cNvPr id="4" name="Rectangle: Rounded Corners 3">
            <a:extLst>
              <a:ext uri="{FF2B5EF4-FFF2-40B4-BE49-F238E27FC236}">
                <a16:creationId xmlns:a16="http://schemas.microsoft.com/office/drawing/2014/main" id="{31F23784-6C57-B7E2-0BCC-288D40AD997E}"/>
              </a:ext>
            </a:extLst>
          </p:cNvPr>
          <p:cNvSpPr/>
          <p:nvPr/>
        </p:nvSpPr>
        <p:spPr>
          <a:xfrm>
            <a:off x="5439195" y="871521"/>
            <a:ext cx="2683566" cy="4930936"/>
          </a:xfrm>
          <a:prstGeom prst="roundRect">
            <a:avLst/>
          </a:prstGeom>
          <a:ln>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9" name="TextBox 8">
            <a:extLst>
              <a:ext uri="{FF2B5EF4-FFF2-40B4-BE49-F238E27FC236}">
                <a16:creationId xmlns:a16="http://schemas.microsoft.com/office/drawing/2014/main" id="{36B32BDD-C7C8-67BC-CF9D-6012B522C1BE}"/>
              </a:ext>
            </a:extLst>
          </p:cNvPr>
          <p:cNvSpPr txBox="1"/>
          <p:nvPr/>
        </p:nvSpPr>
        <p:spPr>
          <a:xfrm>
            <a:off x="5621293" y="940675"/>
            <a:ext cx="2444200" cy="5170646"/>
          </a:xfrm>
          <a:prstGeom prst="rect">
            <a:avLst/>
          </a:prstGeom>
          <a:noFill/>
        </p:spPr>
        <p:txBody>
          <a:bodyPr wrap="square" rtlCol="0">
            <a:spAutoFit/>
          </a:bodyPr>
          <a:lstStyle/>
          <a:p>
            <a:r>
              <a:rPr lang="en-GB" sz="1100" b="1" dirty="0">
                <a:solidFill>
                  <a:schemeClr val="accent1"/>
                </a:solidFill>
                <a:latin typeface="Arial" panose="020B0604020202020204" pitchFamily="34" charset="0"/>
                <a:cs typeface="Arial" panose="020B0604020202020204" pitchFamily="34" charset="0"/>
              </a:rPr>
              <a:t>Note Taking</a:t>
            </a:r>
            <a:r>
              <a:rPr lang="en-GB" sz="1100" dirty="0">
                <a:latin typeface="Arial" panose="020B0604020202020204" pitchFamily="34" charset="0"/>
                <a:cs typeface="Arial" panose="020B0604020202020204" pitchFamily="34" charset="0"/>
              </a:rPr>
              <a:t>:</a:t>
            </a:r>
          </a:p>
          <a:p>
            <a:r>
              <a:rPr lang="en-GB" sz="1100" dirty="0">
                <a:latin typeface="Arial" panose="020B0604020202020204" pitchFamily="34" charset="0"/>
                <a:cs typeface="Arial" panose="020B0604020202020204" pitchFamily="34" charset="0"/>
              </a:rPr>
              <a:t>Note taking is an essential skill when studying at a higher level. It is not possible to remember everything that is said during a lecture. Cottrell (2019) agrees, stating that even if you are concentrating, you can forget at least 50% - 60% of what is said during a lecture. When taking notes, be sure to use keywords. Write short, accurate notes and information which will enable you to further research and write your assignments in your own words. Note taking also helps you to retain information. </a:t>
            </a:r>
          </a:p>
          <a:p>
            <a:endParaRPr lang="en-GB" sz="1100" dirty="0">
              <a:latin typeface="Arial" panose="020B0604020202020204" pitchFamily="34" charset="0"/>
              <a:cs typeface="Arial" panose="020B0604020202020204" pitchFamily="34" charset="0"/>
            </a:endParaRPr>
          </a:p>
          <a:p>
            <a:r>
              <a:rPr lang="en-GB" sz="1100" b="1" dirty="0">
                <a:solidFill>
                  <a:schemeClr val="accent1"/>
                </a:solidFill>
                <a:latin typeface="Arial" panose="020B0604020202020204" pitchFamily="34" charset="0"/>
                <a:cs typeface="Arial" panose="020B0604020202020204" pitchFamily="34" charset="0"/>
              </a:rPr>
              <a:t>Research:</a:t>
            </a:r>
          </a:p>
          <a:p>
            <a:r>
              <a:rPr lang="en-GB" sz="1100" dirty="0">
                <a:latin typeface="Arial" panose="020B0604020202020204" pitchFamily="34" charset="0"/>
                <a:cs typeface="Arial" panose="020B0604020202020204" pitchFamily="34" charset="0"/>
              </a:rPr>
              <a:t>Researching and reading other peoples work from various resources is helpful to build on your thinking and writing skills. </a:t>
            </a:r>
          </a:p>
          <a:p>
            <a:r>
              <a:rPr lang="en-GB" sz="1100" dirty="0">
                <a:latin typeface="Arial" panose="020B0604020202020204" pitchFamily="34" charset="0"/>
                <a:cs typeface="Arial" panose="020B0604020202020204" pitchFamily="34" charset="0"/>
              </a:rPr>
              <a:t>According to Cottrell (2017), learning more about a subject enables you to assess if certain information, alternate explanations, and available options have been sufficiently covered.</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A6454574-B0E5-DC41-FB64-4EED10FB2356}"/>
              </a:ext>
            </a:extLst>
          </p:cNvPr>
          <p:cNvSpPr/>
          <p:nvPr/>
        </p:nvSpPr>
        <p:spPr>
          <a:xfrm>
            <a:off x="8217540" y="880702"/>
            <a:ext cx="3599622" cy="4526186"/>
          </a:xfrm>
          <a:prstGeom prst="round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4" name="TextBox 13">
            <a:extLst>
              <a:ext uri="{FF2B5EF4-FFF2-40B4-BE49-F238E27FC236}">
                <a16:creationId xmlns:a16="http://schemas.microsoft.com/office/drawing/2014/main" id="{186D73F3-2C57-3CEC-3BE8-538D751E474A}"/>
              </a:ext>
            </a:extLst>
          </p:cNvPr>
          <p:cNvSpPr txBox="1"/>
          <p:nvPr/>
        </p:nvSpPr>
        <p:spPr>
          <a:xfrm>
            <a:off x="8431595" y="940675"/>
            <a:ext cx="3342860" cy="3816429"/>
          </a:xfrm>
          <a:prstGeom prst="rect">
            <a:avLst/>
          </a:prstGeom>
          <a:noFill/>
        </p:spPr>
        <p:txBody>
          <a:bodyPr wrap="square" rtlCol="0">
            <a:spAutoFit/>
          </a:bodyPr>
          <a:lstStyle/>
          <a:p>
            <a:r>
              <a:rPr lang="en-GB" sz="1100" b="1" dirty="0">
                <a:solidFill>
                  <a:schemeClr val="accent1"/>
                </a:solidFill>
                <a:latin typeface="Arial" panose="020B0604020202020204" pitchFamily="34" charset="0"/>
                <a:cs typeface="Arial" panose="020B0604020202020204" pitchFamily="34" charset="0"/>
              </a:rPr>
              <a:t>Reflection:</a:t>
            </a:r>
          </a:p>
          <a:p>
            <a:r>
              <a:rPr lang="en-GB" sz="1100" dirty="0">
                <a:latin typeface="Arial" panose="020B0604020202020204" pitchFamily="34" charset="0"/>
                <a:cs typeface="Arial" panose="020B0604020202020204" pitchFamily="34" charset="0"/>
              </a:rPr>
              <a:t>Reflection is another important skill which enables students to identify and expand their strengths, any areas for development</a:t>
            </a:r>
            <a:r>
              <a:rPr lang="en-GB" sz="1100" dirty="0">
                <a:solidFill>
                  <a:schemeClr val="accent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and increases their learning. Regular self reflection helps you to assess your abilities and make any necessary corrections, and to see what elements are working well, and which ones are not.</a:t>
            </a:r>
          </a:p>
          <a:p>
            <a:r>
              <a:rPr lang="en-GB" sz="1100" dirty="0">
                <a:latin typeface="Arial" panose="020B0604020202020204" pitchFamily="34" charset="0"/>
                <a:cs typeface="Arial" panose="020B0604020202020204" pitchFamily="34" charset="0"/>
              </a:rPr>
              <a:t>Kolb (1984) initiated his four-stage model of learning. This included doing the activity, reflecting on the activity further, researching the activity, and then planning the next stage once you know where you can improve.</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5" name="Rectangle: Rounded Corners 14">
            <a:extLst>
              <a:ext uri="{FF2B5EF4-FFF2-40B4-BE49-F238E27FC236}">
                <a16:creationId xmlns:a16="http://schemas.microsoft.com/office/drawing/2014/main" id="{8D0AAD70-0F3D-1D10-7760-163EB358BC29}"/>
              </a:ext>
            </a:extLst>
          </p:cNvPr>
          <p:cNvSpPr/>
          <p:nvPr/>
        </p:nvSpPr>
        <p:spPr>
          <a:xfrm>
            <a:off x="8138490" y="5498963"/>
            <a:ext cx="3708953" cy="1251820"/>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38EA3C15-06C2-5D34-3755-885C9870D6B1}"/>
              </a:ext>
            </a:extLst>
          </p:cNvPr>
          <p:cNvSpPr txBox="1"/>
          <p:nvPr/>
        </p:nvSpPr>
        <p:spPr>
          <a:xfrm>
            <a:off x="8188788" y="5543737"/>
            <a:ext cx="3286595" cy="769441"/>
          </a:xfrm>
          <a:prstGeom prst="rect">
            <a:avLst/>
          </a:prstGeom>
          <a:noFill/>
        </p:spPr>
        <p:txBody>
          <a:bodyPr wrap="square" rtlCol="0">
            <a:spAutoFit/>
          </a:bodyPr>
          <a:lstStyle/>
          <a:p>
            <a:r>
              <a:rPr lang="en-GB" sz="1100" b="1" dirty="0">
                <a:solidFill>
                  <a:schemeClr val="accent1">
                    <a:lumMod val="75000"/>
                  </a:schemeClr>
                </a:solidFill>
                <a:latin typeface="Arial" panose="020B0604020202020204" pitchFamily="34" charset="0"/>
                <a:cs typeface="Arial" panose="020B0604020202020204" pitchFamily="34" charset="0"/>
              </a:rPr>
              <a:t>Conclusion:</a:t>
            </a:r>
          </a:p>
          <a:p>
            <a:r>
              <a:rPr lang="en-GB" sz="1100" dirty="0">
                <a:solidFill>
                  <a:schemeClr val="accent1">
                    <a:lumMod val="75000"/>
                  </a:schemeClr>
                </a:solidFill>
                <a:latin typeface="Arial" panose="020B0604020202020204" pitchFamily="34" charset="0"/>
                <a:cs typeface="Arial" panose="020B0604020202020204" pitchFamily="34" charset="0"/>
              </a:rPr>
              <a:t>To conclude this poster, the skills that have been chosen are an excellent starting point for </a:t>
            </a:r>
            <a:r>
              <a:rPr lang="en-GB" sz="1100">
                <a:solidFill>
                  <a:schemeClr val="accent1">
                    <a:lumMod val="75000"/>
                  </a:schemeClr>
                </a:solidFill>
                <a:latin typeface="Arial" panose="020B0604020202020204" pitchFamily="34" charset="0"/>
                <a:cs typeface="Arial" panose="020B0604020202020204" pitchFamily="34" charset="0"/>
              </a:rPr>
              <a:t>academic studies. </a:t>
            </a:r>
            <a:endParaRPr lang="en-GB" sz="1100" dirty="0">
              <a:solidFill>
                <a:schemeClr val="accent1">
                  <a:lumMod val="75000"/>
                </a:schemeClr>
              </a:solidFill>
              <a:latin typeface="Arial" panose="020B0604020202020204" pitchFamily="34" charset="0"/>
              <a:cs typeface="Arial" panose="020B0604020202020204" pitchFamily="34" charset="0"/>
            </a:endParaRPr>
          </a:p>
        </p:txBody>
      </p:sp>
      <p:pic>
        <p:nvPicPr>
          <p:cNvPr id="1026" name="Picture 2" descr="DAVID KOLB'S CYCLE OF LEARNING:. Kolb — Learning Styles: | by JOHN DSOUZA |  Medium">
            <a:extLst>
              <a:ext uri="{FF2B5EF4-FFF2-40B4-BE49-F238E27FC236}">
                <a16:creationId xmlns:a16="http://schemas.microsoft.com/office/drawing/2014/main" id="{7B020BD7-E5BB-91BC-7A8E-19A23BCE84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4562" y="3189893"/>
            <a:ext cx="2705578" cy="2072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439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3FE60FBA00DFD4EA0E1E66DCDED4993" ma:contentTypeVersion="0" ma:contentTypeDescription="Create a new document." ma:contentTypeScope="" ma:versionID="d383d105a02eeb556f02fe0cffd9f9b2">
  <xsd:schema xmlns:xsd="http://www.w3.org/2001/XMLSchema" xmlns:xs="http://www.w3.org/2001/XMLSchema" xmlns:p="http://schemas.microsoft.com/office/2006/metadata/properties" targetNamespace="http://schemas.microsoft.com/office/2006/metadata/properties" ma:root="true" ma:fieldsID="eb220b237f3d7133724db0c027ac28e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60D9652-3F85-41D1-BAE1-90145197E2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6C90C8A4-D0D1-461D-9BF5-D85208CADC0F}">
  <ds:schemaRefs>
    <ds:schemaRef ds:uri="http://schemas.openxmlformats.org/package/2006/metadata/core-properties"/>
    <ds:schemaRef ds:uri="http://schemas.microsoft.com/office/2006/metadata/properties"/>
    <ds:schemaRef ds:uri="http://purl.org/dc/dcmitype/"/>
    <ds:schemaRef ds:uri="http://purl.org/dc/terms/"/>
    <ds:schemaRef ds:uri="http://schemas.microsoft.com/office/infopath/2007/PartnerControls"/>
    <ds:schemaRef ds:uri="http://schemas.microsoft.com/office/2006/documentManagement/types"/>
    <ds:schemaRef ds:uri="http://purl.org/dc/elements/1.1/"/>
    <ds:schemaRef ds:uri="http://www.w3.org/XML/1998/namespace"/>
  </ds:schemaRefs>
</ds:datastoreItem>
</file>

<file path=customXml/itemProps3.xml><?xml version="1.0" encoding="utf-8"?>
<ds:datastoreItem xmlns:ds="http://schemas.openxmlformats.org/officeDocument/2006/customXml" ds:itemID="{546DDC3C-5584-400A-84AD-48E1C99645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2270</TotalTime>
  <Words>539</Words>
  <Application>Microsoft Office PowerPoint</Application>
  <PresentationFormat>Widescreen</PresentationFormat>
  <Paragraphs>29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dc:creator>
  <cp:lastModifiedBy>Amy</cp:lastModifiedBy>
  <cp:revision>2</cp:revision>
  <dcterms:created xsi:type="dcterms:W3CDTF">2022-09-13T17:32:50Z</dcterms:created>
  <dcterms:modified xsi:type="dcterms:W3CDTF">2022-09-22T20:15:29Z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0x01010003FE60FBA00DFD4EA0E1E66DCDED4993</vt:lpwstr>
  </property>
</Properties>
</file>