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98" r:id="rId2"/>
    <p:sldId id="259" r:id="rId3"/>
    <p:sldId id="302" r:id="rId4"/>
    <p:sldId id="271" r:id="rId5"/>
    <p:sldId id="272" r:id="rId6"/>
    <p:sldId id="273" r:id="rId7"/>
    <p:sldId id="274" r:id="rId8"/>
    <p:sldId id="275" r:id="rId9"/>
    <p:sldId id="276" r:id="rId10"/>
    <p:sldId id="309" r:id="rId11"/>
    <p:sldId id="270" r:id="rId12"/>
    <p:sldId id="308" r:id="rId13"/>
    <p:sldId id="30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64"/>
  </p:normalViewPr>
  <p:slideViewPr>
    <p:cSldViewPr snapToGrid="0" snapToObjects="1">
      <p:cViewPr varScale="1">
        <p:scale>
          <a:sx n="88" d="100"/>
          <a:sy n="88" d="100"/>
        </p:scale>
        <p:origin x="9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9523D-C5ED-844C-9A92-504B8D77C6E1}" type="datetimeFigureOut">
              <a:rPr lang="en-US" smtClean="0"/>
              <a:t>2/15/23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A9018C-5812-3144-87CD-764B74159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386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6F13-A2F2-F642-80CB-3EF10918AE0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758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D87B5-0E8B-024C-B2CB-1ED0C6C51A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5A6E7-8C59-BD4C-8FF4-D7EF812092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F61A1-516F-594D-B69F-2EAA8FE8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30C0E-3B31-3C4D-B8AC-E9C93328A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F00D7-84AC-A145-8693-781EA3268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854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6A04-0F0F-7441-B05B-2A6956C09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3DF9F-1BE1-734D-AD1C-1B0CBDA0EA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6EBBB-3592-7943-AD00-5104CE4E8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A3A0A-EBB0-5044-A2E3-F4C7B880F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34FC5-8721-0949-8DE2-C9F060B5D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47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72ECE-3649-6844-AE2E-FFC8EEA46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4261D6-939F-EE41-8AC5-6A6C4CC04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0347A-3812-1747-8668-9C339BBF1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7A483-242E-5340-AA86-10E65A41B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3023B-33C0-B244-95C9-45D673FAD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7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55B10-B503-6643-B5AD-EFD055C1E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04859-53A2-A142-8413-80B73C4670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C5D4D1-A18B-6A4C-8748-067D08FE25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42E80B-2802-4F42-BF76-A669F28E9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FBDD0-6FE7-F54C-AED6-E115E1B6E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BA44D0-5A02-B44C-94E6-3285960A8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502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7BC6-2F2A-AE48-875F-BAEF0049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E3383-8553-AC43-82F9-094CF081D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EAFAF6-6309-3B48-8BEF-ABF8EAE27D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91DFF-2883-FA48-A750-D6740570D0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B4F1FA-D9F4-FA48-A9A3-A28A90F92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33BE75-0376-CA4C-81BC-58EC3EBB3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A8300C-F9E1-AA42-A611-5F06552A7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21C0C5-2B1B-A343-B36D-F6B6B87EB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394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D0437-7664-2A48-9D56-F89E97DAB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00F214-CED1-7649-8B70-0DB30556E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2ACD73-3956-0941-8B9C-EB86D8D8D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D80486-ABC9-274C-83B0-079B4CB40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914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8CA47E-CAC6-8144-A4EE-5A40DC233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A077FD-AC94-7047-9343-FB1FC1D03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DD6F5C-4056-D243-B89D-201D09CEF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981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0270F-98C0-314D-841F-DAEC2212F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ACCE4-F3C1-5C47-A808-FEF5FDF41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6A9FD0-FEAA-2943-89CC-56681F3AC0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9E8D32-0649-1E4A-AC49-B84600A60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39232-B6BE-3F4D-A1A3-C6C3CD608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D018D-BD07-924F-8AEF-CFCB760FA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872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4BF50-A81C-2F44-B425-D46630E80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5464D5-C149-874F-9DFA-B405D4A59C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CE90E1-89C6-8543-86E1-73384F6EA2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B50C8-451D-FC44-980E-011F7E7D4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AC4BA-65AC-BC4C-8E56-0BB5E9A49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630599-4E51-1445-8772-246BE3CBF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986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3B9E2-63AC-FD40-A395-98B2068CD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CF2117-BFD7-2845-864D-17EFD3507F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21D8F-E165-4941-AC29-E4DCC6053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2306F-754E-E647-B01F-D85BF7D48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9F2F8-6293-2045-BC5F-EF0F4F59A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267F52-BA6C-1546-87FE-44FD84950B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0A906F-B45C-6C49-B918-6C797D46A0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A3A90-870C-0740-9F07-C50C214A8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6E553-6CB9-9F46-9FCC-74F920B43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61D714-F0CB-D342-967D-65B8D99AC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44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060AB5-84C5-2746-A1CA-981A3EEE6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1AA84-230B-AA4A-9AD4-EE537C3221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0CB8C-7555-C245-B874-7EAAFF0ECF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9378A-4B99-A845-A874-99C59824C92E}" type="datetimeFigureOut">
              <a:rPr lang="en-US" smtClean="0"/>
              <a:t>2/15/23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FA63B-5982-7346-9A7E-ABC78A6F09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E3B5D-3127-884A-ADE7-2DFC5DDAC6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F5CA2-EEF3-5244-8501-EF264A75E2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65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kR_-uW-W34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xplosion 2 3"/>
          <p:cNvSpPr/>
          <p:nvPr/>
        </p:nvSpPr>
        <p:spPr>
          <a:xfrm>
            <a:off x="1828801" y="235527"/>
            <a:ext cx="8659091" cy="6289965"/>
          </a:xfrm>
          <a:prstGeom prst="irregularSeal2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200">
                <a:solidFill>
                  <a:schemeClr val="tx1"/>
                </a:solidFill>
                <a:latin typeface="Segoe Print" charset="0"/>
                <a:ea typeface="Segoe Print" charset="0"/>
                <a:cs typeface="Segoe Print" charset="0"/>
              </a:rPr>
              <a:t>Y </a:t>
            </a:r>
            <a:r>
              <a:rPr lang="en-US" sz="5200" err="1">
                <a:solidFill>
                  <a:schemeClr val="tx1"/>
                </a:solidFill>
                <a:latin typeface="Segoe Print" charset="0"/>
                <a:ea typeface="Segoe Print" charset="0"/>
                <a:cs typeface="Segoe Print" charset="0"/>
              </a:rPr>
              <a:t>Treigladau</a:t>
            </a:r>
            <a:endParaRPr lang="en-US" sz="5200">
              <a:solidFill>
                <a:schemeClr val="tx1"/>
              </a:solidFill>
              <a:latin typeface="Segoe Print" charset="0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6355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Beth </a:t>
            </a:r>
            <a:r>
              <a:rPr lang="en-US" err="1"/>
              <a:t>yw’r</a:t>
            </a:r>
            <a:r>
              <a:rPr lang="en-US"/>
              <a:t> </a:t>
            </a:r>
            <a:r>
              <a:rPr lang="en-US" err="1"/>
              <a:t>treigladau</a:t>
            </a:r>
            <a:r>
              <a:rPr lang="en-US"/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083942" y="1808057"/>
            <a:ext cx="8229600" cy="470852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err="1"/>
              <a:t>Treiglad</a:t>
            </a:r>
            <a:r>
              <a:rPr lang="en-US" sz="2000"/>
              <a:t> </a:t>
            </a:r>
            <a:r>
              <a:rPr lang="en-US" sz="2000" err="1"/>
              <a:t>yw</a:t>
            </a:r>
            <a:r>
              <a:rPr lang="en-US" sz="2000"/>
              <a:t> pan </a:t>
            </a:r>
            <a:r>
              <a:rPr lang="en-US" sz="2000" err="1"/>
              <a:t>fydd</a:t>
            </a:r>
            <a:r>
              <a:rPr lang="en-US" sz="2000"/>
              <a:t> </a:t>
            </a:r>
            <a:r>
              <a:rPr lang="en-US" sz="2000" err="1"/>
              <a:t>llythyren</a:t>
            </a:r>
            <a:r>
              <a:rPr lang="en-US" sz="2000"/>
              <a:t> </a:t>
            </a:r>
            <a:r>
              <a:rPr lang="en-US" sz="2000" err="1"/>
              <a:t>gyntaf</a:t>
            </a:r>
            <a:r>
              <a:rPr lang="en-US" sz="2000"/>
              <a:t> </a:t>
            </a:r>
            <a:r>
              <a:rPr lang="en-US" sz="2000" err="1"/>
              <a:t>gair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newid</a:t>
            </a:r>
            <a:r>
              <a:rPr lang="en-US" sz="2000"/>
              <a:t>. 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Gan </a:t>
            </a:r>
            <a:r>
              <a:rPr lang="en-US" sz="2000" err="1"/>
              <a:t>amlaf</a:t>
            </a:r>
            <a:r>
              <a:rPr lang="en-US" sz="2000"/>
              <a:t>, dim </a:t>
            </a:r>
            <a:r>
              <a:rPr lang="en-US" sz="2000" err="1"/>
              <a:t>ond</a:t>
            </a:r>
            <a:r>
              <a:rPr lang="en-US" sz="2000"/>
              <a:t> y </a:t>
            </a:r>
            <a:r>
              <a:rPr lang="en-US" sz="2000" err="1"/>
              <a:t>llythyren</a:t>
            </a:r>
            <a:r>
              <a:rPr lang="en-US" sz="2000"/>
              <a:t> </a:t>
            </a:r>
            <a:r>
              <a:rPr lang="en-US" sz="2000" err="1"/>
              <a:t>gyntaf</a:t>
            </a:r>
            <a:r>
              <a:rPr lang="en-US" sz="2000"/>
              <a:t> </a:t>
            </a:r>
            <a:r>
              <a:rPr lang="en-US" sz="2000" err="1"/>
              <a:t>fydd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newid</a:t>
            </a:r>
            <a:r>
              <a:rPr lang="en-US" sz="2000"/>
              <a:t>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 err="1"/>
              <a:t>Mae'r</a:t>
            </a:r>
            <a:r>
              <a:rPr lang="en-US" sz="2000"/>
              <a:t> </a:t>
            </a:r>
            <a:r>
              <a:rPr lang="en-US" sz="2000" err="1"/>
              <a:t>Gymraeg</a:t>
            </a:r>
            <a:r>
              <a:rPr lang="en-US" sz="2000"/>
              <a:t> </a:t>
            </a:r>
            <a:r>
              <a:rPr lang="en-US" sz="2000" err="1"/>
              <a:t>yn</a:t>
            </a:r>
            <a:r>
              <a:rPr lang="en-US" sz="2000"/>
              <a:t> un o </a:t>
            </a:r>
            <a:r>
              <a:rPr lang="en-US" sz="2000" err="1"/>
              <a:t>blith</a:t>
            </a:r>
            <a:r>
              <a:rPr lang="en-US" sz="2000"/>
              <a:t> </a:t>
            </a:r>
            <a:r>
              <a:rPr lang="en-US" sz="2000" err="1"/>
              <a:t>ychydig</a:t>
            </a:r>
            <a:r>
              <a:rPr lang="en-US" sz="2000"/>
              <a:t> </a:t>
            </a:r>
            <a:r>
              <a:rPr lang="en-US" sz="2000" err="1"/>
              <a:t>iawn</a:t>
            </a:r>
            <a:r>
              <a:rPr lang="en-US" sz="2000"/>
              <a:t> o </a:t>
            </a:r>
            <a:r>
              <a:rPr lang="en-US" sz="2000" err="1"/>
              <a:t>ieithoedd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y </a:t>
            </a:r>
            <a:r>
              <a:rPr lang="en-US" sz="2000" err="1"/>
              <a:t>byd</a:t>
            </a:r>
            <a:r>
              <a:rPr lang="en-US" sz="2000"/>
              <a:t> </a:t>
            </a:r>
            <a:r>
              <a:rPr lang="en-US" sz="2000" err="1"/>
              <a:t>sy’n</a:t>
            </a:r>
            <a:r>
              <a:rPr lang="en-US" sz="2000"/>
              <a:t> </a:t>
            </a:r>
            <a:r>
              <a:rPr lang="en-US" sz="2000" err="1"/>
              <a:t>defnyddio’r</a:t>
            </a:r>
            <a:r>
              <a:rPr lang="en-US" sz="2000"/>
              <a:t> </a:t>
            </a:r>
            <a:r>
              <a:rPr lang="en-US" sz="2000" err="1"/>
              <a:t>treiglad</a:t>
            </a:r>
            <a:r>
              <a:rPr lang="en-US" sz="2000"/>
              <a:t>. Mae </a:t>
            </a:r>
            <a:r>
              <a:rPr lang="en-US" sz="2000" err="1"/>
              <a:t>pob</a:t>
            </a:r>
            <a:r>
              <a:rPr lang="en-US" sz="2000"/>
              <a:t> </a:t>
            </a:r>
            <a:r>
              <a:rPr lang="en-US" sz="2000" err="1"/>
              <a:t>iaith</a:t>
            </a:r>
            <a:r>
              <a:rPr lang="en-US" sz="2000"/>
              <a:t> </a:t>
            </a:r>
            <a:r>
              <a:rPr lang="en-US" sz="2000" err="1"/>
              <a:t>geltaidd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defnyddio</a:t>
            </a:r>
            <a:r>
              <a:rPr lang="en-US" sz="2000"/>
              <a:t> </a:t>
            </a:r>
            <a:r>
              <a:rPr lang="en-US" sz="2000" err="1"/>
              <a:t>treigladau</a:t>
            </a:r>
            <a:r>
              <a:rPr lang="en-US" sz="2000"/>
              <a:t>, </a:t>
            </a:r>
            <a:r>
              <a:rPr lang="en-US" sz="2000" err="1"/>
              <a:t>sef</a:t>
            </a:r>
            <a:r>
              <a:rPr lang="en-US" sz="2000"/>
              <a:t> </a:t>
            </a:r>
            <a:r>
              <a:rPr lang="en-US" sz="2000" err="1"/>
              <a:t>Gwyddeleg</a:t>
            </a:r>
            <a:r>
              <a:rPr lang="en-US" sz="2000"/>
              <a:t>, </a:t>
            </a:r>
            <a:r>
              <a:rPr lang="en-US" sz="2000" err="1"/>
              <a:t>Manaweg</a:t>
            </a:r>
            <a:r>
              <a:rPr lang="en-US" sz="2000"/>
              <a:t>, </a:t>
            </a:r>
            <a:r>
              <a:rPr lang="en-US" sz="2000" err="1"/>
              <a:t>Gaeleg</a:t>
            </a:r>
            <a:r>
              <a:rPr lang="en-US" sz="2000"/>
              <a:t> </a:t>
            </a:r>
            <a:r>
              <a:rPr lang="en-US" sz="2000" err="1"/>
              <a:t>yr</a:t>
            </a:r>
            <a:r>
              <a:rPr lang="en-US" sz="2000"/>
              <a:t> Alban, </a:t>
            </a:r>
            <a:r>
              <a:rPr lang="en-US" sz="2000" err="1"/>
              <a:t>Cernyweg</a:t>
            </a:r>
            <a:r>
              <a:rPr lang="en-US" sz="2000"/>
              <a:t>, </a:t>
            </a:r>
            <a:r>
              <a:rPr lang="en-US" sz="2000" err="1"/>
              <a:t>Llydfaweg</a:t>
            </a:r>
            <a:r>
              <a:rPr lang="en-US" sz="2000"/>
              <a:t> a </a:t>
            </a:r>
            <a:r>
              <a:rPr lang="en-US" sz="2000" err="1"/>
              <a:t>Chymraeg</a:t>
            </a:r>
            <a:r>
              <a:rPr lang="en-US" sz="2000"/>
              <a:t>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Gan </a:t>
            </a:r>
            <a:r>
              <a:rPr lang="en-US" sz="2000" err="1"/>
              <a:t>amlaf</a:t>
            </a:r>
            <a:r>
              <a:rPr lang="en-US" sz="2000"/>
              <a:t>, y </a:t>
            </a:r>
            <a:r>
              <a:rPr lang="en-US" sz="2000" err="1"/>
              <a:t>gair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union o </a:t>
            </a:r>
            <a:r>
              <a:rPr lang="en-US" sz="2000" err="1"/>
              <a:t>flaen</a:t>
            </a:r>
            <a:r>
              <a:rPr lang="en-US" sz="2000"/>
              <a:t> y </a:t>
            </a:r>
            <a:r>
              <a:rPr lang="en-US" sz="2000" err="1"/>
              <a:t>gair</a:t>
            </a:r>
            <a:r>
              <a:rPr lang="en-US" sz="2000"/>
              <a:t> </a:t>
            </a:r>
            <a:r>
              <a:rPr lang="en-US" sz="2000" err="1"/>
              <a:t>fydd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achosi’r</a:t>
            </a:r>
            <a:r>
              <a:rPr lang="en-US" sz="2000"/>
              <a:t> </a:t>
            </a:r>
            <a:r>
              <a:rPr lang="en-US" sz="2000" err="1"/>
              <a:t>treiglad</a:t>
            </a:r>
            <a:r>
              <a:rPr lang="en-US" sz="2000"/>
              <a:t>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Mae 3 math </a:t>
            </a:r>
            <a:r>
              <a:rPr lang="en-US" sz="2000" err="1"/>
              <a:t>gwahanol</a:t>
            </a:r>
            <a:r>
              <a:rPr lang="en-US" sz="2000"/>
              <a:t> o </a:t>
            </a:r>
            <a:r>
              <a:rPr lang="en-US" sz="2000" err="1"/>
              <a:t>dreiglad</a:t>
            </a:r>
            <a:r>
              <a:rPr lang="en-US" sz="2000"/>
              <a:t> – </a:t>
            </a:r>
            <a:r>
              <a:rPr lang="en-US" sz="2000" err="1"/>
              <a:t>meddal</a:t>
            </a:r>
            <a:r>
              <a:rPr lang="en-US" sz="2000"/>
              <a:t>, </a:t>
            </a:r>
            <a:r>
              <a:rPr lang="en-US" sz="2000" err="1"/>
              <a:t>trwynol</a:t>
            </a:r>
            <a:r>
              <a:rPr lang="en-US" sz="2000"/>
              <a:t> a </a:t>
            </a:r>
            <a:r>
              <a:rPr lang="en-US" sz="2000" err="1"/>
              <a:t>llaes</a:t>
            </a:r>
            <a:r>
              <a:rPr lang="en-US" sz="2000"/>
              <a:t>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 err="1"/>
              <a:t>Dydy’r</a:t>
            </a:r>
            <a:r>
              <a:rPr lang="en-US" sz="2000"/>
              <a:t> </a:t>
            </a:r>
            <a:r>
              <a:rPr lang="en-US" sz="2000" err="1"/>
              <a:t>treigladau</a:t>
            </a:r>
            <a:r>
              <a:rPr lang="en-US" sz="2000"/>
              <a:t> </a:t>
            </a:r>
            <a:r>
              <a:rPr lang="en-US" sz="2000" err="1"/>
              <a:t>ddim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effeithio</a:t>
            </a:r>
            <a:r>
              <a:rPr lang="en-US" sz="2000"/>
              <a:t> </a:t>
            </a:r>
            <a:r>
              <a:rPr lang="en-US" sz="2000" err="1"/>
              <a:t>ar</a:t>
            </a:r>
            <a:r>
              <a:rPr lang="en-US" sz="2000"/>
              <a:t> bob </a:t>
            </a:r>
            <a:r>
              <a:rPr lang="en-US" sz="2000" err="1"/>
              <a:t>llythyren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yr</a:t>
            </a:r>
            <a:r>
              <a:rPr lang="en-US" sz="2000"/>
              <a:t> </a:t>
            </a:r>
            <a:r>
              <a:rPr lang="en-US" sz="2000" err="1"/>
              <a:t>wyddor</a:t>
            </a:r>
            <a:r>
              <a:rPr lang="en-US" sz="2000"/>
              <a:t>…</a:t>
            </a:r>
          </a:p>
          <a:p>
            <a:pPr marL="0" indent="0">
              <a:buNone/>
            </a:pPr>
            <a:r>
              <a:rPr lang="en-US" sz="2000"/>
              <a:t>	</a:t>
            </a:r>
            <a:r>
              <a:rPr lang="en-US" sz="2000" err="1"/>
              <a:t>treiglad</a:t>
            </a:r>
            <a:r>
              <a:rPr lang="en-US" sz="2000"/>
              <a:t> </a:t>
            </a:r>
            <a:r>
              <a:rPr lang="en-US" sz="2000" err="1"/>
              <a:t>meddal</a:t>
            </a:r>
            <a:r>
              <a:rPr lang="en-US" sz="2000"/>
              <a:t> – 9 </a:t>
            </a:r>
            <a:r>
              <a:rPr lang="en-US" sz="2000" err="1"/>
              <a:t>llythyren</a:t>
            </a:r>
            <a:endParaRPr lang="en-US" sz="2000"/>
          </a:p>
          <a:p>
            <a:pPr marL="0" indent="0">
              <a:buNone/>
            </a:pPr>
            <a:r>
              <a:rPr lang="en-US" sz="2000"/>
              <a:t>	</a:t>
            </a:r>
            <a:r>
              <a:rPr lang="en-US" sz="2000" err="1"/>
              <a:t>treiglad</a:t>
            </a:r>
            <a:r>
              <a:rPr lang="en-US" sz="2000"/>
              <a:t> </a:t>
            </a:r>
            <a:r>
              <a:rPr lang="en-US" sz="2000" err="1"/>
              <a:t>trwynol</a:t>
            </a:r>
            <a:r>
              <a:rPr lang="en-US" sz="2000"/>
              <a:t> – 6 </a:t>
            </a:r>
            <a:r>
              <a:rPr lang="en-US" sz="2000" err="1"/>
              <a:t>llythyren</a:t>
            </a:r>
            <a:endParaRPr lang="en-US" sz="2000"/>
          </a:p>
          <a:p>
            <a:pPr marL="0" indent="0">
              <a:buNone/>
            </a:pPr>
            <a:r>
              <a:rPr lang="en-US" sz="2000"/>
              <a:t>	</a:t>
            </a:r>
            <a:r>
              <a:rPr lang="en-US" sz="2000" err="1"/>
              <a:t>treiglad</a:t>
            </a:r>
            <a:r>
              <a:rPr lang="en-US" sz="2000"/>
              <a:t> </a:t>
            </a:r>
            <a:r>
              <a:rPr lang="en-US" sz="2000" err="1"/>
              <a:t>llaes</a:t>
            </a:r>
            <a:r>
              <a:rPr lang="en-US" sz="2000"/>
              <a:t> – 3 </a:t>
            </a:r>
            <a:r>
              <a:rPr lang="en-US" sz="2000" err="1"/>
              <a:t>llythyren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69045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01541" y="998935"/>
          <a:ext cx="6588920" cy="4863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72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72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7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72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6371">
                <a:tc>
                  <a:txBody>
                    <a:bodyPr/>
                    <a:lstStyle/>
                    <a:p>
                      <a:r>
                        <a:rPr lang="en-US" sz="2100" err="1">
                          <a:solidFill>
                            <a:schemeClr val="tx1"/>
                          </a:solidFill>
                        </a:rPr>
                        <a:t>Tabl</a:t>
                      </a:r>
                      <a:r>
                        <a:rPr lang="en-US" sz="2100" baseline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100" baseline="0" err="1">
                          <a:solidFill>
                            <a:schemeClr val="tx1"/>
                          </a:solidFill>
                        </a:rPr>
                        <a:t>Treiglo</a:t>
                      </a:r>
                      <a:endParaRPr lang="en-US" sz="210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err="1"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10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err="1"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10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err="1"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10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mh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ph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nh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th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ngh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ch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dd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ll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err="1"/>
                        <a:t>rh</a:t>
                      </a:r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/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3921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 </a:t>
            </a:r>
            <a:r>
              <a:rPr lang="en-US" err="1"/>
              <a:t>Treiglad</a:t>
            </a:r>
            <a:r>
              <a:rPr lang="en-US"/>
              <a:t> </a:t>
            </a:r>
            <a:r>
              <a:rPr lang="en-US" err="1"/>
              <a:t>Meddal</a:t>
            </a:r>
            <a:r>
              <a:rPr lang="en-US"/>
              <a:t>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0034" b="10034"/>
          <a:stretch>
            <a:fillRect/>
          </a:stretch>
        </p:blipFill>
        <p:spPr>
          <a:xfrm>
            <a:off x="2095170" y="2588540"/>
            <a:ext cx="2974790" cy="1839652"/>
          </a:xfrm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923105" y="2014194"/>
          <a:ext cx="3859014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95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95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err="1"/>
                        <a:t>gwreiddiol</a:t>
                      </a:r>
                      <a:endParaRPr lang="en-US" sz="200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err="1"/>
                        <a:t>treiglad</a:t>
                      </a:r>
                      <a:endParaRPr lang="en-US" sz="200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p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b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d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c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g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b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f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d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dd</a:t>
                      </a:r>
                      <a:endParaRPr lang="en-US" sz="2000" b="1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g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-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ll</a:t>
                      </a:r>
                      <a:endParaRPr lang="en-US" sz="2000" b="1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l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m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f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rh</a:t>
                      </a:r>
                      <a:endParaRPr lang="en-US" sz="2000" b="1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r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00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00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2721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err="1"/>
              <a:t>Rheolau’r</a:t>
            </a:r>
            <a:r>
              <a:rPr lang="en-US"/>
              <a:t> </a:t>
            </a:r>
            <a:r>
              <a:rPr lang="en-US" err="1"/>
              <a:t>Treiglad</a:t>
            </a:r>
            <a:r>
              <a:rPr lang="en-US"/>
              <a:t> </a:t>
            </a:r>
            <a:r>
              <a:rPr lang="en-US" err="1"/>
              <a:t>Meddal</a:t>
            </a:r>
            <a:r>
              <a:rPr lang="en-US"/>
              <a:t>…</a:t>
            </a:r>
          </a:p>
        </p:txBody>
      </p:sp>
      <p:sp>
        <p:nvSpPr>
          <p:cNvPr id="4" name="Explosion 2 3"/>
          <p:cNvSpPr/>
          <p:nvPr/>
        </p:nvSpPr>
        <p:spPr>
          <a:xfrm>
            <a:off x="1765074" y="1071069"/>
            <a:ext cx="4254305" cy="3190508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enwau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benywaidd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unigol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y </a:t>
            </a:r>
            <a:r>
              <a:rPr lang="en-US" err="1">
                <a:solidFill>
                  <a:srgbClr val="000000"/>
                </a:solidFill>
              </a:rPr>
              <a:t>fannod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Explosion 2 4"/>
          <p:cNvSpPr/>
          <p:nvPr/>
        </p:nvSpPr>
        <p:spPr>
          <a:xfrm rot="348137">
            <a:off x="5666300" y="1270450"/>
            <a:ext cx="4698567" cy="2740002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ansoddeiriau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sy’n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disgrifio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ebu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Explosion 2 5"/>
          <p:cNvSpPr/>
          <p:nvPr/>
        </p:nvSpPr>
        <p:spPr>
          <a:xfrm rot="812199">
            <a:off x="2128634" y="3449423"/>
            <a:ext cx="4034640" cy="3585301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enwau</a:t>
            </a:r>
            <a:r>
              <a:rPr lang="en-US">
                <a:solidFill>
                  <a:srgbClr val="000000"/>
                </a:solidFill>
              </a:rPr>
              <a:t> ac </a:t>
            </a:r>
            <a:r>
              <a:rPr lang="en-US" err="1">
                <a:solidFill>
                  <a:srgbClr val="000000"/>
                </a:solidFill>
              </a:rPr>
              <a:t>ansoddeiriau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’ (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golygu</a:t>
            </a:r>
            <a:r>
              <a:rPr lang="en-US">
                <a:solidFill>
                  <a:srgbClr val="000000"/>
                </a:solidFill>
              </a:rPr>
              <a:t> ‘is’)</a:t>
            </a:r>
          </a:p>
        </p:txBody>
      </p:sp>
      <p:sp>
        <p:nvSpPr>
          <p:cNvPr id="7" name="Explosion 2 6"/>
          <p:cNvSpPr/>
          <p:nvPr/>
        </p:nvSpPr>
        <p:spPr>
          <a:xfrm>
            <a:off x="5902037" y="3839858"/>
            <a:ext cx="4589296" cy="2574797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gwrthrych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berf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bersonol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gryno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8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err="1"/>
              <a:t>Rheolau</a:t>
            </a:r>
            <a:r>
              <a:rPr lang="en-US"/>
              <a:t> </a:t>
            </a:r>
            <a:r>
              <a:rPr lang="en-US" err="1"/>
              <a:t>grŵp</a:t>
            </a:r>
            <a:r>
              <a:rPr lang="en-US"/>
              <a:t> 2 …</a:t>
            </a:r>
          </a:p>
        </p:txBody>
      </p:sp>
      <p:sp>
        <p:nvSpPr>
          <p:cNvPr id="4" name="Explosion 2 3"/>
          <p:cNvSpPr/>
          <p:nvPr/>
        </p:nvSpPr>
        <p:spPr>
          <a:xfrm rot="21281086">
            <a:off x="1540783" y="1007151"/>
            <a:ext cx="3605554" cy="2233727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Bydd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treiglad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meddal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ar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ôl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arddodiaid</a:t>
            </a:r>
            <a:r>
              <a:rPr lang="en-US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Explosion 2 4"/>
          <p:cNvSpPr/>
          <p:nvPr/>
        </p:nvSpPr>
        <p:spPr>
          <a:xfrm>
            <a:off x="5433367" y="688370"/>
            <a:ext cx="4777434" cy="359595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berfau’n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‘A’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ddechrau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cwestiwn</a:t>
            </a:r>
            <a:r>
              <a:rPr lang="en-US">
                <a:solidFill>
                  <a:srgbClr val="000000"/>
                </a:solidFill>
              </a:rPr>
              <a:t> …</a:t>
            </a:r>
          </a:p>
          <a:p>
            <a:pPr algn="ctr"/>
            <a:r>
              <a:rPr lang="en-US">
                <a:solidFill>
                  <a:srgbClr val="000000"/>
                </a:solidFill>
              </a:rPr>
              <a:t>A </a:t>
            </a:r>
            <a:r>
              <a:rPr lang="en-US" b="1" u="sng" err="1">
                <a:solidFill>
                  <a:srgbClr val="000000"/>
                </a:solidFill>
              </a:rPr>
              <a:t>w</a:t>
            </a:r>
            <a:r>
              <a:rPr lang="en-US" err="1">
                <a:solidFill>
                  <a:srgbClr val="000000"/>
                </a:solidFill>
              </a:rPr>
              <a:t>elaist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ti’r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ddrama</a:t>
            </a:r>
            <a:r>
              <a:rPr lang="en-US">
                <a:solidFill>
                  <a:srgbClr val="000000"/>
                </a:solidFill>
              </a:rPr>
              <a:t>?</a:t>
            </a:r>
          </a:p>
        </p:txBody>
      </p:sp>
      <p:sp>
        <p:nvSpPr>
          <p:cNvPr id="6" name="Explosion 2 5"/>
          <p:cNvSpPr/>
          <p:nvPr/>
        </p:nvSpPr>
        <p:spPr>
          <a:xfrm>
            <a:off x="1636393" y="2847101"/>
            <a:ext cx="4254305" cy="369174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TM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y </a:t>
            </a:r>
            <a:r>
              <a:rPr lang="en-US" err="1">
                <a:solidFill>
                  <a:srgbClr val="000000"/>
                </a:solidFill>
              </a:rPr>
              <a:t>rhagenwau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dy</a:t>
            </a:r>
            <a:r>
              <a:rPr lang="en-US">
                <a:solidFill>
                  <a:srgbClr val="000000"/>
                </a:solidFill>
              </a:rPr>
              <a:t>’ …</a:t>
            </a:r>
          </a:p>
          <a:p>
            <a:pPr algn="ctr"/>
            <a:r>
              <a:rPr lang="en-US" err="1">
                <a:solidFill>
                  <a:srgbClr val="000000"/>
                </a:solidFill>
              </a:rPr>
              <a:t>dy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u="sng" err="1">
                <a:solidFill>
                  <a:srgbClr val="000000"/>
                </a:solidFill>
              </a:rPr>
              <a:t>b</a:t>
            </a:r>
            <a:r>
              <a:rPr lang="en-US" err="1">
                <a:solidFill>
                  <a:srgbClr val="000000"/>
                </a:solidFill>
              </a:rPr>
              <a:t>ensil</a:t>
            </a:r>
            <a:endParaRPr lang="en-US">
              <a:solidFill>
                <a:srgbClr val="000000"/>
              </a:solidFill>
            </a:endParaRPr>
          </a:p>
          <a:p>
            <a:pPr algn="ctr"/>
            <a:r>
              <a:rPr lang="en-US" err="1">
                <a:solidFill>
                  <a:srgbClr val="000000"/>
                </a:solidFill>
              </a:rPr>
              <a:t>dy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w</a:t>
            </a:r>
            <a:r>
              <a:rPr lang="en-US" err="1">
                <a:solidFill>
                  <a:srgbClr val="000000"/>
                </a:solidFill>
              </a:rPr>
              <a:t>raig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Explosion 2 6"/>
          <p:cNvSpPr/>
          <p:nvPr/>
        </p:nvSpPr>
        <p:spPr>
          <a:xfrm>
            <a:off x="5890698" y="3524036"/>
            <a:ext cx="5121305" cy="3250058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berfau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negyddol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ag </a:t>
            </a:r>
            <a:r>
              <a:rPr lang="en-US" err="1">
                <a:solidFill>
                  <a:srgbClr val="000000"/>
                </a:solidFill>
              </a:rPr>
              <a:t>eithrio</a:t>
            </a:r>
            <a:r>
              <a:rPr lang="en-US">
                <a:solidFill>
                  <a:srgbClr val="000000"/>
                </a:solidFill>
              </a:rPr>
              <a:t> P, T a C </a:t>
            </a:r>
            <a:r>
              <a:rPr lang="en-US" err="1">
                <a:solidFill>
                  <a:srgbClr val="000000"/>
                </a:solidFill>
              </a:rPr>
              <a:t>fydd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llaes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54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981200" y="4497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err="1"/>
              <a:t>Rheolau</a:t>
            </a:r>
            <a:r>
              <a:rPr lang="en-US"/>
              <a:t> </a:t>
            </a:r>
            <a:r>
              <a:rPr lang="en-US" err="1"/>
              <a:t>grŵp</a:t>
            </a:r>
            <a:r>
              <a:rPr lang="en-US"/>
              <a:t> 3 …</a:t>
            </a:r>
          </a:p>
        </p:txBody>
      </p:sp>
      <p:sp>
        <p:nvSpPr>
          <p:cNvPr id="5" name="Explosion 2 4"/>
          <p:cNvSpPr/>
          <p:nvPr/>
        </p:nvSpPr>
        <p:spPr>
          <a:xfrm>
            <a:off x="1724365" y="1240390"/>
            <a:ext cx="4254305" cy="369174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TM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y </a:t>
            </a:r>
            <a:r>
              <a:rPr lang="en-US" err="1">
                <a:solidFill>
                  <a:srgbClr val="000000"/>
                </a:solidFill>
              </a:rPr>
              <a:t>rhagenw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ei</a:t>
            </a:r>
            <a:r>
              <a:rPr lang="en-US">
                <a:solidFill>
                  <a:srgbClr val="000000"/>
                </a:solidFill>
              </a:rPr>
              <a:t>’ (</a:t>
            </a:r>
            <a:r>
              <a:rPr lang="en-US" err="1">
                <a:solidFill>
                  <a:srgbClr val="000000"/>
                </a:solidFill>
              </a:rPr>
              <a:t>gwr</a:t>
            </a:r>
            <a:r>
              <a:rPr lang="en-US">
                <a:solidFill>
                  <a:srgbClr val="000000"/>
                </a:solidFill>
              </a:rPr>
              <a:t>) …</a:t>
            </a:r>
          </a:p>
          <a:p>
            <a:pPr algn="ctr"/>
            <a:r>
              <a:rPr lang="en-US" err="1">
                <a:solidFill>
                  <a:srgbClr val="000000"/>
                </a:solidFill>
              </a:rPr>
              <a:t>ei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u="sng">
                <a:solidFill>
                  <a:srgbClr val="000000"/>
                </a:solidFill>
              </a:rPr>
              <a:t>g</a:t>
            </a:r>
            <a:r>
              <a:rPr lang="en-US">
                <a:solidFill>
                  <a:srgbClr val="000000"/>
                </a:solidFill>
              </a:rPr>
              <a:t>ot e</a:t>
            </a:r>
          </a:p>
          <a:p>
            <a:pPr algn="ctr"/>
            <a:r>
              <a:rPr lang="en-US" err="1">
                <a:solidFill>
                  <a:srgbClr val="000000"/>
                </a:solidFill>
              </a:rPr>
              <a:t>ei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>
                <a:solidFill>
                  <a:srgbClr val="000000"/>
                </a:solidFill>
              </a:rPr>
              <a:t>f</a:t>
            </a:r>
            <a:r>
              <a:rPr lang="en-US">
                <a:solidFill>
                  <a:srgbClr val="000000"/>
                </a:solidFill>
              </a:rPr>
              <a:t>ag e</a:t>
            </a:r>
          </a:p>
        </p:txBody>
      </p:sp>
      <p:sp>
        <p:nvSpPr>
          <p:cNvPr id="6" name="Explosion 2 5"/>
          <p:cNvSpPr/>
          <p:nvPr/>
        </p:nvSpPr>
        <p:spPr>
          <a:xfrm rot="548155">
            <a:off x="6613140" y="1066398"/>
            <a:ext cx="3605554" cy="2486878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enwau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dau</a:t>
            </a:r>
            <a:r>
              <a:rPr lang="en-US">
                <a:solidFill>
                  <a:srgbClr val="000000"/>
                </a:solidFill>
              </a:rPr>
              <a:t>’ a ‘</a:t>
            </a:r>
            <a:r>
              <a:rPr lang="en-US" err="1">
                <a:solidFill>
                  <a:srgbClr val="000000"/>
                </a:solidFill>
              </a:rPr>
              <a:t>dwy</a:t>
            </a:r>
            <a:r>
              <a:rPr lang="en-US">
                <a:solidFill>
                  <a:srgbClr val="000000"/>
                </a:solidFill>
              </a:rPr>
              <a:t>’</a:t>
            </a:r>
            <a:r>
              <a:rPr lang="en-US"/>
              <a:t>.</a:t>
            </a:r>
          </a:p>
        </p:txBody>
      </p:sp>
      <p:sp>
        <p:nvSpPr>
          <p:cNvPr id="7" name="Explosion 2 6"/>
          <p:cNvSpPr/>
          <p:nvPr/>
        </p:nvSpPr>
        <p:spPr>
          <a:xfrm rot="21081049">
            <a:off x="2838814" y="4185749"/>
            <a:ext cx="3605554" cy="2233727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ebu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‘un’.</a:t>
            </a:r>
          </a:p>
        </p:txBody>
      </p:sp>
      <p:sp>
        <p:nvSpPr>
          <p:cNvPr id="8" name="Explosion 2 7"/>
          <p:cNvSpPr/>
          <p:nvPr/>
        </p:nvSpPr>
        <p:spPr>
          <a:xfrm>
            <a:off x="6173832" y="3086261"/>
            <a:ext cx="4298960" cy="4007266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Rhaid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wrth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gyfarch</a:t>
            </a:r>
            <a:r>
              <a:rPr lang="en-US">
                <a:solidFill>
                  <a:srgbClr val="000000"/>
                </a:solidFill>
              </a:rPr>
              <a:t> …</a:t>
            </a:r>
          </a:p>
          <a:p>
            <a:pPr algn="ctr"/>
            <a:r>
              <a:rPr lang="en-US">
                <a:solidFill>
                  <a:srgbClr val="000000"/>
                </a:solidFill>
              </a:rPr>
              <a:t>Bore da, </a:t>
            </a:r>
            <a:r>
              <a:rPr lang="en-US" b="1" u="sng" err="1">
                <a:solidFill>
                  <a:srgbClr val="000000"/>
                </a:solidFill>
              </a:rPr>
              <a:t>b</a:t>
            </a:r>
            <a:r>
              <a:rPr lang="en-US" err="1">
                <a:solidFill>
                  <a:srgbClr val="000000"/>
                </a:solidFill>
              </a:rPr>
              <a:t>lant</a:t>
            </a:r>
            <a:endParaRPr lang="en-US">
              <a:solidFill>
                <a:srgbClr val="000000"/>
              </a:solidFill>
            </a:endParaRPr>
          </a:p>
          <a:p>
            <a:pPr algn="ctr"/>
            <a:r>
              <a:rPr lang="en-US" b="1" u="sng" err="1">
                <a:solidFill>
                  <a:srgbClr val="000000"/>
                </a:solidFill>
              </a:rPr>
              <a:t>G</a:t>
            </a:r>
            <a:r>
              <a:rPr lang="en-US" err="1">
                <a:solidFill>
                  <a:srgbClr val="000000"/>
                </a:solidFill>
              </a:rPr>
              <a:t>yfeillion</a:t>
            </a:r>
            <a:r>
              <a:rPr lang="en-US">
                <a:solidFill>
                  <a:srgbClr val="000000"/>
                </a:solidFill>
              </a:rPr>
              <a:t>, </a:t>
            </a:r>
            <a:r>
              <a:rPr lang="en-US" err="1">
                <a:solidFill>
                  <a:srgbClr val="000000"/>
                </a:solidFill>
              </a:rPr>
              <a:t>croeso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i’r</a:t>
            </a:r>
            <a:r>
              <a:rPr lang="en-US">
                <a:solidFill>
                  <a:srgbClr val="00000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7440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981200" y="33672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err="1"/>
              <a:t>Rheolau</a:t>
            </a:r>
            <a:r>
              <a:rPr lang="en-US"/>
              <a:t> </a:t>
            </a:r>
            <a:r>
              <a:rPr lang="en-US" err="1"/>
              <a:t>grŵp</a:t>
            </a:r>
            <a:r>
              <a:rPr lang="en-US"/>
              <a:t> 4 …</a:t>
            </a:r>
          </a:p>
        </p:txBody>
      </p:sp>
      <p:sp>
        <p:nvSpPr>
          <p:cNvPr id="5" name="Explosion 2 4"/>
          <p:cNvSpPr/>
          <p:nvPr/>
        </p:nvSpPr>
        <p:spPr>
          <a:xfrm rot="21183352">
            <a:off x="1827782" y="1243035"/>
            <a:ext cx="3772277" cy="2995048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enwau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sy’n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dilyn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ansoddair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treiglo’n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feddal</a:t>
            </a:r>
            <a:r>
              <a:rPr lang="en-US">
                <a:solidFill>
                  <a:srgbClr val="000000"/>
                </a:solidFill>
              </a:rPr>
              <a:t>,</a:t>
            </a:r>
          </a:p>
        </p:txBody>
      </p:sp>
      <p:sp>
        <p:nvSpPr>
          <p:cNvPr id="6" name="Explosion 2 5"/>
          <p:cNvSpPr/>
          <p:nvPr/>
        </p:nvSpPr>
        <p:spPr>
          <a:xfrm>
            <a:off x="6096001" y="1154323"/>
            <a:ext cx="4254305" cy="2807603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TM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y </a:t>
            </a:r>
            <a:r>
              <a:rPr lang="en-US" err="1">
                <a:solidFill>
                  <a:srgbClr val="000000"/>
                </a:solidFill>
              </a:rPr>
              <a:t>cysylltair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neu</a:t>
            </a:r>
            <a:r>
              <a:rPr lang="en-US">
                <a:solidFill>
                  <a:srgbClr val="000000"/>
                </a:solidFill>
              </a:rPr>
              <a:t>’ ...</a:t>
            </a:r>
          </a:p>
          <a:p>
            <a:pPr algn="ctr"/>
            <a:r>
              <a:rPr lang="en-US">
                <a:solidFill>
                  <a:srgbClr val="000000"/>
                </a:solidFill>
              </a:rPr>
              <a:t>ci </a:t>
            </a:r>
            <a:r>
              <a:rPr lang="en-US" err="1">
                <a:solidFill>
                  <a:srgbClr val="000000"/>
                </a:solidFill>
              </a:rPr>
              <a:t>neu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u="sng" err="1">
                <a:solidFill>
                  <a:srgbClr val="000000"/>
                </a:solidFill>
              </a:rPr>
              <a:t>g</a:t>
            </a:r>
            <a:r>
              <a:rPr lang="en-US" err="1">
                <a:solidFill>
                  <a:srgbClr val="000000"/>
                </a:solidFill>
              </a:rPr>
              <a:t>ath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Explosion 2 6"/>
          <p:cNvSpPr/>
          <p:nvPr/>
        </p:nvSpPr>
        <p:spPr>
          <a:xfrm>
            <a:off x="1632632" y="3961926"/>
            <a:ext cx="5355340" cy="2807603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TM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dyma</a:t>
            </a:r>
            <a:r>
              <a:rPr lang="en-US">
                <a:solidFill>
                  <a:srgbClr val="000000"/>
                </a:solidFill>
              </a:rPr>
              <a:t>’ </a:t>
            </a:r>
            <a:r>
              <a:rPr lang="en-US" err="1">
                <a:solidFill>
                  <a:srgbClr val="000000"/>
                </a:solidFill>
              </a:rPr>
              <a:t>neu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dyna</a:t>
            </a:r>
            <a:r>
              <a:rPr lang="en-US">
                <a:solidFill>
                  <a:srgbClr val="000000"/>
                </a:solidFill>
              </a:rPr>
              <a:t>’…</a:t>
            </a:r>
          </a:p>
          <a:p>
            <a:pPr algn="ctr"/>
            <a:r>
              <a:rPr lang="en-US" err="1">
                <a:solidFill>
                  <a:srgbClr val="000000"/>
                </a:solidFill>
              </a:rPr>
              <a:t>Dyna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u="sng" err="1">
                <a:solidFill>
                  <a:srgbClr val="000000"/>
                </a:solidFill>
              </a:rPr>
              <a:t>dd</a:t>
            </a:r>
            <a:r>
              <a:rPr lang="en-US" err="1">
                <a:solidFill>
                  <a:srgbClr val="000000"/>
                </a:solidFill>
              </a:rPr>
              <a:t>a</a:t>
            </a:r>
            <a:r>
              <a:rPr lang="en-US">
                <a:solidFill>
                  <a:srgbClr val="000000"/>
                </a:solidFill>
              </a:rPr>
              <a:t> …</a:t>
            </a:r>
          </a:p>
          <a:p>
            <a:pPr algn="ctr"/>
            <a:r>
              <a:rPr lang="en-US" err="1">
                <a:solidFill>
                  <a:srgbClr val="000000"/>
                </a:solidFill>
              </a:rPr>
              <a:t>Dyma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u="sng" err="1">
                <a:solidFill>
                  <a:srgbClr val="000000"/>
                </a:solidFill>
              </a:rPr>
              <a:t>w</a:t>
            </a:r>
            <a:r>
              <a:rPr lang="en-US" err="1">
                <a:solidFill>
                  <a:srgbClr val="000000"/>
                </a:solidFill>
              </a:rPr>
              <a:t>aith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gwych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Explosion 2 7"/>
          <p:cNvSpPr/>
          <p:nvPr/>
        </p:nvSpPr>
        <p:spPr>
          <a:xfrm rot="1707048">
            <a:off x="6790232" y="4188374"/>
            <a:ext cx="3757814" cy="2004234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 TM </a:t>
            </a:r>
            <a:r>
              <a:rPr lang="en-US" err="1">
                <a:solidFill>
                  <a:srgbClr val="000000"/>
                </a:solidFill>
              </a:rPr>
              <a:t>ar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err="1">
                <a:solidFill>
                  <a:srgbClr val="000000"/>
                </a:solidFill>
              </a:rPr>
              <a:t>ôl</a:t>
            </a:r>
            <a:r>
              <a:rPr lang="en-US">
                <a:solidFill>
                  <a:srgbClr val="000000"/>
                </a:solidFill>
              </a:rPr>
              <a:t> ‘</a:t>
            </a:r>
            <a:r>
              <a:rPr lang="en-US" err="1">
                <a:solidFill>
                  <a:srgbClr val="000000"/>
                </a:solidFill>
              </a:rPr>
              <a:t>mor</a:t>
            </a:r>
            <a:r>
              <a:rPr lang="en-US">
                <a:solidFill>
                  <a:srgbClr val="000000"/>
                </a:solidFill>
              </a:rPr>
              <a:t>’ </a:t>
            </a:r>
          </a:p>
          <a:p>
            <a:pPr algn="ctr"/>
            <a:r>
              <a:rPr lang="en-US" err="1">
                <a:solidFill>
                  <a:srgbClr val="000000"/>
                </a:solidFill>
              </a:rPr>
              <a:t>mor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US" b="1" err="1">
                <a:solidFill>
                  <a:srgbClr val="000000"/>
                </a:solidFill>
              </a:rPr>
              <a:t>f</a:t>
            </a:r>
            <a:r>
              <a:rPr lang="en-US" err="1">
                <a:solidFill>
                  <a:srgbClr val="000000"/>
                </a:solidFill>
              </a:rPr>
              <a:t>awr</a:t>
            </a:r>
            <a:r>
              <a:rPr lang="en-US">
                <a:solidFill>
                  <a:srgbClr val="000000"/>
                </a:solidFill>
              </a:rPr>
              <a:t> </a:t>
            </a:r>
            <a:r>
              <a:rPr lang="en-GB" err="1">
                <a:solidFill>
                  <a:srgbClr val="000000"/>
                </a:solidFill>
              </a:rPr>
              <a:t>â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65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Ble</a:t>
            </a:r>
            <a:r>
              <a:rPr lang="en-US"/>
              <a:t> </a:t>
            </a:r>
            <a:r>
              <a:rPr lang="en-US" err="1"/>
              <a:t>mae’r</a:t>
            </a:r>
            <a:r>
              <a:rPr lang="en-US"/>
              <a:t> talent??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/>
              <a:t>Edrychwch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eiriau’r</a:t>
            </a:r>
            <a:r>
              <a:rPr lang="en-US"/>
              <a:t> </a:t>
            </a:r>
            <a:r>
              <a:rPr lang="en-US" err="1"/>
              <a:t>gân</a:t>
            </a:r>
            <a:r>
              <a:rPr lang="en-US"/>
              <a:t> </a:t>
            </a:r>
            <a:r>
              <a:rPr lang="en-US" err="1"/>
              <a:t>ganlynol</a:t>
            </a:r>
            <a:r>
              <a:rPr lang="en-US"/>
              <a:t>- Y Cwm </a:t>
            </a:r>
            <a:r>
              <a:rPr lang="en-US" err="1"/>
              <a:t>gan</a:t>
            </a:r>
            <a:r>
              <a:rPr lang="en-US"/>
              <a:t> Huw Chiswell – </a:t>
            </a:r>
            <a:r>
              <a:rPr lang="en-US" err="1"/>
              <a:t>ble</a:t>
            </a:r>
            <a:r>
              <a:rPr lang="en-US"/>
              <a:t> </a:t>
            </a:r>
            <a:r>
              <a:rPr lang="en-US" err="1"/>
              <a:t>mae’r</a:t>
            </a:r>
            <a:r>
              <a:rPr lang="en-US"/>
              <a:t> </a:t>
            </a:r>
            <a:r>
              <a:rPr lang="en-US" err="1"/>
              <a:t>treigladau</a:t>
            </a:r>
            <a:r>
              <a:rPr lang="en-US"/>
              <a:t>?</a:t>
            </a:r>
          </a:p>
          <a:p>
            <a:r>
              <a:rPr lang="en-US" err="1"/>
              <a:t>Ydych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gallu</a:t>
            </a:r>
            <a:r>
              <a:rPr lang="en-US"/>
              <a:t> </a:t>
            </a:r>
            <a:r>
              <a:rPr lang="en-US" err="1"/>
              <a:t>dweud</a:t>
            </a:r>
            <a:r>
              <a:rPr lang="en-US"/>
              <a:t> pam </a:t>
            </a:r>
            <a:r>
              <a:rPr lang="en-US" err="1"/>
              <a:t>eu</a:t>
            </a:r>
            <a:r>
              <a:rPr lang="en-US"/>
              <a:t> bod </a:t>
            </a:r>
            <a:r>
              <a:rPr lang="en-US" err="1"/>
              <a:t>nhw</a:t>
            </a:r>
            <a:r>
              <a:rPr lang="en-US"/>
              <a:t> </a:t>
            </a:r>
            <a:r>
              <a:rPr lang="en-US" err="1"/>
              <a:t>wedi</a:t>
            </a:r>
            <a:r>
              <a:rPr lang="en-US"/>
              <a:t> </a:t>
            </a:r>
            <a:r>
              <a:rPr lang="en-US" err="1"/>
              <a:t>treiglo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ydych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ei</a:t>
            </a:r>
            <a:r>
              <a:rPr lang="en-US"/>
              <a:t> </a:t>
            </a:r>
            <a:r>
              <a:rPr lang="en-US" err="1"/>
              <a:t>wybod</a:t>
            </a:r>
            <a:r>
              <a:rPr lang="en-US"/>
              <a:t> am y </a:t>
            </a:r>
            <a:r>
              <a:rPr lang="en-US" err="1"/>
              <a:t>geiriau</a:t>
            </a:r>
            <a:r>
              <a:rPr lang="en-US"/>
              <a:t> </a:t>
            </a:r>
            <a:r>
              <a:rPr lang="en-US" err="1"/>
              <a:t>sydd</a:t>
            </a:r>
            <a:r>
              <a:rPr lang="en-US"/>
              <a:t> </a:t>
            </a:r>
            <a:r>
              <a:rPr lang="en-US" err="1"/>
              <a:t>wedi</a:t>
            </a:r>
            <a:r>
              <a:rPr lang="en-US"/>
              <a:t> </a:t>
            </a:r>
            <a:r>
              <a:rPr lang="en-US" err="1"/>
              <a:t>eu</a:t>
            </a:r>
            <a:r>
              <a:rPr lang="en-US"/>
              <a:t> </a:t>
            </a:r>
            <a:r>
              <a:rPr lang="en-US" err="1"/>
              <a:t>tanlinellu</a:t>
            </a:r>
            <a:r>
              <a:rPr lang="en-US"/>
              <a:t>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4500" y="4383088"/>
            <a:ext cx="2032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53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DE5A1-3B69-4A57-960D-CCC18BAB9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520" y="303928"/>
            <a:ext cx="7680960" cy="503767"/>
          </a:xfrm>
        </p:spPr>
        <p:txBody>
          <a:bodyPr>
            <a:normAutofit fontScale="90000"/>
          </a:bodyPr>
          <a:lstStyle/>
          <a:p>
            <a:r>
              <a:rPr lang="en-GB"/>
              <a:t>Y Cwm, Huw Chiswell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66E29-716D-4835-ACEE-A7F8CB606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2604" y="949539"/>
            <a:ext cx="3786293" cy="525483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Clr>
                <a:prstClr val="black">
                  <a:lumMod val="85000"/>
                  <a:lumOff val="15000"/>
                </a:prstClr>
              </a:buClr>
              <a:buNone/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Wel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shwt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mae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hen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frind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Mae'n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braf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cael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dy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weld di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gartref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fel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hyn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.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Dyn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ddim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wedi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cwrdd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,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Ers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hel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dy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bac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A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rhedeg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ffwrdd</a:t>
            </a:r>
            <a:endParaRPr lang="en-GB" dirty="0" err="1">
              <a:solidFill>
                <a:srgbClr val="0070C0"/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Ac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rwy'n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cofio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nawr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Ni'n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meddwl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bo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ni'n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fechgyn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mawr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Cerdded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gyda'n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tade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Y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llwybr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hir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I'r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pylle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O la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br>
              <a:rPr lang="en-GB" dirty="0">
                <a:ea typeface="+mn-lt"/>
                <a:cs typeface="+mn-lt"/>
              </a:rPr>
            </a:br>
            <a:endParaRPr lang="en-GB">
              <a:solidFill>
                <a:srgbClr val="0070C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'Sneb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sicir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o'r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gwir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Paham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fynd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, a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thorri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mor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glir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Mae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rhai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wedi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sôn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Fod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y cwm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rhy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gul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fachgen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fel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Siôn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Wyt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ti'n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cofio'r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tro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Ar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lethre'r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glo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Sgathru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ein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glinie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Wrth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ddringo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am y gore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O la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849395-03CD-4E36-8D09-5EBEA5202A13}"/>
              </a:ext>
            </a:extLst>
          </p:cNvPr>
          <p:cNvSpPr txBox="1"/>
          <p:nvPr/>
        </p:nvSpPr>
        <p:spPr>
          <a:xfrm>
            <a:off x="6126692" y="813858"/>
            <a:ext cx="4404784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900"/>
              </a:spcBef>
            </a:pPr>
            <a:r>
              <a:rPr lang="en-GB" dirty="0">
                <a:solidFill>
                  <a:srgbClr val="0070C0"/>
                </a:solidFill>
              </a:rPr>
              <a:t>CYTGAN</a:t>
            </a:r>
            <a:endParaRPr lang="en-GB" dirty="0">
              <a:solidFill>
                <a:srgbClr val="0070C0"/>
              </a:solidFill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Y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graig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sownd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o dan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ein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traed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A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chariad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at y cwm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berwi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ein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gwaed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Y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graig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sownd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o dan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ein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traed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A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chariad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at y cwm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berwi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ein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gwaed</a:t>
            </a:r>
            <a:endParaRPr lang="en-GB" dirty="0">
              <a:solidFill>
                <a:srgbClr val="0070C0"/>
              </a:solidFill>
            </a:endParaRPr>
          </a:p>
          <a:p>
            <a:pPr>
              <a:spcBef>
                <a:spcPts val="900"/>
              </a:spcBef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O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fe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fu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newid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mawr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Ers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iddi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nhw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gau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yr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holl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bylle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lawr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Fel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y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gweli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dy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hun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Does dim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nawr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ddal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y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bois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rhag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y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ffin</a:t>
            </a:r>
          </a:p>
          <a:p>
            <a:pPr>
              <a:spcBef>
                <a:spcPts val="900"/>
              </a:spcBef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A 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thithe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wedi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magu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blas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Am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ragor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o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awyr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las</a:t>
            </a:r>
            <a:br>
              <a:rPr lang="en-GB" dirty="0">
                <a:ea typeface="+mn-lt"/>
                <a:cs typeface="+mn-lt"/>
              </a:rPr>
            </a:b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Ond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rwy'n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credu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taw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oedd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y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cyntaf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 weld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Y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tywydd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ar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ein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gorwel</a:t>
            </a:r>
            <a:endParaRPr lang="en-GB" dirty="0">
              <a:solidFill>
                <a:srgbClr val="0070C0"/>
              </a:solidFill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O la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r>
              <a:rPr lang="en-GB" dirty="0">
                <a:solidFill>
                  <a:srgbClr val="0070C0"/>
                </a:solidFill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70C0"/>
                </a:solidFill>
                <a:ea typeface="+mn-lt"/>
                <a:cs typeface="+mn-lt"/>
              </a:rPr>
              <a:t>la</a:t>
            </a:r>
            <a:endParaRPr lang="en-GB" dirty="0" err="1">
              <a:solidFill>
                <a:srgbClr val="0070C0"/>
              </a:solidFill>
            </a:endParaRP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4DABB586-14B8-4822-BA7A-F6AD5ACA50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26500" y="5222875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514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Gwaith</a:t>
            </a:r>
            <a:r>
              <a:rPr lang="en-US"/>
              <a:t> </a:t>
            </a:r>
            <a:r>
              <a:rPr lang="en-US" err="1"/>
              <a:t>Cartref</a:t>
            </a:r>
            <a:r>
              <a:rPr lang="en-US"/>
              <a:t> /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Cyfeiriol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391311"/>
            <a:ext cx="8229600" cy="4003675"/>
          </a:xfrm>
        </p:spPr>
        <p:txBody>
          <a:bodyPr>
            <a:normAutofit/>
          </a:bodyPr>
          <a:lstStyle/>
          <a:p>
            <a:r>
              <a:rPr lang="en-US" sz="3600" err="1"/>
              <a:t>Adolygu’r</a:t>
            </a:r>
            <a:r>
              <a:rPr lang="en-US" sz="3600"/>
              <a:t> </a:t>
            </a:r>
            <a:r>
              <a:rPr lang="en-US" sz="3600" err="1"/>
              <a:t>rheolau</a:t>
            </a:r>
            <a:r>
              <a:rPr lang="en-US" sz="3600"/>
              <a:t> </a:t>
            </a:r>
            <a:r>
              <a:rPr lang="en-US" sz="3600" err="1"/>
              <a:t>sillafu</a:t>
            </a:r>
            <a:r>
              <a:rPr lang="en-US" sz="3600"/>
              <a:t>.</a:t>
            </a:r>
          </a:p>
          <a:p>
            <a:endParaRPr lang="en-US" sz="3600"/>
          </a:p>
          <a:p>
            <a:r>
              <a:rPr lang="en-US" sz="3600" err="1"/>
              <a:t>Adolygu</a:t>
            </a:r>
            <a:r>
              <a:rPr lang="en-US" sz="3600"/>
              <a:t> a </a:t>
            </a:r>
            <a:r>
              <a:rPr lang="en-US" sz="3600" err="1"/>
              <a:t>dysgu’r</a:t>
            </a:r>
            <a:r>
              <a:rPr lang="en-US" sz="3600"/>
              <a:t> </a:t>
            </a:r>
            <a:r>
              <a:rPr lang="en-US" sz="3600" err="1"/>
              <a:t>rheolau</a:t>
            </a:r>
            <a:r>
              <a:rPr lang="en-US" sz="3600"/>
              <a:t> </a:t>
            </a:r>
            <a:r>
              <a:rPr lang="en-US" sz="3600" err="1"/>
              <a:t>treiglo</a:t>
            </a:r>
            <a:endParaRPr lang="en-US" sz="3600"/>
          </a:p>
          <a:p>
            <a:pPr marL="0" indent="0">
              <a:buNone/>
            </a:pPr>
            <a:endParaRPr lang="en-US" sz="3600"/>
          </a:p>
          <a:p>
            <a:r>
              <a:rPr lang="en-US" sz="3600" err="1"/>
              <a:t>Prawf</a:t>
            </a:r>
            <a:r>
              <a:rPr lang="en-US" sz="3600"/>
              <a:t> </a:t>
            </a:r>
            <a:r>
              <a:rPr lang="en-US" sz="3600" err="1"/>
              <a:t>sillafu</a:t>
            </a:r>
            <a:r>
              <a:rPr lang="en-US" sz="3600"/>
              <a:t> </a:t>
            </a:r>
            <a:r>
              <a:rPr lang="en-US" sz="3600" err="1"/>
              <a:t>yn</a:t>
            </a:r>
            <a:r>
              <a:rPr lang="en-US" sz="3600"/>
              <a:t> y </a:t>
            </a:r>
            <a:r>
              <a:rPr lang="en-US" sz="3600" err="1"/>
              <a:t>ddarlith</a:t>
            </a:r>
            <a:r>
              <a:rPr lang="en-US" sz="3600"/>
              <a:t> </a:t>
            </a:r>
            <a:r>
              <a:rPr lang="en-US" sz="3600" err="1"/>
              <a:t>nesaf</a:t>
            </a:r>
            <a:r>
              <a:rPr lang="en-US" sz="360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999657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 </a:t>
            </a:r>
            <a:r>
              <a:rPr lang="en-US" err="1"/>
              <a:t>Treiglad</a:t>
            </a:r>
            <a:r>
              <a:rPr lang="en-US"/>
              <a:t> </a:t>
            </a:r>
            <a:r>
              <a:rPr lang="en-US" err="1"/>
              <a:t>Meddal</a:t>
            </a:r>
            <a:r>
              <a:rPr 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err="1"/>
              <a:t>Dyma’r</a:t>
            </a:r>
            <a:r>
              <a:rPr lang="en-US" sz="2400" b="1"/>
              <a:t> </a:t>
            </a:r>
            <a:r>
              <a:rPr lang="en-US" sz="2400" b="1" err="1"/>
              <a:t>llythrennau</a:t>
            </a:r>
            <a:r>
              <a:rPr lang="en-US" sz="2400" b="1"/>
              <a:t> </a:t>
            </a:r>
            <a:r>
              <a:rPr lang="en-US" sz="2400" b="1" err="1"/>
              <a:t>sy’n</a:t>
            </a:r>
            <a:r>
              <a:rPr lang="en-US" sz="2400" b="1"/>
              <a:t> </a:t>
            </a:r>
            <a:r>
              <a:rPr lang="en-US" sz="2400" b="1" err="1"/>
              <a:t>newid</a:t>
            </a:r>
            <a:r>
              <a:rPr lang="en-US" sz="2400" b="1"/>
              <a:t>: </a:t>
            </a:r>
          </a:p>
          <a:p>
            <a:endParaRPr lang="en-US"/>
          </a:p>
          <a:p>
            <a:r>
              <a:rPr lang="en-US" sz="3200">
                <a:latin typeface="Arial"/>
                <a:cs typeface="Arial"/>
              </a:rPr>
              <a:t>c &gt; g                  g  &gt; __           </a:t>
            </a:r>
            <a:r>
              <a:rPr lang="en-US" sz="3200" err="1">
                <a:latin typeface="Arial"/>
                <a:cs typeface="Arial"/>
              </a:rPr>
              <a:t>ll</a:t>
            </a:r>
            <a:r>
              <a:rPr lang="en-US" sz="3200">
                <a:latin typeface="Arial"/>
                <a:cs typeface="Arial"/>
              </a:rPr>
              <a:t> &gt; l </a:t>
            </a:r>
          </a:p>
          <a:p>
            <a:r>
              <a:rPr lang="en-US" sz="3200">
                <a:latin typeface="Arial"/>
                <a:cs typeface="Arial"/>
              </a:rPr>
              <a:t>p &gt; b                  b &gt; f               m &gt; f </a:t>
            </a:r>
          </a:p>
          <a:p>
            <a:r>
              <a:rPr lang="en-US" sz="3200">
                <a:latin typeface="Arial"/>
                <a:cs typeface="Arial"/>
              </a:rPr>
              <a:t>t  &gt; d                  d &gt; </a:t>
            </a:r>
            <a:r>
              <a:rPr lang="en-US" sz="3200" err="1">
                <a:latin typeface="Arial"/>
                <a:cs typeface="Arial"/>
              </a:rPr>
              <a:t>dd</a:t>
            </a:r>
            <a:r>
              <a:rPr lang="en-US" sz="3200">
                <a:latin typeface="Arial"/>
                <a:cs typeface="Arial"/>
              </a:rPr>
              <a:t>            </a:t>
            </a:r>
            <a:r>
              <a:rPr lang="en-US" sz="3200" err="1">
                <a:latin typeface="Arial"/>
                <a:cs typeface="Arial"/>
              </a:rPr>
              <a:t>rh</a:t>
            </a:r>
            <a:r>
              <a:rPr lang="en-US" sz="3200">
                <a:latin typeface="Arial"/>
                <a:cs typeface="Arial"/>
              </a:rPr>
              <a:t> &gt; r </a:t>
            </a:r>
          </a:p>
        </p:txBody>
      </p:sp>
    </p:spTree>
    <p:extLst>
      <p:ext uri="{BB962C8B-B14F-4D97-AF65-F5344CB8AC3E}">
        <p14:creationId xmlns:p14="http://schemas.microsoft.com/office/powerpoint/2010/main" val="2456259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 </a:t>
            </a:r>
            <a:r>
              <a:rPr lang="en-US" err="1"/>
              <a:t>Treiglad</a:t>
            </a:r>
            <a:r>
              <a:rPr lang="en-US"/>
              <a:t> </a:t>
            </a:r>
            <a:r>
              <a:rPr lang="en-US" err="1"/>
              <a:t>Meddal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5520" y="1814286"/>
            <a:ext cx="7680960" cy="4826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/>
              <a:t> 1</a:t>
            </a:r>
            <a:r>
              <a:rPr lang="en-US" sz="2000"/>
              <a:t>. </a:t>
            </a:r>
            <a:r>
              <a:rPr lang="en-US" sz="2400" err="1"/>
              <a:t>Rwyf</a:t>
            </a:r>
            <a:r>
              <a:rPr lang="en-US" sz="2400"/>
              <a:t> </a:t>
            </a:r>
            <a:r>
              <a:rPr lang="en-US" sz="2400" err="1"/>
              <a:t>i’n</a:t>
            </a:r>
            <a:r>
              <a:rPr lang="en-US" sz="2400"/>
              <a:t> </a:t>
            </a:r>
            <a:r>
              <a:rPr lang="en-US" sz="2400" err="1"/>
              <a:t>dod</a:t>
            </a:r>
            <a:r>
              <a:rPr lang="en-US" sz="2400"/>
              <a:t> o ____________(</a:t>
            </a:r>
            <a:r>
              <a:rPr lang="en-US" sz="2400" err="1"/>
              <a:t>Caerfyrddin</a:t>
            </a:r>
            <a:r>
              <a:rPr lang="en-US" sz="2400"/>
              <a:t>)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wreiddiol</a:t>
            </a:r>
            <a:r>
              <a:rPr lang="en-US" sz="2400"/>
              <a:t>. </a:t>
            </a:r>
          </a:p>
          <a:p>
            <a:r>
              <a:rPr lang="en-US" sz="2400"/>
              <a:t>2.  </a:t>
            </a:r>
            <a:r>
              <a:rPr lang="en-US" sz="2400" err="1"/>
              <a:t>Byddai’n</a:t>
            </a:r>
            <a:r>
              <a:rPr lang="en-US" sz="2400"/>
              <a:t> well gen </a:t>
            </a:r>
            <a:r>
              <a:rPr lang="en-US" sz="2400" err="1"/>
              <a:t>i</a:t>
            </a:r>
            <a:r>
              <a:rPr lang="en-US" sz="2400"/>
              <a:t> _______(</a:t>
            </a:r>
            <a:r>
              <a:rPr lang="en-US" sz="2400" err="1"/>
              <a:t>gyrru</a:t>
            </a:r>
            <a:r>
              <a:rPr lang="en-US" sz="2400"/>
              <a:t>) </a:t>
            </a:r>
            <a:r>
              <a:rPr lang="en-US" sz="2400" err="1"/>
              <a:t>na</a:t>
            </a:r>
            <a:r>
              <a:rPr lang="en-US" sz="2400"/>
              <a:t> </a:t>
            </a:r>
            <a:r>
              <a:rPr lang="en-US" sz="2400" err="1"/>
              <a:t>cherdded</a:t>
            </a:r>
            <a:r>
              <a:rPr lang="en-US" sz="2400"/>
              <a:t>. </a:t>
            </a:r>
          </a:p>
          <a:p>
            <a:r>
              <a:rPr lang="en-US" sz="2400"/>
              <a:t>3. </a:t>
            </a:r>
            <a:r>
              <a:rPr lang="en-US" sz="2400" err="1"/>
              <a:t>Darllenais</a:t>
            </a:r>
            <a:r>
              <a:rPr lang="en-US" sz="2400"/>
              <a:t> _______ (</a:t>
            </a:r>
            <a:r>
              <a:rPr lang="en-US" sz="2400" err="1"/>
              <a:t>llyfr</a:t>
            </a:r>
            <a:r>
              <a:rPr lang="en-US" sz="2400"/>
              <a:t>) </a:t>
            </a:r>
            <a:r>
              <a:rPr lang="en-US" sz="2400" err="1"/>
              <a:t>ardderchog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ystod</a:t>
            </a:r>
            <a:r>
              <a:rPr lang="en-US" sz="2400"/>
              <a:t> y </a:t>
            </a:r>
            <a:r>
              <a:rPr lang="en-US" sz="2400" err="1"/>
              <a:t>gwyliau</a:t>
            </a:r>
            <a:r>
              <a:rPr lang="en-US" sz="2400"/>
              <a:t>. </a:t>
            </a:r>
          </a:p>
          <a:p>
            <a:r>
              <a:rPr lang="en-US" sz="2400"/>
              <a:t>4. Mae </a:t>
            </a:r>
            <a:r>
              <a:rPr lang="en-US" sz="2400" err="1"/>
              <a:t>gan</a:t>
            </a:r>
            <a:r>
              <a:rPr lang="en-US" sz="2400"/>
              <a:t> </a:t>
            </a:r>
            <a:r>
              <a:rPr lang="en-US" sz="2400" err="1"/>
              <a:t>blant</a:t>
            </a:r>
            <a:r>
              <a:rPr lang="en-US" sz="2400"/>
              <a:t> </a:t>
            </a:r>
            <a:r>
              <a:rPr lang="en-US" sz="2400" err="1"/>
              <a:t>heddiw</a:t>
            </a:r>
            <a:r>
              <a:rPr lang="en-US" sz="2400"/>
              <a:t> </a:t>
            </a:r>
            <a:r>
              <a:rPr lang="en-US" sz="2400" err="1"/>
              <a:t>lawer</a:t>
            </a:r>
            <a:r>
              <a:rPr lang="en-US" sz="2400"/>
              <a:t> </a:t>
            </a:r>
            <a:r>
              <a:rPr lang="en-US" sz="2400" err="1"/>
              <a:t>gormod</a:t>
            </a:r>
            <a:r>
              <a:rPr lang="en-US" sz="2400"/>
              <a:t> o ________(</a:t>
            </a:r>
            <a:r>
              <a:rPr lang="en-US" sz="2400" err="1"/>
              <a:t>teganau</a:t>
            </a:r>
            <a:r>
              <a:rPr lang="en-US" sz="2400"/>
              <a:t>). </a:t>
            </a:r>
          </a:p>
          <a:p>
            <a:r>
              <a:rPr lang="en-US" sz="2400"/>
              <a:t>5. </a:t>
            </a:r>
            <a:r>
              <a:rPr lang="en-US" sz="2400" err="1"/>
              <a:t>Mae’r</a:t>
            </a:r>
            <a:r>
              <a:rPr lang="en-US" sz="2400"/>
              <a:t> </a:t>
            </a:r>
            <a:r>
              <a:rPr lang="en-US" sz="2400" err="1"/>
              <a:t>gyfres</a:t>
            </a:r>
            <a:r>
              <a:rPr lang="en-US" sz="2400"/>
              <a:t> </a:t>
            </a:r>
            <a:r>
              <a:rPr lang="en-US" sz="2400" err="1"/>
              <a:t>deledu</a:t>
            </a:r>
            <a:r>
              <a:rPr lang="en-US" sz="2400"/>
              <a:t>  </a:t>
            </a:r>
            <a:r>
              <a:rPr lang="en-US" sz="2400" err="1"/>
              <a:t>Pobol</a:t>
            </a:r>
            <a:r>
              <a:rPr lang="en-US" sz="2400"/>
              <a:t> Y Cwm </a:t>
            </a:r>
            <a:r>
              <a:rPr lang="en-US" sz="2400" err="1"/>
              <a:t>yn</a:t>
            </a:r>
            <a:r>
              <a:rPr lang="en-US" sz="2400"/>
              <a:t> _________(</a:t>
            </a:r>
            <a:r>
              <a:rPr lang="en-US" sz="2400" err="1"/>
              <a:t>poblogaidd</a:t>
            </a:r>
            <a:r>
              <a:rPr lang="en-US" sz="2400"/>
              <a:t>) </a:t>
            </a:r>
            <a:r>
              <a:rPr lang="en-US" sz="2400" err="1"/>
              <a:t>iawn</a:t>
            </a:r>
            <a:r>
              <a:rPr lang="en-US" sz="2400"/>
              <a:t>. </a:t>
            </a:r>
          </a:p>
          <a:p>
            <a:r>
              <a:rPr lang="en-US" sz="2400"/>
              <a:t>6. Mae </a:t>
            </a:r>
            <a:r>
              <a:rPr lang="en-US" sz="2400" err="1"/>
              <a:t>arno</a:t>
            </a:r>
            <a:r>
              <a:rPr lang="en-US" sz="2400"/>
              <a:t> </a:t>
            </a:r>
            <a:r>
              <a:rPr lang="en-US" sz="2400" err="1"/>
              <a:t>fe</a:t>
            </a:r>
            <a:r>
              <a:rPr lang="en-US" sz="2400"/>
              <a:t> _________ (can punt) </a:t>
            </a:r>
            <a:r>
              <a:rPr lang="en-US" sz="2400" err="1"/>
              <a:t>i</a:t>
            </a:r>
            <a:r>
              <a:rPr lang="en-US" sz="2400"/>
              <a:t> fi. </a:t>
            </a:r>
          </a:p>
          <a:p>
            <a:r>
              <a:rPr lang="en-US" sz="2400"/>
              <a:t>7. </a:t>
            </a:r>
            <a:r>
              <a:rPr lang="en-US" sz="2400" err="1"/>
              <a:t>Bwytodd</a:t>
            </a:r>
            <a:r>
              <a:rPr lang="en-US" sz="2400"/>
              <a:t> </a:t>
            </a:r>
            <a:r>
              <a:rPr lang="en-US" sz="2400" err="1"/>
              <a:t>ei</a:t>
            </a:r>
            <a:r>
              <a:rPr lang="en-US" sz="2400"/>
              <a:t> ___________ (</a:t>
            </a:r>
            <a:r>
              <a:rPr lang="en-US" sz="2400" err="1"/>
              <a:t>brecwast</a:t>
            </a:r>
            <a:r>
              <a:rPr lang="en-US" sz="2400"/>
              <a:t>) </a:t>
            </a:r>
            <a:r>
              <a:rPr lang="en-US" sz="2400" err="1"/>
              <a:t>i</a:t>
            </a:r>
            <a:r>
              <a:rPr lang="en-US" sz="2400"/>
              <a:t> </a:t>
            </a:r>
            <a:r>
              <a:rPr lang="en-US" sz="2400" err="1"/>
              <a:t>gyd</a:t>
            </a:r>
            <a:r>
              <a:rPr lang="en-US" sz="24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35618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828</Words>
  <Application>Microsoft Macintosh PowerPoint</Application>
  <PresentationFormat>Widescreen</PresentationFormat>
  <Paragraphs>135</Paragraphs>
  <Slides>13</Slides>
  <Notes>1</Notes>
  <HiddenSlides>1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Segoe Print</vt:lpstr>
      <vt:lpstr>Office Theme</vt:lpstr>
      <vt:lpstr>PowerPoint Presentation</vt:lpstr>
      <vt:lpstr>Beth yw’r treigladau?</vt:lpstr>
      <vt:lpstr>PowerPoint Presentation</vt:lpstr>
      <vt:lpstr>Y Treiglad Meddal </vt:lpstr>
      <vt:lpstr>Rheolau’r Treiglad Meddal…</vt:lpstr>
      <vt:lpstr>Rheolau grŵp 2 …</vt:lpstr>
      <vt:lpstr>PowerPoint Presentation</vt:lpstr>
      <vt:lpstr>PowerPoint Presentation</vt:lpstr>
      <vt:lpstr>Ble mae’r talent??</vt:lpstr>
      <vt:lpstr>Y Cwm, Huw Chiswell </vt:lpstr>
      <vt:lpstr>Gwaith Cartref / Dysgu Cyfeiriol</vt:lpstr>
      <vt:lpstr>Y Treiglad Meddal </vt:lpstr>
      <vt:lpstr>Y Treiglad Meddal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Phillips</dc:creator>
  <cp:lastModifiedBy>Helen Phillips</cp:lastModifiedBy>
  <cp:revision>1</cp:revision>
  <dcterms:created xsi:type="dcterms:W3CDTF">2023-02-15T14:15:36Z</dcterms:created>
  <dcterms:modified xsi:type="dcterms:W3CDTF">2023-02-15T14:16:14Z</dcterms:modified>
</cp:coreProperties>
</file>