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70" r:id="rId6"/>
    <p:sldId id="271" r:id="rId7"/>
    <p:sldId id="272" r:id="rId8"/>
    <p:sldId id="273" r:id="rId9"/>
    <p:sldId id="275" r:id="rId10"/>
    <p:sldId id="274" r:id="rId11"/>
    <p:sldId id="269" r:id="rId12"/>
    <p:sldId id="268" r:id="rId13"/>
  </p:sldIdLst>
  <p:sldSz cx="12192000" cy="6858000"/>
  <p:notesSz cx="6858000" cy="9144000"/>
  <p:embeddedFontLst>
    <p:embeddedFont>
      <p:font typeface="Trebuchet MS" panose="020B0603020202020204" pitchFamily="34" charset="0"/>
      <p:regular r:id="rId16"/>
      <p:bold r:id="rId17"/>
      <p:italic r:id="rId18"/>
      <p:boldItalic r:id="rId19"/>
    </p:embeddedFon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Tahoma" panose="020B0604030504040204" pitchFamily="34" charset="0"/>
      <p:regular r:id="rId24"/>
      <p:bold r:id="rId25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3798" autoAdjust="0"/>
  </p:normalViewPr>
  <p:slideViewPr>
    <p:cSldViewPr snapToGrid="0">
      <p:cViewPr varScale="1">
        <p:scale>
          <a:sx n="54" d="100"/>
          <a:sy n="54" d="100"/>
        </p:scale>
        <p:origin x="126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font" Target="fonts/font6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9.fntdata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openxmlformats.org/officeDocument/2006/relationships/font" Target="fonts/font8.fntdata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7.fntdata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1516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495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4358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84602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31522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04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066252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066800"/>
            <a:ext cx="9901076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3b: Implicit Prejudice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Subtle Cues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1026" name="Picture 2" descr="African and Caucasian Businessmen Negotiating Stock Footage Video (100%  Royalty-free) 30602884 | Shutterstock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9" y="1773373"/>
            <a:ext cx="723373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0979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 Observation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4499" y="1792583"/>
            <a:ext cx="6339477" cy="3955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576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 Settings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4500" y="1964455"/>
            <a:ext cx="6132536" cy="4080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009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Explore the Implicit?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5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1440" y="1830342"/>
            <a:ext cx="5947536" cy="4248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927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Exploration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6817" y="1567543"/>
            <a:ext cx="3224702" cy="26872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15" y="1583847"/>
            <a:ext cx="5000897" cy="2654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87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978729"/>
          </a:xfrm>
        </p:spPr>
        <p:txBody>
          <a:bodyPr/>
          <a:lstStyle/>
          <a:p>
            <a:r>
              <a:rPr lang="en-GB" dirty="0" smtClean="0"/>
              <a:t>Implicit Attitudes: Legitimate Beliefs or a Reflection of Understanding?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7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Goal-independency</a:t>
            </a:r>
          </a:p>
          <a:p>
            <a:endParaRPr lang="en-GB" dirty="0"/>
          </a:p>
          <a:p>
            <a:r>
              <a:rPr lang="en-GB" dirty="0" smtClean="0"/>
              <a:t>Efficiency</a:t>
            </a:r>
          </a:p>
          <a:p>
            <a:endParaRPr lang="en-GB" dirty="0"/>
          </a:p>
          <a:p>
            <a:r>
              <a:rPr lang="en-GB" dirty="0" smtClean="0"/>
              <a:t>Automaticity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108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Would Jessie Jackson Fail the IAT?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8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4500" y="1686288"/>
            <a:ext cx="454526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21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6dc4bcd6-49db-4c07-9060-8acfc67cef9f"/>
    <ds:schemaRef ds:uri="http://purl.org/dc/elements/1.1/"/>
    <ds:schemaRef ds:uri="http://schemas.microsoft.com/office/2006/metadata/properties"/>
    <ds:schemaRef ds:uri="fb0879af-3eba-417a-a55a-ffe6dcd6ca77"/>
    <ds:schemaRef ds:uri="http://purl.org/dc/terms/"/>
    <ds:schemaRef ds:uri="http://schemas.microsoft.com/office/infopath/2007/PartnerControls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72</Words>
  <Application>Microsoft Office PowerPoint</Application>
  <PresentationFormat>Widescreen</PresentationFormat>
  <Paragraphs>31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Trebuchet MS</vt:lpstr>
      <vt:lpstr>Arial</vt:lpstr>
      <vt:lpstr>Trade Gothic LT Pro</vt:lpstr>
      <vt:lpstr>Calibri</vt:lpstr>
      <vt:lpstr>Tahoma</vt:lpstr>
      <vt:lpstr>Office Theme</vt:lpstr>
      <vt:lpstr>Prejudice and Discrimination  Lecture 3b: Implicit Prejudice </vt:lpstr>
      <vt:lpstr>Subtle Cues</vt:lpstr>
      <vt:lpstr>Behaviour Observation</vt:lpstr>
      <vt:lpstr>Education Settings</vt:lpstr>
      <vt:lpstr>Why Explore the Implicit?</vt:lpstr>
      <vt:lpstr>Methods of Exploration</vt:lpstr>
      <vt:lpstr>Implicit Attitudes: Legitimate Beliefs or a Reflection of Understanding?</vt:lpstr>
      <vt:lpstr>Would Jessie Jackson Fail the IAT?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2020-11-18T21:34:21Z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