
<file path=[Content_Types].xml><?xml version="1.0" encoding="utf-8"?>
<Types xmlns="http://schemas.openxmlformats.org/package/2006/content-types">
  <Default Extension="xml" ContentType="application/xml"/>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0"/>
  </p:notesMasterIdLst>
  <p:handoutMasterIdLst>
    <p:handoutMasterId r:id="rId131"/>
  </p:handoutMasterIdLst>
  <p:sldIdLst>
    <p:sldId id="262" r:id="rId2"/>
    <p:sldId id="714" r:id="rId3"/>
    <p:sldId id="716" r:id="rId4"/>
    <p:sldId id="715" r:id="rId5"/>
    <p:sldId id="717" r:id="rId6"/>
    <p:sldId id="718" r:id="rId7"/>
    <p:sldId id="719" r:id="rId8"/>
    <p:sldId id="588" r:id="rId9"/>
    <p:sldId id="592" r:id="rId10"/>
    <p:sldId id="593" r:id="rId11"/>
    <p:sldId id="594" r:id="rId12"/>
    <p:sldId id="597" r:id="rId13"/>
    <p:sldId id="621" r:id="rId14"/>
    <p:sldId id="665" r:id="rId15"/>
    <p:sldId id="666" r:id="rId16"/>
    <p:sldId id="635" r:id="rId17"/>
    <p:sldId id="620" r:id="rId18"/>
    <p:sldId id="622" r:id="rId19"/>
    <p:sldId id="623" r:id="rId20"/>
    <p:sldId id="624" r:id="rId21"/>
    <p:sldId id="625" r:id="rId22"/>
    <p:sldId id="627" r:id="rId23"/>
    <p:sldId id="626" r:id="rId24"/>
    <p:sldId id="628" r:id="rId25"/>
    <p:sldId id="629" r:id="rId26"/>
    <p:sldId id="630" r:id="rId27"/>
    <p:sldId id="631" r:id="rId28"/>
    <p:sldId id="632" r:id="rId29"/>
    <p:sldId id="633" r:id="rId30"/>
    <p:sldId id="634" r:id="rId31"/>
    <p:sldId id="636" r:id="rId32"/>
    <p:sldId id="637" r:id="rId33"/>
    <p:sldId id="638" r:id="rId34"/>
    <p:sldId id="639" r:id="rId35"/>
    <p:sldId id="640" r:id="rId36"/>
    <p:sldId id="641" r:id="rId37"/>
    <p:sldId id="642" r:id="rId38"/>
    <p:sldId id="643" r:id="rId39"/>
    <p:sldId id="644" r:id="rId40"/>
    <p:sldId id="646" r:id="rId41"/>
    <p:sldId id="645" r:id="rId42"/>
    <p:sldId id="647" r:id="rId43"/>
    <p:sldId id="648" r:id="rId44"/>
    <p:sldId id="649" r:id="rId45"/>
    <p:sldId id="650" r:id="rId46"/>
    <p:sldId id="598" r:id="rId47"/>
    <p:sldId id="599" r:id="rId48"/>
    <p:sldId id="619" r:id="rId49"/>
    <p:sldId id="600" r:id="rId50"/>
    <p:sldId id="601" r:id="rId51"/>
    <p:sldId id="602" r:id="rId52"/>
    <p:sldId id="603" r:id="rId53"/>
    <p:sldId id="604" r:id="rId54"/>
    <p:sldId id="605" r:id="rId55"/>
    <p:sldId id="606" r:id="rId56"/>
    <p:sldId id="607" r:id="rId57"/>
    <p:sldId id="611" r:id="rId58"/>
    <p:sldId id="610" r:id="rId59"/>
    <p:sldId id="608" r:id="rId60"/>
    <p:sldId id="609" r:id="rId61"/>
    <p:sldId id="612" r:id="rId62"/>
    <p:sldId id="613" r:id="rId63"/>
    <p:sldId id="614" r:id="rId64"/>
    <p:sldId id="615" r:id="rId65"/>
    <p:sldId id="616" r:id="rId66"/>
    <p:sldId id="617" r:id="rId67"/>
    <p:sldId id="618" r:id="rId68"/>
    <p:sldId id="667" r:id="rId69"/>
    <p:sldId id="651" r:id="rId70"/>
    <p:sldId id="652" r:id="rId71"/>
    <p:sldId id="654" r:id="rId72"/>
    <p:sldId id="655" r:id="rId73"/>
    <p:sldId id="656" r:id="rId74"/>
    <p:sldId id="657" r:id="rId75"/>
    <p:sldId id="658" r:id="rId76"/>
    <p:sldId id="659" r:id="rId77"/>
    <p:sldId id="668" r:id="rId78"/>
    <p:sldId id="661" r:id="rId79"/>
    <p:sldId id="662" r:id="rId80"/>
    <p:sldId id="663" r:id="rId81"/>
    <p:sldId id="664" r:id="rId82"/>
    <p:sldId id="653" r:id="rId83"/>
    <p:sldId id="669" r:id="rId84"/>
    <p:sldId id="670" r:id="rId85"/>
    <p:sldId id="671" r:id="rId86"/>
    <p:sldId id="672" r:id="rId87"/>
    <p:sldId id="673" r:id="rId88"/>
    <p:sldId id="674" r:id="rId89"/>
    <p:sldId id="675" r:id="rId90"/>
    <p:sldId id="704" r:id="rId91"/>
    <p:sldId id="676" r:id="rId92"/>
    <p:sldId id="705" r:id="rId93"/>
    <p:sldId id="679" r:id="rId94"/>
    <p:sldId id="677" r:id="rId95"/>
    <p:sldId id="678" r:id="rId96"/>
    <p:sldId id="720" r:id="rId97"/>
    <p:sldId id="680" r:id="rId98"/>
    <p:sldId id="681" r:id="rId99"/>
    <p:sldId id="682" r:id="rId100"/>
    <p:sldId id="683" r:id="rId101"/>
    <p:sldId id="684" r:id="rId102"/>
    <p:sldId id="685" r:id="rId103"/>
    <p:sldId id="686" r:id="rId104"/>
    <p:sldId id="687" r:id="rId105"/>
    <p:sldId id="688" r:id="rId106"/>
    <p:sldId id="689" r:id="rId107"/>
    <p:sldId id="690" r:id="rId108"/>
    <p:sldId id="691" r:id="rId109"/>
    <p:sldId id="692" r:id="rId110"/>
    <p:sldId id="693" r:id="rId111"/>
    <p:sldId id="694" r:id="rId112"/>
    <p:sldId id="695" r:id="rId113"/>
    <p:sldId id="698" r:id="rId114"/>
    <p:sldId id="696" r:id="rId115"/>
    <p:sldId id="697" r:id="rId116"/>
    <p:sldId id="699" r:id="rId117"/>
    <p:sldId id="701" r:id="rId118"/>
    <p:sldId id="700" r:id="rId119"/>
    <p:sldId id="702" r:id="rId120"/>
    <p:sldId id="703" r:id="rId121"/>
    <p:sldId id="706" r:id="rId122"/>
    <p:sldId id="708" r:id="rId123"/>
    <p:sldId id="707" r:id="rId124"/>
    <p:sldId id="709" r:id="rId125"/>
    <p:sldId id="710" r:id="rId126"/>
    <p:sldId id="711" r:id="rId127"/>
    <p:sldId id="712" r:id="rId128"/>
    <p:sldId id="713" r:id="rId1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846" autoAdjust="0"/>
    <p:restoredTop sz="94718"/>
  </p:normalViewPr>
  <p:slideViewPr>
    <p:cSldViewPr>
      <p:cViewPr varScale="1">
        <p:scale>
          <a:sx n="96" d="100"/>
          <a:sy n="96" d="100"/>
        </p:scale>
        <p:origin x="168" y="20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60" Type="http://schemas.openxmlformats.org/officeDocument/2006/relationships/slide" Target="slides/slide59.xml"/><Relationship Id="rId61" Type="http://schemas.openxmlformats.org/officeDocument/2006/relationships/slide" Target="slides/slide60.xml"/><Relationship Id="rId62" Type="http://schemas.openxmlformats.org/officeDocument/2006/relationships/slide" Target="slides/slide61.xml"/><Relationship Id="rId63" Type="http://schemas.openxmlformats.org/officeDocument/2006/relationships/slide" Target="slides/slide62.xml"/><Relationship Id="rId64" Type="http://schemas.openxmlformats.org/officeDocument/2006/relationships/slide" Target="slides/slide63.xml"/><Relationship Id="rId65" Type="http://schemas.openxmlformats.org/officeDocument/2006/relationships/slide" Target="slides/slide64.xml"/><Relationship Id="rId66" Type="http://schemas.openxmlformats.org/officeDocument/2006/relationships/slide" Target="slides/slide65.xml"/><Relationship Id="rId67" Type="http://schemas.openxmlformats.org/officeDocument/2006/relationships/slide" Target="slides/slide66.xml"/><Relationship Id="rId68" Type="http://schemas.openxmlformats.org/officeDocument/2006/relationships/slide" Target="slides/slide67.xml"/><Relationship Id="rId69" Type="http://schemas.openxmlformats.org/officeDocument/2006/relationships/slide" Target="slides/slide68.xml"/><Relationship Id="rId120" Type="http://schemas.openxmlformats.org/officeDocument/2006/relationships/slide" Target="slides/slide119.xml"/><Relationship Id="rId121" Type="http://schemas.openxmlformats.org/officeDocument/2006/relationships/slide" Target="slides/slide120.xml"/><Relationship Id="rId122" Type="http://schemas.openxmlformats.org/officeDocument/2006/relationships/slide" Target="slides/slide121.xml"/><Relationship Id="rId123" Type="http://schemas.openxmlformats.org/officeDocument/2006/relationships/slide" Target="slides/slide122.xml"/><Relationship Id="rId124" Type="http://schemas.openxmlformats.org/officeDocument/2006/relationships/slide" Target="slides/slide123.xml"/><Relationship Id="rId125" Type="http://schemas.openxmlformats.org/officeDocument/2006/relationships/slide" Target="slides/slide124.xml"/><Relationship Id="rId126" Type="http://schemas.openxmlformats.org/officeDocument/2006/relationships/slide" Target="slides/slide125.xml"/><Relationship Id="rId127" Type="http://schemas.openxmlformats.org/officeDocument/2006/relationships/slide" Target="slides/slide126.xml"/><Relationship Id="rId128" Type="http://schemas.openxmlformats.org/officeDocument/2006/relationships/slide" Target="slides/slide127.xml"/><Relationship Id="rId129" Type="http://schemas.openxmlformats.org/officeDocument/2006/relationships/slide" Target="slides/slide12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90" Type="http://schemas.openxmlformats.org/officeDocument/2006/relationships/slide" Target="slides/slide89.xml"/><Relationship Id="rId91" Type="http://schemas.openxmlformats.org/officeDocument/2006/relationships/slide" Target="slides/slide90.xml"/><Relationship Id="rId92" Type="http://schemas.openxmlformats.org/officeDocument/2006/relationships/slide" Target="slides/slide91.xml"/><Relationship Id="rId93" Type="http://schemas.openxmlformats.org/officeDocument/2006/relationships/slide" Target="slides/slide92.xml"/><Relationship Id="rId94" Type="http://schemas.openxmlformats.org/officeDocument/2006/relationships/slide" Target="slides/slide93.xml"/><Relationship Id="rId95" Type="http://schemas.openxmlformats.org/officeDocument/2006/relationships/slide" Target="slides/slide94.xml"/><Relationship Id="rId96" Type="http://schemas.openxmlformats.org/officeDocument/2006/relationships/slide" Target="slides/slide95.xml"/><Relationship Id="rId101" Type="http://schemas.openxmlformats.org/officeDocument/2006/relationships/slide" Target="slides/slide100.xml"/><Relationship Id="rId102" Type="http://schemas.openxmlformats.org/officeDocument/2006/relationships/slide" Target="slides/slide101.xml"/><Relationship Id="rId103" Type="http://schemas.openxmlformats.org/officeDocument/2006/relationships/slide" Target="slides/slide102.xml"/><Relationship Id="rId104" Type="http://schemas.openxmlformats.org/officeDocument/2006/relationships/slide" Target="slides/slide103.xml"/><Relationship Id="rId105" Type="http://schemas.openxmlformats.org/officeDocument/2006/relationships/slide" Target="slides/slide104.xml"/><Relationship Id="rId106" Type="http://schemas.openxmlformats.org/officeDocument/2006/relationships/slide" Target="slides/slide105.xml"/><Relationship Id="rId107" Type="http://schemas.openxmlformats.org/officeDocument/2006/relationships/slide" Target="slides/slide106.xml"/><Relationship Id="rId108" Type="http://schemas.openxmlformats.org/officeDocument/2006/relationships/slide" Target="slides/slide107.xml"/><Relationship Id="rId109" Type="http://schemas.openxmlformats.org/officeDocument/2006/relationships/slide" Target="slides/slide108.xml"/><Relationship Id="rId97" Type="http://schemas.openxmlformats.org/officeDocument/2006/relationships/slide" Target="slides/slide96.xml"/><Relationship Id="rId98" Type="http://schemas.openxmlformats.org/officeDocument/2006/relationships/slide" Target="slides/slide97.xml"/><Relationship Id="rId99" Type="http://schemas.openxmlformats.org/officeDocument/2006/relationships/slide" Target="slides/slide98.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100" Type="http://schemas.openxmlformats.org/officeDocument/2006/relationships/slide" Target="slides/slide99.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70" Type="http://schemas.openxmlformats.org/officeDocument/2006/relationships/slide" Target="slides/slide69.xml"/><Relationship Id="rId71" Type="http://schemas.openxmlformats.org/officeDocument/2006/relationships/slide" Target="slides/slide70.xml"/><Relationship Id="rId72" Type="http://schemas.openxmlformats.org/officeDocument/2006/relationships/slide" Target="slides/slide71.xml"/><Relationship Id="rId73" Type="http://schemas.openxmlformats.org/officeDocument/2006/relationships/slide" Target="slides/slide72.xml"/><Relationship Id="rId74" Type="http://schemas.openxmlformats.org/officeDocument/2006/relationships/slide" Target="slides/slide73.xml"/><Relationship Id="rId75" Type="http://schemas.openxmlformats.org/officeDocument/2006/relationships/slide" Target="slides/slide74.xml"/><Relationship Id="rId76" Type="http://schemas.openxmlformats.org/officeDocument/2006/relationships/slide" Target="slides/slide75.xml"/><Relationship Id="rId77" Type="http://schemas.openxmlformats.org/officeDocument/2006/relationships/slide" Target="slides/slide76.xml"/><Relationship Id="rId78" Type="http://schemas.openxmlformats.org/officeDocument/2006/relationships/slide" Target="slides/slide77.xml"/><Relationship Id="rId79" Type="http://schemas.openxmlformats.org/officeDocument/2006/relationships/slide" Target="slides/slide78.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30" Type="http://schemas.openxmlformats.org/officeDocument/2006/relationships/notesMaster" Target="notesMasters/notesMaster1.xml"/><Relationship Id="rId131" Type="http://schemas.openxmlformats.org/officeDocument/2006/relationships/handoutMaster" Target="handoutMasters/handoutMaster1.xml"/><Relationship Id="rId132" Type="http://schemas.openxmlformats.org/officeDocument/2006/relationships/presProps" Target="presProps.xml"/><Relationship Id="rId133" Type="http://schemas.openxmlformats.org/officeDocument/2006/relationships/viewProps" Target="viewProps.xml"/><Relationship Id="rId134" Type="http://schemas.openxmlformats.org/officeDocument/2006/relationships/theme" Target="theme/theme1.xml"/><Relationship Id="rId135"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slide" Target="slides/slide53.xml"/><Relationship Id="rId55" Type="http://schemas.openxmlformats.org/officeDocument/2006/relationships/slide" Target="slides/slide54.xml"/><Relationship Id="rId56" Type="http://schemas.openxmlformats.org/officeDocument/2006/relationships/slide" Target="slides/slide55.xml"/><Relationship Id="rId57" Type="http://schemas.openxmlformats.org/officeDocument/2006/relationships/slide" Target="slides/slide56.xml"/><Relationship Id="rId58" Type="http://schemas.openxmlformats.org/officeDocument/2006/relationships/slide" Target="slides/slide57.xml"/><Relationship Id="rId59" Type="http://schemas.openxmlformats.org/officeDocument/2006/relationships/slide" Target="slides/slide58.xml"/><Relationship Id="rId110" Type="http://schemas.openxmlformats.org/officeDocument/2006/relationships/slide" Target="slides/slide109.xml"/><Relationship Id="rId111" Type="http://schemas.openxmlformats.org/officeDocument/2006/relationships/slide" Target="slides/slide110.xml"/><Relationship Id="rId112" Type="http://schemas.openxmlformats.org/officeDocument/2006/relationships/slide" Target="slides/slide111.xml"/><Relationship Id="rId113" Type="http://schemas.openxmlformats.org/officeDocument/2006/relationships/slide" Target="slides/slide112.xml"/><Relationship Id="rId114" Type="http://schemas.openxmlformats.org/officeDocument/2006/relationships/slide" Target="slides/slide113.xml"/><Relationship Id="rId115" Type="http://schemas.openxmlformats.org/officeDocument/2006/relationships/slide" Target="slides/slide114.xml"/><Relationship Id="rId116" Type="http://schemas.openxmlformats.org/officeDocument/2006/relationships/slide" Target="slides/slide115.xml"/><Relationship Id="rId117" Type="http://schemas.openxmlformats.org/officeDocument/2006/relationships/slide" Target="slides/slide116.xml"/><Relationship Id="rId118" Type="http://schemas.openxmlformats.org/officeDocument/2006/relationships/slide" Target="slides/slide117.xml"/><Relationship Id="rId119" Type="http://schemas.openxmlformats.org/officeDocument/2006/relationships/slide" Target="slides/slide11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80" Type="http://schemas.openxmlformats.org/officeDocument/2006/relationships/slide" Target="slides/slide79.xml"/><Relationship Id="rId81" Type="http://schemas.openxmlformats.org/officeDocument/2006/relationships/slide" Target="slides/slide80.xml"/><Relationship Id="rId82" Type="http://schemas.openxmlformats.org/officeDocument/2006/relationships/slide" Target="slides/slide81.xml"/><Relationship Id="rId83" Type="http://schemas.openxmlformats.org/officeDocument/2006/relationships/slide" Target="slides/slide82.xml"/><Relationship Id="rId84" Type="http://schemas.openxmlformats.org/officeDocument/2006/relationships/slide" Target="slides/slide83.xml"/><Relationship Id="rId85" Type="http://schemas.openxmlformats.org/officeDocument/2006/relationships/slide" Target="slides/slide84.xml"/><Relationship Id="rId86" Type="http://schemas.openxmlformats.org/officeDocument/2006/relationships/slide" Target="slides/slide85.xml"/><Relationship Id="rId87" Type="http://schemas.openxmlformats.org/officeDocument/2006/relationships/slide" Target="slides/slide86.xml"/><Relationship Id="rId88" Type="http://schemas.openxmlformats.org/officeDocument/2006/relationships/slide" Target="slides/slide87.xml"/><Relationship Id="rId89" Type="http://schemas.openxmlformats.org/officeDocument/2006/relationships/slide" Target="slides/slide8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20/10/2017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20/10/2017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7" name="Picture 6"/>
          <p:cNvPicPr>
            <a:picLocks noChangeAspect="1"/>
          </p:cNvPicPr>
          <p:nvPr userDrawn="1"/>
        </p:nvPicPr>
        <p:blipFill>
          <a:blip r:embed="rId2"/>
          <a:stretch>
            <a:fillRect/>
          </a:stretch>
        </p:blipFill>
        <p:spPr>
          <a:xfrm>
            <a:off x="7405644" y="5699796"/>
            <a:ext cx="1738356" cy="1157478"/>
          </a:xfrm>
          <a:prstGeom prst="rect">
            <a:avLst/>
          </a:prstGeom>
        </p:spPr>
      </p:pic>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5" name="Picture 4"/>
          <p:cNvPicPr>
            <a:picLocks noChangeAspect="1"/>
          </p:cNvPicPr>
          <p:nvPr userDrawn="1"/>
        </p:nvPicPr>
        <p:blipFill>
          <a:blip r:embed="rId2"/>
          <a:stretch>
            <a:fillRect/>
          </a:stretch>
        </p:blipFill>
        <p:spPr>
          <a:xfrm>
            <a:off x="7312196" y="5661249"/>
            <a:ext cx="1831803" cy="1185082"/>
          </a:xfrm>
          <a:prstGeom prst="rect">
            <a:avLst/>
          </a:prstGeom>
        </p:spPr>
      </p:pic>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303" y="5661248"/>
            <a:ext cx="1834607" cy="1196752"/>
          </a:xfrm>
          <a:prstGeom prst="rect">
            <a:avLst/>
          </a:prstGeom>
        </p:spPr>
      </p:pic>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8" name="Picture 7"/>
          <p:cNvPicPr>
            <a:picLocks noChangeAspect="1"/>
          </p:cNvPicPr>
          <p:nvPr userDrawn="1"/>
        </p:nvPicPr>
        <p:blipFill>
          <a:blip r:embed="rId2"/>
          <a:stretch>
            <a:fillRect/>
          </a:stretch>
        </p:blipFill>
        <p:spPr>
          <a:xfrm>
            <a:off x="7308304" y="5661248"/>
            <a:ext cx="1835696" cy="1197296"/>
          </a:xfrm>
          <a:prstGeom prst="rect">
            <a:avLst/>
          </a:prstGeom>
        </p:spPr>
      </p:pic>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3" name="Picture 2"/>
          <p:cNvPicPr>
            <a:picLocks noChangeAspect="1"/>
          </p:cNvPicPr>
          <p:nvPr userDrawn="1"/>
        </p:nvPicPr>
        <p:blipFill>
          <a:blip r:embed="rId2"/>
          <a:stretch>
            <a:fillRect/>
          </a:stretch>
        </p:blipFill>
        <p:spPr>
          <a:xfrm>
            <a:off x="7308401" y="5663080"/>
            <a:ext cx="1835055" cy="1194920"/>
          </a:xfrm>
          <a:prstGeom prst="rect">
            <a:avLst/>
          </a:prstGeom>
        </p:spPr>
      </p:pic>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2899"/>
            <a:ext cx="1835055" cy="1194920"/>
          </a:xfrm>
          <a:prstGeom prst="rect">
            <a:avLst/>
          </a:prstGeom>
        </p:spPr>
      </p:pic>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pic>
        <p:nvPicPr>
          <p:cNvPr id="6" name="Picture 5"/>
          <p:cNvPicPr>
            <a:picLocks noChangeAspect="1"/>
          </p:cNvPicPr>
          <p:nvPr userDrawn="1"/>
        </p:nvPicPr>
        <p:blipFill>
          <a:blip r:embed="rId2"/>
          <a:stretch>
            <a:fillRect/>
          </a:stretch>
        </p:blipFill>
        <p:spPr>
          <a:xfrm>
            <a:off x="7308945" y="5663080"/>
            <a:ext cx="1835055" cy="1194920"/>
          </a:xfrm>
          <a:prstGeom prst="rect">
            <a:avLst/>
          </a:prstGeom>
        </p:spPr>
      </p:pic>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20/10/2017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mailto:Christopher.thomas2@uwtsd.ac.uk" TargetMode="External"/><Relationship Id="rId3"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vimeo.com/224206707/0c8c72c196" TargetMode="External"/><Relationship Id="rId4" Type="http://schemas.openxmlformats.org/officeDocument/2006/relationships/hyperlink" Target="https://my.cim.co.uk/mycim/studying/senior-examiners-reports/" TargetMode="External"/><Relationship Id="rId5" Type="http://schemas.openxmlformats.org/officeDocument/2006/relationships/hyperlink" Target="https://my.cim.co.uk/mycim/studying/guidance/" TargetMode="External"/><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tatic.googleusercontent.com/media/www.google.com/en//webmasters/docs/search-engine-optimization-starter-guide.pdf"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bersuggest.io/" TargetMode="External"/><Relationship Id="rId3" Type="http://schemas.openxmlformats.org/officeDocument/2006/relationships/image" Target="../media/image2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 Id="rId3" Type="http://schemas.openxmlformats.org/officeDocument/2006/relationships/image" Target="../media/image32.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8.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 Id="rId3" Type="http://schemas.openxmlformats.org/officeDocument/2006/relationships/image" Target="../media/image44.png"/></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pn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1.png"/></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2.pn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3.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4.pn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5.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6.pn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7.png"/></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8.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9.png"/></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0.pn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1.png"/></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2.png"/></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3.png"/></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4.png"/></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5.png"/></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6.png"/></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7.png"/></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8.png"/></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9.png"/></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0.png"/></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1.png"/></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2.png"/></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time_continue=11&amp;v=omXFdKYLRW0" TargetMode="Externa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searchenginewatch.com/sew/how-to/2389434/5-key-reasons-why-paid-search-should-be-part-of-your-inbound-strategy" TargetMode="External"/><Relationship Id="rId3" Type="http://schemas.openxmlformats.org/officeDocument/2006/relationships/hyperlink" Target="https://www.youtube.com/watch?v=zYVEkM45M_s" TargetMode="Externa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recode.net/2017/5/31/15693686/mary-meeker-kleiner-perkins-kpcb-slides-internet-trends-code-2017" TargetMode="Externa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3.png"/></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4.png"/></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5.png"/></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slideshare.net/mikejeffs/ok-google-siri-alexa-cortana-can-you-tell-me-some-stats-on-voice-search" TargetMode="Externa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marketing-planning/marketing-models/10-cs-marketing-modern-economy/" TargetMode="External"/><Relationship Id="rId3" Type="http://schemas.openxmlformats.org/officeDocument/2006/relationships/image" Target="../media/image76.jpg"/></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marketing-planning/marketing-models/forresters-5is/" TargetMode="Externa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marketing-planning/marketing-models/digital-marketing-models-hofackers-5-stages-information-processing/" TargetMode="Externa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7.png"/></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8.png"/></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9.png"/></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digital-marketing-strategy/race-a-practical-framework-to-improve-your-digital-marketing/" TargetMode="External"/><Relationship Id="rId3" Type="http://schemas.openxmlformats.org/officeDocument/2006/relationships/image" Target="../media/image80.png"/></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marketing-planning/marketing-models/4cs-marketing-model/" TargetMode="Externa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blog.hootsuite.com/social-media-audit-template/" TargetMode="Externa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mindtools.com/pages/article/newSTR_89.htm" TargetMode="Externa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1.png"/></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2.png"/></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3.png"/></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4.png"/></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5.png"/></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6.png"/></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academy.hubspot.com/projects/buyer-persona" TargetMode="External"/><Relationship Id="rId3" Type="http://schemas.openxmlformats.org/officeDocument/2006/relationships/image" Target="../media/image87.png"/></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persuasion-marketing/marketing-personas/" TargetMode="Externa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egmentationstudyguide.com/understanding-market-segmentation/criteria-for-effective-market-segmentation/" TargetMode="Externa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8.png"/></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9.png"/></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0.png"/></Relationships>
</file>

<file path=ppt/slides/_rels/slide1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1.png"/></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digital-marketing-strategy/online-business-revenue-models/marketing-models/attachment/ansoff-matrix-model-applied-digital-marketing/" TargetMode="External"/></Relationships>
</file>

<file path=ppt/slides/_rels/slide1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econsultancy.com/blog/65184-what-is-agile-marketing-and-why-do-you-need-it" TargetMode="External"/><Relationship Id="rId3" Type="http://schemas.openxmlformats.org/officeDocument/2006/relationships/hyperlink" Target="https://resources.workfront.com/project-management-blog/what-is-agile-marketing-and-why-you-should-care" TargetMode="External"/></Relationships>
</file>

<file path=ppt/slides/_rels/slide1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2.jpg"/></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ecommerce/web-personalisation/what-is-lifecycle-marketing/" TargetMode="External"/><Relationship Id="rId3" Type="http://schemas.openxmlformats.org/officeDocument/2006/relationships/hyperlink" Target="https://www.i-scoop.eu/understanding-customer-life-cycle-calculating-value/" TargetMode="External"/></Relationships>
</file>

<file path=ppt/slides/_rels/slide1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goal-setting-evaluation/goals-kpis/goals-for-your-digital-marketing/" TargetMode="External"/><Relationship Id="rId3" Type="http://schemas.openxmlformats.org/officeDocument/2006/relationships/hyperlink" Target="http://www.smartinsights.com/goal-setting-evaluation/goals-kpis/define-smart-marketing-objectives/" TargetMode="Externa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martinsights.com/digital-marketing-strategy/race-a-practical-framework-to-improve-your-digital-marketing/" TargetMode="Externa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Digital Strategy</a:t>
            </a:r>
          </a:p>
          <a:p>
            <a:endParaRPr lang="en-GB" dirty="0" smtClean="0">
              <a:solidFill>
                <a:schemeClr val="bg1"/>
              </a:solidFill>
            </a:endParaRPr>
          </a:p>
          <a:p>
            <a:endParaRPr lang="en-GB" dirty="0">
              <a:solidFill>
                <a:schemeClr val="bg1"/>
              </a:solidFill>
            </a:endParaRPr>
          </a:p>
          <a:p>
            <a:r>
              <a:rPr lang="en-GB" dirty="0" smtClean="0">
                <a:solidFill>
                  <a:schemeClr val="bg1"/>
                </a:solidFill>
              </a:rPr>
              <a:t>Chris Thomas</a:t>
            </a:r>
          </a:p>
          <a:p>
            <a:r>
              <a:rPr lang="en-GB" dirty="0">
                <a:hlinkClick r:id="rId2"/>
              </a:rPr>
              <a:t>christopher.thomas2@uwtsd.ac.uk</a:t>
            </a:r>
            <a:endParaRPr lang="en-GB" dirty="0" smtClean="0">
              <a:solidFill>
                <a:schemeClr val="bg1"/>
              </a:solidFill>
            </a:endParaRPr>
          </a:p>
        </p:txBody>
      </p:sp>
      <p:pic>
        <p:nvPicPr>
          <p:cNvPr id="4" name="Picture 3"/>
          <p:cNvPicPr>
            <a:picLocks noChangeAspect="1"/>
          </p:cNvPicPr>
          <p:nvPr/>
        </p:nvPicPr>
        <p:blipFill>
          <a:blip r:embed="rId3"/>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50823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14499" y="1600200"/>
            <a:ext cx="7915002" cy="3916363"/>
          </a:xfrm>
        </p:spPr>
      </p:pic>
    </p:spTree>
    <p:extLst>
      <p:ext uri="{BB962C8B-B14F-4D97-AF65-F5344CB8AC3E}">
        <p14:creationId xmlns:p14="http://schemas.microsoft.com/office/powerpoint/2010/main" val="17068353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15294"/>
            <a:ext cx="8229600" cy="3686175"/>
          </a:xfrm>
        </p:spPr>
      </p:pic>
    </p:spTree>
    <p:extLst>
      <p:ext uri="{BB962C8B-B14F-4D97-AF65-F5344CB8AC3E}">
        <p14:creationId xmlns:p14="http://schemas.microsoft.com/office/powerpoint/2010/main" val="1642497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0410" y="1600200"/>
            <a:ext cx="7343180" cy="3916363"/>
          </a:xfrm>
        </p:spPr>
      </p:pic>
      <p:sp>
        <p:nvSpPr>
          <p:cNvPr id="5" name="TextBox 4"/>
          <p:cNvSpPr txBox="1"/>
          <p:nvPr/>
        </p:nvSpPr>
        <p:spPr>
          <a:xfrm>
            <a:off x="3347864" y="3861048"/>
            <a:ext cx="2952328" cy="923330"/>
          </a:xfrm>
          <a:prstGeom prst="rect">
            <a:avLst/>
          </a:prstGeom>
          <a:noFill/>
        </p:spPr>
        <p:txBody>
          <a:bodyPr wrap="square" rtlCol="0">
            <a:spAutoFit/>
          </a:bodyPr>
          <a:lstStyle/>
          <a:p>
            <a:r>
              <a:rPr lang="en-US" dirty="0" smtClean="0"/>
              <a:t>Can use PART of models and frameworks</a:t>
            </a:r>
          </a:p>
          <a:p>
            <a:endParaRPr lang="en-US" dirty="0"/>
          </a:p>
        </p:txBody>
      </p:sp>
    </p:spTree>
    <p:extLst>
      <p:ext uri="{BB962C8B-B14F-4D97-AF65-F5344CB8AC3E}">
        <p14:creationId xmlns:p14="http://schemas.microsoft.com/office/powerpoint/2010/main" val="694733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2667" y="1600200"/>
            <a:ext cx="7278666" cy="3916363"/>
          </a:xfrm>
        </p:spPr>
      </p:pic>
      <p:sp>
        <p:nvSpPr>
          <p:cNvPr id="5" name="TextBox 4"/>
          <p:cNvSpPr txBox="1"/>
          <p:nvPr/>
        </p:nvSpPr>
        <p:spPr>
          <a:xfrm>
            <a:off x="5076056" y="2348880"/>
            <a:ext cx="2880320" cy="369332"/>
          </a:xfrm>
          <a:prstGeom prst="rect">
            <a:avLst/>
          </a:prstGeom>
          <a:noFill/>
        </p:spPr>
        <p:txBody>
          <a:bodyPr wrap="square" rtlCol="0">
            <a:spAutoFit/>
          </a:bodyPr>
          <a:lstStyle/>
          <a:p>
            <a:r>
              <a:rPr lang="en-US" dirty="0" smtClean="0"/>
              <a:t>No mention of SEO??</a:t>
            </a:r>
            <a:endParaRPr lang="en-US" dirty="0"/>
          </a:p>
        </p:txBody>
      </p:sp>
      <p:sp>
        <p:nvSpPr>
          <p:cNvPr id="6" name="TextBox 5"/>
          <p:cNvSpPr txBox="1"/>
          <p:nvPr/>
        </p:nvSpPr>
        <p:spPr>
          <a:xfrm>
            <a:off x="4644008" y="4869160"/>
            <a:ext cx="3168352" cy="923330"/>
          </a:xfrm>
          <a:prstGeom prst="rect">
            <a:avLst/>
          </a:prstGeom>
          <a:noFill/>
        </p:spPr>
        <p:txBody>
          <a:bodyPr wrap="square" rtlCol="0">
            <a:spAutoFit/>
          </a:bodyPr>
          <a:lstStyle/>
          <a:p>
            <a:r>
              <a:rPr lang="en-US" dirty="0" smtClean="0"/>
              <a:t>Social media advertising NOT the main focus of this assignment</a:t>
            </a:r>
            <a:endParaRPr lang="en-US" dirty="0"/>
          </a:p>
        </p:txBody>
      </p:sp>
    </p:spTree>
    <p:extLst>
      <p:ext uri="{BB962C8B-B14F-4D97-AF65-F5344CB8AC3E}">
        <p14:creationId xmlns:p14="http://schemas.microsoft.com/office/powerpoint/2010/main" val="1986173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3267" y="1841977"/>
            <a:ext cx="7337466" cy="3916363"/>
          </a:xfrm>
        </p:spPr>
      </p:pic>
      <p:sp>
        <p:nvSpPr>
          <p:cNvPr id="5" name="TextBox 4"/>
          <p:cNvSpPr txBox="1"/>
          <p:nvPr/>
        </p:nvSpPr>
        <p:spPr>
          <a:xfrm>
            <a:off x="457200" y="1417638"/>
            <a:ext cx="4464496" cy="1200329"/>
          </a:xfrm>
          <a:prstGeom prst="rect">
            <a:avLst/>
          </a:prstGeom>
          <a:noFill/>
        </p:spPr>
        <p:txBody>
          <a:bodyPr wrap="square" rtlCol="0">
            <a:spAutoFit/>
          </a:bodyPr>
          <a:lstStyle/>
          <a:p>
            <a:r>
              <a:rPr lang="en-US" dirty="0" smtClean="0"/>
              <a:t>Discuss: investigate/examine reasons for and against. Some trends more relevant to your </a:t>
            </a:r>
            <a:r>
              <a:rPr lang="en-US" dirty="0" err="1" smtClean="0"/>
              <a:t>orgn</a:t>
            </a:r>
            <a:r>
              <a:rPr lang="en-US" dirty="0" smtClean="0"/>
              <a:t> than others. Digital PESTEL could be useful</a:t>
            </a:r>
            <a:endParaRPr lang="en-US" dirty="0"/>
          </a:p>
        </p:txBody>
      </p:sp>
      <p:sp>
        <p:nvSpPr>
          <p:cNvPr id="6" name="TextBox 5"/>
          <p:cNvSpPr txBox="1"/>
          <p:nvPr/>
        </p:nvSpPr>
        <p:spPr>
          <a:xfrm>
            <a:off x="2843808" y="4852116"/>
            <a:ext cx="3960440" cy="923330"/>
          </a:xfrm>
          <a:prstGeom prst="rect">
            <a:avLst/>
          </a:prstGeom>
          <a:noFill/>
        </p:spPr>
        <p:txBody>
          <a:bodyPr wrap="square" rtlCol="0">
            <a:spAutoFit/>
          </a:bodyPr>
          <a:lstStyle/>
          <a:p>
            <a:r>
              <a:rPr lang="en-US" dirty="0" smtClean="0"/>
              <a:t>Assess: evaluate/judge: acquisition and retention: range of techniques: parts of RACE and possibly Hofacker’s 5 stages</a:t>
            </a:r>
            <a:endParaRPr lang="en-US" dirty="0"/>
          </a:p>
        </p:txBody>
      </p:sp>
    </p:spTree>
    <p:extLst>
      <p:ext uri="{BB962C8B-B14F-4D97-AF65-F5344CB8AC3E}">
        <p14:creationId xmlns:p14="http://schemas.microsoft.com/office/powerpoint/2010/main" val="152366494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Deadlines</a:t>
            </a:r>
            <a:endParaRPr lang="en-US" dirty="0"/>
          </a:p>
        </p:txBody>
      </p:sp>
      <p:sp>
        <p:nvSpPr>
          <p:cNvPr id="3" name="Content Placeholder 2"/>
          <p:cNvSpPr>
            <a:spLocks noGrp="1"/>
          </p:cNvSpPr>
          <p:nvPr>
            <p:ph idx="1"/>
          </p:nvPr>
        </p:nvSpPr>
        <p:spPr/>
        <p:txBody>
          <a:bodyPr/>
          <a:lstStyle/>
          <a:p>
            <a:r>
              <a:rPr lang="en-US" dirty="0" smtClean="0"/>
              <a:t>Registration for Digital Strategy Assignment</a:t>
            </a:r>
          </a:p>
          <a:p>
            <a:pPr lvl="1"/>
            <a:r>
              <a:rPr lang="en-US" dirty="0"/>
              <a:t>3 November </a:t>
            </a:r>
            <a:r>
              <a:rPr lang="en-US" dirty="0" smtClean="0"/>
              <a:t>2017</a:t>
            </a:r>
          </a:p>
          <a:p>
            <a:pPr lvl="1"/>
            <a:endParaRPr lang="en-US" dirty="0" smtClean="0"/>
          </a:p>
          <a:p>
            <a:r>
              <a:rPr lang="en-US" dirty="0" smtClean="0"/>
              <a:t>Assignment submission deadline</a:t>
            </a:r>
          </a:p>
          <a:p>
            <a:pPr lvl="1"/>
            <a:r>
              <a:rPr lang="en-US" dirty="0" smtClean="0"/>
              <a:t>1 December 2017</a:t>
            </a:r>
          </a:p>
          <a:p>
            <a:pPr lvl="1"/>
            <a:endParaRPr lang="en-US" dirty="0"/>
          </a:p>
          <a:p>
            <a:pPr marL="457200" lvl="1" indent="0">
              <a:buNone/>
            </a:pPr>
            <a:endParaRPr lang="en-US" dirty="0" smtClean="0"/>
          </a:p>
          <a:p>
            <a:pPr marL="457200" lvl="1" indent="0">
              <a:buNone/>
            </a:pPr>
            <a:endParaRPr lang="en-US" dirty="0" smtClean="0"/>
          </a:p>
          <a:p>
            <a:endParaRPr lang="en-US" dirty="0"/>
          </a:p>
        </p:txBody>
      </p:sp>
    </p:spTree>
    <p:extLst>
      <p:ext uri="{BB962C8B-B14F-4D97-AF65-F5344CB8AC3E}">
        <p14:creationId xmlns:p14="http://schemas.microsoft.com/office/powerpoint/2010/main" val="111621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Module has 3 parts</a:t>
            </a:r>
            <a:endParaRPr lang="en-US" dirty="0"/>
          </a:p>
        </p:txBody>
      </p:sp>
      <p:sp>
        <p:nvSpPr>
          <p:cNvPr id="3" name="Content Placeholder 2"/>
          <p:cNvSpPr>
            <a:spLocks noGrp="1"/>
          </p:cNvSpPr>
          <p:nvPr>
            <p:ph idx="1"/>
          </p:nvPr>
        </p:nvSpPr>
        <p:spPr/>
        <p:txBody>
          <a:bodyPr>
            <a:normAutofit fontScale="62500" lnSpcReduction="20000"/>
          </a:bodyPr>
          <a:lstStyle/>
          <a:p>
            <a:r>
              <a:rPr lang="en-US" b="1" dirty="0" smtClean="0"/>
              <a:t>Unit </a:t>
            </a:r>
            <a:r>
              <a:rPr lang="en-US" b="1" dirty="0"/>
              <a:t>1: Digital disruption</a:t>
            </a:r>
          </a:p>
          <a:p>
            <a:pPr lvl="1" fontAlgn="base"/>
            <a:r>
              <a:rPr lang="en-US" dirty="0"/>
              <a:t>Learning outcome 1: Understand strategic implications of the disruptive digital environment</a:t>
            </a:r>
          </a:p>
          <a:p>
            <a:pPr lvl="1" fontAlgn="base"/>
            <a:r>
              <a:rPr lang="en-US" dirty="0"/>
              <a:t>Learning outcome 2: Generate relevant insights into key emerging themes within the digital marketing environment</a:t>
            </a:r>
          </a:p>
          <a:p>
            <a:r>
              <a:rPr lang="en-US" b="1" dirty="0"/>
              <a:t>Unit 2: Digital planning</a:t>
            </a:r>
          </a:p>
          <a:p>
            <a:pPr lvl="1" fontAlgn="base"/>
            <a:r>
              <a:rPr lang="en-US" dirty="0"/>
              <a:t>Learning outcome 3: Develop strategic recommendation in response to the need to acquire, convert and retain customers</a:t>
            </a:r>
          </a:p>
          <a:p>
            <a:pPr lvl="1" fontAlgn="base"/>
            <a:r>
              <a:rPr lang="en-US" dirty="0"/>
              <a:t>Learning outcome 4: Deliver agile response to changing customer behaviours</a:t>
            </a:r>
          </a:p>
          <a:p>
            <a:r>
              <a:rPr lang="en-US" b="1" dirty="0"/>
              <a:t>Unit 3: Delivering success</a:t>
            </a:r>
          </a:p>
          <a:p>
            <a:pPr lvl="1" fontAlgn="base"/>
            <a:r>
              <a:rPr lang="en-US" dirty="0"/>
              <a:t>Learning outcome 5: Know how to manage and optimise key channels and content within a digitally enhanced strategic plan</a:t>
            </a:r>
          </a:p>
          <a:p>
            <a:pPr lvl="1" fontAlgn="base"/>
            <a:r>
              <a:rPr lang="en-US" dirty="0"/>
              <a:t>Learning outcome 6: Apply key digital measures to analyse social, sentiment, search and site behaviour</a:t>
            </a:r>
          </a:p>
          <a:p>
            <a:endParaRPr lang="en-US" dirty="0" smtClean="0"/>
          </a:p>
          <a:p>
            <a:pPr lvl="1"/>
            <a:endParaRPr lang="en-US" dirty="0"/>
          </a:p>
        </p:txBody>
      </p:sp>
      <p:sp>
        <p:nvSpPr>
          <p:cNvPr id="4" name="TextBox 3"/>
          <p:cNvSpPr txBox="1"/>
          <p:nvPr/>
        </p:nvSpPr>
        <p:spPr>
          <a:xfrm rot="1252994">
            <a:off x="2980490" y="2011245"/>
            <a:ext cx="1872208" cy="707886"/>
          </a:xfrm>
          <a:prstGeom prst="rect">
            <a:avLst/>
          </a:prstGeom>
          <a:noFill/>
        </p:spPr>
        <p:txBody>
          <a:bodyPr wrap="square" rtlCol="0">
            <a:spAutoFit/>
          </a:bodyPr>
          <a:lstStyle/>
          <a:p>
            <a:r>
              <a:rPr lang="en-US" sz="4000" dirty="0" smtClean="0">
                <a:solidFill>
                  <a:srgbClr val="FF0000"/>
                </a:solidFill>
              </a:rPr>
              <a:t>DONE</a:t>
            </a:r>
            <a:endParaRPr lang="en-US" sz="4000" dirty="0">
              <a:solidFill>
                <a:srgbClr val="FF0000"/>
              </a:solidFill>
            </a:endParaRPr>
          </a:p>
        </p:txBody>
      </p:sp>
    </p:spTree>
    <p:extLst>
      <p:ext uri="{BB962C8B-B14F-4D97-AF65-F5344CB8AC3E}">
        <p14:creationId xmlns:p14="http://schemas.microsoft.com/office/powerpoint/2010/main" val="14659953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sp>
        <p:nvSpPr>
          <p:cNvPr id="3" name="Content Placeholder 2"/>
          <p:cNvSpPr>
            <a:spLocks noGrp="1"/>
          </p:cNvSpPr>
          <p:nvPr>
            <p:ph idx="1"/>
          </p:nvPr>
        </p:nvSpPr>
        <p:spPr/>
        <p:txBody>
          <a:bodyPr/>
          <a:lstStyle/>
          <a:p>
            <a:r>
              <a:rPr lang="en-US" dirty="0"/>
              <a:t>Assessment: Portfolio </a:t>
            </a:r>
          </a:p>
          <a:p>
            <a:r>
              <a:rPr lang="en-US" dirty="0"/>
              <a:t>A work-based portfolio which is broken down into three </a:t>
            </a:r>
            <a:r>
              <a:rPr lang="en-US" dirty="0" smtClean="0"/>
              <a:t>tasks:</a:t>
            </a:r>
          </a:p>
          <a:p>
            <a:pPr lvl="1"/>
            <a:r>
              <a:rPr lang="en-US" dirty="0" smtClean="0"/>
              <a:t>Research </a:t>
            </a:r>
          </a:p>
          <a:p>
            <a:pPr lvl="1"/>
            <a:r>
              <a:rPr lang="en-US" dirty="0" smtClean="0"/>
              <a:t>Plan</a:t>
            </a:r>
          </a:p>
          <a:p>
            <a:pPr lvl="1"/>
            <a:r>
              <a:rPr lang="en-US" dirty="0" smtClean="0"/>
              <a:t>Report </a:t>
            </a:r>
            <a:endParaRPr lang="en-US" dirty="0"/>
          </a:p>
          <a:p>
            <a:endParaRPr lang="en-US" dirty="0"/>
          </a:p>
        </p:txBody>
      </p:sp>
    </p:spTree>
    <p:extLst>
      <p:ext uri="{BB962C8B-B14F-4D97-AF65-F5344CB8AC3E}">
        <p14:creationId xmlns:p14="http://schemas.microsoft.com/office/powerpoint/2010/main" val="203931030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Assessment</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rot="-660000">
            <a:off x="1062258" y="1831355"/>
            <a:ext cx="2455414" cy="3450974"/>
          </a:xfrm>
          <a:effectLst>
            <a:outerShdw blurRad="50800" dist="38100" dir="2700000" algn="tl" rotWithShape="0">
              <a:prstClr val="black">
                <a:alpha val="40000"/>
              </a:prstClr>
            </a:outerShdw>
          </a:effectLst>
        </p:spPr>
      </p:pic>
      <p:sp>
        <p:nvSpPr>
          <p:cNvPr id="5" name="TextBox 4"/>
          <p:cNvSpPr txBox="1"/>
          <p:nvPr/>
        </p:nvSpPr>
        <p:spPr>
          <a:xfrm>
            <a:off x="4283968" y="2636912"/>
            <a:ext cx="3888432" cy="2031325"/>
          </a:xfrm>
          <a:prstGeom prst="rect">
            <a:avLst/>
          </a:prstGeom>
          <a:noFill/>
        </p:spPr>
        <p:txBody>
          <a:bodyPr wrap="square" rtlCol="0">
            <a:spAutoFit/>
          </a:bodyPr>
          <a:lstStyle/>
          <a:p>
            <a:pPr marL="285750" indent="-285750">
              <a:buFont typeface="Arial" charset="0"/>
              <a:buChar char="•"/>
            </a:pPr>
            <a:r>
              <a:rPr lang="en-US" dirty="0" smtClean="0"/>
              <a:t>Read the CIM Brief</a:t>
            </a:r>
          </a:p>
          <a:p>
            <a:pPr marL="285750" indent="-285750">
              <a:buFont typeface="Arial" charset="0"/>
              <a:buChar char="•"/>
            </a:pPr>
            <a:r>
              <a:rPr lang="en-US" dirty="0" smtClean="0">
                <a:hlinkClick r:id="rId3"/>
              </a:rPr>
              <a:t>Listen to the podcast on MyCIM from senior examiner assignment briefing</a:t>
            </a:r>
            <a:endParaRPr lang="en-US" dirty="0" smtClean="0"/>
          </a:p>
          <a:p>
            <a:pPr marL="285750" indent="-285750">
              <a:buFont typeface="Arial" charset="0"/>
              <a:buChar char="•"/>
            </a:pPr>
            <a:r>
              <a:rPr lang="en-US" dirty="0" smtClean="0">
                <a:hlinkClick r:id="rId4"/>
              </a:rPr>
              <a:t>Look at previous examiner’s reports</a:t>
            </a:r>
            <a:endParaRPr lang="en-US" dirty="0" smtClean="0"/>
          </a:p>
          <a:p>
            <a:pPr marL="285750" indent="-285750">
              <a:buFont typeface="Arial" charset="0"/>
              <a:buChar char="•"/>
            </a:pPr>
            <a:r>
              <a:rPr lang="en-US" dirty="0" smtClean="0">
                <a:hlinkClick r:id="rId5"/>
              </a:rPr>
              <a:t>Look at study resources on MyCIM especially assessment guidance</a:t>
            </a:r>
            <a:endParaRPr lang="en-US" dirty="0"/>
          </a:p>
        </p:txBody>
      </p:sp>
    </p:spTree>
    <p:extLst>
      <p:ext uri="{BB962C8B-B14F-4D97-AF65-F5344CB8AC3E}">
        <p14:creationId xmlns:p14="http://schemas.microsoft.com/office/powerpoint/2010/main" val="8752485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Lecture content and draft deadlines</a:t>
            </a:r>
            <a:endParaRPr lang="en-US"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67156176"/>
              </p:ext>
            </p:extLst>
          </p:nvPr>
        </p:nvGraphicFramePr>
        <p:xfrm>
          <a:off x="1547664" y="1844826"/>
          <a:ext cx="6048672" cy="3384375"/>
        </p:xfrm>
        <a:graphic>
          <a:graphicData uri="http://schemas.openxmlformats.org/drawingml/2006/table">
            <a:tbl>
              <a:tblPr firstRow="1" firstCol="1" bandRow="1">
                <a:effectLst>
                  <a:outerShdw blurRad="50800" dist="38100" dir="2700000" algn="tl" rotWithShape="0">
                    <a:prstClr val="black">
                      <a:alpha val="40000"/>
                    </a:prstClr>
                  </a:outerShdw>
                </a:effectLst>
                <a:tableStyleId>{5C22544A-7EE6-4342-B048-85BDC9FD1C3A}</a:tableStyleId>
              </a:tblPr>
              <a:tblGrid>
                <a:gridCol w="1256252"/>
                <a:gridCol w="1434763"/>
                <a:gridCol w="1975485"/>
                <a:gridCol w="1382172"/>
              </a:tblGrid>
              <a:tr h="225625">
                <a:tc>
                  <a:txBody>
                    <a:bodyPr/>
                    <a:lstStyle/>
                    <a:p>
                      <a:pPr marL="0" marR="0">
                        <a:spcBef>
                          <a:spcPts val="0"/>
                        </a:spcBef>
                        <a:spcAft>
                          <a:spcPts val="0"/>
                        </a:spcAft>
                      </a:pPr>
                      <a:r>
                        <a:rPr lang="pl-PL" sz="1200" dirty="0">
                          <a:effectLst/>
                        </a:rPr>
                        <a:t>Date</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Time</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Lecture</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en-GB" sz="1200">
                          <a:effectLst/>
                        </a:rPr>
                        <a:t>Drafts</a:t>
                      </a:r>
                      <a:r>
                        <a:rPr lang="pl-PL" sz="1200">
                          <a:effectLst/>
                        </a:rPr>
                        <a:t> Deadline</a:t>
                      </a:r>
                      <a:endParaRPr lang="en-US" sz="120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dirty="0">
                          <a:effectLst/>
                        </a:rPr>
                        <a:t>20.09.17 </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5:00pm - 8:00pm (W)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en-GB" sz="1200" dirty="0" smtClean="0">
                          <a:effectLst/>
                        </a:rPr>
                        <a:t>In</a:t>
                      </a:r>
                      <a:r>
                        <a:rPr lang="pl-PL" sz="1200" dirty="0" smtClean="0">
                          <a:effectLst/>
                        </a:rPr>
                        <a:t>troduction/Assignment</a:t>
                      </a:r>
                      <a:endParaRPr lang="en-US" sz="1200" dirty="0" smtClean="0">
                        <a:effectLst/>
                      </a:endParaRPr>
                    </a:p>
                    <a:p>
                      <a:pPr marL="0" marR="0">
                        <a:spcBef>
                          <a:spcPts val="0"/>
                        </a:spcBef>
                        <a:spcAft>
                          <a:spcPts val="0"/>
                        </a:spcAft>
                      </a:pPr>
                      <a:r>
                        <a:rPr lang="pl-PL" sz="1200" dirty="0" smtClean="0">
                          <a:effectLst/>
                        </a:rPr>
                        <a:t>Digital </a:t>
                      </a:r>
                      <a:r>
                        <a:rPr lang="en-GB" sz="1200" dirty="0" smtClean="0">
                          <a:effectLst/>
                        </a:rPr>
                        <a:t>Disruption</a:t>
                      </a:r>
                      <a:endParaRPr lang="en-US" sz="1200" dirty="0" smtClean="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endParaRPr lang="en-US" sz="1200" dirty="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a:effectLst/>
                        </a:rPr>
                        <a:t>04.10.17 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5:00pm - 8:00pm (W)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a:effectLst/>
                        </a:rPr>
                        <a:t>Digital </a:t>
                      </a:r>
                      <a:r>
                        <a:rPr lang="en-GB" sz="1200" dirty="0" smtClean="0">
                          <a:effectLst/>
                        </a:rPr>
                        <a:t>Disruption</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a:effectLst/>
                        </a:rPr>
                        <a:t> </a:t>
                      </a:r>
                      <a:endParaRPr lang="en-US" sz="1200" dirty="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dirty="0">
                          <a:effectLst/>
                        </a:rPr>
                        <a:t>21.10.17 </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a:effectLst/>
                        </a:rPr>
                        <a:t>10:00am - 4:00pm (S) </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a:effectLst/>
                        </a:rPr>
                        <a:t>Digital Planning</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en-GB" sz="1200" dirty="0">
                          <a:solidFill>
                            <a:srgbClr val="FF0000"/>
                          </a:solidFill>
                          <a:effectLst/>
                        </a:rPr>
                        <a:t>Task</a:t>
                      </a:r>
                      <a:r>
                        <a:rPr lang="pl-PL" sz="1200" dirty="0">
                          <a:solidFill>
                            <a:srgbClr val="FF0000"/>
                          </a:solidFill>
                          <a:effectLst/>
                        </a:rPr>
                        <a:t> 1</a:t>
                      </a:r>
                      <a:endParaRPr lang="en-US" sz="1200" dirty="0">
                        <a:solidFill>
                          <a:srgbClr val="FF0000"/>
                        </a:solidFill>
                        <a:effectLst/>
                      </a:endParaRPr>
                    </a:p>
                    <a:p>
                      <a:pPr marL="0" marR="0">
                        <a:spcBef>
                          <a:spcPts val="0"/>
                        </a:spcBef>
                        <a:spcAft>
                          <a:spcPts val="0"/>
                        </a:spcAft>
                      </a:pPr>
                      <a:r>
                        <a:rPr lang="en-GB" sz="1200" dirty="0" smtClean="0">
                          <a:solidFill>
                            <a:srgbClr val="FF0000"/>
                          </a:solidFill>
                          <a:effectLst/>
                        </a:rPr>
                        <a:t>23.10.17 (M)</a:t>
                      </a:r>
                      <a:endParaRPr lang="en-US" sz="1200" dirty="0">
                        <a:solidFill>
                          <a:srgbClr val="FF0000"/>
                        </a:solidFill>
                        <a:effectLst/>
                        <a:latin typeface="Calibri" charset="0"/>
                        <a:ea typeface="Calibri" charset="0"/>
                        <a:cs typeface="Times New Roman" charset="0"/>
                      </a:endParaRPr>
                    </a:p>
                  </a:txBody>
                  <a:tcPr marL="68580" marR="68580" marT="0" marB="0"/>
                </a:tc>
              </a:tr>
              <a:tr h="451250">
                <a:tc>
                  <a:txBody>
                    <a:bodyPr/>
                    <a:lstStyle/>
                    <a:p>
                      <a:pPr>
                        <a:lnSpc>
                          <a:spcPct val="107000"/>
                        </a:lnSpc>
                        <a:spcAft>
                          <a:spcPts val="800"/>
                        </a:spcAft>
                      </a:pPr>
                      <a:r>
                        <a:rPr lang="en-US" sz="1200" b="1" dirty="0">
                          <a:effectLst/>
                          <a:latin typeface="+mn-lt"/>
                          <a:ea typeface="Calibri" panose="020F0502020204030204" pitchFamily="34" charset="0"/>
                          <a:cs typeface="Times New Roman" panose="02020603050405020304" pitchFamily="18" charset="0"/>
                        </a:rPr>
                        <a:t>01.11.17</a:t>
                      </a:r>
                      <a:endParaRPr lang="en-GB" sz="1200" dirty="0">
                        <a:effectLst/>
                        <a:latin typeface="+mn-lt"/>
                        <a:ea typeface="Calibri" panose="020F0502020204030204" pitchFamily="34" charset="0"/>
                        <a:cs typeface="Times New Roman" panose="02020603050405020304" pitchFamily="18" charset="0"/>
                      </a:endParaRPr>
                    </a:p>
                  </a:txBody>
                  <a:tcPr marL="68580" marR="68580" marT="9525" marB="0"/>
                </a:tc>
                <a:tc>
                  <a:txBody>
                    <a:bodyPr/>
                    <a:lstStyle/>
                    <a:p>
                      <a:pPr>
                        <a:lnSpc>
                          <a:spcPct val="107000"/>
                        </a:lnSpc>
                        <a:spcAft>
                          <a:spcPts val="800"/>
                        </a:spcAft>
                      </a:pPr>
                      <a:r>
                        <a:rPr lang="en-US" sz="1200" dirty="0">
                          <a:effectLst/>
                          <a:latin typeface="+mn-lt"/>
                          <a:ea typeface="Calibri" panose="020F0502020204030204" pitchFamily="34" charset="0"/>
                          <a:cs typeface="Times New Roman" panose="02020603050405020304" pitchFamily="18" charset="0"/>
                        </a:rPr>
                        <a:t>5:00pm </a:t>
                      </a:r>
                      <a:r>
                        <a:rPr lang="en-US" sz="1200" dirty="0" smtClean="0">
                          <a:effectLst/>
                          <a:latin typeface="+mn-lt"/>
                          <a:ea typeface="Calibri" panose="020F0502020204030204" pitchFamily="34" charset="0"/>
                          <a:cs typeface="Times New Roman" panose="02020603050405020304" pitchFamily="18" charset="0"/>
                        </a:rPr>
                        <a:t>–</a:t>
                      </a:r>
                      <a:br>
                        <a:rPr lang="en-US" sz="1200" dirty="0" smtClean="0">
                          <a:effectLst/>
                          <a:latin typeface="+mn-lt"/>
                          <a:ea typeface="Calibri" panose="020F0502020204030204" pitchFamily="34" charset="0"/>
                          <a:cs typeface="Times New Roman" panose="02020603050405020304" pitchFamily="18" charset="0"/>
                        </a:rPr>
                      </a:br>
                      <a:r>
                        <a:rPr lang="en-US" sz="1200" dirty="0" smtClean="0">
                          <a:effectLst/>
                          <a:latin typeface="+mn-lt"/>
                          <a:ea typeface="Calibri" panose="020F0502020204030204" pitchFamily="34" charset="0"/>
                          <a:cs typeface="Times New Roman" panose="02020603050405020304" pitchFamily="18" charset="0"/>
                        </a:rPr>
                        <a:t>8:00pm </a:t>
                      </a:r>
                      <a:r>
                        <a:rPr lang="en-US" sz="1200" dirty="0">
                          <a:effectLst/>
                          <a:latin typeface="+mn-lt"/>
                          <a:ea typeface="Calibri" panose="020F0502020204030204" pitchFamily="34" charset="0"/>
                          <a:cs typeface="Times New Roman" panose="02020603050405020304" pitchFamily="18" charset="0"/>
                        </a:rPr>
                        <a:t>(W</a:t>
                      </a:r>
                      <a:r>
                        <a:rPr lang="en-US" sz="1100" dirty="0">
                          <a:effectLst/>
                          <a:latin typeface="Calibri" panose="020F0502020204030204" pitchFamily="34" charset="0"/>
                          <a:ea typeface="Calibri" panose="020F0502020204030204" pitchFamily="34" charset="0"/>
                          <a:cs typeface="Times New Roman" panose="02020603050405020304" pitchFamily="18" charset="0"/>
                        </a:rPr>
                        <a:t>)</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9525" marB="0"/>
                </a:tc>
                <a:tc>
                  <a:txBody>
                    <a:bodyPr/>
                    <a:lstStyle/>
                    <a:p>
                      <a:r>
                        <a:rPr lang="en-GB" sz="1200" dirty="0" smtClean="0"/>
                        <a:t>Digital Planning</a:t>
                      </a:r>
                      <a:endParaRPr lang="en-GB" sz="1200" dirty="0"/>
                    </a:p>
                  </a:txBody>
                  <a:tcPr marL="68580" marR="68580" marT="0" marB="0"/>
                </a:tc>
                <a:tc>
                  <a:txBody>
                    <a:bodyPr/>
                    <a:lstStyle/>
                    <a:p>
                      <a:pPr marL="0" marR="0">
                        <a:spcBef>
                          <a:spcPts val="0"/>
                        </a:spcBef>
                        <a:spcAft>
                          <a:spcPts val="0"/>
                        </a:spcAft>
                      </a:pPr>
                      <a:r>
                        <a:rPr lang="pl-PL" sz="1200" dirty="0">
                          <a:effectLst/>
                        </a:rPr>
                        <a:t> </a:t>
                      </a:r>
                      <a:endParaRPr lang="en-US" sz="1200" dirty="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a:effectLst/>
                        </a:rPr>
                        <a:t>08.11.17 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5:00pm - 8:00pm (W)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smtClean="0">
                          <a:effectLst/>
                        </a:rPr>
                        <a:t>Delivering Success</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en-GB" sz="1200" dirty="0">
                          <a:effectLst/>
                        </a:rPr>
                        <a:t>Task</a:t>
                      </a:r>
                      <a:r>
                        <a:rPr lang="pl-PL" sz="1200" dirty="0">
                          <a:effectLst/>
                        </a:rPr>
                        <a:t> 2</a:t>
                      </a:r>
                      <a:endParaRPr lang="en-US" sz="1200" dirty="0">
                        <a:effectLst/>
                      </a:endParaRPr>
                    </a:p>
                    <a:p>
                      <a:pPr marL="0" marR="0">
                        <a:spcBef>
                          <a:spcPts val="0"/>
                        </a:spcBef>
                        <a:spcAft>
                          <a:spcPts val="0"/>
                        </a:spcAft>
                      </a:pPr>
                      <a:r>
                        <a:rPr lang="pl-PL" sz="1200" dirty="0" smtClean="0">
                          <a:effectLst/>
                        </a:rPr>
                        <a:t>1</a:t>
                      </a:r>
                      <a:r>
                        <a:rPr lang="en-GB" sz="1200" dirty="0" smtClean="0">
                          <a:effectLst/>
                        </a:rPr>
                        <a:t>3</a:t>
                      </a:r>
                      <a:r>
                        <a:rPr lang="pl-PL" sz="1200" dirty="0" smtClean="0">
                          <a:effectLst/>
                        </a:rPr>
                        <a:t>.1</a:t>
                      </a:r>
                      <a:r>
                        <a:rPr lang="en-GB" sz="1200" dirty="0" smtClean="0">
                          <a:effectLst/>
                        </a:rPr>
                        <a:t>1</a:t>
                      </a:r>
                      <a:r>
                        <a:rPr lang="pl-PL" sz="1200" dirty="0" smtClean="0">
                          <a:effectLst/>
                        </a:rPr>
                        <a:t>.17</a:t>
                      </a:r>
                      <a:r>
                        <a:rPr lang="en-GB" sz="1200" dirty="0" smtClean="0">
                          <a:effectLst/>
                        </a:rPr>
                        <a:t> (M)</a:t>
                      </a:r>
                      <a:endParaRPr lang="en-US" sz="1200" dirty="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a:effectLst/>
                        </a:rPr>
                        <a:t>18.11.17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10:00am - 4:00pm (S)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smtClean="0">
                          <a:effectLst/>
                        </a:rPr>
                        <a:t>Delivering Success</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 </a:t>
                      </a:r>
                      <a:endParaRPr lang="en-US" sz="1200">
                        <a:effectLst/>
                        <a:latin typeface="Calibri" charset="0"/>
                        <a:ea typeface="Calibri" charset="0"/>
                        <a:cs typeface="Times New Roman" charset="0"/>
                      </a:endParaRPr>
                    </a:p>
                  </a:txBody>
                  <a:tcPr marL="68580" marR="68580" marT="0" marB="0"/>
                </a:tc>
              </a:tr>
              <a:tr h="451250">
                <a:tc>
                  <a:txBody>
                    <a:bodyPr/>
                    <a:lstStyle/>
                    <a:p>
                      <a:pPr marL="0" marR="0">
                        <a:spcBef>
                          <a:spcPts val="0"/>
                        </a:spcBef>
                        <a:spcAft>
                          <a:spcPts val="0"/>
                        </a:spcAft>
                      </a:pPr>
                      <a:r>
                        <a:rPr lang="pl-PL" sz="1200">
                          <a:effectLst/>
                        </a:rPr>
                        <a:t>22.11.17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a:effectLst/>
                        </a:rPr>
                        <a:t>5:00pm - 8:00pm (W) </a:t>
                      </a:r>
                      <a:endParaRPr lang="en-US" sz="120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smtClean="0">
                          <a:effectLst/>
                        </a:rPr>
                        <a:t>Re-cap</a:t>
                      </a:r>
                      <a:r>
                        <a:rPr lang="pl-PL" sz="1200" dirty="0">
                          <a:effectLst/>
                        </a:rPr>
                        <a:t>. Queries answered.</a:t>
                      </a:r>
                      <a:endParaRPr lang="en-US" sz="1200" dirty="0">
                        <a:effectLst/>
                        <a:latin typeface="Calibri" charset="0"/>
                        <a:ea typeface="Calibri" charset="0"/>
                        <a:cs typeface="Times New Roman" charset="0"/>
                      </a:endParaRPr>
                    </a:p>
                  </a:txBody>
                  <a:tcPr marL="68580" marR="68580" marT="0" marB="0"/>
                </a:tc>
                <a:tc>
                  <a:txBody>
                    <a:bodyPr/>
                    <a:lstStyle/>
                    <a:p>
                      <a:pPr marL="0" marR="0">
                        <a:spcBef>
                          <a:spcPts val="0"/>
                        </a:spcBef>
                        <a:spcAft>
                          <a:spcPts val="0"/>
                        </a:spcAft>
                      </a:pPr>
                      <a:r>
                        <a:rPr lang="pl-PL" sz="1200" dirty="0">
                          <a:effectLst/>
                        </a:rPr>
                        <a:t>Task 3</a:t>
                      </a:r>
                      <a:endParaRPr lang="en-US" sz="1200" dirty="0">
                        <a:effectLst/>
                      </a:endParaRPr>
                    </a:p>
                    <a:p>
                      <a:pPr marL="0" marR="0">
                        <a:spcBef>
                          <a:spcPts val="0"/>
                        </a:spcBef>
                        <a:spcAft>
                          <a:spcPts val="0"/>
                        </a:spcAft>
                      </a:pPr>
                      <a:r>
                        <a:rPr lang="pl-PL" sz="1200" dirty="0" smtClean="0">
                          <a:effectLst/>
                        </a:rPr>
                        <a:t>24.11.17(</a:t>
                      </a:r>
                      <a:r>
                        <a:rPr lang="en-GB" sz="1200" dirty="0" smtClean="0">
                          <a:effectLst/>
                        </a:rPr>
                        <a:t>F)</a:t>
                      </a:r>
                      <a:endParaRPr lang="en-US" sz="1200" dirty="0">
                        <a:effectLst/>
                        <a:latin typeface="Calibri" charset="0"/>
                        <a:ea typeface="Calibri" charset="0"/>
                        <a:cs typeface="Times New Roman" charset="0"/>
                      </a:endParaRPr>
                    </a:p>
                  </a:txBody>
                  <a:tcPr marL="68580" marR="68580" marT="0" marB="0"/>
                </a:tc>
              </a:tr>
            </a:tbl>
          </a:graphicData>
        </a:graphic>
      </p:graphicFrame>
      <p:sp>
        <p:nvSpPr>
          <p:cNvPr id="3" name="TextBox 2"/>
          <p:cNvSpPr txBox="1"/>
          <p:nvPr/>
        </p:nvSpPr>
        <p:spPr>
          <a:xfrm rot="852380">
            <a:off x="3959931" y="2347074"/>
            <a:ext cx="1224136" cy="523220"/>
          </a:xfrm>
          <a:prstGeom prst="rect">
            <a:avLst/>
          </a:prstGeom>
          <a:noFill/>
        </p:spPr>
        <p:txBody>
          <a:bodyPr wrap="square" rtlCol="0">
            <a:spAutoFit/>
          </a:bodyPr>
          <a:lstStyle/>
          <a:p>
            <a:r>
              <a:rPr lang="en-US" sz="2800" dirty="0">
                <a:solidFill>
                  <a:srgbClr val="FF0000"/>
                </a:solidFill>
              </a:rPr>
              <a:t>DONE</a:t>
            </a:r>
            <a:endParaRPr lang="en-US" sz="2800" dirty="0"/>
          </a:p>
        </p:txBody>
      </p:sp>
    </p:spTree>
    <p:extLst>
      <p:ext uri="{BB962C8B-B14F-4D97-AF65-F5344CB8AC3E}">
        <p14:creationId xmlns:p14="http://schemas.microsoft.com/office/powerpoint/2010/main" val="1589389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SEO</a:t>
            </a:r>
            <a:endParaRPr lang="en-US" dirty="0"/>
          </a:p>
        </p:txBody>
      </p:sp>
      <p:sp>
        <p:nvSpPr>
          <p:cNvPr id="3" name="Content Placeholder 2"/>
          <p:cNvSpPr>
            <a:spLocks noGrp="1"/>
          </p:cNvSpPr>
          <p:nvPr>
            <p:ph idx="1"/>
          </p:nvPr>
        </p:nvSpPr>
        <p:spPr/>
        <p:txBody>
          <a:bodyPr/>
          <a:lstStyle/>
          <a:p>
            <a:r>
              <a:rPr lang="en-US" dirty="0" smtClean="0"/>
              <a:t>Search Engine Optimisation</a:t>
            </a:r>
          </a:p>
          <a:p>
            <a:pPr lvl="1"/>
            <a:r>
              <a:rPr lang="en-US" dirty="0" smtClean="0"/>
              <a:t>Why is it important?</a:t>
            </a:r>
            <a:endParaRPr lang="en-US" dirty="0"/>
          </a:p>
        </p:txBody>
      </p:sp>
    </p:spTree>
    <p:extLst>
      <p:ext uri="{BB962C8B-B14F-4D97-AF65-F5344CB8AC3E}">
        <p14:creationId xmlns:p14="http://schemas.microsoft.com/office/powerpoint/2010/main" val="2012260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28" y="-27384"/>
            <a:ext cx="9155828" cy="5148656"/>
          </a:xfrm>
        </p:spPr>
      </p:pic>
    </p:spTree>
    <p:extLst>
      <p:ext uri="{BB962C8B-B14F-4D97-AF65-F5344CB8AC3E}">
        <p14:creationId xmlns:p14="http://schemas.microsoft.com/office/powerpoint/2010/main" val="8933872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Summary</a:t>
            </a:r>
            <a:endParaRPr lang="en-US" dirty="0"/>
          </a:p>
        </p:txBody>
      </p:sp>
      <p:sp>
        <p:nvSpPr>
          <p:cNvPr id="3" name="Content Placeholder 2"/>
          <p:cNvSpPr>
            <a:spLocks noGrp="1"/>
          </p:cNvSpPr>
          <p:nvPr>
            <p:ph idx="1"/>
          </p:nvPr>
        </p:nvSpPr>
        <p:spPr/>
        <p:txBody>
          <a:bodyPr/>
          <a:lstStyle/>
          <a:p>
            <a:r>
              <a:rPr lang="en-US" dirty="0" smtClean="0"/>
              <a:t>Stephen </a:t>
            </a:r>
            <a:r>
              <a:rPr lang="en-US" dirty="0" err="1" smtClean="0"/>
              <a:t>Kenwright</a:t>
            </a:r>
            <a:r>
              <a:rPr lang="en-US" dirty="0" smtClean="0"/>
              <a:t>: Branded3</a:t>
            </a:r>
            <a:endParaRPr lang="en-US" dirty="0"/>
          </a:p>
        </p:txBody>
      </p:sp>
    </p:spTree>
    <p:extLst>
      <p:ext uri="{BB962C8B-B14F-4D97-AF65-F5344CB8AC3E}">
        <p14:creationId xmlns:p14="http://schemas.microsoft.com/office/powerpoint/2010/main" val="534051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95" y="-27384"/>
            <a:ext cx="9161017" cy="5184576"/>
          </a:xfrm>
        </p:spPr>
      </p:pic>
    </p:spTree>
    <p:extLst>
      <p:ext uri="{BB962C8B-B14F-4D97-AF65-F5344CB8AC3E}">
        <p14:creationId xmlns:p14="http://schemas.microsoft.com/office/powerpoint/2010/main" val="696205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SEO</a:t>
            </a:r>
            <a:endParaRPr lang="en-US" dirty="0"/>
          </a:p>
        </p:txBody>
      </p:sp>
      <p:sp>
        <p:nvSpPr>
          <p:cNvPr id="3" name="Content Placeholder 2"/>
          <p:cNvSpPr>
            <a:spLocks noGrp="1"/>
          </p:cNvSpPr>
          <p:nvPr>
            <p:ph idx="1"/>
          </p:nvPr>
        </p:nvSpPr>
        <p:spPr/>
        <p:txBody>
          <a:bodyPr/>
          <a:lstStyle/>
          <a:p>
            <a:r>
              <a:rPr lang="en-US" dirty="0" smtClean="0">
                <a:hlinkClick r:id="rId2"/>
              </a:rPr>
              <a:t>Google Beginner’s guide to SEO</a:t>
            </a:r>
            <a:endParaRPr lang="en-US" dirty="0"/>
          </a:p>
        </p:txBody>
      </p:sp>
    </p:spTree>
    <p:extLst>
      <p:ext uri="{BB962C8B-B14F-4D97-AF65-F5344CB8AC3E}">
        <p14:creationId xmlns:p14="http://schemas.microsoft.com/office/powerpoint/2010/main" val="2119241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304" y="-27384"/>
            <a:ext cx="9118695" cy="5169654"/>
          </a:xfrm>
        </p:spPr>
      </p:pic>
    </p:spTree>
    <p:extLst>
      <p:ext uri="{BB962C8B-B14F-4D97-AF65-F5344CB8AC3E}">
        <p14:creationId xmlns:p14="http://schemas.microsoft.com/office/powerpoint/2010/main" val="18665417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012" y="-27384"/>
            <a:ext cx="9025890" cy="5112568"/>
          </a:xfrm>
        </p:spPr>
      </p:pic>
    </p:spTree>
    <p:extLst>
      <p:ext uri="{BB962C8B-B14F-4D97-AF65-F5344CB8AC3E}">
        <p14:creationId xmlns:p14="http://schemas.microsoft.com/office/powerpoint/2010/main" val="5268668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027" y="-27384"/>
            <a:ext cx="9068477" cy="5111899"/>
          </a:xfrm>
        </p:spPr>
      </p:pic>
    </p:spTree>
    <p:extLst>
      <p:ext uri="{BB962C8B-B14F-4D97-AF65-F5344CB8AC3E}">
        <p14:creationId xmlns:p14="http://schemas.microsoft.com/office/powerpoint/2010/main" val="975281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384"/>
            <a:ext cx="9144000" cy="5166959"/>
          </a:xfrm>
        </p:spPr>
      </p:pic>
    </p:spTree>
    <p:extLst>
      <p:ext uri="{BB962C8B-B14F-4D97-AF65-F5344CB8AC3E}">
        <p14:creationId xmlns:p14="http://schemas.microsoft.com/office/powerpoint/2010/main" val="19599681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167" y="1600200"/>
            <a:ext cx="6953666" cy="3916363"/>
          </a:xfrm>
        </p:spPr>
      </p:pic>
    </p:spTree>
    <p:extLst>
      <p:ext uri="{BB962C8B-B14F-4D97-AF65-F5344CB8AC3E}">
        <p14:creationId xmlns:p14="http://schemas.microsoft.com/office/powerpoint/2010/main" val="1507610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942" y="-27384"/>
            <a:ext cx="9158942" cy="5146910"/>
          </a:xfrm>
        </p:spPr>
      </p:pic>
    </p:spTree>
    <p:extLst>
      <p:ext uri="{BB962C8B-B14F-4D97-AF65-F5344CB8AC3E}">
        <p14:creationId xmlns:p14="http://schemas.microsoft.com/office/powerpoint/2010/main" val="93347269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32" y="-27384"/>
            <a:ext cx="9148731" cy="5152642"/>
          </a:xfrm>
        </p:spPr>
      </p:pic>
    </p:spTree>
    <p:extLst>
      <p:ext uri="{BB962C8B-B14F-4D97-AF65-F5344CB8AC3E}">
        <p14:creationId xmlns:p14="http://schemas.microsoft.com/office/powerpoint/2010/main" val="2544587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3567" y="1600200"/>
            <a:ext cx="6936865" cy="3916363"/>
          </a:xfrm>
        </p:spPr>
      </p:pic>
    </p:spTree>
    <p:extLst>
      <p:ext uri="{BB962C8B-B14F-4D97-AF65-F5344CB8AC3E}">
        <p14:creationId xmlns:p14="http://schemas.microsoft.com/office/powerpoint/2010/main" val="10483204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385"/>
            <a:ext cx="9144000" cy="5142005"/>
          </a:xfrm>
        </p:spPr>
      </p:pic>
    </p:spTree>
    <p:extLst>
      <p:ext uri="{BB962C8B-B14F-4D97-AF65-F5344CB8AC3E}">
        <p14:creationId xmlns:p14="http://schemas.microsoft.com/office/powerpoint/2010/main" val="1166702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384"/>
            <a:ext cx="9144000" cy="5165921"/>
          </a:xfrm>
        </p:spPr>
      </p:pic>
    </p:spTree>
    <p:extLst>
      <p:ext uri="{BB962C8B-B14F-4D97-AF65-F5344CB8AC3E}">
        <p14:creationId xmlns:p14="http://schemas.microsoft.com/office/powerpoint/2010/main" val="985939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499" y="-27384"/>
            <a:ext cx="9047743" cy="5112568"/>
          </a:xfrm>
        </p:spPr>
      </p:pic>
    </p:spTree>
    <p:extLst>
      <p:ext uri="{BB962C8B-B14F-4D97-AF65-F5344CB8AC3E}">
        <p14:creationId xmlns:p14="http://schemas.microsoft.com/office/powerpoint/2010/main" val="13583400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393" y="-27384"/>
            <a:ext cx="9134607" cy="5160615"/>
          </a:xfrm>
        </p:spPr>
      </p:pic>
    </p:spTree>
    <p:extLst>
      <p:ext uri="{BB962C8B-B14F-4D97-AF65-F5344CB8AC3E}">
        <p14:creationId xmlns:p14="http://schemas.microsoft.com/office/powerpoint/2010/main" val="18707922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92136" y="1600200"/>
            <a:ext cx="6959728" cy="3916363"/>
          </a:xfrm>
        </p:spPr>
      </p:pic>
    </p:spTree>
    <p:extLst>
      <p:ext uri="{BB962C8B-B14F-4D97-AF65-F5344CB8AC3E}">
        <p14:creationId xmlns:p14="http://schemas.microsoft.com/office/powerpoint/2010/main" val="10972364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7514" y="1600200"/>
            <a:ext cx="6948971" cy="3916363"/>
          </a:xfrm>
        </p:spPr>
      </p:pic>
    </p:spTree>
    <p:extLst>
      <p:ext uri="{BB962C8B-B14F-4D97-AF65-F5344CB8AC3E}">
        <p14:creationId xmlns:p14="http://schemas.microsoft.com/office/powerpoint/2010/main" val="16327906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8920" y="1600200"/>
            <a:ext cx="6926160" cy="3916363"/>
          </a:xfrm>
        </p:spPr>
      </p:pic>
    </p:spTree>
    <p:extLst>
      <p:ext uri="{BB962C8B-B14F-4D97-AF65-F5344CB8AC3E}">
        <p14:creationId xmlns:p14="http://schemas.microsoft.com/office/powerpoint/2010/main" val="1766480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0541" y="1600200"/>
            <a:ext cx="6942918" cy="3916363"/>
          </a:xfrm>
        </p:spPr>
      </p:pic>
    </p:spTree>
    <p:extLst>
      <p:ext uri="{BB962C8B-B14F-4D97-AF65-F5344CB8AC3E}">
        <p14:creationId xmlns:p14="http://schemas.microsoft.com/office/powerpoint/2010/main" val="2748647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0541" y="1600200"/>
            <a:ext cx="6942918" cy="3916363"/>
          </a:xfrm>
        </p:spPr>
      </p:pic>
    </p:spTree>
    <p:extLst>
      <p:ext uri="{BB962C8B-B14F-4D97-AF65-F5344CB8AC3E}">
        <p14:creationId xmlns:p14="http://schemas.microsoft.com/office/powerpoint/2010/main" val="4138394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167" y="1600200"/>
            <a:ext cx="6953666" cy="3916363"/>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838200"/>
            <a:ext cx="9144000" cy="5166959"/>
          </a:xfrm>
          <a:prstGeom prst="rect">
            <a:avLst/>
          </a:prstGeom>
        </p:spPr>
      </p:pic>
    </p:spTree>
    <p:extLst>
      <p:ext uri="{BB962C8B-B14F-4D97-AF65-F5344CB8AC3E}">
        <p14:creationId xmlns:p14="http://schemas.microsoft.com/office/powerpoint/2010/main" val="18478560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6594" y="1600200"/>
            <a:ext cx="6930812" cy="3916363"/>
          </a:xfrm>
        </p:spPr>
      </p:pic>
    </p:spTree>
    <p:extLst>
      <p:ext uri="{BB962C8B-B14F-4D97-AF65-F5344CB8AC3E}">
        <p14:creationId xmlns:p14="http://schemas.microsoft.com/office/powerpoint/2010/main" val="85664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11942" y="1600200"/>
            <a:ext cx="6920116" cy="3916363"/>
          </a:xfrm>
        </p:spPr>
      </p:pic>
    </p:spTree>
    <p:extLst>
      <p:ext uri="{BB962C8B-B14F-4D97-AF65-F5344CB8AC3E}">
        <p14:creationId xmlns:p14="http://schemas.microsoft.com/office/powerpoint/2010/main" val="943829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8198" y="1600200"/>
            <a:ext cx="6947603" cy="3916363"/>
          </a:xfrm>
        </p:spPr>
      </p:pic>
    </p:spTree>
    <p:extLst>
      <p:ext uri="{BB962C8B-B14F-4D97-AF65-F5344CB8AC3E}">
        <p14:creationId xmlns:p14="http://schemas.microsoft.com/office/powerpoint/2010/main" val="14517629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1229" y="1600200"/>
            <a:ext cx="6941541" cy="3916363"/>
          </a:xfrm>
        </p:spPr>
      </p:pic>
    </p:spTree>
    <p:extLst>
      <p:ext uri="{BB962C8B-B14F-4D97-AF65-F5344CB8AC3E}">
        <p14:creationId xmlns:p14="http://schemas.microsoft.com/office/powerpoint/2010/main" val="707538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3567" y="1600200"/>
            <a:ext cx="6936865" cy="3916363"/>
          </a:xfrm>
        </p:spPr>
      </p:pic>
    </p:spTree>
    <p:extLst>
      <p:ext uri="{BB962C8B-B14F-4D97-AF65-F5344CB8AC3E}">
        <p14:creationId xmlns:p14="http://schemas.microsoft.com/office/powerpoint/2010/main" val="18304675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1229" y="1600200"/>
            <a:ext cx="6941541" cy="3916363"/>
          </a:xfrm>
        </p:spPr>
      </p:pic>
    </p:spTree>
    <p:extLst>
      <p:ext uri="{BB962C8B-B14F-4D97-AF65-F5344CB8AC3E}">
        <p14:creationId xmlns:p14="http://schemas.microsoft.com/office/powerpoint/2010/main" val="16016178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3567" y="1600200"/>
            <a:ext cx="6936865" cy="3916363"/>
          </a:xfrm>
        </p:spPr>
      </p:pic>
    </p:spTree>
    <p:extLst>
      <p:ext uri="{BB962C8B-B14F-4D97-AF65-F5344CB8AC3E}">
        <p14:creationId xmlns:p14="http://schemas.microsoft.com/office/powerpoint/2010/main" val="19650040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06594" y="1600200"/>
            <a:ext cx="6930812" cy="3916363"/>
          </a:xfrm>
        </p:spPr>
      </p:pic>
    </p:spTree>
    <p:extLst>
      <p:ext uri="{BB962C8B-B14F-4D97-AF65-F5344CB8AC3E}">
        <p14:creationId xmlns:p14="http://schemas.microsoft.com/office/powerpoint/2010/main" val="181922545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89776" y="1600200"/>
            <a:ext cx="6964447" cy="3916363"/>
          </a:xfrm>
        </p:spPr>
      </p:pic>
    </p:spTree>
    <p:extLst>
      <p:ext uri="{BB962C8B-B14F-4D97-AF65-F5344CB8AC3E}">
        <p14:creationId xmlns:p14="http://schemas.microsoft.com/office/powerpoint/2010/main" val="19974726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PPC</a:t>
            </a:r>
            <a:endParaRPr lang="en-US" dirty="0"/>
          </a:p>
        </p:txBody>
      </p:sp>
      <p:sp>
        <p:nvSpPr>
          <p:cNvPr id="3" name="Content Placeholder 2"/>
          <p:cNvSpPr>
            <a:spLocks noGrp="1"/>
          </p:cNvSpPr>
          <p:nvPr>
            <p:ph idx="1"/>
          </p:nvPr>
        </p:nvSpPr>
        <p:spPr/>
        <p:txBody>
          <a:bodyPr/>
          <a:lstStyle/>
          <a:p>
            <a:r>
              <a:rPr lang="en-US" dirty="0" smtClean="0"/>
              <a:t>Pay Per Click</a:t>
            </a:r>
          </a:p>
          <a:p>
            <a:endParaRPr lang="en-US" dirty="0"/>
          </a:p>
          <a:p>
            <a:r>
              <a:rPr lang="en-US" dirty="0" smtClean="0"/>
              <a:t>Summary: Gareth Morgan, Liberty Marketing </a:t>
            </a:r>
            <a:endParaRPr lang="en-US" dirty="0"/>
          </a:p>
        </p:txBody>
      </p:sp>
    </p:spTree>
    <p:extLst>
      <p:ext uri="{BB962C8B-B14F-4D97-AF65-F5344CB8AC3E}">
        <p14:creationId xmlns:p14="http://schemas.microsoft.com/office/powerpoint/2010/main" val="15306293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280897" cy="7013313"/>
          </a:xfrm>
        </p:spPr>
      </p:pic>
    </p:spTree>
    <p:extLst>
      <p:ext uri="{BB962C8B-B14F-4D97-AF65-F5344CB8AC3E}">
        <p14:creationId xmlns:p14="http://schemas.microsoft.com/office/powerpoint/2010/main" val="4360408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3888" y="0"/>
            <a:ext cx="9317888" cy="6986386"/>
          </a:xfrm>
        </p:spPr>
      </p:pic>
    </p:spTree>
    <p:extLst>
      <p:ext uri="{BB962C8B-B14F-4D97-AF65-F5344CB8AC3E}">
        <p14:creationId xmlns:p14="http://schemas.microsoft.com/office/powerpoint/2010/main" val="13250010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43082"/>
            <a:ext cx="9180512" cy="6905412"/>
          </a:xfrm>
        </p:spPr>
      </p:pic>
    </p:spTree>
    <p:extLst>
      <p:ext uri="{BB962C8B-B14F-4D97-AF65-F5344CB8AC3E}">
        <p14:creationId xmlns:p14="http://schemas.microsoft.com/office/powerpoint/2010/main" val="118916955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8748" y="0"/>
            <a:ext cx="9302748" cy="699735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947" y="-1"/>
            <a:ext cx="9241337" cy="6997357"/>
          </a:xfrm>
          <a:prstGeom prst="rect">
            <a:avLst/>
          </a:prstGeom>
        </p:spPr>
      </p:pic>
    </p:spTree>
    <p:extLst>
      <p:ext uri="{BB962C8B-B14F-4D97-AF65-F5344CB8AC3E}">
        <p14:creationId xmlns:p14="http://schemas.microsoft.com/office/powerpoint/2010/main" val="203474522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27384"/>
            <a:ext cx="9252520" cy="6963569"/>
          </a:xfrm>
        </p:spPr>
      </p:pic>
    </p:spTree>
    <p:extLst>
      <p:ext uri="{BB962C8B-B14F-4D97-AF65-F5344CB8AC3E}">
        <p14:creationId xmlns:p14="http://schemas.microsoft.com/office/powerpoint/2010/main" val="143333451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309635" cy="6992356"/>
          </a:xfrm>
        </p:spPr>
      </p:pic>
    </p:spTree>
    <p:extLst>
      <p:ext uri="{BB962C8B-B14F-4D97-AF65-F5344CB8AC3E}">
        <p14:creationId xmlns:p14="http://schemas.microsoft.com/office/powerpoint/2010/main" val="172919243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27385"/>
            <a:ext cx="9210668" cy="6912021"/>
          </a:xfrm>
        </p:spPr>
      </p:pic>
    </p:spTree>
    <p:extLst>
      <p:ext uri="{BB962C8B-B14F-4D97-AF65-F5344CB8AC3E}">
        <p14:creationId xmlns:p14="http://schemas.microsoft.com/office/powerpoint/2010/main" val="64104338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32636"/>
            <a:ext cx="9180512" cy="6885384"/>
          </a:xfrm>
        </p:spPr>
      </p:pic>
    </p:spTree>
    <p:extLst>
      <p:ext uri="{BB962C8B-B14F-4D97-AF65-F5344CB8AC3E}">
        <p14:creationId xmlns:p14="http://schemas.microsoft.com/office/powerpoint/2010/main" val="9074831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24468"/>
            <a:ext cx="9180512" cy="6907395"/>
          </a:xfrm>
        </p:spPr>
      </p:pic>
    </p:spTree>
    <p:extLst>
      <p:ext uri="{BB962C8B-B14F-4D97-AF65-F5344CB8AC3E}">
        <p14:creationId xmlns:p14="http://schemas.microsoft.com/office/powerpoint/2010/main" val="4934568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66075"/>
            <a:ext cx="9252520" cy="6951459"/>
          </a:xfrm>
        </p:spPr>
      </p:pic>
    </p:spTree>
    <p:extLst>
      <p:ext uri="{BB962C8B-B14F-4D97-AF65-F5344CB8AC3E}">
        <p14:creationId xmlns:p14="http://schemas.microsoft.com/office/powerpoint/2010/main" val="209407653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46228"/>
            <a:ext cx="9180512" cy="6911443"/>
          </a:xfrm>
        </p:spPr>
      </p:pic>
    </p:spTree>
    <p:extLst>
      <p:ext uri="{BB962C8B-B14F-4D97-AF65-F5344CB8AC3E}">
        <p14:creationId xmlns:p14="http://schemas.microsoft.com/office/powerpoint/2010/main" val="347994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9989"/>
            <a:ext cx="9180512" cy="6895373"/>
          </a:xfrm>
        </p:spPr>
      </p:pic>
    </p:spTree>
    <p:extLst>
      <p:ext uri="{BB962C8B-B14F-4D97-AF65-F5344CB8AC3E}">
        <p14:creationId xmlns:p14="http://schemas.microsoft.com/office/powerpoint/2010/main" val="20315132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384"/>
            <a:ext cx="9162333" cy="6869753"/>
          </a:xfrm>
        </p:spPr>
      </p:pic>
    </p:spTree>
    <p:extLst>
      <p:ext uri="{BB962C8B-B14F-4D97-AF65-F5344CB8AC3E}">
        <p14:creationId xmlns:p14="http://schemas.microsoft.com/office/powerpoint/2010/main" val="211907065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31594"/>
            <a:ext cx="9180512" cy="6883384"/>
          </a:xfrm>
        </p:spPr>
      </p:pic>
    </p:spTree>
    <p:extLst>
      <p:ext uri="{BB962C8B-B14F-4D97-AF65-F5344CB8AC3E}">
        <p14:creationId xmlns:p14="http://schemas.microsoft.com/office/powerpoint/2010/main" val="93145678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62860" cy="6886125"/>
          </a:xfrm>
        </p:spPr>
      </p:pic>
    </p:spTree>
    <p:extLst>
      <p:ext uri="{BB962C8B-B14F-4D97-AF65-F5344CB8AC3E}">
        <p14:creationId xmlns:p14="http://schemas.microsoft.com/office/powerpoint/2010/main" val="198584889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36808"/>
            <a:ext cx="9180512" cy="6893382"/>
          </a:xfrm>
        </p:spPr>
      </p:pic>
    </p:spTree>
    <p:extLst>
      <p:ext uri="{BB962C8B-B14F-4D97-AF65-F5344CB8AC3E}">
        <p14:creationId xmlns:p14="http://schemas.microsoft.com/office/powerpoint/2010/main" val="113292841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927" y="3704"/>
            <a:ext cx="9121073" cy="6856696"/>
          </a:xfrm>
        </p:spPr>
      </p:pic>
    </p:spTree>
    <p:extLst>
      <p:ext uri="{BB962C8B-B14F-4D97-AF65-F5344CB8AC3E}">
        <p14:creationId xmlns:p14="http://schemas.microsoft.com/office/powerpoint/2010/main" val="15377893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36808"/>
            <a:ext cx="9180512" cy="6893382"/>
          </a:xfrm>
        </p:spPr>
      </p:pic>
    </p:spTree>
    <p:extLst>
      <p:ext uri="{BB962C8B-B14F-4D97-AF65-F5344CB8AC3E}">
        <p14:creationId xmlns:p14="http://schemas.microsoft.com/office/powerpoint/2010/main" val="66033398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39400"/>
            <a:ext cx="9180512" cy="6897400"/>
          </a:xfrm>
        </p:spPr>
      </p:pic>
    </p:spTree>
    <p:extLst>
      <p:ext uri="{BB962C8B-B14F-4D97-AF65-F5344CB8AC3E}">
        <p14:creationId xmlns:p14="http://schemas.microsoft.com/office/powerpoint/2010/main" val="3771416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658" y="5093"/>
            <a:ext cx="9123342" cy="6852433"/>
          </a:xfrm>
        </p:spPr>
      </p:pic>
    </p:spTree>
    <p:extLst>
      <p:ext uri="{BB962C8B-B14F-4D97-AF65-F5344CB8AC3E}">
        <p14:creationId xmlns:p14="http://schemas.microsoft.com/office/powerpoint/2010/main" val="52883676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46228"/>
            <a:ext cx="9180512" cy="6911443"/>
          </a:xfrm>
        </p:spPr>
      </p:pic>
    </p:spTree>
    <p:extLst>
      <p:ext uri="{BB962C8B-B14F-4D97-AF65-F5344CB8AC3E}">
        <p14:creationId xmlns:p14="http://schemas.microsoft.com/office/powerpoint/2010/main" val="1872127648"/>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Google Analytics</a:t>
            </a:r>
            <a:endParaRPr lang="en-US" dirty="0"/>
          </a:p>
        </p:txBody>
      </p:sp>
      <p:sp>
        <p:nvSpPr>
          <p:cNvPr id="6" name="Content Placeholder 5"/>
          <p:cNvSpPr>
            <a:spLocks noGrp="1"/>
          </p:cNvSpPr>
          <p:nvPr>
            <p:ph idx="1"/>
          </p:nvPr>
        </p:nvSpPr>
        <p:spPr/>
        <p:txBody>
          <a:bodyPr/>
          <a:lstStyle/>
          <a:p>
            <a:r>
              <a:rPr lang="en-US" dirty="0" smtClean="0"/>
              <a:t>Summary:</a:t>
            </a:r>
          </a:p>
          <a:p>
            <a:pPr lvl="1"/>
            <a:r>
              <a:rPr lang="en-US" dirty="0" smtClean="0"/>
              <a:t>Sam Roberts Liberty Marketing</a:t>
            </a:r>
            <a:endParaRPr lang="en-US" dirty="0"/>
          </a:p>
        </p:txBody>
      </p:sp>
    </p:spTree>
    <p:extLst>
      <p:ext uri="{BB962C8B-B14F-4D97-AF65-F5344CB8AC3E}">
        <p14:creationId xmlns:p14="http://schemas.microsoft.com/office/powerpoint/2010/main" val="206646773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Google Analytics</a:t>
            </a:r>
            <a:endParaRPr lang="en-US" dirty="0"/>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8718" y="1600200"/>
            <a:ext cx="5226564" cy="3916363"/>
          </a:xfrm>
        </p:spPr>
      </p:pic>
    </p:spTree>
    <p:extLst>
      <p:ext uri="{BB962C8B-B14F-4D97-AF65-F5344CB8AC3E}">
        <p14:creationId xmlns:p14="http://schemas.microsoft.com/office/powerpoint/2010/main" val="176889156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091" y="1600200"/>
            <a:ext cx="5221817" cy="3916363"/>
          </a:xfrm>
        </p:spPr>
      </p:pic>
    </p:spTree>
    <p:extLst>
      <p:ext uri="{BB962C8B-B14F-4D97-AF65-F5344CB8AC3E}">
        <p14:creationId xmlns:p14="http://schemas.microsoft.com/office/powerpoint/2010/main" val="175914516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882" y="1600200"/>
            <a:ext cx="5220236" cy="3916363"/>
          </a:xfrm>
        </p:spPr>
      </p:pic>
    </p:spTree>
    <p:extLst>
      <p:ext uri="{BB962C8B-B14F-4D97-AF65-F5344CB8AC3E}">
        <p14:creationId xmlns:p14="http://schemas.microsoft.com/office/powerpoint/2010/main" val="154536948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6041" y="1600200"/>
            <a:ext cx="5251918" cy="3916363"/>
          </a:xfrm>
        </p:spPr>
      </p:pic>
    </p:spTree>
    <p:extLst>
      <p:ext uri="{BB962C8B-B14F-4D97-AF65-F5344CB8AC3E}">
        <p14:creationId xmlns:p14="http://schemas.microsoft.com/office/powerpoint/2010/main" val="197749726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4252" y="1600200"/>
            <a:ext cx="5215495" cy="3916363"/>
          </a:xfrm>
        </p:spPr>
      </p:pic>
    </p:spTree>
    <p:extLst>
      <p:ext uri="{BB962C8B-B14F-4D97-AF65-F5344CB8AC3E}">
        <p14:creationId xmlns:p14="http://schemas.microsoft.com/office/powerpoint/2010/main" val="133959507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1882" y="1600200"/>
            <a:ext cx="5220236" cy="3916363"/>
          </a:xfrm>
        </p:spPr>
      </p:pic>
    </p:spTree>
    <p:extLst>
      <p:ext uri="{BB962C8B-B14F-4D97-AF65-F5344CB8AC3E}">
        <p14:creationId xmlns:p14="http://schemas.microsoft.com/office/powerpoint/2010/main" val="35588718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49224" y="1600200"/>
            <a:ext cx="5245552" cy="3916363"/>
          </a:xfrm>
        </p:spPr>
      </p:pic>
    </p:spTree>
    <p:extLst>
      <p:ext uri="{BB962C8B-B14F-4D97-AF65-F5344CB8AC3E}">
        <p14:creationId xmlns:p14="http://schemas.microsoft.com/office/powerpoint/2010/main" val="65394459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65038" y="1600200"/>
            <a:ext cx="5213924" cy="3916363"/>
          </a:xfrm>
        </p:spPr>
      </p:pic>
    </p:spTree>
    <p:extLst>
      <p:ext uri="{BB962C8B-B14F-4D97-AF65-F5344CB8AC3E}">
        <p14:creationId xmlns:p14="http://schemas.microsoft.com/office/powerpoint/2010/main" val="2546920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55546" y="1600200"/>
            <a:ext cx="5232907" cy="3916363"/>
          </a:xfrm>
        </p:spPr>
      </p:pic>
    </p:spTree>
    <p:extLst>
      <p:ext uri="{BB962C8B-B14F-4D97-AF65-F5344CB8AC3E}">
        <p14:creationId xmlns:p14="http://schemas.microsoft.com/office/powerpoint/2010/main" val="71168268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Search Engine Marketing (SEM)</a:t>
            </a:r>
            <a:endParaRPr lang="en-US" dirty="0"/>
          </a:p>
        </p:txBody>
      </p:sp>
      <p:sp>
        <p:nvSpPr>
          <p:cNvPr id="3" name="Content Placeholder 2"/>
          <p:cNvSpPr>
            <a:spLocks noGrp="1"/>
          </p:cNvSpPr>
          <p:nvPr>
            <p:ph idx="1"/>
          </p:nvPr>
        </p:nvSpPr>
        <p:spPr/>
        <p:txBody>
          <a:bodyPr/>
          <a:lstStyle/>
          <a:p>
            <a:r>
              <a:rPr lang="en-US" dirty="0" smtClean="0"/>
              <a:t>What is it?</a:t>
            </a:r>
            <a:endParaRPr lang="en-US" dirty="0"/>
          </a:p>
        </p:txBody>
      </p:sp>
    </p:spTree>
    <p:extLst>
      <p:ext uri="{BB962C8B-B14F-4D97-AF65-F5344CB8AC3E}">
        <p14:creationId xmlns:p14="http://schemas.microsoft.com/office/powerpoint/2010/main" val="87461006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Search Engine Marketing (SEM)</a:t>
            </a:r>
            <a:endParaRPr lang="en-US" dirty="0"/>
          </a:p>
        </p:txBody>
      </p:sp>
      <p:sp>
        <p:nvSpPr>
          <p:cNvPr id="3" name="Content Placeholder 2"/>
          <p:cNvSpPr>
            <a:spLocks noGrp="1"/>
          </p:cNvSpPr>
          <p:nvPr>
            <p:ph idx="1"/>
          </p:nvPr>
        </p:nvSpPr>
        <p:spPr/>
        <p:txBody>
          <a:bodyPr>
            <a:normAutofit fontScale="92500" lnSpcReduction="10000"/>
          </a:bodyPr>
          <a:lstStyle/>
          <a:p>
            <a:r>
              <a:rPr lang="en-GB" dirty="0"/>
              <a:t>Promoting an organisation through search engines to meet its objectives by delivering relevant content in the search listings for searchers and encouraging them to click through to a destination site</a:t>
            </a:r>
            <a:r>
              <a:rPr lang="en-GB" dirty="0" smtClean="0"/>
              <a:t>.</a:t>
            </a:r>
            <a:endParaRPr lang="en-US" dirty="0"/>
          </a:p>
          <a:p>
            <a:r>
              <a:rPr lang="en-GB" dirty="0"/>
              <a:t>SEM is about connecting the searchers with information which will help them find what they are looking or and will help site owners generate revenue or disseminate information.</a:t>
            </a:r>
            <a:endParaRPr lang="en-US" dirty="0"/>
          </a:p>
          <a:p>
            <a:endParaRPr lang="en-US" dirty="0"/>
          </a:p>
        </p:txBody>
      </p:sp>
    </p:spTree>
    <p:extLst>
      <p:ext uri="{BB962C8B-B14F-4D97-AF65-F5344CB8AC3E}">
        <p14:creationId xmlns:p14="http://schemas.microsoft.com/office/powerpoint/2010/main" val="1825525063"/>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a:t>
            </a:r>
            <a:endParaRPr lang="en-US" dirty="0"/>
          </a:p>
        </p:txBody>
      </p:sp>
      <p:sp>
        <p:nvSpPr>
          <p:cNvPr id="3" name="Content Placeholder 2"/>
          <p:cNvSpPr>
            <a:spLocks noGrp="1"/>
          </p:cNvSpPr>
          <p:nvPr>
            <p:ph idx="1"/>
          </p:nvPr>
        </p:nvSpPr>
        <p:spPr/>
        <p:txBody>
          <a:bodyPr/>
          <a:lstStyle/>
          <a:p>
            <a:r>
              <a:rPr lang="en-GB" dirty="0"/>
              <a:t>The two key techniques are: </a:t>
            </a:r>
            <a:endParaRPr lang="en-US" dirty="0"/>
          </a:p>
          <a:p>
            <a:pPr lvl="1"/>
            <a:r>
              <a:rPr lang="en-GB" dirty="0"/>
              <a:t>SEO to improve results from natural listing</a:t>
            </a:r>
            <a:endParaRPr lang="en-US" dirty="0"/>
          </a:p>
          <a:p>
            <a:pPr lvl="1"/>
            <a:r>
              <a:rPr lang="en-GB" dirty="0"/>
              <a:t>Paid-search marketing to deliver results from the sponsored listings through PPC, paid-search engine marketing and though content-network aid-search marketing (PPC or CPM)</a:t>
            </a:r>
            <a:endParaRPr lang="en-US" dirty="0"/>
          </a:p>
          <a:p>
            <a:pPr lvl="1"/>
            <a:r>
              <a:rPr lang="en-GB" sz="1800" i="1" dirty="0"/>
              <a:t>Digital </a:t>
            </a:r>
            <a:r>
              <a:rPr lang="en-GB" sz="1800" i="1" dirty="0" smtClean="0"/>
              <a:t>Marketing</a:t>
            </a:r>
            <a:r>
              <a:rPr lang="en-GB" sz="1800" i="1" dirty="0"/>
              <a:t>: strategy , implementation and practice. Chaffey, D &amp; </a:t>
            </a:r>
            <a:r>
              <a:rPr lang="en-GB" sz="1800" i="1" dirty="0" smtClean="0"/>
              <a:t>Chadwick </a:t>
            </a:r>
            <a:r>
              <a:rPr lang="en-GB" sz="1800" i="1" dirty="0"/>
              <a:t>Ellis </a:t>
            </a:r>
            <a:r>
              <a:rPr lang="en-GB" sz="1800" i="1" dirty="0" smtClean="0"/>
              <a:t>F. </a:t>
            </a:r>
            <a:r>
              <a:rPr lang="en-GB" sz="1800" i="1" dirty="0"/>
              <a:t>(2016)</a:t>
            </a:r>
            <a:endParaRPr lang="en-US" sz="1800" i="1" dirty="0"/>
          </a:p>
          <a:p>
            <a:pPr lvl="1"/>
            <a:endParaRPr lang="en-US" dirty="0"/>
          </a:p>
        </p:txBody>
      </p:sp>
    </p:spTree>
    <p:extLst>
      <p:ext uri="{BB962C8B-B14F-4D97-AF65-F5344CB8AC3E}">
        <p14:creationId xmlns:p14="http://schemas.microsoft.com/office/powerpoint/2010/main" val="50086915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Keywords</a:t>
            </a:r>
            <a:endParaRPr lang="en-US" dirty="0"/>
          </a:p>
        </p:txBody>
      </p:sp>
      <p:sp>
        <p:nvSpPr>
          <p:cNvPr id="3" name="Content Placeholder 2"/>
          <p:cNvSpPr>
            <a:spLocks noGrp="1"/>
          </p:cNvSpPr>
          <p:nvPr>
            <p:ph idx="1"/>
          </p:nvPr>
        </p:nvSpPr>
        <p:spPr/>
        <p:txBody>
          <a:bodyPr/>
          <a:lstStyle/>
          <a:p>
            <a:r>
              <a:rPr lang="en-US" dirty="0" smtClean="0"/>
              <a:t>Get input from stakeholders: team, customers </a:t>
            </a:r>
            <a:r>
              <a:rPr lang="en-US" dirty="0" err="1" smtClean="0"/>
              <a:t>etc</a:t>
            </a:r>
            <a:endParaRPr lang="en-US" dirty="0" smtClean="0"/>
          </a:p>
          <a:p>
            <a:r>
              <a:rPr lang="en-US" dirty="0" smtClean="0"/>
              <a:t>Look at competitors</a:t>
            </a:r>
          </a:p>
          <a:p>
            <a:r>
              <a:rPr lang="en-US" dirty="0" smtClean="0"/>
              <a:t>Keyword tools: Google keyword planner, </a:t>
            </a:r>
            <a:r>
              <a:rPr lang="en-US" dirty="0" err="1" smtClean="0"/>
              <a:t>Ubersuggest</a:t>
            </a:r>
            <a:endParaRPr lang="en-US" dirty="0" smtClean="0"/>
          </a:p>
          <a:p>
            <a:endParaRPr lang="en-US" dirty="0"/>
          </a:p>
        </p:txBody>
      </p:sp>
    </p:spTree>
    <p:extLst>
      <p:ext uri="{BB962C8B-B14F-4D97-AF65-F5344CB8AC3E}">
        <p14:creationId xmlns:p14="http://schemas.microsoft.com/office/powerpoint/2010/main" val="2119425071"/>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Search Engine Desktop usage YTD</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1628800"/>
            <a:ext cx="7656841" cy="3916363"/>
          </a:xfrm>
        </p:spPr>
      </p:pic>
      <p:sp>
        <p:nvSpPr>
          <p:cNvPr id="5" name="TextBox 4"/>
          <p:cNvSpPr txBox="1"/>
          <p:nvPr/>
        </p:nvSpPr>
        <p:spPr>
          <a:xfrm>
            <a:off x="5436096" y="5229200"/>
            <a:ext cx="3456384" cy="369332"/>
          </a:xfrm>
          <a:prstGeom prst="rect">
            <a:avLst/>
          </a:prstGeom>
          <a:noFill/>
        </p:spPr>
        <p:txBody>
          <a:bodyPr wrap="square" rtlCol="0">
            <a:spAutoFit/>
          </a:bodyPr>
          <a:lstStyle/>
          <a:p>
            <a:r>
              <a:rPr lang="en-US" dirty="0" smtClean="0"/>
              <a:t>Source: </a:t>
            </a:r>
            <a:r>
              <a:rPr lang="en-US" dirty="0" err="1" smtClean="0"/>
              <a:t>www.netmarketshare.com</a:t>
            </a:r>
            <a:endParaRPr lang="en-US" dirty="0"/>
          </a:p>
        </p:txBody>
      </p:sp>
    </p:spTree>
    <p:extLst>
      <p:ext uri="{BB962C8B-B14F-4D97-AF65-F5344CB8AC3E}">
        <p14:creationId xmlns:p14="http://schemas.microsoft.com/office/powerpoint/2010/main" val="865915508"/>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5576" y="294274"/>
            <a:ext cx="6660770" cy="6563726"/>
          </a:xfrm>
        </p:spPr>
      </p:pic>
    </p:spTree>
    <p:extLst>
      <p:ext uri="{BB962C8B-B14F-4D97-AF65-F5344CB8AC3E}">
        <p14:creationId xmlns:p14="http://schemas.microsoft.com/office/powerpoint/2010/main" val="1357707577"/>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Google Display Network</a:t>
            </a:r>
            <a:endParaRPr lang="en-US" dirty="0"/>
          </a:p>
        </p:txBody>
      </p:sp>
      <p:sp>
        <p:nvSpPr>
          <p:cNvPr id="3" name="Content Placeholder 2"/>
          <p:cNvSpPr>
            <a:spLocks noGrp="1"/>
          </p:cNvSpPr>
          <p:nvPr>
            <p:ph idx="1"/>
          </p:nvPr>
        </p:nvSpPr>
        <p:spPr/>
        <p:txBody>
          <a:bodyPr/>
          <a:lstStyle/>
          <a:p>
            <a:endParaRPr lang="en-US" dirty="0" smtClean="0"/>
          </a:p>
          <a:p>
            <a:r>
              <a:rPr lang="en-US" dirty="0">
                <a:hlinkClick r:id="rId2"/>
              </a:rPr>
              <a:t>https://</a:t>
            </a:r>
            <a:r>
              <a:rPr lang="en-US" dirty="0" smtClean="0">
                <a:hlinkClick r:id="rId2"/>
              </a:rPr>
              <a:t>www.youtube.com/watch?time_continue=11&amp;v=omXFdKYLRW0</a:t>
            </a:r>
            <a:endParaRPr lang="en-US" dirty="0" smtClean="0"/>
          </a:p>
          <a:p>
            <a:endParaRPr lang="en-US" dirty="0"/>
          </a:p>
        </p:txBody>
      </p:sp>
    </p:spTree>
    <p:extLst>
      <p:ext uri="{BB962C8B-B14F-4D97-AF65-F5344CB8AC3E}">
        <p14:creationId xmlns:p14="http://schemas.microsoft.com/office/powerpoint/2010/main" val="173696341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Advantages of Paid Search</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searchenginewatch.com/sew/how-to/2389434/5-key-reasons-why-paid-search-should-be-part-of-your-inbound-strategy</a:t>
            </a:r>
            <a:endParaRPr lang="en-US" dirty="0" smtClean="0"/>
          </a:p>
          <a:p>
            <a:endParaRPr lang="en-US" dirty="0" smtClean="0"/>
          </a:p>
          <a:p>
            <a:r>
              <a:rPr lang="en-US" dirty="0" smtClean="0">
                <a:hlinkClick r:id="rId3"/>
              </a:rPr>
              <a:t>GDN Case study Julian Bakery </a:t>
            </a:r>
            <a:endParaRPr lang="en-US" dirty="0"/>
          </a:p>
        </p:txBody>
      </p:sp>
    </p:spTree>
    <p:extLst>
      <p:ext uri="{BB962C8B-B14F-4D97-AF65-F5344CB8AC3E}">
        <p14:creationId xmlns:p14="http://schemas.microsoft.com/office/powerpoint/2010/main" val="149005069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Mary Meeker on</a:t>
            </a:r>
            <a:r>
              <a:rPr lang="is-IS" dirty="0" smtClean="0"/>
              <a:t>…Voice Search</a:t>
            </a:r>
            <a:endParaRPr lang="en-US" dirty="0"/>
          </a:p>
        </p:txBody>
      </p:sp>
      <p:sp>
        <p:nvSpPr>
          <p:cNvPr id="3" name="Content Placeholder 2"/>
          <p:cNvSpPr>
            <a:spLocks noGrp="1"/>
          </p:cNvSpPr>
          <p:nvPr>
            <p:ph idx="1"/>
          </p:nvPr>
        </p:nvSpPr>
        <p:spPr/>
        <p:txBody>
          <a:bodyPr/>
          <a:lstStyle/>
          <a:p>
            <a:r>
              <a:rPr lang="en-US" dirty="0" smtClean="0"/>
              <a:t>(A ‘must-read’ on  digital trends)</a:t>
            </a:r>
          </a:p>
          <a:p>
            <a:endParaRPr lang="en-US" dirty="0"/>
          </a:p>
          <a:p>
            <a:r>
              <a:rPr lang="en-US" dirty="0">
                <a:hlinkClick r:id="rId2"/>
              </a:rPr>
              <a:t>https://</a:t>
            </a:r>
            <a:r>
              <a:rPr lang="en-US" dirty="0" smtClean="0">
                <a:hlinkClick r:id="rId2"/>
              </a:rPr>
              <a:t>www.recode.net/2017/5/31/15693686/mary-meeker-kleiner-perkins-kpcb-slides-internet-trends-code-2017</a:t>
            </a:r>
            <a:endParaRPr lang="en-US" dirty="0" smtClean="0"/>
          </a:p>
          <a:p>
            <a:endParaRPr lang="en-US" dirty="0"/>
          </a:p>
        </p:txBody>
      </p:sp>
    </p:spTree>
    <p:extLst>
      <p:ext uri="{BB962C8B-B14F-4D97-AF65-F5344CB8AC3E}">
        <p14:creationId xmlns:p14="http://schemas.microsoft.com/office/powerpoint/2010/main" val="213097827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16632"/>
            <a:ext cx="8954699" cy="6621963"/>
          </a:xfrm>
          <a:prstGeom prst="rect">
            <a:avLst/>
          </a:prstGeom>
        </p:spPr>
      </p:pic>
    </p:spTree>
    <p:extLst>
      <p:ext uri="{BB962C8B-B14F-4D97-AF65-F5344CB8AC3E}">
        <p14:creationId xmlns:p14="http://schemas.microsoft.com/office/powerpoint/2010/main" val="22315512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92479" y="0"/>
            <a:ext cx="9372991" cy="6947041"/>
          </a:xfrm>
        </p:spPr>
      </p:pic>
    </p:spTree>
    <p:extLst>
      <p:ext uri="{BB962C8B-B14F-4D97-AF65-F5344CB8AC3E}">
        <p14:creationId xmlns:p14="http://schemas.microsoft.com/office/powerpoint/2010/main" val="189129579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27710"/>
            <a:ext cx="8990023" cy="6685666"/>
          </a:xfrm>
        </p:spPr>
      </p:pic>
    </p:spTree>
    <p:extLst>
      <p:ext uri="{BB962C8B-B14F-4D97-AF65-F5344CB8AC3E}">
        <p14:creationId xmlns:p14="http://schemas.microsoft.com/office/powerpoint/2010/main" val="922782401"/>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Where is search going?</a:t>
            </a:r>
            <a:endParaRPr lang="en-US" dirty="0"/>
          </a:p>
        </p:txBody>
      </p:sp>
      <p:sp>
        <p:nvSpPr>
          <p:cNvPr id="3" name="Content Placeholder 2"/>
          <p:cNvSpPr>
            <a:spLocks noGrp="1"/>
          </p:cNvSpPr>
          <p:nvPr>
            <p:ph idx="1"/>
          </p:nvPr>
        </p:nvSpPr>
        <p:spPr/>
        <p:txBody>
          <a:bodyPr/>
          <a:lstStyle/>
          <a:p>
            <a:r>
              <a:rPr lang="en-US" dirty="0" smtClean="0"/>
              <a:t>Voice search</a:t>
            </a:r>
          </a:p>
          <a:p>
            <a:r>
              <a:rPr lang="en-US" dirty="0" smtClean="0"/>
              <a:t>Virtual assistants</a:t>
            </a:r>
          </a:p>
          <a:p>
            <a:r>
              <a:rPr lang="en-US" dirty="0" smtClean="0"/>
              <a:t>Image Search</a:t>
            </a:r>
          </a:p>
          <a:p>
            <a:r>
              <a:rPr lang="en-US" dirty="0" smtClean="0"/>
              <a:t>Reverse image search</a:t>
            </a:r>
          </a:p>
          <a:p>
            <a:r>
              <a:rPr lang="en-US" dirty="0" smtClean="0"/>
              <a:t>Mobile search</a:t>
            </a:r>
          </a:p>
          <a:p>
            <a:pPr lvl="1"/>
            <a:r>
              <a:rPr lang="en-US" dirty="0" smtClean="0">
                <a:hlinkClick r:id="rId2"/>
              </a:rPr>
              <a:t>Branded3 Stats on Voice Search</a:t>
            </a:r>
            <a:endParaRPr lang="en-US" dirty="0"/>
          </a:p>
        </p:txBody>
      </p:sp>
    </p:spTree>
    <p:extLst>
      <p:ext uri="{BB962C8B-B14F-4D97-AF65-F5344CB8AC3E}">
        <p14:creationId xmlns:p14="http://schemas.microsoft.com/office/powerpoint/2010/main" val="2051463815"/>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3879100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(Assignment Question 1)</a:t>
            </a:r>
            <a:endParaRPr lang="en-US" dirty="0"/>
          </a:p>
        </p:txBody>
      </p:sp>
      <p:sp>
        <p:nvSpPr>
          <p:cNvPr id="3" name="Content Placeholder 2"/>
          <p:cNvSpPr>
            <a:spLocks noGrp="1"/>
          </p:cNvSpPr>
          <p:nvPr>
            <p:ph idx="1"/>
          </p:nvPr>
        </p:nvSpPr>
        <p:spPr/>
        <p:txBody>
          <a:bodyPr/>
          <a:lstStyle/>
          <a:p>
            <a:r>
              <a:rPr lang="en-US" dirty="0" smtClean="0"/>
              <a:t>3 Areas to focus on:</a:t>
            </a:r>
          </a:p>
          <a:p>
            <a:pPr lvl="1"/>
            <a:r>
              <a:rPr lang="en-US" dirty="0" smtClean="0"/>
              <a:t>Macro environment:  PESTEL</a:t>
            </a:r>
          </a:p>
          <a:p>
            <a:pPr lvl="1"/>
            <a:r>
              <a:rPr lang="en-US" dirty="0" smtClean="0"/>
              <a:t>Micro: Competitors and Customers</a:t>
            </a:r>
          </a:p>
          <a:p>
            <a:pPr lvl="1"/>
            <a:r>
              <a:rPr lang="en-US" dirty="0" smtClean="0"/>
              <a:t>Internal Environment: Your organisations digital capabilities and competencies</a:t>
            </a:r>
          </a:p>
          <a:p>
            <a:endParaRPr lang="en-US" dirty="0"/>
          </a:p>
        </p:txBody>
      </p:sp>
    </p:spTree>
    <p:extLst>
      <p:ext uri="{BB962C8B-B14F-4D97-AF65-F5344CB8AC3E}">
        <p14:creationId xmlns:p14="http://schemas.microsoft.com/office/powerpoint/2010/main" val="34395869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Frameworks to consider:.</a:t>
            </a:r>
          </a:p>
          <a:p>
            <a:endParaRPr lang="en-US" dirty="0"/>
          </a:p>
        </p:txBody>
      </p:sp>
    </p:spTree>
    <p:extLst>
      <p:ext uri="{BB962C8B-B14F-4D97-AF65-F5344CB8AC3E}">
        <p14:creationId xmlns:p14="http://schemas.microsoft.com/office/powerpoint/2010/main" val="998353783"/>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867" y="0"/>
            <a:ext cx="9202867" cy="6909363"/>
          </a:xfrm>
        </p:spPr>
      </p:pic>
    </p:spTree>
    <p:extLst>
      <p:ext uri="{BB962C8B-B14F-4D97-AF65-F5344CB8AC3E}">
        <p14:creationId xmlns:p14="http://schemas.microsoft.com/office/powerpoint/2010/main" val="193891903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Digital PESTEL</a:t>
            </a:r>
          </a:p>
          <a:p>
            <a:r>
              <a:rPr lang="en-US" dirty="0" smtClean="0"/>
              <a:t>Porters 5 Forces</a:t>
            </a:r>
          </a:p>
          <a:p>
            <a:r>
              <a:rPr lang="en-US" dirty="0" smtClean="0"/>
              <a:t>Competitive Benchmarking</a:t>
            </a:r>
          </a:p>
          <a:p>
            <a:r>
              <a:rPr lang="en-US" dirty="0" smtClean="0"/>
              <a:t>In-sector and out-sector</a:t>
            </a:r>
          </a:p>
          <a:p>
            <a:endParaRPr lang="en-US" dirty="0" smtClean="0"/>
          </a:p>
          <a:p>
            <a:pPr lvl="1"/>
            <a:r>
              <a:rPr lang="en-US" b="1" dirty="0" smtClean="0"/>
              <a:t>Within the areas of customer acquisition, conversion and growth</a:t>
            </a:r>
            <a:endParaRPr lang="en-US" b="1" dirty="0"/>
          </a:p>
        </p:txBody>
      </p:sp>
    </p:spTree>
    <p:extLst>
      <p:ext uri="{BB962C8B-B14F-4D97-AF65-F5344CB8AC3E}">
        <p14:creationId xmlns:p14="http://schemas.microsoft.com/office/powerpoint/2010/main" val="1029444784"/>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Forrester’s 5 I’s</a:t>
            </a:r>
            <a:endParaRPr lang="en-US" dirty="0"/>
          </a:p>
        </p:txBody>
      </p:sp>
    </p:spTree>
    <p:extLst>
      <p:ext uri="{BB962C8B-B14F-4D97-AF65-F5344CB8AC3E}">
        <p14:creationId xmlns:p14="http://schemas.microsoft.com/office/powerpoint/2010/main" val="1750224456"/>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hlinkClick r:id="rId2"/>
              </a:rPr>
              <a:t>Hofacker’s 5 stages of information processing</a:t>
            </a:r>
            <a:endParaRPr lang="en-US" dirty="0" smtClean="0"/>
          </a:p>
          <a:p>
            <a:endParaRPr lang="en-US" dirty="0"/>
          </a:p>
        </p:txBody>
      </p:sp>
    </p:spTree>
    <p:extLst>
      <p:ext uri="{BB962C8B-B14F-4D97-AF65-F5344CB8AC3E}">
        <p14:creationId xmlns:p14="http://schemas.microsoft.com/office/powerpoint/2010/main" val="139610305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8568" y="116632"/>
            <a:ext cx="6885760" cy="6741368"/>
          </a:xfrm>
        </p:spPr>
      </p:pic>
    </p:spTree>
    <p:extLst>
      <p:ext uri="{BB962C8B-B14F-4D97-AF65-F5344CB8AC3E}">
        <p14:creationId xmlns:p14="http://schemas.microsoft.com/office/powerpoint/2010/main" val="731643561"/>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Internal Capabilities: Digital audit</a:t>
            </a:r>
            <a:br>
              <a:rPr lang="en-US" dirty="0" smtClean="0"/>
            </a:b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052736"/>
            <a:ext cx="8655792" cy="5688632"/>
          </a:xfrm>
        </p:spPr>
      </p:pic>
    </p:spTree>
    <p:extLst>
      <p:ext uri="{BB962C8B-B14F-4D97-AF65-F5344CB8AC3E}">
        <p14:creationId xmlns:p14="http://schemas.microsoft.com/office/powerpoint/2010/main" val="484521973"/>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Internal capabilities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06700" y="1414459"/>
            <a:ext cx="3997548" cy="3839372"/>
          </a:xfrm>
        </p:spPr>
      </p:pic>
    </p:spTree>
    <p:extLst>
      <p:ext uri="{BB962C8B-B14F-4D97-AF65-F5344CB8AC3E}">
        <p14:creationId xmlns:p14="http://schemas.microsoft.com/office/powerpoint/2010/main" val="1205687035"/>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Assessing your digital marketing</a:t>
            </a:r>
            <a:endParaRPr lang="en-US" dirty="0"/>
          </a:p>
        </p:txBody>
      </p:sp>
      <p:pic>
        <p:nvPicPr>
          <p:cNvPr id="4" name="Content Placeholder 3">
            <a:hlinkClick r:id="rId2"/>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748371"/>
            <a:ext cx="8229600" cy="3620021"/>
          </a:xfrm>
        </p:spPr>
      </p:pic>
    </p:spTree>
    <p:extLst>
      <p:ext uri="{BB962C8B-B14F-4D97-AF65-F5344CB8AC3E}">
        <p14:creationId xmlns:p14="http://schemas.microsoft.com/office/powerpoint/2010/main" val="1762266700"/>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Lauterborn’s</a:t>
            </a:r>
            <a:r>
              <a:rPr lang="en-US" dirty="0" smtClean="0"/>
              <a:t> 4 C’s Model</a:t>
            </a:r>
            <a:endParaRPr lang="en-US" dirty="0"/>
          </a:p>
        </p:txBody>
      </p:sp>
      <p:sp>
        <p:nvSpPr>
          <p:cNvPr id="3" name="Content Placeholder 2"/>
          <p:cNvSpPr>
            <a:spLocks noGrp="1"/>
          </p:cNvSpPr>
          <p:nvPr>
            <p:ph idx="1"/>
          </p:nvPr>
        </p:nvSpPr>
        <p:spPr/>
        <p:txBody>
          <a:bodyPr/>
          <a:lstStyle/>
          <a:p>
            <a:r>
              <a:rPr lang="en-US" dirty="0">
                <a:hlinkClick r:id="rId2"/>
              </a:rPr>
              <a:t>http://www.smartinsights.com/marketing-planning/marketing-models/4cs-marketing-model</a:t>
            </a:r>
            <a:r>
              <a:rPr lang="en-US" dirty="0" smtClean="0">
                <a:hlinkClick r:id="rId2"/>
              </a:rPr>
              <a:t>/</a:t>
            </a:r>
            <a:endParaRPr lang="en-US" dirty="0" smtClean="0"/>
          </a:p>
          <a:p>
            <a:endParaRPr lang="en-US" dirty="0"/>
          </a:p>
          <a:p>
            <a:r>
              <a:rPr lang="en-US" dirty="0" smtClean="0"/>
              <a:t>Benchmark against competitors</a:t>
            </a:r>
            <a:endParaRPr lang="en-US" dirty="0"/>
          </a:p>
        </p:txBody>
      </p:sp>
    </p:spTree>
    <p:extLst>
      <p:ext uri="{BB962C8B-B14F-4D97-AF65-F5344CB8AC3E}">
        <p14:creationId xmlns:p14="http://schemas.microsoft.com/office/powerpoint/2010/main" val="321967476"/>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Social Media Audit</a:t>
            </a:r>
            <a:endParaRPr lang="en-US" dirty="0"/>
          </a:p>
        </p:txBody>
      </p:sp>
      <p:sp>
        <p:nvSpPr>
          <p:cNvPr id="3" name="Content Placeholder 2"/>
          <p:cNvSpPr>
            <a:spLocks noGrp="1"/>
          </p:cNvSpPr>
          <p:nvPr>
            <p:ph idx="1"/>
          </p:nvPr>
        </p:nvSpPr>
        <p:spPr/>
        <p:txBody>
          <a:bodyPr/>
          <a:lstStyle/>
          <a:p>
            <a:r>
              <a:rPr lang="en-US" dirty="0" smtClean="0"/>
              <a:t>Sue the following guide to create a social media audit</a:t>
            </a:r>
          </a:p>
          <a:p>
            <a:r>
              <a:rPr lang="en-US" dirty="0">
                <a:hlinkClick r:id="rId2"/>
              </a:rPr>
              <a:t>https://blog.hootsuite.com/social-media-audit-template</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734368052"/>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SWOT analysis last week’s hand out:</a:t>
            </a:r>
          </a:p>
          <a:p>
            <a:pPr lvl="1"/>
            <a:r>
              <a:rPr lang="en-US" dirty="0" smtClean="0"/>
              <a:t>Can be found at:</a:t>
            </a:r>
          </a:p>
          <a:p>
            <a:pPr lvl="2"/>
            <a:r>
              <a:rPr lang="en-US" dirty="0">
                <a:hlinkClick r:id="rId2"/>
              </a:rPr>
              <a:t>https://</a:t>
            </a:r>
            <a:r>
              <a:rPr lang="en-US" dirty="0" smtClean="0">
                <a:hlinkClick r:id="rId2"/>
              </a:rPr>
              <a:t>www.mindtools.com/pages/article/newSTR_89.htm</a:t>
            </a:r>
            <a:endParaRPr lang="en-US" dirty="0" smtClean="0"/>
          </a:p>
          <a:p>
            <a:pPr lvl="2"/>
            <a:endParaRPr lang="en-US" dirty="0"/>
          </a:p>
          <a:p>
            <a:endParaRPr lang="en-US" dirty="0"/>
          </a:p>
        </p:txBody>
      </p:sp>
    </p:spTree>
    <p:extLst>
      <p:ext uri="{BB962C8B-B14F-4D97-AF65-F5344CB8AC3E}">
        <p14:creationId xmlns:p14="http://schemas.microsoft.com/office/powerpoint/2010/main" val="1162215820"/>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Customer Touchpoints</a:t>
            </a:r>
            <a:endParaRPr lang="en-US" dirty="0"/>
          </a:p>
        </p:txBody>
      </p:sp>
      <p:sp>
        <p:nvSpPr>
          <p:cNvPr id="3" name="Content Placeholder 2"/>
          <p:cNvSpPr>
            <a:spLocks noGrp="1"/>
          </p:cNvSpPr>
          <p:nvPr>
            <p:ph idx="1"/>
          </p:nvPr>
        </p:nvSpPr>
        <p:spPr/>
        <p:txBody>
          <a:bodyPr/>
          <a:lstStyle/>
          <a:p>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800" y="2156496"/>
            <a:ext cx="8788400" cy="3543300"/>
          </a:xfrm>
          <a:prstGeom prst="rect">
            <a:avLst/>
          </a:prstGeom>
        </p:spPr>
      </p:pic>
    </p:spTree>
    <p:extLst>
      <p:ext uri="{BB962C8B-B14F-4D97-AF65-F5344CB8AC3E}">
        <p14:creationId xmlns:p14="http://schemas.microsoft.com/office/powerpoint/2010/main" val="991236693"/>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Try and map your </a:t>
            </a:r>
            <a:r>
              <a:rPr lang="en-US" dirty="0" smtClean="0"/>
              <a:t>customer journey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44714" y="1600200"/>
            <a:ext cx="5454572" cy="3916363"/>
          </a:xfrm>
        </p:spPr>
      </p:pic>
    </p:spTree>
    <p:extLst>
      <p:ext uri="{BB962C8B-B14F-4D97-AF65-F5344CB8AC3E}">
        <p14:creationId xmlns:p14="http://schemas.microsoft.com/office/powerpoint/2010/main" val="162742128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smtClean="0"/>
              <a:t>How will SEM &amp; SEMM help?</a:t>
            </a:r>
            <a:endParaRPr lang="en-US" dirty="0"/>
          </a:p>
        </p:txBody>
      </p:sp>
    </p:spTree>
    <p:extLst>
      <p:ext uri="{BB962C8B-B14F-4D97-AF65-F5344CB8AC3E}">
        <p14:creationId xmlns:p14="http://schemas.microsoft.com/office/powerpoint/2010/main" val="2015836143"/>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do we need a digital strategy?</a:t>
            </a:r>
            <a:endParaRPr lang="en-US" dirty="0"/>
          </a:p>
        </p:txBody>
      </p:sp>
      <p:sp>
        <p:nvSpPr>
          <p:cNvPr id="3" name="Content Placeholder 2"/>
          <p:cNvSpPr>
            <a:spLocks noGrp="1"/>
          </p:cNvSpPr>
          <p:nvPr>
            <p:ph idx="1"/>
          </p:nvPr>
        </p:nvSpPr>
        <p:spPr/>
        <p:txBody>
          <a:bodyPr>
            <a:normAutofit fontScale="92500"/>
          </a:bodyPr>
          <a:lstStyle/>
          <a:p>
            <a:r>
              <a:rPr lang="en-US" dirty="0" smtClean="0"/>
              <a:t>To set clear goals for digital channels</a:t>
            </a:r>
          </a:p>
          <a:p>
            <a:r>
              <a:rPr lang="en-US" dirty="0" smtClean="0"/>
              <a:t>To align with business strategy</a:t>
            </a:r>
          </a:p>
          <a:p>
            <a:r>
              <a:rPr lang="en-US" dirty="0" smtClean="0"/>
              <a:t>To create a specific online value propositions (OVP)</a:t>
            </a:r>
          </a:p>
          <a:p>
            <a:r>
              <a:rPr lang="en-US" dirty="0" smtClean="0"/>
              <a:t>To specify communications tools to drive visitors</a:t>
            </a:r>
          </a:p>
          <a:p>
            <a:r>
              <a:rPr lang="en-US" dirty="0" smtClean="0"/>
              <a:t>To integrate with traditional channels</a:t>
            </a:r>
          </a:p>
          <a:p>
            <a:r>
              <a:rPr lang="en-US" dirty="0" smtClean="0"/>
              <a:t>To manage the customer lifecycle</a:t>
            </a:r>
          </a:p>
          <a:p>
            <a:endParaRPr lang="en-US" dirty="0"/>
          </a:p>
        </p:txBody>
      </p:sp>
    </p:spTree>
    <p:extLst>
      <p:ext uri="{BB962C8B-B14F-4D97-AF65-F5344CB8AC3E}">
        <p14:creationId xmlns:p14="http://schemas.microsoft.com/office/powerpoint/2010/main" val="695587293"/>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do we do it?</a:t>
            </a:r>
            <a:endParaRPr lang="en-US" dirty="0"/>
          </a:p>
        </p:txBody>
      </p:sp>
      <p:sp>
        <p:nvSpPr>
          <p:cNvPr id="3" name="Content Placeholder 2"/>
          <p:cNvSpPr>
            <a:spLocks noGrp="1"/>
          </p:cNvSpPr>
          <p:nvPr>
            <p:ph idx="1"/>
          </p:nvPr>
        </p:nvSpPr>
        <p:spPr/>
        <p:txBody>
          <a:bodyPr/>
          <a:lstStyle/>
          <a:p>
            <a:r>
              <a:rPr lang="en-US" dirty="0" smtClean="0"/>
              <a:t>Decide how we add value, which products and services to offer</a:t>
            </a:r>
          </a:p>
          <a:p>
            <a:r>
              <a:rPr lang="en-US" dirty="0" smtClean="0"/>
              <a:t>Look at marketing mix and our use of channels</a:t>
            </a:r>
          </a:p>
          <a:p>
            <a:r>
              <a:rPr lang="en-US" dirty="0" smtClean="0"/>
              <a:t>Take into account </a:t>
            </a:r>
            <a:r>
              <a:rPr lang="en-US" dirty="0" err="1" smtClean="0"/>
              <a:t>organisational</a:t>
            </a:r>
            <a:r>
              <a:rPr lang="en-US" dirty="0" smtClean="0"/>
              <a:t> capabilities</a:t>
            </a:r>
            <a:endParaRPr lang="en-US" dirty="0"/>
          </a:p>
          <a:p>
            <a:endParaRPr lang="en-US" dirty="0"/>
          </a:p>
        </p:txBody>
      </p:sp>
    </p:spTree>
    <p:extLst>
      <p:ext uri="{BB962C8B-B14F-4D97-AF65-F5344CB8AC3E}">
        <p14:creationId xmlns:p14="http://schemas.microsoft.com/office/powerpoint/2010/main" val="109010987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Generic strategy development process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87624" y="1456184"/>
            <a:ext cx="6381691" cy="5429200"/>
          </a:xfrm>
        </p:spPr>
      </p:pic>
    </p:spTree>
    <p:extLst>
      <p:ext uri="{BB962C8B-B14F-4D97-AF65-F5344CB8AC3E}">
        <p14:creationId xmlns:p14="http://schemas.microsoft.com/office/powerpoint/2010/main" val="1432959966"/>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STP Model</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7504" y="1600199"/>
            <a:ext cx="8837773" cy="4323917"/>
          </a:xfrm>
        </p:spPr>
      </p:pic>
    </p:spTree>
    <p:extLst>
      <p:ext uri="{BB962C8B-B14F-4D97-AF65-F5344CB8AC3E}">
        <p14:creationId xmlns:p14="http://schemas.microsoft.com/office/powerpoint/2010/main" val="700035422"/>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Segmenting Consumer Markets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505" y="1600200"/>
            <a:ext cx="7010989" cy="3916363"/>
          </a:xfrm>
        </p:spPr>
      </p:pic>
    </p:spTree>
    <p:extLst>
      <p:ext uri="{BB962C8B-B14F-4D97-AF65-F5344CB8AC3E}">
        <p14:creationId xmlns:p14="http://schemas.microsoft.com/office/powerpoint/2010/main" val="6817826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Segmenting Business Markets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966027"/>
            <a:ext cx="8229600" cy="3184709"/>
          </a:xfrm>
        </p:spPr>
      </p:pic>
    </p:spTree>
    <p:extLst>
      <p:ext uri="{BB962C8B-B14F-4D97-AF65-F5344CB8AC3E}">
        <p14:creationId xmlns:p14="http://schemas.microsoft.com/office/powerpoint/2010/main" val="1826089853"/>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Customer Personas</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academy.hubspot.com/projects/buyer-persona</a:t>
            </a:r>
            <a:endParaRPr lang="en-US" dirty="0" smtClean="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4350" y="2708920"/>
            <a:ext cx="5575300" cy="2603500"/>
          </a:xfrm>
          <a:prstGeom prst="rect">
            <a:avLst/>
          </a:prstGeom>
        </p:spPr>
      </p:pic>
    </p:spTree>
    <p:extLst>
      <p:ext uri="{BB962C8B-B14F-4D97-AF65-F5344CB8AC3E}">
        <p14:creationId xmlns:p14="http://schemas.microsoft.com/office/powerpoint/2010/main" val="1574418752"/>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Benefits of Customer Personas</a:t>
            </a:r>
            <a:endParaRPr lang="en-US" dirty="0"/>
          </a:p>
        </p:txBody>
      </p:sp>
      <p:sp>
        <p:nvSpPr>
          <p:cNvPr id="3" name="Content Placeholder 2"/>
          <p:cNvSpPr>
            <a:spLocks noGrp="1"/>
          </p:cNvSpPr>
          <p:nvPr>
            <p:ph idx="1"/>
          </p:nvPr>
        </p:nvSpPr>
        <p:spPr/>
        <p:txBody>
          <a:bodyPr/>
          <a:lstStyle/>
          <a:p>
            <a:r>
              <a:rPr lang="en-US" dirty="0">
                <a:hlinkClick r:id="rId2"/>
              </a:rPr>
              <a:t>http://www.smartinsights.com/persuasion-marketing/marketing-personas</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1403360094"/>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Evaluating segments</a:t>
            </a:r>
            <a:endParaRPr lang="en-US" dirty="0"/>
          </a:p>
        </p:txBody>
      </p:sp>
      <p:sp>
        <p:nvSpPr>
          <p:cNvPr id="3" name="Content Placeholder 2"/>
          <p:cNvSpPr>
            <a:spLocks noGrp="1"/>
          </p:cNvSpPr>
          <p:nvPr>
            <p:ph idx="1"/>
          </p:nvPr>
        </p:nvSpPr>
        <p:spPr/>
        <p:txBody>
          <a:bodyPr/>
          <a:lstStyle/>
          <a:p>
            <a:r>
              <a:rPr lang="en-US" dirty="0">
                <a:hlinkClick r:id="rId2"/>
              </a:rPr>
              <a:t>http://www.segmentationstudyguide.com/understanding-market-segmentation/criteria-for-effective-market-segmentation</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460204857"/>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STP Summary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6512" y="1417639"/>
            <a:ext cx="8836652" cy="5446568"/>
          </a:xfrm>
        </p:spPr>
      </p:pic>
      <p:sp>
        <p:nvSpPr>
          <p:cNvPr id="5" name="TextBox 4"/>
          <p:cNvSpPr txBox="1"/>
          <p:nvPr/>
        </p:nvSpPr>
        <p:spPr>
          <a:xfrm>
            <a:off x="-36512" y="6525344"/>
            <a:ext cx="1699700" cy="369332"/>
          </a:xfrm>
          <a:prstGeom prst="rect">
            <a:avLst/>
          </a:prstGeom>
          <a:solidFill>
            <a:schemeClr val="bg1"/>
          </a:solidFill>
        </p:spPr>
        <p:txBody>
          <a:bodyPr wrap="square" rtlCol="0">
            <a:spAutoFit/>
          </a:bodyPr>
          <a:lstStyle/>
          <a:p>
            <a:endParaRPr lang="en-US"/>
          </a:p>
        </p:txBody>
      </p:sp>
      <p:sp>
        <p:nvSpPr>
          <p:cNvPr id="6" name="TextBox 5"/>
          <p:cNvSpPr txBox="1"/>
          <p:nvPr/>
        </p:nvSpPr>
        <p:spPr>
          <a:xfrm>
            <a:off x="4201616" y="6511468"/>
            <a:ext cx="5410944" cy="338554"/>
          </a:xfrm>
          <a:prstGeom prst="rect">
            <a:avLst/>
          </a:prstGeom>
          <a:noFill/>
        </p:spPr>
        <p:txBody>
          <a:bodyPr wrap="square" rtlCol="0">
            <a:spAutoFit/>
          </a:bodyPr>
          <a:lstStyle/>
          <a:p>
            <a:r>
              <a:rPr lang="en-US" sz="1600" dirty="0" smtClean="0"/>
              <a:t>Adapted from Chaffey and Ellis Chadwick 2016 p215</a:t>
            </a:r>
            <a:endParaRPr lang="en-US" sz="1600" dirty="0"/>
          </a:p>
        </p:txBody>
      </p:sp>
    </p:spTree>
    <p:extLst>
      <p:ext uri="{BB962C8B-B14F-4D97-AF65-F5344CB8AC3E}">
        <p14:creationId xmlns:p14="http://schemas.microsoft.com/office/powerpoint/2010/main" val="2037382613"/>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Positioning</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31282" y="1600200"/>
            <a:ext cx="7881436" cy="3916363"/>
          </a:xfrm>
        </p:spPr>
      </p:pic>
    </p:spTree>
    <p:extLst>
      <p:ext uri="{BB962C8B-B14F-4D97-AF65-F5344CB8AC3E}">
        <p14:creationId xmlns:p14="http://schemas.microsoft.com/office/powerpoint/2010/main" val="1433170376"/>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Guidelines for good positioning statements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13309" y="1672877"/>
            <a:ext cx="7517382" cy="3916363"/>
          </a:xfrm>
        </p:spPr>
      </p:pic>
    </p:spTree>
    <p:extLst>
      <p:ext uri="{BB962C8B-B14F-4D97-AF65-F5344CB8AC3E}">
        <p14:creationId xmlns:p14="http://schemas.microsoft.com/office/powerpoint/2010/main" val="211933186"/>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Organisational Analysis Summary</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550651" y="1600200"/>
            <a:ext cx="6042698" cy="3916363"/>
          </a:xfrm>
        </p:spPr>
      </p:pic>
    </p:spTree>
    <p:extLst>
      <p:ext uri="{BB962C8B-B14F-4D97-AF65-F5344CB8AC3E}">
        <p14:creationId xmlns:p14="http://schemas.microsoft.com/office/powerpoint/2010/main" val="1117924680"/>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smtClean="0"/>
              <a:t>Ansoff</a:t>
            </a:r>
            <a:endParaRPr lang="en-US" dirty="0"/>
          </a:p>
        </p:txBody>
      </p:sp>
      <p:sp>
        <p:nvSpPr>
          <p:cNvPr id="3" name="Content Placeholder 2"/>
          <p:cNvSpPr>
            <a:spLocks noGrp="1"/>
          </p:cNvSpPr>
          <p:nvPr>
            <p:ph idx="1"/>
          </p:nvPr>
        </p:nvSpPr>
        <p:spPr/>
        <p:txBody>
          <a:bodyPr/>
          <a:lstStyle/>
          <a:p>
            <a:r>
              <a:rPr lang="en-US" dirty="0">
                <a:hlinkClick r:id="rId2"/>
              </a:rPr>
              <a:t>http://www.smartinsights.com/digital-marketing-strategy/online-business-revenue-models/marketing-models/attachment/ansoff-matrix-model-applied-digital-marketing</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625669157"/>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Agile Marketing</a:t>
            </a:r>
            <a:endParaRPr lang="en-US" dirty="0"/>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econsultancy.com/blog/65184-what-is-agile-marketing-and-why-do-you-need-it</a:t>
            </a:r>
            <a:endParaRPr lang="en-US" dirty="0" smtClean="0"/>
          </a:p>
          <a:p>
            <a:endParaRPr lang="en-US" dirty="0"/>
          </a:p>
          <a:p>
            <a:r>
              <a:rPr lang="en-US" dirty="0">
                <a:hlinkClick r:id="rId3"/>
              </a:rPr>
              <a:t>https://</a:t>
            </a:r>
            <a:r>
              <a:rPr lang="en-US" dirty="0" smtClean="0">
                <a:hlinkClick r:id="rId3"/>
              </a:rPr>
              <a:t>resources.workfront.com/project-management-blog/what-is-agile-marketing-and-why-you-should-care</a:t>
            </a:r>
            <a:endParaRPr lang="en-US" dirty="0" smtClean="0"/>
          </a:p>
          <a:p>
            <a:r>
              <a:rPr lang="en-US" dirty="0" smtClean="0"/>
              <a:t>How agile is your organisation?</a:t>
            </a:r>
          </a:p>
          <a:p>
            <a:endParaRPr lang="en-US" dirty="0"/>
          </a:p>
        </p:txBody>
      </p:sp>
    </p:spTree>
    <p:extLst>
      <p:ext uri="{BB962C8B-B14F-4D97-AF65-F5344CB8AC3E}">
        <p14:creationId xmlns:p14="http://schemas.microsoft.com/office/powerpoint/2010/main" val="493068811"/>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err="1" smtClean="0"/>
              <a:t>Plannning</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792353144"/>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Digital Marketing Objectives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Digital marketing strategy should link to marketing strategy which in turn should link into Corporate strategy.</a:t>
            </a:r>
          </a:p>
          <a:p>
            <a:r>
              <a:rPr lang="en-US" dirty="0" smtClean="0"/>
              <a:t>i.e. they should all align</a:t>
            </a:r>
          </a:p>
          <a:p>
            <a:r>
              <a:rPr lang="en-US" dirty="0" smtClean="0"/>
              <a:t>Marketing strategy is based on clearly defined corporate objectives. Based on the findings of the marketing audit, objectives are set for the company.</a:t>
            </a:r>
          </a:p>
          <a:p>
            <a:r>
              <a:rPr lang="en-US" dirty="0" smtClean="0"/>
              <a:t>An objective is a desired results that needs to be achieved within a certain time period.</a:t>
            </a:r>
            <a:endParaRPr lang="en-US" dirty="0"/>
          </a:p>
        </p:txBody>
      </p:sp>
    </p:spTree>
    <p:extLst>
      <p:ext uri="{BB962C8B-B14F-4D97-AF65-F5344CB8AC3E}">
        <p14:creationId xmlns:p14="http://schemas.microsoft.com/office/powerpoint/2010/main" val="108909884"/>
      </p:ext>
    </p:extLst>
  </p:cSld>
  <p:clrMapOvr>
    <a:masterClrMapping/>
  </p:clrMapOvr>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Marketing Strategy Process</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11760" y="1393740"/>
            <a:ext cx="4032448" cy="5464260"/>
          </a:xfrm>
        </p:spPr>
      </p:pic>
    </p:spTree>
    <p:extLst>
      <p:ext uri="{BB962C8B-B14F-4D97-AF65-F5344CB8AC3E}">
        <p14:creationId xmlns:p14="http://schemas.microsoft.com/office/powerpoint/2010/main" val="134870862"/>
      </p:ext>
    </p:extLst>
  </p:cSld>
  <p:clrMapOvr>
    <a:masterClrMapping/>
  </p:clrMapOvr>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Customer Acquisition, Conversion and Retention</a:t>
            </a: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Part of the Customer Lifecycle:</a:t>
            </a:r>
          </a:p>
          <a:p>
            <a:r>
              <a:rPr lang="en-US" dirty="0" smtClean="0"/>
              <a:t>Acquisition: The process of attracting and bringing the reached person into the influence sphere of the organisation</a:t>
            </a:r>
          </a:p>
          <a:p>
            <a:r>
              <a:rPr lang="en-US" dirty="0" smtClean="0"/>
              <a:t>Conversion: Purchase</a:t>
            </a:r>
          </a:p>
          <a:p>
            <a:r>
              <a:rPr lang="en-US" dirty="0" smtClean="0"/>
              <a:t>Retention: Trying to keep the customer and trying to sell them more (cross-selling, up-selling)</a:t>
            </a:r>
          </a:p>
          <a:p>
            <a:r>
              <a:rPr lang="en-US" dirty="0">
                <a:hlinkClick r:id="rId2"/>
              </a:rPr>
              <a:t>http://www.smartinsights.com/ecommerce/web-personalisation/what-is-lifecycle-marketing</a:t>
            </a:r>
            <a:r>
              <a:rPr lang="en-US" dirty="0" smtClean="0">
                <a:hlinkClick r:id="rId2"/>
              </a:rPr>
              <a:t>/</a:t>
            </a:r>
            <a:endParaRPr lang="en-US" dirty="0" smtClean="0"/>
          </a:p>
          <a:p>
            <a:r>
              <a:rPr lang="en-US" dirty="0">
                <a:hlinkClick r:id="rId3"/>
              </a:rPr>
              <a:t>https://www.i-scoop.eu/understanding-customer-life-cycle-calculating-value</a:t>
            </a:r>
            <a:r>
              <a:rPr lang="en-US" dirty="0" smtClean="0">
                <a:hlinkClick r:id="rId3"/>
              </a:rPr>
              <a:t>/</a:t>
            </a:r>
            <a:endParaRPr lang="en-US" dirty="0" smtClean="0"/>
          </a:p>
          <a:p>
            <a:endParaRPr lang="en-US" dirty="0"/>
          </a:p>
          <a:p>
            <a:endParaRPr lang="en-US" dirty="0" smtClean="0"/>
          </a:p>
          <a:p>
            <a:endParaRPr lang="en-US" dirty="0" smtClean="0"/>
          </a:p>
          <a:p>
            <a:endParaRPr lang="en-US" dirty="0" smtClean="0"/>
          </a:p>
        </p:txBody>
      </p:sp>
    </p:spTree>
    <p:extLst>
      <p:ext uri="{BB962C8B-B14F-4D97-AF65-F5344CB8AC3E}">
        <p14:creationId xmlns:p14="http://schemas.microsoft.com/office/powerpoint/2010/main" val="1192149588"/>
      </p:ext>
    </p:extLst>
  </p:cSld>
  <p:clrMapOvr>
    <a:masterClrMapping/>
  </p:clrMapOvr>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Setting Digital Marketing Objectives</a:t>
            </a:r>
            <a:endParaRPr lang="en-US" dirty="0"/>
          </a:p>
        </p:txBody>
      </p:sp>
      <p:sp>
        <p:nvSpPr>
          <p:cNvPr id="3" name="Content Placeholder 2"/>
          <p:cNvSpPr>
            <a:spLocks noGrp="1"/>
          </p:cNvSpPr>
          <p:nvPr>
            <p:ph idx="1"/>
          </p:nvPr>
        </p:nvSpPr>
        <p:spPr/>
        <p:txBody>
          <a:bodyPr/>
          <a:lstStyle/>
          <a:p>
            <a:r>
              <a:rPr lang="en-US" dirty="0" smtClean="0"/>
              <a:t>Use Chaffey’s 5 S’s as a guide:</a:t>
            </a:r>
          </a:p>
          <a:p>
            <a:pPr lvl="1"/>
            <a:r>
              <a:rPr lang="en-US" dirty="0">
                <a:hlinkClick r:id="rId2"/>
              </a:rPr>
              <a:t>http://www.smartinsights.com/goal-setting-evaluation/goals-kpis/goals-for-your-digital-marketing</a:t>
            </a:r>
            <a:r>
              <a:rPr lang="en-US" dirty="0" smtClean="0">
                <a:hlinkClick r:id="rId2"/>
              </a:rPr>
              <a:t>/</a:t>
            </a:r>
            <a:endParaRPr lang="en-US" dirty="0" smtClean="0"/>
          </a:p>
          <a:p>
            <a:endParaRPr lang="en-US" dirty="0" smtClean="0"/>
          </a:p>
          <a:p>
            <a:r>
              <a:rPr lang="en-US" dirty="0" smtClean="0"/>
              <a:t>Make sure your digital objectives are </a:t>
            </a:r>
            <a:r>
              <a:rPr lang="en-US" dirty="0" smtClean="0">
                <a:hlinkClick r:id="rId3"/>
              </a:rPr>
              <a:t>SMART</a:t>
            </a:r>
            <a:endParaRPr lang="en-US" dirty="0"/>
          </a:p>
        </p:txBody>
      </p:sp>
    </p:spTree>
    <p:extLst>
      <p:ext uri="{BB962C8B-B14F-4D97-AF65-F5344CB8AC3E}">
        <p14:creationId xmlns:p14="http://schemas.microsoft.com/office/powerpoint/2010/main" val="240200033"/>
      </p:ext>
    </p:extLst>
  </p:cSld>
  <p:clrMapOvr>
    <a:masterClrMapping/>
  </p:clrMapOvr>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How to manage marketing activities with RACE</a:t>
            </a:r>
            <a:endParaRPr lang="en-US" dirty="0"/>
          </a:p>
        </p:txBody>
      </p:sp>
      <p:sp>
        <p:nvSpPr>
          <p:cNvPr id="3" name="Content Placeholder 2"/>
          <p:cNvSpPr>
            <a:spLocks noGrp="1"/>
          </p:cNvSpPr>
          <p:nvPr>
            <p:ph idx="1"/>
          </p:nvPr>
        </p:nvSpPr>
        <p:spPr/>
        <p:txBody>
          <a:bodyPr/>
          <a:lstStyle/>
          <a:p>
            <a:endParaRPr lang="en-US" dirty="0" smtClean="0"/>
          </a:p>
          <a:p>
            <a:r>
              <a:rPr lang="en-US" dirty="0" smtClean="0">
                <a:hlinkClick r:id="rId2"/>
              </a:rPr>
              <a:t>http</a:t>
            </a:r>
            <a:r>
              <a:rPr lang="en-US" dirty="0">
                <a:hlinkClick r:id="rId2"/>
              </a:rPr>
              <a:t>://www.smartinsights.com/digital-marketing-strategy/race-a-practical-framework-to-improve-your-digital-marketing</a:t>
            </a:r>
            <a:r>
              <a:rPr lang="en-US" dirty="0" smtClean="0">
                <a:hlinkClick r:id="rId2"/>
              </a:rPr>
              <a:t>/</a:t>
            </a:r>
            <a:endParaRPr lang="en-US" dirty="0" smtClean="0"/>
          </a:p>
          <a:p>
            <a:endParaRPr lang="en-US" dirty="0"/>
          </a:p>
        </p:txBody>
      </p:sp>
    </p:spTree>
    <p:extLst>
      <p:ext uri="{BB962C8B-B14F-4D97-AF65-F5344CB8AC3E}">
        <p14:creationId xmlns:p14="http://schemas.microsoft.com/office/powerpoint/2010/main" val="1249744769"/>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Integrate</a:t>
            </a:r>
            <a:endParaRPr lang="en-US" dirty="0"/>
          </a:p>
        </p:txBody>
      </p:sp>
      <p:sp>
        <p:nvSpPr>
          <p:cNvPr id="3" name="Content Placeholder 2"/>
          <p:cNvSpPr>
            <a:spLocks noGrp="1"/>
          </p:cNvSpPr>
          <p:nvPr>
            <p:ph idx="1"/>
          </p:nvPr>
        </p:nvSpPr>
        <p:spPr/>
        <p:txBody>
          <a:bodyPr>
            <a:normAutofit fontScale="77500" lnSpcReduction="20000"/>
          </a:bodyPr>
          <a:lstStyle/>
          <a:p>
            <a:r>
              <a:rPr lang="en-US" dirty="0"/>
              <a:t>Digital channels always work best when they're integrated with other channels, so remember that where appropriate, digital channels should be combined with the traditional offline media and channels.  </a:t>
            </a:r>
            <a:endParaRPr lang="en-US" dirty="0" smtClean="0"/>
          </a:p>
          <a:p>
            <a:r>
              <a:rPr lang="en-US" dirty="0" smtClean="0"/>
              <a:t>The </a:t>
            </a:r>
            <a:r>
              <a:rPr lang="en-US" dirty="0"/>
              <a:t>most important aspects of integration are first using traditional media to raise awareness of the value of the online presences and drive visitors to the website(s) at the Reach and Engage stages. </a:t>
            </a:r>
            <a:endParaRPr lang="en-US" dirty="0" smtClean="0"/>
          </a:p>
          <a:p>
            <a:r>
              <a:rPr lang="en-US" dirty="0" smtClean="0"/>
              <a:t>Second</a:t>
            </a:r>
            <a:r>
              <a:rPr lang="en-US" dirty="0"/>
              <a:t>, at the Convert and Engage steps stage customers may prefer to interact with customer representatives as part of the buying or customer service process</a:t>
            </a:r>
            <a:r>
              <a:rPr lang="en-US" dirty="0" smtClean="0"/>
              <a:t>.</a:t>
            </a:r>
          </a:p>
          <a:p>
            <a:endParaRPr lang="en-US" dirty="0"/>
          </a:p>
        </p:txBody>
      </p:sp>
    </p:spTree>
    <p:extLst>
      <p:ext uri="{BB962C8B-B14F-4D97-AF65-F5344CB8AC3E}">
        <p14:creationId xmlns:p14="http://schemas.microsoft.com/office/powerpoint/2010/main" val="18077568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14199</TotalTime>
  <Words>966</Words>
  <Application>Microsoft Macintosh PowerPoint</Application>
  <PresentationFormat>On-screen Show (4:3)</PresentationFormat>
  <Paragraphs>218</Paragraphs>
  <Slides>128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128</vt:i4>
      </vt:variant>
    </vt:vector>
  </HeadingPairs>
  <TitlesOfParts>
    <vt:vector size="133" baseType="lpstr">
      <vt:lpstr>Calibri</vt:lpstr>
      <vt:lpstr>Myriad Pro</vt:lpstr>
      <vt:lpstr>Times New Roman</vt:lpstr>
      <vt:lpstr>Arial</vt:lpstr>
      <vt:lpstr>20140311PresentationUWTSDTemplate</vt:lpstr>
      <vt:lpstr>  </vt:lpstr>
      <vt:lpstr>PowerPoint Presentation</vt:lpstr>
      <vt:lpstr>PowerPoint Presentation</vt:lpstr>
      <vt:lpstr>PowerPoint Presentation</vt:lpstr>
      <vt:lpstr>PowerPoint Presentation</vt:lpstr>
      <vt:lpstr>PowerPoint Presentation</vt:lpstr>
      <vt:lpstr>PowerPoint Presentation</vt:lpstr>
      <vt:lpstr>Deadlines</vt:lpstr>
      <vt:lpstr>Module has 3 parts</vt:lpstr>
      <vt:lpstr>Assessment</vt:lpstr>
      <vt:lpstr>Assessment</vt:lpstr>
      <vt:lpstr>Lecture content and draft deadlines</vt:lpstr>
      <vt:lpstr>SEO</vt:lpstr>
      <vt:lpstr>PowerPoint Presentation</vt:lpstr>
      <vt:lpstr>Summary</vt:lpstr>
      <vt:lpstr>PowerPoint Presentation</vt:lpstr>
      <vt:lpstr>SEO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PPC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Using Google Analytics</vt:lpstr>
      <vt:lpstr>Using Google Analytics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Search Engine Marketing (SEM)</vt:lpstr>
      <vt:lpstr>Search Engine Marketing (SEM)</vt:lpstr>
      <vt:lpstr>SEM</vt:lpstr>
      <vt:lpstr>Keywords</vt:lpstr>
      <vt:lpstr>Search Engine Desktop usage YTD</vt:lpstr>
      <vt:lpstr>PowerPoint Presentation</vt:lpstr>
      <vt:lpstr>Google Display Network</vt:lpstr>
      <vt:lpstr>Advantages of Paid Search</vt:lpstr>
      <vt:lpstr>Mary Meeker on…Voice Search</vt:lpstr>
      <vt:lpstr>PowerPoint Presentation</vt:lpstr>
      <vt:lpstr>PowerPoint Presentation</vt:lpstr>
      <vt:lpstr>PowerPoint Presentation</vt:lpstr>
      <vt:lpstr>Where is search going?</vt:lpstr>
      <vt:lpstr>PowerPoint Presentation</vt:lpstr>
      <vt:lpstr>Research (Assignment Question 1)</vt:lpstr>
      <vt:lpstr>PowerPoint Presentation</vt:lpstr>
      <vt:lpstr>PowerPoint Presentation</vt:lpstr>
      <vt:lpstr>PowerPoint Presentation</vt:lpstr>
      <vt:lpstr>PowerPoint Presentation</vt:lpstr>
      <vt:lpstr>PowerPoint Presentation</vt:lpstr>
      <vt:lpstr>PowerPoint Presentation</vt:lpstr>
      <vt:lpstr>Internal Capabilities: Digital audit </vt:lpstr>
      <vt:lpstr>Internal capabilities</vt:lpstr>
      <vt:lpstr>Assessing your digital marketing</vt:lpstr>
      <vt:lpstr>Lauterborn’s 4 C’s Model</vt:lpstr>
      <vt:lpstr>Social Media Audit</vt:lpstr>
      <vt:lpstr>PowerPoint Presentation</vt:lpstr>
      <vt:lpstr>Customer Touchpoints</vt:lpstr>
      <vt:lpstr>Try and map your customer journey</vt:lpstr>
      <vt:lpstr>PowerPoint Presentation</vt:lpstr>
      <vt:lpstr>Why do we need a digital strategy?</vt:lpstr>
      <vt:lpstr>How do we do it?</vt:lpstr>
      <vt:lpstr>Generic strategy development process</vt:lpstr>
      <vt:lpstr>STP Model</vt:lpstr>
      <vt:lpstr>Segmenting Consumer Markets</vt:lpstr>
      <vt:lpstr>Segmenting Business Markets</vt:lpstr>
      <vt:lpstr>Customer Personas</vt:lpstr>
      <vt:lpstr>Benefits of Customer Personas</vt:lpstr>
      <vt:lpstr>Evaluating segments</vt:lpstr>
      <vt:lpstr>STP Summary</vt:lpstr>
      <vt:lpstr>Positioning</vt:lpstr>
      <vt:lpstr>Guidelines for good positioning statements</vt:lpstr>
      <vt:lpstr>Organisational Analysis Summary</vt:lpstr>
      <vt:lpstr>Ansoff</vt:lpstr>
      <vt:lpstr>Agile Marketing</vt:lpstr>
      <vt:lpstr>Plannning</vt:lpstr>
      <vt:lpstr>Digital Marketing Objectives</vt:lpstr>
      <vt:lpstr>Marketing Strategy Process</vt:lpstr>
      <vt:lpstr>Customer Acquisition, Conversion and Retention</vt:lpstr>
      <vt:lpstr>Setting Digital Marketing Objectives</vt:lpstr>
      <vt:lpstr>How to manage marketing activities with RACE</vt:lpstr>
      <vt:lpstr>Integrate</vt:lpstr>
    </vt:vector>
  </TitlesOfParts>
  <Company>Microsoft</Company>
  <LinksUpToDate>false</LinksUpToDate>
  <SharedDoc>false</SharedDoc>
  <HyperlinksChanged>false</HyperlinksChanged>
  <AppVersion>15.0038</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Microsoft Office User</cp:lastModifiedBy>
  <cp:revision>386</cp:revision>
  <cp:lastPrinted>2016-02-08T18:19:33Z</cp:lastPrinted>
  <dcterms:created xsi:type="dcterms:W3CDTF">2015-05-19T15:55:27Z</dcterms:created>
  <dcterms:modified xsi:type="dcterms:W3CDTF">2017-10-21T08:21:32Z</dcterms:modified>
</cp:coreProperties>
</file>