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59" r:id="rId3"/>
    <p:sldId id="276" r:id="rId4"/>
    <p:sldId id="277" r:id="rId5"/>
    <p:sldId id="278" r:id="rId6"/>
    <p:sldId id="274" r:id="rId7"/>
    <p:sldId id="260" r:id="rId8"/>
    <p:sldId id="261" r:id="rId9"/>
    <p:sldId id="262" r:id="rId10"/>
    <p:sldId id="271" r:id="rId11"/>
    <p:sldId id="272" r:id="rId12"/>
    <p:sldId id="268" r:id="rId13"/>
    <p:sldId id="269" r:id="rId14"/>
    <p:sldId id="264" r:id="rId15"/>
    <p:sldId id="280" r:id="rId16"/>
    <p:sldId id="279" r:id="rId17"/>
    <p:sldId id="281" r:id="rId18"/>
    <p:sldId id="273" r:id="rId19"/>
    <p:sldId id="26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09" d="100"/>
          <a:sy n="109" d="100"/>
        </p:scale>
        <p:origin x="6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15/11/2021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455265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15/11/2021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882696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14789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75561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15/11/2021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237395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15/11/2021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92458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15/11/2021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204086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04667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33566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94075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492438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15/11/2021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778787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iecmhc.org/tutorials/competence/mod1-2/"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iecmhc.org/tutorials/competence/mod1-2/"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developingchild.harvard.edu/resources/three-core-concepts-in-early-development/"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developingchild.harvard.edu/resources/three-core-concepts-in-early-development/"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developingchild.harvard.edu/resources/three-core-concepts-in-early-development/"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blogs.unicef.org/blog/neuroscience-is-redefining-early-childhood-development/" TargetMode="External"/><Relationship Id="rId2" Type="http://schemas.openxmlformats.org/officeDocument/2006/relationships/hyperlink" Target="https://developingchild.harvard.edu/resources/three-core-concepts-in-early-developme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0837" y="2206305"/>
            <a:ext cx="7966620" cy="796954"/>
          </a:xfrm>
        </p:spPr>
        <p:txBody>
          <a:bodyPr>
            <a:normAutofit fontScale="90000"/>
          </a:bodyPr>
          <a:lstStyle/>
          <a:p>
            <a:r>
              <a:rPr lang="en-GB" altLang="en-US" sz="5400" b="1" dirty="0">
                <a:solidFill>
                  <a:schemeClr val="bg1"/>
                </a:solidFill>
              </a:rPr>
              <a:t>Community Care and Development</a:t>
            </a:r>
            <a:br>
              <a:rPr lang="en-GB" altLang="en-US" sz="5400" b="1" dirty="0">
                <a:solidFill>
                  <a:schemeClr val="bg1"/>
                </a:solidFill>
              </a:rPr>
            </a:br>
            <a:r>
              <a:rPr lang="en-GB" altLang="en-US" sz="5400" b="1" dirty="0">
                <a:solidFill>
                  <a:schemeClr val="bg1"/>
                </a:solidFill>
              </a:rPr>
              <a:t>(BMHP6022_LON)</a:t>
            </a:r>
            <a:br>
              <a:rPr lang="en-GB" altLang="en-US" sz="5400" b="1" dirty="0">
                <a:solidFill>
                  <a:schemeClr val="bg1"/>
                </a:solidFill>
              </a:rPr>
            </a:br>
            <a:br>
              <a:rPr lang="en-GB" altLang="en-US" sz="5400" b="1" dirty="0">
                <a:solidFill>
                  <a:schemeClr val="bg1"/>
                </a:solidFill>
              </a:rPr>
            </a:br>
            <a:endParaRPr lang="en-GB" altLang="en-US" sz="5400"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1979801" y="3171039"/>
            <a:ext cx="8388991" cy="286232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white"/>
                </a:solidFill>
                <a:effectLst/>
                <a:uLnTx/>
                <a:uFillTx/>
                <a:latin typeface="Myriad Pro"/>
                <a:ea typeface="+mn-ea"/>
                <a:cs typeface="+mn-cs"/>
              </a:rPr>
              <a:t>WEEK NUMBER 6  –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white"/>
                </a:solidFill>
                <a:effectLst/>
                <a:uLnTx/>
                <a:uFillTx/>
                <a:latin typeface="Myriad Pro"/>
                <a:ea typeface="+mn-ea"/>
                <a:cs typeface="+mn-cs"/>
              </a:rPr>
              <a:t>SESSION NUMBER 1 and 2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white"/>
                </a:solidFill>
                <a:effectLst/>
                <a:uLnTx/>
                <a:uFillTx/>
                <a:latin typeface="Myriad Pro"/>
                <a:ea typeface="+mn-ea"/>
                <a:cs typeface="+mn-cs"/>
              </a:rPr>
              <a:t>Childhood development in context, including education, culture and politics</a:t>
            </a:r>
          </a:p>
        </p:txBody>
      </p:sp>
    </p:spTree>
    <p:extLst>
      <p:ext uri="{BB962C8B-B14F-4D97-AF65-F5344CB8AC3E}">
        <p14:creationId xmlns:p14="http://schemas.microsoft.com/office/powerpoint/2010/main" val="38618199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EE40F-D678-45EB-83EB-552A888E29B6}"/>
              </a:ext>
            </a:extLst>
          </p:cNvPr>
          <p:cNvSpPr>
            <a:spLocks noGrp="1"/>
          </p:cNvSpPr>
          <p:nvPr>
            <p:ph type="title"/>
          </p:nvPr>
        </p:nvSpPr>
        <p:spPr/>
        <p:txBody>
          <a:bodyPr/>
          <a:lstStyle/>
          <a:p>
            <a:r>
              <a:rPr lang="en-GB" b="1" dirty="0"/>
              <a:t>Learning objectives </a:t>
            </a:r>
          </a:p>
        </p:txBody>
      </p:sp>
      <p:sp>
        <p:nvSpPr>
          <p:cNvPr id="3" name="Content Placeholder 2">
            <a:extLst>
              <a:ext uri="{FF2B5EF4-FFF2-40B4-BE49-F238E27FC236}">
                <a16:creationId xmlns:a16="http://schemas.microsoft.com/office/drawing/2014/main" id="{8839F495-412C-4290-919E-E2BC69DA5C91}"/>
              </a:ext>
            </a:extLst>
          </p:cNvPr>
          <p:cNvSpPr>
            <a:spLocks noGrp="1"/>
          </p:cNvSpPr>
          <p:nvPr>
            <p:ph idx="1"/>
          </p:nvPr>
        </p:nvSpPr>
        <p:spPr/>
        <p:txBody>
          <a:bodyPr/>
          <a:lstStyle/>
          <a:p>
            <a:r>
              <a:rPr lang="en-GB" dirty="0"/>
              <a:t>Discuss and evaluate factors which impact on child development. </a:t>
            </a:r>
          </a:p>
          <a:p>
            <a:endParaRPr lang="en-GB" dirty="0"/>
          </a:p>
          <a:p>
            <a:endParaRPr lang="en-GB" dirty="0"/>
          </a:p>
        </p:txBody>
      </p:sp>
    </p:spTree>
    <p:extLst>
      <p:ext uri="{BB962C8B-B14F-4D97-AF65-F5344CB8AC3E}">
        <p14:creationId xmlns:p14="http://schemas.microsoft.com/office/powerpoint/2010/main" val="32699285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BFAF8-99B0-45BF-A4FA-05A29E036B72}"/>
              </a:ext>
            </a:extLst>
          </p:cNvPr>
          <p:cNvSpPr>
            <a:spLocks noGrp="1"/>
          </p:cNvSpPr>
          <p:nvPr>
            <p:ph type="title"/>
          </p:nvPr>
        </p:nvSpPr>
        <p:spPr/>
        <p:txBody>
          <a:bodyPr>
            <a:normAutofit fontScale="90000"/>
          </a:bodyPr>
          <a:lstStyle/>
          <a:p>
            <a:r>
              <a:rPr lang="fr-FR" b="1" dirty="0"/>
              <a:t>Nature vs. Nurture</a:t>
            </a:r>
            <a:br>
              <a:rPr lang="fr-FR" b="1" dirty="0"/>
            </a:br>
            <a:r>
              <a:rPr lang="fr-FR" b="1" dirty="0"/>
              <a:t>   </a:t>
            </a:r>
            <a:r>
              <a:rPr lang="fr-FR" b="1" dirty="0" err="1"/>
              <a:t>Genes</a:t>
            </a:r>
            <a:r>
              <a:rPr lang="fr-FR" b="1" dirty="0"/>
              <a:t> or Environnent ?</a:t>
            </a:r>
            <a:endParaRPr lang="en-GB" b="1" dirty="0"/>
          </a:p>
        </p:txBody>
      </p:sp>
      <p:sp>
        <p:nvSpPr>
          <p:cNvPr id="3" name="Content Placeholder 2">
            <a:extLst>
              <a:ext uri="{FF2B5EF4-FFF2-40B4-BE49-F238E27FC236}">
                <a16:creationId xmlns:a16="http://schemas.microsoft.com/office/drawing/2014/main" id="{B4A6781D-73F9-4FA9-AB7B-0CA2CA5267F9}"/>
              </a:ext>
            </a:extLst>
          </p:cNvPr>
          <p:cNvSpPr>
            <a:spLocks noGrp="1"/>
          </p:cNvSpPr>
          <p:nvPr>
            <p:ph idx="1"/>
          </p:nvPr>
        </p:nvSpPr>
        <p:spPr/>
        <p:txBody>
          <a:bodyPr/>
          <a:lstStyle/>
          <a:p>
            <a:r>
              <a:rPr lang="en-GB" dirty="0"/>
              <a:t>The nature versus nurture debate is one of the oldest philosophical issues within psychology. </a:t>
            </a:r>
          </a:p>
          <a:p>
            <a:endParaRPr lang="en-GB" dirty="0"/>
          </a:p>
          <a:p>
            <a:pPr algn="ctr"/>
            <a:r>
              <a:rPr lang="en-GB" b="1" dirty="0"/>
              <a:t>So what exactly is it all about?</a:t>
            </a:r>
          </a:p>
        </p:txBody>
      </p:sp>
    </p:spTree>
    <p:extLst>
      <p:ext uri="{BB962C8B-B14F-4D97-AF65-F5344CB8AC3E}">
        <p14:creationId xmlns:p14="http://schemas.microsoft.com/office/powerpoint/2010/main" val="23446667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B2955-263A-43F9-9C0D-2B7C993A50A5}"/>
              </a:ext>
            </a:extLst>
          </p:cNvPr>
          <p:cNvSpPr>
            <a:spLocks noGrp="1"/>
          </p:cNvSpPr>
          <p:nvPr>
            <p:ph type="title"/>
          </p:nvPr>
        </p:nvSpPr>
        <p:spPr/>
        <p:txBody>
          <a:bodyPr/>
          <a:lstStyle/>
          <a:p>
            <a:r>
              <a:rPr lang="en-GB" b="1" dirty="0"/>
              <a:t>Nature vs. Nurture</a:t>
            </a:r>
          </a:p>
        </p:txBody>
      </p:sp>
      <p:sp>
        <p:nvSpPr>
          <p:cNvPr id="3" name="Content Placeholder 2">
            <a:extLst>
              <a:ext uri="{FF2B5EF4-FFF2-40B4-BE49-F238E27FC236}">
                <a16:creationId xmlns:a16="http://schemas.microsoft.com/office/drawing/2014/main" id="{6B856766-BF4D-49D7-AB97-166CBB235F60}"/>
              </a:ext>
            </a:extLst>
          </p:cNvPr>
          <p:cNvSpPr>
            <a:spLocks noGrp="1"/>
          </p:cNvSpPr>
          <p:nvPr>
            <p:ph idx="1"/>
          </p:nvPr>
        </p:nvSpPr>
        <p:spPr/>
        <p:txBody>
          <a:bodyPr>
            <a:normAutofit lnSpcReduction="10000"/>
          </a:bodyPr>
          <a:lstStyle/>
          <a:p>
            <a:r>
              <a:rPr lang="en-GB" b="1" dirty="0"/>
              <a:t>Nature</a:t>
            </a:r>
            <a:r>
              <a:rPr lang="en-GB" dirty="0"/>
              <a:t> refers to all of the genes and hereditary factors that influence who we are—from our physical appearance to our personality characteristics. </a:t>
            </a:r>
          </a:p>
          <a:p>
            <a:endParaRPr lang="en-GB" dirty="0"/>
          </a:p>
          <a:p>
            <a:r>
              <a:rPr lang="en-GB" b="1" dirty="0"/>
              <a:t>Nurture</a:t>
            </a:r>
            <a:r>
              <a:rPr lang="en-GB" dirty="0"/>
              <a:t> refers to all the environmental variables that impact who we are, including our early childhood experiences, how we were raised, our social relationships, and our surrounding culture.</a:t>
            </a:r>
          </a:p>
        </p:txBody>
      </p:sp>
    </p:spTree>
    <p:extLst>
      <p:ext uri="{BB962C8B-B14F-4D97-AF65-F5344CB8AC3E}">
        <p14:creationId xmlns:p14="http://schemas.microsoft.com/office/powerpoint/2010/main" val="3853479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B5D79-DF28-4F56-BF31-5617DFD03F29}"/>
              </a:ext>
            </a:extLst>
          </p:cNvPr>
          <p:cNvSpPr>
            <a:spLocks noGrp="1"/>
          </p:cNvSpPr>
          <p:nvPr>
            <p:ph type="title"/>
          </p:nvPr>
        </p:nvSpPr>
        <p:spPr/>
        <p:txBody>
          <a:bodyPr/>
          <a:lstStyle/>
          <a:p>
            <a:r>
              <a:rPr lang="en-GB" b="1" dirty="0"/>
              <a:t>Contemporary Views</a:t>
            </a:r>
          </a:p>
        </p:txBody>
      </p:sp>
      <p:sp>
        <p:nvSpPr>
          <p:cNvPr id="3" name="Content Placeholder 2">
            <a:extLst>
              <a:ext uri="{FF2B5EF4-FFF2-40B4-BE49-F238E27FC236}">
                <a16:creationId xmlns:a16="http://schemas.microsoft.com/office/drawing/2014/main" id="{21F95968-5D35-4778-ABFE-6B705D3B9CA5}"/>
              </a:ext>
            </a:extLst>
          </p:cNvPr>
          <p:cNvSpPr>
            <a:spLocks noGrp="1"/>
          </p:cNvSpPr>
          <p:nvPr>
            <p:ph idx="1"/>
          </p:nvPr>
        </p:nvSpPr>
        <p:spPr/>
        <p:txBody>
          <a:bodyPr>
            <a:normAutofit fontScale="92500" lnSpcReduction="20000"/>
          </a:bodyPr>
          <a:lstStyle/>
          <a:p>
            <a:r>
              <a:rPr lang="en-GB" dirty="0"/>
              <a:t>Today, the majority of experts believe that both nature and nurture influence behaviour and development. </a:t>
            </a:r>
          </a:p>
          <a:p>
            <a:endParaRPr lang="en-GB" dirty="0"/>
          </a:p>
          <a:p>
            <a:r>
              <a:rPr lang="en-GB" dirty="0"/>
              <a:t>These influences include genetic factors that interact with one another, environmental factors that interact such as social experiences and overall culture, as well as how both hereditary and environmental influences intermingle. Instead, many researchers today are interested in seeing how genes modulate environmental influences and vice versa.</a:t>
            </a:r>
          </a:p>
        </p:txBody>
      </p:sp>
    </p:spTree>
    <p:extLst>
      <p:ext uri="{BB962C8B-B14F-4D97-AF65-F5344CB8AC3E}">
        <p14:creationId xmlns:p14="http://schemas.microsoft.com/office/powerpoint/2010/main" val="3050074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95F7F-3BD0-42EC-B1C3-59BFB5AC04DE}"/>
              </a:ext>
            </a:extLst>
          </p:cNvPr>
          <p:cNvSpPr>
            <a:spLocks noGrp="1"/>
          </p:cNvSpPr>
          <p:nvPr>
            <p:ph type="title"/>
          </p:nvPr>
        </p:nvSpPr>
        <p:spPr/>
        <p:txBody>
          <a:bodyPr>
            <a:normAutofit fontScale="90000"/>
          </a:bodyPr>
          <a:lstStyle/>
          <a:p>
            <a:r>
              <a:rPr lang="en-GB" b="1" dirty="0"/>
              <a:t>Factors which impact on child development</a:t>
            </a:r>
          </a:p>
        </p:txBody>
      </p:sp>
      <p:sp>
        <p:nvSpPr>
          <p:cNvPr id="3" name="Content Placeholder 2">
            <a:extLst>
              <a:ext uri="{FF2B5EF4-FFF2-40B4-BE49-F238E27FC236}">
                <a16:creationId xmlns:a16="http://schemas.microsoft.com/office/drawing/2014/main" id="{DE9AB8D1-4B0C-4899-928F-5C0E489620FF}"/>
              </a:ext>
            </a:extLst>
          </p:cNvPr>
          <p:cNvSpPr>
            <a:spLocks noGrp="1"/>
          </p:cNvSpPr>
          <p:nvPr>
            <p:ph idx="1"/>
          </p:nvPr>
        </p:nvSpPr>
        <p:spPr>
          <a:xfrm>
            <a:off x="609600" y="1802423"/>
            <a:ext cx="10972800" cy="3714810"/>
          </a:xfrm>
        </p:spPr>
        <p:txBody>
          <a:bodyPr>
            <a:normAutofit fontScale="70000" lnSpcReduction="20000"/>
          </a:bodyPr>
          <a:lstStyle/>
          <a:p>
            <a:r>
              <a:rPr lang="en-GB" dirty="0"/>
              <a:t>Children’s development and mental health are affected by various factors, including the environments they are raised in, the relationships they build and the experiences they have.</a:t>
            </a:r>
          </a:p>
          <a:p>
            <a:endParaRPr lang="en-GB" dirty="0"/>
          </a:p>
          <a:p>
            <a:r>
              <a:rPr lang="en-GB" dirty="0"/>
              <a:t>Child development refers to the physical, cognitive, emotional and social growth that occurs throughout a child and young person’s life. Children’s mental health – their cognitive, behavioural and social wellbeing – is affected by this development, as well as a range of factors, including trauma and abuse.</a:t>
            </a:r>
          </a:p>
          <a:p>
            <a:endParaRPr lang="en-GB" dirty="0"/>
          </a:p>
          <a:p>
            <a:r>
              <a:rPr lang="en-GB" dirty="0"/>
              <a:t>All aspects of children’s health and development work together to form their overall wellbeing. </a:t>
            </a:r>
          </a:p>
        </p:txBody>
      </p:sp>
    </p:spTree>
    <p:extLst>
      <p:ext uri="{BB962C8B-B14F-4D97-AF65-F5344CB8AC3E}">
        <p14:creationId xmlns:p14="http://schemas.microsoft.com/office/powerpoint/2010/main" val="40033645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2493B-EC63-4CB0-BF31-2098FAB8F297}"/>
              </a:ext>
            </a:extLst>
          </p:cNvPr>
          <p:cNvSpPr>
            <a:spLocks noGrp="1"/>
          </p:cNvSpPr>
          <p:nvPr>
            <p:ph type="title"/>
          </p:nvPr>
        </p:nvSpPr>
        <p:spPr/>
        <p:txBody>
          <a:bodyPr/>
          <a:lstStyle/>
          <a:p>
            <a:r>
              <a:rPr lang="en-GB" b="1" dirty="0"/>
              <a:t>Bio-Social, Cultural Context of Family</a:t>
            </a:r>
          </a:p>
        </p:txBody>
      </p:sp>
      <p:sp>
        <p:nvSpPr>
          <p:cNvPr id="3" name="Content Placeholder 2">
            <a:extLst>
              <a:ext uri="{FF2B5EF4-FFF2-40B4-BE49-F238E27FC236}">
                <a16:creationId xmlns:a16="http://schemas.microsoft.com/office/drawing/2014/main" id="{65AE5AEF-D825-4002-985B-955BC70FF01A}"/>
              </a:ext>
            </a:extLst>
          </p:cNvPr>
          <p:cNvSpPr>
            <a:spLocks noGrp="1"/>
          </p:cNvSpPr>
          <p:nvPr>
            <p:ph idx="1"/>
          </p:nvPr>
        </p:nvSpPr>
        <p:spPr/>
        <p:txBody>
          <a:bodyPr>
            <a:normAutofit lnSpcReduction="10000"/>
          </a:bodyPr>
          <a:lstStyle/>
          <a:p>
            <a:r>
              <a:rPr lang="en-GB" dirty="0"/>
              <a:t>Even before a child is born, the bio-social, cultural context of family and community has influence on the child’s development. </a:t>
            </a:r>
          </a:p>
          <a:p>
            <a:r>
              <a:rPr lang="en-GB" dirty="0"/>
              <a:t>Cultural beliefs and practices related to family relationships, pregnancy, pre-natal care, birth and delivery influence an expectant family’s anticipation and experience of the coming child as well as the developing infant.</a:t>
            </a:r>
          </a:p>
        </p:txBody>
      </p:sp>
      <p:sp>
        <p:nvSpPr>
          <p:cNvPr id="5" name="TextBox 4">
            <a:extLst>
              <a:ext uri="{FF2B5EF4-FFF2-40B4-BE49-F238E27FC236}">
                <a16:creationId xmlns:a16="http://schemas.microsoft.com/office/drawing/2014/main" id="{8573053A-9B2C-4B4A-B0BA-E75F8C93408B}"/>
              </a:ext>
            </a:extLst>
          </p:cNvPr>
          <p:cNvSpPr txBox="1"/>
          <p:nvPr/>
        </p:nvSpPr>
        <p:spPr>
          <a:xfrm>
            <a:off x="984738" y="5310553"/>
            <a:ext cx="5945798" cy="523220"/>
          </a:xfrm>
          <a:prstGeom prst="rect">
            <a:avLst/>
          </a:prstGeom>
          <a:noFill/>
        </p:spPr>
        <p:txBody>
          <a:bodyPr wrap="square">
            <a:spAutoFit/>
          </a:bodyPr>
          <a:lstStyle/>
          <a:p>
            <a:r>
              <a:rPr lang="en-GB" sz="1000" dirty="0">
                <a:hlinkClick r:id="rId2"/>
              </a:rPr>
              <a:t>Source: https://www.iecmhc.org/tutorials/competence/mod1-2/</a:t>
            </a:r>
            <a:endParaRPr lang="en-GB" sz="1000" dirty="0"/>
          </a:p>
          <a:p>
            <a:endParaRPr lang="en-GB" dirty="0"/>
          </a:p>
        </p:txBody>
      </p:sp>
    </p:spTree>
    <p:extLst>
      <p:ext uri="{BB962C8B-B14F-4D97-AF65-F5344CB8AC3E}">
        <p14:creationId xmlns:p14="http://schemas.microsoft.com/office/powerpoint/2010/main" val="347609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8707E-75CF-4B88-9C5A-4C3B80A4E1D3}"/>
              </a:ext>
            </a:extLst>
          </p:cNvPr>
          <p:cNvSpPr>
            <a:spLocks noGrp="1"/>
          </p:cNvSpPr>
          <p:nvPr>
            <p:ph type="title"/>
          </p:nvPr>
        </p:nvSpPr>
        <p:spPr/>
        <p:txBody>
          <a:bodyPr/>
          <a:lstStyle/>
          <a:p>
            <a:r>
              <a:rPr lang="en-GB" b="1" dirty="0"/>
              <a:t>Cultural Context of Community</a:t>
            </a:r>
          </a:p>
        </p:txBody>
      </p:sp>
      <p:sp>
        <p:nvSpPr>
          <p:cNvPr id="3" name="Content Placeholder 2">
            <a:extLst>
              <a:ext uri="{FF2B5EF4-FFF2-40B4-BE49-F238E27FC236}">
                <a16:creationId xmlns:a16="http://schemas.microsoft.com/office/drawing/2014/main" id="{83441AA8-C1D7-46F6-836B-2040B2AB8123}"/>
              </a:ext>
            </a:extLst>
          </p:cNvPr>
          <p:cNvSpPr>
            <a:spLocks noGrp="1"/>
          </p:cNvSpPr>
          <p:nvPr>
            <p:ph idx="1"/>
          </p:nvPr>
        </p:nvSpPr>
        <p:spPr/>
        <p:txBody>
          <a:bodyPr>
            <a:normAutofit fontScale="85000" lnSpcReduction="20000"/>
          </a:bodyPr>
          <a:lstStyle/>
          <a:p>
            <a:r>
              <a:rPr lang="en-GB" dirty="0"/>
              <a:t>Families are also embedded in a community and a socio-cultural context, including physical, material, social and political – that may have a significant impact on parenting and socialization. </a:t>
            </a:r>
          </a:p>
          <a:p>
            <a:endParaRPr lang="en-GB" dirty="0"/>
          </a:p>
          <a:p>
            <a:r>
              <a:rPr lang="en-GB" dirty="0"/>
              <a:t>Every community has its own culture, including those where immigrant populations may have recreated their home culture. Broadening the role of family, to kin networks and the community’s economic and social resources, such as early care and education and other community services, adds additional cultural influences on the family’s world view and the child’s developmental experience</a:t>
            </a:r>
          </a:p>
        </p:txBody>
      </p:sp>
      <p:sp>
        <p:nvSpPr>
          <p:cNvPr id="5" name="TextBox 4">
            <a:extLst>
              <a:ext uri="{FF2B5EF4-FFF2-40B4-BE49-F238E27FC236}">
                <a16:creationId xmlns:a16="http://schemas.microsoft.com/office/drawing/2014/main" id="{CB0FA645-F6E1-4348-9F39-81B1703CD5DD}"/>
              </a:ext>
            </a:extLst>
          </p:cNvPr>
          <p:cNvSpPr txBox="1"/>
          <p:nvPr/>
        </p:nvSpPr>
        <p:spPr>
          <a:xfrm>
            <a:off x="984739" y="5257798"/>
            <a:ext cx="7376746" cy="523220"/>
          </a:xfrm>
          <a:prstGeom prst="rect">
            <a:avLst/>
          </a:prstGeom>
          <a:noFill/>
        </p:spPr>
        <p:txBody>
          <a:bodyPr wrap="square">
            <a:spAutoFit/>
          </a:bodyPr>
          <a:lstStyle/>
          <a:p>
            <a:r>
              <a:rPr lang="fr-FR" sz="1000" dirty="0"/>
              <a:t>Source: </a:t>
            </a:r>
            <a:r>
              <a:rPr lang="fr-FR" sz="1000" dirty="0">
                <a:hlinkClick r:id="rId2"/>
              </a:rPr>
              <a:t>https://www.iecmhc.org/tutorials/competence/mod1-2/</a:t>
            </a:r>
            <a:endParaRPr lang="fr-FR" sz="1000" dirty="0"/>
          </a:p>
          <a:p>
            <a:endParaRPr lang="fr-FR" dirty="0"/>
          </a:p>
        </p:txBody>
      </p:sp>
    </p:spTree>
    <p:extLst>
      <p:ext uri="{BB962C8B-B14F-4D97-AF65-F5344CB8AC3E}">
        <p14:creationId xmlns:p14="http://schemas.microsoft.com/office/powerpoint/2010/main" val="18467572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2572B-B8E3-41F5-8D9A-4A3E31B08E12}"/>
              </a:ext>
            </a:extLst>
          </p:cNvPr>
          <p:cNvSpPr>
            <a:spLocks noGrp="1"/>
          </p:cNvSpPr>
          <p:nvPr>
            <p:ph type="title"/>
          </p:nvPr>
        </p:nvSpPr>
        <p:spPr/>
        <p:txBody>
          <a:bodyPr/>
          <a:lstStyle/>
          <a:p>
            <a:r>
              <a:rPr lang="en-GB" b="1" dirty="0"/>
              <a:t>Childhood development in context</a:t>
            </a:r>
          </a:p>
        </p:txBody>
      </p:sp>
      <p:pic>
        <p:nvPicPr>
          <p:cNvPr id="4" name="Content Placeholder 3">
            <a:extLst>
              <a:ext uri="{FF2B5EF4-FFF2-40B4-BE49-F238E27FC236}">
                <a16:creationId xmlns:a16="http://schemas.microsoft.com/office/drawing/2014/main" id="{C0CAADE0-A537-4E89-83AF-E368E7045B97}"/>
              </a:ext>
            </a:extLst>
          </p:cNvPr>
          <p:cNvPicPr>
            <a:picLocks noGrp="1" noChangeAspect="1"/>
          </p:cNvPicPr>
          <p:nvPr>
            <p:ph idx="1"/>
          </p:nvPr>
        </p:nvPicPr>
        <p:blipFill>
          <a:blip r:embed="rId2"/>
          <a:stretch>
            <a:fillRect/>
          </a:stretch>
        </p:blipFill>
        <p:spPr>
          <a:xfrm>
            <a:off x="7747517" y="1832097"/>
            <a:ext cx="3258986" cy="3193806"/>
          </a:xfrm>
          <a:prstGeom prst="rect">
            <a:avLst/>
          </a:prstGeom>
        </p:spPr>
      </p:pic>
      <p:sp>
        <p:nvSpPr>
          <p:cNvPr id="6" name="TextBox 5">
            <a:extLst>
              <a:ext uri="{FF2B5EF4-FFF2-40B4-BE49-F238E27FC236}">
                <a16:creationId xmlns:a16="http://schemas.microsoft.com/office/drawing/2014/main" id="{72360502-0EB6-46BB-90E7-10F21A33F07B}"/>
              </a:ext>
            </a:extLst>
          </p:cNvPr>
          <p:cNvSpPr txBox="1"/>
          <p:nvPr/>
        </p:nvSpPr>
        <p:spPr>
          <a:xfrm>
            <a:off x="609600" y="1573823"/>
            <a:ext cx="6371492" cy="4154984"/>
          </a:xfrm>
          <a:prstGeom prst="rect">
            <a:avLst/>
          </a:prstGeom>
          <a:noFill/>
        </p:spPr>
        <p:txBody>
          <a:bodyPr wrap="square">
            <a:spAutoFit/>
          </a:bodyPr>
          <a:lstStyle/>
          <a:p>
            <a:pPr marL="342900" indent="-342900">
              <a:buFont typeface="Arial" panose="020B0604020202020204" pitchFamily="34" charset="0"/>
              <a:buChar char="•"/>
            </a:pPr>
            <a:r>
              <a:rPr lang="en-GB" sz="2400" dirty="0"/>
              <a:t>Children can be influenced by their community’s character.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influence derives from the ways communities vary by their population density, climate, natural resources, and predominant cultures.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Some of these and other features are what can influence the opportunities as well as experiences children will have.</a:t>
            </a:r>
          </a:p>
        </p:txBody>
      </p:sp>
    </p:spTree>
    <p:extLst>
      <p:ext uri="{BB962C8B-B14F-4D97-AF65-F5344CB8AC3E}">
        <p14:creationId xmlns:p14="http://schemas.microsoft.com/office/powerpoint/2010/main" val="30142380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668DC-8618-448B-A566-2C73134BFDD6}"/>
              </a:ext>
            </a:extLst>
          </p:cNvPr>
          <p:cNvSpPr>
            <a:spLocks noGrp="1"/>
          </p:cNvSpPr>
          <p:nvPr>
            <p:ph type="title"/>
          </p:nvPr>
        </p:nvSpPr>
        <p:spPr>
          <a:xfrm>
            <a:off x="474243" y="681317"/>
            <a:ext cx="3236613" cy="3406187"/>
          </a:xfrm>
        </p:spPr>
        <p:txBody>
          <a:bodyPr vert="horz" lIns="0" tIns="0" rIns="0" bIns="0" rtlCol="0" anchor="b">
            <a:normAutofit/>
          </a:bodyPr>
          <a:lstStyle/>
          <a:p>
            <a:pPr algn="r"/>
            <a:r>
              <a:rPr lang="en-US" sz="1500" spc="750">
                <a:solidFill>
                  <a:schemeClr val="bg1"/>
                </a:solidFill>
              </a:rPr>
              <a:t>Bronfenbrenner’s Ecological systems theory  </a:t>
            </a:r>
          </a:p>
        </p:txBody>
      </p:sp>
      <p:pic>
        <p:nvPicPr>
          <p:cNvPr id="1026" name="Picture 2">
            <a:extLst>
              <a:ext uri="{FF2B5EF4-FFF2-40B4-BE49-F238E27FC236}">
                <a16:creationId xmlns:a16="http://schemas.microsoft.com/office/drawing/2014/main" id="{A4761BD4-2CE6-4423-81FE-FDBAB95790F9}"/>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819" b="8662"/>
          <a:stretch/>
        </p:blipFill>
        <p:spPr bwMode="auto">
          <a:xfrm>
            <a:off x="3152872" y="1114913"/>
            <a:ext cx="6087844" cy="5199918"/>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754F7621-0667-4EA8-9796-5FD82ED0CD05}"/>
              </a:ext>
            </a:extLst>
          </p:cNvPr>
          <p:cNvSpPr txBox="1"/>
          <p:nvPr/>
        </p:nvSpPr>
        <p:spPr>
          <a:xfrm>
            <a:off x="1345222" y="207479"/>
            <a:ext cx="10190285" cy="584775"/>
          </a:xfrm>
          <a:prstGeom prst="rect">
            <a:avLst/>
          </a:prstGeom>
          <a:noFill/>
        </p:spPr>
        <p:txBody>
          <a:bodyPr wrap="square">
            <a:spAutoFit/>
          </a:bodyPr>
          <a:lstStyle/>
          <a:p>
            <a:pPr algn="ctr"/>
            <a:r>
              <a:rPr lang="en-GB" sz="3200" b="1" dirty="0"/>
              <a:t>Bronfenbrenner’s Ecological systems theory </a:t>
            </a:r>
          </a:p>
        </p:txBody>
      </p:sp>
    </p:spTree>
    <p:extLst>
      <p:ext uri="{BB962C8B-B14F-4D97-AF65-F5344CB8AC3E}">
        <p14:creationId xmlns:p14="http://schemas.microsoft.com/office/powerpoint/2010/main" val="23476001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F14EF-03C4-4DC9-A8B9-1A0BB13B12D2}"/>
              </a:ext>
            </a:extLst>
          </p:cNvPr>
          <p:cNvSpPr>
            <a:spLocks noGrp="1"/>
          </p:cNvSpPr>
          <p:nvPr>
            <p:ph type="title"/>
          </p:nvPr>
        </p:nvSpPr>
        <p:spPr/>
        <p:txBody>
          <a:bodyPr/>
          <a:lstStyle/>
          <a:p>
            <a:r>
              <a:rPr lang="en-GB" b="1" dirty="0"/>
              <a:t>The Five Ecological Systems</a:t>
            </a:r>
          </a:p>
        </p:txBody>
      </p:sp>
      <p:sp>
        <p:nvSpPr>
          <p:cNvPr id="3" name="Content Placeholder 2">
            <a:extLst>
              <a:ext uri="{FF2B5EF4-FFF2-40B4-BE49-F238E27FC236}">
                <a16:creationId xmlns:a16="http://schemas.microsoft.com/office/drawing/2014/main" id="{C87542F0-93AD-4DFB-99C6-FC45AFE596A4}"/>
              </a:ext>
            </a:extLst>
          </p:cNvPr>
          <p:cNvSpPr>
            <a:spLocks noGrp="1"/>
          </p:cNvSpPr>
          <p:nvPr>
            <p:ph idx="1"/>
          </p:nvPr>
        </p:nvSpPr>
        <p:spPr/>
        <p:txBody>
          <a:bodyPr>
            <a:normAutofit lnSpcReduction="10000"/>
          </a:bodyPr>
          <a:lstStyle/>
          <a:p>
            <a:r>
              <a:rPr lang="en-GB" dirty="0"/>
              <a:t>Bronfenbrenner (1977) suggested that the environment of the child is a nested arrangement of structures, each contained within the next. He organized them in order of how much of an impact they have on a child.</a:t>
            </a:r>
          </a:p>
          <a:p>
            <a:endParaRPr lang="en-GB" dirty="0"/>
          </a:p>
          <a:p>
            <a:r>
              <a:rPr lang="en-GB" dirty="0"/>
              <a:t>Because the five systems are interrelated, the influence of one system on a child’s development depends on its relationship with the others.</a:t>
            </a:r>
          </a:p>
        </p:txBody>
      </p:sp>
    </p:spTree>
    <p:extLst>
      <p:ext uri="{BB962C8B-B14F-4D97-AF65-F5344CB8AC3E}">
        <p14:creationId xmlns:p14="http://schemas.microsoft.com/office/powerpoint/2010/main" val="19052905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D9B63-E42C-4050-A6EB-C58E5FAD9EF6}"/>
              </a:ext>
            </a:extLst>
          </p:cNvPr>
          <p:cNvSpPr>
            <a:spLocks noGrp="1"/>
          </p:cNvSpPr>
          <p:nvPr>
            <p:ph type="title"/>
          </p:nvPr>
        </p:nvSpPr>
        <p:spPr>
          <a:xfrm>
            <a:off x="1380392" y="254978"/>
            <a:ext cx="9179170" cy="1195754"/>
          </a:xfrm>
        </p:spPr>
        <p:txBody>
          <a:bodyPr vert="horz" lIns="0" tIns="0" rIns="0" bIns="0" rtlCol="0" anchor="b">
            <a:normAutofit/>
          </a:bodyPr>
          <a:lstStyle/>
          <a:p>
            <a:pPr>
              <a:lnSpc>
                <a:spcPct val="90000"/>
              </a:lnSpc>
            </a:pPr>
            <a:r>
              <a:rPr lang="en-US" sz="3600" b="1" dirty="0"/>
              <a:t>Neuroscience is redefining Early Childhood Development</a:t>
            </a:r>
          </a:p>
        </p:txBody>
      </p:sp>
      <p:sp>
        <p:nvSpPr>
          <p:cNvPr id="6" name="TextBox 5">
            <a:extLst>
              <a:ext uri="{FF2B5EF4-FFF2-40B4-BE49-F238E27FC236}">
                <a16:creationId xmlns:a16="http://schemas.microsoft.com/office/drawing/2014/main" id="{8F33D16D-C2CD-45D1-869F-391CDFDC23C7}"/>
              </a:ext>
            </a:extLst>
          </p:cNvPr>
          <p:cNvSpPr txBox="1"/>
          <p:nvPr/>
        </p:nvSpPr>
        <p:spPr>
          <a:xfrm>
            <a:off x="650631" y="1521069"/>
            <a:ext cx="5632362" cy="4408506"/>
          </a:xfrm>
          <a:prstGeom prst="rect">
            <a:avLst/>
          </a:prstGeom>
        </p:spPr>
        <p:txBody>
          <a:bodyPr vert="horz" lIns="0" tIns="0" rIns="0" bIns="0" rtlCol="0" anchor="t">
            <a:normAutofit/>
          </a:bodyPr>
          <a:lstStyle/>
          <a:p>
            <a:pPr indent="-228600">
              <a:lnSpc>
                <a:spcPct val="110000"/>
              </a:lnSpc>
              <a:spcAft>
                <a:spcPts val="600"/>
              </a:spcAft>
              <a:buFont typeface="Arial" panose="020B0604020202020204" pitchFamily="34" charset="0"/>
              <a:buChar char="•"/>
            </a:pPr>
            <a:r>
              <a:rPr lang="en-US" sz="2000" dirty="0"/>
              <a:t>Science is changing the way we think about </a:t>
            </a:r>
            <a:r>
              <a:rPr lang="en-US" sz="2000" b="1" dirty="0"/>
              <a:t>development policy and practice </a:t>
            </a:r>
            <a:r>
              <a:rPr lang="en-US" sz="2000" dirty="0"/>
              <a:t>when it comes to young children, radically altering our definition of early childhood development and what we do to ensure that every child has the best start in life.</a:t>
            </a:r>
          </a:p>
          <a:p>
            <a:pPr indent="-228600">
              <a:lnSpc>
                <a:spcPct val="110000"/>
              </a:lnSpc>
              <a:spcAft>
                <a:spcPts val="600"/>
              </a:spcAft>
              <a:buFont typeface="Arial" panose="020B0604020202020204" pitchFamily="34" charset="0"/>
              <a:buChar char="•"/>
            </a:pPr>
            <a:endParaRPr lang="en-US" sz="2000" dirty="0"/>
          </a:p>
          <a:p>
            <a:pPr indent="-228600">
              <a:lnSpc>
                <a:spcPct val="110000"/>
              </a:lnSpc>
              <a:spcAft>
                <a:spcPts val="600"/>
              </a:spcAft>
              <a:buFont typeface="Arial" panose="020B0604020202020204" pitchFamily="34" charset="0"/>
              <a:buChar char="•"/>
            </a:pPr>
            <a:r>
              <a:rPr lang="en-US" sz="2000" dirty="0"/>
              <a:t>In the first few years of life, children’s brains develop at </a:t>
            </a:r>
            <a:r>
              <a:rPr lang="en-US" sz="2000" b="1" dirty="0"/>
              <a:t>an unprecedented rate</a:t>
            </a:r>
            <a:r>
              <a:rPr lang="en-US" sz="2000" dirty="0"/>
              <a:t>. This crucial period lays the foundation for the rest of their lives and can set a path towards creating more sustainable societies.</a:t>
            </a:r>
          </a:p>
          <a:p>
            <a:pPr indent="-228600">
              <a:lnSpc>
                <a:spcPct val="110000"/>
              </a:lnSpc>
              <a:spcAft>
                <a:spcPts val="600"/>
              </a:spcAft>
              <a:buFont typeface="Arial" panose="020B0604020202020204" pitchFamily="34" charset="0"/>
              <a:buChar char="•"/>
            </a:pPr>
            <a:endParaRPr lang="en-US" sz="1200" dirty="0"/>
          </a:p>
        </p:txBody>
      </p:sp>
      <p:pic>
        <p:nvPicPr>
          <p:cNvPr id="4" name="Content Placeholder 3">
            <a:extLst>
              <a:ext uri="{FF2B5EF4-FFF2-40B4-BE49-F238E27FC236}">
                <a16:creationId xmlns:a16="http://schemas.microsoft.com/office/drawing/2014/main" id="{01C45A1E-1D91-42CA-A0EC-45911B6A4A5E}"/>
              </a:ext>
            </a:extLst>
          </p:cNvPr>
          <p:cNvPicPr>
            <a:picLocks noGrp="1" noChangeAspect="1"/>
          </p:cNvPicPr>
          <p:nvPr>
            <p:ph idx="1"/>
          </p:nvPr>
        </p:nvPicPr>
        <p:blipFill>
          <a:blip r:embed="rId2"/>
          <a:stretch>
            <a:fillRect/>
          </a:stretch>
        </p:blipFill>
        <p:spPr>
          <a:xfrm>
            <a:off x="6634401" y="1832330"/>
            <a:ext cx="5090161" cy="3206801"/>
          </a:xfrm>
          <a:prstGeom prst="rect">
            <a:avLst/>
          </a:prstGeom>
        </p:spPr>
      </p:pic>
      <p:sp>
        <p:nvSpPr>
          <p:cNvPr id="9" name="TextBox 8">
            <a:extLst>
              <a:ext uri="{FF2B5EF4-FFF2-40B4-BE49-F238E27FC236}">
                <a16:creationId xmlns:a16="http://schemas.microsoft.com/office/drawing/2014/main" id="{36CB84F0-DBA4-4614-90A6-E33A35321389}"/>
              </a:ext>
            </a:extLst>
          </p:cNvPr>
          <p:cNvSpPr txBox="1"/>
          <p:nvPr/>
        </p:nvSpPr>
        <p:spPr>
          <a:xfrm>
            <a:off x="539799" y="5420730"/>
            <a:ext cx="6094602" cy="415498"/>
          </a:xfrm>
          <a:prstGeom prst="rect">
            <a:avLst/>
          </a:prstGeom>
          <a:noFill/>
        </p:spPr>
        <p:txBody>
          <a:bodyPr wrap="square">
            <a:spAutoFit/>
          </a:bodyPr>
          <a:lstStyle/>
          <a:p>
            <a:r>
              <a:rPr lang="fr-FR" sz="1050" dirty="0"/>
              <a:t>Source: </a:t>
            </a:r>
            <a:r>
              <a:rPr lang="fr-FR" sz="1050" dirty="0">
                <a:hlinkClick r:id="rId3"/>
              </a:rPr>
              <a:t>https://developingchild.harvard.edu/resources/three-core-concepts-in-early-development/</a:t>
            </a:r>
            <a:endParaRPr lang="fr-FR" sz="1050" dirty="0"/>
          </a:p>
          <a:p>
            <a:endParaRPr lang="fr-FR" sz="1050" dirty="0"/>
          </a:p>
        </p:txBody>
      </p:sp>
    </p:spTree>
    <p:extLst>
      <p:ext uri="{BB962C8B-B14F-4D97-AF65-F5344CB8AC3E}">
        <p14:creationId xmlns:p14="http://schemas.microsoft.com/office/powerpoint/2010/main" val="24236964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A209C-276B-4AE0-B5FF-F4766A00F99F}"/>
              </a:ext>
            </a:extLst>
          </p:cNvPr>
          <p:cNvSpPr>
            <a:spLocks noGrp="1"/>
          </p:cNvSpPr>
          <p:nvPr>
            <p:ph type="title"/>
          </p:nvPr>
        </p:nvSpPr>
        <p:spPr>
          <a:xfrm>
            <a:off x="526472" y="314036"/>
            <a:ext cx="11086407" cy="1588655"/>
          </a:xfrm>
        </p:spPr>
        <p:txBody>
          <a:bodyPr>
            <a:normAutofit/>
          </a:bodyPr>
          <a:lstStyle/>
          <a:p>
            <a:pPr algn="ctr"/>
            <a:r>
              <a:rPr lang="en-GB" b="1" dirty="0"/>
              <a:t>How Early Childhood Experiences Affect Lifelong Health and Learning</a:t>
            </a:r>
          </a:p>
        </p:txBody>
      </p:sp>
      <p:sp>
        <p:nvSpPr>
          <p:cNvPr id="6" name="TextBox 5">
            <a:extLst>
              <a:ext uri="{FF2B5EF4-FFF2-40B4-BE49-F238E27FC236}">
                <a16:creationId xmlns:a16="http://schemas.microsoft.com/office/drawing/2014/main" id="{86DE916D-9683-4121-9EF7-D3379353DA63}"/>
              </a:ext>
            </a:extLst>
          </p:cNvPr>
          <p:cNvSpPr txBox="1"/>
          <p:nvPr/>
        </p:nvSpPr>
        <p:spPr>
          <a:xfrm>
            <a:off x="526473" y="2170545"/>
            <a:ext cx="11397674" cy="2862322"/>
          </a:xfrm>
          <a:prstGeom prst="rect">
            <a:avLst/>
          </a:prstGeom>
          <a:noFill/>
        </p:spPr>
        <p:txBody>
          <a:bodyPr wrap="square">
            <a:spAutoFit/>
          </a:bodyPr>
          <a:lstStyle/>
          <a:p>
            <a:pPr marL="285750" indent="-285750">
              <a:buFont typeface="Arial" panose="020B0604020202020204" pitchFamily="34" charset="0"/>
              <a:buChar char="•"/>
            </a:pPr>
            <a:r>
              <a:rPr lang="en-GB" sz="2000" dirty="0"/>
              <a:t>How is ongoing, severe stress and adversity in early childhood connected to chronic disease in adults?</a:t>
            </a:r>
          </a:p>
          <a:p>
            <a:endParaRPr lang="en-GB" sz="2000" dirty="0"/>
          </a:p>
          <a:p>
            <a:pPr marL="285750" indent="-285750">
              <a:buFont typeface="Arial" panose="020B0604020202020204" pitchFamily="34" charset="0"/>
              <a:buChar char="•"/>
            </a:pPr>
            <a:r>
              <a:rPr lang="en-GB" sz="2000" dirty="0"/>
              <a:t>In this animated video, learn what the latest science tells us about how early experiences affect not only early learning and school readiness, but also </a:t>
            </a:r>
            <a:r>
              <a:rPr lang="en-GB" sz="2000" b="1" dirty="0"/>
              <a:t>lifelong health.</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Understand the effects of adversities such as </a:t>
            </a:r>
            <a:r>
              <a:rPr lang="en-GB" sz="2000" b="1" dirty="0"/>
              <a:t>poverty, discrimination, systemic racism, exposure to violence, and child maltreatment, abuse, and neglect </a:t>
            </a:r>
            <a:r>
              <a:rPr lang="en-GB" sz="2000" dirty="0"/>
              <a:t>on the developing brain and many other systems in the body.</a:t>
            </a:r>
          </a:p>
        </p:txBody>
      </p:sp>
      <p:sp>
        <p:nvSpPr>
          <p:cNvPr id="7" name="TextBox 6">
            <a:extLst>
              <a:ext uri="{FF2B5EF4-FFF2-40B4-BE49-F238E27FC236}">
                <a16:creationId xmlns:a16="http://schemas.microsoft.com/office/drawing/2014/main" id="{B9B458D4-AD83-4F3D-B2E6-A869005B17A9}"/>
              </a:ext>
            </a:extLst>
          </p:cNvPr>
          <p:cNvSpPr txBox="1"/>
          <p:nvPr/>
        </p:nvSpPr>
        <p:spPr>
          <a:xfrm>
            <a:off x="728051" y="5242842"/>
            <a:ext cx="6094602" cy="530915"/>
          </a:xfrm>
          <a:prstGeom prst="rect">
            <a:avLst/>
          </a:prstGeom>
          <a:noFill/>
        </p:spPr>
        <p:txBody>
          <a:bodyPr wrap="square">
            <a:spAutoFit/>
          </a:bodyPr>
          <a:lstStyle/>
          <a:p>
            <a:r>
              <a:rPr lang="fr-FR" sz="1050" dirty="0"/>
              <a:t>Source: </a:t>
            </a:r>
            <a:r>
              <a:rPr lang="fr-FR" sz="1050" dirty="0">
                <a:hlinkClick r:id="rId2"/>
              </a:rPr>
              <a:t>https://developingchild.harvard.edu/resources/three-core-concepts-in-early-development/</a:t>
            </a:r>
            <a:endParaRPr lang="fr-FR" sz="1050" dirty="0"/>
          </a:p>
          <a:p>
            <a:endParaRPr lang="fr-FR" dirty="0"/>
          </a:p>
        </p:txBody>
      </p:sp>
    </p:spTree>
    <p:extLst>
      <p:ext uri="{BB962C8B-B14F-4D97-AF65-F5344CB8AC3E}">
        <p14:creationId xmlns:p14="http://schemas.microsoft.com/office/powerpoint/2010/main" val="24374184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29E6A-4623-431A-B612-FFA3BA747391}"/>
              </a:ext>
            </a:extLst>
          </p:cNvPr>
          <p:cNvSpPr>
            <a:spLocks noGrp="1"/>
          </p:cNvSpPr>
          <p:nvPr>
            <p:ph type="title"/>
          </p:nvPr>
        </p:nvSpPr>
        <p:spPr>
          <a:xfrm>
            <a:off x="879231" y="671119"/>
            <a:ext cx="10733649" cy="762027"/>
          </a:xfrm>
        </p:spPr>
        <p:txBody>
          <a:bodyPr>
            <a:normAutofit fontScale="90000"/>
          </a:bodyPr>
          <a:lstStyle/>
          <a:p>
            <a:r>
              <a:rPr lang="en-GB" b="1" dirty="0"/>
              <a:t>Toxic Stress Derails Healthy Development</a:t>
            </a:r>
          </a:p>
        </p:txBody>
      </p:sp>
      <p:sp>
        <p:nvSpPr>
          <p:cNvPr id="5" name="TextBox 4">
            <a:extLst>
              <a:ext uri="{FF2B5EF4-FFF2-40B4-BE49-F238E27FC236}">
                <a16:creationId xmlns:a16="http://schemas.microsoft.com/office/drawing/2014/main" id="{621220D7-E71D-48F1-8EE1-AEDD6EA760F9}"/>
              </a:ext>
            </a:extLst>
          </p:cNvPr>
          <p:cNvSpPr txBox="1"/>
          <p:nvPr/>
        </p:nvSpPr>
        <p:spPr>
          <a:xfrm>
            <a:off x="579120" y="1761688"/>
            <a:ext cx="11257746" cy="3170099"/>
          </a:xfrm>
          <a:prstGeom prst="rect">
            <a:avLst/>
          </a:prstGeom>
          <a:noFill/>
        </p:spPr>
        <p:txBody>
          <a:bodyPr wrap="square">
            <a:spAutoFit/>
          </a:bodyPr>
          <a:lstStyle/>
          <a:p>
            <a:pPr marL="285750" indent="-285750">
              <a:buFont typeface="Arial" panose="020B0604020202020204" pitchFamily="34" charset="0"/>
              <a:buChar char="•"/>
            </a:pPr>
            <a:r>
              <a:rPr lang="en-GB" sz="2000" dirty="0"/>
              <a:t>Learning how to cope with adversity is an important part of healthy development.</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While moderate, short-lived stress responses in the body can promote growth, toxic stress is the strong, unrelieved activation of the body’s stress management system in the absence of protective adult support.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Without caring adults to buffer children, the unrelenting stress caused by extreme poverty, neglect, abuse, or severe maternal depression can weaken the architecture of the developing brain, with long-term consequences for learning, behaviour, and both physical and mental health.</a:t>
            </a:r>
          </a:p>
        </p:txBody>
      </p:sp>
      <p:sp>
        <p:nvSpPr>
          <p:cNvPr id="8" name="TextBox 7">
            <a:extLst>
              <a:ext uri="{FF2B5EF4-FFF2-40B4-BE49-F238E27FC236}">
                <a16:creationId xmlns:a16="http://schemas.microsoft.com/office/drawing/2014/main" id="{00B228D5-5AAE-40A1-A7C2-E151FBEE1223}"/>
              </a:ext>
            </a:extLst>
          </p:cNvPr>
          <p:cNvSpPr txBox="1"/>
          <p:nvPr/>
        </p:nvSpPr>
        <p:spPr>
          <a:xfrm>
            <a:off x="879231" y="4762770"/>
            <a:ext cx="9089070" cy="854080"/>
          </a:xfrm>
          <a:prstGeom prst="rect">
            <a:avLst/>
          </a:prstGeom>
          <a:noFill/>
        </p:spPr>
        <p:txBody>
          <a:bodyPr wrap="square">
            <a:spAutoFit/>
          </a:bodyPr>
          <a:lstStyle/>
          <a:p>
            <a:endParaRPr lang="en-GB" sz="1050" dirty="0"/>
          </a:p>
          <a:p>
            <a:endParaRPr lang="en-GB" sz="1050" dirty="0"/>
          </a:p>
          <a:p>
            <a:r>
              <a:rPr lang="en-GB" sz="1050" dirty="0"/>
              <a:t>Source: </a:t>
            </a:r>
            <a:r>
              <a:rPr lang="en-GB" sz="1050" dirty="0">
                <a:hlinkClick r:id="rId2"/>
              </a:rPr>
              <a:t>https://developingchild.harvard.edu/resources/three-core-concepts-in-early-development/</a:t>
            </a:r>
            <a:endParaRPr lang="en-GB" sz="1050" dirty="0"/>
          </a:p>
          <a:p>
            <a:endParaRPr lang="en-GB" dirty="0"/>
          </a:p>
        </p:txBody>
      </p:sp>
    </p:spTree>
    <p:extLst>
      <p:ext uri="{BB962C8B-B14F-4D97-AF65-F5344CB8AC3E}">
        <p14:creationId xmlns:p14="http://schemas.microsoft.com/office/powerpoint/2010/main" val="34295789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0EE1B-19F9-4ED7-B739-87C4FB3AD8A9}"/>
              </a:ext>
            </a:extLst>
          </p:cNvPr>
          <p:cNvSpPr>
            <a:spLocks noGrp="1"/>
          </p:cNvSpPr>
          <p:nvPr>
            <p:ph type="title"/>
          </p:nvPr>
        </p:nvSpPr>
        <p:spPr/>
        <p:txBody>
          <a:bodyPr>
            <a:normAutofit fontScale="90000"/>
          </a:bodyPr>
          <a:lstStyle/>
          <a:p>
            <a:r>
              <a:rPr lang="en-GB" b="1" dirty="0"/>
              <a:t>Early Childhood Programs and Services</a:t>
            </a:r>
            <a:r>
              <a:rPr lang="en-GB" dirty="0"/>
              <a:t> </a:t>
            </a:r>
            <a:br>
              <a:rPr lang="en-GB" dirty="0"/>
            </a:br>
            <a:r>
              <a:rPr lang="en-GB" sz="3100" dirty="0"/>
              <a:t>Key role in helping to create better health outcomes</a:t>
            </a:r>
          </a:p>
        </p:txBody>
      </p:sp>
      <p:sp>
        <p:nvSpPr>
          <p:cNvPr id="3" name="Content Placeholder 2">
            <a:extLst>
              <a:ext uri="{FF2B5EF4-FFF2-40B4-BE49-F238E27FC236}">
                <a16:creationId xmlns:a16="http://schemas.microsoft.com/office/drawing/2014/main" id="{D527BBEC-446B-4E46-A552-10E42AE017E5}"/>
              </a:ext>
            </a:extLst>
          </p:cNvPr>
          <p:cNvSpPr>
            <a:spLocks noGrp="1"/>
          </p:cNvSpPr>
          <p:nvPr>
            <p:ph idx="1"/>
          </p:nvPr>
        </p:nvSpPr>
        <p:spPr>
          <a:xfrm>
            <a:off x="609600" y="2004645"/>
            <a:ext cx="11233638" cy="3512587"/>
          </a:xfrm>
        </p:spPr>
        <p:txBody>
          <a:bodyPr/>
          <a:lstStyle/>
          <a:p>
            <a:r>
              <a:rPr lang="en-GB" dirty="0"/>
              <a:t>Home visiting programs  </a:t>
            </a:r>
          </a:p>
          <a:p>
            <a:r>
              <a:rPr lang="en-GB" dirty="0"/>
              <a:t>Positive parenting programs  </a:t>
            </a:r>
          </a:p>
          <a:p>
            <a:r>
              <a:rPr lang="en-GB" dirty="0"/>
              <a:t>Quality early education/child care </a:t>
            </a:r>
          </a:p>
          <a:p>
            <a:r>
              <a:rPr lang="en-GB" dirty="0"/>
              <a:t>Early intervention programs </a:t>
            </a:r>
          </a:p>
          <a:p>
            <a:r>
              <a:rPr lang="en-GB" dirty="0"/>
              <a:t>Health services </a:t>
            </a:r>
          </a:p>
        </p:txBody>
      </p:sp>
    </p:spTree>
    <p:extLst>
      <p:ext uri="{BB962C8B-B14F-4D97-AF65-F5344CB8AC3E}">
        <p14:creationId xmlns:p14="http://schemas.microsoft.com/office/powerpoint/2010/main" val="97624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A3A59-AC9D-46E9-A138-AB16D7B88606}"/>
              </a:ext>
            </a:extLst>
          </p:cNvPr>
          <p:cNvSpPr>
            <a:spLocks noGrp="1"/>
          </p:cNvSpPr>
          <p:nvPr>
            <p:ph type="title"/>
          </p:nvPr>
        </p:nvSpPr>
        <p:spPr/>
        <p:txBody>
          <a:bodyPr>
            <a:normAutofit fontScale="90000"/>
          </a:bodyPr>
          <a:lstStyle/>
          <a:p>
            <a:r>
              <a:rPr lang="en-GB" b="1" dirty="0"/>
              <a:t>Child development and the use of advocacy </a:t>
            </a:r>
          </a:p>
        </p:txBody>
      </p:sp>
      <p:sp>
        <p:nvSpPr>
          <p:cNvPr id="3" name="Content Placeholder 2">
            <a:extLst>
              <a:ext uri="{FF2B5EF4-FFF2-40B4-BE49-F238E27FC236}">
                <a16:creationId xmlns:a16="http://schemas.microsoft.com/office/drawing/2014/main" id="{280CCBBE-136D-4BA9-BF67-9529CAEA6FDF}"/>
              </a:ext>
            </a:extLst>
          </p:cNvPr>
          <p:cNvSpPr>
            <a:spLocks noGrp="1"/>
          </p:cNvSpPr>
          <p:nvPr>
            <p:ph idx="1"/>
          </p:nvPr>
        </p:nvSpPr>
        <p:spPr/>
        <p:txBody>
          <a:bodyPr/>
          <a:lstStyle/>
          <a:p>
            <a:r>
              <a:rPr lang="en-GB" dirty="0"/>
              <a:t>How Can You Improve a Child’s Life? </a:t>
            </a:r>
          </a:p>
          <a:p>
            <a:r>
              <a:rPr lang="en-GB" sz="5400" b="1" dirty="0"/>
              <a:t>Be an Advocate!</a:t>
            </a:r>
          </a:p>
        </p:txBody>
      </p:sp>
      <p:pic>
        <p:nvPicPr>
          <p:cNvPr id="4" name="Picture 3">
            <a:extLst>
              <a:ext uri="{FF2B5EF4-FFF2-40B4-BE49-F238E27FC236}">
                <a16:creationId xmlns:a16="http://schemas.microsoft.com/office/drawing/2014/main" id="{B99F7BEF-2088-4AEB-8575-97E11A4F1BAB}"/>
              </a:ext>
            </a:extLst>
          </p:cNvPr>
          <p:cNvPicPr>
            <a:picLocks noChangeAspect="1"/>
          </p:cNvPicPr>
          <p:nvPr/>
        </p:nvPicPr>
        <p:blipFill>
          <a:blip r:embed="rId2"/>
          <a:stretch>
            <a:fillRect/>
          </a:stretch>
        </p:blipFill>
        <p:spPr>
          <a:xfrm>
            <a:off x="4044461" y="3145899"/>
            <a:ext cx="7737231" cy="2909696"/>
          </a:xfrm>
          <a:prstGeom prst="rect">
            <a:avLst/>
          </a:prstGeom>
        </p:spPr>
      </p:pic>
    </p:spTree>
    <p:extLst>
      <p:ext uri="{BB962C8B-B14F-4D97-AF65-F5344CB8AC3E}">
        <p14:creationId xmlns:p14="http://schemas.microsoft.com/office/powerpoint/2010/main" val="31103998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19B9C-5E95-4430-8E0C-6F1AD3272E40}"/>
              </a:ext>
            </a:extLst>
          </p:cNvPr>
          <p:cNvSpPr>
            <a:spLocks noGrp="1"/>
          </p:cNvSpPr>
          <p:nvPr>
            <p:ph type="title"/>
          </p:nvPr>
        </p:nvSpPr>
        <p:spPr/>
        <p:txBody>
          <a:bodyPr/>
          <a:lstStyle/>
          <a:p>
            <a:r>
              <a:rPr lang="en-GB" b="1" dirty="0"/>
              <a:t>What is a Child Advocate?</a:t>
            </a:r>
          </a:p>
        </p:txBody>
      </p:sp>
      <p:sp>
        <p:nvSpPr>
          <p:cNvPr id="3" name="Content Placeholder 2">
            <a:extLst>
              <a:ext uri="{FF2B5EF4-FFF2-40B4-BE49-F238E27FC236}">
                <a16:creationId xmlns:a16="http://schemas.microsoft.com/office/drawing/2014/main" id="{4E8C2756-11A5-47EE-9E70-6ECB53BDD7F6}"/>
              </a:ext>
            </a:extLst>
          </p:cNvPr>
          <p:cNvSpPr>
            <a:spLocks noGrp="1"/>
          </p:cNvSpPr>
          <p:nvPr>
            <p:ph idx="1"/>
          </p:nvPr>
        </p:nvSpPr>
        <p:spPr/>
        <p:txBody>
          <a:bodyPr/>
          <a:lstStyle/>
          <a:p>
            <a:r>
              <a:rPr lang="en-GB" dirty="0"/>
              <a:t>Advocacy works exclusively for children and young people. </a:t>
            </a:r>
          </a:p>
          <a:p>
            <a:r>
              <a:rPr lang="en-GB" dirty="0"/>
              <a:t>Advocacy services are confidential. </a:t>
            </a:r>
          </a:p>
          <a:p>
            <a:r>
              <a:rPr lang="en-GB" dirty="0"/>
              <a:t>Advocates to listen to the views and ideas of young people to improve the service provided.</a:t>
            </a:r>
          </a:p>
        </p:txBody>
      </p:sp>
    </p:spTree>
    <p:extLst>
      <p:ext uri="{BB962C8B-B14F-4D97-AF65-F5344CB8AC3E}">
        <p14:creationId xmlns:p14="http://schemas.microsoft.com/office/powerpoint/2010/main" val="32097897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780E1-9ED7-453E-80D7-43B166F916D4}"/>
              </a:ext>
            </a:extLst>
          </p:cNvPr>
          <p:cNvSpPr>
            <a:spLocks noGrp="1"/>
          </p:cNvSpPr>
          <p:nvPr>
            <p:ph type="title"/>
          </p:nvPr>
        </p:nvSpPr>
        <p:spPr>
          <a:xfrm>
            <a:off x="1019908" y="96715"/>
            <a:ext cx="10592972" cy="1266093"/>
          </a:xfrm>
        </p:spPr>
        <p:txBody>
          <a:bodyPr>
            <a:normAutofit/>
          </a:bodyPr>
          <a:lstStyle/>
          <a:p>
            <a:r>
              <a:rPr lang="en-GB" b="1" dirty="0"/>
              <a:t>A right to develop</a:t>
            </a:r>
          </a:p>
        </p:txBody>
      </p:sp>
      <p:sp>
        <p:nvSpPr>
          <p:cNvPr id="3" name="Content Placeholder 2">
            <a:extLst>
              <a:ext uri="{FF2B5EF4-FFF2-40B4-BE49-F238E27FC236}">
                <a16:creationId xmlns:a16="http://schemas.microsoft.com/office/drawing/2014/main" id="{40CD87EF-FFF6-475A-86CE-4DEA174EBF39}"/>
              </a:ext>
            </a:extLst>
          </p:cNvPr>
          <p:cNvSpPr>
            <a:spLocks noGrp="1"/>
          </p:cNvSpPr>
          <p:nvPr>
            <p:ph idx="1"/>
          </p:nvPr>
        </p:nvSpPr>
        <p:spPr>
          <a:xfrm>
            <a:off x="579120" y="1362808"/>
            <a:ext cx="11141026" cy="4708808"/>
          </a:xfrm>
        </p:spPr>
        <p:txBody>
          <a:bodyPr>
            <a:normAutofit/>
          </a:bodyPr>
          <a:lstStyle/>
          <a:p>
            <a:r>
              <a:rPr lang="en-GB" sz="2400" b="1" dirty="0"/>
              <a:t>Article 6 of the UNCRC </a:t>
            </a:r>
            <a:r>
              <a:rPr lang="en-GB" sz="2400" dirty="0"/>
              <a:t>recognises that all children and young people have the right to survive and the right to develop. It says the government should do as much as they can to prevent the deaths of children and young people.</a:t>
            </a:r>
          </a:p>
          <a:p>
            <a:endParaRPr lang="en-GB" sz="2400" dirty="0"/>
          </a:p>
          <a:p>
            <a:r>
              <a:rPr lang="en-GB" sz="2400" dirty="0"/>
              <a:t>This Article also says that children and young people should be able to grow up in conditions that don’t impact negatively on their physical and mental wellbeing.</a:t>
            </a:r>
          </a:p>
          <a:p>
            <a:endParaRPr lang="en-GB" sz="2400" dirty="0"/>
          </a:p>
          <a:p>
            <a:r>
              <a:rPr lang="en-GB" sz="2400" dirty="0"/>
              <a:t>It says the government should do as much as they can to make sure children and young people can live in these conditions in order that they can develop.</a:t>
            </a:r>
          </a:p>
        </p:txBody>
      </p:sp>
      <p:sp>
        <p:nvSpPr>
          <p:cNvPr id="5" name="TextBox 4">
            <a:extLst>
              <a:ext uri="{FF2B5EF4-FFF2-40B4-BE49-F238E27FC236}">
                <a16:creationId xmlns:a16="http://schemas.microsoft.com/office/drawing/2014/main" id="{9D75E237-8E65-4443-A931-EFC2D99D6356}"/>
              </a:ext>
            </a:extLst>
          </p:cNvPr>
          <p:cNvSpPr txBox="1"/>
          <p:nvPr/>
        </p:nvSpPr>
        <p:spPr>
          <a:xfrm>
            <a:off x="898147" y="5310526"/>
            <a:ext cx="6094602" cy="369332"/>
          </a:xfrm>
          <a:prstGeom prst="rect">
            <a:avLst/>
          </a:prstGeom>
          <a:noFill/>
        </p:spPr>
        <p:txBody>
          <a:bodyPr wrap="square">
            <a:spAutoFit/>
          </a:bodyPr>
          <a:lstStyle/>
          <a:p>
            <a:r>
              <a:rPr lang="en-GB" dirty="0"/>
              <a:t>Source (Unicef, 2014) </a:t>
            </a:r>
          </a:p>
        </p:txBody>
      </p:sp>
    </p:spTree>
    <p:extLst>
      <p:ext uri="{BB962C8B-B14F-4D97-AF65-F5344CB8AC3E}">
        <p14:creationId xmlns:p14="http://schemas.microsoft.com/office/powerpoint/2010/main" val="11377063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8F65C-57FD-42C7-89A9-5D216F45BBA1}"/>
              </a:ext>
            </a:extLst>
          </p:cNvPr>
          <p:cNvSpPr>
            <a:spLocks noGrp="1"/>
          </p:cNvSpPr>
          <p:nvPr>
            <p:ph type="title"/>
          </p:nvPr>
        </p:nvSpPr>
        <p:spPr>
          <a:xfrm>
            <a:off x="1493240" y="795528"/>
            <a:ext cx="8934437" cy="646331"/>
          </a:xfrm>
        </p:spPr>
        <p:txBody>
          <a:bodyPr>
            <a:normAutofit fontScale="90000"/>
          </a:bodyPr>
          <a:lstStyle/>
          <a:p>
            <a:r>
              <a:rPr lang="en-GB" b="1" dirty="0"/>
              <a:t>References </a:t>
            </a:r>
          </a:p>
        </p:txBody>
      </p:sp>
      <p:sp>
        <p:nvSpPr>
          <p:cNvPr id="3" name="Content Placeholder 2">
            <a:extLst>
              <a:ext uri="{FF2B5EF4-FFF2-40B4-BE49-F238E27FC236}">
                <a16:creationId xmlns:a16="http://schemas.microsoft.com/office/drawing/2014/main" id="{0FE26275-387E-4D7E-B663-E6EB26DB5C1B}"/>
              </a:ext>
            </a:extLst>
          </p:cNvPr>
          <p:cNvSpPr>
            <a:spLocks noGrp="1"/>
          </p:cNvSpPr>
          <p:nvPr>
            <p:ph idx="1"/>
          </p:nvPr>
        </p:nvSpPr>
        <p:spPr/>
        <p:txBody>
          <a:bodyPr/>
          <a:lstStyle/>
          <a:p>
            <a:pPr>
              <a:lnSpc>
                <a:spcPct val="100000"/>
              </a:lnSpc>
            </a:pPr>
            <a:r>
              <a:rPr lang="en-GB" sz="1200" dirty="0"/>
              <a:t>Bronfenbrenner, U. (2005) </a:t>
            </a:r>
            <a:r>
              <a:rPr lang="en-GB" sz="1200" i="1" dirty="0"/>
              <a:t>Making human beings human: Bioecological perspectives on human development</a:t>
            </a:r>
            <a:r>
              <a:rPr lang="en-GB" sz="1200" dirty="0"/>
              <a:t>. Thousand Oaks, CA: Sage</a:t>
            </a:r>
          </a:p>
          <a:p>
            <a:pPr marL="0" indent="0">
              <a:lnSpc>
                <a:spcPct val="100000"/>
              </a:lnSpc>
              <a:buNone/>
            </a:pPr>
            <a:endParaRPr lang="en-GB" sz="1200" dirty="0">
              <a:solidFill>
                <a:srgbClr val="0000FF"/>
              </a:solidFill>
              <a:hlinkClick r:id="rId2">
                <a:extLst>
                  <a:ext uri="{A12FA001-AC4F-418D-AE19-62706E023703}">
                    <ahyp:hlinkClr xmlns:ahyp="http://schemas.microsoft.com/office/drawing/2018/hyperlinkcolor" val="tx"/>
                  </a:ext>
                </a:extLst>
              </a:hlinkClick>
            </a:endParaRPr>
          </a:p>
          <a:p>
            <a:pPr>
              <a:lnSpc>
                <a:spcPct val="100000"/>
              </a:lnSpc>
            </a:pPr>
            <a:r>
              <a:rPr lang="en-GB" sz="1200" dirty="0" err="1"/>
              <a:t>Unicef</a:t>
            </a:r>
            <a:r>
              <a:rPr lang="en-GB" sz="1200" dirty="0"/>
              <a:t> (2014) </a:t>
            </a:r>
            <a:r>
              <a:rPr lang="en-GB" sz="1200" i="1" dirty="0"/>
              <a:t>Neuroscience is redefining Early Childhood Development. </a:t>
            </a:r>
            <a:r>
              <a:rPr lang="en-GB" sz="1200" dirty="0"/>
              <a:t>(online) Available at:  </a:t>
            </a:r>
            <a:r>
              <a:rPr lang="en-GB" sz="1200" dirty="0">
                <a:hlinkClick r:id="rId3"/>
              </a:rPr>
              <a:t>https://blogs.unicef.org/blog/neuroscience-is-redefining-early-childhood-development/</a:t>
            </a:r>
            <a:r>
              <a:rPr lang="en-GB" sz="1200" dirty="0"/>
              <a:t> (date accessed: 02/07/2021). </a:t>
            </a:r>
          </a:p>
          <a:p>
            <a:endParaRPr lang="en-GB" dirty="0"/>
          </a:p>
        </p:txBody>
      </p:sp>
    </p:spTree>
    <p:extLst>
      <p:ext uri="{BB962C8B-B14F-4D97-AF65-F5344CB8AC3E}">
        <p14:creationId xmlns:p14="http://schemas.microsoft.com/office/powerpoint/2010/main" val="394472827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221</TotalTime>
  <Words>1225</Words>
  <Application>Microsoft Office PowerPoint</Application>
  <PresentationFormat>Widescreen</PresentationFormat>
  <Paragraphs>90</Paragraphs>
  <Slides>19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Myriad Pro</vt:lpstr>
      <vt:lpstr>20140311PresentationUWTSDTemplate</vt:lpstr>
      <vt:lpstr>Community Care and Development (BMHP6022_LON)  </vt:lpstr>
      <vt:lpstr>Learning objectives </vt:lpstr>
      <vt:lpstr>Nature vs. Nurture    Genes or Environnent ?</vt:lpstr>
      <vt:lpstr>Nature vs. Nurture</vt:lpstr>
      <vt:lpstr>Contemporary Views</vt:lpstr>
      <vt:lpstr>Factors which impact on child development</vt:lpstr>
      <vt:lpstr>Bio-Social, Cultural Context of Family</vt:lpstr>
      <vt:lpstr>Cultural Context of Community</vt:lpstr>
      <vt:lpstr>Childhood development in context</vt:lpstr>
      <vt:lpstr>Bronfenbrenner’s Ecological systems theory  </vt:lpstr>
      <vt:lpstr>The Five Ecological Systems</vt:lpstr>
      <vt:lpstr>Neuroscience is redefining Early Childhood Development</vt:lpstr>
      <vt:lpstr>How Early Childhood Experiences Affect Lifelong Health and Learning</vt:lpstr>
      <vt:lpstr>Toxic Stress Derails Healthy Development</vt:lpstr>
      <vt:lpstr>Early Childhood Programs and Services  Key role in helping to create better health outcomes</vt:lpstr>
      <vt:lpstr>Child development and the use of advocacy </vt:lpstr>
      <vt:lpstr>What is a Child Advocate?</vt:lpstr>
      <vt:lpstr>A right to develop</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Community Care and Development (BMHP6022_LON)  </dc:title>
  <dc:creator>bianca sanfilippo</dc:creator>
  <cp:lastModifiedBy>bianca sanfilippo</cp:lastModifiedBy>
  <cp:revision>2</cp:revision>
  <dcterms:created xsi:type="dcterms:W3CDTF">2021-11-14T20:47:01Z</dcterms:created>
  <dcterms:modified xsi:type="dcterms:W3CDTF">2021-11-15T20:44:19Z</dcterms:modified>
</cp:coreProperties>
</file>