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73" r:id="rId5"/>
  </p:sldMasterIdLst>
  <p:notesMasterIdLst>
    <p:notesMasterId r:id="rId20"/>
  </p:notesMasterIdLst>
  <p:handoutMasterIdLst>
    <p:handoutMasterId r:id="rId21"/>
  </p:handoutMasterIdLst>
  <p:sldIdLst>
    <p:sldId id="256" r:id="rId6"/>
    <p:sldId id="292" r:id="rId7"/>
    <p:sldId id="306" r:id="rId8"/>
    <p:sldId id="307" r:id="rId9"/>
    <p:sldId id="273" r:id="rId10"/>
    <p:sldId id="301" r:id="rId11"/>
    <p:sldId id="300" r:id="rId12"/>
    <p:sldId id="311" r:id="rId13"/>
    <p:sldId id="317" r:id="rId14"/>
    <p:sldId id="304" r:id="rId15"/>
    <p:sldId id="302" r:id="rId16"/>
    <p:sldId id="313" r:id="rId17"/>
    <p:sldId id="275" r:id="rId18"/>
    <p:sldId id="291"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029" autoAdjust="0"/>
    <p:restoredTop sz="71839" autoAdjust="0"/>
  </p:normalViewPr>
  <p:slideViewPr>
    <p:cSldViewPr>
      <p:cViewPr varScale="1">
        <p:scale>
          <a:sx n="50" d="100"/>
          <a:sy n="50" d="100"/>
        </p:scale>
        <p:origin x="1938" y="4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29/05/2022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pPr/>
              <a:t>5/29/2022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pPr/>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youtube.com/watch?v=ZI49yUBcXeQ" TargetMode="External"/><Relationship Id="rId2" Type="http://schemas.openxmlformats.org/officeDocument/2006/relationships/slide" Target="../slides/slide5.xml"/><Relationship Id="rId1" Type="http://schemas.openxmlformats.org/officeDocument/2006/relationships/notesMaster" Target="../notesMasters/notesMaster1.xml"/><Relationship Id="rId5" Type="http://schemas.openxmlformats.org/officeDocument/2006/relationships/hyperlink" Target="https://www.youtube.com/watch?v=7JOVo4BPbH0" TargetMode="External"/><Relationship Id="rId4" Type="http://schemas.openxmlformats.org/officeDocument/2006/relationships/hyperlink" Target="https://www.youtube.com/watch?v=tWNUcp3FtZ4" TargetMode="Externa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nationalcareers.service.gov.uk/" TargetMode="External"/><Relationship Id="rId2" Type="http://schemas.openxmlformats.org/officeDocument/2006/relationships/slide" Target="../slides/slide8.xml"/><Relationship Id="rId1" Type="http://schemas.openxmlformats.org/officeDocument/2006/relationships/notesMaster" Target="../notesMasters/notesMaster1.xml"/><Relationship Id="rId6" Type="http://schemas.openxmlformats.org/officeDocument/2006/relationships/hyperlink" Target="https://nationalcareers.service.gov.uk/job-categories/social-care" TargetMode="External"/><Relationship Id="rId5" Type="http://schemas.openxmlformats.org/officeDocument/2006/relationships/hyperlink" Target="https://nationalcareers.service.gov.uk/job-categories/healthcare" TargetMode="External"/><Relationship Id="rId4" Type="http://schemas.openxmlformats.org/officeDocument/2006/relationships/hyperlink" Target="https://nationalcareers.service.gov.uk/job-categories/business-and-finance" TargetMode="Externa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tesco-careers.com/" TargetMode="External"/><Relationship Id="rId2" Type="http://schemas.openxmlformats.org/officeDocument/2006/relationships/slide" Target="../slides/slide9.xml"/><Relationship Id="rId1" Type="http://schemas.openxmlformats.org/officeDocument/2006/relationships/notesMaster" Target="../notesMasters/notesMaster1.xml"/><Relationship Id="rId4" Type="http://schemas.openxmlformats.org/officeDocument/2006/relationships/hyperlink" Target="https://careers.necgroup.co.uk/vacancies/"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will assess LO2 using the task 3 reflective report-  the Gibbs reflective cycle, SWOT analysis and Personal development plan (PDP) will be discussed in week 9 and workshop week 10.</a:t>
            </a:r>
          </a:p>
          <a:p>
            <a:r>
              <a:rPr lang="en-GB" dirty="0"/>
              <a:t>LO3 – This learning outcome will be assessed using task 2 – (academic report) and  task 3 (reflective report) which will report on week 7&amp;8– (group activity/presentation and peer feedback)</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3</a:t>
            </a:fld>
            <a:endParaRPr lang="en-US"/>
          </a:p>
        </p:txBody>
      </p:sp>
    </p:spTree>
    <p:extLst>
      <p:ext uri="{BB962C8B-B14F-4D97-AF65-F5344CB8AC3E}">
        <p14:creationId xmlns:p14="http://schemas.microsoft.com/office/powerpoint/2010/main" val="24377407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Follow the embedded links to watch each of the job videos in turn. The real life staff will discuss what they do in their jobs. Allow the students to discuss what career aspirations they have. </a:t>
            </a:r>
          </a:p>
          <a:p>
            <a:endParaRPr lang="en-GB" dirty="0"/>
          </a:p>
          <a:p>
            <a:endParaRPr lang="en-GB" dirty="0"/>
          </a:p>
          <a:p>
            <a:r>
              <a:rPr lang="en-GB" dirty="0"/>
              <a:t>Links to videos – Area manager at Amazon </a:t>
            </a:r>
            <a:r>
              <a:rPr lang="en-GB" dirty="0">
                <a:hlinkClick r:id="rId3"/>
              </a:rPr>
              <a:t>https://www.youtube.com/watch?v=ZI49yUBcXeQ</a:t>
            </a:r>
            <a:endParaRPr lang="en-GB" dirty="0"/>
          </a:p>
          <a:p>
            <a:r>
              <a:rPr lang="en-GB" dirty="0"/>
              <a:t>                            Occupational Therapist </a:t>
            </a:r>
            <a:r>
              <a:rPr lang="en-GB" dirty="0">
                <a:hlinkClick r:id="rId4"/>
              </a:rPr>
              <a:t>https://www.youtube.com/watch?v=tWNUcp3FtZ4</a:t>
            </a:r>
            <a:endParaRPr lang="en-GB" dirty="0"/>
          </a:p>
          <a:p>
            <a:r>
              <a:rPr lang="en-GB" dirty="0"/>
              <a:t>		    Nursing </a:t>
            </a:r>
            <a:r>
              <a:rPr lang="en-GB" dirty="0">
                <a:hlinkClick r:id="rId5"/>
              </a:rPr>
              <a:t>https://www.youtube.com/watch?v=7JOVo4BPbH0</a:t>
            </a:r>
            <a:r>
              <a:rPr lang="en-GB" dirty="0"/>
              <a:t> </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5</a:t>
            </a:fld>
            <a:endParaRPr lang="en-US"/>
          </a:p>
        </p:txBody>
      </p:sp>
    </p:spTree>
    <p:extLst>
      <p:ext uri="{BB962C8B-B14F-4D97-AF65-F5344CB8AC3E}">
        <p14:creationId xmlns:p14="http://schemas.microsoft.com/office/powerpoint/2010/main" val="34967923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Explore each as a group following the embedded links in the images before completing the tasks independently. Ensure that the screen scrolls down to the “What you’ll do” – Day to day tasks as well as “</a:t>
            </a:r>
            <a:r>
              <a:rPr lang="en-GB" b="1" dirty="0"/>
              <a:t>what it takes</a:t>
            </a:r>
            <a:r>
              <a:rPr lang="en-GB" dirty="0"/>
              <a:t>” skills section for each job. </a:t>
            </a:r>
          </a:p>
          <a:p>
            <a:endParaRPr lang="en-GB" dirty="0"/>
          </a:p>
          <a:p>
            <a:r>
              <a:rPr lang="en-GB" dirty="0"/>
              <a:t>Provide time to students to explore this site independently. </a:t>
            </a:r>
          </a:p>
          <a:p>
            <a:endParaRPr lang="en-GB" dirty="0"/>
          </a:p>
          <a:p>
            <a:r>
              <a:rPr lang="en-GB" dirty="0">
                <a:hlinkClick r:id="rId3"/>
              </a:rPr>
              <a:t>https://nationalcareers.service.gov.uk/</a:t>
            </a:r>
            <a:endParaRPr lang="en-GB" dirty="0"/>
          </a:p>
          <a:p>
            <a:endParaRPr lang="en-GB" dirty="0"/>
          </a:p>
          <a:p>
            <a:r>
              <a:rPr lang="en-GB" dirty="0">
                <a:hlinkClick r:id="rId4"/>
              </a:rPr>
              <a:t>https://nationalcareers.service.gov.uk/job-categories/business-and-finance</a:t>
            </a:r>
            <a:endParaRPr lang="en-GB" dirty="0"/>
          </a:p>
          <a:p>
            <a:r>
              <a:rPr lang="en-GB" dirty="0">
                <a:hlinkClick r:id="rId5"/>
              </a:rPr>
              <a:t>https://nationalcareers.service.gov.uk/job-categories/healthcare</a:t>
            </a:r>
            <a:r>
              <a:rPr lang="en-GB" dirty="0"/>
              <a:t> </a:t>
            </a:r>
          </a:p>
          <a:p>
            <a:endParaRPr lang="en-GB" dirty="0"/>
          </a:p>
          <a:p>
            <a:r>
              <a:rPr lang="en-GB" dirty="0">
                <a:hlinkClick r:id="rId6"/>
              </a:rPr>
              <a:t>https://nationalcareers.service.gov.uk/job-categories/social-care</a:t>
            </a:r>
            <a:endParaRPr lang="en-GB" dirty="0"/>
          </a:p>
        </p:txBody>
      </p:sp>
      <p:sp>
        <p:nvSpPr>
          <p:cNvPr id="4" name="Slide Number Placeholder 3"/>
          <p:cNvSpPr>
            <a:spLocks noGrp="1"/>
          </p:cNvSpPr>
          <p:nvPr>
            <p:ph type="sldNum" sz="quarter" idx="5"/>
          </p:nvPr>
        </p:nvSpPr>
        <p:spPr/>
        <p:txBody>
          <a:bodyPr/>
          <a:lstStyle/>
          <a:p>
            <a:fld id="{FB694583-329C-44BC-BD2A-DACEFE8E03C0}" type="slidenum">
              <a:rPr lang="en-GB" smtClean="0"/>
              <a:t>8</a:t>
            </a:fld>
            <a:endParaRPr lang="en-GB"/>
          </a:p>
        </p:txBody>
      </p:sp>
    </p:spTree>
    <p:extLst>
      <p:ext uri="{BB962C8B-B14F-4D97-AF65-F5344CB8AC3E}">
        <p14:creationId xmlns:p14="http://schemas.microsoft.com/office/powerpoint/2010/main" val="18833611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Explore the sites as a groups to model how to conduct a search and navigate job information. Then allow students time to work independently. </a:t>
            </a:r>
          </a:p>
          <a:p>
            <a:endParaRPr lang="en-GB" dirty="0"/>
          </a:p>
          <a:p>
            <a:r>
              <a:rPr lang="en-GB" dirty="0"/>
              <a:t> </a:t>
            </a:r>
            <a:r>
              <a:rPr lang="en-GB" dirty="0">
                <a:hlinkClick r:id="rId3"/>
              </a:rPr>
              <a:t>https://www.tesco-careers.com/</a:t>
            </a:r>
            <a:endParaRPr lang="en-GB" dirty="0"/>
          </a:p>
          <a:p>
            <a:r>
              <a:rPr lang="en-GB" dirty="0"/>
              <a:t>  </a:t>
            </a:r>
            <a:r>
              <a:rPr lang="en-GB" dirty="0">
                <a:hlinkClick r:id="rId4"/>
              </a:rPr>
              <a:t>https://careers.necgroup.co.uk/vacancies/</a:t>
            </a: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9</a:t>
            </a:fld>
            <a:endParaRPr lang="en-US"/>
          </a:p>
        </p:txBody>
      </p:sp>
    </p:spTree>
    <p:extLst>
      <p:ext uri="{BB962C8B-B14F-4D97-AF65-F5344CB8AC3E}">
        <p14:creationId xmlns:p14="http://schemas.microsoft.com/office/powerpoint/2010/main" val="27212505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Activity 1 can be found as a word activity and a Moodle based activity in Week 6. Students can choose to use any of the sites explored to identify the skills required for a particular job. </a:t>
            </a:r>
          </a:p>
        </p:txBody>
      </p:sp>
      <p:sp>
        <p:nvSpPr>
          <p:cNvPr id="4" name="Slide Number Placeholder 3"/>
          <p:cNvSpPr>
            <a:spLocks noGrp="1"/>
          </p:cNvSpPr>
          <p:nvPr>
            <p:ph type="sldNum" sz="quarter" idx="10"/>
          </p:nvPr>
        </p:nvSpPr>
        <p:spPr/>
        <p:txBody>
          <a:bodyPr/>
          <a:lstStyle/>
          <a:p>
            <a:fld id="{6936E1E2-17D2-5E4C-B96D-EEDAC0EF77DB}" type="slidenum">
              <a:rPr lang="en-US" smtClean="0"/>
              <a:pPr/>
              <a:t>10</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Reveal each skill one at a time – do they have this skill on their list? Go through all ten. Ask the students if there are any other specific skills that are commonly needed in health and social care jobs that are not listed here?</a:t>
            </a:r>
          </a:p>
        </p:txBody>
      </p:sp>
      <p:sp>
        <p:nvSpPr>
          <p:cNvPr id="4" name="Slide Number Placeholder 3"/>
          <p:cNvSpPr>
            <a:spLocks noGrp="1"/>
          </p:cNvSpPr>
          <p:nvPr>
            <p:ph type="sldNum" sz="quarter" idx="10"/>
          </p:nvPr>
        </p:nvSpPr>
        <p:spPr/>
        <p:txBody>
          <a:bodyPr/>
          <a:lstStyle/>
          <a:p>
            <a:fld id="{6936E1E2-17D2-5E4C-B96D-EEDAC0EF77DB}" type="slidenum">
              <a:rPr lang="en-US" smtClean="0"/>
              <a:pPr/>
              <a:t>11</a:t>
            </a:fld>
            <a:endParaRPr lang="en-US"/>
          </a:p>
        </p:txBody>
      </p:sp>
    </p:spTree>
    <p:extLst>
      <p:ext uri="{BB962C8B-B14F-4D97-AF65-F5344CB8AC3E}">
        <p14:creationId xmlns:p14="http://schemas.microsoft.com/office/powerpoint/2010/main" val="24804865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skills audit will highlight to students the skills needed to be success in </a:t>
            </a:r>
            <a:r>
              <a:rPr lang="en-GB"/>
              <a:t>task 3 </a:t>
            </a: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12</a:t>
            </a:fld>
            <a:endParaRPr lang="en-US"/>
          </a:p>
        </p:txBody>
      </p:sp>
    </p:spTree>
    <p:extLst>
      <p:ext uri="{BB962C8B-B14F-4D97-AF65-F5344CB8AC3E}">
        <p14:creationId xmlns:p14="http://schemas.microsoft.com/office/powerpoint/2010/main" val="329146948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29/05/2022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29/05/2022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29/05/2022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29/05/2022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29/05/2022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29/05/2022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29/05/2022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29/05/2022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29/05/2022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29/05/2022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29/05/2022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5/29/2022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1537087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29/05/2022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7" name="Rectangle 6"/>
          <p:cNvSpPr/>
          <p:nvPr/>
        </p:nvSpPr>
        <p:spPr>
          <a:xfrm>
            <a:off x="176022" y="237744"/>
            <a:ext cx="8791956"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278892" y="374904"/>
            <a:ext cx="8586216"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800100" y="642594"/>
            <a:ext cx="75438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00100" y="2103120"/>
            <a:ext cx="75438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42596" y="6035040"/>
            <a:ext cx="2169784" cy="365760"/>
          </a:xfrm>
          <a:prstGeom prst="rect">
            <a:avLst/>
          </a:prstGeom>
        </p:spPr>
        <p:txBody>
          <a:bodyPr vert="horz" lIns="91440" tIns="45720" rIns="91440" bIns="45720" rtlCol="0" anchor="b"/>
          <a:lstStyle>
            <a:lvl1pPr algn="r">
              <a:defRPr sz="600">
                <a:solidFill>
                  <a:schemeClr val="tx1">
                    <a:lumMod val="75000"/>
                    <a:lumOff val="25000"/>
                  </a:schemeClr>
                </a:solidFill>
              </a:defRPr>
            </a:lvl1pPr>
          </a:lstStyle>
          <a:p>
            <a:fld id="{F6FA2B21-3FCD-4721-B95C-427943F61125}" type="datetime1">
              <a:rPr lang="en-US" smtClean="0"/>
              <a:t>5/29/2022</a:t>
            </a:fld>
            <a:endParaRPr lang="en-US" dirty="0"/>
          </a:p>
        </p:txBody>
      </p:sp>
      <p:sp>
        <p:nvSpPr>
          <p:cNvPr id="5" name="Footer Placeholder 4"/>
          <p:cNvSpPr>
            <a:spLocks noGrp="1"/>
          </p:cNvSpPr>
          <p:nvPr>
            <p:ph type="ftr" sz="quarter" idx="3"/>
          </p:nvPr>
        </p:nvSpPr>
        <p:spPr>
          <a:xfrm>
            <a:off x="800100" y="6035040"/>
            <a:ext cx="4362450" cy="365760"/>
          </a:xfrm>
          <a:prstGeom prst="rect">
            <a:avLst/>
          </a:prstGeom>
        </p:spPr>
        <p:txBody>
          <a:bodyPr vert="horz" lIns="91440" tIns="45720" rIns="91440" bIns="45720" rtlCol="0" anchor="b"/>
          <a:lstStyle>
            <a:lvl1pPr algn="l">
              <a:defRPr sz="6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7715250" y="6035040"/>
            <a:ext cx="628650" cy="365760"/>
          </a:xfrm>
          <a:prstGeom prst="rect">
            <a:avLst/>
          </a:prstGeom>
        </p:spPr>
        <p:txBody>
          <a:bodyPr vert="horz" lIns="91440" tIns="45720" rIns="91440" bIns="45720" rtlCol="0" anchor="b"/>
          <a:lstStyle>
            <a:lvl1pPr algn="r">
              <a:defRPr sz="6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8" r:id="rId1"/>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6.JPG"/><Relationship Id="rId3" Type="http://schemas.openxmlformats.org/officeDocument/2006/relationships/hyperlink" Target="https://www.youtube.com/watch?v=ZI49yUBcXeQ" TargetMode="External"/><Relationship Id="rId7" Type="http://schemas.openxmlformats.org/officeDocument/2006/relationships/hyperlink" Target="https://www.youtube.com/watch?v=7JOVo4BPbH0"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5.JPG"/><Relationship Id="rId5" Type="http://schemas.openxmlformats.org/officeDocument/2006/relationships/hyperlink" Target="https://www.youtube.com/watch?v=tWNUcp3FtZ4" TargetMode="Externa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nationalcareers.service.gov.uk/job-categories/business-and-finance" TargetMode="External"/><Relationship Id="rId3" Type="http://schemas.openxmlformats.org/officeDocument/2006/relationships/hyperlink" Target="https://nationalcareers.service.gov.uk/" TargetMode="External"/><Relationship Id="rId7" Type="http://schemas.openxmlformats.org/officeDocument/2006/relationships/image" Target="../media/image10.JPG"/><Relationship Id="rId2" Type="http://schemas.openxmlformats.org/officeDocument/2006/relationships/notesSlide" Target="../notesSlides/notesSlide3.xml"/><Relationship Id="rId1" Type="http://schemas.openxmlformats.org/officeDocument/2006/relationships/slideLayout" Target="../slideLayouts/slideLayout12.xml"/><Relationship Id="rId6" Type="http://schemas.openxmlformats.org/officeDocument/2006/relationships/hyperlink" Target="https://nationalcareers.service.gov.uk/job-categories/social-care" TargetMode="External"/><Relationship Id="rId5" Type="http://schemas.openxmlformats.org/officeDocument/2006/relationships/image" Target="../media/image9.JPG"/><Relationship Id="rId4" Type="http://schemas.openxmlformats.org/officeDocument/2006/relationships/hyperlink" Target="https://nationalcareers.service.gov.uk/job-categories/healthcare" TargetMode="External"/><Relationship Id="rId9"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hyperlink" Target="https://www.tesco-careers.com/" TargetMode="External"/><Relationship Id="rId2" Type="http://schemas.openxmlformats.org/officeDocument/2006/relationships/notesSlide" Target="../notesSlides/notesSlide4.xml"/><Relationship Id="rId1" Type="http://schemas.openxmlformats.org/officeDocument/2006/relationships/slideLayout" Target="../slideLayouts/slideLayout12.xml"/><Relationship Id="rId6" Type="http://schemas.openxmlformats.org/officeDocument/2006/relationships/image" Target="../media/image13.png"/><Relationship Id="rId5" Type="http://schemas.openxmlformats.org/officeDocument/2006/relationships/hyperlink" Target="https://careers.necgroup.co.uk/vacancies/" TargetMode="Externa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hyperlink" Target="https://nationalcareers.service.gov.uk/explore-careers"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a:bodyPr>
          <a:lstStyle/>
          <a:p>
            <a:r>
              <a:rPr lang="en-GB" altLang="en-US" sz="2400" dirty="0"/>
              <a:t>Certificate of Higher Education in Skills for the Workplace</a:t>
            </a:r>
            <a:br>
              <a:rPr lang="en-GB" altLang="en-US" sz="2400" dirty="0"/>
            </a:br>
            <a:br>
              <a:rPr lang="en-GB" altLang="en-US" dirty="0"/>
            </a:br>
            <a:r>
              <a:rPr lang="en-GB" dirty="0"/>
              <a:t> </a:t>
            </a:r>
            <a:r>
              <a:rPr lang="en-GB" sz="3100" b="1" dirty="0">
                <a:solidFill>
                  <a:schemeClr val="accent2">
                    <a:lumMod val="20000"/>
                    <a:lumOff val="80000"/>
                  </a:schemeClr>
                </a:solidFill>
              </a:rPr>
              <a:t>Academic and Employability skills</a:t>
            </a:r>
            <a:br>
              <a:rPr lang="en-GB" sz="4000" b="1" dirty="0">
                <a:solidFill>
                  <a:schemeClr val="accent2">
                    <a:lumMod val="20000"/>
                    <a:lumOff val="80000"/>
                  </a:schemeClr>
                </a:solidFill>
              </a:rPr>
            </a:br>
            <a:r>
              <a:rPr lang="en-GB" sz="3100" b="1" dirty="0">
                <a:solidFill>
                  <a:schemeClr val="accent2">
                    <a:lumMod val="20000"/>
                    <a:lumOff val="80000"/>
                  </a:schemeClr>
                </a:solidFill>
              </a:rPr>
              <a:t>(BMSW4001)</a:t>
            </a:r>
            <a:br>
              <a:rPr lang="en-GB" sz="3200" b="1" dirty="0">
                <a:solidFill>
                  <a:schemeClr val="accent2">
                    <a:lumMod val="20000"/>
                    <a:lumOff val="80000"/>
                  </a:schemeClr>
                </a:solidFill>
              </a:rPr>
            </a:br>
            <a:r>
              <a:rPr lang="en-GB" sz="6000" b="1" dirty="0">
                <a:solidFill>
                  <a:schemeClr val="accent2">
                    <a:lumMod val="20000"/>
                    <a:lumOff val="80000"/>
                  </a:schemeClr>
                </a:solidFill>
              </a:rPr>
              <a:t>Introduction to Employability skills</a:t>
            </a:r>
            <a:endParaRPr lang="en-GB" altLang="en-US" dirty="0">
              <a:solidFill>
                <a:schemeClr val="accent2">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p:txBody>
          <a:bodyPr/>
          <a:lstStyle/>
          <a:p>
            <a:r>
              <a:rPr lang="en-GB" dirty="0"/>
              <a:t>In this session we will…..</a:t>
            </a:r>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p:txBody>
          <a:bodyPr/>
          <a:lstStyle/>
          <a:p>
            <a:r>
              <a:rPr lang="en-US" dirty="0"/>
              <a:t>Introduce the focus of remainder of the module. </a:t>
            </a:r>
          </a:p>
          <a:p>
            <a:r>
              <a:rPr lang="en-US" dirty="0"/>
              <a:t>Discuss what are employability skills</a:t>
            </a:r>
          </a:p>
          <a:p>
            <a:r>
              <a:rPr lang="en-US" dirty="0"/>
              <a:t>Identify the top skills that employers seek</a:t>
            </a:r>
          </a:p>
        </p:txBody>
      </p:sp>
    </p:spTree>
    <p:extLst>
      <p:ext uri="{BB962C8B-B14F-4D97-AF65-F5344CB8AC3E}">
        <p14:creationId xmlns:p14="http://schemas.microsoft.com/office/powerpoint/2010/main" val="40859940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EA7233-C076-4F18-980D-38E70A06CC80}"/>
              </a:ext>
            </a:extLst>
          </p:cNvPr>
          <p:cNvSpPr>
            <a:spLocks noGrp="1"/>
          </p:cNvSpPr>
          <p:nvPr>
            <p:ph type="title"/>
          </p:nvPr>
        </p:nvSpPr>
        <p:spPr/>
        <p:txBody>
          <a:bodyPr>
            <a:normAutofit fontScale="90000"/>
          </a:bodyPr>
          <a:lstStyle/>
          <a:p>
            <a:r>
              <a:rPr lang="en-GB" dirty="0"/>
              <a:t>Learning outcomes to be assessed in task 3. </a:t>
            </a:r>
          </a:p>
        </p:txBody>
      </p:sp>
      <p:grpSp>
        <p:nvGrpSpPr>
          <p:cNvPr id="14" name="Group 13">
            <a:extLst>
              <a:ext uri="{FF2B5EF4-FFF2-40B4-BE49-F238E27FC236}">
                <a16:creationId xmlns:a16="http://schemas.microsoft.com/office/drawing/2014/main" id="{A7D14AD7-2915-4EC5-9C6F-DB74CE1DF878}"/>
              </a:ext>
            </a:extLst>
          </p:cNvPr>
          <p:cNvGrpSpPr/>
          <p:nvPr/>
        </p:nvGrpSpPr>
        <p:grpSpPr>
          <a:xfrm>
            <a:off x="539552" y="1717345"/>
            <a:ext cx="8229600" cy="1254825"/>
            <a:chOff x="539552" y="1717345"/>
            <a:chExt cx="8229600" cy="1254825"/>
          </a:xfrm>
        </p:grpSpPr>
        <p:sp>
          <p:nvSpPr>
            <p:cNvPr id="8" name="Freeform: Shape 7">
              <a:extLst>
                <a:ext uri="{FF2B5EF4-FFF2-40B4-BE49-F238E27FC236}">
                  <a16:creationId xmlns:a16="http://schemas.microsoft.com/office/drawing/2014/main" id="{9608B0CE-6F10-4971-997D-9733485D2E61}"/>
                </a:ext>
              </a:extLst>
            </p:cNvPr>
            <p:cNvSpPr/>
            <p:nvPr/>
          </p:nvSpPr>
          <p:spPr>
            <a:xfrm>
              <a:off x="539552" y="2087357"/>
              <a:ext cx="1557478" cy="514800"/>
            </a:xfrm>
            <a:custGeom>
              <a:avLst/>
              <a:gdLst>
                <a:gd name="connsiteX0" fmla="*/ 0 w 1153417"/>
                <a:gd name="connsiteY0" fmla="*/ 0 h 514800"/>
                <a:gd name="connsiteX1" fmla="*/ 1153417 w 1153417"/>
                <a:gd name="connsiteY1" fmla="*/ 0 h 514800"/>
                <a:gd name="connsiteX2" fmla="*/ 1153417 w 1153417"/>
                <a:gd name="connsiteY2" fmla="*/ 514800 h 514800"/>
                <a:gd name="connsiteX3" fmla="*/ 0 w 1153417"/>
                <a:gd name="connsiteY3" fmla="*/ 514800 h 514800"/>
                <a:gd name="connsiteX4" fmla="*/ 0 w 1153417"/>
                <a:gd name="connsiteY4" fmla="*/ 0 h 514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3417" h="514800">
                  <a:moveTo>
                    <a:pt x="0" y="0"/>
                  </a:moveTo>
                  <a:lnTo>
                    <a:pt x="1153417" y="0"/>
                  </a:lnTo>
                  <a:lnTo>
                    <a:pt x="1153417" y="514800"/>
                  </a:lnTo>
                  <a:lnTo>
                    <a:pt x="0" y="5148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84912" tIns="66040" rIns="184912" bIns="66040" numCol="1" spcCol="1270" anchor="ctr" anchorCtr="0">
              <a:noAutofit/>
            </a:bodyPr>
            <a:lstStyle/>
            <a:p>
              <a:pPr marL="0" lvl="0" indent="0" algn="r" defTabSz="1155700">
                <a:lnSpc>
                  <a:spcPct val="90000"/>
                </a:lnSpc>
                <a:spcBef>
                  <a:spcPct val="0"/>
                </a:spcBef>
                <a:spcAft>
                  <a:spcPct val="35000"/>
                </a:spcAft>
                <a:buNone/>
              </a:pPr>
              <a:r>
                <a:rPr lang="en-GB" sz="2600" kern="1200" dirty="0"/>
                <a:t>LO2</a:t>
              </a:r>
            </a:p>
          </p:txBody>
        </p:sp>
        <p:sp>
          <p:nvSpPr>
            <p:cNvPr id="9" name="Left Brace 8">
              <a:extLst>
                <a:ext uri="{FF2B5EF4-FFF2-40B4-BE49-F238E27FC236}">
                  <a16:creationId xmlns:a16="http://schemas.microsoft.com/office/drawing/2014/main" id="{8660CEAB-6B7D-4F4E-A4E8-E876D83B7D6C}"/>
                </a:ext>
              </a:extLst>
            </p:cNvPr>
            <p:cNvSpPr/>
            <p:nvPr/>
          </p:nvSpPr>
          <p:spPr>
            <a:xfrm>
              <a:off x="2097032" y="1717345"/>
              <a:ext cx="311495" cy="1254825"/>
            </a:xfrm>
            <a:prstGeom prst="leftBrace">
              <a:avLst>
                <a:gd name="adj1" fmla="val 35000"/>
                <a:gd name="adj2" fmla="val 50000"/>
              </a:avLst>
            </a:prstGeom>
          </p:spPr>
          <p:style>
            <a:lnRef idx="2">
              <a:schemeClr val="accent1">
                <a:shade val="60000"/>
                <a:hueOff val="0"/>
                <a:satOff val="0"/>
                <a:lumOff val="0"/>
                <a:alphaOff val="0"/>
              </a:schemeClr>
            </a:lnRef>
            <a:fillRef idx="0">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sp>
        <p:sp>
          <p:nvSpPr>
            <p:cNvPr id="10" name="Freeform: Shape 9">
              <a:extLst>
                <a:ext uri="{FF2B5EF4-FFF2-40B4-BE49-F238E27FC236}">
                  <a16:creationId xmlns:a16="http://schemas.microsoft.com/office/drawing/2014/main" id="{3546BB0A-76EC-46D8-85F6-3DB0B24AFA51}"/>
                </a:ext>
              </a:extLst>
            </p:cNvPr>
            <p:cNvSpPr/>
            <p:nvPr/>
          </p:nvSpPr>
          <p:spPr>
            <a:xfrm>
              <a:off x="2533126" y="1717345"/>
              <a:ext cx="6236026" cy="1254825"/>
            </a:xfrm>
            <a:custGeom>
              <a:avLst/>
              <a:gdLst>
                <a:gd name="connsiteX0" fmla="*/ 0 w 4618195"/>
                <a:gd name="connsiteY0" fmla="*/ 0 h 1254825"/>
                <a:gd name="connsiteX1" fmla="*/ 4618195 w 4618195"/>
                <a:gd name="connsiteY1" fmla="*/ 0 h 1254825"/>
                <a:gd name="connsiteX2" fmla="*/ 4618195 w 4618195"/>
                <a:gd name="connsiteY2" fmla="*/ 1254825 h 1254825"/>
                <a:gd name="connsiteX3" fmla="*/ 0 w 4618195"/>
                <a:gd name="connsiteY3" fmla="*/ 1254825 h 1254825"/>
                <a:gd name="connsiteX4" fmla="*/ 0 w 4618195"/>
                <a:gd name="connsiteY4" fmla="*/ 0 h 12548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18195" h="1254825">
                  <a:moveTo>
                    <a:pt x="0" y="0"/>
                  </a:moveTo>
                  <a:lnTo>
                    <a:pt x="4618195" y="0"/>
                  </a:lnTo>
                  <a:lnTo>
                    <a:pt x="4618195" y="1254825"/>
                  </a:lnTo>
                  <a:lnTo>
                    <a:pt x="0" y="1254825"/>
                  </a:lnTo>
                  <a:lnTo>
                    <a:pt x="0" y="0"/>
                  </a:lnTo>
                  <a:close/>
                </a:path>
              </a:pathLst>
            </a:custGeom>
          </p:spPr>
          <p:style>
            <a:lnRef idx="0">
              <a:schemeClr val="lt1">
                <a:hueOff val="0"/>
                <a:satOff val="0"/>
                <a:lumOff val="0"/>
                <a:alphaOff val="0"/>
              </a:schemeClr>
            </a:lnRef>
            <a:fillRef idx="3">
              <a:schemeClr val="accent1">
                <a:hueOff val="0"/>
                <a:satOff val="0"/>
                <a:lumOff val="0"/>
                <a:alphaOff val="0"/>
              </a:schemeClr>
            </a:fillRef>
            <a:effectRef idx="3">
              <a:schemeClr val="accent1">
                <a:hueOff val="0"/>
                <a:satOff val="0"/>
                <a:lumOff val="0"/>
                <a:alphaOff val="0"/>
              </a:schemeClr>
            </a:effectRef>
            <a:fontRef idx="minor">
              <a:schemeClr val="lt1"/>
            </a:fontRef>
          </p:style>
          <p:txBody>
            <a:bodyPr spcFirstLastPara="0" vert="horz" wrap="square" lIns="99060" tIns="99060" rIns="99060" bIns="99060" numCol="1" spcCol="1270" anchor="ctr" anchorCtr="0">
              <a:noAutofit/>
            </a:bodyPr>
            <a:lstStyle/>
            <a:p>
              <a:pPr marL="228600" lvl="1" indent="-228600" algn="l" defTabSz="1155700">
                <a:lnSpc>
                  <a:spcPct val="90000"/>
                </a:lnSpc>
                <a:spcBef>
                  <a:spcPct val="0"/>
                </a:spcBef>
                <a:spcAft>
                  <a:spcPct val="15000"/>
                </a:spcAft>
                <a:buNone/>
              </a:pPr>
              <a:r>
                <a:rPr lang="en-GB" sz="2600" kern="1200" dirty="0">
                  <a:effectLst/>
                  <a:latin typeface="Arial" panose="020B0604020202020204" pitchFamily="34" charset="0"/>
                  <a:ea typeface="Times New Roman" panose="02020603050405020304" pitchFamily="18" charset="0"/>
                </a:rPr>
                <a:t>reflect on your learning using recognised models of reflection;</a:t>
              </a:r>
              <a:endParaRPr lang="en-GB" sz="2600" kern="1200" dirty="0"/>
            </a:p>
          </p:txBody>
        </p:sp>
      </p:grpSp>
      <p:grpSp>
        <p:nvGrpSpPr>
          <p:cNvPr id="15" name="Group 14">
            <a:extLst>
              <a:ext uri="{FF2B5EF4-FFF2-40B4-BE49-F238E27FC236}">
                <a16:creationId xmlns:a16="http://schemas.microsoft.com/office/drawing/2014/main" id="{24F9C81E-61A1-4DB3-B5A3-8902DCD4A911}"/>
              </a:ext>
            </a:extLst>
          </p:cNvPr>
          <p:cNvGrpSpPr/>
          <p:nvPr/>
        </p:nvGrpSpPr>
        <p:grpSpPr>
          <a:xfrm>
            <a:off x="548702" y="3435874"/>
            <a:ext cx="8220450" cy="1803390"/>
            <a:chOff x="548702" y="3435874"/>
            <a:chExt cx="8220450" cy="1803390"/>
          </a:xfrm>
        </p:grpSpPr>
        <p:sp>
          <p:nvSpPr>
            <p:cNvPr id="11" name="Freeform: Shape 10">
              <a:extLst>
                <a:ext uri="{FF2B5EF4-FFF2-40B4-BE49-F238E27FC236}">
                  <a16:creationId xmlns:a16="http://schemas.microsoft.com/office/drawing/2014/main" id="{1B82BA80-BB8F-45A2-BA59-9257E9B1677E}"/>
                </a:ext>
              </a:extLst>
            </p:cNvPr>
            <p:cNvSpPr/>
            <p:nvPr/>
          </p:nvSpPr>
          <p:spPr>
            <a:xfrm>
              <a:off x="548702" y="4105593"/>
              <a:ext cx="1557478" cy="514800"/>
            </a:xfrm>
            <a:custGeom>
              <a:avLst/>
              <a:gdLst>
                <a:gd name="connsiteX0" fmla="*/ 0 w 1522511"/>
                <a:gd name="connsiteY0" fmla="*/ 0 h 514800"/>
                <a:gd name="connsiteX1" fmla="*/ 1522511 w 1522511"/>
                <a:gd name="connsiteY1" fmla="*/ 0 h 514800"/>
                <a:gd name="connsiteX2" fmla="*/ 1522511 w 1522511"/>
                <a:gd name="connsiteY2" fmla="*/ 514800 h 514800"/>
                <a:gd name="connsiteX3" fmla="*/ 0 w 1522511"/>
                <a:gd name="connsiteY3" fmla="*/ 514800 h 514800"/>
                <a:gd name="connsiteX4" fmla="*/ 0 w 1522511"/>
                <a:gd name="connsiteY4" fmla="*/ 0 h 514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22511" h="514800">
                  <a:moveTo>
                    <a:pt x="0" y="0"/>
                  </a:moveTo>
                  <a:lnTo>
                    <a:pt x="1522511" y="0"/>
                  </a:lnTo>
                  <a:lnTo>
                    <a:pt x="1522511" y="514800"/>
                  </a:lnTo>
                  <a:lnTo>
                    <a:pt x="0" y="5148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84912" tIns="66040" rIns="184912" bIns="66040" numCol="1" spcCol="1270" anchor="ctr" anchorCtr="0">
              <a:noAutofit/>
            </a:bodyPr>
            <a:lstStyle/>
            <a:p>
              <a:pPr marL="0" lvl="0" indent="0" algn="r" defTabSz="1155700">
                <a:lnSpc>
                  <a:spcPct val="90000"/>
                </a:lnSpc>
                <a:spcBef>
                  <a:spcPct val="0"/>
                </a:spcBef>
                <a:spcAft>
                  <a:spcPct val="35000"/>
                </a:spcAft>
                <a:buNone/>
              </a:pPr>
              <a:r>
                <a:rPr lang="en-GB" sz="2600" kern="1200" dirty="0"/>
                <a:t>LO3</a:t>
              </a:r>
            </a:p>
          </p:txBody>
        </p:sp>
        <p:sp>
          <p:nvSpPr>
            <p:cNvPr id="12" name="Left Brace 11">
              <a:extLst>
                <a:ext uri="{FF2B5EF4-FFF2-40B4-BE49-F238E27FC236}">
                  <a16:creationId xmlns:a16="http://schemas.microsoft.com/office/drawing/2014/main" id="{B510B2D1-2ADC-4017-A69B-7D75CAC329A5}"/>
                </a:ext>
              </a:extLst>
            </p:cNvPr>
            <p:cNvSpPr/>
            <p:nvPr/>
          </p:nvSpPr>
          <p:spPr>
            <a:xfrm>
              <a:off x="2047191" y="3435874"/>
              <a:ext cx="411174" cy="1803390"/>
            </a:xfrm>
            <a:prstGeom prst="leftBrace">
              <a:avLst>
                <a:gd name="adj1" fmla="val 35000"/>
                <a:gd name="adj2" fmla="val 50000"/>
              </a:avLst>
            </a:prstGeom>
          </p:spPr>
          <p:style>
            <a:lnRef idx="2">
              <a:schemeClr val="accent1">
                <a:shade val="60000"/>
                <a:hueOff val="0"/>
                <a:satOff val="0"/>
                <a:lumOff val="0"/>
                <a:alphaOff val="0"/>
              </a:schemeClr>
            </a:lnRef>
            <a:fillRef idx="0">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sp>
        <p:sp>
          <p:nvSpPr>
            <p:cNvPr id="13" name="Freeform: Shape 12">
              <a:extLst>
                <a:ext uri="{FF2B5EF4-FFF2-40B4-BE49-F238E27FC236}">
                  <a16:creationId xmlns:a16="http://schemas.microsoft.com/office/drawing/2014/main" id="{DC7215CE-55BA-4913-AE69-1DF2990BA0F2}"/>
                </a:ext>
              </a:extLst>
            </p:cNvPr>
            <p:cNvSpPr/>
            <p:nvPr/>
          </p:nvSpPr>
          <p:spPr>
            <a:xfrm>
              <a:off x="2533127" y="3435874"/>
              <a:ext cx="6236025" cy="1803390"/>
            </a:xfrm>
            <a:custGeom>
              <a:avLst/>
              <a:gdLst>
                <a:gd name="connsiteX0" fmla="*/ 0 w 4141231"/>
                <a:gd name="connsiteY0" fmla="*/ 0 h 2638350"/>
                <a:gd name="connsiteX1" fmla="*/ 4141231 w 4141231"/>
                <a:gd name="connsiteY1" fmla="*/ 0 h 2638350"/>
                <a:gd name="connsiteX2" fmla="*/ 4141231 w 4141231"/>
                <a:gd name="connsiteY2" fmla="*/ 2638350 h 2638350"/>
                <a:gd name="connsiteX3" fmla="*/ 0 w 4141231"/>
                <a:gd name="connsiteY3" fmla="*/ 2638350 h 2638350"/>
                <a:gd name="connsiteX4" fmla="*/ 0 w 4141231"/>
                <a:gd name="connsiteY4" fmla="*/ 0 h 26383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41231" h="2638350">
                  <a:moveTo>
                    <a:pt x="0" y="0"/>
                  </a:moveTo>
                  <a:lnTo>
                    <a:pt x="4141231" y="0"/>
                  </a:lnTo>
                  <a:lnTo>
                    <a:pt x="4141231" y="2638350"/>
                  </a:lnTo>
                  <a:lnTo>
                    <a:pt x="0" y="2638350"/>
                  </a:lnTo>
                  <a:lnTo>
                    <a:pt x="0" y="0"/>
                  </a:lnTo>
                  <a:close/>
                </a:path>
              </a:pathLst>
            </a:custGeom>
          </p:spPr>
          <p:style>
            <a:lnRef idx="0">
              <a:schemeClr val="lt1">
                <a:hueOff val="0"/>
                <a:satOff val="0"/>
                <a:lumOff val="0"/>
                <a:alphaOff val="0"/>
              </a:schemeClr>
            </a:lnRef>
            <a:fillRef idx="3">
              <a:schemeClr val="accent1">
                <a:hueOff val="0"/>
                <a:satOff val="0"/>
                <a:lumOff val="0"/>
                <a:alphaOff val="0"/>
              </a:schemeClr>
            </a:fillRef>
            <a:effectRef idx="3">
              <a:schemeClr val="accent1">
                <a:hueOff val="0"/>
                <a:satOff val="0"/>
                <a:lumOff val="0"/>
                <a:alphaOff val="0"/>
              </a:schemeClr>
            </a:effectRef>
            <a:fontRef idx="minor">
              <a:schemeClr val="lt1"/>
            </a:fontRef>
          </p:style>
          <p:txBody>
            <a:bodyPr spcFirstLastPara="0" vert="horz" wrap="square" lIns="99060" tIns="99060" rIns="99060" bIns="99060" numCol="1" spcCol="1270" anchor="ctr" anchorCtr="0">
              <a:noAutofit/>
            </a:bodyPr>
            <a:lstStyle/>
            <a:p>
              <a:pPr marL="228600" lvl="1" indent="-228600" algn="l" defTabSz="1155700">
                <a:lnSpc>
                  <a:spcPct val="90000"/>
                </a:lnSpc>
                <a:spcBef>
                  <a:spcPct val="0"/>
                </a:spcBef>
                <a:spcAft>
                  <a:spcPct val="15000"/>
                </a:spcAft>
                <a:buChar char="•"/>
              </a:pPr>
              <a:r>
                <a:rPr lang="en-GB" sz="2600" kern="1200" dirty="0">
                  <a:effectLst/>
                  <a:latin typeface="Arial" panose="020B0604020202020204" pitchFamily="34" charset="0"/>
                  <a:ea typeface="Times New Roman" panose="02020603050405020304" pitchFamily="18" charset="0"/>
                </a:rPr>
                <a:t>research and present your findings in a variety of formats on a range of   employability skills and collect and analyse feedback on their delivery.</a:t>
              </a:r>
              <a:endParaRPr lang="en-GB" sz="2600" kern="1200" dirty="0"/>
            </a:p>
          </p:txBody>
        </p:sp>
      </p:grpSp>
    </p:spTree>
    <p:extLst>
      <p:ext uri="{BB962C8B-B14F-4D97-AF65-F5344CB8AC3E}">
        <p14:creationId xmlns:p14="http://schemas.microsoft.com/office/powerpoint/2010/main" val="27380925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875154-6254-4ECA-93F4-000E3385B00A}"/>
              </a:ext>
            </a:extLst>
          </p:cNvPr>
          <p:cNvSpPr>
            <a:spLocks noGrp="1"/>
          </p:cNvSpPr>
          <p:nvPr>
            <p:ph type="title"/>
          </p:nvPr>
        </p:nvSpPr>
        <p:spPr/>
        <p:txBody>
          <a:bodyPr/>
          <a:lstStyle/>
          <a:p>
            <a:r>
              <a:rPr lang="en-GB" dirty="0"/>
              <a:t>Week 6 – 10 </a:t>
            </a:r>
          </a:p>
        </p:txBody>
      </p:sp>
      <p:sp>
        <p:nvSpPr>
          <p:cNvPr id="6" name="Block Arc 5">
            <a:extLst>
              <a:ext uri="{FF2B5EF4-FFF2-40B4-BE49-F238E27FC236}">
                <a16:creationId xmlns:a16="http://schemas.microsoft.com/office/drawing/2014/main" id="{DD604370-25CB-41BF-A0EF-75B675FC37CD}"/>
              </a:ext>
            </a:extLst>
          </p:cNvPr>
          <p:cNvSpPr/>
          <p:nvPr/>
        </p:nvSpPr>
        <p:spPr>
          <a:xfrm>
            <a:off x="-3743402" y="716780"/>
            <a:ext cx="5445078" cy="5445078"/>
          </a:xfrm>
          <a:prstGeom prst="blockArc">
            <a:avLst>
              <a:gd name="adj1" fmla="val 18900000"/>
              <a:gd name="adj2" fmla="val 2700000"/>
              <a:gd name="adj3" fmla="val 397"/>
            </a:avLst>
          </a:prstGeom>
        </p:spPr>
        <p:style>
          <a:lnRef idx="2">
            <a:schemeClr val="accent6">
              <a:hueOff val="0"/>
              <a:satOff val="0"/>
              <a:lumOff val="0"/>
              <a:alphaOff val="0"/>
            </a:schemeClr>
          </a:lnRef>
          <a:fillRef idx="0">
            <a:schemeClr val="accent6">
              <a:tint val="90000"/>
              <a:hueOff val="0"/>
              <a:satOff val="0"/>
              <a:lumOff val="0"/>
              <a:alphaOff val="0"/>
            </a:schemeClr>
          </a:fillRef>
          <a:effectRef idx="0">
            <a:schemeClr val="accent6">
              <a:tint val="90000"/>
              <a:hueOff val="0"/>
              <a:satOff val="0"/>
              <a:lumOff val="0"/>
              <a:alphaOff val="0"/>
            </a:schemeClr>
          </a:effectRef>
          <a:fontRef idx="minor">
            <a:schemeClr val="tx1">
              <a:hueOff val="0"/>
              <a:satOff val="0"/>
              <a:lumOff val="0"/>
              <a:alphaOff val="0"/>
            </a:schemeClr>
          </a:fontRef>
        </p:style>
      </p:sp>
      <p:sp>
        <p:nvSpPr>
          <p:cNvPr id="7" name="Freeform: Shape 6">
            <a:extLst>
              <a:ext uri="{FF2B5EF4-FFF2-40B4-BE49-F238E27FC236}">
                <a16:creationId xmlns:a16="http://schemas.microsoft.com/office/drawing/2014/main" id="{75C00D32-DC2B-4EBA-8EE3-A7015E845728}"/>
              </a:ext>
            </a:extLst>
          </p:cNvPr>
          <p:cNvSpPr/>
          <p:nvPr/>
        </p:nvSpPr>
        <p:spPr>
          <a:xfrm>
            <a:off x="1210215" y="1670267"/>
            <a:ext cx="7123348" cy="505581"/>
          </a:xfrm>
          <a:custGeom>
            <a:avLst/>
            <a:gdLst>
              <a:gd name="connsiteX0" fmla="*/ 0 w 7123348"/>
              <a:gd name="connsiteY0" fmla="*/ 0 h 505581"/>
              <a:gd name="connsiteX1" fmla="*/ 7123348 w 7123348"/>
              <a:gd name="connsiteY1" fmla="*/ 0 h 505581"/>
              <a:gd name="connsiteX2" fmla="*/ 7123348 w 7123348"/>
              <a:gd name="connsiteY2" fmla="*/ 505581 h 505581"/>
              <a:gd name="connsiteX3" fmla="*/ 0 w 7123348"/>
              <a:gd name="connsiteY3" fmla="*/ 505581 h 505581"/>
              <a:gd name="connsiteX4" fmla="*/ 0 w 7123348"/>
              <a:gd name="connsiteY4" fmla="*/ 0 h 5055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23348" h="505581">
                <a:moveTo>
                  <a:pt x="0" y="0"/>
                </a:moveTo>
                <a:lnTo>
                  <a:pt x="7123348" y="0"/>
                </a:lnTo>
                <a:lnTo>
                  <a:pt x="7123348" y="505581"/>
                </a:lnTo>
                <a:lnTo>
                  <a:pt x="0" y="505581"/>
                </a:lnTo>
                <a:lnTo>
                  <a:pt x="0" y="0"/>
                </a:lnTo>
                <a:close/>
              </a:path>
            </a:pathLst>
          </a:custGeom>
        </p:spPr>
        <p:style>
          <a:lnRef idx="2">
            <a:schemeClr val="lt1">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fontRef>
        </p:style>
        <p:txBody>
          <a:bodyPr spcFirstLastPara="0" vert="horz" wrap="square" lIns="401306" tIns="60960" rIns="60960" bIns="6096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Week 6 – Employability skills </a:t>
            </a:r>
          </a:p>
        </p:txBody>
      </p:sp>
      <p:sp>
        <p:nvSpPr>
          <p:cNvPr id="8" name="Oval 7">
            <a:extLst>
              <a:ext uri="{FF2B5EF4-FFF2-40B4-BE49-F238E27FC236}">
                <a16:creationId xmlns:a16="http://schemas.microsoft.com/office/drawing/2014/main" id="{471C3F01-D8C4-4D36-AA09-95C833E23FF5}"/>
              </a:ext>
            </a:extLst>
          </p:cNvPr>
          <p:cNvSpPr/>
          <p:nvPr/>
        </p:nvSpPr>
        <p:spPr>
          <a:xfrm>
            <a:off x="894226" y="1607069"/>
            <a:ext cx="631977" cy="631977"/>
          </a:xfrm>
          <a:prstGeom prst="ellipse">
            <a:avLst/>
          </a:prstGeom>
        </p:spPr>
        <p:style>
          <a:lnRef idx="2">
            <a:schemeClr val="accent5">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9" name="Freeform: Shape 8">
            <a:extLst>
              <a:ext uri="{FF2B5EF4-FFF2-40B4-BE49-F238E27FC236}">
                <a16:creationId xmlns:a16="http://schemas.microsoft.com/office/drawing/2014/main" id="{0B49664A-3943-451D-8A58-EE218FFEE89A}"/>
              </a:ext>
            </a:extLst>
          </p:cNvPr>
          <p:cNvSpPr/>
          <p:nvPr/>
        </p:nvSpPr>
        <p:spPr>
          <a:xfrm>
            <a:off x="1572500" y="2428397"/>
            <a:ext cx="6761062" cy="505581"/>
          </a:xfrm>
          <a:custGeom>
            <a:avLst/>
            <a:gdLst>
              <a:gd name="connsiteX0" fmla="*/ 0 w 6761062"/>
              <a:gd name="connsiteY0" fmla="*/ 0 h 505581"/>
              <a:gd name="connsiteX1" fmla="*/ 6761062 w 6761062"/>
              <a:gd name="connsiteY1" fmla="*/ 0 h 505581"/>
              <a:gd name="connsiteX2" fmla="*/ 6761062 w 6761062"/>
              <a:gd name="connsiteY2" fmla="*/ 505581 h 505581"/>
              <a:gd name="connsiteX3" fmla="*/ 0 w 6761062"/>
              <a:gd name="connsiteY3" fmla="*/ 505581 h 505581"/>
              <a:gd name="connsiteX4" fmla="*/ 0 w 6761062"/>
              <a:gd name="connsiteY4" fmla="*/ 0 h 5055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61062" h="505581">
                <a:moveTo>
                  <a:pt x="0" y="0"/>
                </a:moveTo>
                <a:lnTo>
                  <a:pt x="6761062" y="0"/>
                </a:lnTo>
                <a:lnTo>
                  <a:pt x="6761062" y="505581"/>
                </a:lnTo>
                <a:lnTo>
                  <a:pt x="0" y="505581"/>
                </a:lnTo>
                <a:lnTo>
                  <a:pt x="0" y="0"/>
                </a:lnTo>
                <a:close/>
              </a:path>
            </a:pathLst>
          </a:custGeom>
        </p:spPr>
        <p:style>
          <a:lnRef idx="2">
            <a:schemeClr val="lt1">
              <a:hueOff val="0"/>
              <a:satOff val="0"/>
              <a:lumOff val="0"/>
              <a:alphaOff val="0"/>
            </a:schemeClr>
          </a:lnRef>
          <a:fillRef idx="1">
            <a:schemeClr val="accent5">
              <a:hueOff val="-2483469"/>
              <a:satOff val="9953"/>
              <a:lumOff val="2157"/>
              <a:alphaOff val="0"/>
            </a:schemeClr>
          </a:fillRef>
          <a:effectRef idx="0">
            <a:schemeClr val="accent5">
              <a:hueOff val="-2483469"/>
              <a:satOff val="9953"/>
              <a:lumOff val="2157"/>
              <a:alphaOff val="0"/>
            </a:schemeClr>
          </a:effectRef>
          <a:fontRef idx="minor">
            <a:schemeClr val="lt1"/>
          </a:fontRef>
        </p:style>
        <p:txBody>
          <a:bodyPr spcFirstLastPara="0" vert="horz" wrap="square" lIns="401306" tIns="60960" rIns="60960" bIns="6096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Week 7 – Group work</a:t>
            </a:r>
            <a:r>
              <a:rPr lang="en-GB" sz="2400" dirty="0">
                <a:solidFill>
                  <a:schemeClr val="tx1"/>
                </a:solidFill>
              </a:rPr>
              <a:t> – Design a job ad</a:t>
            </a:r>
            <a:r>
              <a:rPr lang="en-GB" sz="2400" dirty="0"/>
              <a:t>.</a:t>
            </a:r>
            <a:r>
              <a:rPr lang="en-GB" sz="2400" kern="1200" dirty="0"/>
              <a:t> </a:t>
            </a:r>
          </a:p>
        </p:txBody>
      </p:sp>
      <p:sp>
        <p:nvSpPr>
          <p:cNvPr id="10" name="Oval 9">
            <a:extLst>
              <a:ext uri="{FF2B5EF4-FFF2-40B4-BE49-F238E27FC236}">
                <a16:creationId xmlns:a16="http://schemas.microsoft.com/office/drawing/2014/main" id="{C2E613D6-DEF6-4268-98F8-82DFE94CCFD3}"/>
              </a:ext>
            </a:extLst>
          </p:cNvPr>
          <p:cNvSpPr/>
          <p:nvPr/>
        </p:nvSpPr>
        <p:spPr>
          <a:xfrm>
            <a:off x="1256511" y="2365199"/>
            <a:ext cx="631977" cy="631977"/>
          </a:xfrm>
          <a:prstGeom prst="ellipse">
            <a:avLst/>
          </a:prstGeom>
        </p:spPr>
        <p:style>
          <a:lnRef idx="2">
            <a:schemeClr val="accent5">
              <a:hueOff val="-2483469"/>
              <a:satOff val="9953"/>
              <a:lumOff val="2157"/>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11" name="Freeform: Shape 10">
            <a:extLst>
              <a:ext uri="{FF2B5EF4-FFF2-40B4-BE49-F238E27FC236}">
                <a16:creationId xmlns:a16="http://schemas.microsoft.com/office/drawing/2014/main" id="{8A25452A-5E77-4B46-B04B-8C264AF30307}"/>
              </a:ext>
            </a:extLst>
          </p:cNvPr>
          <p:cNvSpPr/>
          <p:nvPr/>
        </p:nvSpPr>
        <p:spPr>
          <a:xfrm>
            <a:off x="1683692" y="3186528"/>
            <a:ext cx="6649870" cy="505581"/>
          </a:xfrm>
          <a:custGeom>
            <a:avLst/>
            <a:gdLst>
              <a:gd name="connsiteX0" fmla="*/ 0 w 6649870"/>
              <a:gd name="connsiteY0" fmla="*/ 0 h 505581"/>
              <a:gd name="connsiteX1" fmla="*/ 6649870 w 6649870"/>
              <a:gd name="connsiteY1" fmla="*/ 0 h 505581"/>
              <a:gd name="connsiteX2" fmla="*/ 6649870 w 6649870"/>
              <a:gd name="connsiteY2" fmla="*/ 505581 h 505581"/>
              <a:gd name="connsiteX3" fmla="*/ 0 w 6649870"/>
              <a:gd name="connsiteY3" fmla="*/ 505581 h 505581"/>
              <a:gd name="connsiteX4" fmla="*/ 0 w 6649870"/>
              <a:gd name="connsiteY4" fmla="*/ 0 h 5055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49870" h="505581">
                <a:moveTo>
                  <a:pt x="0" y="0"/>
                </a:moveTo>
                <a:lnTo>
                  <a:pt x="6649870" y="0"/>
                </a:lnTo>
                <a:lnTo>
                  <a:pt x="6649870" y="505581"/>
                </a:lnTo>
                <a:lnTo>
                  <a:pt x="0" y="505581"/>
                </a:lnTo>
                <a:lnTo>
                  <a:pt x="0" y="0"/>
                </a:lnTo>
                <a:close/>
              </a:path>
            </a:pathLst>
          </a:custGeom>
        </p:spPr>
        <p:style>
          <a:lnRef idx="2">
            <a:schemeClr val="lt1">
              <a:hueOff val="0"/>
              <a:satOff val="0"/>
              <a:lumOff val="0"/>
              <a:alphaOff val="0"/>
            </a:schemeClr>
          </a:lnRef>
          <a:fillRef idx="1">
            <a:schemeClr val="accent5">
              <a:hueOff val="-4966938"/>
              <a:satOff val="19906"/>
              <a:lumOff val="4314"/>
              <a:alphaOff val="0"/>
            </a:schemeClr>
          </a:fillRef>
          <a:effectRef idx="0">
            <a:schemeClr val="accent5">
              <a:hueOff val="-4966938"/>
              <a:satOff val="19906"/>
              <a:lumOff val="4314"/>
              <a:alphaOff val="0"/>
            </a:schemeClr>
          </a:effectRef>
          <a:fontRef idx="minor">
            <a:schemeClr val="lt1"/>
          </a:fontRef>
        </p:style>
        <p:txBody>
          <a:bodyPr spcFirstLastPara="0" vert="horz" wrap="square" lIns="401306" tIns="60960" rIns="60960" bIns="6096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Week 8 – Group Presentations and  feedback</a:t>
            </a:r>
          </a:p>
        </p:txBody>
      </p:sp>
      <p:sp>
        <p:nvSpPr>
          <p:cNvPr id="12" name="Oval 11">
            <a:extLst>
              <a:ext uri="{FF2B5EF4-FFF2-40B4-BE49-F238E27FC236}">
                <a16:creationId xmlns:a16="http://schemas.microsoft.com/office/drawing/2014/main" id="{D5644D59-E1F4-4914-BF4B-A52B262628CC}"/>
              </a:ext>
            </a:extLst>
          </p:cNvPr>
          <p:cNvSpPr/>
          <p:nvPr/>
        </p:nvSpPr>
        <p:spPr>
          <a:xfrm>
            <a:off x="1367704" y="3123330"/>
            <a:ext cx="631977" cy="631977"/>
          </a:xfrm>
          <a:prstGeom prst="ellipse">
            <a:avLst/>
          </a:prstGeom>
        </p:spPr>
        <p:style>
          <a:lnRef idx="2">
            <a:schemeClr val="accent5">
              <a:hueOff val="-4966938"/>
              <a:satOff val="19906"/>
              <a:lumOff val="4314"/>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13" name="Freeform: Shape 12">
            <a:extLst>
              <a:ext uri="{FF2B5EF4-FFF2-40B4-BE49-F238E27FC236}">
                <a16:creationId xmlns:a16="http://schemas.microsoft.com/office/drawing/2014/main" id="{FBE82DEC-6190-45AE-8615-F1D07CD5F990}"/>
              </a:ext>
            </a:extLst>
          </p:cNvPr>
          <p:cNvSpPr/>
          <p:nvPr/>
        </p:nvSpPr>
        <p:spPr>
          <a:xfrm>
            <a:off x="1572500" y="3944658"/>
            <a:ext cx="6761062" cy="505581"/>
          </a:xfrm>
          <a:custGeom>
            <a:avLst/>
            <a:gdLst>
              <a:gd name="connsiteX0" fmla="*/ 0 w 6761062"/>
              <a:gd name="connsiteY0" fmla="*/ 0 h 505581"/>
              <a:gd name="connsiteX1" fmla="*/ 6761062 w 6761062"/>
              <a:gd name="connsiteY1" fmla="*/ 0 h 505581"/>
              <a:gd name="connsiteX2" fmla="*/ 6761062 w 6761062"/>
              <a:gd name="connsiteY2" fmla="*/ 505581 h 505581"/>
              <a:gd name="connsiteX3" fmla="*/ 0 w 6761062"/>
              <a:gd name="connsiteY3" fmla="*/ 505581 h 505581"/>
              <a:gd name="connsiteX4" fmla="*/ 0 w 6761062"/>
              <a:gd name="connsiteY4" fmla="*/ 0 h 5055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61062" h="505581">
                <a:moveTo>
                  <a:pt x="0" y="0"/>
                </a:moveTo>
                <a:lnTo>
                  <a:pt x="6761062" y="0"/>
                </a:lnTo>
                <a:lnTo>
                  <a:pt x="6761062" y="505581"/>
                </a:lnTo>
                <a:lnTo>
                  <a:pt x="0" y="505581"/>
                </a:lnTo>
                <a:lnTo>
                  <a:pt x="0" y="0"/>
                </a:lnTo>
                <a:close/>
              </a:path>
            </a:pathLst>
          </a:custGeom>
        </p:spPr>
        <p:style>
          <a:lnRef idx="2">
            <a:schemeClr val="lt1">
              <a:hueOff val="0"/>
              <a:satOff val="0"/>
              <a:lumOff val="0"/>
              <a:alphaOff val="0"/>
            </a:schemeClr>
          </a:lnRef>
          <a:fillRef idx="1">
            <a:schemeClr val="accent5">
              <a:hueOff val="-7450407"/>
              <a:satOff val="29858"/>
              <a:lumOff val="6471"/>
              <a:alphaOff val="0"/>
            </a:schemeClr>
          </a:fillRef>
          <a:effectRef idx="0">
            <a:schemeClr val="accent5">
              <a:hueOff val="-7450407"/>
              <a:satOff val="29858"/>
              <a:lumOff val="6471"/>
              <a:alphaOff val="0"/>
            </a:schemeClr>
          </a:effectRef>
          <a:fontRef idx="minor">
            <a:schemeClr val="lt1"/>
          </a:fontRef>
        </p:style>
        <p:txBody>
          <a:bodyPr spcFirstLastPara="0" vert="horz" wrap="square" lIns="401306" tIns="60960" rIns="60960" bIns="6096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Week 9 – Reflective Writing, SWOT, PDP, Gibbs</a:t>
            </a:r>
          </a:p>
        </p:txBody>
      </p:sp>
      <p:sp>
        <p:nvSpPr>
          <p:cNvPr id="14" name="Oval 13">
            <a:extLst>
              <a:ext uri="{FF2B5EF4-FFF2-40B4-BE49-F238E27FC236}">
                <a16:creationId xmlns:a16="http://schemas.microsoft.com/office/drawing/2014/main" id="{6BAABECB-C43B-47BC-8327-F8ADAB3BF7F6}"/>
              </a:ext>
            </a:extLst>
          </p:cNvPr>
          <p:cNvSpPr/>
          <p:nvPr/>
        </p:nvSpPr>
        <p:spPr>
          <a:xfrm>
            <a:off x="1256511" y="3881460"/>
            <a:ext cx="631977" cy="631977"/>
          </a:xfrm>
          <a:prstGeom prst="ellipse">
            <a:avLst/>
          </a:prstGeom>
        </p:spPr>
        <p:style>
          <a:lnRef idx="2">
            <a:schemeClr val="accent5">
              <a:hueOff val="-7450407"/>
              <a:satOff val="29858"/>
              <a:lumOff val="6471"/>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15" name="Freeform: Shape 14">
            <a:extLst>
              <a:ext uri="{FF2B5EF4-FFF2-40B4-BE49-F238E27FC236}">
                <a16:creationId xmlns:a16="http://schemas.microsoft.com/office/drawing/2014/main" id="{1BA5AE07-A543-4E73-95EB-D54E3B96E923}"/>
              </a:ext>
            </a:extLst>
          </p:cNvPr>
          <p:cNvSpPr/>
          <p:nvPr/>
        </p:nvSpPr>
        <p:spPr>
          <a:xfrm>
            <a:off x="1210215" y="4702788"/>
            <a:ext cx="7123348" cy="505581"/>
          </a:xfrm>
          <a:custGeom>
            <a:avLst/>
            <a:gdLst>
              <a:gd name="connsiteX0" fmla="*/ 0 w 7123348"/>
              <a:gd name="connsiteY0" fmla="*/ 0 h 505581"/>
              <a:gd name="connsiteX1" fmla="*/ 7123348 w 7123348"/>
              <a:gd name="connsiteY1" fmla="*/ 0 h 505581"/>
              <a:gd name="connsiteX2" fmla="*/ 7123348 w 7123348"/>
              <a:gd name="connsiteY2" fmla="*/ 505581 h 505581"/>
              <a:gd name="connsiteX3" fmla="*/ 0 w 7123348"/>
              <a:gd name="connsiteY3" fmla="*/ 505581 h 505581"/>
              <a:gd name="connsiteX4" fmla="*/ 0 w 7123348"/>
              <a:gd name="connsiteY4" fmla="*/ 0 h 5055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23348" h="505581">
                <a:moveTo>
                  <a:pt x="0" y="0"/>
                </a:moveTo>
                <a:lnTo>
                  <a:pt x="7123348" y="0"/>
                </a:lnTo>
                <a:lnTo>
                  <a:pt x="7123348" y="505581"/>
                </a:lnTo>
                <a:lnTo>
                  <a:pt x="0" y="505581"/>
                </a:lnTo>
                <a:lnTo>
                  <a:pt x="0" y="0"/>
                </a:lnTo>
                <a:close/>
              </a:path>
            </a:pathLst>
          </a:custGeom>
        </p:spPr>
        <p:style>
          <a:lnRef idx="2">
            <a:schemeClr val="lt1">
              <a:hueOff val="0"/>
              <a:satOff val="0"/>
              <a:lumOff val="0"/>
              <a:alphaOff val="0"/>
            </a:schemeClr>
          </a:lnRef>
          <a:fillRef idx="1">
            <a:schemeClr val="accent5">
              <a:hueOff val="-9933876"/>
              <a:satOff val="39811"/>
              <a:lumOff val="8628"/>
              <a:alphaOff val="0"/>
            </a:schemeClr>
          </a:fillRef>
          <a:effectRef idx="0">
            <a:schemeClr val="accent5">
              <a:hueOff val="-9933876"/>
              <a:satOff val="39811"/>
              <a:lumOff val="8628"/>
              <a:alphaOff val="0"/>
            </a:schemeClr>
          </a:effectRef>
          <a:fontRef idx="minor">
            <a:schemeClr val="lt1"/>
          </a:fontRef>
        </p:style>
        <p:txBody>
          <a:bodyPr spcFirstLastPara="0" vert="horz" wrap="square" lIns="401306" tIns="60960" rIns="60960" bIns="6096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Week 10 – Workshop </a:t>
            </a:r>
          </a:p>
        </p:txBody>
      </p:sp>
      <p:sp>
        <p:nvSpPr>
          <p:cNvPr id="16" name="Oval 15">
            <a:extLst>
              <a:ext uri="{FF2B5EF4-FFF2-40B4-BE49-F238E27FC236}">
                <a16:creationId xmlns:a16="http://schemas.microsoft.com/office/drawing/2014/main" id="{9DAFA6F9-B489-4C4E-8EE8-DB25CDE90B47}"/>
              </a:ext>
            </a:extLst>
          </p:cNvPr>
          <p:cNvSpPr/>
          <p:nvPr/>
        </p:nvSpPr>
        <p:spPr>
          <a:xfrm>
            <a:off x="894226" y="4639591"/>
            <a:ext cx="631977" cy="631977"/>
          </a:xfrm>
          <a:prstGeom prst="ellipse">
            <a:avLst/>
          </a:prstGeom>
        </p:spPr>
        <p:style>
          <a:lnRef idx="2">
            <a:schemeClr val="accent5">
              <a:hueOff val="-9933876"/>
              <a:satOff val="39811"/>
              <a:lumOff val="8628"/>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Tree>
    <p:extLst>
      <p:ext uri="{BB962C8B-B14F-4D97-AF65-F5344CB8AC3E}">
        <p14:creationId xmlns:p14="http://schemas.microsoft.com/office/powerpoint/2010/main" val="17090353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fade">
                                      <p:cBhvr>
                                        <p:cTn id="10" dur="500"/>
                                        <p:tgtEl>
                                          <p:spTgt spid="8"/>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500"/>
                                        <p:tgtEl>
                                          <p:spTgt spid="7"/>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fade">
                                      <p:cBhvr>
                                        <p:cTn id="18" dur="500"/>
                                        <p:tgtEl>
                                          <p:spTgt spid="10"/>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fade">
                                      <p:cBhvr>
                                        <p:cTn id="21" dur="500"/>
                                        <p:tgtEl>
                                          <p:spTgt spid="9"/>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12"/>
                                        </p:tgtEl>
                                        <p:attrNameLst>
                                          <p:attrName>style.visibility</p:attrName>
                                        </p:attrNameLst>
                                      </p:cBhvr>
                                      <p:to>
                                        <p:strVal val="visible"/>
                                      </p:to>
                                    </p:set>
                                    <p:animEffect transition="in" filter="fade">
                                      <p:cBhvr>
                                        <p:cTn id="26" dur="500"/>
                                        <p:tgtEl>
                                          <p:spTgt spid="12"/>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11"/>
                                        </p:tgtEl>
                                        <p:attrNameLst>
                                          <p:attrName>style.visibility</p:attrName>
                                        </p:attrNameLst>
                                      </p:cBhvr>
                                      <p:to>
                                        <p:strVal val="visible"/>
                                      </p:to>
                                    </p:set>
                                    <p:animEffect transition="in" filter="fade">
                                      <p:cBhvr>
                                        <p:cTn id="29" dur="500"/>
                                        <p:tgtEl>
                                          <p:spTgt spid="11"/>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nodeType="clickEffect">
                                  <p:stCondLst>
                                    <p:cond delay="0"/>
                                  </p:stCondLst>
                                  <p:childTnLst>
                                    <p:set>
                                      <p:cBhvr>
                                        <p:cTn id="33" dur="1" fill="hold">
                                          <p:stCondLst>
                                            <p:cond delay="0"/>
                                          </p:stCondLst>
                                        </p:cTn>
                                        <p:tgtEl>
                                          <p:spTgt spid="14"/>
                                        </p:tgtEl>
                                        <p:attrNameLst>
                                          <p:attrName>style.visibility</p:attrName>
                                        </p:attrNameLst>
                                      </p:cBhvr>
                                      <p:to>
                                        <p:strVal val="visible"/>
                                      </p:to>
                                    </p:set>
                                    <p:animEffect transition="in" filter="fade">
                                      <p:cBhvr>
                                        <p:cTn id="34" dur="500"/>
                                        <p:tgtEl>
                                          <p:spTgt spid="14"/>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13"/>
                                        </p:tgtEl>
                                        <p:attrNameLst>
                                          <p:attrName>style.visibility</p:attrName>
                                        </p:attrNameLst>
                                      </p:cBhvr>
                                      <p:to>
                                        <p:strVal val="visible"/>
                                      </p:to>
                                    </p:set>
                                    <p:animEffect transition="in" filter="fade">
                                      <p:cBhvr>
                                        <p:cTn id="37" dur="500"/>
                                        <p:tgtEl>
                                          <p:spTgt spid="13"/>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6"/>
                                        </p:tgtEl>
                                        <p:attrNameLst>
                                          <p:attrName>style.visibility</p:attrName>
                                        </p:attrNameLst>
                                      </p:cBhvr>
                                      <p:to>
                                        <p:strVal val="visible"/>
                                      </p:to>
                                    </p:set>
                                    <p:animEffect transition="in" filter="fade">
                                      <p:cBhvr>
                                        <p:cTn id="42" dur="500"/>
                                        <p:tgtEl>
                                          <p:spTgt spid="16"/>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15"/>
                                        </p:tgtEl>
                                        <p:attrNameLst>
                                          <p:attrName>style.visibility</p:attrName>
                                        </p:attrNameLst>
                                      </p:cBhvr>
                                      <p:to>
                                        <p:strVal val="visible"/>
                                      </p:to>
                                    </p:set>
                                    <p:animEffect transition="in" filter="fade">
                                      <p:cBhvr>
                                        <p:cTn id="45"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animBg="1"/>
      <p:bldP spid="11" grpId="0" animBg="1"/>
      <p:bldP spid="13" grpId="0" animBg="1"/>
      <p:bldP spid="15"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Image of an Area manager from Amazon">
            <a:hlinkClick r:id="rId3"/>
            <a:extLst>
              <a:ext uri="{FF2B5EF4-FFF2-40B4-BE49-F238E27FC236}">
                <a16:creationId xmlns:a16="http://schemas.microsoft.com/office/drawing/2014/main" id="{35FDFB72-D816-40A7-99F6-5171BFC3FF90}"/>
              </a:ext>
            </a:extLst>
          </p:cNvPr>
          <p:cNvPicPr>
            <a:picLocks noChangeAspect="1"/>
          </p:cNvPicPr>
          <p:nvPr/>
        </p:nvPicPr>
        <p:blipFill rotWithShape="1">
          <a:blip r:embed="rId4"/>
          <a:srcRect l="25099" t="10132" r="37257" b="8802"/>
          <a:stretch/>
        </p:blipFill>
        <p:spPr>
          <a:xfrm>
            <a:off x="47121" y="692696"/>
            <a:ext cx="2920448" cy="3140339"/>
          </a:xfrm>
          <a:prstGeom prst="rect">
            <a:avLst/>
          </a:prstGeom>
        </p:spPr>
      </p:pic>
      <p:sp>
        <p:nvSpPr>
          <p:cNvPr id="2" name="Title 1">
            <a:extLst>
              <a:ext uri="{FF2B5EF4-FFF2-40B4-BE49-F238E27FC236}">
                <a16:creationId xmlns:a16="http://schemas.microsoft.com/office/drawing/2014/main" id="{45D70E72-38B5-4455-82AB-763C83FE5850}"/>
              </a:ext>
            </a:extLst>
          </p:cNvPr>
          <p:cNvSpPr>
            <a:spLocks noGrp="1"/>
          </p:cNvSpPr>
          <p:nvPr>
            <p:ph type="title"/>
          </p:nvPr>
        </p:nvSpPr>
        <p:spPr>
          <a:xfrm>
            <a:off x="560419" y="4797152"/>
            <a:ext cx="8040514" cy="702577"/>
          </a:xfrm>
        </p:spPr>
        <p:txBody>
          <a:bodyPr vert="horz" lIns="68580" tIns="34290" rIns="68580" bIns="34290" rtlCol="0" anchor="b">
            <a:normAutofit fontScale="90000"/>
          </a:bodyPr>
          <a:lstStyle/>
          <a:p>
            <a:pPr algn="ctr"/>
            <a:r>
              <a:rPr lang="en-US" cap="all" dirty="0"/>
              <a:t>What career are you hoping for?</a:t>
            </a:r>
          </a:p>
        </p:txBody>
      </p:sp>
      <p:pic>
        <p:nvPicPr>
          <p:cNvPr id="8" name="Picture 7" descr="A person looking at the camera&#10;&#10;Description automatically generated">
            <a:hlinkClick r:id="rId5"/>
            <a:extLst>
              <a:ext uri="{FF2B5EF4-FFF2-40B4-BE49-F238E27FC236}">
                <a16:creationId xmlns:a16="http://schemas.microsoft.com/office/drawing/2014/main" id="{C0C46BE2-16BF-4FEA-92E4-4DFC8F235E81}"/>
              </a:ext>
            </a:extLst>
          </p:cNvPr>
          <p:cNvPicPr>
            <a:picLocks noChangeAspect="1"/>
          </p:cNvPicPr>
          <p:nvPr/>
        </p:nvPicPr>
        <p:blipFill rotWithShape="1">
          <a:blip r:embed="rId6"/>
          <a:srcRect l="43485" r="7235"/>
          <a:stretch/>
        </p:blipFill>
        <p:spPr>
          <a:xfrm>
            <a:off x="3070859" y="653868"/>
            <a:ext cx="3019635" cy="3140339"/>
          </a:xfrm>
          <a:prstGeom prst="rect">
            <a:avLst/>
          </a:prstGeom>
        </p:spPr>
      </p:pic>
      <p:pic>
        <p:nvPicPr>
          <p:cNvPr id="5" name="Content Placeholder 4" descr="An image of a male nurse">
            <a:hlinkClick r:id="rId7"/>
            <a:extLst>
              <a:ext uri="{FF2B5EF4-FFF2-40B4-BE49-F238E27FC236}">
                <a16:creationId xmlns:a16="http://schemas.microsoft.com/office/drawing/2014/main" id="{E32677A0-CEC9-4C20-9B53-B8AA8756D956}"/>
              </a:ext>
            </a:extLst>
          </p:cNvPr>
          <p:cNvPicPr>
            <a:picLocks noGrp="1" noChangeAspect="1"/>
          </p:cNvPicPr>
          <p:nvPr>
            <p:ph idx="1"/>
          </p:nvPr>
        </p:nvPicPr>
        <p:blipFill rotWithShape="1">
          <a:blip r:embed="rId8"/>
          <a:srcRect l="16153" r="35653"/>
          <a:stretch/>
        </p:blipFill>
        <p:spPr>
          <a:xfrm>
            <a:off x="6176432" y="648701"/>
            <a:ext cx="2967566" cy="3140339"/>
          </a:xfrm>
          <a:prstGeom prst="rect">
            <a:avLst/>
          </a:prstGeom>
        </p:spPr>
      </p:pic>
      <p:sp>
        <p:nvSpPr>
          <p:cNvPr id="6" name="TextBox 5">
            <a:extLst>
              <a:ext uri="{FF2B5EF4-FFF2-40B4-BE49-F238E27FC236}">
                <a16:creationId xmlns:a16="http://schemas.microsoft.com/office/drawing/2014/main" id="{4537EC4D-CFE8-42ED-A89D-C71F3237524F}"/>
              </a:ext>
            </a:extLst>
          </p:cNvPr>
          <p:cNvSpPr txBox="1"/>
          <p:nvPr/>
        </p:nvSpPr>
        <p:spPr>
          <a:xfrm>
            <a:off x="6176432" y="3683564"/>
            <a:ext cx="2967566" cy="314033"/>
          </a:xfrm>
          <a:prstGeom prst="rect">
            <a:avLst/>
          </a:prstGeom>
          <a:solidFill>
            <a:srgbClr val="000000">
              <a:alpha val="50000"/>
            </a:srgbClr>
          </a:solidFill>
          <a:ln>
            <a:noFill/>
          </a:ln>
        </p:spPr>
        <p:txBody>
          <a:bodyPr wrap="square" rtlCol="0">
            <a:noAutofit/>
          </a:bodyPr>
          <a:lstStyle/>
          <a:p>
            <a:pPr algn="ctr">
              <a:spcAft>
                <a:spcPts val="450"/>
              </a:spcAft>
            </a:pPr>
            <a:r>
              <a:rPr lang="en-GB" sz="1500" dirty="0">
                <a:solidFill>
                  <a:srgbClr val="FFFFFF"/>
                </a:solidFill>
                <a:latin typeface="Arial" panose="020B0604020202020204" pitchFamily="34" charset="0"/>
                <a:cs typeface="Arial" panose="020B0604020202020204" pitchFamily="34" charset="0"/>
              </a:rPr>
              <a:t>Nursing?</a:t>
            </a:r>
          </a:p>
        </p:txBody>
      </p:sp>
      <p:sp>
        <p:nvSpPr>
          <p:cNvPr id="10" name="TextBox 9">
            <a:extLst>
              <a:ext uri="{FF2B5EF4-FFF2-40B4-BE49-F238E27FC236}">
                <a16:creationId xmlns:a16="http://schemas.microsoft.com/office/drawing/2014/main" id="{BB830F70-481F-4057-9332-F2FE9A087A8F}"/>
              </a:ext>
            </a:extLst>
          </p:cNvPr>
          <p:cNvSpPr txBox="1"/>
          <p:nvPr/>
        </p:nvSpPr>
        <p:spPr>
          <a:xfrm>
            <a:off x="3070859" y="3683564"/>
            <a:ext cx="3019635" cy="314033"/>
          </a:xfrm>
          <a:prstGeom prst="rect">
            <a:avLst/>
          </a:prstGeom>
          <a:solidFill>
            <a:schemeClr val="tx1">
              <a:lumMod val="95000"/>
              <a:lumOff val="5000"/>
              <a:alpha val="94000"/>
            </a:schemeClr>
          </a:solidFill>
          <a:ln>
            <a:noFill/>
          </a:ln>
        </p:spPr>
        <p:txBody>
          <a:bodyPr wrap="square" rtlCol="0">
            <a:noAutofit/>
          </a:bodyPr>
          <a:lstStyle/>
          <a:p>
            <a:pPr algn="ctr">
              <a:spcAft>
                <a:spcPts val="450"/>
              </a:spcAft>
            </a:pPr>
            <a:r>
              <a:rPr lang="en-GB" sz="1500" dirty="0">
                <a:solidFill>
                  <a:srgbClr val="FFFFFF"/>
                </a:solidFill>
                <a:latin typeface="Arial" panose="020B0604020202020204" pitchFamily="34" charset="0"/>
                <a:cs typeface="Arial" panose="020B0604020202020204" pitchFamily="34" charset="0"/>
              </a:rPr>
              <a:t>Occupational Therapist?</a:t>
            </a:r>
          </a:p>
        </p:txBody>
      </p:sp>
      <p:sp>
        <p:nvSpPr>
          <p:cNvPr id="13" name="TextBox 12">
            <a:extLst>
              <a:ext uri="{FF2B5EF4-FFF2-40B4-BE49-F238E27FC236}">
                <a16:creationId xmlns:a16="http://schemas.microsoft.com/office/drawing/2014/main" id="{3D442872-65CA-4FE5-83E6-70DE9302AB41}"/>
              </a:ext>
            </a:extLst>
          </p:cNvPr>
          <p:cNvSpPr txBox="1"/>
          <p:nvPr/>
        </p:nvSpPr>
        <p:spPr>
          <a:xfrm>
            <a:off x="47121" y="3663768"/>
            <a:ext cx="3019635" cy="314033"/>
          </a:xfrm>
          <a:prstGeom prst="rect">
            <a:avLst/>
          </a:prstGeom>
          <a:solidFill>
            <a:srgbClr val="000000">
              <a:alpha val="50000"/>
            </a:srgbClr>
          </a:solidFill>
          <a:ln>
            <a:noFill/>
          </a:ln>
        </p:spPr>
        <p:txBody>
          <a:bodyPr wrap="square" rtlCol="0">
            <a:noAutofit/>
          </a:bodyPr>
          <a:lstStyle/>
          <a:p>
            <a:pPr algn="ctr">
              <a:spcAft>
                <a:spcPts val="450"/>
              </a:spcAft>
            </a:pPr>
            <a:r>
              <a:rPr lang="en-GB" sz="1500" dirty="0">
                <a:solidFill>
                  <a:srgbClr val="FFFFFF"/>
                </a:solidFill>
                <a:latin typeface="Arial" panose="020B0604020202020204" pitchFamily="34" charset="0"/>
                <a:cs typeface="Arial" panose="020B0604020202020204" pitchFamily="34" charset="0"/>
              </a:rPr>
              <a:t>Area Manager?</a:t>
            </a:r>
            <a:endParaRPr lang="en-GB" sz="975" dirty="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350336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par>
                                <p:cTn id="13" presetID="10" presetClass="entr" presetSubtype="0" fill="hold" nodeType="with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fade">
                                      <p:cBhvr>
                                        <p:cTn id="15" dur="500"/>
                                        <p:tgtEl>
                                          <p:spTgt spid="8"/>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500"/>
                                        <p:tgtEl>
                                          <p:spTgt spid="5"/>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tgtEl>
                                        <p:attrNameLst>
                                          <p:attrName>style.visibility</p:attrName>
                                        </p:attrNameLst>
                                      </p:cBhvr>
                                      <p:to>
                                        <p:strVal val="visible"/>
                                      </p:to>
                                    </p:set>
                                    <p:animEffect transition="in" filter="fade">
                                      <p:cBhvr>
                                        <p:cTn id="23"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0" grpId="0" animBg="1"/>
      <p:bldP spid="13"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1D040D-09AE-4572-8A86-D781F676F2A6}"/>
              </a:ext>
            </a:extLst>
          </p:cNvPr>
          <p:cNvSpPr>
            <a:spLocks noGrp="1"/>
          </p:cNvSpPr>
          <p:nvPr>
            <p:ph type="title"/>
          </p:nvPr>
        </p:nvSpPr>
        <p:spPr/>
        <p:txBody>
          <a:bodyPr/>
          <a:lstStyle/>
          <a:p>
            <a:r>
              <a:rPr lang="en-GB" dirty="0"/>
              <a:t>What's Employability?</a:t>
            </a:r>
          </a:p>
        </p:txBody>
      </p:sp>
      <p:pic>
        <p:nvPicPr>
          <p:cNvPr id="1026" name="Picture 2" descr="A man with his arms raised">
            <a:extLst>
              <a:ext uri="{FF2B5EF4-FFF2-40B4-BE49-F238E27FC236}">
                <a16:creationId xmlns:a16="http://schemas.microsoft.com/office/drawing/2014/main" id="{9B96BF27-7824-4FCE-BFA0-C1DE0781BC5B}"/>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833923" y="2446501"/>
            <a:ext cx="3310077" cy="3284984"/>
          </a:xfrm>
          <a:prstGeom prst="rect">
            <a:avLst/>
          </a:prstGeom>
          <a:noFill/>
          <a:extLst>
            <a:ext uri="{909E8E84-426E-40DD-AFC4-6F175D3DCCD1}">
              <a14:hiddenFill xmlns:a14="http://schemas.microsoft.com/office/drawing/2010/main">
                <a:solidFill>
                  <a:srgbClr val="FFFFFF"/>
                </a:solidFill>
              </a14:hiddenFill>
            </a:ext>
          </a:extLst>
        </p:spPr>
      </p:pic>
      <p:sp>
        <p:nvSpPr>
          <p:cNvPr id="5" name="Thought Bubble: Cloud 4">
            <a:extLst>
              <a:ext uri="{FF2B5EF4-FFF2-40B4-BE49-F238E27FC236}">
                <a16:creationId xmlns:a16="http://schemas.microsoft.com/office/drawing/2014/main" id="{B860E293-E292-4C22-9780-65ABF6C51276}"/>
              </a:ext>
            </a:extLst>
          </p:cNvPr>
          <p:cNvSpPr/>
          <p:nvPr/>
        </p:nvSpPr>
        <p:spPr>
          <a:xfrm>
            <a:off x="755576" y="1272077"/>
            <a:ext cx="4896544" cy="3093027"/>
          </a:xfrm>
          <a:prstGeom prst="cloudCallout">
            <a:avLst>
              <a:gd name="adj1" fmla="val 69225"/>
              <a:gd name="adj2" fmla="val 1787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rPr>
              <a:t>The capability of getting and keeping satisfactory work</a:t>
            </a:r>
          </a:p>
        </p:txBody>
      </p:sp>
    </p:spTree>
    <p:extLst>
      <p:ext uri="{BB962C8B-B14F-4D97-AF65-F5344CB8AC3E}">
        <p14:creationId xmlns:p14="http://schemas.microsoft.com/office/powerpoint/2010/main" val="10346085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fade">
                                      <p:cBhvr>
                                        <p:cTn id="7" dur="500"/>
                                        <p:tgtEl>
                                          <p:spTgt spid="1026"/>
                                        </p:tgtEl>
                                      </p:cBhvr>
                                    </p:animEffect>
                                  </p:childTnLst>
                                </p:cTn>
                              </p:par>
                            </p:childTnLst>
                          </p:cTn>
                        </p:par>
                        <p:par>
                          <p:cTn id="8" fill="hold">
                            <p:stCondLst>
                              <p:cond delay="500"/>
                            </p:stCondLst>
                            <p:childTnLst>
                              <p:par>
                                <p:cTn id="9" presetID="22" presetClass="entr" presetSubtype="2"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wipe(right)">
                                      <p:cBhvr>
                                        <p:cTn id="11"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3F052D-E1E5-4376-8E04-BE238D9AE9C8}"/>
              </a:ext>
            </a:extLst>
          </p:cNvPr>
          <p:cNvSpPr>
            <a:spLocks noGrp="1"/>
          </p:cNvSpPr>
          <p:nvPr>
            <p:ph type="title"/>
          </p:nvPr>
        </p:nvSpPr>
        <p:spPr/>
        <p:txBody>
          <a:bodyPr/>
          <a:lstStyle/>
          <a:p>
            <a:r>
              <a:rPr lang="en-GB" dirty="0"/>
              <a:t>What’s ‘Employability Skills’?</a:t>
            </a:r>
          </a:p>
        </p:txBody>
      </p:sp>
      <p:sp>
        <p:nvSpPr>
          <p:cNvPr id="4" name="Rectangle 3">
            <a:extLst>
              <a:ext uri="{FF2B5EF4-FFF2-40B4-BE49-F238E27FC236}">
                <a16:creationId xmlns:a16="http://schemas.microsoft.com/office/drawing/2014/main" id="{FA5E5C12-106A-4AFD-A808-7A5FA3E04BF0}"/>
              </a:ext>
            </a:extLst>
          </p:cNvPr>
          <p:cNvSpPr/>
          <p:nvPr/>
        </p:nvSpPr>
        <p:spPr>
          <a:xfrm>
            <a:off x="5580112" y="5073133"/>
            <a:ext cx="3582006" cy="369332"/>
          </a:xfrm>
          <a:prstGeom prst="rect">
            <a:avLst/>
          </a:prstGeom>
        </p:spPr>
        <p:txBody>
          <a:bodyPr wrap="none">
            <a:spAutoFit/>
          </a:bodyPr>
          <a:lstStyle/>
          <a:p>
            <a:r>
              <a:rPr lang="en-GB" dirty="0">
                <a:solidFill>
                  <a:srgbClr val="000000"/>
                </a:solidFill>
                <a:latin typeface="Verdana" panose="020B0604030504040204" pitchFamily="34" charset="0"/>
              </a:rPr>
              <a:t>Knight, P. &amp; Yorke, M. (2003)</a:t>
            </a:r>
            <a:endParaRPr lang="en-GB" dirty="0"/>
          </a:p>
        </p:txBody>
      </p:sp>
      <p:pic>
        <p:nvPicPr>
          <p:cNvPr id="2050" name="Picture 2" descr="A man calling out">
            <a:extLst>
              <a:ext uri="{FF2B5EF4-FFF2-40B4-BE49-F238E27FC236}">
                <a16:creationId xmlns:a16="http://schemas.microsoft.com/office/drawing/2014/main" id="{99A3A3F0-F698-48E7-B0DA-F429AB2BB993}"/>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2924944"/>
            <a:ext cx="3727744" cy="2920066"/>
          </a:xfrm>
          <a:prstGeom prst="rect">
            <a:avLst/>
          </a:prstGeom>
          <a:noFill/>
          <a:extLst>
            <a:ext uri="{909E8E84-426E-40DD-AFC4-6F175D3DCCD1}">
              <a14:hiddenFill xmlns:a14="http://schemas.microsoft.com/office/drawing/2010/main">
                <a:solidFill>
                  <a:srgbClr val="FFFFFF"/>
                </a:solidFill>
              </a14:hiddenFill>
            </a:ext>
          </a:extLst>
        </p:spPr>
      </p:pic>
      <p:sp>
        <p:nvSpPr>
          <p:cNvPr id="5" name="Speech Bubble: Rectangle with Corners Rounded 4">
            <a:extLst>
              <a:ext uri="{FF2B5EF4-FFF2-40B4-BE49-F238E27FC236}">
                <a16:creationId xmlns:a16="http://schemas.microsoft.com/office/drawing/2014/main" id="{B6F7D2F2-8A90-402D-98A4-3F3450268682}"/>
              </a:ext>
            </a:extLst>
          </p:cNvPr>
          <p:cNvSpPr/>
          <p:nvPr/>
        </p:nvSpPr>
        <p:spPr>
          <a:xfrm>
            <a:off x="2987823" y="1268760"/>
            <a:ext cx="5950771" cy="2920066"/>
          </a:xfrm>
          <a:prstGeom prst="wedgeRoundRectCallout">
            <a:avLst>
              <a:gd name="adj1" fmla="val -56613"/>
              <a:gd name="adj2" fmla="val 49095"/>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i="1" dirty="0"/>
              <a:t>"A set of </a:t>
            </a:r>
            <a:r>
              <a:rPr lang="en-GB" sz="2800" i="1" dirty="0">
                <a:solidFill>
                  <a:srgbClr val="FF0000"/>
                </a:solidFill>
              </a:rPr>
              <a:t>achievements</a:t>
            </a:r>
            <a:r>
              <a:rPr lang="en-GB" sz="2800" i="1" dirty="0"/>
              <a:t>, </a:t>
            </a:r>
            <a:r>
              <a:rPr lang="en-GB" sz="2800" i="1" dirty="0">
                <a:solidFill>
                  <a:srgbClr val="002060"/>
                </a:solidFill>
              </a:rPr>
              <a:t>understandings</a:t>
            </a:r>
            <a:r>
              <a:rPr lang="en-GB" sz="2800" i="1" dirty="0"/>
              <a:t> and </a:t>
            </a:r>
            <a:r>
              <a:rPr lang="en-GB" sz="2800" i="1" dirty="0">
                <a:solidFill>
                  <a:schemeClr val="tx1"/>
                </a:solidFill>
              </a:rPr>
              <a:t>personal attributes</a:t>
            </a:r>
            <a:r>
              <a:rPr lang="en-GB" sz="2800" i="1" dirty="0"/>
              <a:t> that make individuals more likely to </a:t>
            </a:r>
            <a:r>
              <a:rPr lang="en-GB" sz="2800" i="1" u="sng" dirty="0"/>
              <a:t>gain employment </a:t>
            </a:r>
            <a:r>
              <a:rPr lang="en-GB" sz="2800" i="1" dirty="0"/>
              <a:t>and to </a:t>
            </a:r>
            <a:r>
              <a:rPr lang="en-GB" sz="2800" i="1" u="sng" dirty="0"/>
              <a:t>be successful</a:t>
            </a:r>
            <a:r>
              <a:rPr lang="en-GB" sz="2800" i="1" dirty="0"/>
              <a:t> in their chosen occupations"</a:t>
            </a:r>
            <a:endParaRPr lang="en-GB" sz="2800" dirty="0"/>
          </a:p>
        </p:txBody>
      </p:sp>
    </p:spTree>
    <p:extLst>
      <p:ext uri="{BB962C8B-B14F-4D97-AF65-F5344CB8AC3E}">
        <p14:creationId xmlns:p14="http://schemas.microsoft.com/office/powerpoint/2010/main" val="35939866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fade">
                                      <p:cBhvr>
                                        <p:cTn id="7" dur="500"/>
                                        <p:tgtEl>
                                          <p:spTgt spid="2050"/>
                                        </p:tgtEl>
                                      </p:cBhvr>
                                    </p:animEffect>
                                  </p:childTnLst>
                                </p:cTn>
                              </p:par>
                            </p:childTnLst>
                          </p:cTn>
                        </p:par>
                        <p:par>
                          <p:cTn id="8" fill="hold">
                            <p:stCondLst>
                              <p:cond delay="500"/>
                            </p:stCondLst>
                            <p:childTnLst>
                              <p:par>
                                <p:cTn id="9" presetID="22" presetClass="entr" presetSubtype="8"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wipe(left)">
                                      <p:cBhvr>
                                        <p:cTn id="11" dur="2000"/>
                                        <p:tgtEl>
                                          <p:spTgt spid="5"/>
                                        </p:tgtEl>
                                      </p:cBhvr>
                                    </p:animEffect>
                                  </p:childTnLst>
                                </p:cTn>
                              </p:par>
                              <p:par>
                                <p:cTn id="12" presetID="1" presetClass="entr" presetSubtype="0" fill="hold" grpId="0" nodeType="withEffect">
                                  <p:stCondLst>
                                    <p:cond delay="1000"/>
                                  </p:stCondLst>
                                  <p:childTnLst>
                                    <p:set>
                                      <p:cBhvr>
                                        <p:cTn id="13"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2D50913-FBC8-47F8-ACC6-9DFA9E08410A}"/>
              </a:ext>
            </a:extLst>
          </p:cNvPr>
          <p:cNvSpPr>
            <a:spLocks noGrp="1"/>
          </p:cNvSpPr>
          <p:nvPr>
            <p:ph idx="1"/>
          </p:nvPr>
        </p:nvSpPr>
        <p:spPr>
          <a:xfrm>
            <a:off x="296386" y="1772816"/>
            <a:ext cx="8410990" cy="2346973"/>
          </a:xfrm>
        </p:spPr>
        <p:txBody>
          <a:bodyPr>
            <a:normAutofit/>
          </a:bodyPr>
          <a:lstStyle/>
          <a:p>
            <a:pPr marL="0" indent="0">
              <a:buNone/>
            </a:pPr>
            <a:endParaRPr lang="en-GB" dirty="0"/>
          </a:p>
          <a:p>
            <a:pPr marL="0" indent="0">
              <a:buNone/>
            </a:pPr>
            <a:r>
              <a:rPr lang="en-GB" sz="2000" dirty="0">
                <a:latin typeface="Arial" panose="020B0604020202020204" pitchFamily="34" charset="0"/>
                <a:cs typeface="Arial" panose="020B0604020202020204" pitchFamily="34" charset="0"/>
                <a:hlinkClick r:id="rId3"/>
              </a:rPr>
              <a:t>The National Careers Service </a:t>
            </a:r>
            <a:r>
              <a:rPr lang="en-GB" sz="2000" dirty="0">
                <a:latin typeface="Arial" panose="020B0604020202020204" pitchFamily="34" charset="0"/>
                <a:cs typeface="Arial" panose="020B0604020202020204" pitchFamily="34" charset="0"/>
              </a:rPr>
              <a:t>was set up by the UK Government to help people learn more about different careers. </a:t>
            </a:r>
          </a:p>
          <a:p>
            <a:pPr marL="0" indent="0">
              <a:buNone/>
            </a:pPr>
            <a:r>
              <a:rPr lang="en-GB" sz="2000" dirty="0">
                <a:latin typeface="Arial" panose="020B0604020202020204" pitchFamily="34" charset="0"/>
                <a:cs typeface="Arial" panose="020B0604020202020204" pitchFamily="34" charset="0"/>
              </a:rPr>
              <a:t>Let’s explore the guidance available to us and find out what skills are needed for different job roles. </a:t>
            </a:r>
          </a:p>
          <a:p>
            <a:pPr marL="0" indent="0">
              <a:buNone/>
            </a:pPr>
            <a:endParaRPr lang="en-GB" dirty="0"/>
          </a:p>
        </p:txBody>
      </p:sp>
      <p:pic>
        <p:nvPicPr>
          <p:cNvPr id="5" name="Picture 4" descr="A link to the healthcare careers section of the National careers website.">
            <a:hlinkClick r:id="rId4"/>
            <a:extLst>
              <a:ext uri="{FF2B5EF4-FFF2-40B4-BE49-F238E27FC236}">
                <a16:creationId xmlns:a16="http://schemas.microsoft.com/office/drawing/2014/main" id="{2AA10EB9-1017-49EA-9662-79669FD49B46}"/>
              </a:ext>
            </a:extLst>
          </p:cNvPr>
          <p:cNvPicPr>
            <a:picLocks noChangeAspect="1"/>
          </p:cNvPicPr>
          <p:nvPr/>
        </p:nvPicPr>
        <p:blipFill>
          <a:blip r:embed="rId5"/>
          <a:stretch>
            <a:fillRect/>
          </a:stretch>
        </p:blipFill>
        <p:spPr>
          <a:xfrm>
            <a:off x="3380832" y="4625876"/>
            <a:ext cx="2522574" cy="1619927"/>
          </a:xfrm>
          <a:prstGeom prst="rect">
            <a:avLst/>
          </a:prstGeom>
        </p:spPr>
      </p:pic>
      <p:pic>
        <p:nvPicPr>
          <p:cNvPr id="7" name="Picture 6" descr="A link to the social care careers section of the National careers website.">
            <a:hlinkClick r:id="rId6"/>
            <a:extLst>
              <a:ext uri="{FF2B5EF4-FFF2-40B4-BE49-F238E27FC236}">
                <a16:creationId xmlns:a16="http://schemas.microsoft.com/office/drawing/2014/main" id="{2671D511-055C-46F1-BB22-FB69D198404B}"/>
              </a:ext>
            </a:extLst>
          </p:cNvPr>
          <p:cNvPicPr>
            <a:picLocks noChangeAspect="1"/>
          </p:cNvPicPr>
          <p:nvPr/>
        </p:nvPicPr>
        <p:blipFill rotWithShape="1">
          <a:blip r:embed="rId7"/>
          <a:srcRect r="11643"/>
          <a:stretch/>
        </p:blipFill>
        <p:spPr>
          <a:xfrm>
            <a:off x="6158164" y="4625875"/>
            <a:ext cx="2494396" cy="1619928"/>
          </a:xfrm>
          <a:prstGeom prst="rect">
            <a:avLst/>
          </a:prstGeom>
        </p:spPr>
      </p:pic>
      <p:sp>
        <p:nvSpPr>
          <p:cNvPr id="8" name="Title 1">
            <a:extLst>
              <a:ext uri="{FF2B5EF4-FFF2-40B4-BE49-F238E27FC236}">
                <a16:creationId xmlns:a16="http://schemas.microsoft.com/office/drawing/2014/main" id="{E6D35A7F-83A8-4839-A24F-C308997A9900}"/>
              </a:ext>
            </a:extLst>
          </p:cNvPr>
          <p:cNvSpPr txBox="1">
            <a:spLocks/>
          </p:cNvSpPr>
          <p:nvPr/>
        </p:nvSpPr>
        <p:spPr>
          <a:xfrm>
            <a:off x="436624" y="814387"/>
            <a:ext cx="8410990" cy="1114425"/>
          </a:xfrm>
          <a:prstGeom prst="rect">
            <a:avLst/>
          </a:prstGeom>
          <a:ln w="57150">
            <a:solidFill>
              <a:schemeClr val="accent3"/>
            </a:solidFill>
          </a:ln>
        </p:spPr>
        <p:txBody>
          <a:bodyPr vert="horz" lIns="68580" tIns="34290" rIns="68580" bIns="34290" rtlCol="0" anchor="t">
            <a:noAutofit/>
          </a:bodyPr>
          <a:lst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a:lstStyle>
          <a:p>
            <a:br>
              <a:rPr lang="en-GB" sz="2400" dirty="0">
                <a:solidFill>
                  <a:schemeClr val="tx1"/>
                </a:solidFill>
                <a:latin typeface="Arial" panose="020B0604020202020204" pitchFamily="34" charset="0"/>
                <a:cs typeface="Arial" panose="020B0604020202020204" pitchFamily="34" charset="0"/>
              </a:rPr>
            </a:br>
            <a:r>
              <a:rPr lang="en-GB" sz="3200" dirty="0">
                <a:solidFill>
                  <a:schemeClr val="tx1"/>
                </a:solidFill>
                <a:latin typeface="Arial" panose="020B0604020202020204" pitchFamily="34" charset="0"/>
                <a:cs typeface="Arial" panose="020B0604020202020204" pitchFamily="34" charset="0"/>
              </a:rPr>
              <a:t>Different Career paths</a:t>
            </a:r>
            <a:br>
              <a:rPr lang="en-GB" sz="2100" dirty="0">
                <a:latin typeface="Arial" panose="020B0604020202020204" pitchFamily="34" charset="0"/>
                <a:cs typeface="Arial" panose="020B0604020202020204" pitchFamily="34" charset="0"/>
              </a:rPr>
            </a:br>
            <a:br>
              <a:rPr lang="en-GB" sz="2100" dirty="0">
                <a:latin typeface="Arial" panose="020B0604020202020204" pitchFamily="34" charset="0"/>
                <a:cs typeface="Arial" panose="020B0604020202020204" pitchFamily="34" charset="0"/>
              </a:rPr>
            </a:br>
            <a:r>
              <a:rPr lang="en-GB" sz="2100" dirty="0">
                <a:latin typeface="Arial" panose="020B0604020202020204" pitchFamily="34" charset="0"/>
                <a:cs typeface="Arial" panose="020B0604020202020204" pitchFamily="34" charset="0"/>
              </a:rPr>
              <a:t> </a:t>
            </a:r>
          </a:p>
        </p:txBody>
      </p:sp>
      <p:pic>
        <p:nvPicPr>
          <p:cNvPr id="4" name="Picture 3" descr="A link to the Business and Finance careers section of the National careers website. ">
            <a:hlinkClick r:id="rId8"/>
            <a:extLst>
              <a:ext uri="{FF2B5EF4-FFF2-40B4-BE49-F238E27FC236}">
                <a16:creationId xmlns:a16="http://schemas.microsoft.com/office/drawing/2014/main" id="{9EBC27F2-BCF7-4BEB-9F0D-A8CE4116AB16}"/>
              </a:ext>
            </a:extLst>
          </p:cNvPr>
          <p:cNvPicPr>
            <a:picLocks noChangeAspect="1"/>
          </p:cNvPicPr>
          <p:nvPr/>
        </p:nvPicPr>
        <p:blipFill rotWithShape="1">
          <a:blip r:embed="rId9"/>
          <a:srcRect r="17131"/>
          <a:stretch/>
        </p:blipFill>
        <p:spPr>
          <a:xfrm>
            <a:off x="511198" y="4625875"/>
            <a:ext cx="2614876" cy="1619928"/>
          </a:xfrm>
          <a:prstGeom prst="rect">
            <a:avLst/>
          </a:prstGeom>
        </p:spPr>
      </p:pic>
    </p:spTree>
    <p:extLst>
      <p:ext uri="{BB962C8B-B14F-4D97-AF65-F5344CB8AC3E}">
        <p14:creationId xmlns:p14="http://schemas.microsoft.com/office/powerpoint/2010/main" val="4065380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21" presetClass="entr" presetSubtype="1" fill="hold" nodeType="clickEffect">
                                  <p:stCondLst>
                                    <p:cond delay="0"/>
                                  </p:stCondLst>
                                  <p:childTnLst>
                                    <p:set>
                                      <p:cBhvr>
                                        <p:cTn id="27" dur="1" fill="hold">
                                          <p:stCondLst>
                                            <p:cond delay="0"/>
                                          </p:stCondLst>
                                        </p:cTn>
                                        <p:tgtEl>
                                          <p:spTgt spid="5"/>
                                        </p:tgtEl>
                                        <p:attrNameLst>
                                          <p:attrName>style.visibility</p:attrName>
                                        </p:attrNameLst>
                                      </p:cBhvr>
                                      <p:to>
                                        <p:strVal val="visible"/>
                                      </p:to>
                                    </p:set>
                                    <p:animEffect transition="in" filter="wheel(1)">
                                      <p:cBhvr>
                                        <p:cTn id="28" dur="2000"/>
                                        <p:tgtEl>
                                          <p:spTgt spid="5"/>
                                        </p:tgtEl>
                                      </p:cBhvr>
                                    </p:animEffect>
                                  </p:childTnLst>
                                </p:cTn>
                              </p:par>
                            </p:childTnLst>
                          </p:cTn>
                        </p:par>
                      </p:childTnLst>
                    </p:cTn>
                  </p:par>
                  <p:par>
                    <p:cTn id="29" fill="hold">
                      <p:stCondLst>
                        <p:cond delay="indefinite"/>
                      </p:stCondLst>
                      <p:childTnLst>
                        <p:par>
                          <p:cTn id="30" fill="hold">
                            <p:stCondLst>
                              <p:cond delay="0"/>
                            </p:stCondLst>
                            <p:childTnLst>
                              <p:par>
                                <p:cTn id="31" presetID="21" presetClass="entr" presetSubtype="1" fill="hold" nodeType="clickEffect">
                                  <p:stCondLst>
                                    <p:cond delay="0"/>
                                  </p:stCondLst>
                                  <p:childTnLst>
                                    <p:set>
                                      <p:cBhvr>
                                        <p:cTn id="32" dur="1" fill="hold">
                                          <p:stCondLst>
                                            <p:cond delay="0"/>
                                          </p:stCondLst>
                                        </p:cTn>
                                        <p:tgtEl>
                                          <p:spTgt spid="7"/>
                                        </p:tgtEl>
                                        <p:attrNameLst>
                                          <p:attrName>style.visibility</p:attrName>
                                        </p:attrNameLst>
                                      </p:cBhvr>
                                      <p:to>
                                        <p:strVal val="visible"/>
                                      </p:to>
                                    </p:set>
                                    <p:animEffect transition="in" filter="wheel(1)">
                                      <p:cBhvr>
                                        <p:cTn id="33"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Tesco Careers logo">
            <a:hlinkClick r:id="rId3"/>
            <a:extLst>
              <a:ext uri="{FF2B5EF4-FFF2-40B4-BE49-F238E27FC236}">
                <a16:creationId xmlns:a16="http://schemas.microsoft.com/office/drawing/2014/main" id="{82208FA7-7923-4D52-A8A1-95F9B27FB929}"/>
              </a:ext>
            </a:extLst>
          </p:cNvPr>
          <p:cNvPicPr>
            <a:picLocks noGrp="1" noChangeAspect="1"/>
          </p:cNvPicPr>
          <p:nvPr>
            <p:ph idx="1"/>
          </p:nvPr>
        </p:nvPicPr>
        <p:blipFill>
          <a:blip r:embed="rId4"/>
          <a:stretch>
            <a:fillRect/>
          </a:stretch>
        </p:blipFill>
        <p:spPr>
          <a:xfrm>
            <a:off x="611560" y="2269574"/>
            <a:ext cx="4402685" cy="1159426"/>
          </a:xfrm>
        </p:spPr>
      </p:pic>
      <p:sp>
        <p:nvSpPr>
          <p:cNvPr id="4" name="Title 1">
            <a:extLst>
              <a:ext uri="{FF2B5EF4-FFF2-40B4-BE49-F238E27FC236}">
                <a16:creationId xmlns:a16="http://schemas.microsoft.com/office/drawing/2014/main" id="{699D4371-28A4-42AF-A687-A3BA0337EF6C}"/>
              </a:ext>
            </a:extLst>
          </p:cNvPr>
          <p:cNvSpPr txBox="1">
            <a:spLocks/>
          </p:cNvSpPr>
          <p:nvPr/>
        </p:nvSpPr>
        <p:spPr>
          <a:xfrm>
            <a:off x="323528" y="750234"/>
            <a:ext cx="8496944" cy="678904"/>
          </a:xfrm>
          <a:prstGeom prst="rect">
            <a:avLst/>
          </a:prstGeom>
          <a:ln w="38100">
            <a:solidFill>
              <a:schemeClr val="accent3"/>
            </a:solidFill>
          </a:ln>
        </p:spPr>
        <p:txBody>
          <a:bodyPr vert="horz" lIns="91440" tIns="45720" rIns="91440" bIns="45720" rtlCol="0" anchor="b">
            <a:normAutofit fontScale="90000"/>
          </a:bodyPr>
          <a:lst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a:lstStyle>
          <a:p>
            <a:r>
              <a:rPr lang="en-GB" sz="3600" dirty="0">
                <a:latin typeface="Arial" panose="020B0604020202020204" pitchFamily="34" charset="0"/>
                <a:cs typeface="Arial" panose="020B0604020202020204" pitchFamily="34" charset="0"/>
              </a:rPr>
              <a:t>Job descriptions for real business employers</a:t>
            </a:r>
          </a:p>
        </p:txBody>
      </p:sp>
      <p:pic>
        <p:nvPicPr>
          <p:cNvPr id="8" name="Picture 7" descr="NEC logo ">
            <a:hlinkClick r:id="rId5"/>
            <a:extLst>
              <a:ext uri="{FF2B5EF4-FFF2-40B4-BE49-F238E27FC236}">
                <a16:creationId xmlns:a16="http://schemas.microsoft.com/office/drawing/2014/main" id="{D9D23148-3C01-48E8-9BDA-CE185750D596}"/>
              </a:ext>
            </a:extLst>
          </p:cNvPr>
          <p:cNvPicPr>
            <a:picLocks noChangeAspect="1"/>
          </p:cNvPicPr>
          <p:nvPr/>
        </p:nvPicPr>
        <p:blipFill>
          <a:blip r:embed="rId6"/>
          <a:stretch>
            <a:fillRect/>
          </a:stretch>
        </p:blipFill>
        <p:spPr>
          <a:xfrm>
            <a:off x="755478" y="3933056"/>
            <a:ext cx="3599284" cy="1495806"/>
          </a:xfrm>
          <a:prstGeom prst="rect">
            <a:avLst/>
          </a:prstGeom>
        </p:spPr>
      </p:pic>
      <p:sp>
        <p:nvSpPr>
          <p:cNvPr id="9" name="Content Placeholder 2">
            <a:extLst>
              <a:ext uri="{FF2B5EF4-FFF2-40B4-BE49-F238E27FC236}">
                <a16:creationId xmlns:a16="http://schemas.microsoft.com/office/drawing/2014/main" id="{A0D821FE-2E5D-42B1-9E5E-99FC26EF138F}"/>
              </a:ext>
            </a:extLst>
          </p:cNvPr>
          <p:cNvSpPr txBox="1">
            <a:spLocks/>
          </p:cNvSpPr>
          <p:nvPr/>
        </p:nvSpPr>
        <p:spPr>
          <a:xfrm>
            <a:off x="5850832" y="1844824"/>
            <a:ext cx="2969639" cy="4320480"/>
          </a:xfrm>
          <a:prstGeom prst="rect">
            <a:avLst/>
          </a:prstGeom>
        </p:spPr>
        <p:txBody>
          <a:bodyPr vert="horz" lIns="91440" tIns="45720" rIns="91440" bIns="45720" rtlCol="0">
            <a:normAutofit/>
          </a:bodyPr>
          <a:lst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a:lstStyle>
          <a:p>
            <a:pPr marL="0" indent="0" algn="just">
              <a:buFont typeface="Garamond" pitchFamily="18" charset="0"/>
              <a:buNone/>
            </a:pPr>
            <a:r>
              <a:rPr lang="en-GB" sz="2000">
                <a:latin typeface="Arial" panose="020B0604020202020204" pitchFamily="34" charset="0"/>
                <a:cs typeface="Arial" panose="020B0604020202020204" pitchFamily="34" charset="0"/>
              </a:rPr>
              <a:t>We can also learn about the skills required and main duties of a role by looking at current job descriptions. </a:t>
            </a:r>
          </a:p>
          <a:p>
            <a:pPr algn="just"/>
            <a:endParaRPr lang="en-GB" sz="2000">
              <a:latin typeface="Arial" panose="020B0604020202020204" pitchFamily="34" charset="0"/>
              <a:cs typeface="Arial" panose="020B0604020202020204" pitchFamily="34" charset="0"/>
            </a:endParaRPr>
          </a:p>
          <a:p>
            <a:pPr marL="0" indent="0" algn="just">
              <a:buFont typeface="Garamond" pitchFamily="18" charset="0"/>
              <a:buNone/>
            </a:pPr>
            <a:r>
              <a:rPr lang="en-GB" sz="2000">
                <a:latin typeface="Arial" panose="020B0604020202020204" pitchFamily="34" charset="0"/>
                <a:cs typeface="Arial" panose="020B0604020202020204" pitchFamily="34" charset="0"/>
              </a:rPr>
              <a:t>Let’s go and explore together, some of the current role descriptions</a:t>
            </a:r>
            <a:r>
              <a:rPr lang="en-GB">
                <a:latin typeface="Arial" panose="020B0604020202020204" pitchFamily="34" charset="0"/>
                <a:cs typeface="Arial" panose="020B0604020202020204" pitchFamily="34" charset="0"/>
              </a:rPr>
              <a:t>. </a:t>
            </a:r>
          </a:p>
          <a:p>
            <a:endParaRPr lang="en-GB" sz="1200" dirty="0"/>
          </a:p>
        </p:txBody>
      </p:sp>
    </p:spTree>
    <p:extLst>
      <p:ext uri="{BB962C8B-B14F-4D97-AF65-F5344CB8AC3E}">
        <p14:creationId xmlns:p14="http://schemas.microsoft.com/office/powerpoint/2010/main" val="2465679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1000"/>
                                        <p:tgtEl>
                                          <p:spTgt spid="9">
                                            <p:txEl>
                                              <p:pRg st="0" end="0"/>
                                            </p:txEl>
                                          </p:spTgt>
                                        </p:tgtEl>
                                      </p:cBhvr>
                                    </p:animEffect>
                                    <p:anim calcmode="lin" valueType="num">
                                      <p:cBhvr>
                                        <p:cTn id="8"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9">
                                            <p:txEl>
                                              <p:pRg st="2" end="2"/>
                                            </p:txEl>
                                          </p:spTgt>
                                        </p:tgtEl>
                                        <p:attrNameLst>
                                          <p:attrName>style.visibility</p:attrName>
                                        </p:attrNameLst>
                                      </p:cBhvr>
                                      <p:to>
                                        <p:strVal val="visible"/>
                                      </p:to>
                                    </p:set>
                                    <p:animEffect transition="in" filter="fade">
                                      <p:cBhvr>
                                        <p:cTn id="14" dur="1000"/>
                                        <p:tgtEl>
                                          <p:spTgt spid="9">
                                            <p:txEl>
                                              <p:pRg st="2" end="2"/>
                                            </p:txEl>
                                          </p:spTgt>
                                        </p:tgtEl>
                                      </p:cBhvr>
                                    </p:animEffect>
                                    <p:anim calcmode="lin" valueType="num">
                                      <p:cBhvr>
                                        <p:cTn id="15" dur="1000" fill="hold"/>
                                        <p:tgtEl>
                                          <p:spTgt spid="9">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9">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3">
            <a:extLst>
              <a:ext uri="{FF2B5EF4-FFF2-40B4-BE49-F238E27FC236}">
                <a16:creationId xmlns:a16="http://schemas.microsoft.com/office/drawing/2014/main" id="{07FFEB32-8617-48F4-A975-5C9082B20A57}"/>
              </a:ext>
            </a:extLst>
          </p:cNvPr>
          <p:cNvSpPr>
            <a:spLocks noGrp="1"/>
          </p:cNvSpPr>
          <p:nvPr>
            <p:ph type="title"/>
          </p:nvPr>
        </p:nvSpPr>
        <p:spPr>
          <a:xfrm>
            <a:off x="457200" y="274638"/>
            <a:ext cx="8229600" cy="1143000"/>
          </a:xfrm>
        </p:spPr>
        <p:txBody>
          <a:bodyPr anchor="ctr">
            <a:normAutofit/>
          </a:bodyPr>
          <a:lstStyle/>
          <a:p>
            <a:r>
              <a:rPr lang="en-US" dirty="0"/>
              <a:t>Job skill activity </a:t>
            </a:r>
            <a:r>
              <a:rPr lang="en-GB" sz="4400" dirty="0">
                <a:latin typeface="Arial" panose="020B0604020202020204" pitchFamily="34" charset="0"/>
                <a:cs typeface="Arial" panose="020B0604020202020204" pitchFamily="34" charset="0"/>
              </a:rPr>
              <a:t>–  45 mins </a:t>
            </a:r>
            <a:endParaRPr lang="en-US" dirty="0"/>
          </a:p>
        </p:txBody>
      </p:sp>
      <p:pic>
        <p:nvPicPr>
          <p:cNvPr id="4" name="Picture 3" descr="Business woman holding sign">
            <a:extLst>
              <a:ext uri="{FF2B5EF4-FFF2-40B4-BE49-F238E27FC236}">
                <a16:creationId xmlns:a16="http://schemas.microsoft.com/office/drawing/2014/main" id="{40787086-4435-4243-B9C2-8BA7D44AC526}"/>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r="1" b="59751"/>
          <a:stretch/>
        </p:blipFill>
        <p:spPr>
          <a:xfrm>
            <a:off x="457200" y="1600201"/>
            <a:ext cx="4038600" cy="3989040"/>
          </a:xfrm>
          <a:prstGeom prst="rect">
            <a:avLst/>
          </a:prstGeom>
          <a:noFill/>
        </p:spPr>
      </p:pic>
      <p:sp>
        <p:nvSpPr>
          <p:cNvPr id="3" name="Content Placeholder 2"/>
          <p:cNvSpPr>
            <a:spLocks noGrp="1"/>
          </p:cNvSpPr>
          <p:nvPr>
            <p:ph sz="half" idx="2"/>
          </p:nvPr>
        </p:nvSpPr>
        <p:spPr>
          <a:xfrm>
            <a:off x="4283968" y="1268760"/>
            <a:ext cx="4402832" cy="4320482"/>
          </a:xfrm>
        </p:spPr>
        <p:txBody>
          <a:bodyPr>
            <a:normAutofit lnSpcReduction="10000"/>
          </a:bodyPr>
          <a:lstStyle/>
          <a:p>
            <a:pPr marL="0" indent="0">
              <a:lnSpc>
                <a:spcPct val="90000"/>
              </a:lnSpc>
              <a:buNone/>
            </a:pPr>
            <a:r>
              <a:rPr lang="en-GB" sz="2400" dirty="0">
                <a:latin typeface="Arial" panose="020B0604020202020204" pitchFamily="34" charset="0"/>
                <a:cs typeface="Arial" panose="020B0604020202020204" pitchFamily="34" charset="0"/>
              </a:rPr>
              <a:t>Visit the websites shown in the previous slides </a:t>
            </a:r>
          </a:p>
          <a:p>
            <a:pPr marL="0" indent="0">
              <a:lnSpc>
                <a:spcPct val="90000"/>
              </a:lnSpc>
              <a:buNone/>
            </a:pPr>
            <a:endParaRPr lang="en-GB" sz="2400" dirty="0">
              <a:latin typeface="Arial" panose="020B0604020202020204" pitchFamily="34" charset="0"/>
              <a:cs typeface="Arial" panose="020B0604020202020204" pitchFamily="34" charset="0"/>
            </a:endParaRPr>
          </a:p>
          <a:p>
            <a:pPr marL="0" indent="0">
              <a:lnSpc>
                <a:spcPct val="90000"/>
              </a:lnSpc>
              <a:buNone/>
            </a:pPr>
            <a:r>
              <a:rPr lang="en-GB" sz="2400" b="1" dirty="0">
                <a:latin typeface="Arial" panose="020B0604020202020204" pitchFamily="34" charset="0"/>
                <a:cs typeface="Arial" panose="020B0604020202020204" pitchFamily="34" charset="0"/>
              </a:rPr>
              <a:t>National careers service </a:t>
            </a:r>
            <a:r>
              <a:rPr lang="en-GB" sz="2400" dirty="0">
                <a:latin typeface="Arial" panose="020B0604020202020204" pitchFamily="34" charset="0"/>
                <a:cs typeface="Arial" panose="020B0604020202020204" pitchFamily="34" charset="0"/>
                <a:hlinkClick r:id="rId4"/>
              </a:rPr>
              <a:t>https://nationalcareers.service.gov.uk/explore-careers</a:t>
            </a:r>
            <a:endParaRPr lang="en-GB" sz="2400" dirty="0">
              <a:latin typeface="Arial" panose="020B0604020202020204" pitchFamily="34" charset="0"/>
              <a:cs typeface="Arial" panose="020B0604020202020204" pitchFamily="34" charset="0"/>
            </a:endParaRPr>
          </a:p>
          <a:p>
            <a:pPr marL="0" indent="0">
              <a:lnSpc>
                <a:spcPct val="90000"/>
              </a:lnSpc>
              <a:buNone/>
            </a:pPr>
            <a:endParaRPr lang="en-GB" sz="2400" dirty="0">
              <a:latin typeface="Arial" panose="020B0604020202020204" pitchFamily="34" charset="0"/>
              <a:cs typeface="Arial" panose="020B0604020202020204" pitchFamily="34" charset="0"/>
            </a:endParaRPr>
          </a:p>
          <a:p>
            <a:pPr marL="0" indent="0">
              <a:lnSpc>
                <a:spcPct val="90000"/>
              </a:lnSpc>
              <a:buNone/>
            </a:pPr>
            <a:r>
              <a:rPr lang="en-GB" sz="2400" dirty="0">
                <a:latin typeface="Arial" panose="020B0604020202020204" pitchFamily="34" charset="0"/>
                <a:cs typeface="Arial" panose="020B0604020202020204" pitchFamily="34" charset="0"/>
              </a:rPr>
              <a:t>Choose a career or job role and use the information available to complete </a:t>
            </a:r>
          </a:p>
          <a:p>
            <a:pPr marL="0" indent="0">
              <a:lnSpc>
                <a:spcPct val="90000"/>
              </a:lnSpc>
              <a:buNone/>
            </a:pPr>
            <a:r>
              <a:rPr lang="en-GB" sz="2400" dirty="0">
                <a:latin typeface="Arial" panose="020B0604020202020204" pitchFamily="34" charset="0"/>
                <a:cs typeface="Arial" panose="020B0604020202020204" pitchFamily="34" charset="0"/>
              </a:rPr>
              <a:t>- Activity 1 – Job skills  </a:t>
            </a:r>
          </a:p>
          <a:p>
            <a:pPr marL="0" indent="0">
              <a:lnSpc>
                <a:spcPct val="90000"/>
              </a:lnSpc>
              <a:buNone/>
            </a:pPr>
            <a:endParaRPr lang="en-GB" sz="1500" dirty="0"/>
          </a:p>
          <a:p>
            <a:pPr>
              <a:lnSpc>
                <a:spcPct val="90000"/>
              </a:lnSpc>
              <a:buNone/>
            </a:pPr>
            <a:r>
              <a:rPr lang="en-GB" sz="1500" dirty="0"/>
              <a:t> </a:t>
            </a:r>
          </a:p>
        </p:txBody>
      </p:sp>
      <p:sp>
        <p:nvSpPr>
          <p:cNvPr id="5" name="TextBox 4">
            <a:extLst>
              <a:ext uri="{FF2B5EF4-FFF2-40B4-BE49-F238E27FC236}">
                <a16:creationId xmlns:a16="http://schemas.microsoft.com/office/drawing/2014/main" id="{E1F4DCFA-038E-4036-A505-9D8B1EF6E56C}"/>
              </a:ext>
            </a:extLst>
          </p:cNvPr>
          <p:cNvSpPr txBox="1"/>
          <p:nvPr/>
        </p:nvSpPr>
        <p:spPr>
          <a:xfrm>
            <a:off x="1038436" y="4388912"/>
            <a:ext cx="2952328" cy="1200329"/>
          </a:xfrm>
          <a:prstGeom prst="rect">
            <a:avLst/>
          </a:prstGeom>
          <a:noFill/>
        </p:spPr>
        <p:txBody>
          <a:bodyPr wrap="square" rtlCol="0">
            <a:spAutoFit/>
          </a:bodyPr>
          <a:lstStyle/>
          <a:p>
            <a:r>
              <a:rPr lang="en-GB" sz="2400" dirty="0"/>
              <a:t>What skills do I need to be successful in my job?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fade">
                                      <p:cBhvr>
                                        <p:cTn id="15" dur="500"/>
                                        <p:tgtEl>
                                          <p:spTgt spid="3">
                                            <p:txEl>
                                              <p:pRg st="0" end="0"/>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500"/>
                                        <p:tgtEl>
                                          <p:spTgt spid="3">
                                            <p:txEl>
                                              <p:pRg st="2" end="2"/>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500"/>
                                        <p:tgtEl>
                                          <p:spTgt spid="3">
                                            <p:txEl>
                                              <p:pRg st="4" end="4"/>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fade">
                                      <p:cBhvr>
                                        <p:cTn id="24"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034A37-F852-4C58-B06B-6FE0B212F81C}"/>
              </a:ext>
            </a:extLst>
          </p:cNvPr>
          <p:cNvSpPr>
            <a:spLocks noGrp="1"/>
          </p:cNvSpPr>
          <p:nvPr>
            <p:ph type="title"/>
          </p:nvPr>
        </p:nvSpPr>
        <p:spPr>
          <a:xfrm>
            <a:off x="457200" y="46522"/>
            <a:ext cx="8229600" cy="1143000"/>
          </a:xfrm>
        </p:spPr>
        <p:txBody>
          <a:bodyPr>
            <a:normAutofit/>
          </a:bodyPr>
          <a:lstStyle/>
          <a:p>
            <a:r>
              <a:rPr lang="en-GB" dirty="0"/>
              <a:t>Top 10 Skills Employers look for..</a:t>
            </a:r>
          </a:p>
        </p:txBody>
      </p:sp>
      <p:pic>
        <p:nvPicPr>
          <p:cNvPr id="9" name="Picture 8">
            <a:extLst>
              <a:ext uri="{FF2B5EF4-FFF2-40B4-BE49-F238E27FC236}">
                <a16:creationId xmlns:a16="http://schemas.microsoft.com/office/drawing/2014/main" id="{5D28ED0E-6648-4782-B6B2-7E8BC66E7916}"/>
              </a:ext>
            </a:extLst>
          </p:cNvPr>
          <p:cNvPicPr>
            <a:picLocks noChangeAspect="1"/>
          </p:cNvPicPr>
          <p:nvPr/>
        </p:nvPicPr>
        <p:blipFill rotWithShape="1">
          <a:blip r:embed="rId3" cstate="print"/>
          <a:srcRect t="91889"/>
          <a:stretch/>
        </p:blipFill>
        <p:spPr>
          <a:xfrm>
            <a:off x="-21410" y="5661248"/>
            <a:ext cx="9144000" cy="408856"/>
          </a:xfrm>
          <a:prstGeom prst="rect">
            <a:avLst/>
          </a:prstGeom>
        </p:spPr>
      </p:pic>
      <p:pic>
        <p:nvPicPr>
          <p:cNvPr id="10" name="Picture 9">
            <a:extLst>
              <a:ext uri="{FF2B5EF4-FFF2-40B4-BE49-F238E27FC236}">
                <a16:creationId xmlns:a16="http://schemas.microsoft.com/office/drawing/2014/main" id="{37A03A2E-71CF-40CD-8E53-72B66653BED0}"/>
              </a:ext>
            </a:extLst>
          </p:cNvPr>
          <p:cNvPicPr>
            <a:picLocks noChangeAspect="1"/>
          </p:cNvPicPr>
          <p:nvPr/>
        </p:nvPicPr>
        <p:blipFill rotWithShape="1">
          <a:blip r:embed="rId3" cstate="print"/>
          <a:srcRect t="75313" b="15450"/>
          <a:stretch/>
        </p:blipFill>
        <p:spPr>
          <a:xfrm>
            <a:off x="-31417" y="5229200"/>
            <a:ext cx="9144000" cy="465584"/>
          </a:xfrm>
          <a:prstGeom prst="rect">
            <a:avLst/>
          </a:prstGeom>
        </p:spPr>
      </p:pic>
      <p:pic>
        <p:nvPicPr>
          <p:cNvPr id="11" name="Picture 10">
            <a:extLst>
              <a:ext uri="{FF2B5EF4-FFF2-40B4-BE49-F238E27FC236}">
                <a16:creationId xmlns:a16="http://schemas.microsoft.com/office/drawing/2014/main" id="{C4BDCE3B-0C6F-44D9-AA37-EF3ABF1BB7EF}"/>
              </a:ext>
            </a:extLst>
          </p:cNvPr>
          <p:cNvPicPr>
            <a:picLocks noChangeAspect="1"/>
          </p:cNvPicPr>
          <p:nvPr/>
        </p:nvPicPr>
        <p:blipFill rotWithShape="1">
          <a:blip r:embed="rId3" cstate="print"/>
          <a:srcRect t="63219" b="24188"/>
          <a:stretch/>
        </p:blipFill>
        <p:spPr>
          <a:xfrm>
            <a:off x="-36512" y="4581128"/>
            <a:ext cx="9144000" cy="634752"/>
          </a:xfrm>
          <a:prstGeom prst="rect">
            <a:avLst/>
          </a:prstGeom>
        </p:spPr>
      </p:pic>
      <p:pic>
        <p:nvPicPr>
          <p:cNvPr id="12" name="Picture 11">
            <a:extLst>
              <a:ext uri="{FF2B5EF4-FFF2-40B4-BE49-F238E27FC236}">
                <a16:creationId xmlns:a16="http://schemas.microsoft.com/office/drawing/2014/main" id="{058153A8-8DB1-44A5-812B-B309E27ACE8D}"/>
              </a:ext>
            </a:extLst>
          </p:cNvPr>
          <p:cNvPicPr>
            <a:picLocks noChangeAspect="1"/>
          </p:cNvPicPr>
          <p:nvPr/>
        </p:nvPicPr>
        <p:blipFill rotWithShape="1">
          <a:blip r:embed="rId3" cstate="print"/>
          <a:srcRect t="55049" b="35714"/>
          <a:stretch/>
        </p:blipFill>
        <p:spPr>
          <a:xfrm>
            <a:off x="-12395" y="4149080"/>
            <a:ext cx="9144000" cy="465584"/>
          </a:xfrm>
          <a:prstGeom prst="rect">
            <a:avLst/>
          </a:prstGeom>
        </p:spPr>
      </p:pic>
      <p:pic>
        <p:nvPicPr>
          <p:cNvPr id="13" name="Picture 12">
            <a:extLst>
              <a:ext uri="{FF2B5EF4-FFF2-40B4-BE49-F238E27FC236}">
                <a16:creationId xmlns:a16="http://schemas.microsoft.com/office/drawing/2014/main" id="{42CCB0CA-D524-41CB-B887-7590A46EFAAB}"/>
              </a:ext>
            </a:extLst>
          </p:cNvPr>
          <p:cNvPicPr>
            <a:picLocks noChangeAspect="1"/>
          </p:cNvPicPr>
          <p:nvPr/>
        </p:nvPicPr>
        <p:blipFill rotWithShape="1">
          <a:blip r:embed="rId3" cstate="print"/>
          <a:srcRect t="47936" b="42827"/>
          <a:stretch/>
        </p:blipFill>
        <p:spPr>
          <a:xfrm>
            <a:off x="-12395" y="3717032"/>
            <a:ext cx="9144000" cy="465584"/>
          </a:xfrm>
          <a:prstGeom prst="rect">
            <a:avLst/>
          </a:prstGeom>
        </p:spPr>
      </p:pic>
      <p:pic>
        <p:nvPicPr>
          <p:cNvPr id="14" name="Picture 13">
            <a:extLst>
              <a:ext uri="{FF2B5EF4-FFF2-40B4-BE49-F238E27FC236}">
                <a16:creationId xmlns:a16="http://schemas.microsoft.com/office/drawing/2014/main" id="{1CB91F1A-5F1F-4F1F-9515-7179FB5CF2C1}"/>
              </a:ext>
            </a:extLst>
          </p:cNvPr>
          <p:cNvPicPr>
            <a:picLocks noChangeAspect="1"/>
          </p:cNvPicPr>
          <p:nvPr/>
        </p:nvPicPr>
        <p:blipFill rotWithShape="1">
          <a:blip r:embed="rId3" cstate="print"/>
          <a:srcRect t="36008" b="54225"/>
          <a:stretch/>
        </p:blipFill>
        <p:spPr>
          <a:xfrm>
            <a:off x="-12395" y="3174604"/>
            <a:ext cx="9144000" cy="492286"/>
          </a:xfrm>
          <a:prstGeom prst="rect">
            <a:avLst/>
          </a:prstGeom>
        </p:spPr>
      </p:pic>
      <p:pic>
        <p:nvPicPr>
          <p:cNvPr id="15" name="Picture 14">
            <a:extLst>
              <a:ext uri="{FF2B5EF4-FFF2-40B4-BE49-F238E27FC236}">
                <a16:creationId xmlns:a16="http://schemas.microsoft.com/office/drawing/2014/main" id="{3372FDA6-026B-4B58-AFEB-83298050BD7D}"/>
              </a:ext>
            </a:extLst>
          </p:cNvPr>
          <p:cNvPicPr>
            <a:picLocks noChangeAspect="1"/>
          </p:cNvPicPr>
          <p:nvPr/>
        </p:nvPicPr>
        <p:blipFill rotWithShape="1">
          <a:blip r:embed="rId3" cstate="print"/>
          <a:srcRect t="27270" b="62926"/>
          <a:stretch/>
        </p:blipFill>
        <p:spPr>
          <a:xfrm>
            <a:off x="0" y="2653531"/>
            <a:ext cx="9144000" cy="494184"/>
          </a:xfrm>
          <a:prstGeom prst="rect">
            <a:avLst/>
          </a:prstGeom>
        </p:spPr>
      </p:pic>
      <p:pic>
        <p:nvPicPr>
          <p:cNvPr id="16" name="Picture 15">
            <a:extLst>
              <a:ext uri="{FF2B5EF4-FFF2-40B4-BE49-F238E27FC236}">
                <a16:creationId xmlns:a16="http://schemas.microsoft.com/office/drawing/2014/main" id="{2CCCD76C-2C70-41CA-8F5B-186F93964B35}"/>
              </a:ext>
            </a:extLst>
          </p:cNvPr>
          <p:cNvPicPr>
            <a:picLocks noChangeAspect="1"/>
          </p:cNvPicPr>
          <p:nvPr/>
        </p:nvPicPr>
        <p:blipFill rotWithShape="1">
          <a:blip r:embed="rId3" cstate="print"/>
          <a:srcRect t="19433" b="71663"/>
          <a:stretch/>
        </p:blipFill>
        <p:spPr>
          <a:xfrm>
            <a:off x="0" y="2193032"/>
            <a:ext cx="9144000" cy="448816"/>
          </a:xfrm>
          <a:prstGeom prst="rect">
            <a:avLst/>
          </a:prstGeom>
        </p:spPr>
      </p:pic>
      <p:pic>
        <p:nvPicPr>
          <p:cNvPr id="17" name="Picture 16">
            <a:extLst>
              <a:ext uri="{FF2B5EF4-FFF2-40B4-BE49-F238E27FC236}">
                <a16:creationId xmlns:a16="http://schemas.microsoft.com/office/drawing/2014/main" id="{8F30CFE6-2FBE-486B-8E2C-C216EAD1DC31}"/>
              </a:ext>
            </a:extLst>
          </p:cNvPr>
          <p:cNvPicPr>
            <a:picLocks noChangeAspect="1"/>
          </p:cNvPicPr>
          <p:nvPr/>
        </p:nvPicPr>
        <p:blipFill rotWithShape="1">
          <a:blip r:embed="rId3" cstate="print"/>
          <a:srcRect t="10695" b="80401"/>
          <a:stretch/>
        </p:blipFill>
        <p:spPr>
          <a:xfrm>
            <a:off x="0" y="1671551"/>
            <a:ext cx="9144000" cy="448816"/>
          </a:xfrm>
          <a:prstGeom prst="rect">
            <a:avLst/>
          </a:prstGeom>
        </p:spPr>
      </p:pic>
      <p:pic>
        <p:nvPicPr>
          <p:cNvPr id="18" name="Picture 17">
            <a:extLst>
              <a:ext uri="{FF2B5EF4-FFF2-40B4-BE49-F238E27FC236}">
                <a16:creationId xmlns:a16="http://schemas.microsoft.com/office/drawing/2014/main" id="{369DC66F-71EB-4298-A6E0-D2D47062FF5F}"/>
              </a:ext>
            </a:extLst>
          </p:cNvPr>
          <p:cNvPicPr>
            <a:picLocks noChangeAspect="1"/>
          </p:cNvPicPr>
          <p:nvPr/>
        </p:nvPicPr>
        <p:blipFill rotWithShape="1">
          <a:blip r:embed="rId3" cstate="print"/>
          <a:srcRect b="89471"/>
          <a:stretch/>
        </p:blipFill>
        <p:spPr>
          <a:xfrm>
            <a:off x="36512" y="1068190"/>
            <a:ext cx="9107488" cy="530696"/>
          </a:xfrm>
          <a:prstGeom prst="rect">
            <a:avLst/>
          </a:prstGeom>
        </p:spPr>
      </p:pic>
    </p:spTree>
    <p:extLst>
      <p:ext uri="{BB962C8B-B14F-4D97-AF65-F5344CB8AC3E}">
        <p14:creationId xmlns:p14="http://schemas.microsoft.com/office/powerpoint/2010/main" val="5330562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fade">
                                      <p:cBhvr>
                                        <p:cTn id="7" dur="500"/>
                                        <p:tgtEl>
                                          <p:spTgt spid="1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17"/>
                                        </p:tgtEl>
                                        <p:attrNameLst>
                                          <p:attrName>style.visibility</p:attrName>
                                        </p:attrNameLst>
                                      </p:cBhvr>
                                      <p:to>
                                        <p:strVal val="visible"/>
                                      </p:to>
                                    </p:set>
                                    <p:animEffect transition="in" filter="wipe(up)">
                                      <p:cBhvr>
                                        <p:cTn id="12" dur="500"/>
                                        <p:tgtEl>
                                          <p:spTgt spid="17"/>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1" fill="hold"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wipe(up)">
                                      <p:cBhvr>
                                        <p:cTn id="17" dur="500"/>
                                        <p:tgtEl>
                                          <p:spTgt spid="16"/>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1" fill="hold" nodeType="clickEffect">
                                  <p:stCondLst>
                                    <p:cond delay="0"/>
                                  </p:stCondLst>
                                  <p:childTnLst>
                                    <p:set>
                                      <p:cBhvr>
                                        <p:cTn id="21" dur="1" fill="hold">
                                          <p:stCondLst>
                                            <p:cond delay="0"/>
                                          </p:stCondLst>
                                        </p:cTn>
                                        <p:tgtEl>
                                          <p:spTgt spid="15"/>
                                        </p:tgtEl>
                                        <p:attrNameLst>
                                          <p:attrName>style.visibility</p:attrName>
                                        </p:attrNameLst>
                                      </p:cBhvr>
                                      <p:to>
                                        <p:strVal val="visible"/>
                                      </p:to>
                                    </p:set>
                                    <p:animEffect transition="in" filter="wipe(up)">
                                      <p:cBhvr>
                                        <p:cTn id="22" dur="500"/>
                                        <p:tgtEl>
                                          <p:spTgt spid="15"/>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1" fill="hold" nodeType="clickEffect">
                                  <p:stCondLst>
                                    <p:cond delay="0"/>
                                  </p:stCondLst>
                                  <p:childTnLst>
                                    <p:set>
                                      <p:cBhvr>
                                        <p:cTn id="26" dur="1" fill="hold">
                                          <p:stCondLst>
                                            <p:cond delay="0"/>
                                          </p:stCondLst>
                                        </p:cTn>
                                        <p:tgtEl>
                                          <p:spTgt spid="14"/>
                                        </p:tgtEl>
                                        <p:attrNameLst>
                                          <p:attrName>style.visibility</p:attrName>
                                        </p:attrNameLst>
                                      </p:cBhvr>
                                      <p:to>
                                        <p:strVal val="visible"/>
                                      </p:to>
                                    </p:set>
                                    <p:animEffect transition="in" filter="wipe(up)">
                                      <p:cBhvr>
                                        <p:cTn id="27" dur="500"/>
                                        <p:tgtEl>
                                          <p:spTgt spid="14"/>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1" fill="hold" nodeType="clickEffect">
                                  <p:stCondLst>
                                    <p:cond delay="0"/>
                                  </p:stCondLst>
                                  <p:childTnLst>
                                    <p:set>
                                      <p:cBhvr>
                                        <p:cTn id="31" dur="1" fill="hold">
                                          <p:stCondLst>
                                            <p:cond delay="0"/>
                                          </p:stCondLst>
                                        </p:cTn>
                                        <p:tgtEl>
                                          <p:spTgt spid="13"/>
                                        </p:tgtEl>
                                        <p:attrNameLst>
                                          <p:attrName>style.visibility</p:attrName>
                                        </p:attrNameLst>
                                      </p:cBhvr>
                                      <p:to>
                                        <p:strVal val="visible"/>
                                      </p:to>
                                    </p:set>
                                    <p:animEffect transition="in" filter="wipe(up)">
                                      <p:cBhvr>
                                        <p:cTn id="32" dur="500"/>
                                        <p:tgtEl>
                                          <p:spTgt spid="13"/>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1" fill="hold" nodeType="clickEffect">
                                  <p:stCondLst>
                                    <p:cond delay="0"/>
                                  </p:stCondLst>
                                  <p:childTnLst>
                                    <p:set>
                                      <p:cBhvr>
                                        <p:cTn id="36" dur="1" fill="hold">
                                          <p:stCondLst>
                                            <p:cond delay="0"/>
                                          </p:stCondLst>
                                        </p:cTn>
                                        <p:tgtEl>
                                          <p:spTgt spid="12"/>
                                        </p:tgtEl>
                                        <p:attrNameLst>
                                          <p:attrName>style.visibility</p:attrName>
                                        </p:attrNameLst>
                                      </p:cBhvr>
                                      <p:to>
                                        <p:strVal val="visible"/>
                                      </p:to>
                                    </p:set>
                                    <p:animEffect transition="in" filter="wipe(up)">
                                      <p:cBhvr>
                                        <p:cTn id="37" dur="500"/>
                                        <p:tgtEl>
                                          <p:spTgt spid="12"/>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1" fill="hold" nodeType="clickEffect">
                                  <p:stCondLst>
                                    <p:cond delay="0"/>
                                  </p:stCondLst>
                                  <p:childTnLst>
                                    <p:set>
                                      <p:cBhvr>
                                        <p:cTn id="41" dur="1" fill="hold">
                                          <p:stCondLst>
                                            <p:cond delay="0"/>
                                          </p:stCondLst>
                                        </p:cTn>
                                        <p:tgtEl>
                                          <p:spTgt spid="11"/>
                                        </p:tgtEl>
                                        <p:attrNameLst>
                                          <p:attrName>style.visibility</p:attrName>
                                        </p:attrNameLst>
                                      </p:cBhvr>
                                      <p:to>
                                        <p:strVal val="visible"/>
                                      </p:to>
                                    </p:set>
                                    <p:animEffect transition="in" filter="wipe(up)">
                                      <p:cBhvr>
                                        <p:cTn id="42" dur="500"/>
                                        <p:tgtEl>
                                          <p:spTgt spid="11"/>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1" fill="hold" nodeType="clickEffect">
                                  <p:stCondLst>
                                    <p:cond delay="0"/>
                                  </p:stCondLst>
                                  <p:childTnLst>
                                    <p:set>
                                      <p:cBhvr>
                                        <p:cTn id="46" dur="1" fill="hold">
                                          <p:stCondLst>
                                            <p:cond delay="0"/>
                                          </p:stCondLst>
                                        </p:cTn>
                                        <p:tgtEl>
                                          <p:spTgt spid="10"/>
                                        </p:tgtEl>
                                        <p:attrNameLst>
                                          <p:attrName>style.visibility</p:attrName>
                                        </p:attrNameLst>
                                      </p:cBhvr>
                                      <p:to>
                                        <p:strVal val="visible"/>
                                      </p:to>
                                    </p:set>
                                    <p:animEffect transition="in" filter="wipe(up)">
                                      <p:cBhvr>
                                        <p:cTn id="47" dur="500"/>
                                        <p:tgtEl>
                                          <p:spTgt spid="10"/>
                                        </p:tgtEl>
                                      </p:cBhvr>
                                    </p:animEffect>
                                  </p:childTnLst>
                                </p:cTn>
                              </p:par>
                            </p:childTnLst>
                          </p:cTn>
                        </p:par>
                      </p:childTnLst>
                    </p:cTn>
                  </p:par>
                  <p:par>
                    <p:cTn id="48" fill="hold">
                      <p:stCondLst>
                        <p:cond delay="indefinite"/>
                      </p:stCondLst>
                      <p:childTnLst>
                        <p:par>
                          <p:cTn id="49" fill="hold">
                            <p:stCondLst>
                              <p:cond delay="0"/>
                            </p:stCondLst>
                            <p:childTnLst>
                              <p:par>
                                <p:cTn id="50" presetID="22" presetClass="entr" presetSubtype="1" fill="hold" nodeType="clickEffect">
                                  <p:stCondLst>
                                    <p:cond delay="0"/>
                                  </p:stCondLst>
                                  <p:childTnLst>
                                    <p:set>
                                      <p:cBhvr>
                                        <p:cTn id="51" dur="1" fill="hold">
                                          <p:stCondLst>
                                            <p:cond delay="0"/>
                                          </p:stCondLst>
                                        </p:cTn>
                                        <p:tgtEl>
                                          <p:spTgt spid="9"/>
                                        </p:tgtEl>
                                        <p:attrNameLst>
                                          <p:attrName>style.visibility</p:attrName>
                                        </p:attrNameLst>
                                      </p:cBhvr>
                                      <p:to>
                                        <p:strVal val="visible"/>
                                      </p:to>
                                    </p:set>
                                    <p:animEffect transition="in" filter="wipe(up)">
                                      <p:cBhvr>
                                        <p:cTn id="5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4EF189-FAF5-4307-AAC3-9408C6353C97}"/>
              </a:ext>
            </a:extLst>
          </p:cNvPr>
          <p:cNvSpPr>
            <a:spLocks noGrp="1"/>
          </p:cNvSpPr>
          <p:nvPr>
            <p:ph type="title"/>
          </p:nvPr>
        </p:nvSpPr>
        <p:spPr/>
        <p:txBody>
          <a:bodyPr>
            <a:normAutofit/>
          </a:bodyPr>
          <a:lstStyle/>
          <a:p>
            <a:r>
              <a:rPr lang="en-GB" dirty="0"/>
              <a:t>Activity 2 - Skills audit – 30mins </a:t>
            </a:r>
          </a:p>
        </p:txBody>
      </p:sp>
      <p:sp>
        <p:nvSpPr>
          <p:cNvPr id="3" name="Content Placeholder 2">
            <a:extLst>
              <a:ext uri="{FF2B5EF4-FFF2-40B4-BE49-F238E27FC236}">
                <a16:creationId xmlns:a16="http://schemas.microsoft.com/office/drawing/2014/main" id="{60057DDB-426F-4D0B-8C68-73A098C91897}"/>
              </a:ext>
            </a:extLst>
          </p:cNvPr>
          <p:cNvSpPr>
            <a:spLocks noGrp="1"/>
          </p:cNvSpPr>
          <p:nvPr>
            <p:ph idx="1"/>
          </p:nvPr>
        </p:nvSpPr>
        <p:spPr>
          <a:xfrm>
            <a:off x="-3852936" y="1772816"/>
            <a:ext cx="8856984" cy="3974740"/>
          </a:xfrm>
        </p:spPr>
        <p:txBody>
          <a:bodyPr>
            <a:normAutofit/>
          </a:bodyPr>
          <a:lstStyle/>
          <a:p>
            <a:pPr marL="0" indent="0">
              <a:buNone/>
            </a:pPr>
            <a:endParaRPr lang="en-GB" dirty="0"/>
          </a:p>
          <a:p>
            <a:pPr marL="0" indent="0">
              <a:buNone/>
            </a:pPr>
            <a:endParaRPr lang="en-GB" dirty="0"/>
          </a:p>
          <a:p>
            <a:pPr marL="0" indent="0">
              <a:buNone/>
            </a:pPr>
            <a:endParaRPr lang="en-GB" dirty="0"/>
          </a:p>
        </p:txBody>
      </p:sp>
      <p:sp>
        <p:nvSpPr>
          <p:cNvPr id="6" name="Freeform: Shape 5">
            <a:extLst>
              <a:ext uri="{FF2B5EF4-FFF2-40B4-BE49-F238E27FC236}">
                <a16:creationId xmlns:a16="http://schemas.microsoft.com/office/drawing/2014/main" id="{033F5443-C81E-41C7-9D89-E5C0209B0B9F}"/>
              </a:ext>
            </a:extLst>
          </p:cNvPr>
          <p:cNvSpPr/>
          <p:nvPr/>
        </p:nvSpPr>
        <p:spPr>
          <a:xfrm>
            <a:off x="2267706" y="1556791"/>
            <a:ext cx="6419094" cy="1103845"/>
          </a:xfrm>
          <a:custGeom>
            <a:avLst/>
            <a:gdLst>
              <a:gd name="connsiteX0" fmla="*/ 0 w 5472684"/>
              <a:gd name="connsiteY0" fmla="*/ 0 h 1103843"/>
              <a:gd name="connsiteX1" fmla="*/ 4920763 w 5472684"/>
              <a:gd name="connsiteY1" fmla="*/ 0 h 1103843"/>
              <a:gd name="connsiteX2" fmla="*/ 5472684 w 5472684"/>
              <a:gd name="connsiteY2" fmla="*/ 551922 h 1103843"/>
              <a:gd name="connsiteX3" fmla="*/ 4920763 w 5472684"/>
              <a:gd name="connsiteY3" fmla="*/ 1103843 h 1103843"/>
              <a:gd name="connsiteX4" fmla="*/ 0 w 5472684"/>
              <a:gd name="connsiteY4" fmla="*/ 1103843 h 1103843"/>
              <a:gd name="connsiteX5" fmla="*/ 0 w 5472684"/>
              <a:gd name="connsiteY5" fmla="*/ 0 h 1103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72684" h="1103843">
                <a:moveTo>
                  <a:pt x="5472684" y="1103842"/>
                </a:moveTo>
                <a:lnTo>
                  <a:pt x="551921" y="1103842"/>
                </a:lnTo>
                <a:lnTo>
                  <a:pt x="0" y="551921"/>
                </a:lnTo>
                <a:lnTo>
                  <a:pt x="551921" y="1"/>
                </a:lnTo>
                <a:lnTo>
                  <a:pt x="5472684" y="1"/>
                </a:lnTo>
                <a:lnTo>
                  <a:pt x="5472684" y="1103842"/>
                </a:lnTo>
                <a:close/>
              </a:path>
            </a:pathLst>
          </a:custGeom>
        </p:spPr>
        <p:style>
          <a:lnRef idx="2">
            <a:schemeClr val="lt1">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fontRef>
        </p:style>
        <p:txBody>
          <a:bodyPr spcFirstLastPara="0" vert="horz" wrap="square" lIns="762725" tIns="57151" rIns="106680" bIns="57151" numCol="1" spcCol="1270" anchor="ctr" anchorCtr="0">
            <a:noAutofit/>
          </a:bodyPr>
          <a:lstStyle/>
          <a:p>
            <a:pPr marL="0" lvl="0" indent="0" algn="ctr" defTabSz="66675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The top two skills required by most employers are </a:t>
            </a:r>
            <a:r>
              <a:rPr lang="en-GB" sz="2000" b="1" kern="1200" dirty="0">
                <a:latin typeface="Arial" panose="020B0604020202020204" pitchFamily="34" charset="0"/>
                <a:cs typeface="Arial" panose="020B0604020202020204" pitchFamily="34" charset="0"/>
              </a:rPr>
              <a:t>good verbal communication </a:t>
            </a:r>
            <a:r>
              <a:rPr lang="en-GB" sz="2000" kern="1200" dirty="0">
                <a:latin typeface="Arial" panose="020B0604020202020204" pitchFamily="34" charset="0"/>
                <a:cs typeface="Arial" panose="020B0604020202020204" pitchFamily="34" charset="0"/>
              </a:rPr>
              <a:t>and </a:t>
            </a:r>
            <a:r>
              <a:rPr lang="en-GB" sz="2000" b="1" kern="1200" dirty="0">
                <a:latin typeface="Arial" panose="020B0604020202020204" pitchFamily="34" charset="0"/>
                <a:cs typeface="Arial" panose="020B0604020202020204" pitchFamily="34" charset="0"/>
              </a:rPr>
              <a:t>team working</a:t>
            </a:r>
            <a:r>
              <a:rPr lang="en-GB" sz="2000" kern="1200" dirty="0">
                <a:latin typeface="Arial" panose="020B0604020202020204" pitchFamily="34" charset="0"/>
                <a:cs typeface="Arial" panose="020B0604020202020204" pitchFamily="34" charset="0"/>
              </a:rPr>
              <a:t>. </a:t>
            </a:r>
          </a:p>
        </p:txBody>
      </p:sp>
      <p:sp>
        <p:nvSpPr>
          <p:cNvPr id="7" name="Oval 6" descr="Chat">
            <a:extLst>
              <a:ext uri="{FF2B5EF4-FFF2-40B4-BE49-F238E27FC236}">
                <a16:creationId xmlns:a16="http://schemas.microsoft.com/office/drawing/2014/main" id="{6BFD02D8-4A85-4E32-BA9B-B9E2C51C42BB}"/>
              </a:ext>
            </a:extLst>
          </p:cNvPr>
          <p:cNvSpPr/>
          <p:nvPr/>
        </p:nvSpPr>
        <p:spPr>
          <a:xfrm>
            <a:off x="1187624" y="1556792"/>
            <a:ext cx="1103843" cy="1103843"/>
          </a:xfrm>
          <a:prstGeom prst="ellipse">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p:spPr>
        <p:style>
          <a:lnRef idx="2">
            <a:schemeClr val="lt1">
              <a:hueOff val="0"/>
              <a:satOff val="0"/>
              <a:lumOff val="0"/>
              <a:alphaOff val="0"/>
            </a:schemeClr>
          </a:lnRef>
          <a:fillRef idx="1">
            <a:scrgbClr r="0" g="0" b="0"/>
          </a:fillRef>
          <a:effectRef idx="0">
            <a:schemeClr val="accent5">
              <a:tint val="50000"/>
              <a:hueOff val="0"/>
              <a:satOff val="0"/>
              <a:lumOff val="0"/>
              <a:alphaOff val="0"/>
            </a:schemeClr>
          </a:effectRef>
          <a:fontRef idx="minor">
            <a:schemeClr val="lt1">
              <a:hueOff val="0"/>
              <a:satOff val="0"/>
              <a:lumOff val="0"/>
              <a:alphaOff val="0"/>
            </a:schemeClr>
          </a:fontRef>
        </p:style>
      </p:sp>
      <p:sp>
        <p:nvSpPr>
          <p:cNvPr id="8" name="Freeform: Shape 7">
            <a:extLst>
              <a:ext uri="{FF2B5EF4-FFF2-40B4-BE49-F238E27FC236}">
                <a16:creationId xmlns:a16="http://schemas.microsoft.com/office/drawing/2014/main" id="{5ED43C62-1309-40EA-81BE-E73D3DE27BD8}"/>
              </a:ext>
            </a:extLst>
          </p:cNvPr>
          <p:cNvSpPr/>
          <p:nvPr/>
        </p:nvSpPr>
        <p:spPr>
          <a:xfrm>
            <a:off x="2238060" y="2769918"/>
            <a:ext cx="6448740" cy="1103844"/>
          </a:xfrm>
          <a:custGeom>
            <a:avLst/>
            <a:gdLst>
              <a:gd name="connsiteX0" fmla="*/ 0 w 5472684"/>
              <a:gd name="connsiteY0" fmla="*/ 0 h 1103843"/>
              <a:gd name="connsiteX1" fmla="*/ 4920763 w 5472684"/>
              <a:gd name="connsiteY1" fmla="*/ 0 h 1103843"/>
              <a:gd name="connsiteX2" fmla="*/ 5472684 w 5472684"/>
              <a:gd name="connsiteY2" fmla="*/ 551922 h 1103843"/>
              <a:gd name="connsiteX3" fmla="*/ 4920763 w 5472684"/>
              <a:gd name="connsiteY3" fmla="*/ 1103843 h 1103843"/>
              <a:gd name="connsiteX4" fmla="*/ 0 w 5472684"/>
              <a:gd name="connsiteY4" fmla="*/ 1103843 h 1103843"/>
              <a:gd name="connsiteX5" fmla="*/ 0 w 5472684"/>
              <a:gd name="connsiteY5" fmla="*/ 0 h 1103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72684" h="1103843">
                <a:moveTo>
                  <a:pt x="5472684" y="1103842"/>
                </a:moveTo>
                <a:lnTo>
                  <a:pt x="551921" y="1103842"/>
                </a:lnTo>
                <a:lnTo>
                  <a:pt x="0" y="551921"/>
                </a:lnTo>
                <a:lnTo>
                  <a:pt x="551921" y="1"/>
                </a:lnTo>
                <a:lnTo>
                  <a:pt x="5472684" y="1"/>
                </a:lnTo>
                <a:lnTo>
                  <a:pt x="5472684" y="1103842"/>
                </a:lnTo>
                <a:close/>
              </a:path>
            </a:pathLst>
          </a:custGeom>
        </p:spPr>
        <p:style>
          <a:lnRef idx="2">
            <a:schemeClr val="lt1">
              <a:hueOff val="0"/>
              <a:satOff val="0"/>
              <a:lumOff val="0"/>
              <a:alphaOff val="0"/>
            </a:schemeClr>
          </a:lnRef>
          <a:fillRef idx="1">
            <a:schemeClr val="accent5">
              <a:hueOff val="-4966938"/>
              <a:satOff val="19906"/>
              <a:lumOff val="4314"/>
              <a:alphaOff val="0"/>
            </a:schemeClr>
          </a:fillRef>
          <a:effectRef idx="0">
            <a:schemeClr val="accent5">
              <a:hueOff val="-4966938"/>
              <a:satOff val="19906"/>
              <a:lumOff val="4314"/>
              <a:alphaOff val="0"/>
            </a:schemeClr>
          </a:effectRef>
          <a:fontRef idx="minor">
            <a:schemeClr val="lt1"/>
          </a:fontRef>
        </p:style>
        <p:txBody>
          <a:bodyPr spcFirstLastPara="0" vert="horz" wrap="square" lIns="762725" tIns="57151" rIns="106680" bIns="57150" numCol="1" spcCol="1270" anchor="ctr" anchorCtr="0">
            <a:noAutofit/>
          </a:bodyPr>
          <a:lstStyle/>
          <a:p>
            <a:pPr marL="0" lvl="0" indent="0" algn="ctr" defTabSz="66675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Task 3 will require you to use both these skills. </a:t>
            </a:r>
          </a:p>
        </p:txBody>
      </p:sp>
      <p:sp>
        <p:nvSpPr>
          <p:cNvPr id="9" name="Oval 8" descr="Teacher with solid fill">
            <a:extLst>
              <a:ext uri="{FF2B5EF4-FFF2-40B4-BE49-F238E27FC236}">
                <a16:creationId xmlns:a16="http://schemas.microsoft.com/office/drawing/2014/main" id="{44E32758-4970-4FCE-BBA5-D42E6D2D86E1}"/>
              </a:ext>
            </a:extLst>
          </p:cNvPr>
          <p:cNvSpPr/>
          <p:nvPr/>
        </p:nvSpPr>
        <p:spPr>
          <a:xfrm>
            <a:off x="1187624" y="2779071"/>
            <a:ext cx="1103843" cy="1103843"/>
          </a:xfrm>
          <a:prstGeom prst="ellipse">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p:spPr>
        <p:style>
          <a:lnRef idx="2">
            <a:schemeClr val="lt1">
              <a:hueOff val="0"/>
              <a:satOff val="0"/>
              <a:lumOff val="0"/>
              <a:alphaOff val="0"/>
            </a:schemeClr>
          </a:lnRef>
          <a:fillRef idx="1">
            <a:scrgbClr r="0" g="0" b="0"/>
          </a:fillRef>
          <a:effectRef idx="0">
            <a:schemeClr val="accent5">
              <a:tint val="50000"/>
              <a:hueOff val="-5341183"/>
              <a:satOff val="23809"/>
              <a:lumOff val="2104"/>
              <a:alphaOff val="0"/>
            </a:schemeClr>
          </a:effectRef>
          <a:fontRef idx="minor">
            <a:schemeClr val="lt1">
              <a:hueOff val="0"/>
              <a:satOff val="0"/>
              <a:lumOff val="0"/>
              <a:alphaOff val="0"/>
            </a:schemeClr>
          </a:fontRef>
        </p:style>
      </p:sp>
      <p:sp>
        <p:nvSpPr>
          <p:cNvPr id="10" name="Freeform: Shape 9">
            <a:extLst>
              <a:ext uri="{FF2B5EF4-FFF2-40B4-BE49-F238E27FC236}">
                <a16:creationId xmlns:a16="http://schemas.microsoft.com/office/drawing/2014/main" id="{D3BD6D18-2BEB-4FF6-AAC8-4A3200B24C5C}"/>
              </a:ext>
            </a:extLst>
          </p:cNvPr>
          <p:cNvSpPr/>
          <p:nvPr/>
        </p:nvSpPr>
        <p:spPr>
          <a:xfrm>
            <a:off x="2250636" y="4101354"/>
            <a:ext cx="6436164" cy="1444283"/>
          </a:xfrm>
          <a:custGeom>
            <a:avLst/>
            <a:gdLst>
              <a:gd name="connsiteX0" fmla="*/ 0 w 5472684"/>
              <a:gd name="connsiteY0" fmla="*/ 0 h 1103843"/>
              <a:gd name="connsiteX1" fmla="*/ 4920763 w 5472684"/>
              <a:gd name="connsiteY1" fmla="*/ 0 h 1103843"/>
              <a:gd name="connsiteX2" fmla="*/ 5472684 w 5472684"/>
              <a:gd name="connsiteY2" fmla="*/ 551922 h 1103843"/>
              <a:gd name="connsiteX3" fmla="*/ 4920763 w 5472684"/>
              <a:gd name="connsiteY3" fmla="*/ 1103843 h 1103843"/>
              <a:gd name="connsiteX4" fmla="*/ 0 w 5472684"/>
              <a:gd name="connsiteY4" fmla="*/ 1103843 h 1103843"/>
              <a:gd name="connsiteX5" fmla="*/ 0 w 5472684"/>
              <a:gd name="connsiteY5" fmla="*/ 0 h 1103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72684" h="1103843">
                <a:moveTo>
                  <a:pt x="5472684" y="1103842"/>
                </a:moveTo>
                <a:lnTo>
                  <a:pt x="551921" y="1103842"/>
                </a:lnTo>
                <a:lnTo>
                  <a:pt x="0" y="551921"/>
                </a:lnTo>
                <a:lnTo>
                  <a:pt x="551921" y="1"/>
                </a:lnTo>
                <a:lnTo>
                  <a:pt x="5472684" y="1"/>
                </a:lnTo>
                <a:lnTo>
                  <a:pt x="5472684" y="1103842"/>
                </a:lnTo>
                <a:close/>
              </a:path>
            </a:pathLst>
          </a:custGeom>
        </p:spPr>
        <p:style>
          <a:lnRef idx="2">
            <a:schemeClr val="lt1">
              <a:hueOff val="0"/>
              <a:satOff val="0"/>
              <a:lumOff val="0"/>
              <a:alphaOff val="0"/>
            </a:schemeClr>
          </a:lnRef>
          <a:fillRef idx="1">
            <a:schemeClr val="accent5">
              <a:hueOff val="-9933876"/>
              <a:satOff val="39811"/>
              <a:lumOff val="8628"/>
              <a:alphaOff val="0"/>
            </a:schemeClr>
          </a:fillRef>
          <a:effectRef idx="0">
            <a:schemeClr val="accent5">
              <a:hueOff val="-9933876"/>
              <a:satOff val="39811"/>
              <a:lumOff val="8628"/>
              <a:alphaOff val="0"/>
            </a:schemeClr>
          </a:effectRef>
          <a:fontRef idx="minor">
            <a:schemeClr val="lt1"/>
          </a:fontRef>
        </p:style>
        <p:txBody>
          <a:bodyPr spcFirstLastPara="0" vert="horz" wrap="square" lIns="762725" tIns="57151" rIns="106680" bIns="57150" numCol="1" spcCol="1270" anchor="ctr" anchorCtr="0">
            <a:noAutofit/>
          </a:bodyPr>
          <a:lstStyle/>
          <a:p>
            <a:pPr marL="0" lvl="0" indent="0" algn="ctr" defTabSz="666750">
              <a:lnSpc>
                <a:spcPct val="90000"/>
              </a:lnSpc>
              <a:spcBef>
                <a:spcPct val="0"/>
              </a:spcBef>
              <a:spcAft>
                <a:spcPct val="35000"/>
              </a:spcAft>
              <a:buFontTx/>
              <a:buNone/>
            </a:pPr>
            <a:r>
              <a:rPr lang="en-GB" sz="2000" b="1" kern="1200" dirty="0">
                <a:latin typeface="Arial" panose="020B0604020202020204" pitchFamily="34" charset="0"/>
                <a:cs typeface="Arial" panose="020B0604020202020204" pitchFamily="34" charset="0"/>
              </a:rPr>
              <a:t>Complete</a:t>
            </a:r>
            <a:r>
              <a:rPr lang="en-GB" sz="2000" kern="1200" dirty="0">
                <a:latin typeface="Arial" panose="020B0604020202020204" pitchFamily="34" charset="0"/>
                <a:cs typeface="Arial" panose="020B0604020202020204" pitchFamily="34" charset="0"/>
              </a:rPr>
              <a:t> the skills audit for verbal communication and team working. </a:t>
            </a:r>
          </a:p>
          <a:p>
            <a:pPr marL="0" lvl="0" indent="0" algn="ctr" defTabSz="666750">
              <a:lnSpc>
                <a:spcPct val="90000"/>
              </a:lnSpc>
              <a:spcBef>
                <a:spcPct val="0"/>
              </a:spcBef>
              <a:spcAft>
                <a:spcPct val="35000"/>
              </a:spcAft>
              <a:buFontTx/>
              <a:buNone/>
            </a:pPr>
            <a:r>
              <a:rPr lang="en-GB" sz="2000" kern="1200" dirty="0">
                <a:solidFill>
                  <a:schemeClr val="tx1"/>
                </a:solidFill>
                <a:latin typeface="Arial" panose="020B0604020202020204" pitchFamily="34" charset="0"/>
                <a:cs typeface="Arial" panose="020B0604020202020204" pitchFamily="34" charset="0"/>
              </a:rPr>
              <a:t>Identify your strengths</a:t>
            </a:r>
            <a:r>
              <a:rPr lang="en-GB" sz="2000" kern="1200" dirty="0">
                <a:latin typeface="Arial" panose="020B0604020202020204" pitchFamily="34" charset="0"/>
                <a:cs typeface="Arial" panose="020B0604020202020204" pitchFamily="34" charset="0"/>
              </a:rPr>
              <a:t>. </a:t>
            </a:r>
          </a:p>
          <a:p>
            <a:pPr marL="0" lvl="0" indent="0" algn="ctr" defTabSz="666750">
              <a:lnSpc>
                <a:spcPct val="90000"/>
              </a:lnSpc>
              <a:spcBef>
                <a:spcPct val="0"/>
              </a:spcBef>
              <a:spcAft>
                <a:spcPct val="35000"/>
              </a:spcAft>
              <a:buFontTx/>
              <a:buNone/>
            </a:pPr>
            <a:r>
              <a:rPr lang="en-GB" sz="2000" kern="1200" dirty="0">
                <a:solidFill>
                  <a:schemeClr val="tx1"/>
                </a:solidFill>
                <a:latin typeface="Arial" panose="020B0604020202020204" pitchFamily="34" charset="0"/>
                <a:cs typeface="Arial" panose="020B0604020202020204" pitchFamily="34" charset="0"/>
              </a:rPr>
              <a:t>Identify areas for development</a:t>
            </a:r>
            <a:r>
              <a:rPr lang="en-GB" sz="2000" kern="1200" dirty="0">
                <a:latin typeface="Arial" panose="020B0604020202020204" pitchFamily="34" charset="0"/>
                <a:cs typeface="Arial" panose="020B0604020202020204" pitchFamily="34" charset="0"/>
              </a:rPr>
              <a:t>. </a:t>
            </a:r>
          </a:p>
        </p:txBody>
      </p:sp>
      <p:sp>
        <p:nvSpPr>
          <p:cNvPr id="11" name="Oval 10" descr="Clipboard Partially Checked with solid fill">
            <a:extLst>
              <a:ext uri="{FF2B5EF4-FFF2-40B4-BE49-F238E27FC236}">
                <a16:creationId xmlns:a16="http://schemas.microsoft.com/office/drawing/2014/main" id="{6D29C910-49F2-40BE-9889-0B3B3FB13084}"/>
              </a:ext>
            </a:extLst>
          </p:cNvPr>
          <p:cNvSpPr/>
          <p:nvPr/>
        </p:nvSpPr>
        <p:spPr>
          <a:xfrm>
            <a:off x="1187624" y="4423490"/>
            <a:ext cx="1103843" cy="1103843"/>
          </a:xfrm>
          <a:prstGeom prst="ellipse">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p:spPr>
        <p:style>
          <a:lnRef idx="2">
            <a:schemeClr val="lt1">
              <a:hueOff val="0"/>
              <a:satOff val="0"/>
              <a:lumOff val="0"/>
              <a:alphaOff val="0"/>
            </a:schemeClr>
          </a:lnRef>
          <a:fillRef idx="1">
            <a:scrgbClr r="0" g="0" b="0"/>
          </a:fillRef>
          <a:effectRef idx="0">
            <a:schemeClr val="accent5">
              <a:tint val="50000"/>
              <a:hueOff val="-10682366"/>
              <a:satOff val="47617"/>
              <a:lumOff val="4207"/>
              <a:alphaOff val="0"/>
            </a:schemeClr>
          </a:effectRef>
          <a:fontRef idx="minor">
            <a:schemeClr val="lt1">
              <a:hueOff val="0"/>
              <a:satOff val="0"/>
              <a:lumOff val="0"/>
              <a:alphaOff val="0"/>
            </a:schemeClr>
          </a:fontRef>
        </p:style>
      </p:sp>
    </p:spTree>
    <p:extLst>
      <p:ext uri="{BB962C8B-B14F-4D97-AF65-F5344CB8AC3E}">
        <p14:creationId xmlns:p14="http://schemas.microsoft.com/office/powerpoint/2010/main" val="114203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fade">
                                      <p:cBhvr>
                                        <p:cTn id="15" dur="500"/>
                                        <p:tgtEl>
                                          <p:spTgt spid="9"/>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fade">
                                      <p:cBhvr>
                                        <p:cTn id="18" dur="500"/>
                                        <p:tgtEl>
                                          <p:spTgt spid="8"/>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11"/>
                                        </p:tgtEl>
                                        <p:attrNameLst>
                                          <p:attrName>style.visibility</p:attrName>
                                        </p:attrNameLst>
                                      </p:cBhvr>
                                      <p:to>
                                        <p:strVal val="visible"/>
                                      </p:to>
                                    </p:set>
                                    <p:animEffect transition="in" filter="fade">
                                      <p:cBhvr>
                                        <p:cTn id="23" dur="500"/>
                                        <p:tgtEl>
                                          <p:spTgt spid="11"/>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0"/>
                                        </p:tgtEl>
                                        <p:attrNameLst>
                                          <p:attrName>style.visibility</p:attrName>
                                        </p:attrNameLst>
                                      </p:cBhvr>
                                      <p:to>
                                        <p:strVal val="visible"/>
                                      </p:to>
                                    </p:set>
                                    <p:animEffect transition="in" filter="fade">
                                      <p:cBhvr>
                                        <p:cTn id="26"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P spid="10"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814B7-F6C6-4252-976F-D8EBC8EF2D79}"/>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28025432-1175-4309-B3A0-1AF07FEF42AE}"/>
              </a:ext>
            </a:extLst>
          </p:cNvPr>
          <p:cNvSpPr>
            <a:spLocks noGrp="1"/>
          </p:cNvSpPr>
          <p:nvPr>
            <p:ph idx="1"/>
          </p:nvPr>
        </p:nvSpPr>
        <p:spPr/>
        <p:txBody>
          <a:bodyPr/>
          <a:lstStyle/>
          <a:p>
            <a:r>
              <a:rPr lang="en-GB" dirty="0"/>
              <a:t>Can you define what is employability?</a:t>
            </a:r>
          </a:p>
          <a:p>
            <a:r>
              <a:rPr lang="en-GB" dirty="0"/>
              <a:t>What are employability skills?</a:t>
            </a:r>
          </a:p>
          <a:p>
            <a:pPr marL="0" indent="0">
              <a:buNone/>
            </a:pPr>
            <a:endParaRPr lang="en-GB" dirty="0"/>
          </a:p>
          <a:p>
            <a:pPr marL="0" indent="0" algn="ctr">
              <a:buNone/>
            </a:pPr>
            <a:r>
              <a:rPr lang="en-GB" sz="4800" dirty="0"/>
              <a:t>Questions &amp; Answers</a:t>
            </a:r>
          </a:p>
        </p:txBody>
      </p:sp>
    </p:spTree>
    <p:extLst>
      <p:ext uri="{BB962C8B-B14F-4D97-AF65-F5344CB8AC3E}">
        <p14:creationId xmlns:p14="http://schemas.microsoft.com/office/powerpoint/2010/main" val="2011787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E0CAD-031F-41F6-9066-4BE77380468C}"/>
              </a:ext>
            </a:extLst>
          </p:cNvPr>
          <p:cNvSpPr>
            <a:spLocks noGrp="1"/>
          </p:cNvSpPr>
          <p:nvPr>
            <p:ph type="title"/>
          </p:nvPr>
        </p:nvSpPr>
        <p:spPr/>
        <p:txBody>
          <a:bodyPr/>
          <a:lstStyle/>
          <a:p>
            <a:r>
              <a:rPr lang="en-GB" dirty="0"/>
              <a:t>Next session…..</a:t>
            </a:r>
          </a:p>
        </p:txBody>
      </p:sp>
      <p:sp>
        <p:nvSpPr>
          <p:cNvPr id="3" name="Content Placeholder 2">
            <a:extLst>
              <a:ext uri="{FF2B5EF4-FFF2-40B4-BE49-F238E27FC236}">
                <a16:creationId xmlns:a16="http://schemas.microsoft.com/office/drawing/2014/main" id="{E8B85099-8DAC-4D3D-B6B9-5D49079273E7}"/>
              </a:ext>
            </a:extLst>
          </p:cNvPr>
          <p:cNvSpPr>
            <a:spLocks noGrp="1"/>
          </p:cNvSpPr>
          <p:nvPr>
            <p:ph idx="1"/>
          </p:nvPr>
        </p:nvSpPr>
        <p:spPr>
          <a:xfrm>
            <a:off x="457200" y="1600201"/>
            <a:ext cx="4170188" cy="3917032"/>
          </a:xfrm>
        </p:spPr>
        <p:txBody>
          <a:bodyPr/>
          <a:lstStyle/>
          <a:p>
            <a:pPr marL="0" indent="0">
              <a:buNone/>
            </a:pPr>
            <a:r>
              <a:rPr lang="en-GB" dirty="0"/>
              <a:t>We will:</a:t>
            </a:r>
          </a:p>
          <a:p>
            <a:pPr marL="0" indent="0" algn="ctr">
              <a:buNone/>
            </a:pPr>
            <a:r>
              <a:rPr lang="en-GB" b="1" dirty="0"/>
              <a:t>Discuss the key features of a job ad. </a:t>
            </a:r>
          </a:p>
          <a:p>
            <a:pPr marL="0" indent="0" algn="ctr">
              <a:buNone/>
            </a:pPr>
            <a:r>
              <a:rPr lang="en-GB" dirty="0"/>
              <a:t>and</a:t>
            </a:r>
          </a:p>
          <a:p>
            <a:pPr marL="0" indent="0" algn="ctr">
              <a:buNone/>
            </a:pPr>
            <a:r>
              <a:rPr lang="en-GB" b="1" dirty="0"/>
              <a:t>Group work to design a job ad. </a:t>
            </a:r>
          </a:p>
        </p:txBody>
      </p:sp>
      <p:pic>
        <p:nvPicPr>
          <p:cNvPr id="3076" name="Picture 4" descr="Image result for using computer clipart">
            <a:extLst>
              <a:ext uri="{FF2B5EF4-FFF2-40B4-BE49-F238E27FC236}">
                <a16:creationId xmlns:a16="http://schemas.microsoft.com/office/drawing/2014/main" id="{70A15C9E-45F4-47F3-BAD9-CEFB6CC8E6D8}"/>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788024" y="1344207"/>
            <a:ext cx="4170188" cy="42965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55882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2.xml.rels><?xml version="1.0" encoding="UTF-8" standalone="yes"?>
<Relationships xmlns="http://schemas.openxmlformats.org/package/2006/relationships"><Relationship Id="rId1" Type="http://schemas.openxmlformats.org/officeDocument/2006/relationships/image" Target="../media/image3.jpeg"/></Relationships>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riginal 5_01_Win32" id="{77344C68-A3F1-476B-8680-97D7F429B46B}" vid="{89780073-58E8-4DFF-BF29-BA99F8052841}"/>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microsoft.com/office/2006/documentManagement/type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metadata/properties"/>
    <ds:schemaRef ds:uri="303dbf9b-b85b-46a0-94f1-894078c07ecd"/>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emplate/>
  <TotalTime>42597</TotalTime>
  <Words>889</Words>
  <Application>Microsoft Office PowerPoint</Application>
  <PresentationFormat>On-screen Show (4:3)</PresentationFormat>
  <Paragraphs>93</Paragraphs>
  <Slides>14</Slides>
  <Notes>7</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14</vt:i4>
      </vt:variant>
    </vt:vector>
  </HeadingPairs>
  <TitlesOfParts>
    <vt:vector size="22" baseType="lpstr">
      <vt:lpstr>Arial</vt:lpstr>
      <vt:lpstr>Calibri</vt:lpstr>
      <vt:lpstr>Century Gothic</vt:lpstr>
      <vt:lpstr>Garamond</vt:lpstr>
      <vt:lpstr>Myriad Pro</vt:lpstr>
      <vt:lpstr>Verdana</vt:lpstr>
      <vt:lpstr>20140311PresentationUWTSDTemplate</vt:lpstr>
      <vt:lpstr>SavonVTI</vt:lpstr>
      <vt:lpstr>Certificate of Higher Education in Skills for the Workplace   Academic and Employability skills (BMSW4001) Introduction to Employability skills</vt:lpstr>
      <vt:lpstr>In this session we will…..</vt:lpstr>
      <vt:lpstr>Learning outcomes to be assessed in task 3. </vt:lpstr>
      <vt:lpstr>Week 6 – 10 </vt:lpstr>
      <vt:lpstr>What career are you hoping for?</vt:lpstr>
      <vt:lpstr>What's Employability?</vt:lpstr>
      <vt:lpstr>What’s ‘Employability Skills’?</vt:lpstr>
      <vt:lpstr>PowerPoint Presentation</vt:lpstr>
      <vt:lpstr>PowerPoint Presentation</vt:lpstr>
      <vt:lpstr>Job skill activity –  45 mins </vt:lpstr>
      <vt:lpstr>Top 10 Skills Employers look for..</vt:lpstr>
      <vt:lpstr>Activity 2 - Skills audit – 30mins </vt:lpstr>
      <vt:lpstr>Summary</vt:lpstr>
      <vt:lpstr>Next session…..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Rebecca Kavanagh</cp:lastModifiedBy>
  <cp:revision>156</cp:revision>
  <dcterms:created xsi:type="dcterms:W3CDTF">2015-04-14T15:21:28Z</dcterms:created>
  <dcterms:modified xsi:type="dcterms:W3CDTF">2022-05-29T21:40:57Z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