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4310D6-FAB3-13FB-378E-BC2D0BC7284C}" v="4" dt="2026-05-08T09:42:40.841"/>
    <p1510:client id="{DEB2975A-CC00-FE1E-64CF-214AACD0F31F}" v="140" dt="2026-05-06T21:01:37.4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search.ebscohost.com/login.aspx?clientid=awgycIx57MrwnDQ5h4Ue6yCVEP0r5Mt9&amp;authtype=oauth2%2Curl%2Ccrawler&amp;reqId=a7fe49f3-b1a4-4b03-816a-9e1d144a9a5c&amp;uselogon=y&amp;crl=c&amp;profid=ehost&amp;an=157731164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adamloiacono.com/bfr-training-rehab-after-surgery-and-injury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pmc.ncbi.nlm.nih.gov/articles/PMC10244989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ym with a green field&#10;&#10;AI-generated content may be incorrect.">
            <a:extLst>
              <a:ext uri="{FF2B5EF4-FFF2-40B4-BE49-F238E27FC236}">
                <a16:creationId xmlns:a16="http://schemas.microsoft.com/office/drawing/2014/main" id="{3C29BECC-678B-128F-A58B-94C4FAA6CF6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3051" b="2362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ln w="22225">
                  <a:solidFill>
                    <a:schemeClr val="tx1"/>
                  </a:solidFill>
                  <a:miter lim="800000"/>
                </a:ln>
                <a:solidFill>
                  <a:srgbClr val="FFFFFF"/>
                </a:solidFill>
              </a:rPr>
              <a:t>BFR Training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100">
                <a:solidFill>
                  <a:srgbClr val="FFFFFF"/>
                </a:solidFill>
              </a:rPr>
              <a:t>By Cai Evans </a:t>
            </a:r>
          </a:p>
          <a:p>
            <a:r>
              <a:rPr lang="en-US" sz="1100">
                <a:solidFill>
                  <a:srgbClr val="FFFFFF"/>
                </a:solidFill>
              </a:rPr>
              <a:t>Course code- BMSS60011</a:t>
            </a:r>
          </a:p>
          <a:p>
            <a:r>
              <a:rPr lang="en-US" sz="1100">
                <a:solidFill>
                  <a:srgbClr val="FFFFFF"/>
                </a:solidFill>
              </a:rPr>
              <a:t>Learner code – 2304980</a:t>
            </a:r>
          </a:p>
          <a:p>
            <a:r>
              <a:rPr lang="en-US" sz="1100">
                <a:solidFill>
                  <a:srgbClr val="FFFFFF"/>
                </a:solidFill>
              </a:rPr>
              <a:t>Duration – 15 minutes </a:t>
            </a:r>
          </a:p>
          <a:p>
            <a:endParaRPr lang="en-US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9618C-7FFB-F0F1-4363-B49D8D3A7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5AE4C-1E59-3B97-494A-CCC9AFA3C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071" y="2132883"/>
            <a:ext cx="10859729" cy="438820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>
                <a:ea typeface="+mn-lt"/>
                <a:cs typeface="+mn-lt"/>
              </a:rPr>
              <a:t> This presentation focuses on a blood flow resistance (BFR) intervention. </a:t>
            </a:r>
            <a:endParaRPr lang="en-GB"/>
          </a:p>
          <a:p>
            <a:r>
              <a:rPr lang="en-GB">
                <a:ea typeface="+mn-lt"/>
                <a:cs typeface="+mn-lt"/>
              </a:rPr>
              <a:t> BFR involves applying external pressure to working limbs to partially restrict blood flow during exercise. </a:t>
            </a:r>
          </a:p>
          <a:p>
            <a:r>
              <a:rPr lang="en-GB">
                <a:ea typeface="+mn-lt"/>
                <a:cs typeface="+mn-lt"/>
              </a:rPr>
              <a:t>BFR training allows individuals to achieve similar adaptations to heavier resistance training despite training at lower loads. </a:t>
            </a:r>
          </a:p>
          <a:p>
            <a:r>
              <a:rPr lang="en-GB">
                <a:ea typeface="+mn-lt"/>
                <a:cs typeface="+mn-lt"/>
              </a:rPr>
              <a:t>As a result, BFR training has become more popular in rehabilitation and strength and conditioning settings.</a:t>
            </a:r>
          </a:p>
          <a:p>
            <a:r>
              <a:rPr lang="en-GB">
                <a:ea typeface="+mn-lt"/>
                <a:cs typeface="+mn-lt"/>
              </a:rPr>
              <a:t>For this intervention, a 6-week squat-based BFR programme was implemented.</a:t>
            </a:r>
          </a:p>
          <a:p>
            <a:r>
              <a:rPr lang="en-GB">
                <a:ea typeface="+mn-lt"/>
                <a:cs typeface="+mn-lt"/>
              </a:rPr>
              <a:t>Measurements were taken before and after the programme to assess any changes in lower body strength and leg girth. </a:t>
            </a:r>
          </a:p>
          <a:p>
            <a:r>
              <a:rPr lang="en-GB">
                <a:ea typeface="+mn-lt"/>
                <a:cs typeface="+mn-lt"/>
              </a:rPr>
              <a:t>The key outcomes measured were squat one-repetition maximum (1RM), as an indicator of strength, and leg girth, as an indicator of muscle hypertrophy.</a:t>
            </a:r>
          </a:p>
          <a:p>
            <a:pPr>
              <a:lnSpc>
                <a:spcPct val="70000"/>
              </a:lnSpc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724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A7DD3-EBB0-ADBF-F1A4-71C46B603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Aims of the Study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3FE75-8075-F569-298A-FE4A8953D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The primary aim of this intervention was to investigate the effectiveness of a 6-week BFR training programme.</a:t>
            </a:r>
          </a:p>
          <a:p>
            <a:r>
              <a:rPr lang="en-GB" dirty="0">
                <a:ea typeface="+mn-lt"/>
                <a:cs typeface="+mn-lt"/>
              </a:rPr>
              <a:t>Specifically, it aimed to determine whether BFR could improve lower-body strength, measured through squat 1RM.</a:t>
            </a:r>
          </a:p>
          <a:p>
            <a:r>
              <a:rPr lang="en-GB">
                <a:ea typeface="+mn-lt"/>
                <a:cs typeface="+mn-lt"/>
              </a:rPr>
              <a:t>It also aimed to assess whether the programme would lead to increases in muscle size, measured via leg girth.</a:t>
            </a:r>
          </a:p>
          <a:p>
            <a:r>
              <a:rPr lang="en-GB">
                <a:ea typeface="+mn-lt"/>
                <a:cs typeface="+mn-lt"/>
              </a:rPr>
              <a:t>Overall, the study aims to evaluate whether short-term BFR training can produce meaningful improvements in both strength and hypertrophy.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574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21637-31BC-5839-A8CE-217329EAE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Client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6C6AC-A5B8-4AC7-31E5-A23D55BD7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823" y="1400904"/>
            <a:ext cx="10515600" cy="508210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20-year-old male rugby player.</a:t>
            </a:r>
            <a:endParaRPr lang="en-US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Limited experience with structured resistance training.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Physically fit and generally healthy.</a:t>
            </a:r>
            <a:endParaRPr lang="en-GB" sz="1600" dirty="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Asthma (well-controlled, no limitations to exercise).</a:t>
            </a:r>
            <a:endParaRPr lang="en-GB" sz="1600"/>
          </a:p>
          <a:p>
            <a:pPr indent="0">
              <a:buNone/>
            </a:pPr>
            <a:r>
              <a:rPr lang="en-GB" sz="1600">
                <a:ea typeface="+mn-lt"/>
                <a:cs typeface="+mn-lt"/>
              </a:rPr>
              <a:t>Training Status: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Relative novice to resistance training → high potential for adaptation.</a:t>
            </a:r>
            <a:endParaRPr lang="en-GB" sz="1600"/>
          </a:p>
          <a:p>
            <a:pPr indent="0">
              <a:buNone/>
            </a:pPr>
            <a:r>
              <a:rPr lang="en-GB" sz="1600">
                <a:ea typeface="+mn-lt"/>
                <a:cs typeface="+mn-lt"/>
              </a:rPr>
              <a:t>Goals: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Increase lower-body strength.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Increase lower-body muscle size (hypertrophy).</a:t>
            </a:r>
            <a:endParaRPr lang="en-GB" sz="1600"/>
          </a:p>
          <a:p>
            <a:pPr indent="0">
              <a:buNone/>
            </a:pPr>
            <a:r>
              <a:rPr lang="en-GB" sz="1600">
                <a:ea typeface="+mn-lt"/>
                <a:cs typeface="+mn-lt"/>
              </a:rPr>
              <a:t>Rationale: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Currently playing rugby regularly → high training and match demands.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BFR utilises low loads, helping reduce fatigue and injury risk while supporting recovery.</a:t>
            </a:r>
            <a:endParaRPr lang="en-GB" sz="1600"/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Previous unstructured training may have limited muscle development → potential for “newbie gains”.</a:t>
            </a:r>
            <a:endParaRPr lang="en-GB" sz="1600" dirty="0"/>
          </a:p>
          <a:p>
            <a:pPr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Familiar with gym environment and basic squat technique, requiring only minor technical coaching.</a:t>
            </a:r>
            <a:endParaRPr lang="en-GB" sz="1600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223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67562-0E7B-F436-9CA2-E96EB8B71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40" y="1138265"/>
            <a:ext cx="4544762" cy="1401183"/>
          </a:xfrm>
        </p:spPr>
        <p:txBody>
          <a:bodyPr anchor="t">
            <a:normAutofit/>
          </a:bodyPr>
          <a:lstStyle/>
          <a:p>
            <a:r>
              <a:rPr lang="en-GB" sz="3200" dirty="0"/>
              <a:t>The </a:t>
            </a:r>
            <a:r>
              <a:rPr lang="en-GB" sz="3200"/>
              <a:t>6- week</a:t>
            </a:r>
            <a:r>
              <a:rPr lang="en-GB" sz="3200" dirty="0"/>
              <a:t> Intervention Programme 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94384-90D1-9900-6122-F0F776496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40" y="2551176"/>
            <a:ext cx="4544762" cy="360293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900">
                <a:ea typeface="+mn-lt"/>
                <a:cs typeface="+mn-lt"/>
              </a:rPr>
              <a:t>6-week BFR back squat programme</a:t>
            </a:r>
          </a:p>
          <a:p>
            <a:r>
              <a:rPr lang="en-GB" sz="1900">
                <a:ea typeface="+mn-lt"/>
                <a:cs typeface="+mn-lt"/>
              </a:rPr>
              <a:t>X2 sessions per week</a:t>
            </a:r>
          </a:p>
          <a:p>
            <a:r>
              <a:rPr lang="en-GB" sz="1900">
                <a:ea typeface="+mn-lt"/>
                <a:cs typeface="+mn-lt"/>
              </a:rPr>
              <a:t>80% blood flow restriction</a:t>
            </a:r>
          </a:p>
          <a:p>
            <a:r>
              <a:rPr lang="en-GB" sz="1900">
                <a:ea typeface="+mn-lt"/>
                <a:cs typeface="+mn-lt"/>
              </a:rPr>
              <a:t>Load progressed from 20% → 30% 1RM</a:t>
            </a:r>
          </a:p>
          <a:p>
            <a:r>
              <a:rPr lang="en-GB" sz="1900">
                <a:ea typeface="+mn-lt"/>
                <a:cs typeface="+mn-lt"/>
              </a:rPr>
              <a:t>Standard BFR protocol: 30-15-15-15 reps</a:t>
            </a:r>
          </a:p>
          <a:p>
            <a:r>
              <a:rPr lang="en-GB" sz="1900">
                <a:ea typeface="+mn-lt"/>
                <a:cs typeface="+mn-lt"/>
              </a:rPr>
              <a:t>30s rest between sets</a:t>
            </a:r>
          </a:p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Key Features:</a:t>
            </a:r>
          </a:p>
          <a:p>
            <a:r>
              <a:rPr lang="en-GB" sz="1900">
                <a:ea typeface="+mn-lt"/>
                <a:cs typeface="+mn-lt"/>
              </a:rPr>
              <a:t>Low load, high volume approach</a:t>
            </a:r>
          </a:p>
          <a:p>
            <a:r>
              <a:rPr lang="en-GB" sz="1900">
                <a:ea typeface="+mn-lt"/>
                <a:cs typeface="+mn-lt"/>
              </a:rPr>
              <a:t>Designed to maximise metabolic stress</a:t>
            </a:r>
          </a:p>
          <a:p>
            <a:r>
              <a:rPr lang="en-GB" sz="1900">
                <a:ea typeface="+mn-lt"/>
                <a:cs typeface="+mn-lt"/>
              </a:rPr>
              <a:t>Progressive overload applied across weeks</a:t>
            </a:r>
          </a:p>
          <a:p>
            <a:endParaRPr lang="en-GB" sz="1900"/>
          </a:p>
        </p:txBody>
      </p:sp>
      <p:pic>
        <p:nvPicPr>
          <p:cNvPr id="4" name="Picture 3" descr="A table with numbers and letters&#10;&#10;AI-generated content may be incorrect.">
            <a:extLst>
              <a:ext uri="{FF2B5EF4-FFF2-40B4-BE49-F238E27FC236}">
                <a16:creationId xmlns:a16="http://schemas.microsoft.com/office/drawing/2014/main" id="{92FABA67-D512-CBDD-9504-9431E6A9A4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2748" y="2289624"/>
            <a:ext cx="5334160" cy="2280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43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AF60A-B00C-C677-F0A6-DFF0C11E4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Programme Rationale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C4A13-894B-F188-6F57-DEB2BDA15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1002"/>
            <a:ext cx="10877863" cy="541938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ea typeface="+mn-lt"/>
                <a:cs typeface="+mn-lt"/>
              </a:rPr>
              <a:t>Training intensity was set at 20–30% 1RM, as BFR training is effective at low loads while still promoting strength and hypertrophy adaptations (Das et al.,2022).</a:t>
            </a:r>
            <a:endParaRPr lang="en-GB" sz="1800" dirty="0">
              <a:ea typeface="+mn-lt"/>
              <a:cs typeface="+mn-lt"/>
            </a:endParaRPr>
          </a:p>
          <a:p>
            <a:r>
              <a:rPr lang="en-GB" sz="1800">
                <a:ea typeface="+mn-lt"/>
                <a:cs typeface="+mn-lt"/>
              </a:rPr>
              <a:t>The programme began at 20% 1RM to allow the participant to adapt to BFR stimulus and minimise excessive fatigue or discomfort (Bielitz et al.,2021).</a:t>
            </a:r>
            <a:endParaRPr lang="en-GB" sz="1800" dirty="0">
              <a:ea typeface="+mn-lt"/>
              <a:cs typeface="+mn-lt"/>
            </a:endParaRPr>
          </a:p>
          <a:p>
            <a:r>
              <a:rPr lang="en-GB" sz="1800">
                <a:ea typeface="+mn-lt"/>
                <a:cs typeface="+mn-lt"/>
              </a:rPr>
              <a:t>Load was progressively increased to 25% and 30% 1RM to ensure progressive overload across the intervention (May et al.,2022).</a:t>
            </a:r>
            <a:endParaRPr lang="en-GB" sz="1800" dirty="0">
              <a:ea typeface="+mn-lt"/>
              <a:cs typeface="+mn-lt"/>
            </a:endParaRPr>
          </a:p>
          <a:p>
            <a:r>
              <a:rPr lang="en-GB" sz="1800">
                <a:ea typeface="+mn-lt"/>
                <a:cs typeface="+mn-lt"/>
              </a:rPr>
              <a:t>The upper limit of 30% 1RM was selected in line with recommended BFR training intensities (</a:t>
            </a:r>
            <a:r>
              <a:rPr lang="en-GB" sz="1800" err="1">
                <a:ea typeface="+mn-lt"/>
                <a:cs typeface="+mn-lt"/>
              </a:rPr>
              <a:t>Pfiffer</a:t>
            </a:r>
            <a:r>
              <a:rPr lang="en-GB" sz="1800">
                <a:ea typeface="+mn-lt"/>
                <a:cs typeface="+mn-lt"/>
              </a:rPr>
              <a:t> et al.,2019).</a:t>
            </a:r>
            <a:endParaRPr lang="en-GB" sz="1800" dirty="0">
              <a:ea typeface="+mn-lt"/>
              <a:cs typeface="+mn-lt"/>
            </a:endParaRPr>
          </a:p>
          <a:p>
            <a:r>
              <a:rPr lang="en-GB" sz="1800">
                <a:ea typeface="+mn-lt"/>
                <a:cs typeface="+mn-lt"/>
              </a:rPr>
              <a:t>The cuff was set to restrict 80% blood flow as recommended by literature (Davids et al.,2025).</a:t>
            </a:r>
            <a:endParaRPr lang="en-GB" sz="1800" dirty="0">
              <a:ea typeface="+mn-lt"/>
              <a:cs typeface="+mn-lt"/>
            </a:endParaRPr>
          </a:p>
          <a:p>
            <a:r>
              <a:rPr lang="en-GB" sz="1800">
                <a:ea typeface="+mn-lt"/>
                <a:cs typeface="+mn-lt"/>
              </a:rPr>
              <a:t>The 30-15-15-15 protocol was used as it is a standardised and evidence-based method for maximising metabolic stress (Tanaka et al.,2022).</a:t>
            </a:r>
            <a:endParaRPr lang="en-GB" sz="18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30second rest periods were included to maintain metabolite accumulation and enhance hypertrophic response (Sun et al.,2023).</a:t>
            </a:r>
          </a:p>
          <a:p>
            <a:r>
              <a:rPr lang="en-GB" sz="1800">
                <a:ea typeface="+mn-lt"/>
                <a:cs typeface="+mn-lt"/>
              </a:rPr>
              <a:t>BFR enables adaptations with reduced mechanical load, making it suitable alongside regular rugby participation (Jones et al.,2023).</a:t>
            </a:r>
            <a:endParaRPr lang="en-GB" sz="18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The programme targeted metabolic stress as a primary driver of hypertrophy, rather than high mechanical tension (</a:t>
            </a:r>
            <a:r>
              <a:rPr lang="en-GB" sz="1800" dirty="0" err="1">
                <a:ea typeface="+mn-lt"/>
                <a:cs typeface="+mn-lt"/>
              </a:rPr>
              <a:t>Wissmen</a:t>
            </a:r>
            <a:r>
              <a:rPr lang="en-GB" sz="1800" dirty="0">
                <a:ea typeface="+mn-lt"/>
                <a:cs typeface="+mn-lt"/>
              </a:rPr>
              <a:t> et al.,2024).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883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03414-6FF8-3625-1467-6591620A2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 and Post testing Rationale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CB803-70C7-9D06-D5AA-E80749E76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ea typeface="+mn-lt"/>
                <a:cs typeface="+mn-lt"/>
              </a:rPr>
              <a:t>Squat 1RM was used to assess maximal lower-body strength, providing a valid and reliable measure of strength performance (</a:t>
            </a:r>
            <a:r>
              <a:rPr lang="en-GB" err="1">
                <a:ea typeface="+mn-lt"/>
                <a:cs typeface="+mn-lt"/>
              </a:rPr>
              <a:t>Karakis</a:t>
            </a:r>
            <a:r>
              <a:rPr lang="en-GB">
                <a:ea typeface="+mn-lt"/>
                <a:cs typeface="+mn-lt"/>
              </a:rPr>
              <a:t> et al.,2023).</a:t>
            </a:r>
          </a:p>
          <a:p>
            <a:r>
              <a:rPr lang="en-GB" dirty="0">
                <a:ea typeface="+mn-lt"/>
                <a:cs typeface="+mn-lt"/>
              </a:rPr>
              <a:t>The squat is a compound, sport-specific movement relevant to rugby performance (e.g. force production in sprinting and tackling) (</a:t>
            </a:r>
            <a:r>
              <a:rPr lang="en-GB" dirty="0" err="1">
                <a:ea typeface="+mn-lt"/>
                <a:cs typeface="+mn-lt"/>
              </a:rPr>
              <a:t>Attawatters</a:t>
            </a:r>
            <a:r>
              <a:rPr lang="en-GB" dirty="0">
                <a:ea typeface="+mn-lt"/>
                <a:cs typeface="+mn-lt"/>
              </a:rPr>
              <a:t> et al.,2021).</a:t>
            </a:r>
          </a:p>
          <a:p>
            <a:r>
              <a:rPr lang="en-GB" dirty="0">
                <a:ea typeface="+mn-lt"/>
                <a:cs typeface="+mn-lt"/>
              </a:rPr>
              <a:t>Pre- and post-testing allowed for comparison to determine the effectiveness of the intervention (</a:t>
            </a:r>
            <a:r>
              <a:rPr lang="en-GB" dirty="0" err="1">
                <a:ea typeface="+mn-lt"/>
                <a:cs typeface="+mn-lt"/>
              </a:rPr>
              <a:t>Molmen</a:t>
            </a:r>
            <a:r>
              <a:rPr lang="en-GB" dirty="0">
                <a:ea typeface="+mn-lt"/>
                <a:cs typeface="+mn-lt"/>
              </a:rPr>
              <a:t> et al.,2024).</a:t>
            </a:r>
          </a:p>
          <a:p>
            <a:r>
              <a:rPr lang="en-GB">
                <a:ea typeface="+mn-lt"/>
                <a:cs typeface="+mn-lt"/>
              </a:rPr>
              <a:t>Leg girth measurements were used as a practical indicator of muscle hypertrophy (Spitz et al.,2022).</a:t>
            </a:r>
          </a:p>
          <a:p>
            <a:r>
              <a:rPr lang="en-GB">
                <a:ea typeface="+mn-lt"/>
                <a:cs typeface="+mn-lt"/>
              </a:rPr>
              <a:t>Girth measurements provide a non-invasive and time-efficient method for assessing changes in muscle size (Jacobs et al.,2020).</a:t>
            </a:r>
          </a:p>
          <a:p>
            <a:r>
              <a:rPr lang="en-GB">
                <a:ea typeface="+mn-lt"/>
                <a:cs typeface="+mn-lt"/>
              </a:rPr>
              <a:t>Using both strength and hypertrophy measures provides a more comprehensive evaluation of training adaptations (</a:t>
            </a:r>
            <a:r>
              <a:rPr lang="en-GB" err="1">
                <a:ea typeface="+mn-lt"/>
                <a:cs typeface="+mn-lt"/>
              </a:rPr>
              <a:t>Loimano</a:t>
            </a:r>
            <a:r>
              <a:rPr lang="en-GB">
                <a:ea typeface="+mn-lt"/>
                <a:cs typeface="+mn-lt"/>
              </a:rPr>
              <a:t> et al.,2025).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244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lide Background">
            <a:extLst>
              <a:ext uri="{FF2B5EF4-FFF2-40B4-BE49-F238E27FC236}">
                <a16:creationId xmlns:a16="http://schemas.microsoft.com/office/drawing/2014/main" id="{7DE220E6-BA55-4F04-B3C4-F4985F3E7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tint">
            <a:extLst>
              <a:ext uri="{FF2B5EF4-FFF2-40B4-BE49-F238E27FC236}">
                <a16:creationId xmlns:a16="http://schemas.microsoft.com/office/drawing/2014/main" id="{5AE190BC-D2FD-433E-AB89-0DF68EFD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5644" y="0"/>
            <a:ext cx="1046356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6444" y="0"/>
            <a:ext cx="6075554" cy="6858000"/>
          </a:xfrm>
          <a:prstGeom prst="rect">
            <a:avLst/>
          </a:prstGeom>
          <a:ln>
            <a:noFill/>
          </a:ln>
          <a:effectLst>
            <a:outerShdw blurRad="508000" dist="190500" dir="5460000" sx="93000" sy="93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30536-E94D-986F-2322-3F473ED7F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6432" y="762001"/>
            <a:ext cx="4554680" cy="1708243"/>
          </a:xfrm>
        </p:spPr>
        <p:txBody>
          <a:bodyPr anchor="ctr">
            <a:normAutofit/>
          </a:bodyPr>
          <a:lstStyle/>
          <a:p>
            <a:r>
              <a:rPr lang="en-GB" sz="4000"/>
              <a:t>Pre and Post Data</a:t>
            </a:r>
          </a:p>
        </p:txBody>
      </p:sp>
      <p:pic>
        <p:nvPicPr>
          <p:cNvPr id="7" name="Picture 6" descr="A white rectangular box with black text&#10;&#10;AI-generated content may be incorrect.">
            <a:extLst>
              <a:ext uri="{FF2B5EF4-FFF2-40B4-BE49-F238E27FC236}">
                <a16:creationId xmlns:a16="http://schemas.microsoft.com/office/drawing/2014/main" id="{95951872-5436-1CEF-7FBD-20F85CD583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367" y="2452687"/>
            <a:ext cx="4541003" cy="195263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F3E649-E564-2DEB-8758-105B71375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9023" y="1945589"/>
            <a:ext cx="4692089" cy="429449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>
                <a:ea typeface="+mn-lt"/>
                <a:cs typeface="+mn-lt"/>
              </a:rPr>
              <a:t>Squat 1RM increased from 105 kg to 112.5 kg (+7.5 kg).</a:t>
            </a:r>
          </a:p>
          <a:p>
            <a:r>
              <a:rPr lang="en-GB" sz="1700" dirty="0">
                <a:ea typeface="+mn-lt"/>
                <a:cs typeface="+mn-lt"/>
              </a:rPr>
              <a:t>This equates to an average increase of ~1.25 kg per week, representing an effective rate of strength development.</a:t>
            </a:r>
          </a:p>
          <a:p>
            <a:r>
              <a:rPr lang="en-GB" sz="1700" dirty="0">
                <a:ea typeface="+mn-lt"/>
                <a:cs typeface="+mn-lt"/>
              </a:rPr>
              <a:t>Leg girth increased from 51 cm to 59 cm and 50 cm to 58 cm (+8 cm), indicating substantial hypertrophy.</a:t>
            </a:r>
          </a:p>
          <a:p>
            <a:r>
              <a:rPr lang="en-GB" sz="1700" dirty="0">
                <a:ea typeface="+mn-lt"/>
                <a:cs typeface="+mn-lt"/>
              </a:rPr>
              <a:t>Improvements were observed in both strength and muscle size, suggesting the programme was effective.</a:t>
            </a:r>
          </a:p>
          <a:p>
            <a:r>
              <a:rPr lang="en-GB" sz="1700">
                <a:ea typeface="+mn-lt"/>
                <a:cs typeface="+mn-lt"/>
              </a:rPr>
              <a:t>Findings support the use of low-load BFR training for short-term adaptations.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072263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A9787-A4B1-117F-E58D-6DF4C9DB3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 Rationale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56BCD-068E-D015-696F-50CE8D551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037" y="1325953"/>
            <a:ext cx="11027763" cy="48510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solidFill>
                  <a:srgbClr val="000000"/>
                </a:solidFill>
                <a:ea typeface="+mn-lt"/>
                <a:cs typeface="+mn-lt"/>
              </a:rPr>
              <a:t>The increase in squat performance of 7.5 kg (~1.25 kg per week) aligns with research demonstrating</a:t>
            </a:r>
            <a:r>
              <a:rPr lang="en-GB" sz="2000">
                <a:ea typeface="+mn-lt"/>
                <a:cs typeface="+mn-lt"/>
              </a:rPr>
              <a:t>7.5 kg (~1.25 kg per week), aligns with research demonstrating 7.5 kg (~1.25 kg per week)and aligns with research demonstrating that low-load BFR training can produce significant strength gains over short-term interventions, particularly in less-trained individuals (Thompson et al.,2020).</a:t>
            </a:r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This rate of improvement can be considered an optimal level of strength development for a 6-week programme, reflecting effective application of progressive overload (Thompson et al.,2020).</a:t>
            </a:r>
          </a:p>
          <a:p>
            <a:r>
              <a:rPr lang="en-GB" sz="2000" dirty="0">
                <a:ea typeface="+mn-lt"/>
                <a:cs typeface="+mn-lt"/>
              </a:rPr>
              <a:t>A leg girth increase of ~8 cm per limb represents a substantial hypertrophic response, exceeding typical short-term increases reported in traditional resistance training (Nunes et al.,2023).</a:t>
            </a:r>
          </a:p>
          <a:p>
            <a:r>
              <a:rPr lang="en-GB" sz="2000" dirty="0">
                <a:ea typeface="+mn-lt"/>
                <a:cs typeface="+mn-lt"/>
              </a:rPr>
              <a:t>Previous research has shown that BFR training can induce rapid increases in muscle size, primarily driven by metabolic stress rather than high mechanical loads (Yuan et al.,2023).</a:t>
            </a:r>
          </a:p>
          <a:p>
            <a:r>
              <a:rPr lang="en-GB" sz="2000" dirty="0">
                <a:ea typeface="+mn-lt"/>
                <a:cs typeface="+mn-lt"/>
              </a:rPr>
              <a:t>The magnitude of adaptations observed is consistent with findings that novice individuals experience accelerated improvements when exposed to a new training stimulus. </a:t>
            </a:r>
          </a:p>
          <a:p>
            <a:r>
              <a:rPr lang="en-GB" sz="2000" dirty="0">
                <a:ea typeface="+mn-lt"/>
                <a:cs typeface="+mn-lt"/>
              </a:rPr>
              <a:t>However, the large increase in girth may also reflect acute swelling and fluid accumulation associated with BFR, in addition to true muscle hypertrophy (Yuan et al.,2023).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376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6F43C-2951-CA85-52EF-7C89F86AE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Critical 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9B237-CF8C-0BC2-3D79-1BB0437538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004" y="1275986"/>
            <a:ext cx="11677336" cy="54631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ea typeface="+mn-lt"/>
                <a:cs typeface="+mn-lt"/>
              </a:rPr>
              <a:t>The study utilised a single participant, limiting the ability to generalise findings to a wider population.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The short duration (6 weeks) may not reflect long-term adaptations to BFR training.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Leg girth measurements may lack precision and can be influenced by acute swelling, particularly with BFR .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Potential for measurement error in 1RM testing, if technique and standardisation were not fully controlled.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No control or comparison group was used, making it difficult to attribute improvements solely to the intervention.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External factors such as rugby training, nutrition, and recovery were not controlled, which may have influenced results. 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The participant’s novice training status may have contributed to accelerated adaptations, limiting applicability to trained individuals. </a:t>
            </a: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Strengths: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</a:rPr>
              <a:t>BFR pressure was regularly monitored and maintained at ~80%, improving consistency and reliability of the training stimulus.</a:t>
            </a:r>
          </a:p>
          <a:p>
            <a:r>
              <a:rPr lang="en-GB" sz="1600">
                <a:ea typeface="+mn-lt"/>
                <a:cs typeface="+mn-lt"/>
              </a:rPr>
              <a:t>The programme followed a structured and progressive design, ensuring consistency and application of progressive overload.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A standardised BFR protocol (30-15-15-15) was used, enhancing validity and comparability to existing research.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The use of pre- and post-testing allowed for clear measurement of changes in strength and hypertrophy.</a:t>
            </a: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Consideration: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Minor variation in pressure application may still occur, potentially influencing the training response. </a:t>
            </a:r>
            <a:endParaRPr lang="en-GB" sz="1600" dirty="0">
              <a:ea typeface="+mn-lt"/>
              <a:cs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438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D5F53-62A1-DD5B-DF94-45A81A9C8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</a:t>
            </a:r>
            <a:r>
              <a:rPr lang="en-GB"/>
              <a:t>Application</a:t>
            </a:r>
            <a:r>
              <a:rPr lang="en-GB" dirty="0"/>
              <a:t> of BFR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29BB1-C3F5-6894-03B4-E9437CF909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>
                <a:ea typeface="+mn-lt"/>
                <a:cs typeface="+mn-lt"/>
              </a:rPr>
              <a:t>BFR training can be used to increase strength and hypertrophy at low loads, reducing stress on joints (Wang et al.,2023).</a:t>
            </a:r>
          </a:p>
          <a:p>
            <a:r>
              <a:rPr lang="en-GB">
                <a:ea typeface="+mn-lt"/>
                <a:cs typeface="+mn-lt"/>
              </a:rPr>
              <a:t>Suitable for athletes during in-season periods, where managing fatigue and recovery is essential (Wang et al.,2023).</a:t>
            </a:r>
          </a:p>
          <a:p>
            <a:r>
              <a:rPr lang="en-GB">
                <a:ea typeface="+mn-lt"/>
                <a:cs typeface="+mn-lt"/>
              </a:rPr>
              <a:t>Can be applied to rehabilitation settings, allowing individuals to train effectively with reduced mechanical load (Wang et al.,2023).</a:t>
            </a:r>
          </a:p>
          <a:p>
            <a:r>
              <a:rPr lang="en-GB">
                <a:ea typeface="+mn-lt"/>
                <a:cs typeface="+mn-lt"/>
              </a:rPr>
              <a:t>Effective for novice or less-trained individuals, due to their high responsiveness to training stimuli (Adami et al.,2022).</a:t>
            </a:r>
          </a:p>
          <a:p>
            <a:r>
              <a:rPr lang="en-GB" dirty="0">
                <a:ea typeface="+mn-lt"/>
                <a:cs typeface="+mn-lt"/>
              </a:rPr>
              <a:t>Provides an alternative to traditional resistance training when high-load training is not feasible (Wang et al.,2023).</a:t>
            </a:r>
          </a:p>
          <a:p>
            <a:r>
              <a:rPr lang="en-GB">
                <a:ea typeface="+mn-lt"/>
                <a:cs typeface="+mn-lt"/>
              </a:rPr>
              <a:t>Can be integrated alongside regular training to supplement volume without excessive fatigue (Wang et al.,2023).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886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3ADE4-C697-2521-42B5-ED787B724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047CA-623C-91CA-6776-A858799BA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>
                <a:ea typeface="+mn-lt"/>
                <a:cs typeface="+mn-lt"/>
              </a:rPr>
              <a:t>The 6-week BFR training programme was effective in improving lower-body strength and muscle size.</a:t>
            </a:r>
          </a:p>
          <a:p>
            <a:r>
              <a:rPr lang="en-GB" dirty="0">
                <a:ea typeface="+mn-lt"/>
                <a:cs typeface="+mn-lt"/>
              </a:rPr>
              <a:t>Increases in squat 1RM and leg girth indicate meaningful adaptations over a short-</a:t>
            </a:r>
            <a:r>
              <a:rPr lang="en-GB">
                <a:ea typeface="+mn-lt"/>
                <a:cs typeface="+mn-lt"/>
              </a:rPr>
              <a:t>term period.</a:t>
            </a:r>
          </a:p>
          <a:p>
            <a:r>
              <a:rPr lang="en-GB">
                <a:ea typeface="+mn-lt"/>
                <a:cs typeface="+mn-lt"/>
              </a:rPr>
              <a:t>Findings support the use of low-load BFR training as an alternative to traditional high-load resistance training.</a:t>
            </a:r>
          </a:p>
          <a:p>
            <a:r>
              <a:rPr lang="en-GB">
                <a:ea typeface="+mn-lt"/>
                <a:cs typeface="+mn-lt"/>
              </a:rPr>
              <a:t>The programme was particularly effective given the participant’s training status and sport demands.</a:t>
            </a:r>
          </a:p>
          <a:p>
            <a:r>
              <a:rPr lang="en-GB">
                <a:ea typeface="+mn-lt"/>
                <a:cs typeface="+mn-lt"/>
              </a:rPr>
              <a:t>However, results should be interpreted with consideration of the study’s limitations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Overall:</a:t>
            </a:r>
          </a:p>
          <a:p>
            <a:r>
              <a:rPr lang="en-GB" dirty="0">
                <a:ea typeface="+mn-lt"/>
                <a:cs typeface="+mn-lt"/>
              </a:rPr>
              <a:t>BFR training is an effective, practical, and adaptable method for enhancing strength and hypertrophy despite </a:t>
            </a:r>
            <a:r>
              <a:rPr lang="en-GB">
                <a:ea typeface="+mn-lt"/>
                <a:cs typeface="+mn-lt"/>
              </a:rPr>
              <a:t>primarily being used as a rehabilitation tool.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6788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6DC54-761B-A46A-36EB-A5C06E0E8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FC0BB-A789-59E9-DBF7-D99663786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latin typeface="Times New Roman"/>
                <a:cs typeface="Times New Roman"/>
              </a:rPr>
              <a:t>Adami, a, Melke, N. and Rochi , J. (2026). </a:t>
            </a:r>
            <a:r>
              <a:rPr lang="en-GB" sz="1400" i="1">
                <a:latin typeface="Times New Roman"/>
                <a:cs typeface="Times New Roman"/>
              </a:rPr>
              <a:t>Results - </a:t>
            </a:r>
            <a:r>
              <a:rPr lang="en-GB" sz="1400" i="1" err="1">
                <a:latin typeface="Times New Roman"/>
                <a:cs typeface="Times New Roman"/>
              </a:rPr>
              <a:t>OpenURL</a:t>
            </a:r>
            <a:r>
              <a:rPr lang="en-GB" sz="1400" i="1">
                <a:latin typeface="Times New Roman"/>
                <a:cs typeface="Times New Roman"/>
              </a:rPr>
              <a:t> Connection - EBSCO</a:t>
            </a:r>
            <a:r>
              <a:rPr lang="en-GB" sz="1400">
                <a:latin typeface="Times New Roman"/>
                <a:cs typeface="Times New Roman"/>
              </a:rPr>
              <a:t>. [online] Ebscohost.com. Available at: </a:t>
            </a:r>
            <a:r>
              <a:rPr lang="en-GB" sz="1400" u="sng">
                <a:latin typeface="Times New Roman"/>
                <a:cs typeface="Times New Roman"/>
                <a:hlinkClick r:id="rId2"/>
              </a:rPr>
              <a:t>https://search.ebscohost.com/login.aspx?clientid=awgycIx57MrwnDQ5h4Ue6yCVEP0r5Mt9&amp;authtype=oauth2%2Curl%2Ccrawler&amp;reqId=a7fe49f3-b1a4-4b03-816a-9e1d144a9a5c&amp;uselogon=y&amp;crl=c&amp;profid=ehost&amp;an=157731164</a:t>
            </a:r>
            <a:r>
              <a:rPr lang="en-GB" sz="1400">
                <a:latin typeface="Times New Roman"/>
                <a:cs typeface="Times New Roman"/>
              </a:rPr>
              <a:t> [Accessed 5 May 2026].</a:t>
            </a:r>
          </a:p>
          <a:p>
            <a:r>
              <a:rPr lang="en-GB" sz="1400">
                <a:latin typeface="Times New Roman"/>
                <a:cs typeface="Times New Roman"/>
              </a:rPr>
              <a:t>Androulakis-</a:t>
            </a:r>
            <a:r>
              <a:rPr lang="en-GB" sz="1400" err="1">
                <a:latin typeface="Times New Roman"/>
                <a:cs typeface="Times New Roman"/>
              </a:rPr>
              <a:t>Korakakis</a:t>
            </a:r>
            <a:r>
              <a:rPr lang="en-GB" sz="1400">
                <a:latin typeface="Times New Roman"/>
                <a:cs typeface="Times New Roman"/>
              </a:rPr>
              <a:t>, P., Wolf, M., Coleman, M., Burke, R., Piñero, A., </a:t>
            </a:r>
            <a:r>
              <a:rPr lang="en-GB" sz="1400" err="1">
                <a:latin typeface="Times New Roman"/>
                <a:cs typeface="Times New Roman"/>
              </a:rPr>
              <a:t>Nippard</a:t>
            </a:r>
            <a:r>
              <a:rPr lang="en-GB" sz="1400">
                <a:latin typeface="Times New Roman"/>
                <a:cs typeface="Times New Roman"/>
              </a:rPr>
              <a:t>, J. and </a:t>
            </a:r>
            <a:r>
              <a:rPr lang="en-GB" sz="1400" err="1">
                <a:latin typeface="Times New Roman"/>
                <a:cs typeface="Times New Roman"/>
              </a:rPr>
              <a:t>Schöenfeld</a:t>
            </a:r>
            <a:r>
              <a:rPr lang="en-GB" sz="1400">
                <a:latin typeface="Times New Roman"/>
                <a:cs typeface="Times New Roman"/>
              </a:rPr>
              <a:t>, B.J. (2023). Optimizing Resistance Training Technique to Maximize Muscle Hypertrophy: A Narrative Review. </a:t>
            </a:r>
            <a:r>
              <a:rPr lang="en-GB" sz="1400" i="1">
                <a:latin typeface="Times New Roman"/>
                <a:cs typeface="Times New Roman"/>
              </a:rPr>
              <a:t>Journal of Functional Morphology and Kinesiology</a:t>
            </a:r>
            <a:r>
              <a:rPr lang="en-GB" sz="1400">
                <a:latin typeface="Times New Roman"/>
                <a:cs typeface="Times New Roman"/>
              </a:rPr>
              <a:t>, 9(1), pp.9–9. </a:t>
            </a:r>
            <a:r>
              <a:rPr lang="en-GB" sz="1400" err="1">
                <a:latin typeface="Times New Roman"/>
                <a:cs typeface="Times New Roman"/>
              </a:rPr>
              <a:t>doi:https</a:t>
            </a:r>
            <a:r>
              <a:rPr lang="en-GB" sz="1400">
                <a:latin typeface="Times New Roman"/>
                <a:cs typeface="Times New Roman"/>
              </a:rPr>
              <a:t>://doi.org/10.3390/jfmk9010009.</a:t>
            </a:r>
          </a:p>
          <a:p>
            <a:r>
              <a:rPr lang="en-GB" sz="1400" err="1">
                <a:latin typeface="Times New Roman"/>
                <a:cs typeface="Times New Roman"/>
              </a:rPr>
              <a:t>Attwaters</a:t>
            </a:r>
            <a:r>
              <a:rPr lang="en-GB" sz="1400">
                <a:latin typeface="Times New Roman"/>
                <a:cs typeface="Times New Roman"/>
              </a:rPr>
              <a:t>, M. and Hughes, S.M. (2021). Cellular and molecular pathways controlling muscle size in response to exercise. </a:t>
            </a:r>
            <a:r>
              <a:rPr lang="en-GB" sz="1400" i="1">
                <a:latin typeface="Times New Roman"/>
                <a:cs typeface="Times New Roman"/>
              </a:rPr>
              <a:t>The FEBS Journal</a:t>
            </a:r>
            <a:r>
              <a:rPr lang="en-GB" sz="1400">
                <a:latin typeface="Times New Roman"/>
                <a:cs typeface="Times New Roman"/>
              </a:rPr>
              <a:t>, 289(6). </a:t>
            </a:r>
            <a:r>
              <a:rPr lang="en-GB" sz="1400" err="1">
                <a:latin typeface="Times New Roman"/>
                <a:cs typeface="Times New Roman"/>
              </a:rPr>
              <a:t>doi:https</a:t>
            </a:r>
            <a:r>
              <a:rPr lang="en-GB" sz="1400">
                <a:latin typeface="Times New Roman"/>
                <a:cs typeface="Times New Roman"/>
              </a:rPr>
              <a:t>://doi.org/10.1111/febs.15820.</a:t>
            </a:r>
          </a:p>
          <a:p>
            <a:r>
              <a:rPr lang="en-GB" sz="1400" err="1">
                <a:latin typeface="Times New Roman"/>
                <a:cs typeface="Times New Roman"/>
              </a:rPr>
              <a:t>Bielitzki</a:t>
            </a:r>
            <a:r>
              <a:rPr lang="en-GB" sz="1400">
                <a:latin typeface="Times New Roman"/>
                <a:cs typeface="Times New Roman"/>
              </a:rPr>
              <a:t>, R., Behrendt, T., Behrens, M. and </a:t>
            </a:r>
            <a:r>
              <a:rPr lang="en-GB" sz="1400" err="1">
                <a:latin typeface="Times New Roman"/>
                <a:cs typeface="Times New Roman"/>
              </a:rPr>
              <a:t>Schega</a:t>
            </a:r>
            <a:r>
              <a:rPr lang="en-GB" sz="1400">
                <a:latin typeface="Times New Roman"/>
                <a:cs typeface="Times New Roman"/>
              </a:rPr>
              <a:t>, L. (2021). Time to Save Time: Beneficial Effects of Blood Flow Restriction Training and the Need to Quantify the Time Potentially Saved by Its Application During Musculoskeletal Rehabilitation. </a:t>
            </a:r>
            <a:r>
              <a:rPr lang="en-GB" sz="1400" i="1">
                <a:latin typeface="Times New Roman"/>
                <a:cs typeface="Times New Roman"/>
              </a:rPr>
              <a:t>Physical Therapy</a:t>
            </a:r>
            <a:r>
              <a:rPr lang="en-GB" sz="1400">
                <a:latin typeface="Times New Roman"/>
                <a:cs typeface="Times New Roman"/>
              </a:rPr>
              <a:t>, 101(10). </a:t>
            </a:r>
            <a:r>
              <a:rPr lang="en-GB" sz="1400" err="1">
                <a:latin typeface="Times New Roman"/>
                <a:cs typeface="Times New Roman"/>
              </a:rPr>
              <a:t>doi:https</a:t>
            </a:r>
            <a:r>
              <a:rPr lang="en-GB" sz="1400">
                <a:latin typeface="Times New Roman"/>
                <a:cs typeface="Times New Roman"/>
              </a:rPr>
              <a:t>://doi.org/10.1093/</a:t>
            </a:r>
            <a:r>
              <a:rPr lang="en-GB" sz="1400" err="1">
                <a:latin typeface="Times New Roman"/>
                <a:cs typeface="Times New Roman"/>
              </a:rPr>
              <a:t>ptj</a:t>
            </a:r>
            <a:r>
              <a:rPr lang="en-GB" sz="1400">
                <a:latin typeface="Times New Roman"/>
                <a:cs typeface="Times New Roman"/>
              </a:rPr>
              <a:t>/pzab172.</a:t>
            </a:r>
          </a:p>
          <a:p>
            <a:r>
              <a:rPr lang="en-GB" sz="1400">
                <a:latin typeface="Times New Roman"/>
                <a:cs typeface="Times New Roman"/>
              </a:rPr>
              <a:t>Charlie , D. and </a:t>
            </a:r>
            <a:r>
              <a:rPr lang="en-GB" sz="1400" err="1">
                <a:latin typeface="Times New Roman"/>
                <a:cs typeface="Times New Roman"/>
              </a:rPr>
              <a:t>ivana</a:t>
            </a:r>
            <a:r>
              <a:rPr lang="en-GB" sz="1400">
                <a:latin typeface="Times New Roman"/>
                <a:cs typeface="Times New Roman"/>
              </a:rPr>
              <a:t>, I. (2025). Explaining the Variance in Repetitions-In-Reserve After Low-Load Blood Flow Restricted Resistance Exercise. </a:t>
            </a:r>
            <a:r>
              <a:rPr lang="en-GB" sz="1400" i="1">
                <a:latin typeface="Times New Roman"/>
                <a:cs typeface="Times New Roman"/>
              </a:rPr>
              <a:t>International Journal of Strength and Conditioning </a:t>
            </a:r>
            <a:r>
              <a:rPr lang="en-GB" sz="1400">
                <a:latin typeface="Times New Roman"/>
                <a:cs typeface="Times New Roman"/>
              </a:rPr>
              <a:t>, [online] 39(12), pp.72–89. </a:t>
            </a:r>
            <a:r>
              <a:rPr lang="en-GB" sz="1400" err="1">
                <a:latin typeface="Times New Roman"/>
                <a:cs typeface="Times New Roman"/>
              </a:rPr>
              <a:t>doi:https</a:t>
            </a:r>
            <a:r>
              <a:rPr lang="en-GB" sz="1400">
                <a:latin typeface="Times New Roman"/>
                <a:cs typeface="Times New Roman"/>
              </a:rPr>
              <a:t>://doi.org/Explaining%20the%20Variance%20in%20Repetitions-In-Reserve%20After%20Low-Load%20Blood%20Flow%20Restricted%20Resistance%20Exercise.</a:t>
            </a:r>
            <a:endParaRPr lang="en-GB" sz="14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400">
                <a:latin typeface="Times New Roman"/>
                <a:cs typeface="Times New Roman"/>
              </a:rPr>
              <a:t>Das, A. and Paton, B. (2022). Is There a Minimum Effective Dose for Vascular Occlusion During Blood Flow Restriction Training? </a:t>
            </a:r>
            <a:r>
              <a:rPr lang="en-GB" sz="1400" i="1">
                <a:latin typeface="Times New Roman"/>
                <a:cs typeface="Times New Roman"/>
              </a:rPr>
              <a:t>Frontiers in Physiology</a:t>
            </a:r>
            <a:r>
              <a:rPr lang="en-GB" sz="1400">
                <a:latin typeface="Times New Roman"/>
                <a:cs typeface="Times New Roman"/>
              </a:rPr>
              <a:t>, 13. </a:t>
            </a:r>
            <a:r>
              <a:rPr lang="en-GB" sz="1400" err="1">
                <a:latin typeface="Times New Roman"/>
                <a:cs typeface="Times New Roman"/>
              </a:rPr>
              <a:t>doi:https</a:t>
            </a:r>
            <a:r>
              <a:rPr lang="en-GB" sz="1400">
                <a:latin typeface="Times New Roman"/>
                <a:cs typeface="Times New Roman"/>
              </a:rPr>
              <a:t>://doi.org/10.3389/fphys.2022.838115.</a:t>
            </a:r>
            <a:endParaRPr lang="en-GB" sz="14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400">
                <a:latin typeface="Times New Roman"/>
                <a:cs typeface="Times New Roman"/>
              </a:rPr>
              <a:t>Jacobs, E., Lenka </a:t>
            </a:r>
            <a:r>
              <a:rPr lang="en-GB" sz="1400" err="1">
                <a:latin typeface="Times New Roman"/>
                <a:cs typeface="Times New Roman"/>
              </a:rPr>
              <a:t>Stroobant</a:t>
            </a:r>
            <a:r>
              <a:rPr lang="en-GB" sz="1400">
                <a:latin typeface="Times New Roman"/>
                <a:cs typeface="Times New Roman"/>
              </a:rPr>
              <a:t>, </a:t>
            </a:r>
            <a:r>
              <a:rPr lang="en-GB" sz="1400" err="1">
                <a:latin typeface="Times New Roman"/>
                <a:cs typeface="Times New Roman"/>
              </a:rPr>
              <a:t>Witvrouw</a:t>
            </a:r>
            <a:r>
              <a:rPr lang="en-GB" sz="1400">
                <a:latin typeface="Times New Roman"/>
                <a:cs typeface="Times New Roman"/>
              </a:rPr>
              <a:t>, E., Victor, J., Félicien </a:t>
            </a:r>
            <a:r>
              <a:rPr lang="en-GB" sz="1400" err="1">
                <a:latin typeface="Times New Roman"/>
                <a:cs typeface="Times New Roman"/>
              </a:rPr>
              <a:t>Acx</a:t>
            </a:r>
            <a:r>
              <a:rPr lang="en-GB" sz="1400">
                <a:latin typeface="Times New Roman"/>
                <a:cs typeface="Times New Roman"/>
              </a:rPr>
              <a:t>, Jan, Joke </a:t>
            </a:r>
            <a:r>
              <a:rPr lang="en-GB" sz="1400" err="1">
                <a:latin typeface="Times New Roman"/>
                <a:cs typeface="Times New Roman"/>
              </a:rPr>
              <a:t>Schuermans</a:t>
            </a:r>
            <a:r>
              <a:rPr lang="en-GB" sz="1400">
                <a:latin typeface="Times New Roman"/>
                <a:cs typeface="Times New Roman"/>
              </a:rPr>
              <a:t> and Evi </a:t>
            </a:r>
            <a:r>
              <a:rPr lang="en-GB" sz="1400" err="1">
                <a:latin typeface="Times New Roman"/>
                <a:cs typeface="Times New Roman"/>
              </a:rPr>
              <a:t>Wezenbeek</a:t>
            </a:r>
            <a:r>
              <a:rPr lang="en-GB" sz="1400">
                <a:latin typeface="Times New Roman"/>
                <a:cs typeface="Times New Roman"/>
              </a:rPr>
              <a:t> (2025). Sustained benefits of blood flow restriction therapy in knee osteoarthritis rehabilitation: 1-year follow-up of a randomised controlled trial. </a:t>
            </a:r>
            <a:r>
              <a:rPr lang="en-GB" sz="1400" i="1">
                <a:latin typeface="Times New Roman"/>
                <a:cs typeface="Times New Roman"/>
              </a:rPr>
              <a:t>British Journal of Sports Medicine</a:t>
            </a:r>
            <a:r>
              <a:rPr lang="en-GB" sz="1400">
                <a:latin typeface="Times New Roman"/>
                <a:cs typeface="Times New Roman"/>
              </a:rPr>
              <a:t>, [online] p.bjsports-109524. </a:t>
            </a:r>
            <a:r>
              <a:rPr lang="en-GB" sz="1400" err="1">
                <a:latin typeface="Times New Roman"/>
                <a:cs typeface="Times New Roman"/>
              </a:rPr>
              <a:t>doi:https</a:t>
            </a:r>
            <a:r>
              <a:rPr lang="en-GB" sz="1400">
                <a:latin typeface="Times New Roman"/>
                <a:cs typeface="Times New Roman"/>
              </a:rPr>
              <a:t>://doi.org/10.1136/bjsports-2024-109524.</a:t>
            </a:r>
            <a:endParaRPr lang="en-GB" sz="14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endParaRPr lang="en-GB" sz="1200">
              <a:latin typeface="Times New Roman"/>
              <a:cs typeface="Times New Roman"/>
            </a:endParaRPr>
          </a:p>
          <a:p>
            <a:endParaRPr lang="en-GB" sz="1200" i="1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824434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6F891-5425-1A75-41A0-2B02809DE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9E496-4F74-55DD-EABD-393D3BD1B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5455"/>
            <a:ext cx="10515600" cy="48215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Times New Roman"/>
                <a:cs typeface="Times New Roman"/>
              </a:rPr>
              <a:t>Jones , M. and Dominges , J. (2023). Low Load With BFR vs. High Load Without BFR Eccentric Hamstring Training Have Similar Outcomes on Muscle Adaptation. </a:t>
            </a:r>
            <a:r>
              <a:rPr lang="en-GB" sz="1600" i="1">
                <a:latin typeface="Times New Roman"/>
                <a:cs typeface="Times New Roman"/>
              </a:rPr>
              <a:t>International Journal of Strength And Conditions </a:t>
            </a:r>
            <a:r>
              <a:rPr lang="en-GB" sz="1600">
                <a:latin typeface="Times New Roman"/>
                <a:cs typeface="Times New Roman"/>
              </a:rPr>
              <a:t>, [online] pp.55–61. </a:t>
            </a:r>
            <a:r>
              <a:rPr lang="en-GB" sz="1600" err="1">
                <a:latin typeface="Times New Roman"/>
                <a:cs typeface="Times New Roman"/>
              </a:rPr>
              <a:t>doi:https</a:t>
            </a:r>
            <a:r>
              <a:rPr lang="en-GB" sz="1600">
                <a:latin typeface="Times New Roman"/>
                <a:cs typeface="Times New Roman"/>
              </a:rPr>
              <a:t>://doi.org/10.1519/JSC.0000000000004211.</a:t>
            </a:r>
          </a:p>
          <a:p>
            <a:r>
              <a:rPr lang="en-GB" sz="1600">
                <a:latin typeface="Times New Roman"/>
                <a:cs typeface="Times New Roman"/>
              </a:rPr>
              <a:t>Knut Sindre </a:t>
            </a:r>
            <a:r>
              <a:rPr lang="en-GB" sz="1600" err="1">
                <a:latin typeface="Times New Roman"/>
                <a:cs typeface="Times New Roman"/>
              </a:rPr>
              <a:t>Mølmen</a:t>
            </a:r>
            <a:r>
              <a:rPr lang="en-GB" sz="1600">
                <a:latin typeface="Times New Roman"/>
                <a:cs typeface="Times New Roman"/>
              </a:rPr>
              <a:t>, Almquist, N.W. and Skattebo, Ø. (2024). Effects of Exercise Training on Mitochondrial and Capillary Growth in Human Skeletal Muscle: A Systematic Review and Meta-Regression. </a:t>
            </a:r>
            <a:r>
              <a:rPr lang="en-GB" sz="1600" i="1">
                <a:latin typeface="Times New Roman"/>
                <a:cs typeface="Times New Roman"/>
              </a:rPr>
              <a:t>Sports Medicine</a:t>
            </a:r>
            <a:r>
              <a:rPr lang="en-GB" sz="1600">
                <a:latin typeface="Times New Roman"/>
                <a:cs typeface="Times New Roman"/>
              </a:rPr>
              <a:t>, 55(1). doi:https://doi.org/10.1007/s40279-024-02120-2.</a:t>
            </a:r>
          </a:p>
          <a:p>
            <a:r>
              <a:rPr lang="en-GB" sz="1600">
                <a:latin typeface="Times New Roman"/>
                <a:cs typeface="Times New Roman"/>
              </a:rPr>
              <a:t>Loiacono, A. (2025). </a:t>
            </a:r>
            <a:r>
              <a:rPr lang="en-GB" sz="1600" i="1">
                <a:latin typeface="Times New Roman"/>
                <a:cs typeface="Times New Roman"/>
              </a:rPr>
              <a:t>How to Use BFR Training for Rehab After Surgery and Injury | Adam Loiacono</a:t>
            </a:r>
            <a:r>
              <a:rPr lang="en-GB" sz="1600">
                <a:latin typeface="Times New Roman"/>
                <a:cs typeface="Times New Roman"/>
              </a:rPr>
              <a:t>. [online] Adam Loiacono. Available at: </a:t>
            </a:r>
            <a:r>
              <a:rPr lang="en-GB" sz="1600" u="sng">
                <a:latin typeface="Times New Roman"/>
                <a:cs typeface="Times New Roman"/>
                <a:hlinkClick r:id="rId2"/>
              </a:rPr>
              <a:t>https://adamloiacono.com/bfr-training-rehab-after-surgery-and-injury/</a:t>
            </a:r>
            <a:r>
              <a:rPr lang="en-GB" sz="1600">
                <a:latin typeface="Times New Roman"/>
                <a:cs typeface="Times New Roman"/>
              </a:rPr>
              <a:t> [Accessed 5 May 2026].</a:t>
            </a:r>
          </a:p>
          <a:p>
            <a:r>
              <a:rPr lang="en-GB" sz="1600">
                <a:latin typeface="Times New Roman"/>
                <a:cs typeface="Times New Roman"/>
              </a:rPr>
              <a:t>May, A.K., Russell, A.P., Della Gatta, P.A. and Warmington, S.A. (2022). Muscle Adaptations to Heavy-Load and Blood Flow Restriction Resistance Training Methods. </a:t>
            </a:r>
            <a:r>
              <a:rPr lang="en-GB" sz="1600" i="1">
                <a:latin typeface="Times New Roman"/>
                <a:cs typeface="Times New Roman"/>
              </a:rPr>
              <a:t>Frontiers in Physiology</a:t>
            </a:r>
            <a:r>
              <a:rPr lang="en-GB" sz="1600">
                <a:latin typeface="Times New Roman"/>
                <a:cs typeface="Times New Roman"/>
              </a:rPr>
              <a:t>, 13. </a:t>
            </a:r>
            <a:r>
              <a:rPr lang="en-GB" sz="1600" err="1">
                <a:latin typeface="Times New Roman"/>
                <a:cs typeface="Times New Roman"/>
              </a:rPr>
              <a:t>doi:https</a:t>
            </a:r>
            <a:r>
              <a:rPr lang="en-GB" sz="1600">
                <a:latin typeface="Times New Roman"/>
                <a:cs typeface="Times New Roman"/>
              </a:rPr>
              <a:t>://doi.org/10.3389/fphys.2022.837697.</a:t>
            </a:r>
          </a:p>
          <a:p>
            <a:r>
              <a:rPr lang="en-GB" sz="1600">
                <a:latin typeface="Times New Roman"/>
                <a:cs typeface="Times New Roman"/>
              </a:rPr>
              <a:t>Nunes, J.P., Blazevich, A.J., Schoenfeld, B.J., </a:t>
            </a:r>
            <a:r>
              <a:rPr lang="en-GB" sz="1600" err="1">
                <a:latin typeface="Times New Roman"/>
                <a:cs typeface="Times New Roman"/>
              </a:rPr>
              <a:t>Kassiano</a:t>
            </a:r>
            <a:r>
              <a:rPr lang="en-GB" sz="1600">
                <a:latin typeface="Times New Roman"/>
                <a:cs typeface="Times New Roman"/>
              </a:rPr>
              <a:t>, W., Costa, B.D.V., Ribeiro, A.S., Nakamura, M., </a:t>
            </a:r>
            <a:r>
              <a:rPr lang="en-GB" sz="1600" err="1">
                <a:latin typeface="Times New Roman"/>
                <a:cs typeface="Times New Roman"/>
              </a:rPr>
              <a:t>Nosaka</a:t>
            </a:r>
            <a:r>
              <a:rPr lang="en-GB" sz="1600">
                <a:latin typeface="Times New Roman"/>
                <a:cs typeface="Times New Roman"/>
              </a:rPr>
              <a:t>, K. and </a:t>
            </a:r>
            <a:r>
              <a:rPr lang="en-GB" sz="1600" err="1">
                <a:latin typeface="Times New Roman"/>
                <a:cs typeface="Times New Roman"/>
              </a:rPr>
              <a:t>Cyrino</a:t>
            </a:r>
            <a:r>
              <a:rPr lang="en-GB" sz="1600">
                <a:latin typeface="Times New Roman"/>
                <a:cs typeface="Times New Roman"/>
              </a:rPr>
              <a:t>, E.S. (2024). Determining Changes in Muscle Size and Architecture After Exercise Training: One Site Does Not Fit all. </a:t>
            </a:r>
            <a:r>
              <a:rPr lang="en-GB" sz="1600" i="1">
                <a:latin typeface="Times New Roman"/>
                <a:cs typeface="Times New Roman"/>
              </a:rPr>
              <a:t>Journal of Strength &amp; Conditioning Research</a:t>
            </a:r>
            <a:r>
              <a:rPr lang="en-GB" sz="1600">
                <a:latin typeface="Times New Roman"/>
                <a:cs typeface="Times New Roman"/>
              </a:rPr>
              <a:t>, 38(4), pp.787–790. </a:t>
            </a:r>
            <a:r>
              <a:rPr lang="en-GB" sz="1600" err="1">
                <a:latin typeface="Times New Roman"/>
                <a:cs typeface="Times New Roman"/>
              </a:rPr>
              <a:t>doi:https</a:t>
            </a:r>
            <a:r>
              <a:rPr lang="en-GB" sz="1600">
                <a:latin typeface="Times New Roman"/>
                <a:cs typeface="Times New Roman"/>
              </a:rPr>
              <a:t>://doi.org/10.1519/jsc.0000000000004722.</a:t>
            </a:r>
          </a:p>
          <a:p>
            <a:r>
              <a:rPr lang="en-GB" sz="1600">
                <a:latin typeface="Times New Roman"/>
                <a:cs typeface="Times New Roman"/>
              </a:rPr>
              <a:t>Pfeiffer, P. de S., Cirilo-Sousa, M.S. and Santos, H.H.D. (2019). Effects of Different Percentages of Blood Flow Restriction on Energy Expenditure. </a:t>
            </a:r>
            <a:r>
              <a:rPr lang="en-GB" sz="1600" i="1">
                <a:latin typeface="Times New Roman"/>
                <a:cs typeface="Times New Roman"/>
              </a:rPr>
              <a:t>International Journal of Sports Medicine</a:t>
            </a:r>
            <a:r>
              <a:rPr lang="en-GB" sz="1600">
                <a:latin typeface="Times New Roman"/>
                <a:cs typeface="Times New Roman"/>
              </a:rPr>
              <a:t>, [online] 40(3), pp.186–190. </a:t>
            </a:r>
            <a:r>
              <a:rPr lang="en-GB" sz="1600" err="1">
                <a:latin typeface="Times New Roman"/>
                <a:cs typeface="Times New Roman"/>
              </a:rPr>
              <a:t>doi:https</a:t>
            </a:r>
            <a:r>
              <a:rPr lang="en-GB" sz="1600">
                <a:latin typeface="Times New Roman"/>
                <a:cs typeface="Times New Roman"/>
              </a:rPr>
              <a:t>://doi.org/10.1055/a-0828-8295.</a:t>
            </a:r>
          </a:p>
          <a:p>
            <a:r>
              <a:rPr lang="en-GB" sz="1600">
                <a:latin typeface="Times New Roman"/>
                <a:cs typeface="Times New Roman"/>
              </a:rPr>
              <a:t>Spitz , r and </a:t>
            </a:r>
            <a:r>
              <a:rPr lang="en-GB" sz="1600" err="1">
                <a:latin typeface="Times New Roman"/>
                <a:cs typeface="Times New Roman"/>
              </a:rPr>
              <a:t>Robertz</a:t>
            </a:r>
            <a:r>
              <a:rPr lang="en-GB" sz="1600">
                <a:latin typeface="Times New Roman"/>
                <a:cs typeface="Times New Roman"/>
              </a:rPr>
              <a:t> , s (2022). Blood Flow Restricted Exercise and Discomfort: A Review. </a:t>
            </a:r>
            <a:r>
              <a:rPr lang="en-GB" sz="1600" i="1">
                <a:latin typeface="Times New Roman"/>
                <a:cs typeface="Times New Roman"/>
              </a:rPr>
              <a:t>The Journal of Strength And Conditioning </a:t>
            </a:r>
            <a:r>
              <a:rPr lang="en-GB" sz="1600">
                <a:latin typeface="Times New Roman"/>
                <a:cs typeface="Times New Roman"/>
              </a:rPr>
              <a:t>, [online] 36(3), pp.871–879. </a:t>
            </a:r>
            <a:r>
              <a:rPr lang="en-GB" sz="1600" err="1">
                <a:latin typeface="Times New Roman"/>
                <a:cs typeface="Times New Roman"/>
              </a:rPr>
              <a:t>doi:https</a:t>
            </a:r>
            <a:r>
              <a:rPr lang="en-GB" sz="1600">
                <a:latin typeface="Times New Roman"/>
                <a:cs typeface="Times New Roman"/>
              </a:rPr>
              <a:t>://doi.org/10.1519/JSC.0000000000003525.</a:t>
            </a:r>
          </a:p>
          <a:p>
            <a:endParaRPr lang="en-GB" sz="1200">
              <a:latin typeface="Times New Roman"/>
              <a:cs typeface="Times New Roman"/>
            </a:endParaRPr>
          </a:p>
          <a:p>
            <a:endParaRPr lang="en-GB" sz="1200">
              <a:highlight>
                <a:srgbClr val="C6C6C6"/>
              </a:highlight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951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63D22-1485-9076-50EE-42DB35C63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02684-6B74-1547-D9B2-68944EF9D9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Times New Roman"/>
                <a:cs typeface="Times New Roman"/>
              </a:rPr>
              <a:t>Sun , D. and Yang , Y. (2024). </a:t>
            </a:r>
            <a:r>
              <a:rPr lang="en-GB" sz="1600" i="1">
                <a:latin typeface="Times New Roman"/>
                <a:cs typeface="Times New Roman"/>
              </a:rPr>
              <a:t>Checking your browser - reCAPTCHA</a:t>
            </a:r>
            <a:r>
              <a:rPr lang="en-GB" sz="1600">
                <a:latin typeface="Times New Roman"/>
                <a:cs typeface="Times New Roman"/>
              </a:rPr>
              <a:t>. [online] Nih.gov. Available at: </a:t>
            </a:r>
            <a:r>
              <a:rPr lang="en-GB" sz="1600" u="sng">
                <a:latin typeface="Times New Roman"/>
                <a:cs typeface="Times New Roman"/>
                <a:hlinkClick r:id="rId2"/>
              </a:rPr>
              <a:t>https://pmc.ncbi.nlm.nih.gov/articles/PMC10244989/</a:t>
            </a:r>
            <a:r>
              <a:rPr lang="en-GB" sz="1600">
                <a:latin typeface="Times New Roman"/>
                <a:cs typeface="Times New Roman"/>
              </a:rPr>
              <a:t> [Accessed 5 May 2026].</a:t>
            </a:r>
            <a:endParaRPr lang="en-GB" sz="1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Tanaka, T., Kubota, A., </a:t>
            </a:r>
            <a:r>
              <a:rPr lang="en-GB" sz="1600" err="1">
                <a:latin typeface="Times New Roman"/>
                <a:cs typeface="Times New Roman"/>
              </a:rPr>
              <a:t>Shojiro</a:t>
            </a:r>
            <a:r>
              <a:rPr lang="en-GB" sz="1600">
                <a:latin typeface="Times New Roman"/>
                <a:cs typeface="Times New Roman"/>
              </a:rPr>
              <a:t> Nozu, Ozaki, H., Kishimoto, K., Nishio, H. and Yuji </a:t>
            </a:r>
            <a:r>
              <a:rPr lang="en-GB" sz="1600" err="1">
                <a:latin typeface="Times New Roman"/>
                <a:cs typeface="Times New Roman"/>
              </a:rPr>
              <a:t>Takazawa</a:t>
            </a:r>
            <a:r>
              <a:rPr lang="en-GB" sz="1600">
                <a:latin typeface="Times New Roman"/>
                <a:cs typeface="Times New Roman"/>
              </a:rPr>
              <a:t> (2022). Effect of low‐intensity exercise with blood flow restriction during rest intervals on muscle function and perception. </a:t>
            </a:r>
            <a:r>
              <a:rPr lang="en-GB" sz="1600" i="1">
                <a:latin typeface="Times New Roman"/>
                <a:cs typeface="Times New Roman"/>
              </a:rPr>
              <a:t>Clinical physiology and functional imaging</a:t>
            </a:r>
            <a:r>
              <a:rPr lang="en-GB" sz="1600">
                <a:latin typeface="Times New Roman"/>
                <a:cs typeface="Times New Roman"/>
              </a:rPr>
              <a:t>, 42(5), pp.348–355. </a:t>
            </a:r>
            <a:r>
              <a:rPr lang="en-GB" sz="1600" err="1">
                <a:latin typeface="Times New Roman"/>
                <a:cs typeface="Times New Roman"/>
              </a:rPr>
              <a:t>doi:https</a:t>
            </a:r>
            <a:r>
              <a:rPr lang="en-GB" sz="1600">
                <a:latin typeface="Times New Roman"/>
                <a:cs typeface="Times New Roman"/>
              </a:rPr>
              <a:t>://doi.org/10.1111/cpf.12775.</a:t>
            </a:r>
            <a:endParaRPr lang="en-GB" sz="1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Thompson, S.W., Rogerson, D., Ruddock, A. and Barnes, A. (2019). The effectiveness of two methods of prescribing load on maximal strength development: A systematic review. </a:t>
            </a:r>
            <a:r>
              <a:rPr lang="en-GB" sz="1600" i="1">
                <a:latin typeface="Times New Roman"/>
                <a:cs typeface="Times New Roman"/>
              </a:rPr>
              <a:t>Sports Medicine</a:t>
            </a:r>
            <a:r>
              <a:rPr lang="en-GB" sz="1600">
                <a:latin typeface="Times New Roman"/>
                <a:cs typeface="Times New Roman"/>
              </a:rPr>
              <a:t>, 50(5). </a:t>
            </a:r>
            <a:r>
              <a:rPr lang="en-GB" sz="1600" err="1">
                <a:latin typeface="Times New Roman"/>
                <a:cs typeface="Times New Roman"/>
              </a:rPr>
              <a:t>doi:https</a:t>
            </a:r>
            <a:r>
              <a:rPr lang="en-GB" sz="1600">
                <a:latin typeface="Times New Roman"/>
                <a:cs typeface="Times New Roman"/>
              </a:rPr>
              <a:t>://doi.org/10.1007/s40279-019-01241-3.</a:t>
            </a:r>
            <a:endParaRPr lang="en-GB" sz="1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Wang, X., Wang, Y., Yang, X., Bin, J., Dong, D., </a:t>
            </a:r>
            <a:r>
              <a:rPr lang="en-GB" sz="1600" err="1">
                <a:latin typeface="Times New Roman"/>
                <a:cs typeface="Times New Roman"/>
              </a:rPr>
              <a:t>Shamsulariffin</a:t>
            </a:r>
            <a:r>
              <a:rPr lang="en-GB" sz="1600">
                <a:latin typeface="Times New Roman"/>
                <a:cs typeface="Times New Roman"/>
              </a:rPr>
              <a:t> Bin Samsudin and Qin, X.-M. (2023). Effects of blood flow restriction training on bone metabolism: a systematic review and meta-analysis. </a:t>
            </a:r>
            <a:r>
              <a:rPr lang="en-GB" sz="1600" i="1">
                <a:latin typeface="Times New Roman"/>
                <a:cs typeface="Times New Roman"/>
              </a:rPr>
              <a:t>Frontiers in Physiology</a:t>
            </a:r>
            <a:r>
              <a:rPr lang="en-GB" sz="1600">
                <a:latin typeface="Times New Roman"/>
                <a:cs typeface="Times New Roman"/>
              </a:rPr>
              <a:t>, [online] 14. </a:t>
            </a:r>
            <a:r>
              <a:rPr lang="en-GB" sz="1600" err="1">
                <a:latin typeface="Times New Roman"/>
                <a:cs typeface="Times New Roman"/>
              </a:rPr>
              <a:t>doi:https</a:t>
            </a:r>
            <a:r>
              <a:rPr lang="en-GB" sz="1600">
                <a:latin typeface="Times New Roman"/>
                <a:cs typeface="Times New Roman"/>
              </a:rPr>
              <a:t>://doi.org/10.3389/fphys.2023.1212927.</a:t>
            </a:r>
            <a:endParaRPr lang="en-GB" sz="1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600" err="1">
                <a:latin typeface="Times New Roman"/>
                <a:cs typeface="Times New Roman"/>
              </a:rPr>
              <a:t>Whishem</a:t>
            </a:r>
            <a:r>
              <a:rPr lang="en-GB" sz="1600">
                <a:latin typeface="Times New Roman"/>
                <a:cs typeface="Times New Roman"/>
              </a:rPr>
              <a:t>, D. and </a:t>
            </a:r>
            <a:r>
              <a:rPr lang="en-GB" sz="1600">
                <a:highlight>
                  <a:srgbClr val="EAEEFF"/>
                </a:highlight>
                <a:latin typeface="Times New Roman"/>
                <a:cs typeface="Times New Roman"/>
              </a:rPr>
              <a:t>Johnny ,</a:t>
            </a:r>
            <a:r>
              <a:rPr lang="en-GB" sz="1600">
                <a:latin typeface="Times New Roman"/>
                <a:cs typeface="Times New Roman"/>
              </a:rPr>
              <a:t> P. (2024). 4–6 Repetition Maximum (RM) and 1-RM Prediction in Free-Weight Bench Press and Smith Machine Squat Based on Body Mass in Male Athletes. </a:t>
            </a:r>
            <a:r>
              <a:rPr lang="en-GB" sz="1600" i="1">
                <a:latin typeface="Times New Roman"/>
                <a:cs typeface="Times New Roman"/>
              </a:rPr>
              <a:t>The Journal of Strength </a:t>
            </a:r>
            <a:r>
              <a:rPr lang="en-GB" sz="1600" i="1" err="1">
                <a:latin typeface="Times New Roman"/>
                <a:cs typeface="Times New Roman"/>
              </a:rPr>
              <a:t>AndConditioning</a:t>
            </a:r>
            <a:r>
              <a:rPr lang="en-GB" sz="1600" i="1">
                <a:latin typeface="Times New Roman"/>
                <a:cs typeface="Times New Roman"/>
              </a:rPr>
              <a:t> </a:t>
            </a:r>
            <a:r>
              <a:rPr lang="en-GB" sz="1600">
                <a:latin typeface="Times New Roman"/>
                <a:cs typeface="Times New Roman"/>
              </a:rPr>
              <a:t>, [online] pp.1366–1371. </a:t>
            </a:r>
            <a:r>
              <a:rPr lang="en-GB" sz="1600" err="1">
                <a:latin typeface="Times New Roman"/>
                <a:cs typeface="Times New Roman"/>
              </a:rPr>
              <a:t>doi:https</a:t>
            </a:r>
            <a:r>
              <a:rPr lang="en-GB" sz="1600">
                <a:latin typeface="Times New Roman"/>
                <a:cs typeface="Times New Roman"/>
              </a:rPr>
              <a:t>://doi.org/10.1519/JSC.0000000000004803.</a:t>
            </a:r>
            <a:endParaRPr lang="en-GB" sz="1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Yuan, J., Wu, L., Xue, Z., Xu, G. and Wu, Y. (2023). Application and progress of blood flow restriction training in improving muscle mass and strength in the elderly. </a:t>
            </a:r>
            <a:r>
              <a:rPr lang="en-GB" sz="1600" i="1">
                <a:latin typeface="Times New Roman"/>
                <a:cs typeface="Times New Roman"/>
              </a:rPr>
              <a:t>Frontiers in Physiology</a:t>
            </a:r>
            <a:r>
              <a:rPr lang="en-GB" sz="1600">
                <a:latin typeface="Times New Roman"/>
                <a:cs typeface="Times New Roman"/>
              </a:rPr>
              <a:t>, [online] 14, p.1155314. </a:t>
            </a:r>
            <a:r>
              <a:rPr lang="en-GB" sz="1600" err="1">
                <a:latin typeface="Times New Roman"/>
                <a:cs typeface="Times New Roman"/>
              </a:rPr>
              <a:t>doi:https</a:t>
            </a:r>
            <a:r>
              <a:rPr lang="en-GB" sz="1600">
                <a:latin typeface="Times New Roman"/>
                <a:cs typeface="Times New Roman"/>
              </a:rPr>
              <a:t>://doi.org/10.3389/fphys.2023.1155314.</a:t>
            </a:r>
            <a:endParaRPr lang="en-GB" sz="16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6411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655F0-A281-3FB5-0F51-E73FA0C20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50610-DC0F-04A0-AFB9-0CBC8E40B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6340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BFR Training </vt:lpstr>
      <vt:lpstr>Introduction </vt:lpstr>
      <vt:lpstr>Aims of the Study </vt:lpstr>
      <vt:lpstr>Client overview </vt:lpstr>
      <vt:lpstr>The 6- week Intervention Programme </vt:lpstr>
      <vt:lpstr>Programme Rationale </vt:lpstr>
      <vt:lpstr>Pre and Post testing Rationale </vt:lpstr>
      <vt:lpstr>Pre and Post Data</vt:lpstr>
      <vt:lpstr>Data Rationale </vt:lpstr>
      <vt:lpstr>Critical evaluation </vt:lpstr>
      <vt:lpstr>Practical Application of BFR</vt:lpstr>
      <vt:lpstr>Conclusion </vt:lpstr>
      <vt:lpstr>References </vt:lpstr>
      <vt:lpstr>References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102</cp:revision>
  <dcterms:created xsi:type="dcterms:W3CDTF">2026-05-02T09:26:25Z</dcterms:created>
  <dcterms:modified xsi:type="dcterms:W3CDTF">2026-05-08T09:43:15Z</dcterms:modified>
</cp:coreProperties>
</file>