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35" r:id="rId1"/>
  </p:sldMasterIdLst>
  <p:notesMasterIdLst>
    <p:notesMasterId r:id="rId13"/>
  </p:notesMasterIdLst>
  <p:sldIdLst>
    <p:sldId id="1000" r:id="rId2"/>
    <p:sldId id="1001" r:id="rId3"/>
    <p:sldId id="1002" r:id="rId4"/>
    <p:sldId id="1003" r:id="rId5"/>
    <p:sldId id="1004" r:id="rId6"/>
    <p:sldId id="1005" r:id="rId7"/>
    <p:sldId id="1006" r:id="rId8"/>
    <p:sldId id="1007" r:id="rId9"/>
    <p:sldId id="1008" r:id="rId10"/>
    <p:sldId id="1009" r:id="rId11"/>
    <p:sldId id="95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828"/>
    <a:srgbClr val="E8E8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892F56-1297-420A-AFA2-5D04FD878C81}" v="20" dt="2026-04-24T19:34:15.8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33" autoAdjust="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ela Covasneanu" userId="27b0ced8aeae403b" providerId="LiveId" clId="{314A5DB4-1047-4409-8AD7-0685AD05A194}"/>
    <pc:docChg chg="modSld">
      <pc:chgData name="Marinela Covasneanu" userId="27b0ced8aeae403b" providerId="LiveId" clId="{314A5DB4-1047-4409-8AD7-0685AD05A194}" dt="2026-04-19T19:42:01.705" v="10" actId="2"/>
      <pc:docMkLst>
        <pc:docMk/>
      </pc:docMkLst>
      <pc:sldChg chg="modSp mod">
        <pc:chgData name="Marinela Covasneanu" userId="27b0ced8aeae403b" providerId="LiveId" clId="{314A5DB4-1047-4409-8AD7-0685AD05A194}" dt="2026-04-19T19:42:01.705" v="10" actId="2"/>
        <pc:sldMkLst>
          <pc:docMk/>
          <pc:sldMk cId="3692800404" sldId="951"/>
        </pc:sldMkLst>
        <pc:spChg chg="mod">
          <ac:chgData name="Marinela Covasneanu" userId="27b0ced8aeae403b" providerId="LiveId" clId="{314A5DB4-1047-4409-8AD7-0685AD05A194}" dt="2026-04-19T19:42:01.705" v="10" actId="2"/>
          <ac:spMkLst>
            <pc:docMk/>
            <pc:sldMk cId="3692800404" sldId="951"/>
            <ac:spMk id="3" creationId="{83465811-A46C-DEF2-F9FA-8EC9452E66D6}"/>
          </ac:spMkLst>
        </pc:spChg>
      </pc:sldChg>
      <pc:sldChg chg="modNotesTx">
        <pc:chgData name="Marinela Covasneanu" userId="27b0ced8aeae403b" providerId="LiveId" clId="{314A5DB4-1047-4409-8AD7-0685AD05A194}" dt="2026-04-19T19:41:31.055" v="0" actId="2"/>
        <pc:sldMkLst>
          <pc:docMk/>
          <pc:sldMk cId="3038559091" sldId="1003"/>
        </pc:sldMkLst>
      </pc:sldChg>
      <pc:sldChg chg="modSp mod modNotesTx">
        <pc:chgData name="Marinela Covasneanu" userId="27b0ced8aeae403b" providerId="LiveId" clId="{314A5DB4-1047-4409-8AD7-0685AD05A194}" dt="2026-04-19T19:41:38" v="2" actId="2"/>
        <pc:sldMkLst>
          <pc:docMk/>
          <pc:sldMk cId="3516742933" sldId="1005"/>
        </pc:sldMkLst>
        <pc:spChg chg="mod">
          <ac:chgData name="Marinela Covasneanu" userId="27b0ced8aeae403b" providerId="LiveId" clId="{314A5DB4-1047-4409-8AD7-0685AD05A194}" dt="2026-04-19T19:41:33.311" v="1" actId="2"/>
          <ac:spMkLst>
            <pc:docMk/>
            <pc:sldMk cId="3516742933" sldId="1005"/>
            <ac:spMk id="3" creationId="{2AA075BF-5F39-358C-600F-E96D02DF253D}"/>
          </ac:spMkLst>
        </pc:spChg>
      </pc:sldChg>
      <pc:sldChg chg="modSp mod modNotesTx">
        <pc:chgData name="Marinela Covasneanu" userId="27b0ced8aeae403b" providerId="LiveId" clId="{314A5DB4-1047-4409-8AD7-0685AD05A194}" dt="2026-04-19T19:41:45.855" v="5" actId="2"/>
        <pc:sldMkLst>
          <pc:docMk/>
          <pc:sldMk cId="1184766755" sldId="1006"/>
        </pc:sldMkLst>
        <pc:spChg chg="mod">
          <ac:chgData name="Marinela Covasneanu" userId="27b0ced8aeae403b" providerId="LiveId" clId="{314A5DB4-1047-4409-8AD7-0685AD05A194}" dt="2026-04-19T19:41:42.334" v="3" actId="2"/>
          <ac:spMkLst>
            <pc:docMk/>
            <pc:sldMk cId="1184766755" sldId="1006"/>
            <ac:spMk id="3" creationId="{459D9DD9-4430-64C1-D1CE-D301549B473D}"/>
          </ac:spMkLst>
        </pc:spChg>
      </pc:sldChg>
      <pc:sldChg chg="modSp modNotesTx">
        <pc:chgData name="Marinela Covasneanu" userId="27b0ced8aeae403b" providerId="LiveId" clId="{314A5DB4-1047-4409-8AD7-0685AD05A194}" dt="2026-04-19T19:41:58.275" v="8" actId="2"/>
        <pc:sldMkLst>
          <pc:docMk/>
          <pc:sldMk cId="2479104412" sldId="1008"/>
        </pc:sldMkLst>
        <pc:graphicFrameChg chg="mod">
          <ac:chgData name="Marinela Covasneanu" userId="27b0ced8aeae403b" providerId="LiveId" clId="{314A5DB4-1047-4409-8AD7-0685AD05A194}" dt="2026-04-19T19:41:53.540" v="7" actId="2"/>
          <ac:graphicFrameMkLst>
            <pc:docMk/>
            <pc:sldMk cId="2479104412" sldId="1008"/>
            <ac:graphicFrameMk id="5" creationId="{19C6B188-6BEF-FDE4-049B-31EBBF63A5C9}"/>
          </ac:graphicFrameMkLst>
        </pc:graphicFrameChg>
      </pc:sldChg>
      <pc:sldChg chg="modSp mod">
        <pc:chgData name="Marinela Covasneanu" userId="27b0ced8aeae403b" providerId="LiveId" clId="{314A5DB4-1047-4409-8AD7-0685AD05A194}" dt="2026-04-19T19:41:59.512" v="9" actId="2"/>
        <pc:sldMkLst>
          <pc:docMk/>
          <pc:sldMk cId="3596973744" sldId="1009"/>
        </pc:sldMkLst>
        <pc:spChg chg="mod">
          <ac:chgData name="Marinela Covasneanu" userId="27b0ced8aeae403b" providerId="LiveId" clId="{314A5DB4-1047-4409-8AD7-0685AD05A194}" dt="2026-04-19T19:41:59.512" v="9" actId="2"/>
          <ac:spMkLst>
            <pc:docMk/>
            <pc:sldMk cId="3596973744" sldId="1009"/>
            <ac:spMk id="3" creationId="{8B9D112B-3084-37B9-19B5-3DA51E2461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B65D38-22FC-4DEA-A135-8653FEE6161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6D99A0-E510-4A49-95EA-3133D73A60BA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Worked with staff to build communication and collaboration skills.</a:t>
          </a:r>
        </a:p>
      </dgm:t>
    </dgm:pt>
    <dgm:pt modelId="{C9CB1084-A043-42DD-89A1-C6CAD8932A30}" type="parTrans" cxnId="{C96EED93-E696-44DE-94EE-D3FC52B21D0A}">
      <dgm:prSet/>
      <dgm:spPr/>
      <dgm:t>
        <a:bodyPr/>
        <a:lstStyle/>
        <a:p>
          <a:endParaRPr lang="en-US"/>
        </a:p>
      </dgm:t>
    </dgm:pt>
    <dgm:pt modelId="{25847AAF-5C95-47CD-AE79-B03F38404F24}" type="sibTrans" cxnId="{C96EED93-E696-44DE-94EE-D3FC52B21D0A}">
      <dgm:prSet/>
      <dgm:spPr/>
      <dgm:t>
        <a:bodyPr/>
        <a:lstStyle/>
        <a:p>
          <a:endParaRPr lang="en-US"/>
        </a:p>
      </dgm:t>
    </dgm:pt>
    <dgm:pt modelId="{162252FF-36BA-4607-9CB6-B88142E10EEE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Greater problem-solving skills through the dealing of service issues(Patel, 2024).</a:t>
          </a:r>
        </a:p>
      </dgm:t>
    </dgm:pt>
    <dgm:pt modelId="{9A826B2E-6365-4F35-AE3E-C91C06C04AB7}" type="parTrans" cxnId="{733E18CC-AC88-4FCE-B03F-02799002E2E6}">
      <dgm:prSet/>
      <dgm:spPr/>
      <dgm:t>
        <a:bodyPr/>
        <a:lstStyle/>
        <a:p>
          <a:endParaRPr lang="en-US"/>
        </a:p>
      </dgm:t>
    </dgm:pt>
    <dgm:pt modelId="{356B8685-F64B-42CD-AC32-562A4B2B86FB}" type="sibTrans" cxnId="{733E18CC-AC88-4FCE-B03F-02799002E2E6}">
      <dgm:prSet/>
      <dgm:spPr/>
      <dgm:t>
        <a:bodyPr/>
        <a:lstStyle/>
        <a:p>
          <a:endParaRPr lang="en-US"/>
        </a:p>
      </dgm:t>
    </dgm:pt>
    <dgm:pt modelId="{4552365F-112B-4463-8461-98B97CDE1AD4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Increased flexibility and time management in dynamic environments for increased operational efficiency and service quality.</a:t>
          </a:r>
        </a:p>
      </dgm:t>
    </dgm:pt>
    <dgm:pt modelId="{9C20B705-D45B-41C6-AD76-DAF6EC9DA07E}" type="parTrans" cxnId="{A2ADC0F8-9D3B-406C-B368-B07D7DB9865E}">
      <dgm:prSet/>
      <dgm:spPr/>
      <dgm:t>
        <a:bodyPr/>
        <a:lstStyle/>
        <a:p>
          <a:endParaRPr lang="en-US"/>
        </a:p>
      </dgm:t>
    </dgm:pt>
    <dgm:pt modelId="{AB48B1FF-8FCD-4CD5-B890-0837A22995A1}" type="sibTrans" cxnId="{A2ADC0F8-9D3B-406C-B368-B07D7DB9865E}">
      <dgm:prSet/>
      <dgm:spPr/>
      <dgm:t>
        <a:bodyPr/>
        <a:lstStyle/>
        <a:p>
          <a:endParaRPr lang="en-US"/>
        </a:p>
      </dgm:t>
    </dgm:pt>
    <dgm:pt modelId="{061D7364-02F2-48F8-B58E-0CEDA5BB9791}" type="pres">
      <dgm:prSet presAssocID="{68B65D38-22FC-4DEA-A135-8653FEE61618}" presName="linear" presStyleCnt="0">
        <dgm:presLayoutVars>
          <dgm:animLvl val="lvl"/>
          <dgm:resizeHandles val="exact"/>
        </dgm:presLayoutVars>
      </dgm:prSet>
      <dgm:spPr/>
    </dgm:pt>
    <dgm:pt modelId="{F4526D15-6E6D-45AF-B32A-44E7D4C5A4FD}" type="pres">
      <dgm:prSet presAssocID="{7D6D99A0-E510-4A49-95EA-3133D73A60B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2FA8D6-4CDC-401B-B7B1-19AB56FAE3AF}" type="pres">
      <dgm:prSet presAssocID="{25847AAF-5C95-47CD-AE79-B03F38404F24}" presName="spacer" presStyleCnt="0"/>
      <dgm:spPr/>
    </dgm:pt>
    <dgm:pt modelId="{350550B8-D163-4F54-9BDA-EAE02A80DF9E}" type="pres">
      <dgm:prSet presAssocID="{162252FF-36BA-4607-9CB6-B88142E10EE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2D16D1B-051C-48E8-9F9D-6F77AF3FA306}" type="pres">
      <dgm:prSet presAssocID="{356B8685-F64B-42CD-AC32-562A4B2B86FB}" presName="spacer" presStyleCnt="0"/>
      <dgm:spPr/>
    </dgm:pt>
    <dgm:pt modelId="{E8FF04A4-DCB4-4C2D-BEF3-457FBF729913}" type="pres">
      <dgm:prSet presAssocID="{4552365F-112B-4463-8461-98B97CDE1A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BFB0E38-53A0-4C6E-8363-CCC4834F7A0A}" type="presOf" srcId="{162252FF-36BA-4607-9CB6-B88142E10EEE}" destId="{350550B8-D163-4F54-9BDA-EAE02A80DF9E}" srcOrd="0" destOrd="0" presId="urn:microsoft.com/office/officeart/2005/8/layout/vList2"/>
    <dgm:cxn modelId="{C12EA268-4782-44F9-89C9-7237D9D7CE58}" type="presOf" srcId="{7D6D99A0-E510-4A49-95EA-3133D73A60BA}" destId="{F4526D15-6E6D-45AF-B32A-44E7D4C5A4FD}" srcOrd="0" destOrd="0" presId="urn:microsoft.com/office/officeart/2005/8/layout/vList2"/>
    <dgm:cxn modelId="{46E80D7D-5AAB-491C-894A-4CB9A4B843A2}" type="presOf" srcId="{4552365F-112B-4463-8461-98B97CDE1AD4}" destId="{E8FF04A4-DCB4-4C2D-BEF3-457FBF729913}" srcOrd="0" destOrd="0" presId="urn:microsoft.com/office/officeart/2005/8/layout/vList2"/>
    <dgm:cxn modelId="{C96EED93-E696-44DE-94EE-D3FC52B21D0A}" srcId="{68B65D38-22FC-4DEA-A135-8653FEE61618}" destId="{7D6D99A0-E510-4A49-95EA-3133D73A60BA}" srcOrd="0" destOrd="0" parTransId="{C9CB1084-A043-42DD-89A1-C6CAD8932A30}" sibTransId="{25847AAF-5C95-47CD-AE79-B03F38404F24}"/>
    <dgm:cxn modelId="{733E18CC-AC88-4FCE-B03F-02799002E2E6}" srcId="{68B65D38-22FC-4DEA-A135-8653FEE61618}" destId="{162252FF-36BA-4607-9CB6-B88142E10EEE}" srcOrd="1" destOrd="0" parTransId="{9A826B2E-6365-4F35-AE3E-C91C06C04AB7}" sibTransId="{356B8685-F64B-42CD-AC32-562A4B2B86FB}"/>
    <dgm:cxn modelId="{879CEAF6-3939-4E90-8F7A-511446776E0B}" type="presOf" srcId="{68B65D38-22FC-4DEA-A135-8653FEE61618}" destId="{061D7364-02F2-48F8-B58E-0CEDA5BB9791}" srcOrd="0" destOrd="0" presId="urn:microsoft.com/office/officeart/2005/8/layout/vList2"/>
    <dgm:cxn modelId="{A2ADC0F8-9D3B-406C-B368-B07D7DB9865E}" srcId="{68B65D38-22FC-4DEA-A135-8653FEE61618}" destId="{4552365F-112B-4463-8461-98B97CDE1AD4}" srcOrd="2" destOrd="0" parTransId="{9C20B705-D45B-41C6-AD76-DAF6EC9DA07E}" sibTransId="{AB48B1FF-8FCD-4CD5-B890-0837A22995A1}"/>
    <dgm:cxn modelId="{D48CDA85-F049-4D94-B2FB-F42A1FAC83CE}" type="presParOf" srcId="{061D7364-02F2-48F8-B58E-0CEDA5BB9791}" destId="{F4526D15-6E6D-45AF-B32A-44E7D4C5A4FD}" srcOrd="0" destOrd="0" presId="urn:microsoft.com/office/officeart/2005/8/layout/vList2"/>
    <dgm:cxn modelId="{B104E8C4-88B8-41D7-AD8D-88C062C46A5A}" type="presParOf" srcId="{061D7364-02F2-48F8-B58E-0CEDA5BB9791}" destId="{5E2FA8D6-4CDC-401B-B7B1-19AB56FAE3AF}" srcOrd="1" destOrd="0" presId="urn:microsoft.com/office/officeart/2005/8/layout/vList2"/>
    <dgm:cxn modelId="{F568393B-9253-4554-B708-F2C77C910546}" type="presParOf" srcId="{061D7364-02F2-48F8-B58E-0CEDA5BB9791}" destId="{350550B8-D163-4F54-9BDA-EAE02A80DF9E}" srcOrd="2" destOrd="0" presId="urn:microsoft.com/office/officeart/2005/8/layout/vList2"/>
    <dgm:cxn modelId="{3CF53642-5EC3-483E-A3ED-8D0280DC288F}" type="presParOf" srcId="{061D7364-02F2-48F8-B58E-0CEDA5BB9791}" destId="{B2D16D1B-051C-48E8-9F9D-6F77AF3FA306}" srcOrd="3" destOrd="0" presId="urn:microsoft.com/office/officeart/2005/8/layout/vList2"/>
    <dgm:cxn modelId="{B6F1E2AE-66AA-47E4-8F8E-B1C9180E52BD}" type="presParOf" srcId="{061D7364-02F2-48F8-B58E-0CEDA5BB9791}" destId="{E8FF04A4-DCB4-4C2D-BEF3-457FBF7299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6437CC-72FD-4E92-BA6D-94DA9E28F603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DA58F6-D26F-4918-8BD9-4941799D40B3}">
      <dgm:prSet custT="1"/>
      <dgm:spPr/>
      <dgm:t>
        <a:bodyPr/>
        <a:lstStyle/>
        <a:p>
          <a:r>
            <a:rPr lang="en-US" sz="1600" dirty="0">
              <a:latin typeface="Times New Roman"/>
              <a:cs typeface="Times New Roman"/>
            </a:rPr>
            <a:t>Watched housekeeping in action, from cleaning guest rooms to inspecting them for quality checks.</a:t>
          </a:r>
        </a:p>
      </dgm:t>
    </dgm:pt>
    <dgm:pt modelId="{CB7EA7C4-1CDD-4118-B68B-D3B00356A59A}" type="parTrans" cxnId="{C8398A90-B6EA-4601-A504-1DE7AE640CF2}">
      <dgm:prSet/>
      <dgm:spPr/>
      <dgm:t>
        <a:bodyPr/>
        <a:lstStyle/>
        <a:p>
          <a:endParaRPr lang="en-US"/>
        </a:p>
      </dgm:t>
    </dgm:pt>
    <dgm:pt modelId="{C9B1A551-FD3F-42D6-B7AA-8538D170DF08}" type="sibTrans" cxnId="{C8398A90-B6EA-4601-A504-1DE7AE640CF2}">
      <dgm:prSet/>
      <dgm:spPr/>
      <dgm:t>
        <a:bodyPr/>
        <a:lstStyle/>
        <a:p>
          <a:endParaRPr lang="en-US"/>
        </a:p>
      </dgm:t>
    </dgm:pt>
    <dgm:pt modelId="{A1D7F418-D8C1-4375-810F-15CBDED710D5}">
      <dgm:prSet custT="1"/>
      <dgm:spPr/>
      <dgm:t>
        <a:bodyPr/>
        <a:lstStyle/>
        <a:p>
          <a:r>
            <a:rPr lang="en-US" sz="1600" dirty="0">
              <a:latin typeface="Times New Roman"/>
              <a:cs typeface="Times New Roman"/>
            </a:rPr>
            <a:t>Realised the value of synchronisation between departments.</a:t>
          </a:r>
        </a:p>
      </dgm:t>
    </dgm:pt>
    <dgm:pt modelId="{D95CD188-6397-4E0E-BE31-5482019683D6}" type="parTrans" cxnId="{FC914AD1-FF3B-44F9-BE7B-D9E7BA67E67A}">
      <dgm:prSet/>
      <dgm:spPr/>
      <dgm:t>
        <a:bodyPr/>
        <a:lstStyle/>
        <a:p>
          <a:endParaRPr lang="en-US"/>
        </a:p>
      </dgm:t>
    </dgm:pt>
    <dgm:pt modelId="{0793650C-FC99-4D6F-AC61-5308F6D299FF}" type="sibTrans" cxnId="{FC914AD1-FF3B-44F9-BE7B-D9E7BA67E67A}">
      <dgm:prSet/>
      <dgm:spPr/>
      <dgm:t>
        <a:bodyPr/>
        <a:lstStyle/>
        <a:p>
          <a:endParaRPr lang="en-US"/>
        </a:p>
      </dgm:t>
    </dgm:pt>
    <dgm:pt modelId="{1709D2AF-0C25-4C40-9489-16E94C230221}">
      <dgm:prSet custT="1"/>
      <dgm:spPr/>
      <dgm:t>
        <a:bodyPr/>
        <a:lstStyle/>
        <a:p>
          <a:r>
            <a:rPr lang="en-US" sz="1600" dirty="0">
              <a:latin typeface="Times New Roman"/>
              <a:cs typeface="Times New Roman"/>
            </a:rPr>
            <a:t>Listed challenges including time limitations and maintaining service quality.</a:t>
          </a:r>
        </a:p>
      </dgm:t>
    </dgm:pt>
    <dgm:pt modelId="{1DA8C918-6437-4E81-92EE-5290711FAEB9}" type="parTrans" cxnId="{6A0B0681-6677-4FBD-8BE2-D793BA4C6383}">
      <dgm:prSet/>
      <dgm:spPr/>
      <dgm:t>
        <a:bodyPr/>
        <a:lstStyle/>
        <a:p>
          <a:endParaRPr lang="en-US"/>
        </a:p>
      </dgm:t>
    </dgm:pt>
    <dgm:pt modelId="{956C02DA-6509-46F7-A25B-DC331E56B2FD}" type="sibTrans" cxnId="{6A0B0681-6677-4FBD-8BE2-D793BA4C6383}">
      <dgm:prSet/>
      <dgm:spPr/>
      <dgm:t>
        <a:bodyPr/>
        <a:lstStyle/>
        <a:p>
          <a:endParaRPr lang="en-US"/>
        </a:p>
      </dgm:t>
    </dgm:pt>
    <dgm:pt modelId="{61E56BAE-0D79-4C59-B5C4-1D64EAFED679}">
      <dgm:prSet custT="1"/>
      <dgm:spPr/>
      <dgm:t>
        <a:bodyPr/>
        <a:lstStyle/>
        <a:p>
          <a:r>
            <a:rPr lang="en-US" sz="1600" dirty="0">
              <a:latin typeface="Times New Roman"/>
              <a:cs typeface="Times New Roman"/>
            </a:rPr>
            <a:t>How operational efficiency reflects on the overall satisfaction of guests.</a:t>
          </a:r>
        </a:p>
      </dgm:t>
    </dgm:pt>
    <dgm:pt modelId="{8F71ADD6-8CDD-4665-8386-24967A9C860A}" type="parTrans" cxnId="{3E4B506E-7ED5-4808-AA20-ED76C3AECA28}">
      <dgm:prSet/>
      <dgm:spPr/>
      <dgm:t>
        <a:bodyPr/>
        <a:lstStyle/>
        <a:p>
          <a:endParaRPr lang="en-US"/>
        </a:p>
      </dgm:t>
    </dgm:pt>
    <dgm:pt modelId="{41B1EA10-6E7B-423D-92A6-A7596FE64483}" type="sibTrans" cxnId="{3E4B506E-7ED5-4808-AA20-ED76C3AECA28}">
      <dgm:prSet/>
      <dgm:spPr/>
      <dgm:t>
        <a:bodyPr/>
        <a:lstStyle/>
        <a:p>
          <a:endParaRPr lang="en-US"/>
        </a:p>
      </dgm:t>
    </dgm:pt>
    <dgm:pt modelId="{C814C443-3285-4774-8CC1-6A93726B190D}" type="pres">
      <dgm:prSet presAssocID="{C16437CC-72FD-4E92-BA6D-94DA9E28F603}" presName="matrix" presStyleCnt="0">
        <dgm:presLayoutVars>
          <dgm:chMax val="1"/>
          <dgm:dir/>
          <dgm:resizeHandles val="exact"/>
        </dgm:presLayoutVars>
      </dgm:prSet>
      <dgm:spPr/>
    </dgm:pt>
    <dgm:pt modelId="{34E77FD0-7300-43AF-8846-47B6C9560200}" type="pres">
      <dgm:prSet presAssocID="{C16437CC-72FD-4E92-BA6D-94DA9E28F603}" presName="diamond" presStyleLbl="bgShp" presStyleIdx="0" presStyleCnt="1"/>
      <dgm:spPr/>
    </dgm:pt>
    <dgm:pt modelId="{E00D94B3-A75F-45E1-AFB6-B25127630879}" type="pres">
      <dgm:prSet presAssocID="{C16437CC-72FD-4E92-BA6D-94DA9E28F60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98B5AB9-757C-4DE2-BD4C-06C522C04F51}" type="pres">
      <dgm:prSet presAssocID="{C16437CC-72FD-4E92-BA6D-94DA9E28F60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1BC9748-38D6-4593-992B-55FCA5E231DB}" type="pres">
      <dgm:prSet presAssocID="{C16437CC-72FD-4E92-BA6D-94DA9E28F60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8F16357-FFF7-4534-A6C9-43F037D1A4CF}" type="pres">
      <dgm:prSet presAssocID="{C16437CC-72FD-4E92-BA6D-94DA9E28F60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A505F1A-EB2E-4A77-B8FF-361A62CE4E5B}" type="presOf" srcId="{D6DA58F6-D26F-4918-8BD9-4941799D40B3}" destId="{E00D94B3-A75F-45E1-AFB6-B25127630879}" srcOrd="0" destOrd="0" presId="urn:microsoft.com/office/officeart/2005/8/layout/matrix3"/>
    <dgm:cxn modelId="{578F301E-E458-4B48-B5C5-7436B4E0C815}" type="presOf" srcId="{1709D2AF-0C25-4C40-9489-16E94C230221}" destId="{B1BC9748-38D6-4593-992B-55FCA5E231DB}" srcOrd="0" destOrd="0" presId="urn:microsoft.com/office/officeart/2005/8/layout/matrix3"/>
    <dgm:cxn modelId="{3E4B506E-7ED5-4808-AA20-ED76C3AECA28}" srcId="{C16437CC-72FD-4E92-BA6D-94DA9E28F603}" destId="{61E56BAE-0D79-4C59-B5C4-1D64EAFED679}" srcOrd="3" destOrd="0" parTransId="{8F71ADD6-8CDD-4665-8386-24967A9C860A}" sibTransId="{41B1EA10-6E7B-423D-92A6-A7596FE64483}"/>
    <dgm:cxn modelId="{6A0B0681-6677-4FBD-8BE2-D793BA4C6383}" srcId="{C16437CC-72FD-4E92-BA6D-94DA9E28F603}" destId="{1709D2AF-0C25-4C40-9489-16E94C230221}" srcOrd="2" destOrd="0" parTransId="{1DA8C918-6437-4E81-92EE-5290711FAEB9}" sibTransId="{956C02DA-6509-46F7-A25B-DC331E56B2FD}"/>
    <dgm:cxn modelId="{6B67D786-834D-4144-A244-92D73AFD585F}" type="presOf" srcId="{61E56BAE-0D79-4C59-B5C4-1D64EAFED679}" destId="{78F16357-FFF7-4534-A6C9-43F037D1A4CF}" srcOrd="0" destOrd="0" presId="urn:microsoft.com/office/officeart/2005/8/layout/matrix3"/>
    <dgm:cxn modelId="{C8398A90-B6EA-4601-A504-1DE7AE640CF2}" srcId="{C16437CC-72FD-4E92-BA6D-94DA9E28F603}" destId="{D6DA58F6-D26F-4918-8BD9-4941799D40B3}" srcOrd="0" destOrd="0" parTransId="{CB7EA7C4-1CDD-4118-B68B-D3B00356A59A}" sibTransId="{C9B1A551-FD3F-42D6-B7AA-8538D170DF08}"/>
    <dgm:cxn modelId="{FC914AD1-FF3B-44F9-BE7B-D9E7BA67E67A}" srcId="{C16437CC-72FD-4E92-BA6D-94DA9E28F603}" destId="{A1D7F418-D8C1-4375-810F-15CBDED710D5}" srcOrd="1" destOrd="0" parTransId="{D95CD188-6397-4E0E-BE31-5482019683D6}" sibTransId="{0793650C-FC99-4D6F-AC61-5308F6D299FF}"/>
    <dgm:cxn modelId="{1FAE95D9-456D-40D1-AE23-DA0CF8405436}" type="presOf" srcId="{C16437CC-72FD-4E92-BA6D-94DA9E28F603}" destId="{C814C443-3285-4774-8CC1-6A93726B190D}" srcOrd="0" destOrd="0" presId="urn:microsoft.com/office/officeart/2005/8/layout/matrix3"/>
    <dgm:cxn modelId="{C7B867F4-E7D1-41D0-890C-398B63AF5515}" type="presOf" srcId="{A1D7F418-D8C1-4375-810F-15CBDED710D5}" destId="{A98B5AB9-757C-4DE2-BD4C-06C522C04F51}" srcOrd="0" destOrd="0" presId="urn:microsoft.com/office/officeart/2005/8/layout/matrix3"/>
    <dgm:cxn modelId="{281FEBA5-44DC-4021-A8A7-D7240C9C134B}" type="presParOf" srcId="{C814C443-3285-4774-8CC1-6A93726B190D}" destId="{34E77FD0-7300-43AF-8846-47B6C9560200}" srcOrd="0" destOrd="0" presId="urn:microsoft.com/office/officeart/2005/8/layout/matrix3"/>
    <dgm:cxn modelId="{5B35F1C5-E101-4E75-AA76-52F41BD7CED9}" type="presParOf" srcId="{C814C443-3285-4774-8CC1-6A93726B190D}" destId="{E00D94B3-A75F-45E1-AFB6-B25127630879}" srcOrd="1" destOrd="0" presId="urn:microsoft.com/office/officeart/2005/8/layout/matrix3"/>
    <dgm:cxn modelId="{16D99672-948E-400E-913A-B665B8545EF4}" type="presParOf" srcId="{C814C443-3285-4774-8CC1-6A93726B190D}" destId="{A98B5AB9-757C-4DE2-BD4C-06C522C04F51}" srcOrd="2" destOrd="0" presId="urn:microsoft.com/office/officeart/2005/8/layout/matrix3"/>
    <dgm:cxn modelId="{59426D8D-196A-4A12-8FDE-109F826F096F}" type="presParOf" srcId="{C814C443-3285-4774-8CC1-6A93726B190D}" destId="{B1BC9748-38D6-4593-992B-55FCA5E231DB}" srcOrd="3" destOrd="0" presId="urn:microsoft.com/office/officeart/2005/8/layout/matrix3"/>
    <dgm:cxn modelId="{A644384D-12A1-4E62-B711-69F201E1C0C9}" type="presParOf" srcId="{C814C443-3285-4774-8CC1-6A93726B190D}" destId="{78F16357-FFF7-4534-A6C9-43F037D1A4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26D15-6E6D-45AF-B32A-44E7D4C5A4FD}">
      <dsp:nvSpPr>
        <dsp:cNvPr id="0" name=""/>
        <dsp:cNvSpPr/>
      </dsp:nvSpPr>
      <dsp:spPr>
        <a:xfrm>
          <a:off x="0" y="714559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Worked with staff to build communication and collaboration skills.</a:t>
          </a:r>
        </a:p>
      </dsp:txBody>
      <dsp:txXfrm>
        <a:off x="59399" y="773958"/>
        <a:ext cx="6548035" cy="1098002"/>
      </dsp:txXfrm>
    </dsp:sp>
    <dsp:sp modelId="{350550B8-D163-4F54-9BDA-EAE02A80DF9E}">
      <dsp:nvSpPr>
        <dsp:cNvPr id="0" name=""/>
        <dsp:cNvSpPr/>
      </dsp:nvSpPr>
      <dsp:spPr>
        <a:xfrm>
          <a:off x="0" y="2118560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Greater problem-solving skills through the dealing of service issues(Patel, 2024).</a:t>
          </a:r>
        </a:p>
      </dsp:txBody>
      <dsp:txXfrm>
        <a:off x="59399" y="2177959"/>
        <a:ext cx="6548035" cy="1098002"/>
      </dsp:txXfrm>
    </dsp:sp>
    <dsp:sp modelId="{E8FF04A4-DCB4-4C2D-BEF3-457FBF729913}">
      <dsp:nvSpPr>
        <dsp:cNvPr id="0" name=""/>
        <dsp:cNvSpPr/>
      </dsp:nvSpPr>
      <dsp:spPr>
        <a:xfrm>
          <a:off x="0" y="3522560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Increased flexibility and time management in dynamic environments for increased operational efficiency and service quality.</a:t>
          </a:r>
        </a:p>
      </dsp:txBody>
      <dsp:txXfrm>
        <a:off x="59399" y="3581959"/>
        <a:ext cx="6548035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77FD0-7300-43AF-8846-47B6C9560200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D94B3-A75F-45E1-AFB6-B25127630879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Watched housekeeping in action, from cleaning guest rooms to inspecting them for quality checks.</a:t>
          </a:r>
        </a:p>
      </dsp:txBody>
      <dsp:txXfrm>
        <a:off x="1313516" y="631331"/>
        <a:ext cx="1948298" cy="1948298"/>
      </dsp:txXfrm>
    </dsp:sp>
    <dsp:sp modelId="{A98B5AB9-757C-4DE2-BD4C-06C522C04F51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Realised the value of synchronisation between departments.</a:t>
          </a:r>
        </a:p>
      </dsp:txBody>
      <dsp:txXfrm>
        <a:off x="3638696" y="631331"/>
        <a:ext cx="1948298" cy="1948298"/>
      </dsp:txXfrm>
    </dsp:sp>
    <dsp:sp modelId="{B1BC9748-38D6-4593-992B-55FCA5E231DB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Listed challenges including time limitations and maintaining service quality.</a:t>
          </a:r>
        </a:p>
      </dsp:txBody>
      <dsp:txXfrm>
        <a:off x="1313516" y="2956510"/>
        <a:ext cx="1948298" cy="1948298"/>
      </dsp:txXfrm>
    </dsp:sp>
    <dsp:sp modelId="{78F16357-FFF7-4534-A6C9-43F037D1A4CF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How operational efficiency reflects on the overall satisfaction of guests.</a:t>
          </a:r>
        </a:p>
      </dsp:txBody>
      <dsp:txXfrm>
        <a:off x="3638696" y="2956510"/>
        <a:ext cx="1948298" cy="1948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728902-ACDD-46FB-9705-F42573BCD2CF}" type="datetimeFigureOut">
              <a:t>4/24/2026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CFF70-FC4A-4BD7-BEB5-3A847830C22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805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444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5540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627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332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048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768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831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14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456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756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CFF70-FC4A-4BD7-BEB5-3A847830C22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78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36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78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706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34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770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043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30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201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336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05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911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9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9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6" name="Google Shape;16;p1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333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893801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hape, icon, circle&#10;&#10;Description automatically generated">
            <a:extLst>
              <a:ext uri="{FF2B5EF4-FFF2-40B4-BE49-F238E27FC236}">
                <a16:creationId xmlns:a16="http://schemas.microsoft.com/office/drawing/2014/main" id="{50FF8467-65FA-4344-83C9-97C43737DDC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643948" y="823992"/>
            <a:ext cx="6858000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3D18F35-95AA-6E41-8827-13947BD06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7664390" y="-701780"/>
            <a:ext cx="6858000" cy="6858000"/>
          </a:xfrm>
          <a:prstGeom prst="rect">
            <a:avLst/>
          </a:prstGeom>
        </p:spPr>
      </p:pic>
      <p:pic>
        <p:nvPicPr>
          <p:cNvPr id="19" name="Picture 18" descr="Icon&#10;&#10;Description automatically generated with medium confidence">
            <a:extLst>
              <a:ext uri="{FF2B5EF4-FFF2-40B4-BE49-F238E27FC236}">
                <a16:creationId xmlns:a16="http://schemas.microsoft.com/office/drawing/2014/main" id="{ACB4BD71-6C84-AC4A-A48E-965B6282C30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923834">
            <a:off x="4078255" y="4822672"/>
            <a:ext cx="4894518" cy="4894518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16370A69-6BE0-9544-B618-8CCD4CF07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390" y="161211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1321C3-01BF-E148-ACD3-0BDA93E257B8}"/>
              </a:ext>
            </a:extLst>
          </p:cNvPr>
          <p:cNvCxnSpPr>
            <a:cxnSpLocks/>
          </p:cNvCxnSpPr>
          <p:nvPr userDrawn="1"/>
        </p:nvCxnSpPr>
        <p:spPr>
          <a:xfrm>
            <a:off x="790486" y="1274922"/>
            <a:ext cx="10547409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755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334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39906" y="2102265"/>
            <a:ext cx="5058833" cy="377613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33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71371" y="1662633"/>
            <a:ext cx="5134187" cy="471593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33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678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55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36" r:id="rId1"/>
    <p:sldLayoutId id="2147484837" r:id="rId2"/>
    <p:sldLayoutId id="2147484838" r:id="rId3"/>
    <p:sldLayoutId id="2147484839" r:id="rId4"/>
    <p:sldLayoutId id="2147484840" r:id="rId5"/>
    <p:sldLayoutId id="2147484841" r:id="rId6"/>
    <p:sldLayoutId id="2147484842" r:id="rId7"/>
    <p:sldLayoutId id="2147484843" r:id="rId8"/>
    <p:sldLayoutId id="2147484844" r:id="rId9"/>
    <p:sldLayoutId id="2147484845" r:id="rId10"/>
    <p:sldLayoutId id="2147484846" r:id="rId11"/>
    <p:sldLayoutId id="2147484847" r:id="rId12"/>
    <p:sldLayoutId id="2147484848" r:id="rId13"/>
    <p:sldLayoutId id="2147484849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erson and person in uniform standing at a desk&#10;&#10;AI-generated content may be incorrect.">
            <a:extLst>
              <a:ext uri="{FF2B5EF4-FFF2-40B4-BE49-F238E27FC236}">
                <a16:creationId xmlns:a16="http://schemas.microsoft.com/office/drawing/2014/main" id="{A70E0749-F6E7-59A8-AEF4-27A13C45CD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089" b="11206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2BBC2B-9F57-F282-E3FC-61F5617D2A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3983255" cy="3424712"/>
          </a:xfrm>
        </p:spPr>
        <p:txBody>
          <a:bodyPr anchor="b">
            <a:normAutofit/>
          </a:bodyPr>
          <a:lstStyle/>
          <a:p>
            <a:pPr algn="l"/>
            <a:r>
              <a:rPr lang="en-US" sz="3000" b="1" dirty="0">
                <a:solidFill>
                  <a:schemeClr val="bg1"/>
                </a:solidFill>
                <a:latin typeface="Times New Roman"/>
                <a:ea typeface="+mj-lt"/>
                <a:cs typeface="Times New Roman"/>
              </a:rPr>
              <a:t>Placement Experience Presentation: F&amp;B, HAFO, and OHF</a:t>
            </a:r>
            <a:endParaRPr lang="en-US" sz="3000" dirty="0">
              <a:solidFill>
                <a:schemeClr val="bg1"/>
              </a:solidFill>
            </a:endParaRPr>
          </a:p>
          <a:p>
            <a:pPr algn="l"/>
            <a:br>
              <a:rPr lang="en-US" sz="3000" b="1" dirty="0">
                <a:solidFill>
                  <a:schemeClr val="bg1"/>
                </a:solidFill>
                <a:latin typeface="Times New Roman"/>
                <a:ea typeface="+mj-lt"/>
                <a:cs typeface="Times New Roman"/>
              </a:rPr>
            </a:br>
            <a:br>
              <a:rPr lang="en-US" sz="3000" b="1" dirty="0">
                <a:latin typeface="Times New Roman"/>
                <a:ea typeface="+mj-lt"/>
                <a:cs typeface="Times New Roman"/>
              </a:rPr>
            </a:br>
            <a:r>
              <a:rPr lang="en-US" sz="2400" b="1" dirty="0">
                <a:solidFill>
                  <a:schemeClr val="bg1"/>
                </a:solidFill>
                <a:latin typeface="Times New Roman"/>
                <a:ea typeface="+mj-lt"/>
                <a:cs typeface="Times New Roman"/>
              </a:rPr>
              <a:t>Role: Receptionist (Front Office) – April Placement</a:t>
            </a:r>
            <a:endParaRPr lang="en-US" sz="2400" b="1" dirty="0">
              <a:solidFill>
                <a:schemeClr val="bg1"/>
              </a:solidFill>
            </a:endParaRPr>
          </a:p>
          <a:p>
            <a:pPr algn="l"/>
            <a:endParaRPr lang="en-US" sz="30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71FC8-BB53-2864-69D7-F105C64383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Char char="•"/>
            </a:pPr>
            <a:r>
              <a:rPr lang="en-US" sz="1700" dirty="0" err="1">
                <a:solidFill>
                  <a:schemeClr val="bg1"/>
                </a:solidFill>
                <a:latin typeface="Times New Roman"/>
                <a:ea typeface="+mn-lt"/>
                <a:cs typeface="Times New Roman"/>
              </a:rPr>
              <a:t>Programme</a:t>
            </a:r>
            <a:r>
              <a:rPr lang="en-US" sz="1700" dirty="0">
                <a:solidFill>
                  <a:schemeClr val="bg1"/>
                </a:solidFill>
                <a:latin typeface="Times New Roman"/>
                <a:ea typeface="+mn-lt"/>
                <a:cs typeface="Times New Roman"/>
              </a:rPr>
              <a:t>: BA Hospitality and Hotel Management</a:t>
            </a:r>
            <a:endParaRPr lang="en-US" sz="1700" dirty="0">
              <a:solidFill>
                <a:schemeClr val="bg1"/>
              </a:solidFill>
            </a:endParaRPr>
          </a:p>
          <a:p>
            <a:pPr marL="285750" indent="-285750" algn="l">
              <a:buChar char="•"/>
            </a:pPr>
            <a:r>
              <a:rPr lang="en-US" sz="1700" dirty="0">
                <a:solidFill>
                  <a:schemeClr val="bg1"/>
                </a:solidFill>
                <a:latin typeface="Times New Roman"/>
                <a:ea typeface="+mn-lt"/>
                <a:cs typeface="Times New Roman"/>
              </a:rPr>
              <a:t>Module: Hotel Administration and Front Office</a:t>
            </a:r>
            <a:endParaRPr lang="en-US" sz="1700" dirty="0">
              <a:solidFill>
                <a:schemeClr val="bg1"/>
              </a:solidFill>
            </a:endParaRPr>
          </a:p>
          <a:p>
            <a:pPr marL="285750" indent="-285750" algn="l">
              <a:buChar char="•"/>
            </a:pPr>
            <a:endParaRPr lang="en-US" sz="17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2557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black vest and bow tie&#10;&#10;AI-generated content may be incorrect.">
            <a:extLst>
              <a:ext uri="{FF2B5EF4-FFF2-40B4-BE49-F238E27FC236}">
                <a16:creationId xmlns:a16="http://schemas.microsoft.com/office/drawing/2014/main" id="{162E84C0-1BC2-1F5C-29D4-790F5883021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27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C8B06A-D2A9-82C9-B32D-81642EAAD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37832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Introduction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65735-A8FD-BD30-8750-F50EEED0F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69414"/>
            <a:ext cx="10515600" cy="29075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Times New Roman"/>
                <a:cs typeface="Times New Roman"/>
              </a:rPr>
              <a:t>This is my placement reflective presentation in F&amp;B departments.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  <a:latin typeface="Times New Roman"/>
                <a:cs typeface="Times New Roman"/>
              </a:rPr>
              <a:t>It provides evidence of significant operational responsibilities, challenges faced and skills gained.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  <a:latin typeface="Times New Roman"/>
                <a:cs typeface="Times New Roman"/>
              </a:rPr>
              <a:t>The analysis accompanied with theory demonstrates how practice is played out in a professional setting and showcases the added value brought whilst ensuring guest satisfaction.</a:t>
            </a:r>
            <a:endParaRPr lang="en-US" sz="1800" dirty="0">
              <a:solidFill>
                <a:srgbClr val="FFFFFF"/>
              </a:solidFill>
            </a:endParaRPr>
          </a:p>
          <a:p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467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are Food and Beverage Services? Types and Features">
            <a:extLst>
              <a:ext uri="{FF2B5EF4-FFF2-40B4-BE49-F238E27FC236}">
                <a16:creationId xmlns:a16="http://schemas.microsoft.com/office/drawing/2014/main" id="{944C0214-8491-B867-3B0D-92CF4518C3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32" r="15679" b="2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428BE-7A51-190D-9F5C-DBDD3E2D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>
                <a:latin typeface="Times New Roman"/>
                <a:cs typeface="Times New Roman"/>
              </a:rPr>
              <a:t>F&amp;B – Role Overview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C6EE1-73BC-2DE3-D6B6-5269D5B23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714937"/>
            <a:ext cx="3822189" cy="34620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I assisted restaurant operations as a service assistant during peak hours.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Duties were taking orders, serving food and communicating with kitchen workers.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Fact was that the role demanded precision, agility and flow of communication to deliver efficient service with satisfaction.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9892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erson in a tuxedo serving food&#10;&#10;AI-generated content may be incorrect.">
            <a:extLst>
              <a:ext uri="{FF2B5EF4-FFF2-40B4-BE49-F238E27FC236}">
                <a16:creationId xmlns:a16="http://schemas.microsoft.com/office/drawing/2014/main" id="{46D31741-1C62-21D2-AD52-2C2460E46A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8908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80CE0-8DC0-AF74-9E90-B0BE82FF6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2400" b="1" dirty="0">
                <a:latin typeface="Times New Roman"/>
                <a:cs typeface="Times New Roman"/>
              </a:rPr>
              <a:t>F&amp;B – Key Experiences &amp; Challenges</a:t>
            </a:r>
            <a:endParaRPr lang="en-US" sz="2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CFE38-B2A6-9A96-285B-50D90838D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Handled busy operating times which necessitated juggling and collaboration.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Dealt with issues such as backorders and addressing disgruntled guests (Putra &amp; Fadilah, 2025)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Service recovery strategies have been implemented to ensure customer satisfaction and mitigate negative experiences (Cheng et al., 2019).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038559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3E453-5FD6-8323-D06C-6C04B0B86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  <a:latin typeface="Times New Roman"/>
                <a:cs typeface="Times New Roman"/>
              </a:rPr>
              <a:t>F&amp;B – Skills Developed</a:t>
            </a:r>
            <a:endParaRPr lang="en-US" sz="4000" dirty="0">
              <a:solidFill>
                <a:srgbClr val="FFFFFF"/>
              </a:solidFill>
              <a:cs typeface="Times New Roman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CEC51-0F0C-08BE-165E-6ECD19F02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00455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732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erson and person at a reception&#10;&#10;AI-generated content may be incorrect.">
            <a:extLst>
              <a:ext uri="{FF2B5EF4-FFF2-40B4-BE49-F238E27FC236}">
                <a16:creationId xmlns:a16="http://schemas.microsoft.com/office/drawing/2014/main" id="{8E248905-9563-08DC-87D9-A173D9F501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2855" r="2" b="19430"/>
          <a:stretch>
            <a:fillRect/>
          </a:stretch>
        </p:blipFill>
        <p:spPr>
          <a:xfrm>
            <a:off x="-8019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6E8AA3-2826-1CC4-6301-864B865C0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71922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HAFO – Role Overview (Receptionist)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075BF-5F39-358C-600F-E96D02DF2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07678"/>
            <a:ext cx="10515600" cy="35692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  <a:latin typeface="Times New Roman"/>
                <a:cs typeface="Times New Roman"/>
              </a:rPr>
              <a:t>I was operating as a receptionist dealing with the check-ins, check-outs and reservations under the PMS.</a:t>
            </a:r>
          </a:p>
          <a:p>
            <a:r>
              <a:rPr lang="en-US" sz="1600" dirty="0">
                <a:solidFill>
                  <a:srgbClr val="FFFFFF"/>
                </a:solidFill>
                <a:latin typeface="Times New Roman"/>
                <a:cs typeface="Times New Roman"/>
              </a:rPr>
              <a:t>I dealt with guest inquiries, billing and reservation e-mails.</a:t>
            </a:r>
          </a:p>
          <a:p>
            <a:r>
              <a:rPr lang="en-US" sz="1600" dirty="0">
                <a:solidFill>
                  <a:srgbClr val="FFFFFF"/>
                </a:solidFill>
                <a:latin typeface="Times New Roman"/>
                <a:cs typeface="Times New Roman"/>
              </a:rPr>
              <a:t>I also liaised with housekeeping to get rooms ready and have hassle-free arrivals (Sheoran, 2025).</a:t>
            </a:r>
          </a:p>
          <a:p>
            <a:r>
              <a:rPr lang="en-US" sz="1600" dirty="0">
                <a:solidFill>
                  <a:srgbClr val="FFFFFF"/>
                </a:solidFill>
                <a:latin typeface="Times New Roman"/>
                <a:cs typeface="Times New Roman"/>
              </a:rPr>
              <a:t>Professionalism, accuracy, and good interpersonal skills were required in the position to ensure guest satisfaction (Hussain et al., 2024).</a:t>
            </a:r>
            <a:endParaRPr lang="en-US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742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cartoon of men talking on the phone&#10;&#10;AI-generated content may be incorrect.">
            <a:extLst>
              <a:ext uri="{FF2B5EF4-FFF2-40B4-BE49-F238E27FC236}">
                <a16:creationId xmlns:a16="http://schemas.microsoft.com/office/drawing/2014/main" id="{00A93E75-08AF-5F9A-F189-A3262633B1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B42DC-13E1-8A09-7B6D-E77EEF99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7046"/>
            <a:ext cx="3822189" cy="1689359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/>
                <a:cs typeface="Times New Roman"/>
              </a:rPr>
              <a:t>HAFO – Key Experiences &amp; Challenges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D9DD9-4430-64C1-D1CE-D301549B4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95937"/>
            <a:ext cx="3822189" cy="30810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Organised early arrivals of guests when the rooms had not been prepared because of housekeeping delays.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Combined several activities such as emails, walk-in guests, and phone calls during peak periods.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Front desk: Received guest complaints and billing/payment inquiries.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Communication and service recovery frameworks to effectively solve problems (Smith and Bayliss, 2022).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84766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3D9AE1-5141-4156-5738-397FE3CF3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 b="1" dirty="0">
                <a:latin typeface="Times New Roman"/>
                <a:cs typeface="Times New Roman"/>
              </a:rPr>
              <a:t>HAFO – Skills Developed</a:t>
            </a:r>
            <a:endParaRPr lang="en-US" sz="50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73631-6483-B819-71C5-DF5F0F977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Enhanced communication and customer care capabilities by direct interaction with the guests.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Enhanced technical capabilities through PMS when it comes to reservations, check-ins and billing.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Acquired multiple front desk duties and problem-solving skills as well as multitasking.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Improved capacity to prioritize activities in times of peak operation (Sayin and Karaman, 2019).</a:t>
            </a:r>
            <a:endParaRPr lang="en-US" sz="1600" dirty="0"/>
          </a:p>
        </p:txBody>
      </p:sp>
      <p:pic>
        <p:nvPicPr>
          <p:cNvPr id="4" name="Picture 3" descr="A person and person at a reception desk&#10;&#10;AI-generated content may be incorrect.">
            <a:extLst>
              <a:ext uri="{FF2B5EF4-FFF2-40B4-BE49-F238E27FC236}">
                <a16:creationId xmlns:a16="http://schemas.microsoft.com/office/drawing/2014/main" id="{A9B606E1-D370-47B3-754A-F5A47629B6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1765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4941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F2724D-DF3E-CBD4-80EE-7FDC84DC5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000" b="1" dirty="0">
                <a:latin typeface="Times New Roman"/>
                <a:cs typeface="Times New Roman"/>
              </a:rPr>
              <a:t>OHF – Experience &amp; Learning</a:t>
            </a:r>
            <a:endParaRPr lang="en-US" sz="50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C6B188-6BEF-FDE4-049B-31EBBF63A5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81193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9104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16346-9C38-FC30-4B30-71F59D472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 b="1" dirty="0">
                <a:latin typeface="Times New Roman"/>
                <a:cs typeface="Times New Roman"/>
              </a:rPr>
              <a:t>Conclusion &amp; Key Learning</a:t>
            </a:r>
            <a:endParaRPr lang="en-US" sz="3200" dirty="0"/>
          </a:p>
        </p:txBody>
      </p:sp>
      <p:pic>
        <p:nvPicPr>
          <p:cNvPr id="4" name="Picture 3" descr="A person and person shaking hands&#10;&#10;AI-generated content may be incorrect.">
            <a:extLst>
              <a:ext uri="{FF2B5EF4-FFF2-40B4-BE49-F238E27FC236}">
                <a16:creationId xmlns:a16="http://schemas.microsoft.com/office/drawing/2014/main" id="{5695496A-622B-5C83-9FE5-9981B194EE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845" b="-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D112B-3084-37B9-19B5-3DA51E246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Placement definitely improved the knowledge of working as a hotelier.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Learn transferable skills: Communication, teamwork and problem-solving.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emphasised the significance of service quality, efficiency, and adaptability.</a:t>
            </a:r>
            <a:endParaRPr lang="en-US" sz="1600" dirty="0"/>
          </a:p>
          <a:p>
            <a:r>
              <a:rPr lang="en-US" sz="1600" dirty="0">
                <a:latin typeface="Times New Roman"/>
                <a:cs typeface="Times New Roman"/>
              </a:rPr>
              <a:t>This will better prepare them for future roles within hospitality, namely that of front office management.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96973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70071-2AFE-0F11-7B10-21C17DDD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426"/>
            <a:ext cx="10515600" cy="855836"/>
          </a:xfrm>
        </p:spPr>
        <p:txBody>
          <a:bodyPr>
            <a:noAutofit/>
          </a:bodyPr>
          <a:lstStyle/>
          <a:p>
            <a:r>
              <a:rPr lang="en-US" sz="3100" b="1" dirty="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65811-A46C-DEF2-F9FA-8EC9452E6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8886"/>
            <a:ext cx="10891380" cy="53116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Cheng, B. L., Gan, C. C., Imrie, B. C., and Mansori, S. (2019). Service recovery, customer satisfaction and customer loyalty: evidence from Malaysia’s hotel industry.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International Journal of Quality and Service Sciences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11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(2), 187-203.</a:t>
            </a:r>
            <a:endParaRPr lang="en-US" sz="1600" dirty="0">
              <a:latin typeface="Aptos"/>
              <a:ea typeface="+mn-lt"/>
              <a:cs typeface="Times New Roman"/>
            </a:endParaRPr>
          </a:p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Hussain, S., Soni, G., and Shah, F. A. (2024). Soft skills and interpersonal skills for tourism and hospitality industry. In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International handbook of skill, education, learning, and research development in tourism and hospitality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(pp. 119-138). Singapore: Springer Nature Singapore.</a:t>
            </a:r>
            <a:endParaRPr lang="en-US" sz="1600" dirty="0"/>
          </a:p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Patel, R. (2024). Collaborative learning in engineering: </a:t>
            </a:r>
            <a:r>
              <a:rPr lang="en-US" sz="16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Developing teamwork and problem-solving skills. </a:t>
            </a:r>
            <a:r>
              <a:rPr lang="en-US" sz="1600" i="1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Bulletin of Engineering Science, Technology and Industry</a:t>
            </a:r>
            <a:r>
              <a:rPr lang="en-US" sz="16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</a:t>
            </a:r>
            <a:r>
              <a:rPr lang="en-US" sz="1600" i="1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2</a:t>
            </a:r>
            <a:r>
              <a:rPr lang="en-US" sz="16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(3), 100-106.</a:t>
            </a:r>
            <a:endParaRPr lang="en-US" sz="1600" dirty="0">
              <a:solidFill>
                <a:srgbClr val="000000"/>
              </a:solidFill>
            </a:endParaRPr>
          </a:p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Putra, A. F., and Fadilah, R. (2025). Analysis of Front Office's Role in Managing Guest Voice to Increase Guest Satisfaction at </a:t>
            </a:r>
            <a:r>
              <a:rPr lang="en-US" sz="16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Natra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</a:t>
            </a:r>
            <a:r>
              <a:rPr lang="en-US" sz="16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Bintan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a, Tribute Portfolio Resort.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Journal of Multidimensional Management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2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(2), 147-153.</a:t>
            </a:r>
            <a:endParaRPr lang="en-US" sz="1600" dirty="0"/>
          </a:p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Sayin, O. G. K., and Karaman, A. (2019). Communication and productivity with guests at front office; A qualitative study on hotels.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Journal of International Management and Social Researches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6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(11), 186-196.</a:t>
            </a:r>
            <a:endParaRPr lang="en-US" sz="1600" dirty="0"/>
          </a:p>
          <a:p>
            <a:pPr algn="just"/>
            <a:r>
              <a:rPr lang="en-US" sz="16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Sheoran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M. (2025).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Hospitality industry: Insights and perspectives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. </a:t>
            </a:r>
            <a:r>
              <a:rPr lang="en-US" sz="16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Educohack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Press.</a:t>
            </a:r>
            <a:endParaRPr lang="en-US" sz="1600" dirty="0"/>
          </a:p>
          <a:p>
            <a:pPr algn="just"/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Smith, I. M., and Bayliss, E. (2022). Recovering staff, recovering services: massive-online support for recovering a </a:t>
            </a:r>
            <a:r>
              <a:rPr lang="en-US" sz="16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paediatric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 service using Lean and compassionate communication.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BMJ Open Quality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</a:t>
            </a:r>
            <a:r>
              <a:rPr lang="en-US" sz="16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11</a:t>
            </a:r>
            <a:r>
              <a:rPr lang="en-US" sz="16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(2).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92800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854</Words>
  <Application>Microsoft Office PowerPoint</Application>
  <PresentationFormat>Widescreen</PresentationFormat>
  <Paragraphs>64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Tahoma</vt:lpstr>
      <vt:lpstr>Times New Roman</vt:lpstr>
      <vt:lpstr>Office Theme</vt:lpstr>
      <vt:lpstr>Placement Experience Presentation: F&amp;B, HAFO, and OHF   Role: Receptionist (Front Office) – April Placement </vt:lpstr>
      <vt:lpstr>Introduction</vt:lpstr>
      <vt:lpstr>F&amp;B – Role Overview</vt:lpstr>
      <vt:lpstr>F&amp;B – Key Experiences &amp; Challenges</vt:lpstr>
      <vt:lpstr>F&amp;B – Skills Developed</vt:lpstr>
      <vt:lpstr>HAFO – Role Overview (Receptionist)</vt:lpstr>
      <vt:lpstr>HAFO – Key Experiences &amp; Challenges</vt:lpstr>
      <vt:lpstr>HAFO – Skills Developed</vt:lpstr>
      <vt:lpstr>OHF – Experience &amp; Learning</vt:lpstr>
      <vt:lpstr>Conclusion &amp; Key Learning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Marinela Covasneanu</cp:lastModifiedBy>
  <cp:revision>1</cp:revision>
  <dcterms:created xsi:type="dcterms:W3CDTF">2023-11-01T17:33:15Z</dcterms:created>
  <dcterms:modified xsi:type="dcterms:W3CDTF">2026-04-24T19:44:32Z</dcterms:modified>
</cp:coreProperties>
</file>