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2"/>
  </p:notesMasterIdLst>
  <p:sldIdLst>
    <p:sldId id="315" r:id="rId2"/>
    <p:sldId id="265" r:id="rId3"/>
    <p:sldId id="321" r:id="rId4"/>
    <p:sldId id="322" r:id="rId5"/>
    <p:sldId id="296" r:id="rId6"/>
    <p:sldId id="297" r:id="rId7"/>
    <p:sldId id="298" r:id="rId8"/>
    <p:sldId id="299" r:id="rId9"/>
    <p:sldId id="300" r:id="rId10"/>
    <p:sldId id="301" r:id="rId11"/>
    <p:sldId id="302" r:id="rId12"/>
    <p:sldId id="303" r:id="rId13"/>
    <p:sldId id="320" r:id="rId14"/>
    <p:sldId id="257" r:id="rId15"/>
    <p:sldId id="317" r:id="rId16"/>
    <p:sldId id="259" r:id="rId17"/>
    <p:sldId id="323" r:id="rId18"/>
    <p:sldId id="260" r:id="rId19"/>
    <p:sldId id="318" r:id="rId20"/>
    <p:sldId id="319" r:id="rId21"/>
    <p:sldId id="316" r:id="rId22"/>
    <p:sldId id="286" r:id="rId23"/>
    <p:sldId id="287" r:id="rId24"/>
    <p:sldId id="288" r:id="rId25"/>
    <p:sldId id="289" r:id="rId26"/>
    <p:sldId id="290" r:id="rId27"/>
    <p:sldId id="291" r:id="rId28"/>
    <p:sldId id="292" r:id="rId29"/>
    <p:sldId id="293" r:id="rId30"/>
    <p:sldId id="294" r:id="rId31"/>
    <p:sldId id="307" r:id="rId32"/>
    <p:sldId id="304" r:id="rId33"/>
    <p:sldId id="305" r:id="rId34"/>
    <p:sldId id="256" r:id="rId35"/>
    <p:sldId id="306" r:id="rId36"/>
    <p:sldId id="308" r:id="rId37"/>
    <p:sldId id="314" r:id="rId38"/>
    <p:sldId id="295" r:id="rId39"/>
    <p:sldId id="313" r:id="rId40"/>
    <p:sldId id="324" r:id="rId4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A918"/>
    <a:srgbClr val="F4D314"/>
    <a:srgbClr val="8D790C"/>
    <a:srgbClr val="0A0A0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4A108C-8D10-4BCE-B39D-C566D95A07EB}" v="23" dt="2026-08-01T21:56:48.5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6529" autoAdjust="0"/>
    <p:restoredTop sz="94660"/>
  </p:normalViewPr>
  <p:slideViewPr>
    <p:cSldViewPr snapToGrid="0">
      <p:cViewPr varScale="1">
        <p:scale>
          <a:sx n="80" d="100"/>
          <a:sy n="80" d="100"/>
        </p:scale>
        <p:origin x="64" y="5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 Pinto" userId="35934a852960b503" providerId="LiveId" clId="{CC87BF18-EC59-4B78-A907-EE677369E98B}"/>
    <pc:docChg chg="undo custSel addSld modSld">
      <pc:chgData name="Andre Pinto" userId="35934a852960b503" providerId="LiveId" clId="{CC87BF18-EC59-4B78-A907-EE677369E98B}" dt="2026-08-01T21:56:48.538" v="269"/>
      <pc:docMkLst>
        <pc:docMk/>
      </pc:docMkLst>
      <pc:sldChg chg="addSp delSp modSp add mod setBg addAnim delAnim modAnim">
        <pc:chgData name="Andre Pinto" userId="35934a852960b503" providerId="LiveId" clId="{CC87BF18-EC59-4B78-A907-EE677369E98B}" dt="2026-08-01T21:46:13.972" v="94" actId="207"/>
        <pc:sldMkLst>
          <pc:docMk/>
          <pc:sldMk cId="0" sldId="256"/>
        </pc:sldMkLst>
        <pc:spChg chg="mod">
          <ac:chgData name="Andre Pinto" userId="35934a852960b503" providerId="LiveId" clId="{CC87BF18-EC59-4B78-A907-EE677369E98B}" dt="2026-08-01T21:39:06.112" v="43" actId="17032"/>
          <ac:spMkLst>
            <pc:docMk/>
            <pc:sldMk cId="0" sldId="256"/>
            <ac:spMk id="4" creationId="{00000000-0000-0000-0000-000000000000}"/>
          </ac:spMkLst>
        </pc:spChg>
        <pc:spChg chg="mod">
          <ac:chgData name="Andre Pinto" userId="35934a852960b503" providerId="LiveId" clId="{CC87BF18-EC59-4B78-A907-EE677369E98B}" dt="2026-08-01T21:40:05.825" v="61" actId="12"/>
          <ac:spMkLst>
            <pc:docMk/>
            <pc:sldMk cId="0" sldId="256"/>
            <ac:spMk id="8" creationId="{00000000-0000-0000-0000-000000000000}"/>
          </ac:spMkLst>
        </pc:spChg>
        <pc:spChg chg="mod">
          <ac:chgData name="Andre Pinto" userId="35934a852960b503" providerId="LiveId" clId="{CC87BF18-EC59-4B78-A907-EE677369E98B}" dt="2026-08-01T21:46:13.972" v="94" actId="207"/>
          <ac:spMkLst>
            <pc:docMk/>
            <pc:sldMk cId="0" sldId="256"/>
            <ac:spMk id="10" creationId="{00000000-0000-0000-0000-000000000000}"/>
          </ac:spMkLst>
        </pc:spChg>
        <pc:spChg chg="mod">
          <ac:chgData name="Andre Pinto" userId="35934a852960b503" providerId="LiveId" clId="{CC87BF18-EC59-4B78-A907-EE677369E98B}" dt="2026-08-01T21:42:33.630" v="71" actId="1076"/>
          <ac:spMkLst>
            <pc:docMk/>
            <pc:sldMk cId="0" sldId="256"/>
            <ac:spMk id="11" creationId="{00000000-0000-0000-0000-000000000000}"/>
          </ac:spMkLst>
        </pc:spChg>
        <pc:spChg chg="mod">
          <ac:chgData name="Andre Pinto" userId="35934a852960b503" providerId="LiveId" clId="{CC87BF18-EC59-4B78-A907-EE677369E98B}" dt="2026-08-01T21:42:24.434" v="69" actId="255"/>
          <ac:spMkLst>
            <pc:docMk/>
            <pc:sldMk cId="0" sldId="256"/>
            <ac:spMk id="12" creationId="{00000000-0000-0000-0000-000000000000}"/>
          </ac:spMkLst>
        </pc:spChg>
        <pc:spChg chg="mod">
          <ac:chgData name="Andre Pinto" userId="35934a852960b503" providerId="LiveId" clId="{CC87BF18-EC59-4B78-A907-EE677369E98B}" dt="2026-08-01T21:37:52.059" v="42" actId="17032"/>
          <ac:spMkLst>
            <pc:docMk/>
            <pc:sldMk cId="0" sldId="256"/>
            <ac:spMk id="13" creationId="{00000000-0000-0000-0000-000000000000}"/>
          </ac:spMkLst>
        </pc:spChg>
        <pc:spChg chg="del">
          <ac:chgData name="Andre Pinto" userId="35934a852960b503" providerId="LiveId" clId="{CC87BF18-EC59-4B78-A907-EE677369E98B}" dt="2026-08-01T21:44:11.307" v="80" actId="478"/>
          <ac:spMkLst>
            <pc:docMk/>
            <pc:sldMk cId="0" sldId="256"/>
            <ac:spMk id="14" creationId="{00000000-0000-0000-0000-000000000000}"/>
          </ac:spMkLst>
        </pc:spChg>
        <pc:spChg chg="add mod">
          <ac:chgData name="Andre Pinto" userId="35934a852960b503" providerId="LiveId" clId="{CC87BF18-EC59-4B78-A907-EE677369E98B}" dt="2026-08-01T21:44:26.849" v="82" actId="1076"/>
          <ac:spMkLst>
            <pc:docMk/>
            <pc:sldMk cId="0" sldId="256"/>
            <ac:spMk id="18" creationId="{1B316CB6-373B-83FE-9C62-DF36E7849CD6}"/>
          </ac:spMkLst>
        </pc:spChg>
        <pc:grpChg chg="add mod ord">
          <ac:chgData name="Andre Pinto" userId="35934a852960b503" providerId="LiveId" clId="{CC87BF18-EC59-4B78-A907-EE677369E98B}" dt="2026-08-01T21:35:03.946" v="4" actId="170"/>
          <ac:grpSpMkLst>
            <pc:docMk/>
            <pc:sldMk cId="0" sldId="256"/>
            <ac:grpSpMk id="16" creationId="{B2B496C3-1631-BAF3-4204-80D9701D8036}"/>
          </ac:grpSpMkLst>
        </pc:grpChg>
        <pc:picChg chg="mod">
          <ac:chgData name="Andre Pinto" userId="35934a852960b503" providerId="LiveId" clId="{CC87BF18-EC59-4B78-A907-EE677369E98B}" dt="2026-08-01T21:34:44.475" v="1"/>
          <ac:picMkLst>
            <pc:docMk/>
            <pc:sldMk cId="0" sldId="256"/>
            <ac:picMk id="17" creationId="{D529E535-0B95-F126-020D-07F35F8AC957}"/>
          </ac:picMkLst>
        </pc:picChg>
      </pc:sldChg>
      <pc:sldChg chg="addSp modSp mod modAnim">
        <pc:chgData name="Andre Pinto" userId="35934a852960b503" providerId="LiveId" clId="{CC87BF18-EC59-4B78-A907-EE677369E98B}" dt="2026-08-01T21:56:48.538" v="269"/>
        <pc:sldMkLst>
          <pc:docMk/>
          <pc:sldMk cId="0" sldId="295"/>
        </pc:sldMkLst>
        <pc:spChg chg="mod">
          <ac:chgData name="Andre Pinto" userId="35934a852960b503" providerId="LiveId" clId="{CC87BF18-EC59-4B78-A907-EE677369E98B}" dt="2026-08-01T21:50:01.521" v="162" actId="1076"/>
          <ac:spMkLst>
            <pc:docMk/>
            <pc:sldMk cId="0" sldId="295"/>
            <ac:spMk id="3" creationId="{00000000-0000-0000-0000-000000000000}"/>
          </ac:spMkLst>
        </pc:spChg>
        <pc:picChg chg="add mod modCrop">
          <ac:chgData name="Andre Pinto" userId="35934a852960b503" providerId="LiveId" clId="{CC87BF18-EC59-4B78-A907-EE677369E98B}" dt="2026-08-01T21:51:36.768" v="268" actId="1076"/>
          <ac:picMkLst>
            <pc:docMk/>
            <pc:sldMk cId="0" sldId="295"/>
            <ac:picMk id="5" creationId="{E89308E7-3CAE-AD1E-3456-188C2767315D}"/>
          </ac:picMkLst>
        </pc:picChg>
      </pc:sldChg>
      <pc:sldChg chg="modSp">
        <pc:chgData name="Andre Pinto" userId="35934a852960b503" providerId="LiveId" clId="{CC87BF18-EC59-4B78-A907-EE677369E98B}" dt="2026-08-01T21:45:46.505" v="91" actId="20577"/>
        <pc:sldMkLst>
          <pc:docMk/>
          <pc:sldMk cId="2373457894" sldId="306"/>
        </pc:sldMkLst>
        <pc:spChg chg="mod">
          <ac:chgData name="Andre Pinto" userId="35934a852960b503" providerId="LiveId" clId="{CC87BF18-EC59-4B78-A907-EE677369E98B}" dt="2026-08-01T21:45:46.505" v="91" actId="20577"/>
          <ac:spMkLst>
            <pc:docMk/>
            <pc:sldMk cId="2373457894" sldId="306"/>
            <ac:spMk id="9" creationId="{78D5B585-3A8A-C61F-D4CA-B54E70093112}"/>
          </ac:spMkLst>
        </pc:spChg>
      </pc:sldChg>
      <pc:sldChg chg="modSp">
        <pc:chgData name="Andre Pinto" userId="35934a852960b503" providerId="LiveId" clId="{CC87BF18-EC59-4B78-A907-EE677369E98B}" dt="2026-08-01T21:46:24.302" v="96" actId="20577"/>
        <pc:sldMkLst>
          <pc:docMk/>
          <pc:sldMk cId="3126483752" sldId="308"/>
        </pc:sldMkLst>
        <pc:spChg chg="mod">
          <ac:chgData name="Andre Pinto" userId="35934a852960b503" providerId="LiveId" clId="{CC87BF18-EC59-4B78-A907-EE677369E98B}" dt="2026-08-01T21:46:24.302" v="96" actId="20577"/>
          <ac:spMkLst>
            <pc:docMk/>
            <pc:sldMk cId="3126483752" sldId="308"/>
            <ac:spMk id="7" creationId="{5539C0FC-1B8E-DBFE-A96D-9A34556DCA8C}"/>
          </ac:spMkLst>
        </pc:spChg>
      </pc:sldChg>
      <pc:sldChg chg="modSp">
        <pc:chgData name="Andre Pinto" userId="35934a852960b503" providerId="LiveId" clId="{CC87BF18-EC59-4B78-A907-EE677369E98B}" dt="2026-08-01T21:46:31.855" v="98" actId="20577"/>
        <pc:sldMkLst>
          <pc:docMk/>
          <pc:sldMk cId="2760991169" sldId="314"/>
        </pc:sldMkLst>
        <pc:spChg chg="mod">
          <ac:chgData name="Andre Pinto" userId="35934a852960b503" providerId="LiveId" clId="{CC87BF18-EC59-4B78-A907-EE677369E98B}" dt="2026-08-01T21:46:31.855" v="98" actId="20577"/>
          <ac:spMkLst>
            <pc:docMk/>
            <pc:sldMk cId="2760991169" sldId="314"/>
            <ac:spMk id="4" creationId="{A64427A6-EEF2-2BDD-857E-6206F9AFC07F}"/>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AFBDE6-D30C-4479-85DD-DAF3AD962394}" type="doc">
      <dgm:prSet loTypeId="urn:microsoft.com/office/officeart/2005/8/layout/hList6" loCatId="list" qsTypeId="urn:microsoft.com/office/officeart/2005/8/quickstyle/3d4" qsCatId="3D" csTypeId="urn:microsoft.com/office/officeart/2005/8/colors/colorful1" csCatId="colorful" phldr="1"/>
      <dgm:spPr/>
      <dgm:t>
        <a:bodyPr/>
        <a:lstStyle/>
        <a:p>
          <a:endParaRPr lang="en-US"/>
        </a:p>
      </dgm:t>
    </dgm:pt>
    <dgm:pt modelId="{65DD8DDC-336C-468F-A6F1-D96891C050CB}">
      <dgm:prSet custT="1"/>
      <dgm:spPr/>
      <dgm:t>
        <a:bodyPr/>
        <a:lstStyle/>
        <a:p>
          <a:r>
            <a:rPr lang="en-GB" sz="1800" dirty="0"/>
            <a:t>AI scheduling improves labour utilisation.</a:t>
          </a:r>
          <a:endParaRPr lang="en-US" sz="1800" dirty="0"/>
        </a:p>
      </dgm:t>
    </dgm:pt>
    <dgm:pt modelId="{333273A9-7B37-451A-8D70-42A880588B65}" type="parTrans" cxnId="{AE9E82BF-3089-47A1-9119-CDF4F3A8E078}">
      <dgm:prSet/>
      <dgm:spPr/>
      <dgm:t>
        <a:bodyPr/>
        <a:lstStyle/>
        <a:p>
          <a:endParaRPr lang="en-US"/>
        </a:p>
      </dgm:t>
    </dgm:pt>
    <dgm:pt modelId="{14761C2B-88B4-4289-826F-86B2C66C10AF}" type="sibTrans" cxnId="{AE9E82BF-3089-47A1-9119-CDF4F3A8E078}">
      <dgm:prSet/>
      <dgm:spPr/>
      <dgm:t>
        <a:bodyPr/>
        <a:lstStyle/>
        <a:p>
          <a:endParaRPr lang="en-US"/>
        </a:p>
      </dgm:t>
    </dgm:pt>
    <dgm:pt modelId="{17DA9B1F-E06C-4851-9B1B-43D810BFAF7C}">
      <dgm:prSet custT="1"/>
      <dgm:spPr/>
      <dgm:t>
        <a:bodyPr/>
        <a:lstStyle/>
        <a:p>
          <a:r>
            <a:rPr lang="en-GB" sz="1800" dirty="0"/>
            <a:t>Real-time production analytics increase efficiency.</a:t>
          </a:r>
          <a:endParaRPr lang="en-US" sz="1800" dirty="0"/>
        </a:p>
      </dgm:t>
    </dgm:pt>
    <dgm:pt modelId="{9605F93B-3ECA-41AA-9449-68D2B69C39E0}" type="parTrans" cxnId="{719530F0-955B-46E1-99EC-2E7DB4B63F95}">
      <dgm:prSet/>
      <dgm:spPr/>
      <dgm:t>
        <a:bodyPr/>
        <a:lstStyle/>
        <a:p>
          <a:endParaRPr lang="en-US"/>
        </a:p>
      </dgm:t>
    </dgm:pt>
    <dgm:pt modelId="{1443E1BE-E2B7-4A41-AD94-017895C481EA}" type="sibTrans" cxnId="{719530F0-955B-46E1-99EC-2E7DB4B63F95}">
      <dgm:prSet/>
      <dgm:spPr/>
      <dgm:t>
        <a:bodyPr/>
        <a:lstStyle/>
        <a:p>
          <a:endParaRPr lang="en-US"/>
        </a:p>
      </dgm:t>
    </dgm:pt>
    <dgm:pt modelId="{78D956D0-DF91-421B-9456-804C8BF1DCDE}">
      <dgm:prSet custT="1"/>
      <dgm:spPr/>
      <dgm:t>
        <a:bodyPr/>
        <a:lstStyle/>
        <a:p>
          <a:r>
            <a:rPr lang="en-GB" sz="1800">
              <a:ea typeface="+mn-lt"/>
              <a:cs typeface="+mn-lt"/>
            </a:rPr>
            <a:t>Employee Development and Digital Skills</a:t>
          </a:r>
          <a:endParaRPr lang="en-US" sz="1800" dirty="0"/>
        </a:p>
      </dgm:t>
    </dgm:pt>
    <dgm:pt modelId="{361648B7-AAF9-4E93-915A-1CA6383871D8}" type="parTrans" cxnId="{E4057C88-854C-4216-A790-05AF3DBA58E3}">
      <dgm:prSet/>
      <dgm:spPr/>
      <dgm:t>
        <a:bodyPr/>
        <a:lstStyle/>
        <a:p>
          <a:endParaRPr lang="en-US"/>
        </a:p>
      </dgm:t>
    </dgm:pt>
    <dgm:pt modelId="{93E831D2-6D02-4685-A890-469DF8BAC4C2}" type="sibTrans" cxnId="{E4057C88-854C-4216-A790-05AF3DBA58E3}">
      <dgm:prSet/>
      <dgm:spPr/>
      <dgm:t>
        <a:bodyPr/>
        <a:lstStyle/>
        <a:p>
          <a:endParaRPr lang="en-US"/>
        </a:p>
      </dgm:t>
    </dgm:pt>
    <dgm:pt modelId="{60440126-859A-4A6E-97BF-8903C708D999}">
      <dgm:prSet custT="1"/>
      <dgm:spPr/>
      <dgm:t>
        <a:bodyPr/>
        <a:lstStyle/>
        <a:p>
          <a:r>
            <a:rPr lang="en-GB" sz="1800" dirty="0"/>
            <a:t>Automation reduces human error.</a:t>
          </a:r>
          <a:endParaRPr lang="en-US" sz="1800" dirty="0"/>
        </a:p>
      </dgm:t>
    </dgm:pt>
    <dgm:pt modelId="{6756C398-33DF-4491-B3BB-4404FC89DBE1}" type="parTrans" cxnId="{F14F38A2-2B5F-4172-AB24-C7A6FFE44A4F}">
      <dgm:prSet/>
      <dgm:spPr/>
      <dgm:t>
        <a:bodyPr/>
        <a:lstStyle/>
        <a:p>
          <a:endParaRPr lang="en-US"/>
        </a:p>
      </dgm:t>
    </dgm:pt>
    <dgm:pt modelId="{F64A669D-EE15-4F88-ADBD-5F11CBEFD302}" type="sibTrans" cxnId="{F14F38A2-2B5F-4172-AB24-C7A6FFE44A4F}">
      <dgm:prSet/>
      <dgm:spPr/>
      <dgm:t>
        <a:bodyPr/>
        <a:lstStyle/>
        <a:p>
          <a:endParaRPr lang="en-US"/>
        </a:p>
      </dgm:t>
    </dgm:pt>
    <dgm:pt modelId="{03B376D6-6908-4E61-BCA8-083D522E675D}">
      <dgm:prSet custT="1"/>
      <dgm:spPr/>
      <dgm:t>
        <a:bodyPr/>
        <a:lstStyle/>
        <a:p>
          <a:r>
            <a:rPr lang="en-GB" sz="1800" dirty="0">
              <a:ea typeface="+mn-lt"/>
              <a:cs typeface="+mn-lt"/>
            </a:rPr>
            <a:t>Strategic Competitive Advantage</a:t>
          </a:r>
          <a:endParaRPr lang="en-US" sz="1800" dirty="0"/>
        </a:p>
      </dgm:t>
    </dgm:pt>
    <dgm:pt modelId="{B0D24E2F-6C15-4FD0-8342-5526B1D48D8C}" type="parTrans" cxnId="{E930550D-DD82-4005-AF64-7CFA1E740533}">
      <dgm:prSet/>
      <dgm:spPr/>
      <dgm:t>
        <a:bodyPr/>
        <a:lstStyle/>
        <a:p>
          <a:endParaRPr lang="en-US"/>
        </a:p>
      </dgm:t>
    </dgm:pt>
    <dgm:pt modelId="{AA8C0210-3EB3-46F3-BBEB-9F8E50C0A340}" type="sibTrans" cxnId="{E930550D-DD82-4005-AF64-7CFA1E740533}">
      <dgm:prSet/>
      <dgm:spPr/>
      <dgm:t>
        <a:bodyPr/>
        <a:lstStyle/>
        <a:p>
          <a:endParaRPr lang="en-US"/>
        </a:p>
      </dgm:t>
    </dgm:pt>
    <dgm:pt modelId="{6AC96B5F-AE62-4D53-B145-3E1DE61812CD}" type="pres">
      <dgm:prSet presAssocID="{DCAFBDE6-D30C-4479-85DD-DAF3AD962394}" presName="Name0" presStyleCnt="0">
        <dgm:presLayoutVars>
          <dgm:dir/>
          <dgm:resizeHandles val="exact"/>
        </dgm:presLayoutVars>
      </dgm:prSet>
      <dgm:spPr/>
    </dgm:pt>
    <dgm:pt modelId="{01662AD6-BD41-4E94-AA31-DFC1A3F2D68F}" type="pres">
      <dgm:prSet presAssocID="{65DD8DDC-336C-468F-A6F1-D96891C050CB}" presName="node" presStyleLbl="node1" presStyleIdx="0" presStyleCnt="5">
        <dgm:presLayoutVars>
          <dgm:bulletEnabled val="1"/>
        </dgm:presLayoutVars>
      </dgm:prSet>
      <dgm:spPr/>
    </dgm:pt>
    <dgm:pt modelId="{79EFA600-DA13-4A62-91FD-A6A9F46041BD}" type="pres">
      <dgm:prSet presAssocID="{14761C2B-88B4-4289-826F-86B2C66C10AF}" presName="sibTrans" presStyleCnt="0"/>
      <dgm:spPr/>
    </dgm:pt>
    <dgm:pt modelId="{9D0C61CE-ECBF-4E90-B43F-F366256B486E}" type="pres">
      <dgm:prSet presAssocID="{17DA9B1F-E06C-4851-9B1B-43D810BFAF7C}" presName="node" presStyleLbl="node1" presStyleIdx="1" presStyleCnt="5">
        <dgm:presLayoutVars>
          <dgm:bulletEnabled val="1"/>
        </dgm:presLayoutVars>
      </dgm:prSet>
      <dgm:spPr/>
    </dgm:pt>
    <dgm:pt modelId="{32AA93D8-DC81-476C-BE20-A62F537EA9E2}" type="pres">
      <dgm:prSet presAssocID="{1443E1BE-E2B7-4A41-AD94-017895C481EA}" presName="sibTrans" presStyleCnt="0"/>
      <dgm:spPr/>
    </dgm:pt>
    <dgm:pt modelId="{B28EAF7B-8ABE-4CCE-8B43-E025681B84B0}" type="pres">
      <dgm:prSet presAssocID="{78D956D0-DF91-421B-9456-804C8BF1DCDE}" presName="node" presStyleLbl="node1" presStyleIdx="2" presStyleCnt="5">
        <dgm:presLayoutVars>
          <dgm:bulletEnabled val="1"/>
        </dgm:presLayoutVars>
      </dgm:prSet>
      <dgm:spPr/>
    </dgm:pt>
    <dgm:pt modelId="{BA467BBA-C6A5-412E-8C3E-09831328034F}" type="pres">
      <dgm:prSet presAssocID="{93E831D2-6D02-4685-A890-469DF8BAC4C2}" presName="sibTrans" presStyleCnt="0"/>
      <dgm:spPr/>
    </dgm:pt>
    <dgm:pt modelId="{B70F48D8-1C5A-4339-8A80-8F33247F436F}" type="pres">
      <dgm:prSet presAssocID="{60440126-859A-4A6E-97BF-8903C708D999}" presName="node" presStyleLbl="node1" presStyleIdx="3" presStyleCnt="5">
        <dgm:presLayoutVars>
          <dgm:bulletEnabled val="1"/>
        </dgm:presLayoutVars>
      </dgm:prSet>
      <dgm:spPr/>
    </dgm:pt>
    <dgm:pt modelId="{3F6494B9-4C05-4052-8021-27489C8A77C4}" type="pres">
      <dgm:prSet presAssocID="{F64A669D-EE15-4F88-ADBD-5F11CBEFD302}" presName="sibTrans" presStyleCnt="0"/>
      <dgm:spPr/>
    </dgm:pt>
    <dgm:pt modelId="{51779492-8896-46EC-B057-36F9E0EA8E38}" type="pres">
      <dgm:prSet presAssocID="{03B376D6-6908-4E61-BCA8-083D522E675D}" presName="node" presStyleLbl="node1" presStyleIdx="4" presStyleCnt="5">
        <dgm:presLayoutVars>
          <dgm:bulletEnabled val="1"/>
        </dgm:presLayoutVars>
      </dgm:prSet>
      <dgm:spPr/>
    </dgm:pt>
  </dgm:ptLst>
  <dgm:cxnLst>
    <dgm:cxn modelId="{E930550D-DD82-4005-AF64-7CFA1E740533}" srcId="{DCAFBDE6-D30C-4479-85DD-DAF3AD962394}" destId="{03B376D6-6908-4E61-BCA8-083D522E675D}" srcOrd="4" destOrd="0" parTransId="{B0D24E2F-6C15-4FD0-8342-5526B1D48D8C}" sibTransId="{AA8C0210-3EB3-46F3-BBEB-9F8E50C0A340}"/>
    <dgm:cxn modelId="{D81A7328-57CF-478E-A12A-10BA0967AF22}" type="presOf" srcId="{DCAFBDE6-D30C-4479-85DD-DAF3AD962394}" destId="{6AC96B5F-AE62-4D53-B145-3E1DE61812CD}" srcOrd="0" destOrd="0" presId="urn:microsoft.com/office/officeart/2005/8/layout/hList6"/>
    <dgm:cxn modelId="{37859D63-95D8-4655-AEE5-9D6B051CAB2F}" type="presOf" srcId="{17DA9B1F-E06C-4851-9B1B-43D810BFAF7C}" destId="{9D0C61CE-ECBF-4E90-B43F-F366256B486E}" srcOrd="0" destOrd="0" presId="urn:microsoft.com/office/officeart/2005/8/layout/hList6"/>
    <dgm:cxn modelId="{C2BAB347-6293-430B-90DD-6263CE8DE812}" type="presOf" srcId="{60440126-859A-4A6E-97BF-8903C708D999}" destId="{B70F48D8-1C5A-4339-8A80-8F33247F436F}" srcOrd="0" destOrd="0" presId="urn:microsoft.com/office/officeart/2005/8/layout/hList6"/>
    <dgm:cxn modelId="{1F99F64F-376B-415A-A599-19AE4DBD801A}" type="presOf" srcId="{03B376D6-6908-4E61-BCA8-083D522E675D}" destId="{51779492-8896-46EC-B057-36F9E0EA8E38}" srcOrd="0" destOrd="0" presId="urn:microsoft.com/office/officeart/2005/8/layout/hList6"/>
    <dgm:cxn modelId="{042A0E78-6CFD-42D5-A286-5B17C352E2F5}" type="presOf" srcId="{78D956D0-DF91-421B-9456-804C8BF1DCDE}" destId="{B28EAF7B-8ABE-4CCE-8B43-E025681B84B0}" srcOrd="0" destOrd="0" presId="urn:microsoft.com/office/officeart/2005/8/layout/hList6"/>
    <dgm:cxn modelId="{E4057C88-854C-4216-A790-05AF3DBA58E3}" srcId="{DCAFBDE6-D30C-4479-85DD-DAF3AD962394}" destId="{78D956D0-DF91-421B-9456-804C8BF1DCDE}" srcOrd="2" destOrd="0" parTransId="{361648B7-AAF9-4E93-915A-1CA6383871D8}" sibTransId="{93E831D2-6D02-4685-A890-469DF8BAC4C2}"/>
    <dgm:cxn modelId="{46F84E89-990D-46A4-BCCE-BCE1A5136304}" type="presOf" srcId="{65DD8DDC-336C-468F-A6F1-D96891C050CB}" destId="{01662AD6-BD41-4E94-AA31-DFC1A3F2D68F}" srcOrd="0" destOrd="0" presId="urn:microsoft.com/office/officeart/2005/8/layout/hList6"/>
    <dgm:cxn modelId="{F14F38A2-2B5F-4172-AB24-C7A6FFE44A4F}" srcId="{DCAFBDE6-D30C-4479-85DD-DAF3AD962394}" destId="{60440126-859A-4A6E-97BF-8903C708D999}" srcOrd="3" destOrd="0" parTransId="{6756C398-33DF-4491-B3BB-4404FC89DBE1}" sibTransId="{F64A669D-EE15-4F88-ADBD-5F11CBEFD302}"/>
    <dgm:cxn modelId="{AE9E82BF-3089-47A1-9119-CDF4F3A8E078}" srcId="{DCAFBDE6-D30C-4479-85DD-DAF3AD962394}" destId="{65DD8DDC-336C-468F-A6F1-D96891C050CB}" srcOrd="0" destOrd="0" parTransId="{333273A9-7B37-451A-8D70-42A880588B65}" sibTransId="{14761C2B-88B4-4289-826F-86B2C66C10AF}"/>
    <dgm:cxn modelId="{719530F0-955B-46E1-99EC-2E7DB4B63F95}" srcId="{DCAFBDE6-D30C-4479-85DD-DAF3AD962394}" destId="{17DA9B1F-E06C-4851-9B1B-43D810BFAF7C}" srcOrd="1" destOrd="0" parTransId="{9605F93B-3ECA-41AA-9449-68D2B69C39E0}" sibTransId="{1443E1BE-E2B7-4A41-AD94-017895C481EA}"/>
    <dgm:cxn modelId="{36E8F980-FCEE-4B6E-846F-1C3347908D13}" type="presParOf" srcId="{6AC96B5F-AE62-4D53-B145-3E1DE61812CD}" destId="{01662AD6-BD41-4E94-AA31-DFC1A3F2D68F}" srcOrd="0" destOrd="0" presId="urn:microsoft.com/office/officeart/2005/8/layout/hList6"/>
    <dgm:cxn modelId="{AA43B7A6-DA6A-4F42-80B9-26BD35C26A25}" type="presParOf" srcId="{6AC96B5F-AE62-4D53-B145-3E1DE61812CD}" destId="{79EFA600-DA13-4A62-91FD-A6A9F46041BD}" srcOrd="1" destOrd="0" presId="urn:microsoft.com/office/officeart/2005/8/layout/hList6"/>
    <dgm:cxn modelId="{C2F460B1-F707-4403-8D10-E5893CDD8C10}" type="presParOf" srcId="{6AC96B5F-AE62-4D53-B145-3E1DE61812CD}" destId="{9D0C61CE-ECBF-4E90-B43F-F366256B486E}" srcOrd="2" destOrd="0" presId="urn:microsoft.com/office/officeart/2005/8/layout/hList6"/>
    <dgm:cxn modelId="{E1C1C61D-20D0-440F-BD4B-23234A74ACE6}" type="presParOf" srcId="{6AC96B5F-AE62-4D53-B145-3E1DE61812CD}" destId="{32AA93D8-DC81-476C-BE20-A62F537EA9E2}" srcOrd="3" destOrd="0" presId="urn:microsoft.com/office/officeart/2005/8/layout/hList6"/>
    <dgm:cxn modelId="{CBDFE870-4176-462F-A217-A388476B909F}" type="presParOf" srcId="{6AC96B5F-AE62-4D53-B145-3E1DE61812CD}" destId="{B28EAF7B-8ABE-4CCE-8B43-E025681B84B0}" srcOrd="4" destOrd="0" presId="urn:microsoft.com/office/officeart/2005/8/layout/hList6"/>
    <dgm:cxn modelId="{B300F6B7-A515-45CE-BF3E-1A072D2C24B2}" type="presParOf" srcId="{6AC96B5F-AE62-4D53-B145-3E1DE61812CD}" destId="{BA467BBA-C6A5-412E-8C3E-09831328034F}" srcOrd="5" destOrd="0" presId="urn:microsoft.com/office/officeart/2005/8/layout/hList6"/>
    <dgm:cxn modelId="{CA5DD59F-7C6C-49B1-A497-1A71C845BB44}" type="presParOf" srcId="{6AC96B5F-AE62-4D53-B145-3E1DE61812CD}" destId="{B70F48D8-1C5A-4339-8A80-8F33247F436F}" srcOrd="6" destOrd="0" presId="urn:microsoft.com/office/officeart/2005/8/layout/hList6"/>
    <dgm:cxn modelId="{F9846EF4-7505-42AB-9374-3F518F6E66FC}" type="presParOf" srcId="{6AC96B5F-AE62-4D53-B145-3E1DE61812CD}" destId="{3F6494B9-4C05-4052-8021-27489C8A77C4}" srcOrd="7" destOrd="0" presId="urn:microsoft.com/office/officeart/2005/8/layout/hList6"/>
    <dgm:cxn modelId="{D2E81DD3-3A3D-46C0-99E6-F564250E5444}" type="presParOf" srcId="{6AC96B5F-AE62-4D53-B145-3E1DE61812CD}" destId="{51779492-8896-46EC-B057-36F9E0EA8E38}" srcOrd="8"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168092-D0E3-432D-B570-87BE6AE75EE9}" type="doc">
      <dgm:prSet loTypeId="urn:microsoft.com/office/officeart/2005/8/layout/process4" loCatId="process" qsTypeId="urn:microsoft.com/office/officeart/2005/8/quickstyle/simple1" qsCatId="simple" csTypeId="urn:microsoft.com/office/officeart/2005/8/colors/accent6_2" csCatId="accent6" phldr="1"/>
      <dgm:spPr/>
      <dgm:t>
        <a:bodyPr/>
        <a:lstStyle/>
        <a:p>
          <a:endParaRPr lang="en-US"/>
        </a:p>
      </dgm:t>
    </dgm:pt>
    <dgm:pt modelId="{F7E8D899-A47E-48FC-A1E5-B48AE70F9A7F}">
      <dgm:prSet custT="1"/>
      <dgm:spPr/>
      <dgm:t>
        <a:bodyPr/>
        <a:lstStyle/>
        <a:p>
          <a:r>
            <a:rPr lang="en-GB" sz="2000" b="1" dirty="0">
              <a:latin typeface="Arial" panose="020B0604020202020204" pitchFamily="34" charset="0"/>
              <a:cs typeface="Arial" panose="020B0604020202020204" pitchFamily="34" charset="0"/>
            </a:rPr>
            <a:t>Scale production globally</a:t>
          </a:r>
          <a:endParaRPr lang="en-US" sz="2000" b="1" dirty="0">
            <a:latin typeface="Arial" panose="020B0604020202020204" pitchFamily="34" charset="0"/>
            <a:cs typeface="Arial" panose="020B0604020202020204" pitchFamily="34" charset="0"/>
          </a:endParaRPr>
        </a:p>
      </dgm:t>
    </dgm:pt>
    <dgm:pt modelId="{64F30C55-22B0-4DAE-B2D5-C21D33A83156}" type="parTrans" cxnId="{D71170E9-3803-450E-97F5-76D519F07207}">
      <dgm:prSet/>
      <dgm:spPr/>
      <dgm:t>
        <a:bodyPr/>
        <a:lstStyle/>
        <a:p>
          <a:endParaRPr lang="en-US"/>
        </a:p>
      </dgm:t>
    </dgm:pt>
    <dgm:pt modelId="{6E5528AA-3832-42FC-ACB6-B839BD081C5F}" type="sibTrans" cxnId="{D71170E9-3803-450E-97F5-76D519F07207}">
      <dgm:prSet/>
      <dgm:spPr/>
      <dgm:t>
        <a:bodyPr/>
        <a:lstStyle/>
        <a:p>
          <a:endParaRPr lang="en-US"/>
        </a:p>
      </dgm:t>
    </dgm:pt>
    <dgm:pt modelId="{BE9B1DA7-DCC8-4826-A163-2D1FBBF59C63}">
      <dgm:prSet custT="1"/>
      <dgm:spPr/>
      <dgm:t>
        <a:bodyPr/>
        <a:lstStyle/>
        <a:p>
          <a:r>
            <a:rPr lang="en-GB" sz="2000" b="1" dirty="0">
              <a:latin typeface="Arial" panose="020B0604020202020204" pitchFamily="34" charset="0"/>
              <a:cs typeface="Arial" panose="020B0604020202020204" pitchFamily="34" charset="0"/>
            </a:rPr>
            <a:t>Improve decision making</a:t>
          </a:r>
          <a:endParaRPr lang="en-US" sz="2000" b="1" dirty="0">
            <a:latin typeface="Arial" panose="020B0604020202020204" pitchFamily="34" charset="0"/>
            <a:cs typeface="Arial" panose="020B0604020202020204" pitchFamily="34" charset="0"/>
          </a:endParaRPr>
        </a:p>
      </dgm:t>
    </dgm:pt>
    <dgm:pt modelId="{FCD42158-EE0B-42FF-B8B2-5BB3C8EA9179}" type="parTrans" cxnId="{73EDACBF-53DA-4010-BF8D-F612EAB176CC}">
      <dgm:prSet/>
      <dgm:spPr/>
      <dgm:t>
        <a:bodyPr/>
        <a:lstStyle/>
        <a:p>
          <a:endParaRPr lang="en-US"/>
        </a:p>
      </dgm:t>
    </dgm:pt>
    <dgm:pt modelId="{68307E79-9083-4A7E-AF04-2BFBFD0B84DD}" type="sibTrans" cxnId="{73EDACBF-53DA-4010-BF8D-F612EAB176CC}">
      <dgm:prSet/>
      <dgm:spPr/>
      <dgm:t>
        <a:bodyPr/>
        <a:lstStyle/>
        <a:p>
          <a:endParaRPr lang="en-US"/>
        </a:p>
      </dgm:t>
    </dgm:pt>
    <dgm:pt modelId="{3AE8C683-8C82-4C1E-9875-93EF35B9905A}">
      <dgm:prSet custT="1"/>
      <dgm:spPr/>
      <dgm:t>
        <a:bodyPr/>
        <a:lstStyle/>
        <a:p>
          <a:r>
            <a:rPr lang="en-GB" sz="2000" b="1" dirty="0">
              <a:latin typeface="Arial" panose="020B0604020202020204" pitchFamily="34" charset="0"/>
              <a:cs typeface="Arial" panose="020B0604020202020204" pitchFamily="34" charset="0"/>
            </a:rPr>
            <a:t>Support innovation</a:t>
          </a:r>
          <a:endParaRPr lang="en-US" sz="2000" b="1" dirty="0">
            <a:latin typeface="Arial" panose="020B0604020202020204" pitchFamily="34" charset="0"/>
            <a:cs typeface="Arial" panose="020B0604020202020204" pitchFamily="34" charset="0"/>
          </a:endParaRPr>
        </a:p>
      </dgm:t>
    </dgm:pt>
    <dgm:pt modelId="{1BA6C369-72D9-4270-82E7-159A2C713A09}" type="parTrans" cxnId="{F8CE5A3A-EBBC-4778-AEEB-E3F401B4FF53}">
      <dgm:prSet/>
      <dgm:spPr/>
      <dgm:t>
        <a:bodyPr/>
        <a:lstStyle/>
        <a:p>
          <a:endParaRPr lang="en-US"/>
        </a:p>
      </dgm:t>
    </dgm:pt>
    <dgm:pt modelId="{C9647D8D-2578-4DA2-BE29-1FF3FD222B2A}" type="sibTrans" cxnId="{F8CE5A3A-EBBC-4778-AEEB-E3F401B4FF53}">
      <dgm:prSet/>
      <dgm:spPr/>
      <dgm:t>
        <a:bodyPr/>
        <a:lstStyle/>
        <a:p>
          <a:endParaRPr lang="en-US"/>
        </a:p>
      </dgm:t>
    </dgm:pt>
    <dgm:pt modelId="{64FDCCE8-9C37-4618-837C-A3C55B8032B5}">
      <dgm:prSet custT="1"/>
      <dgm:spPr/>
      <dgm:t>
        <a:bodyPr/>
        <a:lstStyle/>
        <a:p>
          <a:r>
            <a:rPr lang="en-GB" sz="2000" b="1" dirty="0">
              <a:latin typeface="Arial" panose="020B0604020202020204" pitchFamily="34" charset="0"/>
              <a:cs typeface="Arial" panose="020B0604020202020204" pitchFamily="34" charset="0"/>
            </a:rPr>
            <a:t>Increase flexibility</a:t>
          </a:r>
          <a:endParaRPr lang="en-US" sz="2000" b="1" dirty="0">
            <a:latin typeface="Arial" panose="020B0604020202020204" pitchFamily="34" charset="0"/>
            <a:cs typeface="Arial" panose="020B0604020202020204" pitchFamily="34" charset="0"/>
          </a:endParaRPr>
        </a:p>
      </dgm:t>
    </dgm:pt>
    <dgm:pt modelId="{FB25B813-22F4-4AC2-92A1-B4002277C8E7}" type="parTrans" cxnId="{1D561EAD-19DA-40FE-A192-35EF269057FA}">
      <dgm:prSet/>
      <dgm:spPr/>
      <dgm:t>
        <a:bodyPr/>
        <a:lstStyle/>
        <a:p>
          <a:endParaRPr lang="en-US"/>
        </a:p>
      </dgm:t>
    </dgm:pt>
    <dgm:pt modelId="{BCFB124C-B87C-477D-90CB-4FB2728CA9AA}" type="sibTrans" cxnId="{1D561EAD-19DA-40FE-A192-35EF269057FA}">
      <dgm:prSet/>
      <dgm:spPr/>
      <dgm:t>
        <a:bodyPr/>
        <a:lstStyle/>
        <a:p>
          <a:endParaRPr lang="en-US"/>
        </a:p>
      </dgm:t>
    </dgm:pt>
    <dgm:pt modelId="{082AD2F6-C9A6-4536-A28D-65DA218C54DF}">
      <dgm:prSet custT="1"/>
      <dgm:spPr/>
      <dgm:t>
        <a:bodyPr/>
        <a:lstStyle/>
        <a:p>
          <a:r>
            <a:rPr lang="en-GB" sz="2000" b="1" dirty="0">
              <a:latin typeface="Arial" panose="020B0604020202020204" pitchFamily="34" charset="0"/>
              <a:cs typeface="Arial" panose="020B0604020202020204" pitchFamily="34" charset="0"/>
            </a:rPr>
            <a:t>Maintain competitive advantage in EV manufacturing</a:t>
          </a:r>
          <a:endParaRPr lang="en-US" sz="2000" b="1" dirty="0">
            <a:latin typeface="Arial" panose="020B0604020202020204" pitchFamily="34" charset="0"/>
            <a:cs typeface="Arial" panose="020B0604020202020204" pitchFamily="34" charset="0"/>
          </a:endParaRPr>
        </a:p>
      </dgm:t>
    </dgm:pt>
    <dgm:pt modelId="{DD847CF9-A813-4AF7-A7AD-F3F2DC93438E}" type="parTrans" cxnId="{0825E4E3-8EE2-40F9-855A-2F6D90E747B7}">
      <dgm:prSet/>
      <dgm:spPr/>
      <dgm:t>
        <a:bodyPr/>
        <a:lstStyle/>
        <a:p>
          <a:endParaRPr lang="en-US"/>
        </a:p>
      </dgm:t>
    </dgm:pt>
    <dgm:pt modelId="{094105EB-C455-4A79-89C3-8D1CDCF23652}" type="sibTrans" cxnId="{0825E4E3-8EE2-40F9-855A-2F6D90E747B7}">
      <dgm:prSet/>
      <dgm:spPr/>
      <dgm:t>
        <a:bodyPr/>
        <a:lstStyle/>
        <a:p>
          <a:endParaRPr lang="en-US"/>
        </a:p>
      </dgm:t>
    </dgm:pt>
    <dgm:pt modelId="{22A7408D-BEA2-4ABD-9DFB-A9B685F9AE62}" type="pres">
      <dgm:prSet presAssocID="{D7168092-D0E3-432D-B570-87BE6AE75EE9}" presName="Name0" presStyleCnt="0">
        <dgm:presLayoutVars>
          <dgm:dir/>
          <dgm:animLvl val="lvl"/>
          <dgm:resizeHandles val="exact"/>
        </dgm:presLayoutVars>
      </dgm:prSet>
      <dgm:spPr/>
    </dgm:pt>
    <dgm:pt modelId="{61962520-9124-4587-A2D1-CE46BDD01002}" type="pres">
      <dgm:prSet presAssocID="{082AD2F6-C9A6-4536-A28D-65DA218C54DF}" presName="boxAndChildren" presStyleCnt="0"/>
      <dgm:spPr/>
    </dgm:pt>
    <dgm:pt modelId="{57B38F1B-196C-4FB7-854F-E5C80AF69F6A}" type="pres">
      <dgm:prSet presAssocID="{082AD2F6-C9A6-4536-A28D-65DA218C54DF}" presName="parentTextBox" presStyleLbl="node1" presStyleIdx="0" presStyleCnt="5"/>
      <dgm:spPr/>
    </dgm:pt>
    <dgm:pt modelId="{CAD54846-6A19-4AAE-9516-12C6A0ADE0E1}" type="pres">
      <dgm:prSet presAssocID="{BCFB124C-B87C-477D-90CB-4FB2728CA9AA}" presName="sp" presStyleCnt="0"/>
      <dgm:spPr/>
    </dgm:pt>
    <dgm:pt modelId="{C85D950C-DBFA-4602-8566-5252025EDEDB}" type="pres">
      <dgm:prSet presAssocID="{64FDCCE8-9C37-4618-837C-A3C55B8032B5}" presName="arrowAndChildren" presStyleCnt="0"/>
      <dgm:spPr/>
    </dgm:pt>
    <dgm:pt modelId="{45582014-45FC-4F69-96E5-1C97121C384C}" type="pres">
      <dgm:prSet presAssocID="{64FDCCE8-9C37-4618-837C-A3C55B8032B5}" presName="parentTextArrow" presStyleLbl="node1" presStyleIdx="1" presStyleCnt="5"/>
      <dgm:spPr/>
    </dgm:pt>
    <dgm:pt modelId="{7ECA54AB-0850-414B-A385-895532BA78FB}" type="pres">
      <dgm:prSet presAssocID="{C9647D8D-2578-4DA2-BE29-1FF3FD222B2A}" presName="sp" presStyleCnt="0"/>
      <dgm:spPr/>
    </dgm:pt>
    <dgm:pt modelId="{89F60F7D-B897-4700-B845-BDD621D7CA6A}" type="pres">
      <dgm:prSet presAssocID="{3AE8C683-8C82-4C1E-9875-93EF35B9905A}" presName="arrowAndChildren" presStyleCnt="0"/>
      <dgm:spPr/>
    </dgm:pt>
    <dgm:pt modelId="{48526E75-F2D3-4AE4-BEF4-1ED17F4495A5}" type="pres">
      <dgm:prSet presAssocID="{3AE8C683-8C82-4C1E-9875-93EF35B9905A}" presName="parentTextArrow" presStyleLbl="node1" presStyleIdx="2" presStyleCnt="5"/>
      <dgm:spPr/>
    </dgm:pt>
    <dgm:pt modelId="{C86CF593-23F5-4C88-81F4-B8E09BB5B8FE}" type="pres">
      <dgm:prSet presAssocID="{68307E79-9083-4A7E-AF04-2BFBFD0B84DD}" presName="sp" presStyleCnt="0"/>
      <dgm:spPr/>
    </dgm:pt>
    <dgm:pt modelId="{28F11108-A89F-4588-9167-2820406A10F4}" type="pres">
      <dgm:prSet presAssocID="{BE9B1DA7-DCC8-4826-A163-2D1FBBF59C63}" presName="arrowAndChildren" presStyleCnt="0"/>
      <dgm:spPr/>
    </dgm:pt>
    <dgm:pt modelId="{B3914B7D-AFA6-44F4-A385-BD2EB6BEB383}" type="pres">
      <dgm:prSet presAssocID="{BE9B1DA7-DCC8-4826-A163-2D1FBBF59C63}" presName="parentTextArrow" presStyleLbl="node1" presStyleIdx="3" presStyleCnt="5"/>
      <dgm:spPr/>
    </dgm:pt>
    <dgm:pt modelId="{482B5B80-AC8B-474E-8302-15B4E08688CD}" type="pres">
      <dgm:prSet presAssocID="{6E5528AA-3832-42FC-ACB6-B839BD081C5F}" presName="sp" presStyleCnt="0"/>
      <dgm:spPr/>
    </dgm:pt>
    <dgm:pt modelId="{EAC6D800-552A-46EF-A5E9-A9FB6263996F}" type="pres">
      <dgm:prSet presAssocID="{F7E8D899-A47E-48FC-A1E5-B48AE70F9A7F}" presName="arrowAndChildren" presStyleCnt="0"/>
      <dgm:spPr/>
    </dgm:pt>
    <dgm:pt modelId="{9C17D975-CCD4-460D-A298-C568E6EE65C7}" type="pres">
      <dgm:prSet presAssocID="{F7E8D899-A47E-48FC-A1E5-B48AE70F9A7F}" presName="parentTextArrow" presStyleLbl="node1" presStyleIdx="4" presStyleCnt="5"/>
      <dgm:spPr/>
    </dgm:pt>
  </dgm:ptLst>
  <dgm:cxnLst>
    <dgm:cxn modelId="{FB003C0A-D068-406D-9AA9-6A79DA2FEC04}" type="presOf" srcId="{F7E8D899-A47E-48FC-A1E5-B48AE70F9A7F}" destId="{9C17D975-CCD4-460D-A298-C568E6EE65C7}" srcOrd="0" destOrd="0" presId="urn:microsoft.com/office/officeart/2005/8/layout/process4"/>
    <dgm:cxn modelId="{F8CE5A3A-EBBC-4778-AEEB-E3F401B4FF53}" srcId="{D7168092-D0E3-432D-B570-87BE6AE75EE9}" destId="{3AE8C683-8C82-4C1E-9875-93EF35B9905A}" srcOrd="2" destOrd="0" parTransId="{1BA6C369-72D9-4270-82E7-159A2C713A09}" sibTransId="{C9647D8D-2578-4DA2-BE29-1FF3FD222B2A}"/>
    <dgm:cxn modelId="{D520ED47-D881-4647-A299-4FA1548D8363}" type="presOf" srcId="{3AE8C683-8C82-4C1E-9875-93EF35B9905A}" destId="{48526E75-F2D3-4AE4-BEF4-1ED17F4495A5}" srcOrd="0" destOrd="0" presId="urn:microsoft.com/office/officeart/2005/8/layout/process4"/>
    <dgm:cxn modelId="{68F3007E-3ECC-4BED-A282-2D8E7C301385}" type="presOf" srcId="{D7168092-D0E3-432D-B570-87BE6AE75EE9}" destId="{22A7408D-BEA2-4ABD-9DFB-A9B685F9AE62}" srcOrd="0" destOrd="0" presId="urn:microsoft.com/office/officeart/2005/8/layout/process4"/>
    <dgm:cxn modelId="{1D561EAD-19DA-40FE-A192-35EF269057FA}" srcId="{D7168092-D0E3-432D-B570-87BE6AE75EE9}" destId="{64FDCCE8-9C37-4618-837C-A3C55B8032B5}" srcOrd="3" destOrd="0" parTransId="{FB25B813-22F4-4AC2-92A1-B4002277C8E7}" sibTransId="{BCFB124C-B87C-477D-90CB-4FB2728CA9AA}"/>
    <dgm:cxn modelId="{73EDACBF-53DA-4010-BF8D-F612EAB176CC}" srcId="{D7168092-D0E3-432D-B570-87BE6AE75EE9}" destId="{BE9B1DA7-DCC8-4826-A163-2D1FBBF59C63}" srcOrd="1" destOrd="0" parTransId="{FCD42158-EE0B-42FF-B8B2-5BB3C8EA9179}" sibTransId="{68307E79-9083-4A7E-AF04-2BFBFD0B84DD}"/>
    <dgm:cxn modelId="{0C54CCC8-3D60-4397-8A9F-A8F56186CC4B}" type="presOf" srcId="{BE9B1DA7-DCC8-4826-A163-2D1FBBF59C63}" destId="{B3914B7D-AFA6-44F4-A385-BD2EB6BEB383}" srcOrd="0" destOrd="0" presId="urn:microsoft.com/office/officeart/2005/8/layout/process4"/>
    <dgm:cxn modelId="{0825E4E3-8EE2-40F9-855A-2F6D90E747B7}" srcId="{D7168092-D0E3-432D-B570-87BE6AE75EE9}" destId="{082AD2F6-C9A6-4536-A28D-65DA218C54DF}" srcOrd="4" destOrd="0" parTransId="{DD847CF9-A813-4AF7-A7AD-F3F2DC93438E}" sibTransId="{094105EB-C455-4A79-89C3-8D1CDCF23652}"/>
    <dgm:cxn modelId="{D71170E9-3803-450E-97F5-76D519F07207}" srcId="{D7168092-D0E3-432D-B570-87BE6AE75EE9}" destId="{F7E8D899-A47E-48FC-A1E5-B48AE70F9A7F}" srcOrd="0" destOrd="0" parTransId="{64F30C55-22B0-4DAE-B2D5-C21D33A83156}" sibTransId="{6E5528AA-3832-42FC-ACB6-B839BD081C5F}"/>
    <dgm:cxn modelId="{EDF209EE-D98C-4BCE-B8DE-9571B4945D53}" type="presOf" srcId="{64FDCCE8-9C37-4618-837C-A3C55B8032B5}" destId="{45582014-45FC-4F69-96E5-1C97121C384C}" srcOrd="0" destOrd="0" presId="urn:microsoft.com/office/officeart/2005/8/layout/process4"/>
    <dgm:cxn modelId="{725DB8F5-CEDE-4E74-B7DB-F4F7A1ABAC63}" type="presOf" srcId="{082AD2F6-C9A6-4536-A28D-65DA218C54DF}" destId="{57B38F1B-196C-4FB7-854F-E5C80AF69F6A}" srcOrd="0" destOrd="0" presId="urn:microsoft.com/office/officeart/2005/8/layout/process4"/>
    <dgm:cxn modelId="{0EAE11CE-A7DA-417D-B513-0A1DCBF65202}" type="presParOf" srcId="{22A7408D-BEA2-4ABD-9DFB-A9B685F9AE62}" destId="{61962520-9124-4587-A2D1-CE46BDD01002}" srcOrd="0" destOrd="0" presId="urn:microsoft.com/office/officeart/2005/8/layout/process4"/>
    <dgm:cxn modelId="{CFB99D3A-E485-4896-B683-6297DFD3F4EF}" type="presParOf" srcId="{61962520-9124-4587-A2D1-CE46BDD01002}" destId="{57B38F1B-196C-4FB7-854F-E5C80AF69F6A}" srcOrd="0" destOrd="0" presId="urn:microsoft.com/office/officeart/2005/8/layout/process4"/>
    <dgm:cxn modelId="{08C80681-46B1-483B-ABDE-F0AED0E78C22}" type="presParOf" srcId="{22A7408D-BEA2-4ABD-9DFB-A9B685F9AE62}" destId="{CAD54846-6A19-4AAE-9516-12C6A0ADE0E1}" srcOrd="1" destOrd="0" presId="urn:microsoft.com/office/officeart/2005/8/layout/process4"/>
    <dgm:cxn modelId="{40879206-66FB-49EC-BC22-79A1AFE2154A}" type="presParOf" srcId="{22A7408D-BEA2-4ABD-9DFB-A9B685F9AE62}" destId="{C85D950C-DBFA-4602-8566-5252025EDEDB}" srcOrd="2" destOrd="0" presId="urn:microsoft.com/office/officeart/2005/8/layout/process4"/>
    <dgm:cxn modelId="{85C52578-8415-4BB6-899B-5F5200DCDA01}" type="presParOf" srcId="{C85D950C-DBFA-4602-8566-5252025EDEDB}" destId="{45582014-45FC-4F69-96E5-1C97121C384C}" srcOrd="0" destOrd="0" presId="urn:microsoft.com/office/officeart/2005/8/layout/process4"/>
    <dgm:cxn modelId="{A8732BCE-9ECA-4CDF-92C2-958EF180A655}" type="presParOf" srcId="{22A7408D-BEA2-4ABD-9DFB-A9B685F9AE62}" destId="{7ECA54AB-0850-414B-A385-895532BA78FB}" srcOrd="3" destOrd="0" presId="urn:microsoft.com/office/officeart/2005/8/layout/process4"/>
    <dgm:cxn modelId="{786BD2A5-BA85-442C-AE04-3CEF8BD3A7CA}" type="presParOf" srcId="{22A7408D-BEA2-4ABD-9DFB-A9B685F9AE62}" destId="{89F60F7D-B897-4700-B845-BDD621D7CA6A}" srcOrd="4" destOrd="0" presId="urn:microsoft.com/office/officeart/2005/8/layout/process4"/>
    <dgm:cxn modelId="{D622C010-6CA3-4E9C-A7D2-8705533F9752}" type="presParOf" srcId="{89F60F7D-B897-4700-B845-BDD621D7CA6A}" destId="{48526E75-F2D3-4AE4-BEF4-1ED17F4495A5}" srcOrd="0" destOrd="0" presId="urn:microsoft.com/office/officeart/2005/8/layout/process4"/>
    <dgm:cxn modelId="{CDF02BE7-9EAA-4407-AA5A-BC409FB91315}" type="presParOf" srcId="{22A7408D-BEA2-4ABD-9DFB-A9B685F9AE62}" destId="{C86CF593-23F5-4C88-81F4-B8E09BB5B8FE}" srcOrd="5" destOrd="0" presId="urn:microsoft.com/office/officeart/2005/8/layout/process4"/>
    <dgm:cxn modelId="{F9F81DAB-A2C7-4847-ABA6-3A8EF0F7A84F}" type="presParOf" srcId="{22A7408D-BEA2-4ABD-9DFB-A9B685F9AE62}" destId="{28F11108-A89F-4588-9167-2820406A10F4}" srcOrd="6" destOrd="0" presId="urn:microsoft.com/office/officeart/2005/8/layout/process4"/>
    <dgm:cxn modelId="{5AA212A6-2451-4BBE-AA36-4A6768BB76D3}" type="presParOf" srcId="{28F11108-A89F-4588-9167-2820406A10F4}" destId="{B3914B7D-AFA6-44F4-A385-BD2EB6BEB383}" srcOrd="0" destOrd="0" presId="urn:microsoft.com/office/officeart/2005/8/layout/process4"/>
    <dgm:cxn modelId="{1619FEAE-D2A4-4126-9D17-20248C8FA289}" type="presParOf" srcId="{22A7408D-BEA2-4ABD-9DFB-A9B685F9AE62}" destId="{482B5B80-AC8B-474E-8302-15B4E08688CD}" srcOrd="7" destOrd="0" presId="urn:microsoft.com/office/officeart/2005/8/layout/process4"/>
    <dgm:cxn modelId="{2BE72C55-E599-4999-8FA1-B64056C9DDBD}" type="presParOf" srcId="{22A7408D-BEA2-4ABD-9DFB-A9B685F9AE62}" destId="{EAC6D800-552A-46EF-A5E9-A9FB6263996F}" srcOrd="8" destOrd="0" presId="urn:microsoft.com/office/officeart/2005/8/layout/process4"/>
    <dgm:cxn modelId="{A1CA3F98-7200-46F3-A0CA-9A5AA47AAC2E}" type="presParOf" srcId="{EAC6D800-552A-46EF-A5E9-A9FB6263996F}" destId="{9C17D975-CCD4-460D-A298-C568E6EE65C7}"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9BCB985C-4456-4AF6-82B5-9FFF935373F1}" type="doc">
      <dgm:prSet loTypeId="urn:microsoft.com/office/officeart/2005/8/layout/radial6" loCatId="cycle" qsTypeId="urn:microsoft.com/office/officeart/2005/8/quickstyle/simple1" qsCatId="simple" csTypeId="urn:microsoft.com/office/officeart/2005/8/colors/colorful5" csCatId="colorful" phldr="1"/>
      <dgm:spPr/>
      <dgm:t>
        <a:bodyPr/>
        <a:lstStyle/>
        <a:p>
          <a:endParaRPr lang="en-US"/>
        </a:p>
      </dgm:t>
    </dgm:pt>
    <dgm:pt modelId="{912B4C9F-A9F5-478D-B270-BC9184612EAD}">
      <dgm:prSet phldrT="[Текст]"/>
      <dgm:spPr/>
      <dgm:t>
        <a:bodyPr/>
        <a:lstStyle/>
        <a:p>
          <a:pPr>
            <a:buNone/>
          </a:pPr>
          <a:r>
            <a:rPr lang="en-US"/>
            <a:t>Human employee </a:t>
          </a:r>
        </a:p>
      </dgm:t>
    </dgm:pt>
    <dgm:pt modelId="{A2287310-436B-4CF6-8225-8987C965993F}" type="parTrans" cxnId="{6D4FEA91-49C4-4F89-BB32-66F5CF6D2EF4}">
      <dgm:prSet/>
      <dgm:spPr/>
      <dgm:t>
        <a:bodyPr/>
        <a:lstStyle/>
        <a:p>
          <a:endParaRPr lang="en-US"/>
        </a:p>
      </dgm:t>
    </dgm:pt>
    <dgm:pt modelId="{2835032A-8246-45A8-9D81-C86B3F6E44F5}" type="sibTrans" cxnId="{6D4FEA91-49C4-4F89-BB32-66F5CF6D2EF4}">
      <dgm:prSet/>
      <dgm:spPr/>
      <dgm:t>
        <a:bodyPr/>
        <a:lstStyle/>
        <a:p>
          <a:endParaRPr lang="en-US"/>
        </a:p>
      </dgm:t>
    </dgm:pt>
    <dgm:pt modelId="{8952DBF9-EA87-4059-A8CB-55BF72D11B49}">
      <dgm:prSet phldrT="[Текст]" custT="1"/>
      <dgm:spPr/>
      <dgm:t>
        <a:bodyPr/>
        <a:lstStyle/>
        <a:p>
          <a:r>
            <a:rPr lang="en-US" sz="1200" dirty="0"/>
            <a:t>AI</a:t>
          </a:r>
        </a:p>
      </dgm:t>
    </dgm:pt>
    <dgm:pt modelId="{D1F4D4F0-EDBE-450D-9887-401929FA6165}" type="parTrans" cxnId="{31FBC6F1-CB52-41A3-B376-747E4634F483}">
      <dgm:prSet/>
      <dgm:spPr/>
      <dgm:t>
        <a:bodyPr/>
        <a:lstStyle/>
        <a:p>
          <a:endParaRPr lang="en-US"/>
        </a:p>
      </dgm:t>
    </dgm:pt>
    <dgm:pt modelId="{44FCB3A4-9175-46D3-A660-865491ED7C69}" type="sibTrans" cxnId="{31FBC6F1-CB52-41A3-B376-747E4634F483}">
      <dgm:prSet/>
      <dgm:spPr/>
      <dgm:t>
        <a:bodyPr/>
        <a:lstStyle/>
        <a:p>
          <a:endParaRPr lang="en-US"/>
        </a:p>
      </dgm:t>
    </dgm:pt>
    <dgm:pt modelId="{BA9EE544-6782-4691-A30F-4E30F27AD2C2}">
      <dgm:prSet phldrT="[Текст]" custT="1"/>
      <dgm:spPr/>
      <dgm:t>
        <a:bodyPr/>
        <a:lstStyle/>
        <a:p>
          <a:r>
            <a:rPr lang="en-US" sz="1200" dirty="0"/>
            <a:t>Optimus</a:t>
          </a:r>
        </a:p>
      </dgm:t>
    </dgm:pt>
    <dgm:pt modelId="{76D0BD26-4EA9-41D8-9D0B-E5EE91A20A0E}" type="parTrans" cxnId="{68811F02-3CF9-424E-9F5A-0A064B41F33B}">
      <dgm:prSet/>
      <dgm:spPr/>
      <dgm:t>
        <a:bodyPr/>
        <a:lstStyle/>
        <a:p>
          <a:endParaRPr lang="en-US"/>
        </a:p>
      </dgm:t>
    </dgm:pt>
    <dgm:pt modelId="{ABE9B97C-795E-4366-86A3-7D48466132DF}" type="sibTrans" cxnId="{68811F02-3CF9-424E-9F5A-0A064B41F33B}">
      <dgm:prSet/>
      <dgm:spPr/>
      <dgm:t>
        <a:bodyPr/>
        <a:lstStyle/>
        <a:p>
          <a:endParaRPr lang="en-US"/>
        </a:p>
      </dgm:t>
    </dgm:pt>
    <dgm:pt modelId="{37B7848E-001A-4247-A404-A23F5A21A993}">
      <dgm:prSet phldrT="[Текст]" custT="1"/>
      <dgm:spPr/>
      <dgm:t>
        <a:bodyPr/>
        <a:lstStyle/>
        <a:p>
          <a:pPr>
            <a:buNone/>
          </a:pPr>
          <a:r>
            <a:rPr lang="en-US" sz="1200" dirty="0"/>
            <a:t>Innovation</a:t>
          </a:r>
        </a:p>
      </dgm:t>
    </dgm:pt>
    <dgm:pt modelId="{93A17FAB-5FFA-41F8-A80E-233A3EC7FCB2}" type="parTrans" cxnId="{B4A79B84-5DE7-460B-AABB-591FB370D2D4}">
      <dgm:prSet/>
      <dgm:spPr/>
      <dgm:t>
        <a:bodyPr/>
        <a:lstStyle/>
        <a:p>
          <a:endParaRPr lang="en-US"/>
        </a:p>
      </dgm:t>
    </dgm:pt>
    <dgm:pt modelId="{B222603E-1CEB-4DF7-9A15-919E4A077C1E}" type="sibTrans" cxnId="{B4A79B84-5DE7-460B-AABB-591FB370D2D4}">
      <dgm:prSet/>
      <dgm:spPr/>
      <dgm:t>
        <a:bodyPr/>
        <a:lstStyle/>
        <a:p>
          <a:endParaRPr lang="en-US"/>
        </a:p>
      </dgm:t>
    </dgm:pt>
    <dgm:pt modelId="{9845C49D-B9AB-4EED-8A63-6399F9E4F915}">
      <dgm:prSet phldrT="[Текст]" custT="1"/>
      <dgm:spPr/>
      <dgm:t>
        <a:bodyPr/>
        <a:lstStyle/>
        <a:p>
          <a:pPr>
            <a:buNone/>
          </a:pPr>
          <a:r>
            <a:rPr lang="en-US" sz="1200" dirty="0"/>
            <a:t>Data analytics </a:t>
          </a:r>
        </a:p>
      </dgm:t>
    </dgm:pt>
    <dgm:pt modelId="{3F68A021-610D-47DA-A744-5BA698015A28}" type="parTrans" cxnId="{BA1564AD-4135-460D-894F-BCEA74A7A870}">
      <dgm:prSet/>
      <dgm:spPr/>
      <dgm:t>
        <a:bodyPr/>
        <a:lstStyle/>
        <a:p>
          <a:endParaRPr lang="en-US"/>
        </a:p>
      </dgm:t>
    </dgm:pt>
    <dgm:pt modelId="{E9F677EF-63B1-47E8-B28D-619AEC6FF345}" type="sibTrans" cxnId="{BA1564AD-4135-460D-894F-BCEA74A7A870}">
      <dgm:prSet/>
      <dgm:spPr/>
      <dgm:t>
        <a:bodyPr/>
        <a:lstStyle/>
        <a:p>
          <a:endParaRPr lang="en-US"/>
        </a:p>
      </dgm:t>
    </dgm:pt>
    <dgm:pt modelId="{D051DCC5-96B3-4BB2-ABB6-29F26E31371F}">
      <dgm:prSet phldrT="[Текст]" custT="1"/>
      <dgm:spPr/>
      <dgm:t>
        <a:bodyPr/>
        <a:lstStyle/>
        <a:p>
          <a:pPr>
            <a:buNone/>
          </a:pPr>
          <a:r>
            <a:rPr lang="en-US" sz="1200" dirty="0"/>
            <a:t>Autonomous manufacturing </a:t>
          </a:r>
        </a:p>
      </dgm:t>
    </dgm:pt>
    <dgm:pt modelId="{51751E6F-2F81-4237-96D9-D04F6A58749E}" type="parTrans" cxnId="{D4EB861D-80D4-4022-9C30-A102525DB64D}">
      <dgm:prSet/>
      <dgm:spPr/>
      <dgm:t>
        <a:bodyPr/>
        <a:lstStyle/>
        <a:p>
          <a:endParaRPr lang="en-US"/>
        </a:p>
      </dgm:t>
    </dgm:pt>
    <dgm:pt modelId="{3B5CE49B-8584-4429-86C9-A2090866D76E}" type="sibTrans" cxnId="{D4EB861D-80D4-4022-9C30-A102525DB64D}">
      <dgm:prSet/>
      <dgm:spPr/>
      <dgm:t>
        <a:bodyPr/>
        <a:lstStyle/>
        <a:p>
          <a:endParaRPr lang="en-US"/>
        </a:p>
      </dgm:t>
    </dgm:pt>
    <dgm:pt modelId="{EF247A94-99E0-4CEF-A220-7F524A8B2D64}" type="pres">
      <dgm:prSet presAssocID="{9BCB985C-4456-4AF6-82B5-9FFF935373F1}" presName="Name0" presStyleCnt="0">
        <dgm:presLayoutVars>
          <dgm:chMax val="1"/>
          <dgm:dir/>
          <dgm:animLvl val="ctr"/>
          <dgm:resizeHandles val="exact"/>
        </dgm:presLayoutVars>
      </dgm:prSet>
      <dgm:spPr/>
    </dgm:pt>
    <dgm:pt modelId="{B31582B8-2C8D-43A7-8A13-04E09984A191}" type="pres">
      <dgm:prSet presAssocID="{912B4C9F-A9F5-478D-B270-BC9184612EAD}" presName="centerShape" presStyleLbl="node0" presStyleIdx="0" presStyleCnt="1" custLinFactNeighborX="374" custLinFactNeighborY="499"/>
      <dgm:spPr/>
    </dgm:pt>
    <dgm:pt modelId="{1CEA92D1-0F28-472D-A86C-2612510A4A83}" type="pres">
      <dgm:prSet presAssocID="{8952DBF9-EA87-4059-A8CB-55BF72D11B49}" presName="node" presStyleLbl="node1" presStyleIdx="0" presStyleCnt="5">
        <dgm:presLayoutVars>
          <dgm:bulletEnabled val="1"/>
        </dgm:presLayoutVars>
      </dgm:prSet>
      <dgm:spPr/>
    </dgm:pt>
    <dgm:pt modelId="{C0D34ECD-DBF4-4C26-A32C-5C962852813F}" type="pres">
      <dgm:prSet presAssocID="{8952DBF9-EA87-4059-A8CB-55BF72D11B49}" presName="dummy" presStyleCnt="0"/>
      <dgm:spPr/>
    </dgm:pt>
    <dgm:pt modelId="{F7133C47-0FEA-4ACB-92DB-B80DBB5E02A1}" type="pres">
      <dgm:prSet presAssocID="{44FCB3A4-9175-46D3-A660-865491ED7C69}" presName="sibTrans" presStyleLbl="sibTrans2D1" presStyleIdx="0" presStyleCnt="5"/>
      <dgm:spPr/>
    </dgm:pt>
    <dgm:pt modelId="{FACF20FB-F750-4CB3-95A9-B940169B2A7F}" type="pres">
      <dgm:prSet presAssocID="{BA9EE544-6782-4691-A30F-4E30F27AD2C2}" presName="node" presStyleLbl="node1" presStyleIdx="1" presStyleCnt="5">
        <dgm:presLayoutVars>
          <dgm:bulletEnabled val="1"/>
        </dgm:presLayoutVars>
      </dgm:prSet>
      <dgm:spPr/>
    </dgm:pt>
    <dgm:pt modelId="{043A4FEC-E3DB-4EBF-AB75-CD028F2018B2}" type="pres">
      <dgm:prSet presAssocID="{BA9EE544-6782-4691-A30F-4E30F27AD2C2}" presName="dummy" presStyleCnt="0"/>
      <dgm:spPr/>
    </dgm:pt>
    <dgm:pt modelId="{E8969D6D-A5F4-4AEE-9B08-E51FC56AC186}" type="pres">
      <dgm:prSet presAssocID="{ABE9B97C-795E-4366-86A3-7D48466132DF}" presName="sibTrans" presStyleLbl="sibTrans2D1" presStyleIdx="1" presStyleCnt="5"/>
      <dgm:spPr/>
    </dgm:pt>
    <dgm:pt modelId="{3150489A-03D0-4099-8925-BAFB4D6F4D75}" type="pres">
      <dgm:prSet presAssocID="{37B7848E-001A-4247-A404-A23F5A21A993}" presName="node" presStyleLbl="node1" presStyleIdx="2" presStyleCnt="5">
        <dgm:presLayoutVars>
          <dgm:bulletEnabled val="1"/>
        </dgm:presLayoutVars>
      </dgm:prSet>
      <dgm:spPr/>
    </dgm:pt>
    <dgm:pt modelId="{6EE34C16-2E40-42E8-B672-B3EC1C9142ED}" type="pres">
      <dgm:prSet presAssocID="{37B7848E-001A-4247-A404-A23F5A21A993}" presName="dummy" presStyleCnt="0"/>
      <dgm:spPr/>
    </dgm:pt>
    <dgm:pt modelId="{994D6077-C3EF-4E8A-8371-0E65BA029DA3}" type="pres">
      <dgm:prSet presAssocID="{B222603E-1CEB-4DF7-9A15-919E4A077C1E}" presName="sibTrans" presStyleLbl="sibTrans2D1" presStyleIdx="2" presStyleCnt="5"/>
      <dgm:spPr/>
    </dgm:pt>
    <dgm:pt modelId="{17BD4A92-66FB-436A-8861-62B1D308F811}" type="pres">
      <dgm:prSet presAssocID="{9845C49D-B9AB-4EED-8A63-6399F9E4F915}" presName="node" presStyleLbl="node1" presStyleIdx="3" presStyleCnt="5">
        <dgm:presLayoutVars>
          <dgm:bulletEnabled val="1"/>
        </dgm:presLayoutVars>
      </dgm:prSet>
      <dgm:spPr/>
    </dgm:pt>
    <dgm:pt modelId="{7B66DFE9-C6C3-41AA-AC40-AB20F8F3B7A7}" type="pres">
      <dgm:prSet presAssocID="{9845C49D-B9AB-4EED-8A63-6399F9E4F915}" presName="dummy" presStyleCnt="0"/>
      <dgm:spPr/>
    </dgm:pt>
    <dgm:pt modelId="{EBA4863C-79CC-4B7E-853E-815136A3F432}" type="pres">
      <dgm:prSet presAssocID="{E9F677EF-63B1-47E8-B28D-619AEC6FF345}" presName="sibTrans" presStyleLbl="sibTrans2D1" presStyleIdx="3" presStyleCnt="5"/>
      <dgm:spPr/>
    </dgm:pt>
    <dgm:pt modelId="{75170651-099E-4EBF-8092-EB80E466A978}" type="pres">
      <dgm:prSet presAssocID="{D051DCC5-96B3-4BB2-ABB6-29F26E31371F}" presName="node" presStyleLbl="node1" presStyleIdx="4" presStyleCnt="5">
        <dgm:presLayoutVars>
          <dgm:bulletEnabled val="1"/>
        </dgm:presLayoutVars>
      </dgm:prSet>
      <dgm:spPr/>
    </dgm:pt>
    <dgm:pt modelId="{C8C01005-4DDD-44A4-9523-86F48232176E}" type="pres">
      <dgm:prSet presAssocID="{D051DCC5-96B3-4BB2-ABB6-29F26E31371F}" presName="dummy" presStyleCnt="0"/>
      <dgm:spPr/>
    </dgm:pt>
    <dgm:pt modelId="{4E24867A-3AC2-488F-9AD4-B0AAA9407FA1}" type="pres">
      <dgm:prSet presAssocID="{3B5CE49B-8584-4429-86C9-A2090866D76E}" presName="sibTrans" presStyleLbl="sibTrans2D1" presStyleIdx="4" presStyleCnt="5"/>
      <dgm:spPr/>
    </dgm:pt>
  </dgm:ptLst>
  <dgm:cxnLst>
    <dgm:cxn modelId="{68811F02-3CF9-424E-9F5A-0A064B41F33B}" srcId="{912B4C9F-A9F5-478D-B270-BC9184612EAD}" destId="{BA9EE544-6782-4691-A30F-4E30F27AD2C2}" srcOrd="1" destOrd="0" parTransId="{76D0BD26-4EA9-41D8-9D0B-E5EE91A20A0E}" sibTransId="{ABE9B97C-795E-4366-86A3-7D48466132DF}"/>
    <dgm:cxn modelId="{65B5BD06-2934-4DDC-A5FD-F58241C591D8}" type="presOf" srcId="{D051DCC5-96B3-4BB2-ABB6-29F26E31371F}" destId="{75170651-099E-4EBF-8092-EB80E466A978}" srcOrd="0" destOrd="0" presId="urn:microsoft.com/office/officeart/2005/8/layout/radial6"/>
    <dgm:cxn modelId="{7484690E-5BCC-4758-9D2D-4F70E422D73A}" type="presOf" srcId="{9845C49D-B9AB-4EED-8A63-6399F9E4F915}" destId="{17BD4A92-66FB-436A-8861-62B1D308F811}" srcOrd="0" destOrd="0" presId="urn:microsoft.com/office/officeart/2005/8/layout/radial6"/>
    <dgm:cxn modelId="{6DC5A419-0E31-4DE5-99D1-2251EEBE9299}" type="presOf" srcId="{37B7848E-001A-4247-A404-A23F5A21A993}" destId="{3150489A-03D0-4099-8925-BAFB4D6F4D75}" srcOrd="0" destOrd="0" presId="urn:microsoft.com/office/officeart/2005/8/layout/radial6"/>
    <dgm:cxn modelId="{D4EB861D-80D4-4022-9C30-A102525DB64D}" srcId="{912B4C9F-A9F5-478D-B270-BC9184612EAD}" destId="{D051DCC5-96B3-4BB2-ABB6-29F26E31371F}" srcOrd="4" destOrd="0" parTransId="{51751E6F-2F81-4237-96D9-D04F6A58749E}" sibTransId="{3B5CE49B-8584-4429-86C9-A2090866D76E}"/>
    <dgm:cxn modelId="{69D54D35-42F1-4AEF-86AF-49EF5FAEEAB5}" type="presOf" srcId="{E9F677EF-63B1-47E8-B28D-619AEC6FF345}" destId="{EBA4863C-79CC-4B7E-853E-815136A3F432}" srcOrd="0" destOrd="0" presId="urn:microsoft.com/office/officeart/2005/8/layout/radial6"/>
    <dgm:cxn modelId="{FCA4485E-727B-4B54-BC8D-7B68B717B251}" type="presOf" srcId="{ABE9B97C-795E-4366-86A3-7D48466132DF}" destId="{E8969D6D-A5F4-4AEE-9B08-E51FC56AC186}" srcOrd="0" destOrd="0" presId="urn:microsoft.com/office/officeart/2005/8/layout/radial6"/>
    <dgm:cxn modelId="{0D57E441-303E-4C4C-AF56-518FDA76D5F3}" type="presOf" srcId="{8952DBF9-EA87-4059-A8CB-55BF72D11B49}" destId="{1CEA92D1-0F28-472D-A86C-2612510A4A83}" srcOrd="0" destOrd="0" presId="urn:microsoft.com/office/officeart/2005/8/layout/radial6"/>
    <dgm:cxn modelId="{57CA4D45-CFB7-4C01-9C33-6030D05ADB98}" type="presOf" srcId="{3B5CE49B-8584-4429-86C9-A2090866D76E}" destId="{4E24867A-3AC2-488F-9AD4-B0AAA9407FA1}" srcOrd="0" destOrd="0" presId="urn:microsoft.com/office/officeart/2005/8/layout/radial6"/>
    <dgm:cxn modelId="{AADFDD46-ECA3-427E-916E-8D445324870B}" type="presOf" srcId="{BA9EE544-6782-4691-A30F-4E30F27AD2C2}" destId="{FACF20FB-F750-4CB3-95A9-B940169B2A7F}" srcOrd="0" destOrd="0" presId="urn:microsoft.com/office/officeart/2005/8/layout/radial6"/>
    <dgm:cxn modelId="{0C5BE06E-247F-44F5-8003-D94EF75ABE05}" type="presOf" srcId="{912B4C9F-A9F5-478D-B270-BC9184612EAD}" destId="{B31582B8-2C8D-43A7-8A13-04E09984A191}" srcOrd="0" destOrd="0" presId="urn:microsoft.com/office/officeart/2005/8/layout/radial6"/>
    <dgm:cxn modelId="{B4A79B84-5DE7-460B-AABB-591FB370D2D4}" srcId="{912B4C9F-A9F5-478D-B270-BC9184612EAD}" destId="{37B7848E-001A-4247-A404-A23F5A21A993}" srcOrd="2" destOrd="0" parTransId="{93A17FAB-5FFA-41F8-A80E-233A3EC7FCB2}" sibTransId="{B222603E-1CEB-4DF7-9A15-919E4A077C1E}"/>
    <dgm:cxn modelId="{6D4FEA91-49C4-4F89-BB32-66F5CF6D2EF4}" srcId="{9BCB985C-4456-4AF6-82B5-9FFF935373F1}" destId="{912B4C9F-A9F5-478D-B270-BC9184612EAD}" srcOrd="0" destOrd="0" parTransId="{A2287310-436B-4CF6-8225-8987C965993F}" sibTransId="{2835032A-8246-45A8-9D81-C86B3F6E44F5}"/>
    <dgm:cxn modelId="{C35C3992-ADE9-4BEB-B4ED-5DB001CD7B7F}" type="presOf" srcId="{44FCB3A4-9175-46D3-A660-865491ED7C69}" destId="{F7133C47-0FEA-4ACB-92DB-B80DBB5E02A1}" srcOrd="0" destOrd="0" presId="urn:microsoft.com/office/officeart/2005/8/layout/radial6"/>
    <dgm:cxn modelId="{9DB80B9D-665C-466B-93E8-412BAB99E3C0}" type="presOf" srcId="{B222603E-1CEB-4DF7-9A15-919E4A077C1E}" destId="{994D6077-C3EF-4E8A-8371-0E65BA029DA3}" srcOrd="0" destOrd="0" presId="urn:microsoft.com/office/officeart/2005/8/layout/radial6"/>
    <dgm:cxn modelId="{BA1564AD-4135-460D-894F-BCEA74A7A870}" srcId="{912B4C9F-A9F5-478D-B270-BC9184612EAD}" destId="{9845C49D-B9AB-4EED-8A63-6399F9E4F915}" srcOrd="3" destOrd="0" parTransId="{3F68A021-610D-47DA-A744-5BA698015A28}" sibTransId="{E9F677EF-63B1-47E8-B28D-619AEC6FF345}"/>
    <dgm:cxn modelId="{921CC1BC-16F1-4F7D-99E7-299005AAEB01}" type="presOf" srcId="{9BCB985C-4456-4AF6-82B5-9FFF935373F1}" destId="{EF247A94-99E0-4CEF-A220-7F524A8B2D64}" srcOrd="0" destOrd="0" presId="urn:microsoft.com/office/officeart/2005/8/layout/radial6"/>
    <dgm:cxn modelId="{31FBC6F1-CB52-41A3-B376-747E4634F483}" srcId="{912B4C9F-A9F5-478D-B270-BC9184612EAD}" destId="{8952DBF9-EA87-4059-A8CB-55BF72D11B49}" srcOrd="0" destOrd="0" parTransId="{D1F4D4F0-EDBE-450D-9887-401929FA6165}" sibTransId="{44FCB3A4-9175-46D3-A660-865491ED7C69}"/>
    <dgm:cxn modelId="{BE5D431D-7038-4880-B6BD-FB0C149FBE25}" type="presParOf" srcId="{EF247A94-99E0-4CEF-A220-7F524A8B2D64}" destId="{B31582B8-2C8D-43A7-8A13-04E09984A191}" srcOrd="0" destOrd="0" presId="urn:microsoft.com/office/officeart/2005/8/layout/radial6"/>
    <dgm:cxn modelId="{54C09F48-22A4-4C0C-8FFB-ACBAE3DEB569}" type="presParOf" srcId="{EF247A94-99E0-4CEF-A220-7F524A8B2D64}" destId="{1CEA92D1-0F28-472D-A86C-2612510A4A83}" srcOrd="1" destOrd="0" presId="urn:microsoft.com/office/officeart/2005/8/layout/radial6"/>
    <dgm:cxn modelId="{C9D69B30-ECE8-4849-8A2E-82D1D609B802}" type="presParOf" srcId="{EF247A94-99E0-4CEF-A220-7F524A8B2D64}" destId="{C0D34ECD-DBF4-4C26-A32C-5C962852813F}" srcOrd="2" destOrd="0" presId="urn:microsoft.com/office/officeart/2005/8/layout/radial6"/>
    <dgm:cxn modelId="{BD432642-712E-45FE-A63E-33876405E36D}" type="presParOf" srcId="{EF247A94-99E0-4CEF-A220-7F524A8B2D64}" destId="{F7133C47-0FEA-4ACB-92DB-B80DBB5E02A1}" srcOrd="3" destOrd="0" presId="urn:microsoft.com/office/officeart/2005/8/layout/radial6"/>
    <dgm:cxn modelId="{6A41D6F2-6C9C-44A8-B4F6-2ED151BB658F}" type="presParOf" srcId="{EF247A94-99E0-4CEF-A220-7F524A8B2D64}" destId="{FACF20FB-F750-4CB3-95A9-B940169B2A7F}" srcOrd="4" destOrd="0" presId="urn:microsoft.com/office/officeart/2005/8/layout/radial6"/>
    <dgm:cxn modelId="{C27DFBDF-7F10-42BE-A4E0-D4B2CCF3267C}" type="presParOf" srcId="{EF247A94-99E0-4CEF-A220-7F524A8B2D64}" destId="{043A4FEC-E3DB-4EBF-AB75-CD028F2018B2}" srcOrd="5" destOrd="0" presId="urn:microsoft.com/office/officeart/2005/8/layout/radial6"/>
    <dgm:cxn modelId="{BEECED4A-75C7-46C3-81A3-C1DFCFDAC581}" type="presParOf" srcId="{EF247A94-99E0-4CEF-A220-7F524A8B2D64}" destId="{E8969D6D-A5F4-4AEE-9B08-E51FC56AC186}" srcOrd="6" destOrd="0" presId="urn:microsoft.com/office/officeart/2005/8/layout/radial6"/>
    <dgm:cxn modelId="{B474B356-B5E1-40D6-B6F4-FC4DABE6EE5A}" type="presParOf" srcId="{EF247A94-99E0-4CEF-A220-7F524A8B2D64}" destId="{3150489A-03D0-4099-8925-BAFB4D6F4D75}" srcOrd="7" destOrd="0" presId="urn:microsoft.com/office/officeart/2005/8/layout/radial6"/>
    <dgm:cxn modelId="{5F01EFFB-74A2-42D7-A35D-A449C54C5584}" type="presParOf" srcId="{EF247A94-99E0-4CEF-A220-7F524A8B2D64}" destId="{6EE34C16-2E40-42E8-B672-B3EC1C9142ED}" srcOrd="8" destOrd="0" presId="urn:microsoft.com/office/officeart/2005/8/layout/radial6"/>
    <dgm:cxn modelId="{A44699CE-14E7-4AD4-BCCC-88915B0248E9}" type="presParOf" srcId="{EF247A94-99E0-4CEF-A220-7F524A8B2D64}" destId="{994D6077-C3EF-4E8A-8371-0E65BA029DA3}" srcOrd="9" destOrd="0" presId="urn:microsoft.com/office/officeart/2005/8/layout/radial6"/>
    <dgm:cxn modelId="{B05F05B8-A4BD-40E9-8FBD-62210340EA68}" type="presParOf" srcId="{EF247A94-99E0-4CEF-A220-7F524A8B2D64}" destId="{17BD4A92-66FB-436A-8861-62B1D308F811}" srcOrd="10" destOrd="0" presId="urn:microsoft.com/office/officeart/2005/8/layout/radial6"/>
    <dgm:cxn modelId="{E6488C2E-8025-4EA5-92DB-11F340FCD155}" type="presParOf" srcId="{EF247A94-99E0-4CEF-A220-7F524A8B2D64}" destId="{7B66DFE9-C6C3-41AA-AC40-AB20F8F3B7A7}" srcOrd="11" destOrd="0" presId="urn:microsoft.com/office/officeart/2005/8/layout/radial6"/>
    <dgm:cxn modelId="{DFF6749A-00EC-47A3-970A-0B4F78E5160D}" type="presParOf" srcId="{EF247A94-99E0-4CEF-A220-7F524A8B2D64}" destId="{EBA4863C-79CC-4B7E-853E-815136A3F432}" srcOrd="12" destOrd="0" presId="urn:microsoft.com/office/officeart/2005/8/layout/radial6"/>
    <dgm:cxn modelId="{A169D84E-7A88-4997-8526-3B53FD88E206}" type="presParOf" srcId="{EF247A94-99E0-4CEF-A220-7F524A8B2D64}" destId="{75170651-099E-4EBF-8092-EB80E466A978}" srcOrd="13" destOrd="0" presId="urn:microsoft.com/office/officeart/2005/8/layout/radial6"/>
    <dgm:cxn modelId="{36826385-4909-4908-BB1D-BF1D1103CF1D}" type="presParOf" srcId="{EF247A94-99E0-4CEF-A220-7F524A8B2D64}" destId="{C8C01005-4DDD-44A4-9523-86F48232176E}" srcOrd="14" destOrd="0" presId="urn:microsoft.com/office/officeart/2005/8/layout/radial6"/>
    <dgm:cxn modelId="{9647CA1E-D931-429C-AA18-E80AD93BB183}" type="presParOf" srcId="{EF247A94-99E0-4CEF-A220-7F524A8B2D64}" destId="{4E24867A-3AC2-488F-9AD4-B0AAA9407FA1}" srcOrd="15"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662AD6-BD41-4E94-AA31-DFC1A3F2D68F}">
      <dsp:nvSpPr>
        <dsp:cNvPr id="0" name=""/>
        <dsp:cNvSpPr/>
      </dsp:nvSpPr>
      <dsp:spPr>
        <a:xfrm rot="16200000">
          <a:off x="-1371284" y="1375080"/>
          <a:ext cx="4082400" cy="1332238"/>
        </a:xfrm>
        <a:prstGeom prst="flowChartManualOperation">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a:lnSpc>
              <a:spcPct val="90000"/>
            </a:lnSpc>
            <a:spcBef>
              <a:spcPct val="0"/>
            </a:spcBef>
            <a:spcAft>
              <a:spcPct val="35000"/>
            </a:spcAft>
            <a:buNone/>
          </a:pPr>
          <a:r>
            <a:rPr lang="en-GB" sz="1800" kern="1200" dirty="0"/>
            <a:t>AI scheduling improves labour utilisation.</a:t>
          </a:r>
          <a:endParaRPr lang="en-US" sz="1800" kern="1200" dirty="0"/>
        </a:p>
      </dsp:txBody>
      <dsp:txXfrm rot="5400000">
        <a:off x="3797" y="816479"/>
        <a:ext cx="1332238" cy="2449440"/>
      </dsp:txXfrm>
    </dsp:sp>
    <dsp:sp modelId="{9D0C61CE-ECBF-4E90-B43F-F366256B486E}">
      <dsp:nvSpPr>
        <dsp:cNvPr id="0" name=""/>
        <dsp:cNvSpPr/>
      </dsp:nvSpPr>
      <dsp:spPr>
        <a:xfrm rot="16200000">
          <a:off x="60871" y="1375080"/>
          <a:ext cx="4082400" cy="1332238"/>
        </a:xfrm>
        <a:prstGeom prst="flowChartManualOperation">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a:lnSpc>
              <a:spcPct val="90000"/>
            </a:lnSpc>
            <a:spcBef>
              <a:spcPct val="0"/>
            </a:spcBef>
            <a:spcAft>
              <a:spcPct val="35000"/>
            </a:spcAft>
            <a:buNone/>
          </a:pPr>
          <a:r>
            <a:rPr lang="en-GB" sz="1800" kern="1200" dirty="0"/>
            <a:t>Real-time production analytics increase efficiency.</a:t>
          </a:r>
          <a:endParaRPr lang="en-US" sz="1800" kern="1200" dirty="0"/>
        </a:p>
      </dsp:txBody>
      <dsp:txXfrm rot="5400000">
        <a:off x="1435952" y="816479"/>
        <a:ext cx="1332238" cy="2449440"/>
      </dsp:txXfrm>
    </dsp:sp>
    <dsp:sp modelId="{B28EAF7B-8ABE-4CCE-8B43-E025681B84B0}">
      <dsp:nvSpPr>
        <dsp:cNvPr id="0" name=""/>
        <dsp:cNvSpPr/>
      </dsp:nvSpPr>
      <dsp:spPr>
        <a:xfrm rot="16200000">
          <a:off x="1493028" y="1375080"/>
          <a:ext cx="4082400" cy="1332238"/>
        </a:xfrm>
        <a:prstGeom prst="flowChartManualOperation">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a:lnSpc>
              <a:spcPct val="90000"/>
            </a:lnSpc>
            <a:spcBef>
              <a:spcPct val="0"/>
            </a:spcBef>
            <a:spcAft>
              <a:spcPct val="35000"/>
            </a:spcAft>
            <a:buNone/>
          </a:pPr>
          <a:r>
            <a:rPr lang="en-GB" sz="1800" kern="1200">
              <a:ea typeface="+mn-lt"/>
              <a:cs typeface="+mn-lt"/>
            </a:rPr>
            <a:t>Employee Development and Digital Skills</a:t>
          </a:r>
          <a:endParaRPr lang="en-US" sz="1800" kern="1200" dirty="0"/>
        </a:p>
      </dsp:txBody>
      <dsp:txXfrm rot="5400000">
        <a:off x="2868109" y="816479"/>
        <a:ext cx="1332238" cy="2449440"/>
      </dsp:txXfrm>
    </dsp:sp>
    <dsp:sp modelId="{B70F48D8-1C5A-4339-8A80-8F33247F436F}">
      <dsp:nvSpPr>
        <dsp:cNvPr id="0" name=""/>
        <dsp:cNvSpPr/>
      </dsp:nvSpPr>
      <dsp:spPr>
        <a:xfrm rot="16200000">
          <a:off x="2925184" y="1375080"/>
          <a:ext cx="4082400" cy="1332238"/>
        </a:xfrm>
        <a:prstGeom prst="flowChartManualOperation">
          <a:avLst/>
        </a:prstGeom>
        <a:solidFill>
          <a:schemeClr val="accent5">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a:lnSpc>
              <a:spcPct val="90000"/>
            </a:lnSpc>
            <a:spcBef>
              <a:spcPct val="0"/>
            </a:spcBef>
            <a:spcAft>
              <a:spcPct val="35000"/>
            </a:spcAft>
            <a:buNone/>
          </a:pPr>
          <a:r>
            <a:rPr lang="en-GB" sz="1800" kern="1200" dirty="0"/>
            <a:t>Automation reduces human error.</a:t>
          </a:r>
          <a:endParaRPr lang="en-US" sz="1800" kern="1200" dirty="0"/>
        </a:p>
      </dsp:txBody>
      <dsp:txXfrm rot="5400000">
        <a:off x="4300265" y="816479"/>
        <a:ext cx="1332238" cy="2449440"/>
      </dsp:txXfrm>
    </dsp:sp>
    <dsp:sp modelId="{51779492-8896-46EC-B057-36F9E0EA8E38}">
      <dsp:nvSpPr>
        <dsp:cNvPr id="0" name=""/>
        <dsp:cNvSpPr/>
      </dsp:nvSpPr>
      <dsp:spPr>
        <a:xfrm rot="16200000">
          <a:off x="4357340" y="1375080"/>
          <a:ext cx="4082400" cy="1332238"/>
        </a:xfrm>
        <a:prstGeom prst="flowChartManualOperation">
          <a:avLst/>
        </a:prstGeom>
        <a:solidFill>
          <a:schemeClr val="accent6">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a:lnSpc>
              <a:spcPct val="90000"/>
            </a:lnSpc>
            <a:spcBef>
              <a:spcPct val="0"/>
            </a:spcBef>
            <a:spcAft>
              <a:spcPct val="35000"/>
            </a:spcAft>
            <a:buNone/>
          </a:pPr>
          <a:r>
            <a:rPr lang="en-GB" sz="1800" kern="1200" dirty="0">
              <a:ea typeface="+mn-lt"/>
              <a:cs typeface="+mn-lt"/>
            </a:rPr>
            <a:t>Strategic Competitive Advantage</a:t>
          </a:r>
          <a:endParaRPr lang="en-US" sz="1800" kern="1200" dirty="0"/>
        </a:p>
      </dsp:txBody>
      <dsp:txXfrm rot="5400000">
        <a:off x="5732421" y="816479"/>
        <a:ext cx="1332238" cy="24494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B38F1B-196C-4FB7-854F-E5C80AF69F6A}">
      <dsp:nvSpPr>
        <dsp:cNvPr id="0" name=""/>
        <dsp:cNvSpPr/>
      </dsp:nvSpPr>
      <dsp:spPr>
        <a:xfrm>
          <a:off x="0" y="3736288"/>
          <a:ext cx="4902015" cy="612969"/>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Maintain competitive advantage in EV manufacturing</a:t>
          </a:r>
          <a:endParaRPr lang="en-US" sz="2000" b="1" kern="1200" dirty="0">
            <a:latin typeface="Arial" panose="020B0604020202020204" pitchFamily="34" charset="0"/>
            <a:cs typeface="Arial" panose="020B0604020202020204" pitchFamily="34" charset="0"/>
          </a:endParaRPr>
        </a:p>
      </dsp:txBody>
      <dsp:txXfrm>
        <a:off x="0" y="3736288"/>
        <a:ext cx="4902015" cy="612969"/>
      </dsp:txXfrm>
    </dsp:sp>
    <dsp:sp modelId="{45582014-45FC-4F69-96E5-1C97121C384C}">
      <dsp:nvSpPr>
        <dsp:cNvPr id="0" name=""/>
        <dsp:cNvSpPr/>
      </dsp:nvSpPr>
      <dsp:spPr>
        <a:xfrm rot="10800000">
          <a:off x="0" y="2802736"/>
          <a:ext cx="4902015" cy="942746"/>
        </a:xfrm>
        <a:prstGeom prst="upArrowCallou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Increase flexibility</a:t>
          </a:r>
          <a:endParaRPr lang="en-US" sz="2000" b="1" kern="1200" dirty="0">
            <a:latin typeface="Arial" panose="020B0604020202020204" pitchFamily="34" charset="0"/>
            <a:cs typeface="Arial" panose="020B0604020202020204" pitchFamily="34" charset="0"/>
          </a:endParaRPr>
        </a:p>
      </dsp:txBody>
      <dsp:txXfrm rot="10800000">
        <a:off x="0" y="2802736"/>
        <a:ext cx="4902015" cy="612568"/>
      </dsp:txXfrm>
    </dsp:sp>
    <dsp:sp modelId="{48526E75-F2D3-4AE4-BEF4-1ED17F4495A5}">
      <dsp:nvSpPr>
        <dsp:cNvPr id="0" name=""/>
        <dsp:cNvSpPr/>
      </dsp:nvSpPr>
      <dsp:spPr>
        <a:xfrm rot="10800000">
          <a:off x="0" y="1869184"/>
          <a:ext cx="4902015" cy="942746"/>
        </a:xfrm>
        <a:prstGeom prst="upArrowCallou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Support innovation</a:t>
          </a:r>
          <a:endParaRPr lang="en-US" sz="2000" b="1" kern="1200" dirty="0">
            <a:latin typeface="Arial" panose="020B0604020202020204" pitchFamily="34" charset="0"/>
            <a:cs typeface="Arial" panose="020B0604020202020204" pitchFamily="34" charset="0"/>
          </a:endParaRPr>
        </a:p>
      </dsp:txBody>
      <dsp:txXfrm rot="10800000">
        <a:off x="0" y="1869184"/>
        <a:ext cx="4902015" cy="612568"/>
      </dsp:txXfrm>
    </dsp:sp>
    <dsp:sp modelId="{B3914B7D-AFA6-44F4-A385-BD2EB6BEB383}">
      <dsp:nvSpPr>
        <dsp:cNvPr id="0" name=""/>
        <dsp:cNvSpPr/>
      </dsp:nvSpPr>
      <dsp:spPr>
        <a:xfrm rot="10800000">
          <a:off x="0" y="935632"/>
          <a:ext cx="4902015" cy="942746"/>
        </a:xfrm>
        <a:prstGeom prst="upArrowCallou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Improve decision making</a:t>
          </a:r>
          <a:endParaRPr lang="en-US" sz="2000" b="1" kern="1200" dirty="0">
            <a:latin typeface="Arial" panose="020B0604020202020204" pitchFamily="34" charset="0"/>
            <a:cs typeface="Arial" panose="020B0604020202020204" pitchFamily="34" charset="0"/>
          </a:endParaRPr>
        </a:p>
      </dsp:txBody>
      <dsp:txXfrm rot="10800000">
        <a:off x="0" y="935632"/>
        <a:ext cx="4902015" cy="612568"/>
      </dsp:txXfrm>
    </dsp:sp>
    <dsp:sp modelId="{9C17D975-CCD4-460D-A298-C568E6EE65C7}">
      <dsp:nvSpPr>
        <dsp:cNvPr id="0" name=""/>
        <dsp:cNvSpPr/>
      </dsp:nvSpPr>
      <dsp:spPr>
        <a:xfrm rot="10800000">
          <a:off x="0" y="2080"/>
          <a:ext cx="4902015" cy="942746"/>
        </a:xfrm>
        <a:prstGeom prst="upArrowCallou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Scale production globally</a:t>
          </a:r>
          <a:endParaRPr lang="en-US" sz="2000" b="1" kern="1200" dirty="0">
            <a:latin typeface="Arial" panose="020B0604020202020204" pitchFamily="34" charset="0"/>
            <a:cs typeface="Arial" panose="020B0604020202020204" pitchFamily="34" charset="0"/>
          </a:endParaRPr>
        </a:p>
      </dsp:txBody>
      <dsp:txXfrm rot="10800000">
        <a:off x="0" y="2080"/>
        <a:ext cx="4902015" cy="61256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24867A-3AC2-488F-9AD4-B0AAA9407FA1}">
      <dsp:nvSpPr>
        <dsp:cNvPr id="0" name=""/>
        <dsp:cNvSpPr/>
      </dsp:nvSpPr>
      <dsp:spPr>
        <a:xfrm>
          <a:off x="1507976" y="449458"/>
          <a:ext cx="3004115" cy="3004115"/>
        </a:xfrm>
        <a:prstGeom prst="blockArc">
          <a:avLst>
            <a:gd name="adj1" fmla="val 11880000"/>
            <a:gd name="adj2" fmla="val 16200000"/>
            <a:gd name="adj3" fmla="val 4636"/>
          </a:avLst>
        </a:prstGeom>
        <a:solidFill>
          <a:schemeClr val="accent5">
            <a:hueOff val="-17160714"/>
            <a:satOff val="22983"/>
            <a:lumOff val="1568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BA4863C-79CC-4B7E-853E-815136A3F432}">
      <dsp:nvSpPr>
        <dsp:cNvPr id="0" name=""/>
        <dsp:cNvSpPr/>
      </dsp:nvSpPr>
      <dsp:spPr>
        <a:xfrm>
          <a:off x="1507976" y="449458"/>
          <a:ext cx="3004115" cy="3004115"/>
        </a:xfrm>
        <a:prstGeom prst="blockArc">
          <a:avLst>
            <a:gd name="adj1" fmla="val 7560000"/>
            <a:gd name="adj2" fmla="val 11880000"/>
            <a:gd name="adj3" fmla="val 4636"/>
          </a:avLst>
        </a:prstGeom>
        <a:solidFill>
          <a:schemeClr val="accent5">
            <a:hueOff val="-12870536"/>
            <a:satOff val="17237"/>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94D6077-C3EF-4E8A-8371-0E65BA029DA3}">
      <dsp:nvSpPr>
        <dsp:cNvPr id="0" name=""/>
        <dsp:cNvSpPr/>
      </dsp:nvSpPr>
      <dsp:spPr>
        <a:xfrm>
          <a:off x="1507976" y="449458"/>
          <a:ext cx="3004115" cy="3004115"/>
        </a:xfrm>
        <a:prstGeom prst="blockArc">
          <a:avLst>
            <a:gd name="adj1" fmla="val 3240000"/>
            <a:gd name="adj2" fmla="val 7560000"/>
            <a:gd name="adj3" fmla="val 4636"/>
          </a:avLst>
        </a:prstGeom>
        <a:solidFill>
          <a:schemeClr val="accent5">
            <a:hueOff val="-8580357"/>
            <a:satOff val="11491"/>
            <a:lumOff val="784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8969D6D-A5F4-4AEE-9B08-E51FC56AC186}">
      <dsp:nvSpPr>
        <dsp:cNvPr id="0" name=""/>
        <dsp:cNvSpPr/>
      </dsp:nvSpPr>
      <dsp:spPr>
        <a:xfrm>
          <a:off x="1507976" y="449458"/>
          <a:ext cx="3004115" cy="3004115"/>
        </a:xfrm>
        <a:prstGeom prst="blockArc">
          <a:avLst>
            <a:gd name="adj1" fmla="val 20520000"/>
            <a:gd name="adj2" fmla="val 3240000"/>
            <a:gd name="adj3" fmla="val 4636"/>
          </a:avLst>
        </a:prstGeom>
        <a:solidFill>
          <a:schemeClr val="accent5">
            <a:hueOff val="-4290179"/>
            <a:satOff val="5746"/>
            <a:lumOff val="392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7133C47-0FEA-4ACB-92DB-B80DBB5E02A1}">
      <dsp:nvSpPr>
        <dsp:cNvPr id="0" name=""/>
        <dsp:cNvSpPr/>
      </dsp:nvSpPr>
      <dsp:spPr>
        <a:xfrm>
          <a:off x="1507976" y="449458"/>
          <a:ext cx="3004115" cy="3004115"/>
        </a:xfrm>
        <a:prstGeom prst="blockArc">
          <a:avLst>
            <a:gd name="adj1" fmla="val 16200000"/>
            <a:gd name="adj2" fmla="val 20520000"/>
            <a:gd name="adj3" fmla="val 4636"/>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31582B8-2C8D-43A7-8A13-04E09984A191}">
      <dsp:nvSpPr>
        <dsp:cNvPr id="0" name=""/>
        <dsp:cNvSpPr/>
      </dsp:nvSpPr>
      <dsp:spPr>
        <a:xfrm>
          <a:off x="2330229" y="1275380"/>
          <a:ext cx="1381558" cy="1381558"/>
        </a:xfrm>
        <a:prstGeom prst="ellipse">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a:t>Human employee </a:t>
          </a:r>
        </a:p>
      </dsp:txBody>
      <dsp:txXfrm>
        <a:off x="2532553" y="1477704"/>
        <a:ext cx="976910" cy="976910"/>
      </dsp:txXfrm>
    </dsp:sp>
    <dsp:sp modelId="{1CEA92D1-0F28-472D-A86C-2612510A4A83}">
      <dsp:nvSpPr>
        <dsp:cNvPr id="0" name=""/>
        <dsp:cNvSpPr/>
      </dsp:nvSpPr>
      <dsp:spPr>
        <a:xfrm>
          <a:off x="2526488" y="728"/>
          <a:ext cx="967091" cy="967091"/>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AI</a:t>
          </a:r>
        </a:p>
      </dsp:txBody>
      <dsp:txXfrm>
        <a:off x="2668115" y="142355"/>
        <a:ext cx="683837" cy="683837"/>
      </dsp:txXfrm>
    </dsp:sp>
    <dsp:sp modelId="{FACF20FB-F750-4CB3-95A9-B940169B2A7F}">
      <dsp:nvSpPr>
        <dsp:cNvPr id="0" name=""/>
        <dsp:cNvSpPr/>
      </dsp:nvSpPr>
      <dsp:spPr>
        <a:xfrm>
          <a:off x="3921919" y="1014568"/>
          <a:ext cx="967091" cy="967091"/>
        </a:xfrm>
        <a:prstGeom prst="ellipse">
          <a:avLst/>
        </a:prstGeom>
        <a:solidFill>
          <a:schemeClr val="accent5">
            <a:hueOff val="-4290179"/>
            <a:satOff val="5746"/>
            <a:lumOff val="3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Optimus</a:t>
          </a:r>
        </a:p>
      </dsp:txBody>
      <dsp:txXfrm>
        <a:off x="4063546" y="1156195"/>
        <a:ext cx="683837" cy="683837"/>
      </dsp:txXfrm>
    </dsp:sp>
    <dsp:sp modelId="{3150489A-03D0-4099-8925-BAFB4D6F4D75}">
      <dsp:nvSpPr>
        <dsp:cNvPr id="0" name=""/>
        <dsp:cNvSpPr/>
      </dsp:nvSpPr>
      <dsp:spPr>
        <a:xfrm>
          <a:off x="3388912" y="2654995"/>
          <a:ext cx="967091" cy="967091"/>
        </a:xfrm>
        <a:prstGeom prst="ellipse">
          <a:avLst/>
        </a:prstGeom>
        <a:solidFill>
          <a:schemeClr val="accent5">
            <a:hueOff val="-8580357"/>
            <a:satOff val="11491"/>
            <a:lumOff val="7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Innovation</a:t>
          </a:r>
        </a:p>
      </dsp:txBody>
      <dsp:txXfrm>
        <a:off x="3530539" y="2796622"/>
        <a:ext cx="683837" cy="683837"/>
      </dsp:txXfrm>
    </dsp:sp>
    <dsp:sp modelId="{17BD4A92-66FB-436A-8861-62B1D308F811}">
      <dsp:nvSpPr>
        <dsp:cNvPr id="0" name=""/>
        <dsp:cNvSpPr/>
      </dsp:nvSpPr>
      <dsp:spPr>
        <a:xfrm>
          <a:off x="1664064" y="2654995"/>
          <a:ext cx="967091" cy="967091"/>
        </a:xfrm>
        <a:prstGeom prst="ellipse">
          <a:avLst/>
        </a:prstGeom>
        <a:solidFill>
          <a:schemeClr val="accent5">
            <a:hueOff val="-12870536"/>
            <a:satOff val="17237"/>
            <a:lumOff val="11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Data analytics </a:t>
          </a:r>
        </a:p>
      </dsp:txBody>
      <dsp:txXfrm>
        <a:off x="1805691" y="2796622"/>
        <a:ext cx="683837" cy="683837"/>
      </dsp:txXfrm>
    </dsp:sp>
    <dsp:sp modelId="{75170651-099E-4EBF-8092-EB80E466A978}">
      <dsp:nvSpPr>
        <dsp:cNvPr id="0" name=""/>
        <dsp:cNvSpPr/>
      </dsp:nvSpPr>
      <dsp:spPr>
        <a:xfrm>
          <a:off x="1131057" y="1014568"/>
          <a:ext cx="967091" cy="967091"/>
        </a:xfrm>
        <a:prstGeom prst="ellipse">
          <a:avLst/>
        </a:prstGeom>
        <a:solidFill>
          <a:schemeClr val="accent5">
            <a:hueOff val="-17160714"/>
            <a:satOff val="22983"/>
            <a:lumOff val="15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Autonomous manufacturing </a:t>
          </a:r>
        </a:p>
      </dsp:txBody>
      <dsp:txXfrm>
        <a:off x="1272684" y="1156195"/>
        <a:ext cx="683837" cy="683837"/>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722C51-FDAA-47BA-89B9-2D54E1357A15}" type="datetimeFigureOut">
              <a:rPr lang="en-GB" smtClean="0"/>
              <a:t>01/08/2026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20CBE6-898A-4978-AA68-0CEC2F2D2C46}" type="slidenum">
              <a:rPr lang="en-GB" smtClean="0"/>
              <a:t>‹#›</a:t>
            </a:fld>
            <a:endParaRPr lang="en-GB"/>
          </a:p>
        </p:txBody>
      </p:sp>
    </p:spTree>
    <p:extLst>
      <p:ext uri="{BB962C8B-B14F-4D97-AF65-F5344CB8AC3E}">
        <p14:creationId xmlns:p14="http://schemas.microsoft.com/office/powerpoint/2010/main" val="513072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96832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97130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240955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8/1/2026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17009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8/1/2026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89481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8/1/2026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1453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8/1/2026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882648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8/1/2026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890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8/1/2026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23623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794186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38105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64DE79-268F-4C1A-8933-263129D2AF90}" type="datetimeFigureOut">
              <a:rPr lang="en-US" dirty="0"/>
              <a:t>8/1/2026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33118121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8.png"/><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4.xml"/><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3.png"/><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s://www.tesla.com/ns_videos/2025-tesla-annual-report.pdf" TargetMode="External"/><Relationship Id="rId2" Type="http://schemas.openxmlformats.org/officeDocument/2006/relationships/hyperlink" Target="https://www.mckinsey.com/capabilities/quantumblack/our-insights/the-state-of-ai-2024?utm_source=chatgpt.com" TargetMode="External"/><Relationship Id="rId1" Type="http://schemas.openxmlformats.org/officeDocument/2006/relationships/slideLayout" Target="../slideLayouts/slideLayout7.xml"/><Relationship Id="rId6" Type="http://schemas.openxmlformats.org/officeDocument/2006/relationships/hyperlink" Target="https://www.weforum.org/publications/the-future-of-jobs-report-2025/" TargetMode="External"/><Relationship Id="rId5" Type="http://schemas.openxmlformats.org/officeDocument/2006/relationships/hyperlink" Target="https://www.tesla.com/AI" TargetMode="External"/><Relationship Id="rId4" Type="http://schemas.openxmlformats.org/officeDocument/2006/relationships/hyperlink" Target="https://www.tesla.com/impac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413BD549-D623-C666-6182-75CE0DDEC084}"/>
              </a:ext>
            </a:extLst>
          </p:cNvPr>
          <p:cNvPicPr>
            <a:picLocks noChangeAspect="1"/>
          </p:cNvPicPr>
          <p:nvPr/>
        </p:nvPicPr>
        <p:blipFill>
          <a:blip r:embed="rId2"/>
          <a:stretch>
            <a:fillRect/>
          </a:stretch>
        </p:blipFill>
        <p:spPr>
          <a:xfrm>
            <a:off x="0" y="12507"/>
            <a:ext cx="12214315" cy="6845493"/>
          </a:xfrm>
          <a:prstGeom prst="rect">
            <a:avLst/>
          </a:prstGeom>
        </p:spPr>
      </p:pic>
      <p:pic>
        <p:nvPicPr>
          <p:cNvPr id="5" name="Picture 4">
            <a:extLst>
              <a:ext uri="{FF2B5EF4-FFF2-40B4-BE49-F238E27FC236}">
                <a16:creationId xmlns:a16="http://schemas.microsoft.com/office/drawing/2014/main" id="{FB54B18B-852C-5AC8-C126-084A80226E0B}"/>
              </a:ext>
            </a:extLst>
          </p:cNvPr>
          <p:cNvPicPr>
            <a:picLocks noChangeAspect="1"/>
          </p:cNvPicPr>
          <p:nvPr/>
        </p:nvPicPr>
        <p:blipFill>
          <a:blip r:embed="rId3"/>
          <a:stretch>
            <a:fillRect/>
          </a:stretch>
        </p:blipFill>
        <p:spPr>
          <a:xfrm>
            <a:off x="2649522" y="-34955"/>
            <a:ext cx="6892955" cy="6892955"/>
          </a:xfrm>
          <a:prstGeom prst="ellipse">
            <a:avLst/>
          </a:prstGeom>
          <a:ln>
            <a:noFill/>
          </a:ln>
          <a:effectLst>
            <a:softEdge rad="635000"/>
          </a:effectLst>
        </p:spPr>
      </p:pic>
    </p:spTree>
    <p:extLst>
      <p:ext uri="{BB962C8B-B14F-4D97-AF65-F5344CB8AC3E}">
        <p14:creationId xmlns:p14="http://schemas.microsoft.com/office/powerpoint/2010/main" val="4113610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sz="900"/>
          </a:p>
        </p:txBody>
      </p:sp>
      <p:sp>
        <p:nvSpPr>
          <p:cNvPr id="6" name="TextBox 6"/>
          <p:cNvSpPr txBox="1"/>
          <p:nvPr/>
        </p:nvSpPr>
        <p:spPr>
          <a:xfrm>
            <a:off x="4779979" y="142875"/>
            <a:ext cx="2632042" cy="104067"/>
          </a:xfrm>
          <a:prstGeom prst="rect">
            <a:avLst/>
          </a:prstGeom>
        </p:spPr>
        <p:txBody>
          <a:bodyPr lIns="0" tIns="0" rIns="0" bIns="0" rtlCol="0" anchor="t">
            <a:spAutoFit/>
          </a:bodyPr>
          <a:lstStyle/>
          <a:p>
            <a:pPr algn="ctr">
              <a:lnSpc>
                <a:spcPts val="869"/>
              </a:lnSpc>
            </a:pPr>
            <a:r>
              <a:rPr lang="en-US" sz="600" spc="127" dirty="0">
                <a:solidFill>
                  <a:srgbClr val="FFFFFF"/>
                </a:solidFill>
                <a:latin typeface="Muli"/>
                <a:ea typeface="Muli"/>
                <a:cs typeface="Muli"/>
                <a:sym typeface="Muli"/>
              </a:rPr>
              <a:t>PRESENTATION</a:t>
            </a:r>
          </a:p>
        </p:txBody>
      </p:sp>
      <p:sp>
        <p:nvSpPr>
          <p:cNvPr id="8" name="TextBox 3">
            <a:extLst>
              <a:ext uri="{FF2B5EF4-FFF2-40B4-BE49-F238E27FC236}">
                <a16:creationId xmlns:a16="http://schemas.microsoft.com/office/drawing/2014/main" id="{AE6DB35E-B9C5-CA2B-1A79-30A419A0F279}"/>
              </a:ext>
            </a:extLst>
          </p:cNvPr>
          <p:cNvSpPr txBox="1"/>
          <p:nvPr/>
        </p:nvSpPr>
        <p:spPr>
          <a:xfrm>
            <a:off x="1202529" y="4824000"/>
            <a:ext cx="9786937" cy="1384995"/>
          </a:xfrm>
          <a:prstGeom prst="rect">
            <a:avLst/>
          </a:prstGeom>
          <a:effectLst>
            <a:reflection blurRad="63500" stA="60000" endPos="41000" dir="5400000" sy="-100000" algn="bl" rotWithShape="0"/>
          </a:effectLst>
        </p:spPr>
        <p:txBody>
          <a:bodyPr wrap="square" lIns="0" tIns="0" rIns="0" bIns="0" rtlCol="0" anchor="t">
            <a:spAutoFit/>
          </a:bodyPr>
          <a:lstStyle/>
          <a:p>
            <a:pPr algn="ctr"/>
            <a:r>
              <a:rPr lang="en-US" sz="4500" dirty="0">
                <a:solidFill>
                  <a:srgbClr val="FFFFFF"/>
                </a:solidFill>
                <a:latin typeface="Anton" pitchFamily="2" charset="0"/>
                <a:ea typeface="Anonymous Pro"/>
                <a:cs typeface="Anonymous Pro"/>
                <a:sym typeface="Anonymous Pro"/>
              </a:rPr>
              <a:t>AI, Automation &amp;</a:t>
            </a:r>
          </a:p>
          <a:p>
            <a:pPr algn="ctr"/>
            <a:r>
              <a:rPr lang="en-US" sz="4500" dirty="0">
                <a:solidFill>
                  <a:srgbClr val="FFFFFF"/>
                </a:solidFill>
                <a:latin typeface="Anton" pitchFamily="2" charset="0"/>
                <a:ea typeface="Anonymous Pro"/>
                <a:cs typeface="Anonymous Pro"/>
                <a:sym typeface="Anonymous Pro"/>
              </a:rPr>
              <a:t>Workforce Transformation</a:t>
            </a:r>
          </a:p>
        </p:txBody>
      </p:sp>
      <p:sp>
        <p:nvSpPr>
          <p:cNvPr id="11" name="TextBox 6">
            <a:extLst>
              <a:ext uri="{FF2B5EF4-FFF2-40B4-BE49-F238E27FC236}">
                <a16:creationId xmlns:a16="http://schemas.microsoft.com/office/drawing/2014/main" id="{6A5A62DE-1E4B-E7B7-DBDD-E9B9206A46FA}"/>
              </a:ext>
            </a:extLst>
          </p:cNvPr>
          <p:cNvSpPr txBox="1"/>
          <p:nvPr/>
        </p:nvSpPr>
        <p:spPr>
          <a:xfrm>
            <a:off x="167425" y="21043"/>
            <a:ext cx="3133317" cy="1785104"/>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r>
              <a:rPr lang="en-US" sz="1400" dirty="0">
                <a:solidFill>
                  <a:srgbClr val="FFFFFF"/>
                </a:solidFill>
                <a:latin typeface="Arial" panose="020B0604020202020204" pitchFamily="34" charset="0"/>
                <a:ea typeface="Anonymous Pro"/>
                <a:cs typeface="Arial" panose="020B0604020202020204" pitchFamily="34" charset="0"/>
                <a:sym typeface="Anonymous Pro"/>
              </a:rPr>
              <a:t>Group Presentation Speakers</a:t>
            </a:r>
          </a:p>
          <a:p>
            <a:endParaRPr lang="en-US" sz="1400" dirty="0">
              <a:solidFill>
                <a:srgbClr val="FFFFFF"/>
              </a:solidFill>
              <a:latin typeface="Arial" panose="020B0604020202020204" pitchFamily="34" charset="0"/>
              <a:ea typeface="Anonymous Pro"/>
              <a:cs typeface="Arial" panose="020B0604020202020204" pitchFamily="34" charset="0"/>
              <a:sym typeface="Anonymous Pro"/>
            </a:endParaRPr>
          </a:p>
          <a:p>
            <a:r>
              <a:rPr lang="en-US" sz="1400" dirty="0">
                <a:solidFill>
                  <a:srgbClr val="FFFFFF"/>
                </a:solidFill>
                <a:latin typeface="Arial" panose="020B0604020202020204" pitchFamily="34" charset="0"/>
                <a:ea typeface="Anonymous Pro"/>
                <a:cs typeface="Arial" panose="020B0604020202020204" pitchFamily="34" charset="0"/>
                <a:sym typeface="Anonymous Pro"/>
              </a:rPr>
              <a:t>1</a:t>
            </a:r>
            <a:r>
              <a:rPr lang="en-US" sz="1400" baseline="30000" dirty="0">
                <a:solidFill>
                  <a:srgbClr val="FFFFFF"/>
                </a:solidFill>
                <a:latin typeface="Arial" panose="020B0604020202020204" pitchFamily="34" charset="0"/>
                <a:ea typeface="Anonymous Pro"/>
                <a:cs typeface="Arial" panose="020B0604020202020204" pitchFamily="34" charset="0"/>
                <a:sym typeface="Anonymous Pro"/>
              </a:rPr>
              <a:t>st</a:t>
            </a:r>
            <a:r>
              <a:rPr lang="en-US" sz="1400" dirty="0">
                <a:solidFill>
                  <a:srgbClr val="FFFFFF"/>
                </a:solidFill>
                <a:latin typeface="Arial" panose="020B0604020202020204" pitchFamily="34" charset="0"/>
                <a:ea typeface="Anonymous Pro"/>
                <a:cs typeface="Arial" panose="020B0604020202020204" pitchFamily="34" charset="0"/>
                <a:sym typeface="Anonymous Pro"/>
              </a:rPr>
              <a:t> </a:t>
            </a:r>
            <a:r>
              <a:rPr lang="en-US" sz="1400" dirty="0" err="1">
                <a:solidFill>
                  <a:srgbClr val="FFFFFF"/>
                </a:solidFill>
                <a:latin typeface="Arial" panose="020B0604020202020204" pitchFamily="34" charset="0"/>
                <a:ea typeface="Anonymous Pro"/>
                <a:cs typeface="Arial" panose="020B0604020202020204" pitchFamily="34" charset="0"/>
                <a:sym typeface="Anonymous Pro"/>
              </a:rPr>
              <a:t>Jawel</a:t>
            </a:r>
            <a:r>
              <a:rPr lang="en-US" sz="1400" dirty="0">
                <a:solidFill>
                  <a:srgbClr val="FFFFFF"/>
                </a:solidFill>
                <a:latin typeface="Arial" panose="020B0604020202020204" pitchFamily="34" charset="0"/>
                <a:ea typeface="Anonymous Pro"/>
                <a:cs typeface="Arial" panose="020B0604020202020204" pitchFamily="34" charset="0"/>
                <a:sym typeface="Anonymous Pro"/>
              </a:rPr>
              <a:t> Israel 2246633</a:t>
            </a:r>
          </a:p>
          <a:p>
            <a:r>
              <a:rPr lang="en-US" sz="1400" dirty="0">
                <a:solidFill>
                  <a:srgbClr val="FFFFFF"/>
                </a:solidFill>
                <a:latin typeface="Arial" panose="020B0604020202020204" pitchFamily="34" charset="0"/>
                <a:ea typeface="Anonymous Pro"/>
                <a:cs typeface="Arial" panose="020B0604020202020204" pitchFamily="34" charset="0"/>
                <a:sym typeface="Anonymous Pro"/>
              </a:rPr>
              <a:t>2</a:t>
            </a:r>
            <a:r>
              <a:rPr lang="en-US" sz="1400" baseline="30000" dirty="0">
                <a:solidFill>
                  <a:srgbClr val="FFFFFF"/>
                </a:solidFill>
                <a:latin typeface="Arial" panose="020B0604020202020204" pitchFamily="34" charset="0"/>
                <a:ea typeface="Anonymous Pro"/>
                <a:cs typeface="Arial" panose="020B0604020202020204" pitchFamily="34" charset="0"/>
                <a:sym typeface="Anonymous Pro"/>
              </a:rPr>
              <a:t>nd</a:t>
            </a:r>
            <a:r>
              <a:rPr lang="en-US" sz="1400" dirty="0">
                <a:solidFill>
                  <a:srgbClr val="FFFFFF"/>
                </a:solidFill>
                <a:latin typeface="Arial" panose="020B0604020202020204" pitchFamily="34" charset="0"/>
                <a:ea typeface="Anonymous Pro"/>
                <a:cs typeface="Arial" panose="020B0604020202020204" pitchFamily="34" charset="0"/>
                <a:sym typeface="Anonymous Pro"/>
              </a:rPr>
              <a:t> Armands </a:t>
            </a:r>
            <a:r>
              <a:rPr lang="en-US" sz="1400" dirty="0" err="1">
                <a:solidFill>
                  <a:srgbClr val="FFFFFF"/>
                </a:solidFill>
                <a:latin typeface="Arial" panose="020B0604020202020204" pitchFamily="34" charset="0"/>
                <a:ea typeface="Anonymous Pro"/>
                <a:cs typeface="Arial" panose="020B0604020202020204" pitchFamily="34" charset="0"/>
                <a:sym typeface="Anonymous Pro"/>
              </a:rPr>
              <a:t>Putersevics</a:t>
            </a:r>
            <a:r>
              <a:rPr lang="en-US" sz="1400" dirty="0">
                <a:solidFill>
                  <a:srgbClr val="FFFFFF"/>
                </a:solidFill>
                <a:latin typeface="Arial" panose="020B0604020202020204" pitchFamily="34" charset="0"/>
                <a:ea typeface="Anonymous Pro"/>
                <a:cs typeface="Arial" panose="020B0604020202020204" pitchFamily="34" charset="0"/>
                <a:sym typeface="Anonymous Pro"/>
              </a:rPr>
              <a:t> 2242532 </a:t>
            </a:r>
          </a:p>
          <a:p>
            <a:r>
              <a:rPr lang="en-US" sz="1400" dirty="0">
                <a:solidFill>
                  <a:srgbClr val="FFFFFF"/>
                </a:solidFill>
                <a:latin typeface="Arial" panose="020B0604020202020204" pitchFamily="34" charset="0"/>
                <a:ea typeface="Anonymous Pro"/>
                <a:cs typeface="Arial" panose="020B0604020202020204" pitchFamily="34" charset="0"/>
                <a:sym typeface="Anonymous Pro"/>
              </a:rPr>
              <a:t>3</a:t>
            </a:r>
            <a:r>
              <a:rPr lang="en-US" sz="1400" baseline="30000" dirty="0">
                <a:solidFill>
                  <a:srgbClr val="FFFFFF"/>
                </a:solidFill>
                <a:latin typeface="Arial" panose="020B0604020202020204" pitchFamily="34" charset="0"/>
                <a:ea typeface="Anonymous Pro"/>
                <a:cs typeface="Arial" panose="020B0604020202020204" pitchFamily="34" charset="0"/>
                <a:sym typeface="Anonymous Pro"/>
              </a:rPr>
              <a:t>rd</a:t>
            </a:r>
            <a:r>
              <a:rPr lang="en-US" sz="1400" dirty="0">
                <a:solidFill>
                  <a:srgbClr val="FFFFFF"/>
                </a:solidFill>
                <a:latin typeface="Arial" panose="020B0604020202020204" pitchFamily="34" charset="0"/>
                <a:ea typeface="Anonymous Pro"/>
                <a:cs typeface="Arial" panose="020B0604020202020204" pitchFamily="34" charset="0"/>
                <a:sym typeface="Anonymous Pro"/>
              </a:rPr>
              <a:t> Andre Pinto 2242421</a:t>
            </a:r>
          </a:p>
          <a:p>
            <a:r>
              <a:rPr lang="en-US" sz="1400" dirty="0">
                <a:solidFill>
                  <a:srgbClr val="FFFFFF"/>
                </a:solidFill>
                <a:latin typeface="Arial" panose="020B0604020202020204" pitchFamily="34" charset="0"/>
                <a:ea typeface="Anonymous Pro"/>
                <a:cs typeface="Arial" panose="020B0604020202020204" pitchFamily="34" charset="0"/>
                <a:sym typeface="Anonymous Pro"/>
              </a:rPr>
              <a:t>4</a:t>
            </a:r>
            <a:r>
              <a:rPr lang="en-US" sz="1400" baseline="30000" dirty="0">
                <a:solidFill>
                  <a:srgbClr val="FFFFFF"/>
                </a:solidFill>
                <a:latin typeface="Arial" panose="020B0604020202020204" pitchFamily="34" charset="0"/>
                <a:ea typeface="Anonymous Pro"/>
                <a:cs typeface="Arial" panose="020B0604020202020204" pitchFamily="34" charset="0"/>
                <a:sym typeface="Anonymous Pro"/>
              </a:rPr>
              <a:t>th</a:t>
            </a:r>
            <a:r>
              <a:rPr lang="en-US" sz="1400" dirty="0">
                <a:solidFill>
                  <a:srgbClr val="FFFFFF"/>
                </a:solidFill>
                <a:latin typeface="Arial" panose="020B0604020202020204" pitchFamily="34" charset="0"/>
                <a:ea typeface="Anonymous Pro"/>
                <a:cs typeface="Arial" panose="020B0604020202020204" pitchFamily="34" charset="0"/>
                <a:sym typeface="Anonymous Pro"/>
              </a:rPr>
              <a:t> Olena </a:t>
            </a:r>
            <a:r>
              <a:rPr lang="en-US" sz="1400" dirty="0" err="1">
                <a:solidFill>
                  <a:srgbClr val="FFFFFF"/>
                </a:solidFill>
                <a:latin typeface="Arial" panose="020B0604020202020204" pitchFamily="34" charset="0"/>
                <a:ea typeface="Anonymous Pro"/>
                <a:cs typeface="Arial" panose="020B0604020202020204" pitchFamily="34" charset="0"/>
                <a:sym typeface="Anonymous Pro"/>
              </a:rPr>
              <a:t>Kokorieva</a:t>
            </a:r>
            <a:r>
              <a:rPr lang="en-US" sz="1400" dirty="0">
                <a:solidFill>
                  <a:srgbClr val="FFFFFF"/>
                </a:solidFill>
                <a:latin typeface="Arial" panose="020B0604020202020204" pitchFamily="34" charset="0"/>
                <a:ea typeface="Anonymous Pro"/>
                <a:cs typeface="Arial" panose="020B0604020202020204" pitchFamily="34" charset="0"/>
                <a:sym typeface="Anonymous Pro"/>
              </a:rPr>
              <a:t> 2239903</a:t>
            </a:r>
          </a:p>
          <a:p>
            <a:endParaRPr lang="en-US" sz="1400" dirty="0">
              <a:solidFill>
                <a:srgbClr val="FFFFFF"/>
              </a:solidFill>
              <a:latin typeface="Arial" panose="020B0604020202020204" pitchFamily="34" charset="0"/>
              <a:ea typeface="Anonymous Pro"/>
              <a:cs typeface="Arial" panose="020B0604020202020204" pitchFamily="34" charset="0"/>
              <a:sym typeface="Anonymous Pro"/>
            </a:endParaRPr>
          </a:p>
          <a:p>
            <a:r>
              <a:rPr lang="en-GB" sz="1400" dirty="0">
                <a:latin typeface="Arial" panose="020B0604020202020204" pitchFamily="34" charset="0"/>
                <a:cs typeface="Arial" panose="020B0604020202020204" pitchFamily="34" charset="0"/>
              </a:rPr>
              <a:t>Lecturer: Dr Nerys </a:t>
            </a:r>
            <a:r>
              <a:rPr lang="en-GB" sz="1400" dirty="0" err="1">
                <a:latin typeface="Arial" panose="020B0604020202020204" pitchFamily="34" charset="0"/>
                <a:cs typeface="Arial" panose="020B0604020202020204" pitchFamily="34" charset="0"/>
              </a:rPr>
              <a:t>Dosseh</a:t>
            </a:r>
            <a:endParaRPr lang="en-US" sz="1400" dirty="0">
              <a:solidFill>
                <a:srgbClr val="FFFFFF"/>
              </a:solidFill>
              <a:latin typeface="Arial" panose="020B0604020202020204" pitchFamily="34" charset="0"/>
              <a:ea typeface="Anonymous Pro"/>
              <a:cs typeface="Arial" panose="020B0604020202020204" pitchFamily="34" charset="0"/>
              <a:sym typeface="Anonymous Pro"/>
            </a:endParaRPr>
          </a:p>
        </p:txBody>
      </p:sp>
      <p:sp>
        <p:nvSpPr>
          <p:cNvPr id="13" name="Freeform 8">
            <a:extLst>
              <a:ext uri="{FF2B5EF4-FFF2-40B4-BE49-F238E27FC236}">
                <a16:creationId xmlns:a16="http://schemas.microsoft.com/office/drawing/2014/main" id="{57CA8126-A4F1-66DD-0A2B-391ADFADF402}"/>
              </a:ext>
            </a:extLst>
          </p:cNvPr>
          <p:cNvSpPr/>
          <p:nvPr/>
        </p:nvSpPr>
        <p:spPr>
          <a:xfrm>
            <a:off x="5396010" y="1429981"/>
            <a:ext cx="1399979" cy="1523495"/>
          </a:xfrm>
          <a:custGeom>
            <a:avLst/>
            <a:gdLst/>
            <a:ahLst/>
            <a:cxnLst/>
            <a:rect l="l" t="t" r="r" b="b"/>
            <a:pathLst>
              <a:path w="1452093" h="1524206">
                <a:moveTo>
                  <a:pt x="0" y="0"/>
                </a:moveTo>
                <a:lnTo>
                  <a:pt x="1452093" y="0"/>
                </a:lnTo>
                <a:lnTo>
                  <a:pt x="1452093" y="1524205"/>
                </a:lnTo>
                <a:lnTo>
                  <a:pt x="0" y="1524205"/>
                </a:lnTo>
                <a:lnTo>
                  <a:pt x="0" y="0"/>
                </a:lnTo>
                <a:close/>
              </a:path>
            </a:pathLst>
          </a:custGeom>
          <a:blipFill>
            <a:blip r:embed="rId3"/>
            <a:stretch>
              <a:fillRect/>
            </a:stretch>
          </a:blipFill>
          <a:effectLst>
            <a:glow rad="63500">
              <a:srgbClr val="C00000">
                <a:alpha val="40000"/>
              </a:srgbClr>
            </a:glow>
          </a:effectLst>
        </p:spPr>
        <p:txBody>
          <a:bodyPr/>
          <a:lstStyle/>
          <a:p>
            <a:endParaRPr lang="en-GB" sz="1688"/>
          </a:p>
        </p:txBody>
      </p:sp>
      <p:pic>
        <p:nvPicPr>
          <p:cNvPr id="3" name="Picture 2" descr="Caractacus and Bran the Blessed detail from Scenes from Early Christian ...">
            <a:extLst>
              <a:ext uri="{FF2B5EF4-FFF2-40B4-BE49-F238E27FC236}">
                <a16:creationId xmlns:a16="http://schemas.microsoft.com/office/drawing/2014/main" id="{59772AF0-EFE4-A4E3-2E46-F975885C78C3}"/>
              </a:ext>
            </a:extLst>
          </p:cNvPr>
          <p:cNvPicPr>
            <a:picLocks noChangeAspect="1"/>
          </p:cNvPicPr>
          <p:nvPr/>
        </p:nvPicPr>
        <p:blipFill>
          <a:blip r:embed="rId4"/>
          <a:stretch>
            <a:fillRect/>
          </a:stretch>
        </p:blipFill>
        <p:spPr>
          <a:xfrm>
            <a:off x="9185644" y="75455"/>
            <a:ext cx="2942095" cy="1045007"/>
          </a:xfrm>
          <a:prstGeom prst="rect">
            <a:avLst/>
          </a:prstGeom>
        </p:spPr>
      </p:pic>
      <p:sp>
        <p:nvSpPr>
          <p:cNvPr id="4" name="TextBox 3">
            <a:extLst>
              <a:ext uri="{FF2B5EF4-FFF2-40B4-BE49-F238E27FC236}">
                <a16:creationId xmlns:a16="http://schemas.microsoft.com/office/drawing/2014/main" id="{BE51F93F-0944-ECCA-EDE1-9CEF4BA11D2F}"/>
              </a:ext>
            </a:extLst>
          </p:cNvPr>
          <p:cNvSpPr txBox="1"/>
          <p:nvPr/>
        </p:nvSpPr>
        <p:spPr>
          <a:xfrm>
            <a:off x="3389086" y="724695"/>
            <a:ext cx="5302006" cy="46166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GB" sz="2400" b="1" dirty="0">
                <a:solidFill>
                  <a:schemeClr val="bg1"/>
                </a:solidFill>
                <a:latin typeface="Arial" panose="020B0604020202020204" pitchFamily="34" charset="0"/>
                <a:cs typeface="Arial" panose="020B0604020202020204" pitchFamily="34" charset="0"/>
              </a:rPr>
              <a:t>Master of Business Administration </a:t>
            </a:r>
          </a:p>
        </p:txBody>
      </p:sp>
      <p:sp>
        <p:nvSpPr>
          <p:cNvPr id="5" name="TextBox 4">
            <a:extLst>
              <a:ext uri="{FF2B5EF4-FFF2-40B4-BE49-F238E27FC236}">
                <a16:creationId xmlns:a16="http://schemas.microsoft.com/office/drawing/2014/main" id="{75D73EE9-4AAF-5584-DB7D-FB9151649959}"/>
              </a:ext>
            </a:extLst>
          </p:cNvPr>
          <p:cNvSpPr txBox="1"/>
          <p:nvPr/>
        </p:nvSpPr>
        <p:spPr>
          <a:xfrm>
            <a:off x="3900036" y="3796823"/>
            <a:ext cx="4391925" cy="830997"/>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GB" sz="2400" b="1" dirty="0">
                <a:solidFill>
                  <a:schemeClr val="bg1"/>
                </a:solidFill>
                <a:latin typeface="Arial" panose="020B0604020202020204" pitchFamily="34" charset="0"/>
                <a:cs typeface="Arial" panose="020B0604020202020204" pitchFamily="34" charset="0"/>
              </a:rPr>
              <a:t>Human Capital Management </a:t>
            </a:r>
          </a:p>
          <a:p>
            <a:pPr algn="ctr"/>
            <a:r>
              <a:rPr lang="en-GB" sz="2400" b="1" dirty="0">
                <a:latin typeface="Arial" panose="020B0604020202020204" pitchFamily="34" charset="0"/>
                <a:cs typeface="Arial" panose="020B0604020202020204" pitchFamily="34" charset="0"/>
              </a:rPr>
              <a:t>LCMB7023 </a:t>
            </a:r>
            <a:endParaRPr lang="en-GB" sz="2400" b="1"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48EB964-BD30-582E-724B-98FC8E5BE865}"/>
              </a:ext>
            </a:extLst>
          </p:cNvPr>
          <p:cNvPicPr>
            <a:picLocks noChangeAspect="1"/>
          </p:cNvPicPr>
          <p:nvPr/>
        </p:nvPicPr>
        <p:blipFill>
          <a:blip r:embed="rId2"/>
          <a:stretch>
            <a:fillRect/>
          </a:stretch>
        </p:blipFill>
        <p:spPr>
          <a:xfrm>
            <a:off x="0" y="0"/>
            <a:ext cx="12192000" cy="7594374"/>
          </a:xfrm>
          <a:prstGeom prst="rect">
            <a:avLst/>
          </a:prstGeom>
        </p:spPr>
      </p:pic>
      <p:sp>
        <p:nvSpPr>
          <p:cNvPr id="4" name="TextBox 3">
            <a:extLst>
              <a:ext uri="{FF2B5EF4-FFF2-40B4-BE49-F238E27FC236}">
                <a16:creationId xmlns:a16="http://schemas.microsoft.com/office/drawing/2014/main" id="{949F7F5A-E8D1-C971-8AA9-BD60B8DC41AF}"/>
              </a:ext>
            </a:extLst>
          </p:cNvPr>
          <p:cNvSpPr txBox="1"/>
          <p:nvPr/>
        </p:nvSpPr>
        <p:spPr>
          <a:xfrm>
            <a:off x="5333111" y="1284072"/>
            <a:ext cx="5052305" cy="830997"/>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ctr"/>
            <a:r>
              <a:rPr lang="en-US" sz="5400" b="1" dirty="0">
                <a:solidFill>
                  <a:srgbClr val="C0A918"/>
                </a:solidFill>
                <a:latin typeface="Arial" panose="020B0604020202020204" pitchFamily="34" charset="0"/>
                <a:ea typeface="Anonymous Pro"/>
                <a:cs typeface="Arial" panose="020B0604020202020204" pitchFamily="34" charset="0"/>
                <a:sym typeface="Anonymous Pro"/>
              </a:rPr>
              <a:t>Introduction</a:t>
            </a:r>
          </a:p>
        </p:txBody>
      </p:sp>
      <p:sp>
        <p:nvSpPr>
          <p:cNvPr id="5" name="TextBox 4">
            <a:extLst>
              <a:ext uri="{FF2B5EF4-FFF2-40B4-BE49-F238E27FC236}">
                <a16:creationId xmlns:a16="http://schemas.microsoft.com/office/drawing/2014/main" id="{0FE2236A-2168-9134-9A8C-D47B1397ED24}"/>
              </a:ext>
            </a:extLst>
          </p:cNvPr>
          <p:cNvSpPr txBox="1"/>
          <p:nvPr/>
        </p:nvSpPr>
        <p:spPr>
          <a:xfrm>
            <a:off x="3979504" y="2474507"/>
            <a:ext cx="7662930" cy="4207370"/>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nSpc>
                <a:spcPct val="150000"/>
              </a:lnSpc>
            </a:pPr>
            <a:r>
              <a:rPr lang="en-GB" b="1" dirty="0">
                <a:solidFill>
                  <a:schemeClr val="bg1"/>
                </a:solidFill>
              </a:rPr>
              <a:t>Today, our presentation explores how artificial intelligence, automation, and robotics are transforming Tesla's workforce and shaping the future of work. We will examine how Tesla has integrated AI into its products, manufacturing processes, and human resource strategies, while also considering the opportunities and challenges that accompany this transformation. Throughout the presentation, we will analyse the root causes of workforce-related issues, apply relevant management theories, present evidence-based recommendations, and evaluate how Tesla can balance technological innovation with effective people management to achieve long-term organisational success.</a:t>
            </a:r>
            <a:r>
              <a:rPr lang="en-GB" dirty="0">
                <a:solidFill>
                  <a:schemeClr val="bg1"/>
                </a:solidFill>
              </a:rPr>
              <a:t> </a:t>
            </a:r>
          </a:p>
        </p:txBody>
      </p:sp>
      <p:sp>
        <p:nvSpPr>
          <p:cNvPr id="7" name="TextBox 10">
            <a:extLst>
              <a:ext uri="{FF2B5EF4-FFF2-40B4-BE49-F238E27FC236}">
                <a16:creationId xmlns:a16="http://schemas.microsoft.com/office/drawing/2014/main" id="{FE161797-00BF-47A9-2F7B-88BDE4F1F188}"/>
              </a:ext>
            </a:extLst>
          </p:cNvPr>
          <p:cNvSpPr txBox="1"/>
          <p:nvPr/>
        </p:nvSpPr>
        <p:spPr>
          <a:xfrm>
            <a:off x="10242860" y="-953747"/>
            <a:ext cx="1634763" cy="2911053"/>
          </a:xfrm>
          <a:prstGeom prst="rect">
            <a:avLst/>
          </a:prstGeom>
        </p:spPr>
        <p:txBody>
          <a:bodyPr wrap="square" lIns="0" tIns="0" rIns="0" bIns="0" rtlCol="0" anchor="t">
            <a:spAutoFit/>
          </a:bodyPr>
          <a:lstStyle/>
          <a:p>
            <a:pPr algn="r">
              <a:lnSpc>
                <a:spcPts val="25751"/>
              </a:lnSpc>
            </a:pPr>
            <a:r>
              <a:rPr lang="en-US" sz="9600" dirty="0">
                <a:solidFill>
                  <a:srgbClr val="A6A6A6"/>
                </a:solidFill>
                <a:latin typeface="Anton"/>
                <a:ea typeface="Anton"/>
                <a:cs typeface="Anton"/>
                <a:sym typeface="Anton"/>
              </a:rPr>
              <a:t>01</a:t>
            </a:r>
          </a:p>
        </p:txBody>
      </p:sp>
      <p:sp>
        <p:nvSpPr>
          <p:cNvPr id="8" name="TextBox 7">
            <a:extLst>
              <a:ext uri="{FF2B5EF4-FFF2-40B4-BE49-F238E27FC236}">
                <a16:creationId xmlns:a16="http://schemas.microsoft.com/office/drawing/2014/main" id="{F4ACF435-B943-5544-A59B-58D30660CE6B}"/>
              </a:ext>
            </a:extLst>
          </p:cNvPr>
          <p:cNvSpPr txBox="1"/>
          <p:nvPr/>
        </p:nvSpPr>
        <p:spPr>
          <a:xfrm>
            <a:off x="10778413" y="1631131"/>
            <a:ext cx="1176212" cy="58477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US" sz="1400" dirty="0" err="1">
                <a:solidFill>
                  <a:srgbClr val="FFFFFF"/>
                </a:solidFill>
                <a:latin typeface="Anonymous Pro"/>
                <a:ea typeface="Anonymous Pro"/>
                <a:cs typeface="Anonymous Pro"/>
                <a:sym typeface="Anonymous Pro"/>
              </a:rPr>
              <a:t>Jawel</a:t>
            </a:r>
            <a:r>
              <a:rPr lang="en-US" sz="1400" dirty="0">
                <a:solidFill>
                  <a:srgbClr val="FFFFFF"/>
                </a:solidFill>
                <a:latin typeface="Anonymous Pro"/>
                <a:ea typeface="Anonymous Pro"/>
                <a:cs typeface="Anonymous Pro"/>
                <a:sym typeface="Anonymous Pro"/>
              </a:rPr>
              <a:t> Israel</a:t>
            </a:r>
          </a:p>
          <a:p>
            <a:endParaRPr lang="en-GB" dirty="0"/>
          </a:p>
        </p:txBody>
      </p:sp>
    </p:spTree>
    <p:extLst>
      <p:ext uri="{BB962C8B-B14F-4D97-AF65-F5344CB8AC3E}">
        <p14:creationId xmlns:p14="http://schemas.microsoft.com/office/powerpoint/2010/main" val="3443111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C3E754-F771-480E-A7B0-76AF356A4F65}"/>
              </a:ext>
            </a:extLst>
          </p:cNvPr>
          <p:cNvPicPr>
            <a:picLocks noChangeAspect="1"/>
          </p:cNvPicPr>
          <p:nvPr/>
        </p:nvPicPr>
        <p:blipFill>
          <a:blip r:embed="rId2"/>
          <a:stretch>
            <a:fillRect/>
          </a:stretch>
        </p:blipFill>
        <p:spPr>
          <a:xfrm>
            <a:off x="0" y="0"/>
            <a:ext cx="12192000" cy="6857999"/>
          </a:xfrm>
          <a:prstGeom prst="rect">
            <a:avLst/>
          </a:prstGeom>
        </p:spPr>
      </p:pic>
      <p:sp>
        <p:nvSpPr>
          <p:cNvPr id="2" name="TextBox 1">
            <a:extLst>
              <a:ext uri="{FF2B5EF4-FFF2-40B4-BE49-F238E27FC236}">
                <a16:creationId xmlns:a16="http://schemas.microsoft.com/office/drawing/2014/main" id="{2CB3C169-7EBA-9B95-1A44-96591E3DF026}"/>
              </a:ext>
            </a:extLst>
          </p:cNvPr>
          <p:cNvSpPr txBox="1"/>
          <p:nvPr/>
        </p:nvSpPr>
        <p:spPr>
          <a:xfrm>
            <a:off x="729012" y="2828835"/>
            <a:ext cx="10733976" cy="1200329"/>
          </a:xfrm>
          <a:prstGeom prst="rect">
            <a:avLst/>
          </a:prstGeom>
          <a:noFill/>
        </p:spPr>
        <p:txBody>
          <a:bodyPr wrap="square" rtlCol="0">
            <a:spAutoFit/>
          </a:bodyPr>
          <a:lstStyle/>
          <a:p>
            <a:r>
              <a:rPr lang="en-GB" sz="7200" dirty="0">
                <a:solidFill>
                  <a:schemeClr val="bg1"/>
                </a:solidFill>
              </a:rPr>
              <a:t>POLICIES AND PRACTICES</a:t>
            </a:r>
          </a:p>
        </p:txBody>
      </p:sp>
      <p:sp>
        <p:nvSpPr>
          <p:cNvPr id="5" name="TextBox 4">
            <a:extLst>
              <a:ext uri="{FF2B5EF4-FFF2-40B4-BE49-F238E27FC236}">
                <a16:creationId xmlns:a16="http://schemas.microsoft.com/office/drawing/2014/main" id="{9E066897-0F9E-BFA6-E56F-6199CF6B86F9}"/>
              </a:ext>
            </a:extLst>
          </p:cNvPr>
          <p:cNvSpPr txBox="1"/>
          <p:nvPr/>
        </p:nvSpPr>
        <p:spPr>
          <a:xfrm>
            <a:off x="4061545" y="5603129"/>
            <a:ext cx="4331043" cy="961802"/>
          </a:xfrm>
          <a:prstGeom prst="rect">
            <a:avLst/>
          </a:prstGeom>
        </p:spPr>
        <p:style>
          <a:lnRef idx="1">
            <a:schemeClr val="dk1"/>
          </a:lnRef>
          <a:fillRef idx="3">
            <a:schemeClr val="dk1"/>
          </a:fillRef>
          <a:effectRef idx="2">
            <a:schemeClr val="dk1"/>
          </a:effectRef>
          <a:fontRef idx="minor">
            <a:schemeClr val="lt1"/>
          </a:fontRef>
        </p:style>
        <p:txBody>
          <a:bodyPr wrap="square" lIns="0" tIns="0" rIns="0" bIns="0" rtlCol="0" anchor="t">
            <a:spAutoFit/>
          </a:bodyPr>
          <a:lstStyle/>
          <a:p>
            <a:pPr algn="ctr">
              <a:lnSpc>
                <a:spcPts val="1493"/>
              </a:lnSpc>
            </a:pPr>
            <a:endParaRPr lang="en-US" sz="1600" spc="217" dirty="0">
              <a:solidFill>
                <a:srgbClr val="F4D314"/>
              </a:solidFill>
              <a:latin typeface="Muli"/>
              <a:ea typeface="Muli"/>
              <a:cs typeface="Muli"/>
              <a:sym typeface="Muli"/>
            </a:endParaRPr>
          </a:p>
          <a:p>
            <a:pPr algn="ctr">
              <a:lnSpc>
                <a:spcPts val="1493"/>
              </a:lnSpc>
            </a:pPr>
            <a:r>
              <a:rPr lang="en-US" sz="1600" spc="217" dirty="0">
                <a:solidFill>
                  <a:srgbClr val="F4D314"/>
                </a:solidFill>
                <a:latin typeface="Muli"/>
                <a:ea typeface="Muli"/>
                <a:cs typeface="Muli"/>
                <a:sym typeface="Muli"/>
              </a:rPr>
              <a:t>Speaker:</a:t>
            </a:r>
          </a:p>
          <a:p>
            <a:pPr algn="ctr">
              <a:lnSpc>
                <a:spcPts val="1493"/>
              </a:lnSpc>
            </a:pPr>
            <a:endParaRPr lang="en-US" sz="1600" spc="217" dirty="0">
              <a:solidFill>
                <a:srgbClr val="F4D314"/>
              </a:solidFill>
              <a:latin typeface="Muli"/>
              <a:ea typeface="Muli"/>
              <a:cs typeface="Muli"/>
              <a:sym typeface="Muli"/>
            </a:endParaRPr>
          </a:p>
          <a:p>
            <a:pPr algn="ctr">
              <a:lnSpc>
                <a:spcPts val="1493"/>
              </a:lnSpc>
            </a:pPr>
            <a:r>
              <a:rPr lang="en-US" sz="1600" spc="217" dirty="0" err="1">
                <a:solidFill>
                  <a:srgbClr val="F4D314"/>
                </a:solidFill>
                <a:latin typeface="Muli"/>
                <a:ea typeface="Muli"/>
                <a:cs typeface="Muli"/>
                <a:sym typeface="Muli"/>
              </a:rPr>
              <a:t>Jawel</a:t>
            </a:r>
            <a:r>
              <a:rPr lang="en-US" sz="1600" spc="217" dirty="0">
                <a:solidFill>
                  <a:srgbClr val="F4D314"/>
                </a:solidFill>
                <a:latin typeface="Muli"/>
                <a:ea typeface="Muli"/>
                <a:cs typeface="Muli"/>
                <a:sym typeface="Muli"/>
              </a:rPr>
              <a:t> Israel</a:t>
            </a:r>
          </a:p>
          <a:p>
            <a:pPr algn="ctr">
              <a:lnSpc>
                <a:spcPts val="1493"/>
              </a:lnSpc>
            </a:pPr>
            <a:endParaRPr lang="en-US" sz="1600" spc="217" dirty="0">
              <a:solidFill>
                <a:srgbClr val="F4D314"/>
              </a:solidFill>
              <a:latin typeface="Muli"/>
              <a:ea typeface="Muli"/>
              <a:cs typeface="Muli"/>
              <a:sym typeface="Muli"/>
            </a:endParaRPr>
          </a:p>
        </p:txBody>
      </p:sp>
    </p:spTree>
    <p:extLst>
      <p:ext uri="{BB962C8B-B14F-4D97-AF65-F5344CB8AC3E}">
        <p14:creationId xmlns:p14="http://schemas.microsoft.com/office/powerpoint/2010/main" val="3348597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2192000" cy="6858000"/>
            <a:chOff x="0" y="0"/>
            <a:chExt cx="4036601" cy="4251481"/>
          </a:xfrm>
        </p:grpSpPr>
        <p:pic>
          <p:nvPicPr>
            <p:cNvPr id="3" name="Picture 3"/>
            <p:cNvPicPr>
              <a:picLocks noChangeAspect="1"/>
            </p:cNvPicPr>
            <p:nvPr/>
          </p:nvPicPr>
          <p:blipFill>
            <a:blip r:embed="rId2"/>
            <a:srcRect t="37" b="37"/>
            <a:stretch>
              <a:fillRect/>
            </a:stretch>
          </p:blipFill>
          <p:spPr>
            <a:xfrm>
              <a:off x="0" y="0"/>
              <a:ext cx="4036601" cy="4251481"/>
            </a:xfrm>
            <a:prstGeom prst="rect">
              <a:avLst/>
            </a:prstGeom>
          </p:spPr>
        </p:pic>
      </p:grpSp>
      <p:sp>
        <p:nvSpPr>
          <p:cNvPr id="4" name="AutoShape 4"/>
          <p:cNvSpPr/>
          <p:nvPr/>
        </p:nvSpPr>
        <p:spPr>
          <a:xfrm>
            <a:off x="1910743" y="421778"/>
            <a:ext cx="1036702" cy="0"/>
          </a:xfrm>
          <a:prstGeom prst="line">
            <a:avLst/>
          </a:prstGeom>
          <a:ln w="9525" cap="flat">
            <a:solidFill>
              <a:srgbClr val="545454"/>
            </a:solidFill>
            <a:prstDash val="solid"/>
            <a:headEnd type="none" w="sm" len="sm"/>
            <a:tailEnd type="none" w="sm" len="sm"/>
          </a:ln>
        </p:spPr>
        <p:txBody>
          <a:bodyPr/>
          <a:lstStyle/>
          <a:p>
            <a:endParaRPr lang="en-GB" sz="1688"/>
          </a:p>
        </p:txBody>
      </p:sp>
      <p:sp>
        <p:nvSpPr>
          <p:cNvPr id="5" name="TextBox 5"/>
          <p:cNvSpPr txBox="1"/>
          <p:nvPr/>
        </p:nvSpPr>
        <p:spPr>
          <a:xfrm>
            <a:off x="10231123" y="1083679"/>
            <a:ext cx="2002760" cy="770596"/>
          </a:xfrm>
          <a:prstGeom prst="rect">
            <a:avLst/>
          </a:prstGeom>
        </p:spPr>
        <p:txBody>
          <a:bodyPr wrap="square" lIns="0" tIns="0" rIns="0" bIns="0" rtlCol="0" anchor="t">
            <a:spAutoFit/>
          </a:bodyPr>
          <a:lstStyle/>
          <a:p>
            <a:pPr>
              <a:lnSpc>
                <a:spcPts val="7536"/>
              </a:lnSpc>
            </a:pPr>
            <a:r>
              <a:rPr lang="en-US" sz="1688" b="1" dirty="0">
                <a:solidFill>
                  <a:srgbClr val="C0A918"/>
                </a:solidFill>
                <a:latin typeface="Muli" panose="020B0604020202020204" charset="0"/>
                <a:ea typeface="Anton"/>
                <a:cs typeface="Arial" panose="020B0604020202020204" pitchFamily="34" charset="0"/>
                <a:sym typeface="Anton"/>
              </a:rPr>
              <a:t>INTRODUCTION</a:t>
            </a:r>
          </a:p>
        </p:txBody>
      </p:sp>
      <p:sp>
        <p:nvSpPr>
          <p:cNvPr id="6" name="TextBox 6"/>
          <p:cNvSpPr txBox="1"/>
          <p:nvPr/>
        </p:nvSpPr>
        <p:spPr>
          <a:xfrm>
            <a:off x="491173" y="203935"/>
            <a:ext cx="8265012" cy="1558247"/>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r>
              <a:rPr lang="en-US" sz="5063" dirty="0">
                <a:solidFill>
                  <a:schemeClr val="bg1"/>
                </a:solidFill>
                <a:latin typeface="Anton"/>
                <a:ea typeface="Anton"/>
                <a:cs typeface="Anton"/>
                <a:sym typeface="Anton"/>
              </a:rPr>
              <a:t>Tesla at the Forefront of AI &amp; Automation</a:t>
            </a:r>
          </a:p>
        </p:txBody>
      </p:sp>
      <p:sp>
        <p:nvSpPr>
          <p:cNvPr id="10" name="TextBox 10"/>
          <p:cNvSpPr txBox="1"/>
          <p:nvPr/>
        </p:nvSpPr>
        <p:spPr>
          <a:xfrm>
            <a:off x="10242860" y="-953747"/>
            <a:ext cx="1634763" cy="2911053"/>
          </a:xfrm>
          <a:prstGeom prst="rect">
            <a:avLst/>
          </a:prstGeom>
        </p:spPr>
        <p:txBody>
          <a:bodyPr wrap="square" lIns="0" tIns="0" rIns="0" bIns="0" rtlCol="0" anchor="t">
            <a:spAutoFit/>
          </a:bodyPr>
          <a:lstStyle/>
          <a:p>
            <a:pPr algn="r">
              <a:lnSpc>
                <a:spcPts val="25751"/>
              </a:lnSpc>
            </a:pPr>
            <a:r>
              <a:rPr lang="en-US" sz="9600" dirty="0">
                <a:solidFill>
                  <a:srgbClr val="A6A6A6"/>
                </a:solidFill>
                <a:latin typeface="Anton"/>
                <a:ea typeface="Anton"/>
                <a:cs typeface="Anton"/>
                <a:sym typeface="Anton"/>
              </a:rPr>
              <a:t>02</a:t>
            </a:r>
          </a:p>
        </p:txBody>
      </p:sp>
      <p:sp>
        <p:nvSpPr>
          <p:cNvPr id="14" name="Freeform 14"/>
          <p:cNvSpPr/>
          <p:nvPr/>
        </p:nvSpPr>
        <p:spPr>
          <a:xfrm>
            <a:off x="1000150" y="4743257"/>
            <a:ext cx="1428943" cy="1428943"/>
          </a:xfrm>
          <a:custGeom>
            <a:avLst/>
            <a:gdLst/>
            <a:ahLst/>
            <a:cxnLst/>
            <a:rect l="l" t="t" r="r" b="b"/>
            <a:pathLst>
              <a:path w="1524206" h="1524206">
                <a:moveTo>
                  <a:pt x="0" y="0"/>
                </a:moveTo>
                <a:lnTo>
                  <a:pt x="1524206" y="0"/>
                </a:lnTo>
                <a:lnTo>
                  <a:pt x="1524206" y="1524206"/>
                </a:lnTo>
                <a:lnTo>
                  <a:pt x="0" y="152420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sz="1688"/>
          </a:p>
        </p:txBody>
      </p:sp>
      <p:sp>
        <p:nvSpPr>
          <p:cNvPr id="15" name="Shape 3">
            <a:extLst>
              <a:ext uri="{FF2B5EF4-FFF2-40B4-BE49-F238E27FC236}">
                <a16:creationId xmlns:a16="http://schemas.microsoft.com/office/drawing/2014/main" id="{048BAB56-7EE6-C991-E070-27B323D5B422}"/>
              </a:ext>
            </a:extLst>
          </p:cNvPr>
          <p:cNvSpPr/>
          <p:nvPr/>
        </p:nvSpPr>
        <p:spPr>
          <a:xfrm>
            <a:off x="491173" y="2511771"/>
            <a:ext cx="5364480" cy="1463040"/>
          </a:xfrm>
          <a:prstGeom prst="roundRect">
            <a:avLst>
              <a:gd name="adj" fmla="val 8333"/>
            </a:avLst>
          </a:prstGeom>
          <a:solidFill>
            <a:srgbClr val="141414"/>
          </a:solidFill>
          <a:ln/>
          <a:effectLst>
            <a:outerShdw blurRad="101600" dist="25400" dir="16200000" algn="bl" rotWithShape="0">
              <a:srgbClr val="000000">
                <a:alpha val="30000"/>
              </a:srgbClr>
            </a:outerShdw>
          </a:effectLst>
        </p:spPr>
        <p:txBody>
          <a:bodyPr/>
          <a:lstStyle/>
          <a:p>
            <a:endParaRPr lang="en-GB" sz="2400"/>
          </a:p>
        </p:txBody>
      </p:sp>
      <p:pic>
        <p:nvPicPr>
          <p:cNvPr id="16" name="Image 0" descr="preencoded.png">
            <a:extLst>
              <a:ext uri="{FF2B5EF4-FFF2-40B4-BE49-F238E27FC236}">
                <a16:creationId xmlns:a16="http://schemas.microsoft.com/office/drawing/2014/main" id="{B88F2D7E-35BD-8FAB-68C2-8435B8DA3F25}"/>
              </a:ext>
            </a:extLst>
          </p:cNvPr>
          <p:cNvPicPr>
            <a:picLocks noChangeAspect="1"/>
          </p:cNvPicPr>
          <p:nvPr/>
        </p:nvPicPr>
        <p:blipFill>
          <a:blip r:embed="rId4">
            <a:lum bright="70000" contrast="-70000"/>
          </a:blip>
          <a:stretch>
            <a:fillRect/>
          </a:stretch>
        </p:blipFill>
        <p:spPr>
          <a:xfrm>
            <a:off x="735013" y="2938491"/>
            <a:ext cx="609600" cy="609600"/>
          </a:xfrm>
          <a:prstGeom prst="rect">
            <a:avLst/>
          </a:prstGeom>
        </p:spPr>
      </p:pic>
      <p:sp>
        <p:nvSpPr>
          <p:cNvPr id="17" name="Text 4">
            <a:extLst>
              <a:ext uri="{FF2B5EF4-FFF2-40B4-BE49-F238E27FC236}">
                <a16:creationId xmlns:a16="http://schemas.microsoft.com/office/drawing/2014/main" id="{0E2E4B62-55A3-133A-7E35-DCFD6343DB26}"/>
              </a:ext>
            </a:extLst>
          </p:cNvPr>
          <p:cNvSpPr/>
          <p:nvPr/>
        </p:nvSpPr>
        <p:spPr>
          <a:xfrm>
            <a:off x="1588453" y="2694651"/>
            <a:ext cx="4023360" cy="609600"/>
          </a:xfrm>
          <a:prstGeom prst="rect">
            <a:avLst/>
          </a:prstGeom>
          <a:noFill/>
          <a:ln/>
        </p:spPr>
        <p:txBody>
          <a:bodyPr wrap="square" rtlCol="0" anchor="ctr"/>
          <a:lstStyle/>
          <a:p>
            <a:r>
              <a:rPr lang="en-US" sz="2933" dirty="0">
                <a:solidFill>
                  <a:srgbClr val="F4D314"/>
                </a:solidFill>
                <a:latin typeface="Arial Black" pitchFamily="34" charset="0"/>
                <a:ea typeface="Arial Black" pitchFamily="34" charset="-122"/>
                <a:cs typeface="Arial Black" pitchFamily="34" charset="-120"/>
              </a:rPr>
              <a:t>134,785</a:t>
            </a:r>
            <a:endParaRPr lang="en-US" sz="2933" dirty="0">
              <a:solidFill>
                <a:srgbClr val="F4D314"/>
              </a:solidFill>
            </a:endParaRPr>
          </a:p>
        </p:txBody>
      </p:sp>
      <p:sp>
        <p:nvSpPr>
          <p:cNvPr id="18" name="Text 5">
            <a:extLst>
              <a:ext uri="{FF2B5EF4-FFF2-40B4-BE49-F238E27FC236}">
                <a16:creationId xmlns:a16="http://schemas.microsoft.com/office/drawing/2014/main" id="{71D182BF-408C-C5C8-DD07-5DD73328C985}"/>
              </a:ext>
            </a:extLst>
          </p:cNvPr>
          <p:cNvSpPr/>
          <p:nvPr/>
        </p:nvSpPr>
        <p:spPr>
          <a:xfrm>
            <a:off x="1588453" y="3304251"/>
            <a:ext cx="4023360" cy="487680"/>
          </a:xfrm>
          <a:prstGeom prst="rect">
            <a:avLst/>
          </a:prstGeom>
          <a:noFill/>
          <a:ln/>
        </p:spPr>
        <p:txBody>
          <a:bodyPr wrap="square" rtlCol="0" anchor="ctr"/>
          <a:lstStyle/>
          <a:p>
            <a:r>
              <a:rPr lang="en-US" sz="1600" dirty="0">
                <a:solidFill>
                  <a:srgbClr val="B0B0B0"/>
                </a:solidFill>
                <a:latin typeface="Arial" pitchFamily="34" charset="0"/>
                <a:ea typeface="Arial" pitchFamily="34" charset="-122"/>
                <a:cs typeface="Arial" pitchFamily="34" charset="-120"/>
              </a:rPr>
              <a:t>Global Employees (End 2025)</a:t>
            </a:r>
            <a:endParaRPr lang="en-US" sz="1600" dirty="0"/>
          </a:p>
        </p:txBody>
      </p:sp>
      <p:sp>
        <p:nvSpPr>
          <p:cNvPr id="19" name="Shape 6">
            <a:extLst>
              <a:ext uri="{FF2B5EF4-FFF2-40B4-BE49-F238E27FC236}">
                <a16:creationId xmlns:a16="http://schemas.microsoft.com/office/drawing/2014/main" id="{8B193608-03FC-FE67-66B4-61B238CE173F}"/>
              </a:ext>
            </a:extLst>
          </p:cNvPr>
          <p:cNvSpPr/>
          <p:nvPr/>
        </p:nvSpPr>
        <p:spPr>
          <a:xfrm>
            <a:off x="6221413" y="2511771"/>
            <a:ext cx="5364480" cy="1463040"/>
          </a:xfrm>
          <a:prstGeom prst="roundRect">
            <a:avLst>
              <a:gd name="adj" fmla="val 8333"/>
            </a:avLst>
          </a:prstGeom>
          <a:solidFill>
            <a:srgbClr val="141414"/>
          </a:solidFill>
          <a:ln/>
          <a:effectLst>
            <a:outerShdw blurRad="101600" dist="25400" dir="16200000" algn="bl" rotWithShape="0">
              <a:srgbClr val="000000">
                <a:alpha val="30000"/>
              </a:srgbClr>
            </a:outerShdw>
          </a:effectLst>
        </p:spPr>
        <p:txBody>
          <a:bodyPr/>
          <a:lstStyle/>
          <a:p>
            <a:endParaRPr lang="en-GB" sz="2400"/>
          </a:p>
        </p:txBody>
      </p:sp>
      <p:pic>
        <p:nvPicPr>
          <p:cNvPr id="20" name="Image 1" descr="preencoded.png">
            <a:extLst>
              <a:ext uri="{FF2B5EF4-FFF2-40B4-BE49-F238E27FC236}">
                <a16:creationId xmlns:a16="http://schemas.microsoft.com/office/drawing/2014/main" id="{27604DC7-59CB-CA89-8FFA-234D7BDBE16F}"/>
              </a:ext>
            </a:extLst>
          </p:cNvPr>
          <p:cNvPicPr>
            <a:picLocks noChangeAspect="1"/>
          </p:cNvPicPr>
          <p:nvPr/>
        </p:nvPicPr>
        <p:blipFill>
          <a:blip r:embed="rId5">
            <a:lum bright="70000" contrast="-70000"/>
          </a:blip>
          <a:stretch>
            <a:fillRect/>
          </a:stretch>
        </p:blipFill>
        <p:spPr>
          <a:xfrm>
            <a:off x="6465253" y="2938491"/>
            <a:ext cx="609600" cy="609600"/>
          </a:xfrm>
          <a:prstGeom prst="rect">
            <a:avLst/>
          </a:prstGeom>
        </p:spPr>
      </p:pic>
      <p:sp>
        <p:nvSpPr>
          <p:cNvPr id="21" name="Text 7">
            <a:extLst>
              <a:ext uri="{FF2B5EF4-FFF2-40B4-BE49-F238E27FC236}">
                <a16:creationId xmlns:a16="http://schemas.microsoft.com/office/drawing/2014/main" id="{3B0B7FE5-4BD9-5DE2-D709-E2907B1BFFA6}"/>
              </a:ext>
            </a:extLst>
          </p:cNvPr>
          <p:cNvSpPr/>
          <p:nvPr/>
        </p:nvSpPr>
        <p:spPr>
          <a:xfrm>
            <a:off x="7318693" y="2694651"/>
            <a:ext cx="4023360" cy="609600"/>
          </a:xfrm>
          <a:prstGeom prst="rect">
            <a:avLst/>
          </a:prstGeom>
          <a:noFill/>
          <a:ln/>
        </p:spPr>
        <p:txBody>
          <a:bodyPr wrap="square" rtlCol="0" anchor="ctr"/>
          <a:lstStyle/>
          <a:p>
            <a:r>
              <a:rPr lang="en-US" sz="2933" dirty="0">
                <a:solidFill>
                  <a:srgbClr val="F4D314"/>
                </a:solidFill>
                <a:latin typeface="Arial Black" pitchFamily="34" charset="0"/>
                <a:ea typeface="Arial Black" pitchFamily="34" charset="-122"/>
                <a:cs typeface="Arial Black" pitchFamily="34" charset="-120"/>
              </a:rPr>
              <a:t>$94.8B</a:t>
            </a:r>
            <a:endParaRPr lang="en-US" sz="2933" dirty="0">
              <a:solidFill>
                <a:srgbClr val="F4D314"/>
              </a:solidFill>
            </a:endParaRPr>
          </a:p>
        </p:txBody>
      </p:sp>
      <p:sp>
        <p:nvSpPr>
          <p:cNvPr id="22" name="Text 8">
            <a:extLst>
              <a:ext uri="{FF2B5EF4-FFF2-40B4-BE49-F238E27FC236}">
                <a16:creationId xmlns:a16="http://schemas.microsoft.com/office/drawing/2014/main" id="{7AD705DB-03E0-C55F-4BCE-27C02F82828D}"/>
              </a:ext>
            </a:extLst>
          </p:cNvPr>
          <p:cNvSpPr/>
          <p:nvPr/>
        </p:nvSpPr>
        <p:spPr>
          <a:xfrm>
            <a:off x="7318693" y="3304251"/>
            <a:ext cx="4023360" cy="487680"/>
          </a:xfrm>
          <a:prstGeom prst="rect">
            <a:avLst/>
          </a:prstGeom>
          <a:noFill/>
          <a:ln/>
        </p:spPr>
        <p:txBody>
          <a:bodyPr wrap="square" rtlCol="0" anchor="ctr"/>
          <a:lstStyle/>
          <a:p>
            <a:r>
              <a:rPr lang="en-US" sz="1600" dirty="0">
                <a:solidFill>
                  <a:srgbClr val="B0B0B0"/>
                </a:solidFill>
                <a:latin typeface="Arial" pitchFamily="34" charset="0"/>
                <a:ea typeface="Arial" pitchFamily="34" charset="-122"/>
                <a:cs typeface="Arial" pitchFamily="34" charset="-120"/>
              </a:rPr>
              <a:t>2025 Revenue (AI Pivot Year)</a:t>
            </a:r>
            <a:endParaRPr lang="en-US" sz="1600" dirty="0"/>
          </a:p>
        </p:txBody>
      </p:sp>
      <p:sp>
        <p:nvSpPr>
          <p:cNvPr id="23" name="Shape 9">
            <a:extLst>
              <a:ext uri="{FF2B5EF4-FFF2-40B4-BE49-F238E27FC236}">
                <a16:creationId xmlns:a16="http://schemas.microsoft.com/office/drawing/2014/main" id="{7B3F9875-7685-F3AF-5AB2-10A7457E4F09}"/>
              </a:ext>
            </a:extLst>
          </p:cNvPr>
          <p:cNvSpPr/>
          <p:nvPr/>
        </p:nvSpPr>
        <p:spPr>
          <a:xfrm>
            <a:off x="491173" y="4218651"/>
            <a:ext cx="5364480" cy="1463040"/>
          </a:xfrm>
          <a:prstGeom prst="roundRect">
            <a:avLst>
              <a:gd name="adj" fmla="val 8333"/>
            </a:avLst>
          </a:prstGeom>
          <a:solidFill>
            <a:srgbClr val="141414"/>
          </a:solidFill>
          <a:ln/>
          <a:effectLst>
            <a:outerShdw blurRad="101600" dist="25400" dir="16200000" algn="bl" rotWithShape="0">
              <a:srgbClr val="000000">
                <a:alpha val="30000"/>
              </a:srgbClr>
            </a:outerShdw>
          </a:effectLst>
        </p:spPr>
        <p:txBody>
          <a:bodyPr/>
          <a:lstStyle/>
          <a:p>
            <a:endParaRPr lang="en-GB" sz="2400"/>
          </a:p>
        </p:txBody>
      </p:sp>
      <p:pic>
        <p:nvPicPr>
          <p:cNvPr id="24" name="Image 2" descr="preencoded.png">
            <a:extLst>
              <a:ext uri="{FF2B5EF4-FFF2-40B4-BE49-F238E27FC236}">
                <a16:creationId xmlns:a16="http://schemas.microsoft.com/office/drawing/2014/main" id="{F590979E-05AE-78D8-41B3-52154F02ED73}"/>
              </a:ext>
            </a:extLst>
          </p:cNvPr>
          <p:cNvPicPr>
            <a:picLocks noChangeAspect="1"/>
          </p:cNvPicPr>
          <p:nvPr/>
        </p:nvPicPr>
        <p:blipFill>
          <a:blip r:embed="rId6">
            <a:lum bright="70000" contrast="-70000"/>
          </a:blip>
          <a:stretch>
            <a:fillRect/>
          </a:stretch>
        </p:blipFill>
        <p:spPr>
          <a:xfrm>
            <a:off x="735013" y="4645371"/>
            <a:ext cx="609600" cy="609600"/>
          </a:xfrm>
          <a:prstGeom prst="rect">
            <a:avLst/>
          </a:prstGeom>
        </p:spPr>
      </p:pic>
      <p:sp>
        <p:nvSpPr>
          <p:cNvPr id="25" name="Text 10">
            <a:extLst>
              <a:ext uri="{FF2B5EF4-FFF2-40B4-BE49-F238E27FC236}">
                <a16:creationId xmlns:a16="http://schemas.microsoft.com/office/drawing/2014/main" id="{3CDA719A-4560-CDC1-1541-5A9A2CE7ECD4}"/>
              </a:ext>
            </a:extLst>
          </p:cNvPr>
          <p:cNvSpPr/>
          <p:nvPr/>
        </p:nvSpPr>
        <p:spPr>
          <a:xfrm>
            <a:off x="1588453" y="4401531"/>
            <a:ext cx="4023360" cy="609600"/>
          </a:xfrm>
          <a:prstGeom prst="rect">
            <a:avLst/>
          </a:prstGeom>
          <a:noFill/>
          <a:ln/>
        </p:spPr>
        <p:txBody>
          <a:bodyPr wrap="square" rtlCol="0" anchor="ctr"/>
          <a:lstStyle/>
          <a:p>
            <a:r>
              <a:rPr lang="en-US" sz="2933" dirty="0">
                <a:solidFill>
                  <a:srgbClr val="F4D314"/>
                </a:solidFill>
                <a:latin typeface="Arial Black" pitchFamily="34" charset="0"/>
                <a:ea typeface="Arial Black" pitchFamily="34" charset="-122"/>
                <a:cs typeface="Arial Black" pitchFamily="34" charset="-120"/>
              </a:rPr>
              <a:t>29,000+</a:t>
            </a:r>
            <a:endParaRPr lang="en-US" sz="2933" dirty="0">
              <a:solidFill>
                <a:srgbClr val="F4D314"/>
              </a:solidFill>
            </a:endParaRPr>
          </a:p>
        </p:txBody>
      </p:sp>
      <p:sp>
        <p:nvSpPr>
          <p:cNvPr id="26" name="Text 11">
            <a:extLst>
              <a:ext uri="{FF2B5EF4-FFF2-40B4-BE49-F238E27FC236}">
                <a16:creationId xmlns:a16="http://schemas.microsoft.com/office/drawing/2014/main" id="{90FE795A-4048-9EF1-74DA-8EEC97F05D32}"/>
              </a:ext>
            </a:extLst>
          </p:cNvPr>
          <p:cNvSpPr/>
          <p:nvPr/>
        </p:nvSpPr>
        <p:spPr>
          <a:xfrm>
            <a:off x="1588453" y="5011131"/>
            <a:ext cx="4023360" cy="487680"/>
          </a:xfrm>
          <a:prstGeom prst="rect">
            <a:avLst/>
          </a:prstGeom>
          <a:noFill/>
          <a:ln/>
        </p:spPr>
        <p:txBody>
          <a:bodyPr wrap="square" rtlCol="0" anchor="ctr"/>
          <a:lstStyle/>
          <a:p>
            <a:r>
              <a:rPr lang="en-US" sz="1600" dirty="0">
                <a:solidFill>
                  <a:srgbClr val="B0B0B0"/>
                </a:solidFill>
                <a:latin typeface="Arial" pitchFamily="34" charset="0"/>
                <a:ea typeface="Arial" pitchFamily="34" charset="-122"/>
                <a:cs typeface="Arial" pitchFamily="34" charset="-120"/>
              </a:rPr>
              <a:t>Employees Advanced Careers (2025)</a:t>
            </a:r>
            <a:endParaRPr lang="en-US" sz="1600" dirty="0"/>
          </a:p>
        </p:txBody>
      </p:sp>
      <p:sp>
        <p:nvSpPr>
          <p:cNvPr id="27" name="Shape 12">
            <a:extLst>
              <a:ext uri="{FF2B5EF4-FFF2-40B4-BE49-F238E27FC236}">
                <a16:creationId xmlns:a16="http://schemas.microsoft.com/office/drawing/2014/main" id="{D655AA7F-6720-9870-A84C-81673ACC7698}"/>
              </a:ext>
            </a:extLst>
          </p:cNvPr>
          <p:cNvSpPr/>
          <p:nvPr/>
        </p:nvSpPr>
        <p:spPr>
          <a:xfrm>
            <a:off x="6221413" y="4218651"/>
            <a:ext cx="5364480" cy="1463040"/>
          </a:xfrm>
          <a:prstGeom prst="roundRect">
            <a:avLst>
              <a:gd name="adj" fmla="val 8333"/>
            </a:avLst>
          </a:prstGeom>
          <a:solidFill>
            <a:srgbClr val="141414"/>
          </a:solidFill>
          <a:ln/>
          <a:effectLst>
            <a:outerShdw blurRad="101600" dist="25400" dir="16200000" algn="bl" rotWithShape="0">
              <a:srgbClr val="000000">
                <a:alpha val="30000"/>
              </a:srgbClr>
            </a:outerShdw>
          </a:effectLst>
        </p:spPr>
        <p:txBody>
          <a:bodyPr/>
          <a:lstStyle/>
          <a:p>
            <a:endParaRPr lang="en-GB" sz="2400"/>
          </a:p>
        </p:txBody>
      </p:sp>
      <p:pic>
        <p:nvPicPr>
          <p:cNvPr id="28" name="Image 3" descr="preencoded.png">
            <a:extLst>
              <a:ext uri="{FF2B5EF4-FFF2-40B4-BE49-F238E27FC236}">
                <a16:creationId xmlns:a16="http://schemas.microsoft.com/office/drawing/2014/main" id="{61CD3746-36B5-049B-851D-27CF88A2A80C}"/>
              </a:ext>
            </a:extLst>
          </p:cNvPr>
          <p:cNvPicPr>
            <a:picLocks noChangeAspect="1"/>
          </p:cNvPicPr>
          <p:nvPr/>
        </p:nvPicPr>
        <p:blipFill>
          <a:blip r:embed="rId7">
            <a:lum bright="70000" contrast="-70000"/>
          </a:blip>
          <a:stretch>
            <a:fillRect/>
          </a:stretch>
        </p:blipFill>
        <p:spPr>
          <a:xfrm>
            <a:off x="6465253" y="4645371"/>
            <a:ext cx="609600" cy="609600"/>
          </a:xfrm>
          <a:prstGeom prst="rect">
            <a:avLst/>
          </a:prstGeom>
        </p:spPr>
      </p:pic>
      <p:sp>
        <p:nvSpPr>
          <p:cNvPr id="29" name="Text 13">
            <a:extLst>
              <a:ext uri="{FF2B5EF4-FFF2-40B4-BE49-F238E27FC236}">
                <a16:creationId xmlns:a16="http://schemas.microsoft.com/office/drawing/2014/main" id="{B6BEE0CC-8F7E-C02F-9DE1-F9562A2EBD01}"/>
              </a:ext>
            </a:extLst>
          </p:cNvPr>
          <p:cNvSpPr/>
          <p:nvPr/>
        </p:nvSpPr>
        <p:spPr>
          <a:xfrm>
            <a:off x="7318693" y="4401531"/>
            <a:ext cx="4023360" cy="609600"/>
          </a:xfrm>
          <a:prstGeom prst="rect">
            <a:avLst/>
          </a:prstGeom>
          <a:noFill/>
          <a:ln/>
        </p:spPr>
        <p:txBody>
          <a:bodyPr wrap="square" rtlCol="0" anchor="ctr"/>
          <a:lstStyle/>
          <a:p>
            <a:r>
              <a:rPr lang="en-US" sz="2933" dirty="0">
                <a:solidFill>
                  <a:srgbClr val="F4D314"/>
                </a:solidFill>
                <a:latin typeface="Arial Black" pitchFamily="34" charset="0"/>
                <a:ea typeface="Arial Black" pitchFamily="34" charset="-122"/>
                <a:cs typeface="Arial Black" pitchFamily="34" charset="-120"/>
              </a:rPr>
              <a:t>92%</a:t>
            </a:r>
            <a:endParaRPr lang="en-US" sz="2933" dirty="0">
              <a:solidFill>
                <a:srgbClr val="F4D314"/>
              </a:solidFill>
            </a:endParaRPr>
          </a:p>
        </p:txBody>
      </p:sp>
      <p:sp>
        <p:nvSpPr>
          <p:cNvPr id="30" name="Text 14">
            <a:extLst>
              <a:ext uri="{FF2B5EF4-FFF2-40B4-BE49-F238E27FC236}">
                <a16:creationId xmlns:a16="http://schemas.microsoft.com/office/drawing/2014/main" id="{1053F720-3761-B5F9-680D-DEAD8E8E2F07}"/>
              </a:ext>
            </a:extLst>
          </p:cNvPr>
          <p:cNvSpPr/>
          <p:nvPr/>
        </p:nvSpPr>
        <p:spPr>
          <a:xfrm>
            <a:off x="7318693" y="5011131"/>
            <a:ext cx="4023360" cy="487680"/>
          </a:xfrm>
          <a:prstGeom prst="rect">
            <a:avLst/>
          </a:prstGeom>
          <a:noFill/>
          <a:ln/>
        </p:spPr>
        <p:txBody>
          <a:bodyPr wrap="square" rtlCol="0" anchor="ctr"/>
          <a:lstStyle/>
          <a:p>
            <a:r>
              <a:rPr lang="en-US" sz="1600" dirty="0">
                <a:solidFill>
                  <a:srgbClr val="B0B0B0"/>
                </a:solidFill>
                <a:latin typeface="Arial" pitchFamily="34" charset="0"/>
                <a:ea typeface="Arial" pitchFamily="34" charset="-122"/>
                <a:cs typeface="Arial" pitchFamily="34" charset="-120"/>
              </a:rPr>
              <a:t>Employees in Stock Ownership</a:t>
            </a:r>
            <a:endParaRPr lang="en-US" sz="1600" dirty="0"/>
          </a:p>
        </p:txBody>
      </p:sp>
      <p:sp>
        <p:nvSpPr>
          <p:cNvPr id="31" name="Text 15">
            <a:extLst>
              <a:ext uri="{FF2B5EF4-FFF2-40B4-BE49-F238E27FC236}">
                <a16:creationId xmlns:a16="http://schemas.microsoft.com/office/drawing/2014/main" id="{D23E59E7-0AC4-809B-42DC-52AE278AC4F0}"/>
              </a:ext>
            </a:extLst>
          </p:cNvPr>
          <p:cNvSpPr/>
          <p:nvPr/>
        </p:nvSpPr>
        <p:spPr>
          <a:xfrm>
            <a:off x="613093" y="5782165"/>
            <a:ext cx="10972800" cy="975360"/>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pPr algn="ctr"/>
            <a:r>
              <a:rPr lang="en-US" sz="1875" dirty="0">
                <a:solidFill>
                  <a:schemeClr val="bg1"/>
                </a:solidFill>
                <a:latin typeface="Arial" pitchFamily="34" charset="0"/>
                <a:ea typeface="Arial" pitchFamily="34" charset="-122"/>
                <a:cs typeface="Arial" pitchFamily="34" charset="-120"/>
              </a:rPr>
              <a:t>Tesla is transitioning from EV leader to Physical AI &amp; Robotics powerhouse, fundamentally reshaping its workforce through AI, automation, and ambitious human capital strategies.</a:t>
            </a:r>
            <a:endParaRPr lang="en-US" sz="1875" dirty="0">
              <a:solidFill>
                <a:schemeClr val="bg1"/>
              </a:solidFill>
            </a:endParaRPr>
          </a:p>
        </p:txBody>
      </p:sp>
      <p:sp>
        <p:nvSpPr>
          <p:cNvPr id="7" name="TextBox 6">
            <a:extLst>
              <a:ext uri="{FF2B5EF4-FFF2-40B4-BE49-F238E27FC236}">
                <a16:creationId xmlns:a16="http://schemas.microsoft.com/office/drawing/2014/main" id="{2A55E28E-C720-A59B-75EF-FF7393BE2D60}"/>
              </a:ext>
            </a:extLst>
          </p:cNvPr>
          <p:cNvSpPr txBox="1"/>
          <p:nvPr/>
        </p:nvSpPr>
        <p:spPr>
          <a:xfrm>
            <a:off x="10575760" y="1801294"/>
            <a:ext cx="1176212" cy="584775"/>
          </a:xfrm>
          <a:prstGeom prst="rect">
            <a:avLst/>
          </a:prstGeom>
          <a:noFill/>
        </p:spPr>
        <p:txBody>
          <a:bodyPr wrap="square" rtlCol="0">
            <a:spAutoFit/>
          </a:bodyPr>
          <a:lstStyle/>
          <a:p>
            <a:r>
              <a:rPr lang="en-US" sz="1400" dirty="0" err="1">
                <a:solidFill>
                  <a:srgbClr val="FFFFFF"/>
                </a:solidFill>
                <a:latin typeface="Anonymous Pro"/>
                <a:ea typeface="Anonymous Pro"/>
                <a:cs typeface="Anonymous Pro"/>
                <a:sym typeface="Anonymous Pro"/>
              </a:rPr>
              <a:t>Jawel</a:t>
            </a:r>
            <a:r>
              <a:rPr lang="en-US" sz="1400" dirty="0">
                <a:solidFill>
                  <a:srgbClr val="FFFFFF"/>
                </a:solidFill>
                <a:latin typeface="Anonymous Pro"/>
                <a:ea typeface="Anonymous Pro"/>
                <a:cs typeface="Anonymous Pro"/>
                <a:sym typeface="Anonymous Pro"/>
              </a:rPr>
              <a:t> Israel</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500"/>
                            </p:stCondLst>
                            <p:childTnLst>
                              <p:par>
                                <p:cTn id="18" presetID="2" presetClass="entr" presetSubtype="8" fill="hold" grpId="0" nodeType="afterEffect">
                                  <p:stCondLst>
                                    <p:cond delay="150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0-#ppt_w/2"/>
                                          </p:val>
                                        </p:tav>
                                        <p:tav tm="100000">
                                          <p:val>
                                            <p:strVal val="#ppt_x"/>
                                          </p:val>
                                        </p:tav>
                                      </p:tavLst>
                                    </p:anim>
                                    <p:anim calcmode="lin" valueType="num">
                                      <p:cBhvr additive="base">
                                        <p:cTn id="21" dur="500" fill="hold"/>
                                        <p:tgtEl>
                                          <p:spTgt spid="17"/>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150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0-#ppt_w/2"/>
                                          </p:val>
                                        </p:tav>
                                        <p:tav tm="100000">
                                          <p:val>
                                            <p:strVal val="#ppt_x"/>
                                          </p:val>
                                        </p:tav>
                                      </p:tavLst>
                                    </p:anim>
                                    <p:anim calcmode="lin" valueType="num">
                                      <p:cBhvr additive="base">
                                        <p:cTn id="25" dur="500" fill="hold"/>
                                        <p:tgtEl>
                                          <p:spTgt spid="16"/>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150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0-#ppt_w/2"/>
                                          </p:val>
                                        </p:tav>
                                        <p:tav tm="100000">
                                          <p:val>
                                            <p:strVal val="#ppt_x"/>
                                          </p:val>
                                        </p:tav>
                                      </p:tavLst>
                                    </p:anim>
                                    <p:anim calcmode="lin" valueType="num">
                                      <p:cBhvr additive="base">
                                        <p:cTn id="29" dur="500" fill="hold"/>
                                        <p:tgtEl>
                                          <p:spTgt spid="18"/>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15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0-#ppt_w/2"/>
                                          </p:val>
                                        </p:tav>
                                        <p:tav tm="100000">
                                          <p:val>
                                            <p:strVal val="#ppt_x"/>
                                          </p:val>
                                        </p:tav>
                                      </p:tavLst>
                                    </p:anim>
                                    <p:anim calcmode="lin" valueType="num">
                                      <p:cBhvr additive="base">
                                        <p:cTn id="33" dur="500" fill="hold"/>
                                        <p:tgtEl>
                                          <p:spTgt spid="15"/>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2" fill="hold" grpId="0" nodeType="afterEffect">
                                  <p:stCondLst>
                                    <p:cond delay="200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1+#ppt_w/2"/>
                                          </p:val>
                                        </p:tav>
                                        <p:tav tm="100000">
                                          <p:val>
                                            <p:strVal val="#ppt_x"/>
                                          </p:val>
                                        </p:tav>
                                      </p:tavLst>
                                    </p:anim>
                                    <p:anim calcmode="lin" valueType="num">
                                      <p:cBhvr additive="base">
                                        <p:cTn id="38" dur="500" fill="hold"/>
                                        <p:tgtEl>
                                          <p:spTgt spid="19"/>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200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500" fill="hold"/>
                                        <p:tgtEl>
                                          <p:spTgt spid="21"/>
                                        </p:tgtEl>
                                        <p:attrNameLst>
                                          <p:attrName>ppt_x</p:attrName>
                                        </p:attrNameLst>
                                      </p:cBhvr>
                                      <p:tavLst>
                                        <p:tav tm="0">
                                          <p:val>
                                            <p:strVal val="1+#ppt_w/2"/>
                                          </p:val>
                                        </p:tav>
                                        <p:tav tm="100000">
                                          <p:val>
                                            <p:strVal val="#ppt_x"/>
                                          </p:val>
                                        </p:tav>
                                      </p:tavLst>
                                    </p:anim>
                                    <p:anim calcmode="lin" valueType="num">
                                      <p:cBhvr additive="base">
                                        <p:cTn id="42" dur="500" fill="hold"/>
                                        <p:tgtEl>
                                          <p:spTgt spid="2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200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1+#ppt_w/2"/>
                                          </p:val>
                                        </p:tav>
                                        <p:tav tm="100000">
                                          <p:val>
                                            <p:strVal val="#ppt_x"/>
                                          </p:val>
                                        </p:tav>
                                      </p:tavLst>
                                    </p:anim>
                                    <p:anim calcmode="lin" valueType="num">
                                      <p:cBhvr additive="base">
                                        <p:cTn id="46" dur="500" fill="hold"/>
                                        <p:tgtEl>
                                          <p:spTgt spid="20"/>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200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1+#ppt_w/2"/>
                                          </p:val>
                                        </p:tav>
                                        <p:tav tm="100000">
                                          <p:val>
                                            <p:strVal val="#ppt_x"/>
                                          </p:val>
                                        </p:tav>
                                      </p:tavLst>
                                    </p:anim>
                                    <p:anim calcmode="lin" valueType="num">
                                      <p:cBhvr additive="base">
                                        <p:cTn id="50" dur="500" fill="hold"/>
                                        <p:tgtEl>
                                          <p:spTgt spid="22"/>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2" presetClass="entr" presetSubtype="8" fill="hold" grpId="0" nodeType="afterEffect">
                                  <p:stCondLst>
                                    <p:cond delay="200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0-#ppt_w/2"/>
                                          </p:val>
                                        </p:tav>
                                        <p:tav tm="100000">
                                          <p:val>
                                            <p:strVal val="#ppt_x"/>
                                          </p:val>
                                        </p:tav>
                                      </p:tavLst>
                                    </p:anim>
                                    <p:anim calcmode="lin" valueType="num">
                                      <p:cBhvr additive="base">
                                        <p:cTn id="55" dur="500" fill="hold"/>
                                        <p:tgtEl>
                                          <p:spTgt spid="23"/>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200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500" fill="hold"/>
                                        <p:tgtEl>
                                          <p:spTgt spid="26"/>
                                        </p:tgtEl>
                                        <p:attrNameLst>
                                          <p:attrName>ppt_x</p:attrName>
                                        </p:attrNameLst>
                                      </p:cBhvr>
                                      <p:tavLst>
                                        <p:tav tm="0">
                                          <p:val>
                                            <p:strVal val="0-#ppt_w/2"/>
                                          </p:val>
                                        </p:tav>
                                        <p:tav tm="100000">
                                          <p:val>
                                            <p:strVal val="#ppt_x"/>
                                          </p:val>
                                        </p:tav>
                                      </p:tavLst>
                                    </p:anim>
                                    <p:anim calcmode="lin" valueType="num">
                                      <p:cBhvr additive="base">
                                        <p:cTn id="59" dur="500" fill="hold"/>
                                        <p:tgtEl>
                                          <p:spTgt spid="26"/>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200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500" fill="hold"/>
                                        <p:tgtEl>
                                          <p:spTgt spid="24"/>
                                        </p:tgtEl>
                                        <p:attrNameLst>
                                          <p:attrName>ppt_x</p:attrName>
                                        </p:attrNameLst>
                                      </p:cBhvr>
                                      <p:tavLst>
                                        <p:tav tm="0">
                                          <p:val>
                                            <p:strVal val="0-#ppt_w/2"/>
                                          </p:val>
                                        </p:tav>
                                        <p:tav tm="100000">
                                          <p:val>
                                            <p:strVal val="#ppt_x"/>
                                          </p:val>
                                        </p:tav>
                                      </p:tavLst>
                                    </p:anim>
                                    <p:anim calcmode="lin" valueType="num">
                                      <p:cBhvr additive="base">
                                        <p:cTn id="63" dur="500" fill="hold"/>
                                        <p:tgtEl>
                                          <p:spTgt spid="2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200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500" fill="hold"/>
                                        <p:tgtEl>
                                          <p:spTgt spid="25"/>
                                        </p:tgtEl>
                                        <p:attrNameLst>
                                          <p:attrName>ppt_x</p:attrName>
                                        </p:attrNameLst>
                                      </p:cBhvr>
                                      <p:tavLst>
                                        <p:tav tm="0">
                                          <p:val>
                                            <p:strVal val="0-#ppt_w/2"/>
                                          </p:val>
                                        </p:tav>
                                        <p:tav tm="100000">
                                          <p:val>
                                            <p:strVal val="#ppt_x"/>
                                          </p:val>
                                        </p:tav>
                                      </p:tavLst>
                                    </p:anim>
                                    <p:anim calcmode="lin" valueType="num">
                                      <p:cBhvr additive="base">
                                        <p:cTn id="67" dur="500" fill="hold"/>
                                        <p:tgtEl>
                                          <p:spTgt spid="25"/>
                                        </p:tgtEl>
                                        <p:attrNameLst>
                                          <p:attrName>ppt_y</p:attrName>
                                        </p:attrNameLst>
                                      </p:cBhvr>
                                      <p:tavLst>
                                        <p:tav tm="0">
                                          <p:val>
                                            <p:strVal val="#ppt_y"/>
                                          </p:val>
                                        </p:tav>
                                        <p:tav tm="100000">
                                          <p:val>
                                            <p:strVal val="#ppt_y"/>
                                          </p:val>
                                        </p:tav>
                                      </p:tavLst>
                                    </p:anim>
                                  </p:childTnLst>
                                </p:cTn>
                              </p:par>
                            </p:childTnLst>
                          </p:cTn>
                        </p:par>
                        <p:par>
                          <p:cTn id="68" fill="hold">
                            <p:stCondLst>
                              <p:cond delay="7500"/>
                            </p:stCondLst>
                            <p:childTnLst>
                              <p:par>
                                <p:cTn id="69" presetID="2" presetClass="entr" presetSubtype="2" fill="hold" grpId="0" nodeType="afterEffect">
                                  <p:stCondLst>
                                    <p:cond delay="2000"/>
                                  </p:stCondLst>
                                  <p:childTnLst>
                                    <p:set>
                                      <p:cBhvr>
                                        <p:cTn id="70" dur="1" fill="hold">
                                          <p:stCondLst>
                                            <p:cond delay="0"/>
                                          </p:stCondLst>
                                        </p:cTn>
                                        <p:tgtEl>
                                          <p:spTgt spid="27"/>
                                        </p:tgtEl>
                                        <p:attrNameLst>
                                          <p:attrName>style.visibility</p:attrName>
                                        </p:attrNameLst>
                                      </p:cBhvr>
                                      <p:to>
                                        <p:strVal val="visible"/>
                                      </p:to>
                                    </p:set>
                                    <p:anim calcmode="lin" valueType="num">
                                      <p:cBhvr additive="base">
                                        <p:cTn id="71" dur="500" fill="hold"/>
                                        <p:tgtEl>
                                          <p:spTgt spid="27"/>
                                        </p:tgtEl>
                                        <p:attrNameLst>
                                          <p:attrName>ppt_x</p:attrName>
                                        </p:attrNameLst>
                                      </p:cBhvr>
                                      <p:tavLst>
                                        <p:tav tm="0">
                                          <p:val>
                                            <p:strVal val="1+#ppt_w/2"/>
                                          </p:val>
                                        </p:tav>
                                        <p:tav tm="100000">
                                          <p:val>
                                            <p:strVal val="#ppt_x"/>
                                          </p:val>
                                        </p:tav>
                                      </p:tavLst>
                                    </p:anim>
                                    <p:anim calcmode="lin" valueType="num">
                                      <p:cBhvr additive="base">
                                        <p:cTn id="72" dur="500" fill="hold"/>
                                        <p:tgtEl>
                                          <p:spTgt spid="27"/>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200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500" fill="hold"/>
                                        <p:tgtEl>
                                          <p:spTgt spid="29"/>
                                        </p:tgtEl>
                                        <p:attrNameLst>
                                          <p:attrName>ppt_x</p:attrName>
                                        </p:attrNameLst>
                                      </p:cBhvr>
                                      <p:tavLst>
                                        <p:tav tm="0">
                                          <p:val>
                                            <p:strVal val="1+#ppt_w/2"/>
                                          </p:val>
                                        </p:tav>
                                        <p:tav tm="100000">
                                          <p:val>
                                            <p:strVal val="#ppt_x"/>
                                          </p:val>
                                        </p:tav>
                                      </p:tavLst>
                                    </p:anim>
                                    <p:anim calcmode="lin" valueType="num">
                                      <p:cBhvr additive="base">
                                        <p:cTn id="76" dur="500" fill="hold"/>
                                        <p:tgtEl>
                                          <p:spTgt spid="29"/>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2000"/>
                                  </p:stCondLst>
                                  <p:childTnLst>
                                    <p:set>
                                      <p:cBhvr>
                                        <p:cTn id="78" dur="1" fill="hold">
                                          <p:stCondLst>
                                            <p:cond delay="0"/>
                                          </p:stCondLst>
                                        </p:cTn>
                                        <p:tgtEl>
                                          <p:spTgt spid="30"/>
                                        </p:tgtEl>
                                        <p:attrNameLst>
                                          <p:attrName>style.visibility</p:attrName>
                                        </p:attrNameLst>
                                      </p:cBhvr>
                                      <p:to>
                                        <p:strVal val="visible"/>
                                      </p:to>
                                    </p:set>
                                    <p:anim calcmode="lin" valueType="num">
                                      <p:cBhvr additive="base">
                                        <p:cTn id="79" dur="500" fill="hold"/>
                                        <p:tgtEl>
                                          <p:spTgt spid="30"/>
                                        </p:tgtEl>
                                        <p:attrNameLst>
                                          <p:attrName>ppt_x</p:attrName>
                                        </p:attrNameLst>
                                      </p:cBhvr>
                                      <p:tavLst>
                                        <p:tav tm="0">
                                          <p:val>
                                            <p:strVal val="1+#ppt_w/2"/>
                                          </p:val>
                                        </p:tav>
                                        <p:tav tm="100000">
                                          <p:val>
                                            <p:strVal val="#ppt_x"/>
                                          </p:val>
                                        </p:tav>
                                      </p:tavLst>
                                    </p:anim>
                                    <p:anim calcmode="lin" valueType="num">
                                      <p:cBhvr additive="base">
                                        <p:cTn id="80" dur="500" fill="hold"/>
                                        <p:tgtEl>
                                          <p:spTgt spid="30"/>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200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500" fill="hold"/>
                                        <p:tgtEl>
                                          <p:spTgt spid="28"/>
                                        </p:tgtEl>
                                        <p:attrNameLst>
                                          <p:attrName>ppt_x</p:attrName>
                                        </p:attrNameLst>
                                      </p:cBhvr>
                                      <p:tavLst>
                                        <p:tav tm="0">
                                          <p:val>
                                            <p:strVal val="1+#ppt_w/2"/>
                                          </p:val>
                                        </p:tav>
                                        <p:tav tm="100000">
                                          <p:val>
                                            <p:strVal val="#ppt_x"/>
                                          </p:val>
                                        </p:tav>
                                      </p:tavLst>
                                    </p:anim>
                                    <p:anim calcmode="lin" valueType="num">
                                      <p:cBhvr additive="base">
                                        <p:cTn id="84" dur="500" fill="hold"/>
                                        <p:tgtEl>
                                          <p:spTgt spid="28"/>
                                        </p:tgtEl>
                                        <p:attrNameLst>
                                          <p:attrName>ppt_y</p:attrName>
                                        </p:attrNameLst>
                                      </p:cBhvr>
                                      <p:tavLst>
                                        <p:tav tm="0">
                                          <p:val>
                                            <p:strVal val="#ppt_y"/>
                                          </p:val>
                                        </p:tav>
                                        <p:tav tm="100000">
                                          <p:val>
                                            <p:strVal val="#ppt_y"/>
                                          </p:val>
                                        </p:tav>
                                      </p:tavLst>
                                    </p:anim>
                                  </p:childTnLst>
                                </p:cTn>
                              </p:par>
                            </p:childTnLst>
                          </p:cTn>
                        </p:par>
                        <p:par>
                          <p:cTn id="85" fill="hold">
                            <p:stCondLst>
                              <p:cond delay="10000"/>
                            </p:stCondLst>
                            <p:childTnLst>
                              <p:par>
                                <p:cTn id="86" presetID="16" presetClass="entr" presetSubtype="21" fill="hold" nodeType="afterEffect">
                                  <p:stCondLst>
                                    <p:cond delay="0"/>
                                  </p:stCondLst>
                                  <p:childTnLst>
                                    <p:set>
                                      <p:cBhvr>
                                        <p:cTn id="87" dur="1" fill="hold">
                                          <p:stCondLst>
                                            <p:cond delay="0"/>
                                          </p:stCondLst>
                                        </p:cTn>
                                        <p:tgtEl>
                                          <p:spTgt spid="31">
                                            <p:txEl>
                                              <p:pRg st="0" end="0"/>
                                            </p:txEl>
                                          </p:spTgt>
                                        </p:tgtEl>
                                        <p:attrNameLst>
                                          <p:attrName>style.visibility</p:attrName>
                                        </p:attrNameLst>
                                      </p:cBhvr>
                                      <p:to>
                                        <p:strVal val="visible"/>
                                      </p:to>
                                    </p:set>
                                    <p:animEffect transition="in" filter="barn(inVertical)">
                                      <p:cBhvr>
                                        <p:cTn id="88" dur="500"/>
                                        <p:tgtEl>
                                          <p:spTgt spid="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10" grpId="0"/>
      <p:bldP spid="15" grpId="0" animBg="1"/>
      <p:bldP spid="17" grpId="0" animBg="1"/>
      <p:bldP spid="18" grpId="0" animBg="1"/>
      <p:bldP spid="19" grpId="0" animBg="1"/>
      <p:bldP spid="21" grpId="0" animBg="1"/>
      <p:bldP spid="22" grpId="0" animBg="1"/>
      <p:bldP spid="23" grpId="0" animBg="1"/>
      <p:bldP spid="25" grpId="0" animBg="1"/>
      <p:bldP spid="26" grpId="0" animBg="1"/>
      <p:bldP spid="27" grpId="0" animBg="1"/>
      <p:bldP spid="29" grpId="0" animBg="1"/>
      <p:bldP spid="30"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7">
            <a:extLst>
              <a:ext uri="{FF2B5EF4-FFF2-40B4-BE49-F238E27FC236}">
                <a16:creationId xmlns:a16="http://schemas.microsoft.com/office/drawing/2014/main" id="{1FFC021F-9397-3A8F-A772-717183F933EB}"/>
              </a:ext>
            </a:extLst>
          </p:cNvPr>
          <p:cNvGrpSpPr/>
          <p:nvPr/>
        </p:nvGrpSpPr>
        <p:grpSpPr>
          <a:xfrm>
            <a:off x="0" y="0"/>
            <a:ext cx="12192000" cy="6858000"/>
            <a:chOff x="0" y="0"/>
            <a:chExt cx="4754414" cy="2832337"/>
          </a:xfrm>
        </p:grpSpPr>
        <p:pic>
          <p:nvPicPr>
            <p:cNvPr id="18" name="Picture 8">
              <a:extLst>
                <a:ext uri="{FF2B5EF4-FFF2-40B4-BE49-F238E27FC236}">
                  <a16:creationId xmlns:a16="http://schemas.microsoft.com/office/drawing/2014/main" id="{D5361F66-BE68-9BF4-77DA-2E9057985774}"/>
                </a:ext>
              </a:extLst>
            </p:cNvPr>
            <p:cNvPicPr>
              <a:picLocks noChangeAspect="1"/>
            </p:cNvPicPr>
            <p:nvPr/>
          </p:nvPicPr>
          <p:blipFill>
            <a:blip r:embed="rId2"/>
            <a:srcRect l="375" r="375"/>
            <a:stretch>
              <a:fillRect/>
            </a:stretch>
          </p:blipFill>
          <p:spPr>
            <a:xfrm>
              <a:off x="0" y="0"/>
              <a:ext cx="4754414" cy="2832337"/>
            </a:xfrm>
            <a:prstGeom prst="rect">
              <a:avLst/>
            </a:prstGeom>
          </p:spPr>
        </p:pic>
      </p:grpSp>
      <p:sp>
        <p:nvSpPr>
          <p:cNvPr id="10" name="TextBox 10"/>
          <p:cNvSpPr txBox="1"/>
          <p:nvPr/>
        </p:nvSpPr>
        <p:spPr>
          <a:xfrm>
            <a:off x="9096375" y="46378"/>
            <a:ext cx="2781847" cy="1784912"/>
          </a:xfrm>
          <a:prstGeom prst="rect">
            <a:avLst/>
          </a:prstGeom>
        </p:spPr>
        <p:txBody>
          <a:bodyPr lIns="0" tIns="0" rIns="0" bIns="0" rtlCol="0" anchor="t">
            <a:spAutoFit/>
          </a:bodyPr>
          <a:lstStyle/>
          <a:p>
            <a:pPr algn="r">
              <a:lnSpc>
                <a:spcPts val="15169"/>
              </a:lnSpc>
            </a:pPr>
            <a:r>
              <a:rPr lang="en-US" sz="9600" dirty="0">
                <a:solidFill>
                  <a:srgbClr val="A6A6A6"/>
                </a:solidFill>
                <a:latin typeface="Anton"/>
                <a:ea typeface="Anton"/>
                <a:cs typeface="Anton"/>
                <a:sym typeface="Anton"/>
              </a:rPr>
              <a:t>03</a:t>
            </a:r>
          </a:p>
        </p:txBody>
      </p:sp>
      <p:sp>
        <p:nvSpPr>
          <p:cNvPr id="12" name="AutoShape 12"/>
          <p:cNvSpPr/>
          <p:nvPr/>
        </p:nvSpPr>
        <p:spPr>
          <a:xfrm>
            <a:off x="1910743" y="421778"/>
            <a:ext cx="1036702" cy="0"/>
          </a:xfrm>
          <a:prstGeom prst="line">
            <a:avLst/>
          </a:prstGeom>
          <a:ln w="9525" cap="flat">
            <a:solidFill>
              <a:srgbClr val="545454"/>
            </a:solidFill>
            <a:prstDash val="solid"/>
            <a:headEnd type="none" w="sm" len="sm"/>
            <a:tailEnd type="none" w="sm" len="sm"/>
          </a:ln>
        </p:spPr>
        <p:txBody>
          <a:bodyPr/>
          <a:lstStyle/>
          <a:p>
            <a:endParaRPr lang="en-GB" sz="1688"/>
          </a:p>
        </p:txBody>
      </p:sp>
      <p:sp>
        <p:nvSpPr>
          <p:cNvPr id="19" name="Text 1">
            <a:extLst>
              <a:ext uri="{FF2B5EF4-FFF2-40B4-BE49-F238E27FC236}">
                <a16:creationId xmlns:a16="http://schemas.microsoft.com/office/drawing/2014/main" id="{DBA2E554-9515-BAA8-61B9-AD3A2C8C4700}"/>
              </a:ext>
            </a:extLst>
          </p:cNvPr>
          <p:cNvSpPr/>
          <p:nvPr/>
        </p:nvSpPr>
        <p:spPr>
          <a:xfrm>
            <a:off x="8199120" y="1638442"/>
            <a:ext cx="4071938" cy="42862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b="1" dirty="0">
                <a:solidFill>
                  <a:srgbClr val="C0A918"/>
                </a:solidFill>
                <a:latin typeface="Muli" panose="020B0604020202020204" charset="0"/>
                <a:ea typeface="Arial" pitchFamily="34" charset="-122"/>
                <a:cs typeface="Arial" pitchFamily="34" charset="-120"/>
              </a:rPr>
              <a:t>AI IN PRODUCTS &amp; OPERATIONS</a:t>
            </a:r>
            <a:endParaRPr lang="en-US" dirty="0">
              <a:solidFill>
                <a:srgbClr val="C0A918"/>
              </a:solidFill>
              <a:latin typeface="Muli" panose="020B0604020202020204" charset="0"/>
            </a:endParaRPr>
          </a:p>
        </p:txBody>
      </p:sp>
      <p:sp>
        <p:nvSpPr>
          <p:cNvPr id="20" name="Text 2">
            <a:extLst>
              <a:ext uri="{FF2B5EF4-FFF2-40B4-BE49-F238E27FC236}">
                <a16:creationId xmlns:a16="http://schemas.microsoft.com/office/drawing/2014/main" id="{357D05DA-7A88-2E1E-A481-D5E0C1848372}"/>
              </a:ext>
            </a:extLst>
          </p:cNvPr>
          <p:cNvSpPr/>
          <p:nvPr/>
        </p:nvSpPr>
        <p:spPr>
          <a:xfrm>
            <a:off x="1016635" y="490889"/>
            <a:ext cx="7715250" cy="929582"/>
          </a:xfrm>
          <a:prstGeom prst="rect">
            <a:avLst/>
          </a:prstGeom>
          <a:noFill/>
          <a:ln/>
        </p:spPr>
        <p:txBody>
          <a:bodyPr wrap="square" rtlCol="0" anchor="ctr"/>
          <a:lstStyle/>
          <a:p>
            <a:r>
              <a:rPr lang="en-US" sz="3375" dirty="0">
                <a:solidFill>
                  <a:srgbClr val="FFFFFF"/>
                </a:solidFill>
                <a:latin typeface="Arial Black" pitchFamily="34" charset="0"/>
                <a:ea typeface="Arial Black" pitchFamily="34" charset="-122"/>
                <a:cs typeface="Arial Black" pitchFamily="34" charset="-120"/>
              </a:rPr>
              <a:t>Full Self-Driving, Cortex &amp; Real-World AI Training</a:t>
            </a:r>
            <a:endParaRPr lang="en-US" sz="3375" dirty="0"/>
          </a:p>
        </p:txBody>
      </p:sp>
      <p:sp>
        <p:nvSpPr>
          <p:cNvPr id="21" name="Shape 3">
            <a:extLst>
              <a:ext uri="{FF2B5EF4-FFF2-40B4-BE49-F238E27FC236}">
                <a16:creationId xmlns:a16="http://schemas.microsoft.com/office/drawing/2014/main" id="{92671A96-40AB-7AB0-7BDC-4988168E9987}"/>
              </a:ext>
            </a:extLst>
          </p:cNvPr>
          <p:cNvSpPr/>
          <p:nvPr/>
        </p:nvSpPr>
        <p:spPr>
          <a:xfrm>
            <a:off x="952500" y="2243137"/>
            <a:ext cx="4557713" cy="4471988"/>
          </a:xfrm>
          <a:prstGeom prst="roundRect">
            <a:avLst>
              <a:gd name="adj" fmla="val 2857"/>
            </a:avLst>
          </a:prstGeom>
          <a:solidFill>
            <a:srgbClr val="141414"/>
          </a:solidFill>
          <a:ln/>
        </p:spPr>
        <p:txBody>
          <a:bodyPr/>
          <a:lstStyle/>
          <a:p>
            <a:endParaRPr lang="en-GB" sz="1688"/>
          </a:p>
        </p:txBody>
      </p:sp>
      <p:pic>
        <p:nvPicPr>
          <p:cNvPr id="22" name="Image 0" descr="preencoded.png">
            <a:extLst>
              <a:ext uri="{FF2B5EF4-FFF2-40B4-BE49-F238E27FC236}">
                <a16:creationId xmlns:a16="http://schemas.microsoft.com/office/drawing/2014/main" id="{BFB919F7-8713-FB2E-8F3D-8CD9A7351F42}"/>
              </a:ext>
            </a:extLst>
          </p:cNvPr>
          <p:cNvPicPr>
            <a:picLocks noChangeAspect="1"/>
          </p:cNvPicPr>
          <p:nvPr/>
        </p:nvPicPr>
        <p:blipFill>
          <a:blip r:embed="rId3">
            <a:lum bright="70000" contrast="-70000"/>
          </a:blip>
          <a:stretch>
            <a:fillRect/>
          </a:stretch>
        </p:blipFill>
        <p:spPr>
          <a:xfrm>
            <a:off x="1106209" y="2422653"/>
            <a:ext cx="506185" cy="506185"/>
          </a:xfrm>
          <a:prstGeom prst="rect">
            <a:avLst/>
          </a:prstGeom>
        </p:spPr>
      </p:pic>
      <p:sp>
        <p:nvSpPr>
          <p:cNvPr id="23" name="Text 4">
            <a:extLst>
              <a:ext uri="{FF2B5EF4-FFF2-40B4-BE49-F238E27FC236}">
                <a16:creationId xmlns:a16="http://schemas.microsoft.com/office/drawing/2014/main" id="{E0AED5DB-B3D7-F5AF-C485-7307034E6999}"/>
              </a:ext>
            </a:extLst>
          </p:cNvPr>
          <p:cNvSpPr/>
          <p:nvPr/>
        </p:nvSpPr>
        <p:spPr>
          <a:xfrm>
            <a:off x="1666875" y="2465510"/>
            <a:ext cx="3753716" cy="404948"/>
          </a:xfrm>
          <a:prstGeom prst="rect">
            <a:avLst/>
          </a:prstGeom>
          <a:noFill/>
          <a:ln/>
        </p:spPr>
        <p:txBody>
          <a:bodyPr wrap="square" rtlCol="0" anchor="ctr"/>
          <a:lstStyle/>
          <a:p>
            <a:r>
              <a:rPr lang="en-US" sz="1875" dirty="0">
                <a:solidFill>
                  <a:srgbClr val="F4D314"/>
                </a:solidFill>
                <a:latin typeface="Arial Black" pitchFamily="34" charset="0"/>
                <a:ea typeface="Arial Black" pitchFamily="34" charset="-122"/>
                <a:cs typeface="Arial Black" pitchFamily="34" charset="-120"/>
              </a:rPr>
              <a:t>Full Self-Driving (Supervised)</a:t>
            </a:r>
            <a:endParaRPr lang="en-US" sz="1875" dirty="0">
              <a:solidFill>
                <a:srgbClr val="F4D314"/>
              </a:solidFill>
            </a:endParaRPr>
          </a:p>
        </p:txBody>
      </p:sp>
      <p:sp>
        <p:nvSpPr>
          <p:cNvPr id="24" name="Text 5">
            <a:extLst>
              <a:ext uri="{FF2B5EF4-FFF2-40B4-BE49-F238E27FC236}">
                <a16:creationId xmlns:a16="http://schemas.microsoft.com/office/drawing/2014/main" id="{04EF171E-639C-4271-B51B-C458BFA74FD7}"/>
              </a:ext>
            </a:extLst>
          </p:cNvPr>
          <p:cNvSpPr/>
          <p:nvPr/>
        </p:nvSpPr>
        <p:spPr>
          <a:xfrm>
            <a:off x="1666875" y="3643313"/>
            <a:ext cx="3753716" cy="2429692"/>
          </a:xfrm>
          <a:prstGeom prst="rect">
            <a:avLst/>
          </a:prstGeom>
          <a:noFill/>
          <a:ln/>
        </p:spPr>
        <p:txBody>
          <a:bodyPr wrap="square" rtlCol="0" anchor="ctr"/>
          <a:lstStyle/>
          <a:p>
            <a:r>
              <a:rPr lang="en-US" sz="1875" dirty="0">
                <a:solidFill>
                  <a:srgbClr val="B0B0B0"/>
                </a:solidFill>
                <a:latin typeface="Arial" panose="020B0604020202020204" pitchFamily="34" charset="0"/>
                <a:ea typeface="Arial" pitchFamily="34" charset="-122"/>
                <a:cs typeface="Arial" panose="020B0604020202020204" pitchFamily="34" charset="0"/>
              </a:rPr>
              <a:t>• Trained on billions of miles of anonymous real-world driving data from 6M+ vehicle fleet</a:t>
            </a:r>
            <a:endParaRPr lang="en-US" sz="1875" dirty="0">
              <a:latin typeface="Arial" panose="020B0604020202020204" pitchFamily="34" charset="0"/>
              <a:cs typeface="Arial" panose="020B0604020202020204" pitchFamily="34" charset="0"/>
            </a:endParaRPr>
          </a:p>
          <a:p>
            <a:r>
              <a:rPr lang="en-US" sz="1875" dirty="0">
                <a:solidFill>
                  <a:srgbClr val="B0B0B0"/>
                </a:solidFill>
                <a:latin typeface="Arial" panose="020B0604020202020204" pitchFamily="34" charset="0"/>
                <a:ea typeface="Arial" pitchFamily="34" charset="-122"/>
                <a:cs typeface="Arial" panose="020B0604020202020204" pitchFamily="34" charset="0"/>
              </a:rPr>
              <a:t>• Neural networks improved via massive compute: Dojo supercomputer + Cortex cluster at Giga Texas</a:t>
            </a:r>
            <a:endParaRPr lang="en-US" sz="1875" dirty="0">
              <a:latin typeface="Arial" panose="020B0604020202020204" pitchFamily="34" charset="0"/>
              <a:cs typeface="Arial" panose="020B0604020202020204" pitchFamily="34" charset="0"/>
            </a:endParaRPr>
          </a:p>
          <a:p>
            <a:r>
              <a:rPr lang="en-US" sz="1875" dirty="0">
                <a:solidFill>
                  <a:srgbClr val="B0B0B0"/>
                </a:solidFill>
                <a:latin typeface="Arial" panose="020B0604020202020204" pitchFamily="34" charset="0"/>
                <a:ea typeface="Arial" pitchFamily="34" charset="-122"/>
                <a:cs typeface="Arial" panose="020B0604020202020204" pitchFamily="34" charset="0"/>
              </a:rPr>
              <a:t>• 2025 expansions: Cortex scaled, Samsung partnership for advanced AI semiconductors</a:t>
            </a:r>
            <a:endParaRPr lang="en-US" sz="1875" dirty="0">
              <a:latin typeface="Arial" panose="020B0604020202020204" pitchFamily="34" charset="0"/>
              <a:cs typeface="Arial" panose="020B0604020202020204" pitchFamily="34" charset="0"/>
            </a:endParaRPr>
          </a:p>
          <a:p>
            <a:r>
              <a:rPr lang="en-US" sz="1875" dirty="0">
                <a:solidFill>
                  <a:srgbClr val="B0B0B0"/>
                </a:solidFill>
                <a:latin typeface="Arial" panose="020B0604020202020204" pitchFamily="34" charset="0"/>
                <a:ea typeface="Arial" pitchFamily="34" charset="-122"/>
                <a:cs typeface="Arial" panose="020B0604020202020204" pitchFamily="34" charset="0"/>
              </a:rPr>
              <a:t>• Cortex 2 under construction to further boost training capacity</a:t>
            </a:r>
            <a:endParaRPr lang="en-US" sz="1875" dirty="0">
              <a:latin typeface="Arial" panose="020B0604020202020204" pitchFamily="34" charset="0"/>
              <a:cs typeface="Arial" panose="020B0604020202020204" pitchFamily="34" charset="0"/>
            </a:endParaRPr>
          </a:p>
        </p:txBody>
      </p:sp>
      <p:sp>
        <p:nvSpPr>
          <p:cNvPr id="25" name="Shape 6">
            <a:extLst>
              <a:ext uri="{FF2B5EF4-FFF2-40B4-BE49-F238E27FC236}">
                <a16:creationId xmlns:a16="http://schemas.microsoft.com/office/drawing/2014/main" id="{5CDAAD2F-671A-2DBF-391F-E179A1395463}"/>
              </a:ext>
            </a:extLst>
          </p:cNvPr>
          <p:cNvSpPr/>
          <p:nvPr/>
        </p:nvSpPr>
        <p:spPr>
          <a:xfrm>
            <a:off x="6319154" y="2285038"/>
            <a:ext cx="4920346" cy="4430087"/>
          </a:xfrm>
          <a:prstGeom prst="roundRect">
            <a:avLst>
              <a:gd name="adj" fmla="val 2857"/>
            </a:avLst>
          </a:prstGeom>
          <a:solidFill>
            <a:srgbClr val="141414"/>
          </a:solidFill>
          <a:ln/>
        </p:spPr>
        <p:txBody>
          <a:bodyPr/>
          <a:lstStyle/>
          <a:p>
            <a:endParaRPr lang="en-GB" sz="1688"/>
          </a:p>
        </p:txBody>
      </p:sp>
      <p:pic>
        <p:nvPicPr>
          <p:cNvPr id="26" name="Image 1" descr="preencoded.png">
            <a:extLst>
              <a:ext uri="{FF2B5EF4-FFF2-40B4-BE49-F238E27FC236}">
                <a16:creationId xmlns:a16="http://schemas.microsoft.com/office/drawing/2014/main" id="{7D36B24C-2A98-93A5-A973-48C96E452299}"/>
              </a:ext>
            </a:extLst>
          </p:cNvPr>
          <p:cNvPicPr>
            <a:picLocks noChangeAspect="1"/>
          </p:cNvPicPr>
          <p:nvPr/>
        </p:nvPicPr>
        <p:blipFill>
          <a:blip r:embed="rId4">
            <a:lum bright="70000" contrast="-70000"/>
          </a:blip>
          <a:stretch>
            <a:fillRect/>
          </a:stretch>
        </p:blipFill>
        <p:spPr>
          <a:xfrm>
            <a:off x="6506258" y="2422652"/>
            <a:ext cx="514350" cy="514350"/>
          </a:xfrm>
          <a:prstGeom prst="rect">
            <a:avLst/>
          </a:prstGeom>
        </p:spPr>
      </p:pic>
      <p:sp>
        <p:nvSpPr>
          <p:cNvPr id="27" name="Text 7">
            <a:extLst>
              <a:ext uri="{FF2B5EF4-FFF2-40B4-BE49-F238E27FC236}">
                <a16:creationId xmlns:a16="http://schemas.microsoft.com/office/drawing/2014/main" id="{60DE7155-B21B-C783-C6E8-9ED53281AEB3}"/>
              </a:ext>
            </a:extLst>
          </p:cNvPr>
          <p:cNvSpPr/>
          <p:nvPr/>
        </p:nvSpPr>
        <p:spPr>
          <a:xfrm>
            <a:off x="7130146" y="2485360"/>
            <a:ext cx="3252104" cy="342900"/>
          </a:xfrm>
          <a:prstGeom prst="rect">
            <a:avLst/>
          </a:prstGeom>
          <a:noFill/>
          <a:ln/>
        </p:spPr>
        <p:txBody>
          <a:bodyPr wrap="square" rtlCol="0" anchor="ctr"/>
          <a:lstStyle/>
          <a:p>
            <a:r>
              <a:rPr lang="en-US" sz="1875" dirty="0">
                <a:solidFill>
                  <a:srgbClr val="F4D314"/>
                </a:solidFill>
                <a:latin typeface="Arial Black" pitchFamily="34" charset="0"/>
                <a:ea typeface="Arial Black" pitchFamily="34" charset="-122"/>
                <a:cs typeface="Arial Black" pitchFamily="34" charset="-120"/>
              </a:rPr>
              <a:t>AI Across Operations</a:t>
            </a:r>
            <a:endParaRPr lang="en-US" sz="1875" dirty="0">
              <a:solidFill>
                <a:srgbClr val="F4D314"/>
              </a:solidFill>
            </a:endParaRPr>
          </a:p>
        </p:txBody>
      </p:sp>
      <p:sp>
        <p:nvSpPr>
          <p:cNvPr id="28" name="Text 8">
            <a:extLst>
              <a:ext uri="{FF2B5EF4-FFF2-40B4-BE49-F238E27FC236}">
                <a16:creationId xmlns:a16="http://schemas.microsoft.com/office/drawing/2014/main" id="{506E9D8F-5995-E361-E5F0-3C37F1D51BCE}"/>
              </a:ext>
            </a:extLst>
          </p:cNvPr>
          <p:cNvSpPr/>
          <p:nvPr/>
        </p:nvSpPr>
        <p:spPr>
          <a:xfrm>
            <a:off x="7135812" y="3766805"/>
            <a:ext cx="4071937" cy="2057400"/>
          </a:xfrm>
          <a:prstGeom prst="rect">
            <a:avLst/>
          </a:prstGeom>
          <a:noFill/>
          <a:ln/>
        </p:spPr>
        <p:txBody>
          <a:bodyPr wrap="square" rtlCol="0" anchor="ctr"/>
          <a:lstStyle/>
          <a:p>
            <a:r>
              <a:rPr lang="en-US" sz="1875" dirty="0">
                <a:solidFill>
                  <a:srgbClr val="B0B0B0"/>
                </a:solidFill>
                <a:latin typeface="Arial" panose="020B0604020202020204" pitchFamily="34" charset="0"/>
                <a:ea typeface="Arial" pitchFamily="34" charset="-122"/>
                <a:cs typeface="Arial" panose="020B0604020202020204" pitchFamily="34" charset="0"/>
              </a:rPr>
              <a:t>• AI-controlled HVAC systems expanded across Gigafactories (Nevada, Texas, Berlin, Fremont) for energy efficiency</a:t>
            </a:r>
            <a:endParaRPr lang="en-US" sz="1875" dirty="0">
              <a:latin typeface="Arial" panose="020B0604020202020204" pitchFamily="34" charset="0"/>
              <a:cs typeface="Arial" panose="020B0604020202020204" pitchFamily="34" charset="0"/>
            </a:endParaRPr>
          </a:p>
          <a:p>
            <a:r>
              <a:rPr lang="en-US" sz="1875" dirty="0">
                <a:solidFill>
                  <a:srgbClr val="B0B0B0"/>
                </a:solidFill>
                <a:latin typeface="Arial" panose="020B0604020202020204" pitchFamily="34" charset="0"/>
                <a:ea typeface="Arial" pitchFamily="34" charset="-122"/>
                <a:cs typeface="Arial" panose="020B0604020202020204" pitchFamily="34" charset="0"/>
              </a:rPr>
              <a:t>• Predictive maintenance, quality control, and supply chain optimization powered by AI</a:t>
            </a:r>
            <a:endParaRPr lang="en-US" sz="1875" dirty="0">
              <a:latin typeface="Arial" panose="020B0604020202020204" pitchFamily="34" charset="0"/>
              <a:cs typeface="Arial" panose="020B0604020202020204" pitchFamily="34" charset="0"/>
            </a:endParaRPr>
          </a:p>
          <a:p>
            <a:r>
              <a:rPr lang="en-US" sz="1875" dirty="0">
                <a:solidFill>
                  <a:srgbClr val="B0B0B0"/>
                </a:solidFill>
                <a:latin typeface="Arial" panose="020B0604020202020204" pitchFamily="34" charset="0"/>
                <a:ea typeface="Arial" pitchFamily="34" charset="-122"/>
                <a:cs typeface="Arial" panose="020B0604020202020204" pitchFamily="34" charset="0"/>
              </a:rPr>
              <a:t>• Massive investment in AI infrastructure: $11.34B+ in recent years for compute and data centers</a:t>
            </a:r>
            <a:endParaRPr lang="en-US" sz="1875" dirty="0">
              <a:latin typeface="Arial" panose="020B0604020202020204" pitchFamily="34" charset="0"/>
              <a:cs typeface="Arial" panose="020B0604020202020204" pitchFamily="34" charset="0"/>
            </a:endParaRPr>
          </a:p>
          <a:p>
            <a:r>
              <a:rPr lang="en-US" sz="1875" dirty="0">
                <a:solidFill>
                  <a:srgbClr val="B0B0B0"/>
                </a:solidFill>
                <a:latin typeface="Arial" panose="020B0604020202020204" pitchFamily="34" charset="0"/>
                <a:ea typeface="Arial" pitchFamily="34" charset="-122"/>
                <a:cs typeface="Arial" panose="020B0604020202020204" pitchFamily="34" charset="0"/>
              </a:rPr>
              <a:t>• Vision: Unsupervised FSD and Robotaxi network as key growth drivers</a:t>
            </a:r>
            <a:endParaRPr lang="en-US" sz="1875"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ACA657B9-D9E9-0128-E395-969B9A1D29DD}"/>
              </a:ext>
            </a:extLst>
          </p:cNvPr>
          <p:cNvSpPr txBox="1"/>
          <p:nvPr/>
        </p:nvSpPr>
        <p:spPr>
          <a:xfrm>
            <a:off x="10872229" y="1920795"/>
            <a:ext cx="1176212" cy="584775"/>
          </a:xfrm>
          <a:prstGeom prst="rect">
            <a:avLst/>
          </a:prstGeom>
          <a:noFill/>
        </p:spPr>
        <p:txBody>
          <a:bodyPr wrap="square" rtlCol="0">
            <a:spAutoFit/>
          </a:bodyPr>
          <a:lstStyle/>
          <a:p>
            <a:r>
              <a:rPr lang="en-US" sz="1400" dirty="0" err="1">
                <a:solidFill>
                  <a:srgbClr val="FFFFFF"/>
                </a:solidFill>
                <a:latin typeface="Anonymous Pro"/>
                <a:ea typeface="Anonymous Pro"/>
                <a:cs typeface="Anonymous Pro"/>
                <a:sym typeface="Anonymous Pro"/>
              </a:rPr>
              <a:t>Jawel</a:t>
            </a:r>
            <a:r>
              <a:rPr lang="en-US" sz="1400" dirty="0">
                <a:solidFill>
                  <a:srgbClr val="FFFFFF"/>
                </a:solidFill>
                <a:latin typeface="Anonymous Pro"/>
                <a:ea typeface="Anonymous Pro"/>
                <a:cs typeface="Anonymous Pro"/>
                <a:sym typeface="Anonymous Pro"/>
              </a:rPr>
              <a:t> Israel</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500" fill="hold"/>
                                        <p:tgtEl>
                                          <p:spTgt spid="10"/>
                                        </p:tgtEl>
                                        <p:attrNameLst>
                                          <p:attrName>ppt_x</p:attrName>
                                        </p:attrNameLst>
                                      </p:cBhvr>
                                      <p:tavLst>
                                        <p:tav tm="0">
                                          <p:val>
                                            <p:strVal val="1+#ppt_w/2"/>
                                          </p:val>
                                        </p:tav>
                                        <p:tav tm="100000">
                                          <p:val>
                                            <p:strVal val="#ppt_x"/>
                                          </p:val>
                                        </p:tav>
                                      </p:tavLst>
                                    </p:anim>
                                    <p:anim calcmode="lin" valueType="num">
                                      <p:cBhvr additive="base">
                                        <p:cTn id="11" dur="500" fill="hold"/>
                                        <p:tgtEl>
                                          <p:spTgt spid="10"/>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1+#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500" fill="hold"/>
                                        <p:tgtEl>
                                          <p:spTgt spid="19"/>
                                        </p:tgtEl>
                                        <p:attrNameLst>
                                          <p:attrName>ppt_x</p:attrName>
                                        </p:attrNameLst>
                                      </p:cBhvr>
                                      <p:tavLst>
                                        <p:tav tm="0">
                                          <p:val>
                                            <p:strVal val="1+#ppt_w/2"/>
                                          </p:val>
                                        </p:tav>
                                        <p:tav tm="100000">
                                          <p:val>
                                            <p:strVal val="#ppt_x"/>
                                          </p:val>
                                        </p:tav>
                                      </p:tavLst>
                                    </p:anim>
                                    <p:anim calcmode="lin" valueType="num">
                                      <p:cBhvr additive="base">
                                        <p:cTn id="19" dur="500" fill="hold"/>
                                        <p:tgtEl>
                                          <p:spTgt spid="19"/>
                                        </p:tgtEl>
                                        <p:attrNameLst>
                                          <p:attrName>ppt_y</p:attrName>
                                        </p:attrNameLst>
                                      </p:cBhvr>
                                      <p:tavLst>
                                        <p:tav tm="0">
                                          <p:val>
                                            <p:strVal val="#ppt_y"/>
                                          </p:val>
                                        </p:tav>
                                        <p:tav tm="100000">
                                          <p:val>
                                            <p:strVal val="#ppt_y"/>
                                          </p:val>
                                        </p:tav>
                                      </p:tavLst>
                                    </p:anim>
                                  </p:childTnLst>
                                </p:cTn>
                              </p:par>
                            </p:childTnLst>
                          </p:cTn>
                        </p:par>
                        <p:par>
                          <p:cTn id="20" fill="hold">
                            <p:stCondLst>
                              <p:cond delay="500"/>
                            </p:stCondLst>
                            <p:childTnLst>
                              <p:par>
                                <p:cTn id="21" presetID="14" presetClass="entr" presetSubtype="10"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randombar(horizontal)">
                                      <p:cBhvr>
                                        <p:cTn id="23" dur="500"/>
                                        <p:tgtEl>
                                          <p:spTgt spid="21"/>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randombar(horizontal)">
                                      <p:cBhvr>
                                        <p:cTn id="26" dur="500"/>
                                        <p:tgtEl>
                                          <p:spTgt spid="23"/>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randombar(horizontal)">
                                      <p:cBhvr>
                                        <p:cTn id="29" dur="500"/>
                                        <p:tgtEl>
                                          <p:spTgt spid="24"/>
                                        </p:tgtEl>
                                      </p:cBhvr>
                                    </p:animEffect>
                                  </p:childTnLst>
                                </p:cTn>
                              </p:par>
                              <p:par>
                                <p:cTn id="30" presetID="14" presetClass="entr" presetSubtype="10" fill="hold"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randombar(horizontal)">
                                      <p:cBhvr>
                                        <p:cTn id="32" dur="500"/>
                                        <p:tgtEl>
                                          <p:spTgt spid="22"/>
                                        </p:tgtEl>
                                      </p:cBhvr>
                                    </p:animEffect>
                                  </p:childTnLst>
                                </p:cTn>
                              </p:par>
                            </p:childTnLst>
                          </p:cTn>
                        </p:par>
                        <p:par>
                          <p:cTn id="33" fill="hold">
                            <p:stCondLst>
                              <p:cond delay="1000"/>
                            </p:stCondLst>
                            <p:childTnLst>
                              <p:par>
                                <p:cTn id="34" presetID="14" presetClass="entr" presetSubtype="10" fill="hold" grpId="0"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randombar(horizontal)">
                                      <p:cBhvr>
                                        <p:cTn id="36" dur="500"/>
                                        <p:tgtEl>
                                          <p:spTgt spid="25"/>
                                        </p:tgtEl>
                                      </p:cBhvr>
                                    </p:animEffect>
                                  </p:childTnLst>
                                </p:cTn>
                              </p:par>
                              <p:par>
                                <p:cTn id="37" presetID="14" presetClass="entr" presetSubtype="1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500"/>
                                        <p:tgtEl>
                                          <p:spTgt spid="26"/>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randombar(horizontal)">
                                      <p:cBhvr>
                                        <p:cTn id="42" dur="500"/>
                                        <p:tgtEl>
                                          <p:spTgt spid="27"/>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randombar(horizontal)">
                                      <p:cBhvr>
                                        <p:cTn id="4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9" grpId="0" animBg="1"/>
      <p:bldP spid="20" grpId="0" animBg="1"/>
      <p:bldP spid="21" grpId="0" animBg="1"/>
      <p:bldP spid="23" grpId="0" animBg="1"/>
      <p:bldP spid="24" grpId="0" animBg="1"/>
      <p:bldP spid="25" grpId="0" animBg="1"/>
      <p:bldP spid="27" grpId="0" animBg="1"/>
      <p:bldP spid="28"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5">
            <a:extLst>
              <a:ext uri="{FF2B5EF4-FFF2-40B4-BE49-F238E27FC236}">
                <a16:creationId xmlns:a16="http://schemas.microsoft.com/office/drawing/2014/main" id="{8CCA63FE-AB8D-6F0F-E103-EC9A8E701B85}"/>
              </a:ext>
            </a:extLst>
          </p:cNvPr>
          <p:cNvGrpSpPr/>
          <p:nvPr/>
        </p:nvGrpSpPr>
        <p:grpSpPr>
          <a:xfrm>
            <a:off x="0" y="0"/>
            <a:ext cx="12192000" cy="6858000"/>
            <a:chOff x="0" y="0"/>
            <a:chExt cx="4754414" cy="3080900"/>
          </a:xfrm>
        </p:grpSpPr>
        <p:pic>
          <p:nvPicPr>
            <p:cNvPr id="20" name="Picture 6">
              <a:extLst>
                <a:ext uri="{FF2B5EF4-FFF2-40B4-BE49-F238E27FC236}">
                  <a16:creationId xmlns:a16="http://schemas.microsoft.com/office/drawing/2014/main" id="{D58D5592-4EAD-D8F0-9658-E9B22CC3F062}"/>
                </a:ext>
              </a:extLst>
            </p:cNvPr>
            <p:cNvPicPr>
              <a:picLocks noChangeAspect="1"/>
            </p:cNvPicPr>
            <p:nvPr/>
          </p:nvPicPr>
          <p:blipFill>
            <a:blip r:embed="rId2"/>
            <a:srcRect t="57" b="57"/>
            <a:stretch>
              <a:fillRect/>
            </a:stretch>
          </p:blipFill>
          <p:spPr>
            <a:xfrm>
              <a:off x="0" y="0"/>
              <a:ext cx="4754414" cy="3080900"/>
            </a:xfrm>
            <a:prstGeom prst="rect">
              <a:avLst/>
            </a:prstGeom>
          </p:spPr>
        </p:pic>
      </p:grpSp>
      <p:sp>
        <p:nvSpPr>
          <p:cNvPr id="31" name="Rectangle: Rounded Corners 30">
            <a:extLst>
              <a:ext uri="{FF2B5EF4-FFF2-40B4-BE49-F238E27FC236}">
                <a16:creationId xmlns:a16="http://schemas.microsoft.com/office/drawing/2014/main" id="{06CF626A-7513-74A1-F05D-BDAA59561877}"/>
              </a:ext>
            </a:extLst>
          </p:cNvPr>
          <p:cNvSpPr/>
          <p:nvPr/>
        </p:nvSpPr>
        <p:spPr>
          <a:xfrm>
            <a:off x="457721" y="2143125"/>
            <a:ext cx="8187978" cy="4643438"/>
          </a:xfrm>
          <a:prstGeom prst="round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sz="1688"/>
          </a:p>
        </p:txBody>
      </p:sp>
      <p:sp>
        <p:nvSpPr>
          <p:cNvPr id="10" name="AutoShape 10"/>
          <p:cNvSpPr/>
          <p:nvPr/>
        </p:nvSpPr>
        <p:spPr>
          <a:xfrm>
            <a:off x="1910743" y="421778"/>
            <a:ext cx="1036702" cy="0"/>
          </a:xfrm>
          <a:prstGeom prst="line">
            <a:avLst/>
          </a:prstGeom>
          <a:ln w="9525" cap="flat">
            <a:solidFill>
              <a:srgbClr val="545454"/>
            </a:solidFill>
            <a:prstDash val="solid"/>
            <a:headEnd type="none" w="sm" len="sm"/>
            <a:tailEnd type="none" w="sm" len="sm"/>
          </a:ln>
        </p:spPr>
        <p:txBody>
          <a:bodyPr/>
          <a:lstStyle/>
          <a:p>
            <a:endParaRPr lang="en-GB" sz="1688"/>
          </a:p>
        </p:txBody>
      </p:sp>
      <p:sp>
        <p:nvSpPr>
          <p:cNvPr id="16" name="TextBox 16"/>
          <p:cNvSpPr txBox="1"/>
          <p:nvPr/>
        </p:nvSpPr>
        <p:spPr>
          <a:xfrm>
            <a:off x="10453688" y="506"/>
            <a:ext cx="1471679" cy="1754006"/>
          </a:xfrm>
          <a:prstGeom prst="rect">
            <a:avLst/>
          </a:prstGeom>
        </p:spPr>
        <p:txBody>
          <a:bodyPr wrap="square" lIns="0" tIns="0" rIns="0" bIns="0" rtlCol="0" anchor="t">
            <a:spAutoFit/>
          </a:bodyPr>
          <a:lstStyle/>
          <a:p>
            <a:pPr algn="r">
              <a:lnSpc>
                <a:spcPts val="14556"/>
              </a:lnSpc>
            </a:pPr>
            <a:r>
              <a:rPr lang="en-US" sz="10397" dirty="0">
                <a:solidFill>
                  <a:schemeClr val="bg1">
                    <a:lumMod val="85000"/>
                  </a:schemeClr>
                </a:solidFill>
                <a:latin typeface="Anton"/>
                <a:ea typeface="Anton"/>
                <a:cs typeface="Anton"/>
                <a:sym typeface="Anton"/>
              </a:rPr>
              <a:t>04</a:t>
            </a:r>
          </a:p>
        </p:txBody>
      </p:sp>
      <p:sp>
        <p:nvSpPr>
          <p:cNvPr id="23" name="Text 1">
            <a:extLst>
              <a:ext uri="{FF2B5EF4-FFF2-40B4-BE49-F238E27FC236}">
                <a16:creationId xmlns:a16="http://schemas.microsoft.com/office/drawing/2014/main" id="{D3745B7A-0C2F-7966-AF94-8B4EB5B0196B}"/>
              </a:ext>
            </a:extLst>
          </p:cNvPr>
          <p:cNvSpPr/>
          <p:nvPr/>
        </p:nvSpPr>
        <p:spPr>
          <a:xfrm>
            <a:off x="8007623" y="1457589"/>
            <a:ext cx="4336223" cy="428625"/>
          </a:xfrm>
          <a:prstGeom prst="rect">
            <a:avLst/>
          </a:prstGeom>
          <a:noFill/>
          <a:ln/>
        </p:spPr>
        <p:txBody>
          <a:bodyPr wrap="square" rtlCol="0" anchor="ctr"/>
          <a:lstStyle/>
          <a:p>
            <a:r>
              <a:rPr lang="en-US" b="1" dirty="0">
                <a:solidFill>
                  <a:srgbClr val="C0A918"/>
                </a:solidFill>
                <a:latin typeface="Muli" panose="020B0604020202020204" charset="0"/>
                <a:ea typeface="Arial" pitchFamily="34" charset="-122"/>
                <a:cs typeface="Arial" pitchFamily="34" charset="-120"/>
              </a:rPr>
              <a:t>AUTOMATION IN MANUFACTURING</a:t>
            </a:r>
            <a:endParaRPr lang="en-US" dirty="0">
              <a:solidFill>
                <a:srgbClr val="C0A918"/>
              </a:solidFill>
              <a:latin typeface="Muli" panose="020B0604020202020204" charset="0"/>
            </a:endParaRPr>
          </a:p>
        </p:txBody>
      </p:sp>
      <p:sp>
        <p:nvSpPr>
          <p:cNvPr id="24" name="Text 2">
            <a:extLst>
              <a:ext uri="{FF2B5EF4-FFF2-40B4-BE49-F238E27FC236}">
                <a16:creationId xmlns:a16="http://schemas.microsoft.com/office/drawing/2014/main" id="{2534ED53-E33F-7973-D838-584F96E246FA}"/>
              </a:ext>
            </a:extLst>
          </p:cNvPr>
          <p:cNvSpPr/>
          <p:nvPr/>
        </p:nvSpPr>
        <p:spPr>
          <a:xfrm>
            <a:off x="744885" y="732148"/>
            <a:ext cx="7715250" cy="514350"/>
          </a:xfrm>
          <a:prstGeom prst="rect">
            <a:avLst/>
          </a:prstGeom>
          <a:noFill/>
          <a:ln/>
        </p:spPr>
        <p:txBody>
          <a:bodyPr wrap="square" rtlCol="0" anchor="ctr"/>
          <a:lstStyle/>
          <a:p>
            <a:r>
              <a:rPr lang="en-US" sz="3375" dirty="0">
                <a:solidFill>
                  <a:srgbClr val="FFFFFF"/>
                </a:solidFill>
                <a:latin typeface="Arial Black" pitchFamily="34" charset="0"/>
                <a:ea typeface="Arial Black" pitchFamily="34" charset="-122"/>
                <a:cs typeface="Arial Black" pitchFamily="34" charset="-120"/>
              </a:rPr>
              <a:t>Gigafactories: World's Most Advanced Production Systems</a:t>
            </a:r>
            <a:endParaRPr lang="en-US" sz="3375" dirty="0"/>
          </a:p>
        </p:txBody>
      </p:sp>
      <p:sp>
        <p:nvSpPr>
          <p:cNvPr id="25" name="Text 3">
            <a:extLst>
              <a:ext uri="{FF2B5EF4-FFF2-40B4-BE49-F238E27FC236}">
                <a16:creationId xmlns:a16="http://schemas.microsoft.com/office/drawing/2014/main" id="{144E28A0-D283-B1B4-34F9-FB0EE14684ED}"/>
              </a:ext>
            </a:extLst>
          </p:cNvPr>
          <p:cNvSpPr/>
          <p:nvPr/>
        </p:nvSpPr>
        <p:spPr>
          <a:xfrm>
            <a:off x="694085" y="1576028"/>
            <a:ext cx="6858000" cy="428625"/>
          </a:xfrm>
          <a:prstGeom prst="rect">
            <a:avLst/>
          </a:prstGeom>
          <a:noFill/>
          <a:ln/>
        </p:spPr>
        <p:txBody>
          <a:bodyPr wrap="square" rtlCol="0" anchor="ctr"/>
          <a:lstStyle/>
          <a:p>
            <a:r>
              <a:rPr lang="en-US" sz="1875" dirty="0">
                <a:solidFill>
                  <a:srgbClr val="F4D314"/>
                </a:solidFill>
                <a:latin typeface="Arial Black" pitchFamily="34" charset="0"/>
                <a:ea typeface="Arial Black" pitchFamily="34" charset="-122"/>
                <a:cs typeface="Arial Black" pitchFamily="34" charset="-120"/>
              </a:rPr>
              <a:t>Current State of Automation</a:t>
            </a:r>
            <a:endParaRPr lang="en-US" sz="1875" dirty="0">
              <a:solidFill>
                <a:srgbClr val="F4D314"/>
              </a:solidFill>
            </a:endParaRPr>
          </a:p>
        </p:txBody>
      </p:sp>
      <p:sp>
        <p:nvSpPr>
          <p:cNvPr id="26" name="Text 4">
            <a:extLst>
              <a:ext uri="{FF2B5EF4-FFF2-40B4-BE49-F238E27FC236}">
                <a16:creationId xmlns:a16="http://schemas.microsoft.com/office/drawing/2014/main" id="{448C2909-E2CF-F106-DC08-4F80CC0EDCD1}"/>
              </a:ext>
            </a:extLst>
          </p:cNvPr>
          <p:cNvSpPr/>
          <p:nvPr/>
        </p:nvSpPr>
        <p:spPr>
          <a:xfrm>
            <a:off x="721073" y="2071688"/>
            <a:ext cx="7715250" cy="1474819"/>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875" dirty="0">
                <a:solidFill>
                  <a:schemeClr val="bg1"/>
                </a:solidFill>
                <a:latin typeface="Arial" pitchFamily="34" charset="0"/>
                <a:ea typeface="Arial" pitchFamily="34" charset="-122"/>
                <a:cs typeface="Arial" pitchFamily="34" charset="-120"/>
              </a:rPr>
              <a:t>▸  Tesla's Gigafactories (Fremont, Shanghai, Berlin, Texas, Mexico planned) represent the pinnacle of automotive automation with highly integrated robotics, AI vision systems, and end-to-end vertical integration.</a:t>
            </a:r>
            <a:endParaRPr lang="en-US" sz="1875" dirty="0">
              <a:solidFill>
                <a:schemeClr val="bg1"/>
              </a:solidFill>
            </a:endParaRPr>
          </a:p>
        </p:txBody>
      </p:sp>
      <p:sp>
        <p:nvSpPr>
          <p:cNvPr id="27" name="Text 5">
            <a:extLst>
              <a:ext uri="{FF2B5EF4-FFF2-40B4-BE49-F238E27FC236}">
                <a16:creationId xmlns:a16="http://schemas.microsoft.com/office/drawing/2014/main" id="{EAACED9D-F962-E995-2B50-F2192B10B0AC}"/>
              </a:ext>
            </a:extLst>
          </p:cNvPr>
          <p:cNvSpPr/>
          <p:nvPr/>
        </p:nvSpPr>
        <p:spPr>
          <a:xfrm>
            <a:off x="694085" y="3593079"/>
            <a:ext cx="7715250" cy="42862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875" dirty="0">
                <a:solidFill>
                  <a:schemeClr val="bg1"/>
                </a:solidFill>
                <a:latin typeface="Arial" pitchFamily="34" charset="0"/>
                <a:ea typeface="Arial" pitchFamily="34" charset="-122"/>
                <a:cs typeface="Arial" pitchFamily="34" charset="-120"/>
              </a:rPr>
              <a:t>▸  Advanced robotics handle battery cell production, motor assembly, body welding, and painting with precision and 24/7 operation.</a:t>
            </a:r>
            <a:endParaRPr lang="en-US" sz="1875" dirty="0">
              <a:solidFill>
                <a:schemeClr val="bg1"/>
              </a:solidFill>
            </a:endParaRPr>
          </a:p>
        </p:txBody>
      </p:sp>
      <p:sp>
        <p:nvSpPr>
          <p:cNvPr id="28" name="Text 6">
            <a:extLst>
              <a:ext uri="{FF2B5EF4-FFF2-40B4-BE49-F238E27FC236}">
                <a16:creationId xmlns:a16="http://schemas.microsoft.com/office/drawing/2014/main" id="{CAD00A83-97D1-CD0F-A025-D51B52B85A89}"/>
              </a:ext>
            </a:extLst>
          </p:cNvPr>
          <p:cNvSpPr/>
          <p:nvPr/>
        </p:nvSpPr>
        <p:spPr>
          <a:xfrm>
            <a:off x="694085" y="4238537"/>
            <a:ext cx="7715250" cy="42862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875" dirty="0">
                <a:solidFill>
                  <a:schemeClr val="bg1"/>
                </a:solidFill>
                <a:latin typeface="Arial" pitchFamily="34" charset="0"/>
                <a:ea typeface="Arial" pitchFamily="34" charset="-122"/>
                <a:cs typeface="Arial" pitchFamily="34" charset="-120"/>
              </a:rPr>
              <a:t>▸  AI applications include real-time quality inspection, predictive maintenance reducing downtime, and process optimization.</a:t>
            </a:r>
            <a:endParaRPr lang="en-US" sz="1875" dirty="0">
              <a:solidFill>
                <a:schemeClr val="bg1"/>
              </a:solidFill>
            </a:endParaRPr>
          </a:p>
        </p:txBody>
      </p:sp>
      <p:sp>
        <p:nvSpPr>
          <p:cNvPr id="29" name="Text 7">
            <a:extLst>
              <a:ext uri="{FF2B5EF4-FFF2-40B4-BE49-F238E27FC236}">
                <a16:creationId xmlns:a16="http://schemas.microsoft.com/office/drawing/2014/main" id="{2DB601C2-6E7E-6A6F-1813-CF5E52D9DAD4}"/>
              </a:ext>
            </a:extLst>
          </p:cNvPr>
          <p:cNvSpPr/>
          <p:nvPr/>
        </p:nvSpPr>
        <p:spPr>
          <a:xfrm>
            <a:off x="694085" y="4738599"/>
            <a:ext cx="7715250" cy="1041842"/>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875" dirty="0">
                <a:solidFill>
                  <a:schemeClr val="bg1"/>
                </a:solidFill>
                <a:latin typeface="Arial" pitchFamily="34" charset="0"/>
                <a:ea typeface="Arial" pitchFamily="34" charset="-122"/>
                <a:cs typeface="Arial" pitchFamily="34" charset="-120"/>
              </a:rPr>
              <a:t>▸  2026 Plans: Ramping six new production lines across vehicles, Bots (Optimus), energy storage, and batteries – leveraging existing footprints for growth.</a:t>
            </a:r>
            <a:endParaRPr lang="en-US" sz="1875" dirty="0">
              <a:solidFill>
                <a:schemeClr val="bg1"/>
              </a:solidFill>
            </a:endParaRPr>
          </a:p>
        </p:txBody>
      </p:sp>
      <p:sp>
        <p:nvSpPr>
          <p:cNvPr id="30" name="Text 8">
            <a:extLst>
              <a:ext uri="{FF2B5EF4-FFF2-40B4-BE49-F238E27FC236}">
                <a16:creationId xmlns:a16="http://schemas.microsoft.com/office/drawing/2014/main" id="{0BA98404-A46A-DFAB-890D-D8E8B73BA8BB}"/>
              </a:ext>
            </a:extLst>
          </p:cNvPr>
          <p:cNvSpPr/>
          <p:nvPr/>
        </p:nvSpPr>
        <p:spPr>
          <a:xfrm>
            <a:off x="694085" y="5669762"/>
            <a:ext cx="7715250" cy="990134"/>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875" dirty="0">
                <a:solidFill>
                  <a:schemeClr val="bg1"/>
                </a:solidFill>
                <a:latin typeface="Arial" pitchFamily="34" charset="0"/>
                <a:ea typeface="Arial" pitchFamily="34" charset="-122"/>
                <a:cs typeface="Arial" pitchFamily="34" charset="-120"/>
              </a:rPr>
              <a:t>▸  Impact: Significant productivity gains, cost reduction, and consistency; however, requires highly skilled technicians and engineers to oversee and maintain systems.</a:t>
            </a:r>
            <a:endParaRPr lang="en-US" sz="1875" dirty="0">
              <a:solidFill>
                <a:schemeClr val="bg1"/>
              </a:solidFill>
            </a:endParaRPr>
          </a:p>
        </p:txBody>
      </p:sp>
      <p:sp>
        <p:nvSpPr>
          <p:cNvPr id="2" name="TextBox 1">
            <a:extLst>
              <a:ext uri="{FF2B5EF4-FFF2-40B4-BE49-F238E27FC236}">
                <a16:creationId xmlns:a16="http://schemas.microsoft.com/office/drawing/2014/main" id="{1D510CBF-8E10-1B73-51F2-D420F676F175}"/>
              </a:ext>
            </a:extLst>
          </p:cNvPr>
          <p:cNvSpPr txBox="1"/>
          <p:nvPr/>
        </p:nvSpPr>
        <p:spPr>
          <a:xfrm>
            <a:off x="10895549" y="1819153"/>
            <a:ext cx="1176212" cy="584775"/>
          </a:xfrm>
          <a:prstGeom prst="rect">
            <a:avLst/>
          </a:prstGeom>
          <a:noFill/>
        </p:spPr>
        <p:txBody>
          <a:bodyPr wrap="square" rtlCol="0">
            <a:spAutoFit/>
          </a:bodyPr>
          <a:lstStyle/>
          <a:p>
            <a:r>
              <a:rPr lang="en-US" sz="1400" dirty="0" err="1">
                <a:solidFill>
                  <a:srgbClr val="FFFFFF"/>
                </a:solidFill>
                <a:latin typeface="Anonymous Pro"/>
                <a:ea typeface="Anonymous Pro"/>
                <a:cs typeface="Anonymous Pro"/>
                <a:sym typeface="Anonymous Pro"/>
              </a:rPr>
              <a:t>Jawel</a:t>
            </a:r>
            <a:r>
              <a:rPr lang="en-US" sz="1400" dirty="0">
                <a:solidFill>
                  <a:srgbClr val="FFFFFF"/>
                </a:solidFill>
                <a:latin typeface="Anonymous Pro"/>
                <a:ea typeface="Anonymous Pro"/>
                <a:cs typeface="Anonymous Pro"/>
                <a:sym typeface="Anonymous Pro"/>
              </a:rPr>
              <a:t> Israel</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1000"/>
                                        <p:tgtEl>
                                          <p:spTgt spid="25"/>
                                        </p:tgtEl>
                                      </p:cBhvr>
                                    </p:animEffect>
                                    <p:anim calcmode="lin" valueType="num">
                                      <p:cBhvr>
                                        <p:cTn id="21" dur="1000" fill="hold"/>
                                        <p:tgtEl>
                                          <p:spTgt spid="25"/>
                                        </p:tgtEl>
                                        <p:attrNameLst>
                                          <p:attrName>ppt_x</p:attrName>
                                        </p:attrNameLst>
                                      </p:cBhvr>
                                      <p:tavLst>
                                        <p:tav tm="0">
                                          <p:val>
                                            <p:strVal val="#ppt_x"/>
                                          </p:val>
                                        </p:tav>
                                        <p:tav tm="100000">
                                          <p:val>
                                            <p:strVal val="#ppt_x"/>
                                          </p:val>
                                        </p:tav>
                                      </p:tavLst>
                                    </p:anim>
                                    <p:anim calcmode="lin" valueType="num">
                                      <p:cBhvr>
                                        <p:cTn id="22" dur="1000" fill="hold"/>
                                        <p:tgtEl>
                                          <p:spTgt spid="25"/>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42" presetClass="entr" presetSubtype="0"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1000"/>
                                        <p:tgtEl>
                                          <p:spTgt spid="26"/>
                                        </p:tgtEl>
                                      </p:cBhvr>
                                    </p:animEffect>
                                    <p:anim calcmode="lin" valueType="num">
                                      <p:cBhvr>
                                        <p:cTn id="27" dur="1000" fill="hold"/>
                                        <p:tgtEl>
                                          <p:spTgt spid="26"/>
                                        </p:tgtEl>
                                        <p:attrNameLst>
                                          <p:attrName>ppt_x</p:attrName>
                                        </p:attrNameLst>
                                      </p:cBhvr>
                                      <p:tavLst>
                                        <p:tav tm="0">
                                          <p:val>
                                            <p:strVal val="#ppt_x"/>
                                          </p:val>
                                        </p:tav>
                                        <p:tav tm="100000">
                                          <p:val>
                                            <p:strVal val="#ppt_x"/>
                                          </p:val>
                                        </p:tav>
                                      </p:tavLst>
                                    </p:anim>
                                    <p:anim calcmode="lin" valueType="num">
                                      <p:cBhvr>
                                        <p:cTn id="28" dur="1000" fill="hold"/>
                                        <p:tgtEl>
                                          <p:spTgt spid="26"/>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1000"/>
                                        <p:tgtEl>
                                          <p:spTgt spid="27"/>
                                        </p:tgtEl>
                                      </p:cBhvr>
                                    </p:animEffect>
                                    <p:anim calcmode="lin" valueType="num">
                                      <p:cBhvr>
                                        <p:cTn id="33" dur="1000" fill="hold"/>
                                        <p:tgtEl>
                                          <p:spTgt spid="27"/>
                                        </p:tgtEl>
                                        <p:attrNameLst>
                                          <p:attrName>ppt_x</p:attrName>
                                        </p:attrNameLst>
                                      </p:cBhvr>
                                      <p:tavLst>
                                        <p:tav tm="0">
                                          <p:val>
                                            <p:strVal val="#ppt_x"/>
                                          </p:val>
                                        </p:tav>
                                        <p:tav tm="100000">
                                          <p:val>
                                            <p:strVal val="#ppt_x"/>
                                          </p:val>
                                        </p:tav>
                                      </p:tavLst>
                                    </p:anim>
                                    <p:anim calcmode="lin" valueType="num">
                                      <p:cBhvr>
                                        <p:cTn id="34" dur="1000" fill="hold"/>
                                        <p:tgtEl>
                                          <p:spTgt spid="27"/>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1000"/>
                                        <p:tgtEl>
                                          <p:spTgt spid="28"/>
                                        </p:tgtEl>
                                      </p:cBhvr>
                                    </p:animEffect>
                                    <p:anim calcmode="lin" valueType="num">
                                      <p:cBhvr>
                                        <p:cTn id="39" dur="1000" fill="hold"/>
                                        <p:tgtEl>
                                          <p:spTgt spid="28"/>
                                        </p:tgtEl>
                                        <p:attrNameLst>
                                          <p:attrName>ppt_x</p:attrName>
                                        </p:attrNameLst>
                                      </p:cBhvr>
                                      <p:tavLst>
                                        <p:tav tm="0">
                                          <p:val>
                                            <p:strVal val="#ppt_x"/>
                                          </p:val>
                                        </p:tav>
                                        <p:tav tm="100000">
                                          <p:val>
                                            <p:strVal val="#ppt_x"/>
                                          </p:val>
                                        </p:tav>
                                      </p:tavLst>
                                    </p:anim>
                                    <p:anim calcmode="lin" valueType="num">
                                      <p:cBhvr>
                                        <p:cTn id="40" dur="1000" fill="hold"/>
                                        <p:tgtEl>
                                          <p:spTgt spid="28"/>
                                        </p:tgtEl>
                                        <p:attrNameLst>
                                          <p:attrName>ppt_y</p:attrName>
                                        </p:attrNameLst>
                                      </p:cBhvr>
                                      <p:tavLst>
                                        <p:tav tm="0">
                                          <p:val>
                                            <p:strVal val="#ppt_y+.1"/>
                                          </p:val>
                                        </p:tav>
                                        <p:tav tm="100000">
                                          <p:val>
                                            <p:strVal val="#ppt_y"/>
                                          </p:val>
                                        </p:tav>
                                      </p:tavLst>
                                    </p:anim>
                                  </p:childTnLst>
                                </p:cTn>
                              </p:par>
                            </p:childTnLst>
                          </p:cTn>
                        </p:par>
                        <p:par>
                          <p:cTn id="41" fill="hold">
                            <p:stCondLst>
                              <p:cond delay="4500"/>
                            </p:stCondLst>
                            <p:childTnLst>
                              <p:par>
                                <p:cTn id="42" presetID="42" presetClass="entr" presetSubtype="0" fill="hold" grpId="0" nodeType="after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1000"/>
                                        <p:tgtEl>
                                          <p:spTgt spid="29"/>
                                        </p:tgtEl>
                                      </p:cBhvr>
                                    </p:animEffect>
                                    <p:anim calcmode="lin" valueType="num">
                                      <p:cBhvr>
                                        <p:cTn id="45" dur="1000" fill="hold"/>
                                        <p:tgtEl>
                                          <p:spTgt spid="29"/>
                                        </p:tgtEl>
                                        <p:attrNameLst>
                                          <p:attrName>ppt_x</p:attrName>
                                        </p:attrNameLst>
                                      </p:cBhvr>
                                      <p:tavLst>
                                        <p:tav tm="0">
                                          <p:val>
                                            <p:strVal val="#ppt_x"/>
                                          </p:val>
                                        </p:tav>
                                        <p:tav tm="100000">
                                          <p:val>
                                            <p:strVal val="#ppt_x"/>
                                          </p:val>
                                        </p:tav>
                                      </p:tavLst>
                                    </p:anim>
                                    <p:anim calcmode="lin" valueType="num">
                                      <p:cBhvr>
                                        <p:cTn id="46" dur="1000" fill="hold"/>
                                        <p:tgtEl>
                                          <p:spTgt spid="29"/>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42" presetClass="entr" presetSubtype="0"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1000"/>
                                        <p:tgtEl>
                                          <p:spTgt spid="30"/>
                                        </p:tgtEl>
                                      </p:cBhvr>
                                    </p:animEffect>
                                    <p:anim calcmode="lin" valueType="num">
                                      <p:cBhvr>
                                        <p:cTn id="51" dur="1000" fill="hold"/>
                                        <p:tgtEl>
                                          <p:spTgt spid="30"/>
                                        </p:tgtEl>
                                        <p:attrNameLst>
                                          <p:attrName>ppt_x</p:attrName>
                                        </p:attrNameLst>
                                      </p:cBhvr>
                                      <p:tavLst>
                                        <p:tav tm="0">
                                          <p:val>
                                            <p:strVal val="#ppt_x"/>
                                          </p:val>
                                        </p:tav>
                                        <p:tav tm="100000">
                                          <p:val>
                                            <p:strVal val="#ppt_x"/>
                                          </p:val>
                                        </p:tav>
                                      </p:tavLst>
                                    </p:anim>
                                    <p:anim calcmode="lin" valueType="num">
                                      <p:cBhvr>
                                        <p:cTn id="5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3" grpId="0" animBg="1"/>
      <p:bldP spid="24" grpId="0" animBg="1"/>
      <p:bldP spid="25" grpId="0" animBg="1"/>
      <p:bldP spid="26" grpId="0" animBg="1"/>
      <p:bldP spid="27" grpId="0" animBg="1"/>
      <p:bldP spid="28" grpId="0" animBg="1"/>
      <p:bldP spid="29" grpId="0" animBg="1"/>
      <p:bldP spid="30" grpId="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2192000" cy="6858000"/>
            <a:chOff x="0" y="0"/>
            <a:chExt cx="4802227" cy="4055240"/>
          </a:xfrm>
        </p:grpSpPr>
        <p:pic>
          <p:nvPicPr>
            <p:cNvPr id="3" name="Picture 3"/>
            <p:cNvPicPr>
              <a:picLocks noChangeAspect="1"/>
            </p:cNvPicPr>
            <p:nvPr/>
          </p:nvPicPr>
          <p:blipFill>
            <a:blip r:embed="rId2"/>
            <a:srcRect l="41" r="41"/>
            <a:stretch>
              <a:fillRect/>
            </a:stretch>
          </p:blipFill>
          <p:spPr>
            <a:xfrm>
              <a:off x="0" y="0"/>
              <a:ext cx="4802227" cy="4055240"/>
            </a:xfrm>
            <a:prstGeom prst="rect">
              <a:avLst/>
            </a:prstGeom>
          </p:spPr>
        </p:pic>
      </p:grpSp>
      <p:sp>
        <p:nvSpPr>
          <p:cNvPr id="4" name="AutoShape 4"/>
          <p:cNvSpPr/>
          <p:nvPr/>
        </p:nvSpPr>
        <p:spPr>
          <a:xfrm>
            <a:off x="6580699" y="667941"/>
            <a:ext cx="3543219" cy="0"/>
          </a:xfrm>
          <a:prstGeom prst="line">
            <a:avLst/>
          </a:prstGeom>
          <a:ln w="9525" cap="flat">
            <a:solidFill>
              <a:srgbClr val="545454"/>
            </a:solidFill>
            <a:prstDash val="solid"/>
            <a:headEnd type="none" w="sm" len="sm"/>
            <a:tailEnd type="none" w="sm" len="sm"/>
          </a:ln>
        </p:spPr>
        <p:txBody>
          <a:bodyPr/>
          <a:lstStyle/>
          <a:p>
            <a:endParaRPr lang="en-GB" sz="1688"/>
          </a:p>
        </p:txBody>
      </p:sp>
      <p:sp>
        <p:nvSpPr>
          <p:cNvPr id="11" name="AutoShape 11"/>
          <p:cNvSpPr/>
          <p:nvPr/>
        </p:nvSpPr>
        <p:spPr>
          <a:xfrm>
            <a:off x="1910743" y="421778"/>
            <a:ext cx="1036702" cy="0"/>
          </a:xfrm>
          <a:prstGeom prst="line">
            <a:avLst/>
          </a:prstGeom>
          <a:ln w="9525" cap="flat">
            <a:solidFill>
              <a:srgbClr val="545454"/>
            </a:solidFill>
            <a:prstDash val="solid"/>
            <a:headEnd type="none" w="sm" len="sm"/>
            <a:tailEnd type="none" w="sm" len="sm"/>
          </a:ln>
        </p:spPr>
        <p:txBody>
          <a:bodyPr/>
          <a:lstStyle/>
          <a:p>
            <a:endParaRPr lang="en-GB" sz="1688"/>
          </a:p>
        </p:txBody>
      </p:sp>
      <p:sp>
        <p:nvSpPr>
          <p:cNvPr id="12" name="Freeform 12"/>
          <p:cNvSpPr/>
          <p:nvPr/>
        </p:nvSpPr>
        <p:spPr>
          <a:xfrm>
            <a:off x="4095750" y="1214437"/>
            <a:ext cx="714375" cy="500063"/>
          </a:xfrm>
          <a:custGeom>
            <a:avLst/>
            <a:gdLst/>
            <a:ahLst/>
            <a:cxnLst/>
            <a:rect l="l" t="t" r="r" b="b"/>
            <a:pathLst>
              <a:path w="1533852" h="1528013">
                <a:moveTo>
                  <a:pt x="0" y="0"/>
                </a:moveTo>
                <a:lnTo>
                  <a:pt x="1533853" y="0"/>
                </a:lnTo>
                <a:lnTo>
                  <a:pt x="1533853" y="1528013"/>
                </a:lnTo>
                <a:lnTo>
                  <a:pt x="0" y="1528013"/>
                </a:lnTo>
                <a:lnTo>
                  <a:pt x="0" y="0"/>
                </a:lnTo>
                <a:close/>
              </a:path>
            </a:pathLst>
          </a:custGeom>
          <a:blipFill>
            <a:blip r:embed="rId3"/>
            <a:stretch>
              <a:fillRect/>
            </a:stretch>
          </a:blipFill>
        </p:spPr>
        <p:txBody>
          <a:bodyPr/>
          <a:lstStyle/>
          <a:p>
            <a:endParaRPr lang="en-GB" sz="1688"/>
          </a:p>
        </p:txBody>
      </p:sp>
      <p:sp>
        <p:nvSpPr>
          <p:cNvPr id="13" name="Text 1">
            <a:extLst>
              <a:ext uri="{FF2B5EF4-FFF2-40B4-BE49-F238E27FC236}">
                <a16:creationId xmlns:a16="http://schemas.microsoft.com/office/drawing/2014/main" id="{3813847D-0A70-9F92-286A-0E0B7F80B6E2}"/>
              </a:ext>
            </a:extLst>
          </p:cNvPr>
          <p:cNvSpPr/>
          <p:nvPr/>
        </p:nvSpPr>
        <p:spPr>
          <a:xfrm>
            <a:off x="9271530" y="1369824"/>
            <a:ext cx="2752572" cy="42862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pPr algn="r"/>
            <a:r>
              <a:rPr lang="en-US" sz="1875" b="1" dirty="0">
                <a:solidFill>
                  <a:srgbClr val="C0A918"/>
                </a:solidFill>
                <a:latin typeface="Muli" panose="020B0604020202020204" charset="0"/>
                <a:ea typeface="Arial" pitchFamily="34" charset="-122"/>
                <a:cs typeface="Arial" pitchFamily="34" charset="-120"/>
              </a:rPr>
              <a:t>OPTIMUS: THE NEXT FRONTIER</a:t>
            </a:r>
            <a:endParaRPr lang="en-US" sz="1875" dirty="0">
              <a:solidFill>
                <a:srgbClr val="C0A918"/>
              </a:solidFill>
              <a:latin typeface="Muli" panose="020B0604020202020204" charset="0"/>
            </a:endParaRPr>
          </a:p>
        </p:txBody>
      </p:sp>
      <p:sp>
        <p:nvSpPr>
          <p:cNvPr id="14" name="Text 2">
            <a:extLst>
              <a:ext uri="{FF2B5EF4-FFF2-40B4-BE49-F238E27FC236}">
                <a16:creationId xmlns:a16="http://schemas.microsoft.com/office/drawing/2014/main" id="{DC44A406-C566-48BB-2C93-45A8D49A0440}"/>
              </a:ext>
            </a:extLst>
          </p:cNvPr>
          <p:cNvSpPr/>
          <p:nvPr/>
        </p:nvSpPr>
        <p:spPr>
          <a:xfrm>
            <a:off x="563562" y="350244"/>
            <a:ext cx="7715250" cy="514350"/>
          </a:xfrm>
          <a:prstGeom prst="rect">
            <a:avLst/>
          </a:prstGeom>
          <a:noFill/>
          <a:ln/>
        </p:spPr>
        <p:txBody>
          <a:bodyPr wrap="square" rtlCol="0" anchor="ctr"/>
          <a:lstStyle/>
          <a:p>
            <a:r>
              <a:rPr lang="en-US" sz="3375" dirty="0">
                <a:solidFill>
                  <a:srgbClr val="FFFFFF"/>
                </a:solidFill>
                <a:latin typeface="Arial Black" pitchFamily="34" charset="0"/>
                <a:ea typeface="Arial Black" pitchFamily="34" charset="-122"/>
                <a:cs typeface="Arial Black" pitchFamily="34" charset="-120"/>
              </a:rPr>
              <a:t>Humanoid Robots Reshaping the Future of Work</a:t>
            </a:r>
            <a:endParaRPr lang="en-US" sz="3375" dirty="0"/>
          </a:p>
        </p:txBody>
      </p:sp>
      <p:sp>
        <p:nvSpPr>
          <p:cNvPr id="15" name="Shape 3">
            <a:extLst>
              <a:ext uri="{FF2B5EF4-FFF2-40B4-BE49-F238E27FC236}">
                <a16:creationId xmlns:a16="http://schemas.microsoft.com/office/drawing/2014/main" id="{0C3A869A-6261-5C2D-E5E3-274146F87192}"/>
              </a:ext>
            </a:extLst>
          </p:cNvPr>
          <p:cNvSpPr/>
          <p:nvPr/>
        </p:nvSpPr>
        <p:spPr>
          <a:xfrm>
            <a:off x="563562" y="1335884"/>
            <a:ext cx="5790743" cy="1581402"/>
          </a:xfrm>
          <a:prstGeom prst="roundRect">
            <a:avLst>
              <a:gd name="adj" fmla="val 7692"/>
            </a:avLst>
          </a:prstGeom>
          <a:solidFill>
            <a:srgbClr val="141414"/>
          </a:solidFill>
          <a:ln/>
        </p:spPr>
        <p:txBody>
          <a:bodyPr/>
          <a:lstStyle/>
          <a:p>
            <a:endParaRPr lang="en-GB" sz="1875"/>
          </a:p>
        </p:txBody>
      </p:sp>
      <p:pic>
        <p:nvPicPr>
          <p:cNvPr id="16" name="Image 0" descr="preencoded.png">
            <a:extLst>
              <a:ext uri="{FF2B5EF4-FFF2-40B4-BE49-F238E27FC236}">
                <a16:creationId xmlns:a16="http://schemas.microsoft.com/office/drawing/2014/main" id="{B2236822-FECF-FEEE-0FCC-107123E77B51}"/>
              </a:ext>
            </a:extLst>
          </p:cNvPr>
          <p:cNvPicPr>
            <a:picLocks noChangeAspect="1"/>
          </p:cNvPicPr>
          <p:nvPr/>
        </p:nvPicPr>
        <p:blipFill>
          <a:blip r:embed="rId4">
            <a:lum bright="70000" contrast="-70000"/>
          </a:blip>
          <a:stretch>
            <a:fillRect/>
          </a:stretch>
        </p:blipFill>
        <p:spPr>
          <a:xfrm>
            <a:off x="747890" y="1834162"/>
            <a:ext cx="428625" cy="428625"/>
          </a:xfrm>
          <a:prstGeom prst="rect">
            <a:avLst/>
          </a:prstGeom>
        </p:spPr>
      </p:pic>
      <p:sp>
        <p:nvSpPr>
          <p:cNvPr id="17" name="Text 4">
            <a:extLst>
              <a:ext uri="{FF2B5EF4-FFF2-40B4-BE49-F238E27FC236}">
                <a16:creationId xmlns:a16="http://schemas.microsoft.com/office/drawing/2014/main" id="{203F5D53-648B-4DFA-EF95-F1085690B85F}"/>
              </a:ext>
            </a:extLst>
          </p:cNvPr>
          <p:cNvSpPr/>
          <p:nvPr/>
        </p:nvSpPr>
        <p:spPr>
          <a:xfrm>
            <a:off x="1224140" y="1714500"/>
            <a:ext cx="5228930" cy="857250"/>
          </a:xfrm>
          <a:prstGeom prst="rect">
            <a:avLst/>
          </a:prstGeom>
          <a:noFill/>
          <a:ln/>
        </p:spPr>
        <p:txBody>
          <a:bodyPr wrap="square" rtlCol="0" anchor="ctr"/>
          <a:lstStyle/>
          <a:p>
            <a:r>
              <a:rPr lang="en-US" sz="1875" dirty="0">
                <a:solidFill>
                  <a:srgbClr val="B0B0B0"/>
                </a:solidFill>
                <a:latin typeface="Arial" pitchFamily="34" charset="0"/>
                <a:ea typeface="Arial" pitchFamily="34" charset="-122"/>
                <a:cs typeface="Arial" pitchFamily="34" charset="-120"/>
              </a:rPr>
              <a:t>Vision: General-purpose bi-pedal robot for unsafe, repetitive, or boring tasks in factories and homes. "Physical AI" to create abundance by giving humans time back for meaningful work.</a:t>
            </a:r>
            <a:endParaRPr lang="en-US" sz="1875" dirty="0"/>
          </a:p>
        </p:txBody>
      </p:sp>
      <p:sp>
        <p:nvSpPr>
          <p:cNvPr id="18" name="Shape 5">
            <a:extLst>
              <a:ext uri="{FF2B5EF4-FFF2-40B4-BE49-F238E27FC236}">
                <a16:creationId xmlns:a16="http://schemas.microsoft.com/office/drawing/2014/main" id="{790D13AD-8D7E-5D64-1BD0-B87180E63482}"/>
              </a:ext>
            </a:extLst>
          </p:cNvPr>
          <p:cNvSpPr/>
          <p:nvPr/>
        </p:nvSpPr>
        <p:spPr>
          <a:xfrm>
            <a:off x="595312" y="3000376"/>
            <a:ext cx="5100638" cy="3571874"/>
          </a:xfrm>
          <a:prstGeom prst="roundRect">
            <a:avLst>
              <a:gd name="adj" fmla="val 4348"/>
            </a:avLst>
          </a:prstGeom>
          <a:solidFill>
            <a:srgbClr val="141414"/>
          </a:solidFill>
          <a:ln/>
        </p:spPr>
        <p:txBody>
          <a:bodyPr/>
          <a:lstStyle/>
          <a:p>
            <a:endParaRPr lang="en-GB" sz="1875"/>
          </a:p>
        </p:txBody>
      </p:sp>
      <p:sp>
        <p:nvSpPr>
          <p:cNvPr id="19" name="Text 6">
            <a:extLst>
              <a:ext uri="{FF2B5EF4-FFF2-40B4-BE49-F238E27FC236}">
                <a16:creationId xmlns:a16="http://schemas.microsoft.com/office/drawing/2014/main" id="{C5F7D9F4-DA1A-9B7D-10E7-7588F3AC8473}"/>
              </a:ext>
            </a:extLst>
          </p:cNvPr>
          <p:cNvSpPr/>
          <p:nvPr/>
        </p:nvSpPr>
        <p:spPr>
          <a:xfrm>
            <a:off x="895350" y="3225603"/>
            <a:ext cx="4500563" cy="342900"/>
          </a:xfrm>
          <a:prstGeom prst="rect">
            <a:avLst/>
          </a:prstGeom>
          <a:noFill/>
          <a:ln/>
        </p:spPr>
        <p:txBody>
          <a:bodyPr wrap="square" rtlCol="0" anchor="ctr"/>
          <a:lstStyle/>
          <a:p>
            <a:pPr algn="ctr"/>
            <a:r>
              <a:rPr lang="en-US" sz="1875" dirty="0">
                <a:solidFill>
                  <a:srgbClr val="F4D314"/>
                </a:solidFill>
                <a:latin typeface="Arial Black" pitchFamily="34" charset="0"/>
                <a:ea typeface="Arial Black" pitchFamily="34" charset="-122"/>
                <a:cs typeface="Arial Black" pitchFamily="34" charset="-120"/>
              </a:rPr>
              <a:t>Deployment Plans &amp; Economics</a:t>
            </a:r>
            <a:endParaRPr lang="en-US" sz="1875" dirty="0">
              <a:solidFill>
                <a:srgbClr val="F4D314"/>
              </a:solidFill>
            </a:endParaRPr>
          </a:p>
        </p:txBody>
      </p:sp>
      <p:sp>
        <p:nvSpPr>
          <p:cNvPr id="20" name="Text 7">
            <a:extLst>
              <a:ext uri="{FF2B5EF4-FFF2-40B4-BE49-F238E27FC236}">
                <a16:creationId xmlns:a16="http://schemas.microsoft.com/office/drawing/2014/main" id="{CD7F6AD9-FC1F-186C-C3BB-0460E40ED954}"/>
              </a:ext>
            </a:extLst>
          </p:cNvPr>
          <p:cNvSpPr/>
          <p:nvPr/>
        </p:nvSpPr>
        <p:spPr>
          <a:xfrm>
            <a:off x="1033462" y="4306092"/>
            <a:ext cx="4348163" cy="1371600"/>
          </a:xfrm>
          <a:prstGeom prst="rect">
            <a:avLst/>
          </a:prstGeom>
          <a:noFill/>
          <a:ln/>
        </p:spPr>
        <p:txBody>
          <a:bodyPr wrap="square" rtlCol="0" anchor="ctr"/>
          <a:lstStyle/>
          <a:p>
            <a:r>
              <a:rPr lang="en-US" sz="1875" dirty="0">
                <a:solidFill>
                  <a:srgbClr val="B0B0B0"/>
                </a:solidFill>
                <a:latin typeface="Arial" pitchFamily="34" charset="0"/>
                <a:ea typeface="Arial" pitchFamily="34" charset="-122"/>
                <a:cs typeface="Arial" pitchFamily="34" charset="-120"/>
              </a:rPr>
              <a:t>• Target: ~10% workforce replacement for $2.5B annual savings</a:t>
            </a:r>
            <a:endParaRPr lang="en-US" sz="1875" dirty="0"/>
          </a:p>
          <a:p>
            <a:r>
              <a:rPr lang="en-US" sz="1875" dirty="0">
                <a:solidFill>
                  <a:srgbClr val="B0B0B0"/>
                </a:solidFill>
                <a:latin typeface="Arial" pitchFamily="34" charset="0"/>
                <a:ea typeface="Arial" pitchFamily="34" charset="-122"/>
                <a:cs typeface="Arial" pitchFamily="34" charset="-120"/>
              </a:rPr>
              <a:t>• Each Optimus: ~$57k/year savings vs human; 5-yr cost ~$105k</a:t>
            </a:r>
            <a:endParaRPr lang="en-US" sz="1875" dirty="0"/>
          </a:p>
          <a:p>
            <a:r>
              <a:rPr lang="en-US" sz="1875" dirty="0">
                <a:solidFill>
                  <a:srgbClr val="B0B0B0"/>
                </a:solidFill>
                <a:latin typeface="Arial" pitchFamily="34" charset="0"/>
                <a:ea typeface="Arial" pitchFamily="34" charset="-122"/>
                <a:cs typeface="Arial" pitchFamily="34" charset="-120"/>
              </a:rPr>
              <a:t>• Production ramp: Thousands in 2025 → 50,000 in 2026</a:t>
            </a:r>
            <a:endParaRPr lang="en-US" sz="1875" dirty="0"/>
          </a:p>
          <a:p>
            <a:r>
              <a:rPr lang="en-US" sz="1875" dirty="0">
                <a:solidFill>
                  <a:srgbClr val="B0B0B0"/>
                </a:solidFill>
                <a:latin typeface="Arial" pitchFamily="34" charset="0"/>
                <a:ea typeface="Arial" pitchFamily="34" charset="-122"/>
                <a:cs typeface="Arial" pitchFamily="34" charset="-120"/>
              </a:rPr>
              <a:t>• 100+ Optimus-related job openings posted (2026)</a:t>
            </a:r>
            <a:endParaRPr lang="en-US" sz="1875" dirty="0"/>
          </a:p>
        </p:txBody>
      </p:sp>
      <p:sp>
        <p:nvSpPr>
          <p:cNvPr id="21" name="Shape 8">
            <a:extLst>
              <a:ext uri="{FF2B5EF4-FFF2-40B4-BE49-F238E27FC236}">
                <a16:creationId xmlns:a16="http://schemas.microsoft.com/office/drawing/2014/main" id="{7C93F4AA-79D8-913D-44A0-D54505B9BE1F}"/>
              </a:ext>
            </a:extLst>
          </p:cNvPr>
          <p:cNvSpPr/>
          <p:nvPr/>
        </p:nvSpPr>
        <p:spPr>
          <a:xfrm>
            <a:off x="5867400" y="3000376"/>
            <a:ext cx="5372100" cy="3571874"/>
          </a:xfrm>
          <a:prstGeom prst="roundRect">
            <a:avLst>
              <a:gd name="adj" fmla="val 4348"/>
            </a:avLst>
          </a:prstGeom>
          <a:solidFill>
            <a:srgbClr val="141414"/>
          </a:solidFill>
          <a:ln/>
        </p:spPr>
        <p:txBody>
          <a:bodyPr/>
          <a:lstStyle/>
          <a:p>
            <a:endParaRPr lang="en-GB" sz="1875"/>
          </a:p>
        </p:txBody>
      </p:sp>
      <p:sp>
        <p:nvSpPr>
          <p:cNvPr id="22" name="Text 9">
            <a:extLst>
              <a:ext uri="{FF2B5EF4-FFF2-40B4-BE49-F238E27FC236}">
                <a16:creationId xmlns:a16="http://schemas.microsoft.com/office/drawing/2014/main" id="{A1A2C378-FE9A-2E75-A928-506E11984806}"/>
              </a:ext>
            </a:extLst>
          </p:cNvPr>
          <p:cNvSpPr/>
          <p:nvPr/>
        </p:nvSpPr>
        <p:spPr>
          <a:xfrm>
            <a:off x="6072188" y="3225603"/>
            <a:ext cx="4953000" cy="342900"/>
          </a:xfrm>
          <a:prstGeom prst="rect">
            <a:avLst/>
          </a:prstGeom>
          <a:noFill/>
          <a:ln/>
        </p:spPr>
        <p:txBody>
          <a:bodyPr wrap="square" rtlCol="0" anchor="ctr"/>
          <a:lstStyle/>
          <a:p>
            <a:r>
              <a:rPr lang="en-US" sz="1875" dirty="0">
                <a:solidFill>
                  <a:srgbClr val="F4D314"/>
                </a:solidFill>
                <a:latin typeface="Arial Black" pitchFamily="34" charset="0"/>
                <a:ea typeface="Arial Black" pitchFamily="34" charset="-122"/>
                <a:cs typeface="Arial Black" pitchFamily="34" charset="-120"/>
              </a:rPr>
              <a:t>Workforce Impact (Musk, Mar 2026)</a:t>
            </a:r>
            <a:endParaRPr lang="en-US" sz="1875" dirty="0">
              <a:solidFill>
                <a:srgbClr val="F4D314"/>
              </a:solidFill>
            </a:endParaRPr>
          </a:p>
        </p:txBody>
      </p:sp>
      <p:sp>
        <p:nvSpPr>
          <p:cNvPr id="23" name="Text 10">
            <a:extLst>
              <a:ext uri="{FF2B5EF4-FFF2-40B4-BE49-F238E27FC236}">
                <a16:creationId xmlns:a16="http://schemas.microsoft.com/office/drawing/2014/main" id="{041618B1-17BD-F707-897D-456BBE95C570}"/>
              </a:ext>
            </a:extLst>
          </p:cNvPr>
          <p:cNvSpPr/>
          <p:nvPr/>
        </p:nvSpPr>
        <p:spPr>
          <a:xfrm>
            <a:off x="6110288" y="4306092"/>
            <a:ext cx="4914900" cy="1371600"/>
          </a:xfrm>
          <a:prstGeom prst="rect">
            <a:avLst/>
          </a:prstGeom>
          <a:noFill/>
          <a:ln/>
        </p:spPr>
        <p:txBody>
          <a:bodyPr wrap="square" rtlCol="0" anchor="ctr"/>
          <a:lstStyle/>
          <a:p>
            <a:r>
              <a:rPr lang="en-US" sz="1875" dirty="0">
                <a:solidFill>
                  <a:srgbClr val="B0B0B0"/>
                </a:solidFill>
                <a:latin typeface="Arial" pitchFamily="34" charset="0"/>
                <a:ea typeface="Arial" pitchFamily="34" charset="-122"/>
                <a:cs typeface="Arial" pitchFamily="34" charset="-120"/>
              </a:rPr>
              <a:t>• "We are not planning any layoffs... In fact, we will increase our headcount."</a:t>
            </a:r>
            <a:endParaRPr lang="en-US" sz="1875" dirty="0"/>
          </a:p>
          <a:p>
            <a:r>
              <a:rPr lang="en-US" sz="1875" dirty="0">
                <a:solidFill>
                  <a:srgbClr val="B0B0B0"/>
                </a:solidFill>
                <a:latin typeface="Arial" pitchFamily="34" charset="0"/>
                <a:ea typeface="Arial" pitchFamily="34" charset="-122"/>
                <a:cs typeface="Arial" pitchFamily="34" charset="-120"/>
              </a:rPr>
              <a:t>• AI &amp; robotics will make "output per Tesla employee nutty high"</a:t>
            </a:r>
            <a:endParaRPr lang="en-US" sz="1875" dirty="0"/>
          </a:p>
          <a:p>
            <a:r>
              <a:rPr lang="en-US" sz="1875" dirty="0">
                <a:solidFill>
                  <a:srgbClr val="B0B0B0"/>
                </a:solidFill>
                <a:latin typeface="Arial" pitchFamily="34" charset="0"/>
                <a:ea typeface="Arial" pitchFamily="34" charset="-122"/>
                <a:cs typeface="Arial" pitchFamily="34" charset="-120"/>
              </a:rPr>
              <a:t>• New 2026 production lines for Bots alongside vehicles &amp; energy</a:t>
            </a:r>
            <a:endParaRPr lang="en-US" sz="1875" dirty="0"/>
          </a:p>
          <a:p>
            <a:r>
              <a:rPr lang="en-US" sz="1875" dirty="0">
                <a:solidFill>
                  <a:srgbClr val="B0B0B0"/>
                </a:solidFill>
                <a:latin typeface="Arial" pitchFamily="34" charset="0"/>
                <a:ea typeface="Arial" pitchFamily="34" charset="-122"/>
                <a:cs typeface="Arial" pitchFamily="34" charset="-120"/>
              </a:rPr>
              <a:t>• Hybrid model: Robots handle routine; humans focus on creativity, oversight &amp; complex tasks</a:t>
            </a:r>
            <a:endParaRPr lang="en-US" sz="1875" dirty="0"/>
          </a:p>
        </p:txBody>
      </p:sp>
      <p:sp>
        <p:nvSpPr>
          <p:cNvPr id="24" name="TextBox 16">
            <a:extLst>
              <a:ext uri="{FF2B5EF4-FFF2-40B4-BE49-F238E27FC236}">
                <a16:creationId xmlns:a16="http://schemas.microsoft.com/office/drawing/2014/main" id="{7FF0BB1E-6363-4E96-AF5D-31791708B95C}"/>
              </a:ext>
            </a:extLst>
          </p:cNvPr>
          <p:cNvSpPr txBox="1"/>
          <p:nvPr/>
        </p:nvSpPr>
        <p:spPr>
          <a:xfrm>
            <a:off x="10453688" y="-119790"/>
            <a:ext cx="1471679" cy="1754006"/>
          </a:xfrm>
          <a:prstGeom prst="rect">
            <a:avLst/>
          </a:prstGeom>
        </p:spPr>
        <p:txBody>
          <a:bodyPr wrap="square" lIns="0" tIns="0" rIns="0" bIns="0" rtlCol="0" anchor="t">
            <a:spAutoFit/>
          </a:bodyPr>
          <a:lstStyle/>
          <a:p>
            <a:pPr algn="r">
              <a:lnSpc>
                <a:spcPts val="14556"/>
              </a:lnSpc>
            </a:pPr>
            <a:r>
              <a:rPr lang="en-US" sz="9600" dirty="0">
                <a:solidFill>
                  <a:schemeClr val="bg1">
                    <a:lumMod val="85000"/>
                  </a:schemeClr>
                </a:solidFill>
                <a:latin typeface="Anton"/>
                <a:ea typeface="Anton"/>
                <a:cs typeface="Anton"/>
                <a:sym typeface="Anton"/>
              </a:rPr>
              <a:t>05</a:t>
            </a:r>
          </a:p>
        </p:txBody>
      </p:sp>
      <p:sp>
        <p:nvSpPr>
          <p:cNvPr id="5" name="TextBox 4">
            <a:extLst>
              <a:ext uri="{FF2B5EF4-FFF2-40B4-BE49-F238E27FC236}">
                <a16:creationId xmlns:a16="http://schemas.microsoft.com/office/drawing/2014/main" id="{A101CD54-EE93-2075-13AC-06475CEA5A70}"/>
              </a:ext>
            </a:extLst>
          </p:cNvPr>
          <p:cNvSpPr txBox="1"/>
          <p:nvPr/>
        </p:nvSpPr>
        <p:spPr>
          <a:xfrm>
            <a:off x="10856004" y="1861103"/>
            <a:ext cx="1176212" cy="584775"/>
          </a:xfrm>
          <a:prstGeom prst="rect">
            <a:avLst/>
          </a:prstGeom>
          <a:noFill/>
        </p:spPr>
        <p:txBody>
          <a:bodyPr wrap="square" rtlCol="0">
            <a:spAutoFit/>
          </a:bodyPr>
          <a:lstStyle/>
          <a:p>
            <a:r>
              <a:rPr lang="en-US" sz="1400" dirty="0" err="1">
                <a:solidFill>
                  <a:srgbClr val="FFFFFF"/>
                </a:solidFill>
                <a:latin typeface="Anonymous Pro"/>
                <a:ea typeface="Anonymous Pro"/>
                <a:cs typeface="Anonymous Pro"/>
                <a:sym typeface="Anonymous Pro"/>
              </a:rPr>
              <a:t>Jawel</a:t>
            </a:r>
            <a:r>
              <a:rPr lang="en-US" sz="1400" dirty="0">
                <a:solidFill>
                  <a:srgbClr val="FFFFFF"/>
                </a:solidFill>
                <a:latin typeface="Anonymous Pro"/>
                <a:ea typeface="Anonymous Pro"/>
                <a:cs typeface="Anonymous Pro"/>
                <a:sym typeface="Anonymous Pro"/>
              </a:rPr>
              <a:t> Israel</a:t>
            </a:r>
          </a:p>
          <a:p>
            <a:endParaRPr lang="en-GB" dirty="0"/>
          </a:p>
        </p:txBody>
      </p:sp>
      <p:pic>
        <p:nvPicPr>
          <p:cNvPr id="9" name="Picture 8">
            <a:extLst>
              <a:ext uri="{FF2B5EF4-FFF2-40B4-BE49-F238E27FC236}">
                <a16:creationId xmlns:a16="http://schemas.microsoft.com/office/drawing/2014/main" id="{9C97F483-3D7E-003C-4332-E7485659FC40}"/>
              </a:ext>
            </a:extLst>
          </p:cNvPr>
          <p:cNvPicPr>
            <a:picLocks noChangeAspect="1"/>
          </p:cNvPicPr>
          <p:nvPr/>
        </p:nvPicPr>
        <p:blipFill>
          <a:blip r:embed="rId5" cstate="print">
            <a:extLst>
              <a:ext uri="{BEBA8EAE-BF5A-486C-A8C5-ECC9F3942E4B}">
                <a14:imgProps xmlns:a14="http://schemas.microsoft.com/office/drawing/2010/main">
                  <a14:imgLayer r:embed="rId6">
                    <a14:imgEffect>
                      <a14:colorTemperature colorTemp="11200"/>
                    </a14:imgEffect>
                  </a14:imgLayer>
                </a14:imgProps>
              </a:ext>
              <a:ext uri="{28A0092B-C50C-407E-A947-70E740481C1C}">
                <a14:useLocalDpi xmlns:a14="http://schemas.microsoft.com/office/drawing/2010/main" val="0"/>
              </a:ext>
            </a:extLst>
          </a:blip>
          <a:srcRect l="35182" r="8419"/>
          <a:stretch>
            <a:fillRect/>
          </a:stretch>
        </p:blipFill>
        <p:spPr>
          <a:xfrm>
            <a:off x="6614619" y="893169"/>
            <a:ext cx="2396597" cy="202411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down)">
                                      <p:cBhvr>
                                        <p:cTn id="20" dur="500"/>
                                        <p:tgtEl>
                                          <p:spTgt spid="17"/>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down)">
                                      <p:cBhvr>
                                        <p:cTn id="23" dur="500"/>
                                        <p:tgtEl>
                                          <p:spTgt spid="15"/>
                                        </p:tgtEl>
                                      </p:cBhvr>
                                    </p:animEffect>
                                  </p:childTnLst>
                                </p:cTn>
                              </p:par>
                              <p:par>
                                <p:cTn id="24" presetID="22" presetClass="entr" presetSubtype="4"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down)">
                                      <p:cBhvr>
                                        <p:cTn id="26" dur="500"/>
                                        <p:tgtEl>
                                          <p:spTgt spid="16"/>
                                        </p:tgtEl>
                                      </p:cBhvr>
                                    </p:animEffect>
                                  </p:childTnLst>
                                </p:cTn>
                              </p:par>
                              <p:par>
                                <p:cTn id="27" presetID="31" presetClass="entr" presetSubtype="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1000" fill="hold"/>
                                        <p:tgtEl>
                                          <p:spTgt spid="9"/>
                                        </p:tgtEl>
                                        <p:attrNameLst>
                                          <p:attrName>ppt_w</p:attrName>
                                        </p:attrNameLst>
                                      </p:cBhvr>
                                      <p:tavLst>
                                        <p:tav tm="0">
                                          <p:val>
                                            <p:fltVal val="0"/>
                                          </p:val>
                                        </p:tav>
                                        <p:tav tm="100000">
                                          <p:val>
                                            <p:strVal val="#ppt_w"/>
                                          </p:val>
                                        </p:tav>
                                      </p:tavLst>
                                    </p:anim>
                                    <p:anim calcmode="lin" valueType="num">
                                      <p:cBhvr>
                                        <p:cTn id="30" dur="1000" fill="hold"/>
                                        <p:tgtEl>
                                          <p:spTgt spid="9"/>
                                        </p:tgtEl>
                                        <p:attrNameLst>
                                          <p:attrName>ppt_h</p:attrName>
                                        </p:attrNameLst>
                                      </p:cBhvr>
                                      <p:tavLst>
                                        <p:tav tm="0">
                                          <p:val>
                                            <p:fltVal val="0"/>
                                          </p:val>
                                        </p:tav>
                                        <p:tav tm="100000">
                                          <p:val>
                                            <p:strVal val="#ppt_h"/>
                                          </p:val>
                                        </p:tav>
                                      </p:tavLst>
                                    </p:anim>
                                    <p:anim calcmode="lin" valueType="num">
                                      <p:cBhvr>
                                        <p:cTn id="31" dur="1000" fill="hold"/>
                                        <p:tgtEl>
                                          <p:spTgt spid="9"/>
                                        </p:tgtEl>
                                        <p:attrNameLst>
                                          <p:attrName>style.rotation</p:attrName>
                                        </p:attrNameLst>
                                      </p:cBhvr>
                                      <p:tavLst>
                                        <p:tav tm="0">
                                          <p:val>
                                            <p:fltVal val="90"/>
                                          </p:val>
                                        </p:tav>
                                        <p:tav tm="100000">
                                          <p:val>
                                            <p:fltVal val="0"/>
                                          </p:val>
                                        </p:tav>
                                      </p:tavLst>
                                    </p:anim>
                                    <p:animEffect transition="in" filter="fade">
                                      <p:cBhvr>
                                        <p:cTn id="32" dur="1000"/>
                                        <p:tgtEl>
                                          <p:spTgt spid="9"/>
                                        </p:tgtEl>
                                      </p:cBhvr>
                                    </p:animEffect>
                                  </p:childTnLst>
                                </p:cTn>
                              </p:par>
                            </p:childTnLst>
                          </p:cTn>
                        </p:par>
                        <p:par>
                          <p:cTn id="33" fill="hold">
                            <p:stCondLst>
                              <p:cond delay="1500"/>
                            </p:stCondLst>
                            <p:childTnLst>
                              <p:par>
                                <p:cTn id="34" presetID="22" presetClass="entr" presetSubtype="4"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down)">
                                      <p:cBhvr>
                                        <p:cTn id="39" dur="500"/>
                                        <p:tgtEl>
                                          <p:spTgt spid="19"/>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down)">
                                      <p:cBhvr>
                                        <p:cTn id="42" dur="500"/>
                                        <p:tgtEl>
                                          <p:spTgt spid="20"/>
                                        </p:tgtEl>
                                      </p:cBhvr>
                                    </p:animEffect>
                                  </p:childTnLst>
                                </p:cTn>
                              </p:par>
                            </p:childTnLst>
                          </p:cTn>
                        </p:par>
                        <p:par>
                          <p:cTn id="43" fill="hold">
                            <p:stCondLst>
                              <p:cond delay="2000"/>
                            </p:stCondLst>
                            <p:childTnLst>
                              <p:par>
                                <p:cTn id="44" presetID="22" presetClass="entr" presetSubtype="4" fill="hold" grpId="0" nodeType="afterEffect">
                                  <p:stCondLst>
                                    <p:cond delay="1000"/>
                                  </p:stCondLst>
                                  <p:childTnLst>
                                    <p:set>
                                      <p:cBhvr>
                                        <p:cTn id="45" dur="1" fill="hold">
                                          <p:stCondLst>
                                            <p:cond delay="0"/>
                                          </p:stCondLst>
                                        </p:cTn>
                                        <p:tgtEl>
                                          <p:spTgt spid="21"/>
                                        </p:tgtEl>
                                        <p:attrNameLst>
                                          <p:attrName>style.visibility</p:attrName>
                                        </p:attrNameLst>
                                      </p:cBhvr>
                                      <p:to>
                                        <p:strVal val="visible"/>
                                      </p:to>
                                    </p:set>
                                    <p:animEffect transition="in" filter="wipe(down)">
                                      <p:cBhvr>
                                        <p:cTn id="46" dur="500"/>
                                        <p:tgtEl>
                                          <p:spTgt spid="21"/>
                                        </p:tgtEl>
                                      </p:cBhvr>
                                    </p:animEffect>
                                  </p:childTnLst>
                                </p:cTn>
                              </p:par>
                              <p:par>
                                <p:cTn id="47" presetID="22" presetClass="entr" presetSubtype="4" fill="hold" grpId="0" nodeType="withEffect">
                                  <p:stCondLst>
                                    <p:cond delay="100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500"/>
                                        <p:tgtEl>
                                          <p:spTgt spid="22"/>
                                        </p:tgtEl>
                                      </p:cBhvr>
                                    </p:animEffect>
                                  </p:childTnLst>
                                </p:cTn>
                              </p:par>
                              <p:par>
                                <p:cTn id="50" presetID="22" presetClass="entr" presetSubtype="4" fill="hold" grpId="0" nodeType="withEffect">
                                  <p:stCondLst>
                                    <p:cond delay="1000"/>
                                  </p:stCondLst>
                                  <p:childTnLst>
                                    <p:set>
                                      <p:cBhvr>
                                        <p:cTn id="51" dur="1" fill="hold">
                                          <p:stCondLst>
                                            <p:cond delay="0"/>
                                          </p:stCondLst>
                                        </p:cTn>
                                        <p:tgtEl>
                                          <p:spTgt spid="23"/>
                                        </p:tgtEl>
                                        <p:attrNameLst>
                                          <p:attrName>style.visibility</p:attrName>
                                        </p:attrNameLst>
                                      </p:cBhvr>
                                      <p:to>
                                        <p:strVal val="visible"/>
                                      </p:to>
                                    </p:set>
                                    <p:animEffect transition="in" filter="wipe(down)">
                                      <p:cBhvr>
                                        <p:cTn id="5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7" grpId="0" animBg="1"/>
      <p:bldP spid="18" grpId="0" animBg="1"/>
      <p:bldP spid="19" grpId="0" animBg="1"/>
      <p:bldP spid="20" grpId="0" animBg="1"/>
      <p:bldP spid="21" grpId="0" animBg="1"/>
      <p:bldP spid="22" grpId="0" animBg="1"/>
      <p:bldP spid="23" grpId="0" animBg="1"/>
      <p:bldP spid="2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5">
            <a:extLst>
              <a:ext uri="{FF2B5EF4-FFF2-40B4-BE49-F238E27FC236}">
                <a16:creationId xmlns:a16="http://schemas.microsoft.com/office/drawing/2014/main" id="{F3D3257F-5A31-17E9-931E-69E00EBB8CE0}"/>
              </a:ext>
            </a:extLst>
          </p:cNvPr>
          <p:cNvGrpSpPr/>
          <p:nvPr/>
        </p:nvGrpSpPr>
        <p:grpSpPr>
          <a:xfrm>
            <a:off x="1" y="0"/>
            <a:ext cx="12191999" cy="6858000"/>
            <a:chOff x="0" y="0"/>
            <a:chExt cx="4754414" cy="3080900"/>
          </a:xfrm>
        </p:grpSpPr>
        <p:pic>
          <p:nvPicPr>
            <p:cNvPr id="21" name="Picture 6">
              <a:extLst>
                <a:ext uri="{FF2B5EF4-FFF2-40B4-BE49-F238E27FC236}">
                  <a16:creationId xmlns:a16="http://schemas.microsoft.com/office/drawing/2014/main" id="{CD55D3C7-922B-2F4F-7347-C2E83239FC51}"/>
                </a:ext>
              </a:extLst>
            </p:cNvPr>
            <p:cNvPicPr>
              <a:picLocks noChangeAspect="1"/>
            </p:cNvPicPr>
            <p:nvPr/>
          </p:nvPicPr>
          <p:blipFill>
            <a:blip r:embed="rId2"/>
            <a:srcRect t="57" b="57"/>
            <a:stretch>
              <a:fillRect/>
            </a:stretch>
          </p:blipFill>
          <p:spPr>
            <a:xfrm>
              <a:off x="0" y="0"/>
              <a:ext cx="4754414" cy="3080900"/>
            </a:xfrm>
            <a:prstGeom prst="rect">
              <a:avLst/>
            </a:prstGeom>
          </p:spPr>
        </p:pic>
      </p:grpSp>
      <p:sp>
        <p:nvSpPr>
          <p:cNvPr id="14" name="TextBox 14"/>
          <p:cNvSpPr txBox="1"/>
          <p:nvPr/>
        </p:nvSpPr>
        <p:spPr>
          <a:xfrm>
            <a:off x="9096375" y="1"/>
            <a:ext cx="2781847" cy="1731051"/>
          </a:xfrm>
          <a:prstGeom prst="rect">
            <a:avLst/>
          </a:prstGeom>
        </p:spPr>
        <p:txBody>
          <a:bodyPr lIns="0" tIns="0" rIns="0" bIns="0" rtlCol="0" anchor="t">
            <a:spAutoFit/>
          </a:bodyPr>
          <a:lstStyle/>
          <a:p>
            <a:pPr algn="r">
              <a:lnSpc>
                <a:spcPts val="14402"/>
              </a:lnSpc>
            </a:pPr>
            <a:r>
              <a:rPr lang="en-US" sz="9600" dirty="0">
                <a:solidFill>
                  <a:srgbClr val="A6A6A6"/>
                </a:solidFill>
                <a:latin typeface="Anton"/>
                <a:ea typeface="Anton"/>
                <a:cs typeface="Anton"/>
                <a:sym typeface="Anton"/>
              </a:rPr>
              <a:t>06</a:t>
            </a:r>
          </a:p>
        </p:txBody>
      </p:sp>
      <p:sp>
        <p:nvSpPr>
          <p:cNvPr id="18" name="AutoShape 18"/>
          <p:cNvSpPr/>
          <p:nvPr/>
        </p:nvSpPr>
        <p:spPr>
          <a:xfrm>
            <a:off x="1910743" y="421778"/>
            <a:ext cx="1036702" cy="0"/>
          </a:xfrm>
          <a:prstGeom prst="line">
            <a:avLst/>
          </a:prstGeom>
          <a:ln w="9525" cap="flat">
            <a:solidFill>
              <a:srgbClr val="545454"/>
            </a:solidFill>
            <a:prstDash val="solid"/>
            <a:headEnd type="none" w="sm" len="sm"/>
            <a:tailEnd type="none" w="sm" len="sm"/>
          </a:ln>
        </p:spPr>
        <p:txBody>
          <a:bodyPr/>
          <a:lstStyle/>
          <a:p>
            <a:endParaRPr lang="en-GB" sz="1688"/>
          </a:p>
        </p:txBody>
      </p:sp>
      <p:sp>
        <p:nvSpPr>
          <p:cNvPr id="22" name="Text 1">
            <a:extLst>
              <a:ext uri="{FF2B5EF4-FFF2-40B4-BE49-F238E27FC236}">
                <a16:creationId xmlns:a16="http://schemas.microsoft.com/office/drawing/2014/main" id="{EAB6E784-5B39-3743-6C00-ED4C26C9C133}"/>
              </a:ext>
            </a:extLst>
          </p:cNvPr>
          <p:cNvSpPr/>
          <p:nvPr/>
        </p:nvSpPr>
        <p:spPr>
          <a:xfrm>
            <a:off x="8872076" y="1608614"/>
            <a:ext cx="3028950" cy="428625"/>
          </a:xfrm>
          <a:prstGeom prst="rect">
            <a:avLst/>
          </a:prstGeom>
          <a:noFill/>
          <a:ln/>
        </p:spPr>
        <p:txBody>
          <a:bodyPr wrap="square" rtlCol="0" anchor="ctr"/>
          <a:lstStyle/>
          <a:p>
            <a:pPr algn="r"/>
            <a:r>
              <a:rPr lang="en-US" b="1" dirty="0">
                <a:solidFill>
                  <a:srgbClr val="C0A918"/>
                </a:solidFill>
                <a:latin typeface="Muli" panose="020B0604020202020204" charset="0"/>
                <a:ea typeface="Arial" pitchFamily="34" charset="-122"/>
                <a:cs typeface="Arial" pitchFamily="34" charset="-120"/>
              </a:rPr>
              <a:t>WORKFORCE TRANSFORMATION</a:t>
            </a:r>
            <a:endParaRPr lang="en-US" dirty="0">
              <a:solidFill>
                <a:srgbClr val="C0A918"/>
              </a:solidFill>
              <a:latin typeface="Muli" panose="020B0604020202020204" charset="0"/>
            </a:endParaRPr>
          </a:p>
        </p:txBody>
      </p:sp>
      <p:sp>
        <p:nvSpPr>
          <p:cNvPr id="23" name="Text 2">
            <a:extLst>
              <a:ext uri="{FF2B5EF4-FFF2-40B4-BE49-F238E27FC236}">
                <a16:creationId xmlns:a16="http://schemas.microsoft.com/office/drawing/2014/main" id="{BAD36DD9-6181-F16A-D321-4CF642337D12}"/>
              </a:ext>
            </a:extLst>
          </p:cNvPr>
          <p:cNvSpPr/>
          <p:nvPr/>
        </p:nvSpPr>
        <p:spPr>
          <a:xfrm>
            <a:off x="358774" y="393054"/>
            <a:ext cx="8423823" cy="514350"/>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3375" dirty="0">
                <a:solidFill>
                  <a:srgbClr val="FFFFFF"/>
                </a:solidFill>
                <a:latin typeface="Arial Black" pitchFamily="34" charset="0"/>
                <a:ea typeface="Arial Black" pitchFamily="34" charset="-122"/>
                <a:cs typeface="Arial Black" pitchFamily="34" charset="-120"/>
              </a:rPr>
              <a:t>Policies, Practices &amp; Human Capital Strategy</a:t>
            </a:r>
            <a:endParaRPr lang="en-US" sz="3375" dirty="0"/>
          </a:p>
        </p:txBody>
      </p:sp>
      <p:sp>
        <p:nvSpPr>
          <p:cNvPr id="24" name="Shape 3">
            <a:extLst>
              <a:ext uri="{FF2B5EF4-FFF2-40B4-BE49-F238E27FC236}">
                <a16:creationId xmlns:a16="http://schemas.microsoft.com/office/drawing/2014/main" id="{F06AAE8D-44A0-E964-C2DF-659EFFF73F45}"/>
              </a:ext>
            </a:extLst>
          </p:cNvPr>
          <p:cNvSpPr/>
          <p:nvPr/>
        </p:nvSpPr>
        <p:spPr>
          <a:xfrm>
            <a:off x="397148" y="1204069"/>
            <a:ext cx="8329613" cy="1472456"/>
          </a:xfrm>
          <a:prstGeom prst="roundRect">
            <a:avLst>
              <a:gd name="adj" fmla="val 9412"/>
            </a:avLst>
          </a:prstGeom>
          <a:solidFill>
            <a:srgbClr val="141414"/>
          </a:solidFill>
          <a:ln/>
        </p:spPr>
        <p:txBody>
          <a:bodyPr/>
          <a:lstStyle/>
          <a:p>
            <a:endParaRPr lang="en-GB" sz="1688"/>
          </a:p>
        </p:txBody>
      </p:sp>
      <p:pic>
        <p:nvPicPr>
          <p:cNvPr id="25" name="Image 0" descr="preencoded.png">
            <a:extLst>
              <a:ext uri="{FF2B5EF4-FFF2-40B4-BE49-F238E27FC236}">
                <a16:creationId xmlns:a16="http://schemas.microsoft.com/office/drawing/2014/main" id="{9662C511-151E-BBFC-A4D6-6AD5209C9622}"/>
              </a:ext>
            </a:extLst>
          </p:cNvPr>
          <p:cNvPicPr>
            <a:picLocks noChangeAspect="1"/>
          </p:cNvPicPr>
          <p:nvPr/>
        </p:nvPicPr>
        <p:blipFill>
          <a:blip r:embed="rId3">
            <a:lum bright="70000" contrast="-70000"/>
          </a:blip>
          <a:stretch>
            <a:fillRect/>
          </a:stretch>
        </p:blipFill>
        <p:spPr>
          <a:xfrm>
            <a:off x="644004" y="1650206"/>
            <a:ext cx="428625" cy="428625"/>
          </a:xfrm>
          <a:prstGeom prst="rect">
            <a:avLst/>
          </a:prstGeom>
        </p:spPr>
      </p:pic>
      <p:sp>
        <p:nvSpPr>
          <p:cNvPr id="26" name="Text 4">
            <a:extLst>
              <a:ext uri="{FF2B5EF4-FFF2-40B4-BE49-F238E27FC236}">
                <a16:creationId xmlns:a16="http://schemas.microsoft.com/office/drawing/2014/main" id="{8C8B8A59-0EB7-04BB-A991-1F9DE8CE957E}"/>
              </a:ext>
            </a:extLst>
          </p:cNvPr>
          <p:cNvSpPr/>
          <p:nvPr/>
        </p:nvSpPr>
        <p:spPr>
          <a:xfrm>
            <a:off x="1072629" y="1314450"/>
            <a:ext cx="6686550" cy="300038"/>
          </a:xfrm>
          <a:prstGeom prst="rect">
            <a:avLst/>
          </a:prstGeom>
          <a:noFill/>
          <a:ln/>
        </p:spPr>
        <p:txBody>
          <a:bodyPr wrap="square" rtlCol="0" anchor="ctr"/>
          <a:lstStyle/>
          <a:p>
            <a:r>
              <a:rPr lang="en-US" sz="1875" dirty="0">
                <a:solidFill>
                  <a:srgbClr val="F4D314"/>
                </a:solidFill>
                <a:latin typeface="Arial Black" pitchFamily="34" charset="0"/>
                <a:ea typeface="Arial Black" pitchFamily="34" charset="-122"/>
                <a:cs typeface="Arial Black" pitchFamily="34" charset="-120"/>
              </a:rPr>
              <a:t>Talent Acquisition &amp; Retention</a:t>
            </a:r>
            <a:endParaRPr lang="en-US" sz="1875" dirty="0">
              <a:solidFill>
                <a:srgbClr val="F4D314"/>
              </a:solidFill>
            </a:endParaRPr>
          </a:p>
        </p:txBody>
      </p:sp>
      <p:sp>
        <p:nvSpPr>
          <p:cNvPr id="27" name="Text 5">
            <a:extLst>
              <a:ext uri="{FF2B5EF4-FFF2-40B4-BE49-F238E27FC236}">
                <a16:creationId xmlns:a16="http://schemas.microsoft.com/office/drawing/2014/main" id="{7B64B933-3714-5817-E2FB-A0DA2C500DB6}"/>
              </a:ext>
            </a:extLst>
          </p:cNvPr>
          <p:cNvSpPr/>
          <p:nvPr/>
        </p:nvSpPr>
        <p:spPr>
          <a:xfrm>
            <a:off x="1086916" y="1796256"/>
            <a:ext cx="7639844" cy="764858"/>
          </a:xfrm>
          <a:prstGeom prst="rect">
            <a:avLst/>
          </a:prstGeom>
          <a:noFill/>
          <a:ln/>
        </p:spPr>
        <p:txBody>
          <a:bodyPr wrap="square" rtlCol="0" anchor="ctr"/>
          <a:lstStyle/>
          <a:p>
            <a:r>
              <a:rPr lang="en-US" sz="1875" dirty="0">
                <a:solidFill>
                  <a:srgbClr val="B0B0B0"/>
                </a:solidFill>
                <a:latin typeface="Arial" pitchFamily="34" charset="0"/>
                <a:ea typeface="Arial" pitchFamily="34" charset="-122"/>
                <a:cs typeface="Arial" pitchFamily="34" charset="-120"/>
              </a:rPr>
              <a:t>Aggressive hiring for AI, ML, robotics &amp; engineering talent. Competitive labor market challenges acknowledged in SEC filings. Strong employer brand via mission &amp; equity attracts top talent globally.</a:t>
            </a:r>
            <a:endParaRPr lang="en-US" sz="1875" dirty="0"/>
          </a:p>
        </p:txBody>
      </p:sp>
      <p:sp>
        <p:nvSpPr>
          <p:cNvPr id="28" name="Shape 6">
            <a:extLst>
              <a:ext uri="{FF2B5EF4-FFF2-40B4-BE49-F238E27FC236}">
                <a16:creationId xmlns:a16="http://schemas.microsoft.com/office/drawing/2014/main" id="{3A5A1E98-34B5-705B-C689-63F042707794}"/>
              </a:ext>
            </a:extLst>
          </p:cNvPr>
          <p:cNvSpPr/>
          <p:nvPr/>
        </p:nvSpPr>
        <p:spPr>
          <a:xfrm>
            <a:off x="397149" y="2786906"/>
            <a:ext cx="9199016" cy="1141659"/>
          </a:xfrm>
          <a:prstGeom prst="roundRect">
            <a:avLst>
              <a:gd name="adj" fmla="val 9412"/>
            </a:avLst>
          </a:prstGeom>
          <a:solidFill>
            <a:srgbClr val="141414"/>
          </a:solidFill>
          <a:ln/>
        </p:spPr>
        <p:txBody>
          <a:bodyPr/>
          <a:lstStyle/>
          <a:p>
            <a:endParaRPr lang="en-GB" sz="1688"/>
          </a:p>
        </p:txBody>
      </p:sp>
      <p:pic>
        <p:nvPicPr>
          <p:cNvPr id="29" name="Image 1" descr="preencoded.png">
            <a:extLst>
              <a:ext uri="{FF2B5EF4-FFF2-40B4-BE49-F238E27FC236}">
                <a16:creationId xmlns:a16="http://schemas.microsoft.com/office/drawing/2014/main" id="{0592024B-22B8-B111-1DFB-5A92131AD0C6}"/>
              </a:ext>
            </a:extLst>
          </p:cNvPr>
          <p:cNvPicPr>
            <a:picLocks noChangeAspect="1"/>
          </p:cNvPicPr>
          <p:nvPr/>
        </p:nvPicPr>
        <p:blipFill>
          <a:blip r:embed="rId4">
            <a:lum bright="70000" contrast="-70000"/>
          </a:blip>
          <a:stretch>
            <a:fillRect/>
          </a:stretch>
        </p:blipFill>
        <p:spPr>
          <a:xfrm>
            <a:off x="574381" y="3145732"/>
            <a:ext cx="428625" cy="428625"/>
          </a:xfrm>
          <a:prstGeom prst="rect">
            <a:avLst/>
          </a:prstGeom>
        </p:spPr>
      </p:pic>
      <p:sp>
        <p:nvSpPr>
          <p:cNvPr id="30" name="Text 7">
            <a:extLst>
              <a:ext uri="{FF2B5EF4-FFF2-40B4-BE49-F238E27FC236}">
                <a16:creationId xmlns:a16="http://schemas.microsoft.com/office/drawing/2014/main" id="{F5EF7FB6-70F5-954C-5650-BB0C786FC2E0}"/>
              </a:ext>
            </a:extLst>
          </p:cNvPr>
          <p:cNvSpPr/>
          <p:nvPr/>
        </p:nvSpPr>
        <p:spPr>
          <a:xfrm>
            <a:off x="1086916" y="2846389"/>
            <a:ext cx="6686550" cy="300038"/>
          </a:xfrm>
          <a:prstGeom prst="rect">
            <a:avLst/>
          </a:prstGeom>
          <a:noFill/>
          <a:ln/>
        </p:spPr>
        <p:txBody>
          <a:bodyPr wrap="square" rtlCol="0" anchor="ctr"/>
          <a:lstStyle/>
          <a:p>
            <a:r>
              <a:rPr lang="en-US" sz="1875" dirty="0">
                <a:solidFill>
                  <a:srgbClr val="F4D314"/>
                </a:solidFill>
                <a:latin typeface="Arial Black" pitchFamily="34" charset="0"/>
                <a:ea typeface="Arial Black" pitchFamily="34" charset="-122"/>
                <a:cs typeface="Arial Black" pitchFamily="34" charset="-120"/>
              </a:rPr>
              <a:t>Career Development &amp; Mobility</a:t>
            </a:r>
            <a:endParaRPr lang="en-US" sz="1875" dirty="0">
              <a:solidFill>
                <a:srgbClr val="F4D314"/>
              </a:solidFill>
            </a:endParaRPr>
          </a:p>
        </p:txBody>
      </p:sp>
      <p:sp>
        <p:nvSpPr>
          <p:cNvPr id="31" name="Text 8">
            <a:extLst>
              <a:ext uri="{FF2B5EF4-FFF2-40B4-BE49-F238E27FC236}">
                <a16:creationId xmlns:a16="http://schemas.microsoft.com/office/drawing/2014/main" id="{31E390D8-D10E-DD7D-0BCE-C874A85FF3C7}"/>
              </a:ext>
            </a:extLst>
          </p:cNvPr>
          <p:cNvSpPr/>
          <p:nvPr/>
        </p:nvSpPr>
        <p:spPr>
          <a:xfrm>
            <a:off x="1118666" y="3200726"/>
            <a:ext cx="8477498" cy="540218"/>
          </a:xfrm>
          <a:prstGeom prst="rect">
            <a:avLst/>
          </a:prstGeom>
          <a:noFill/>
          <a:ln/>
        </p:spPr>
        <p:txBody>
          <a:bodyPr wrap="square" rtlCol="0" anchor="ctr"/>
          <a:lstStyle/>
          <a:p>
            <a:r>
              <a:rPr lang="en-US" sz="1875" dirty="0">
                <a:solidFill>
                  <a:srgbClr val="B0B0B0"/>
                </a:solidFill>
                <a:latin typeface="Arial" pitchFamily="34" charset="0"/>
                <a:ea typeface="Arial" pitchFamily="34" charset="-122"/>
                <a:cs typeface="Arial" pitchFamily="34" charset="-120"/>
              </a:rPr>
              <a:t>29,000 employees advanced careers in 2025. 69% of managers promoted internally. Emphasis on meritocracy, skills-based evaluation, and rapid internal growth opportunities.</a:t>
            </a:r>
            <a:endParaRPr lang="en-US" sz="1875" dirty="0"/>
          </a:p>
        </p:txBody>
      </p:sp>
      <p:sp>
        <p:nvSpPr>
          <p:cNvPr id="32" name="Shape 9">
            <a:extLst>
              <a:ext uri="{FF2B5EF4-FFF2-40B4-BE49-F238E27FC236}">
                <a16:creationId xmlns:a16="http://schemas.microsoft.com/office/drawing/2014/main" id="{1D055AB7-EB95-4DD6-5859-034401368F7F}"/>
              </a:ext>
            </a:extLst>
          </p:cNvPr>
          <p:cNvSpPr/>
          <p:nvPr/>
        </p:nvSpPr>
        <p:spPr>
          <a:xfrm>
            <a:off x="397149" y="4021794"/>
            <a:ext cx="9626303" cy="1325808"/>
          </a:xfrm>
          <a:prstGeom prst="roundRect">
            <a:avLst>
              <a:gd name="adj" fmla="val 9412"/>
            </a:avLst>
          </a:prstGeom>
          <a:solidFill>
            <a:srgbClr val="141414"/>
          </a:solidFill>
          <a:ln/>
        </p:spPr>
        <p:txBody>
          <a:bodyPr/>
          <a:lstStyle/>
          <a:p>
            <a:endParaRPr lang="en-GB" sz="1688"/>
          </a:p>
        </p:txBody>
      </p:sp>
      <p:pic>
        <p:nvPicPr>
          <p:cNvPr id="33" name="Image 2" descr="preencoded.png">
            <a:extLst>
              <a:ext uri="{FF2B5EF4-FFF2-40B4-BE49-F238E27FC236}">
                <a16:creationId xmlns:a16="http://schemas.microsoft.com/office/drawing/2014/main" id="{874450A7-D9E3-2913-F8DE-80D9017EE1C7}"/>
              </a:ext>
            </a:extLst>
          </p:cNvPr>
          <p:cNvPicPr>
            <a:picLocks noChangeAspect="1"/>
          </p:cNvPicPr>
          <p:nvPr/>
        </p:nvPicPr>
        <p:blipFill>
          <a:blip r:embed="rId5">
            <a:lum bright="70000" contrast="-70000"/>
          </a:blip>
          <a:stretch>
            <a:fillRect/>
          </a:stretch>
        </p:blipFill>
        <p:spPr>
          <a:xfrm>
            <a:off x="566443" y="4463643"/>
            <a:ext cx="428625" cy="428625"/>
          </a:xfrm>
          <a:prstGeom prst="rect">
            <a:avLst/>
          </a:prstGeom>
        </p:spPr>
      </p:pic>
      <p:sp>
        <p:nvSpPr>
          <p:cNvPr id="34" name="Text 10">
            <a:extLst>
              <a:ext uri="{FF2B5EF4-FFF2-40B4-BE49-F238E27FC236}">
                <a16:creationId xmlns:a16="http://schemas.microsoft.com/office/drawing/2014/main" id="{09AFFDCC-7C91-4E66-0846-E57F9B79F40B}"/>
              </a:ext>
            </a:extLst>
          </p:cNvPr>
          <p:cNvSpPr/>
          <p:nvPr/>
        </p:nvSpPr>
        <p:spPr>
          <a:xfrm>
            <a:off x="1142478" y="4142909"/>
            <a:ext cx="6686550" cy="300038"/>
          </a:xfrm>
          <a:prstGeom prst="rect">
            <a:avLst/>
          </a:prstGeom>
          <a:noFill/>
          <a:ln/>
        </p:spPr>
        <p:txBody>
          <a:bodyPr wrap="square" rtlCol="0" anchor="ctr"/>
          <a:lstStyle/>
          <a:p>
            <a:r>
              <a:rPr lang="en-US" sz="1875" dirty="0">
                <a:solidFill>
                  <a:srgbClr val="F4D314"/>
                </a:solidFill>
                <a:latin typeface="Arial Black" pitchFamily="34" charset="0"/>
                <a:ea typeface="Arial Black" pitchFamily="34" charset="-122"/>
                <a:cs typeface="Arial Black" pitchFamily="34" charset="-120"/>
              </a:rPr>
              <a:t>Compensation &amp; Ownership Culture</a:t>
            </a:r>
            <a:endParaRPr lang="en-US" sz="1875" dirty="0">
              <a:solidFill>
                <a:srgbClr val="F4D314"/>
              </a:solidFill>
            </a:endParaRPr>
          </a:p>
        </p:txBody>
      </p:sp>
      <p:sp>
        <p:nvSpPr>
          <p:cNvPr id="35" name="Text 11">
            <a:extLst>
              <a:ext uri="{FF2B5EF4-FFF2-40B4-BE49-F238E27FC236}">
                <a16:creationId xmlns:a16="http://schemas.microsoft.com/office/drawing/2014/main" id="{0C7B740E-B863-4841-324C-6FE216D7E27D}"/>
              </a:ext>
            </a:extLst>
          </p:cNvPr>
          <p:cNvSpPr/>
          <p:nvPr/>
        </p:nvSpPr>
        <p:spPr>
          <a:xfrm>
            <a:off x="1164362" y="4487352"/>
            <a:ext cx="8859090" cy="700321"/>
          </a:xfrm>
          <a:prstGeom prst="rect">
            <a:avLst/>
          </a:prstGeom>
          <a:noFill/>
          <a:ln/>
        </p:spPr>
        <p:txBody>
          <a:bodyPr wrap="square" rtlCol="0" anchor="ctr"/>
          <a:lstStyle/>
          <a:p>
            <a:r>
              <a:rPr lang="en-US" sz="1875" dirty="0">
                <a:solidFill>
                  <a:srgbClr val="B0B0B0"/>
                </a:solidFill>
                <a:latin typeface="Arial" pitchFamily="34" charset="0"/>
                <a:ea typeface="Arial" pitchFamily="34" charset="-122"/>
                <a:cs typeface="Arial" pitchFamily="34" charset="-120"/>
              </a:rPr>
              <a:t>92% of employees included in total rewards with stock ownership. Performance-linked equity, bonuses, and promotions. Tesla360 survey (91% participation) measures engagement via Maslow-inspired framework.</a:t>
            </a:r>
            <a:endParaRPr lang="en-US" sz="1875" dirty="0"/>
          </a:p>
        </p:txBody>
      </p:sp>
      <p:sp>
        <p:nvSpPr>
          <p:cNvPr id="36" name="Shape 12">
            <a:extLst>
              <a:ext uri="{FF2B5EF4-FFF2-40B4-BE49-F238E27FC236}">
                <a16:creationId xmlns:a16="http://schemas.microsoft.com/office/drawing/2014/main" id="{38FEC122-D993-D18E-B430-3E857E3CEC46}"/>
              </a:ext>
            </a:extLst>
          </p:cNvPr>
          <p:cNvSpPr/>
          <p:nvPr/>
        </p:nvSpPr>
        <p:spPr>
          <a:xfrm>
            <a:off x="397149" y="5389245"/>
            <a:ext cx="9913664" cy="1325880"/>
          </a:xfrm>
          <a:prstGeom prst="roundRect">
            <a:avLst>
              <a:gd name="adj" fmla="val 9412"/>
            </a:avLst>
          </a:prstGeom>
          <a:solidFill>
            <a:srgbClr val="141414"/>
          </a:solidFill>
          <a:ln/>
        </p:spPr>
        <p:txBody>
          <a:bodyPr/>
          <a:lstStyle/>
          <a:p>
            <a:endParaRPr lang="en-GB" sz="1688"/>
          </a:p>
        </p:txBody>
      </p:sp>
      <p:pic>
        <p:nvPicPr>
          <p:cNvPr id="37" name="Image 3" descr="preencoded.png">
            <a:extLst>
              <a:ext uri="{FF2B5EF4-FFF2-40B4-BE49-F238E27FC236}">
                <a16:creationId xmlns:a16="http://schemas.microsoft.com/office/drawing/2014/main" id="{D097B65F-C518-D96E-3495-9F06230AF88B}"/>
              </a:ext>
            </a:extLst>
          </p:cNvPr>
          <p:cNvPicPr>
            <a:picLocks noChangeAspect="1"/>
          </p:cNvPicPr>
          <p:nvPr/>
        </p:nvPicPr>
        <p:blipFill>
          <a:blip r:embed="rId6">
            <a:lum bright="70000" contrast="-70000"/>
          </a:blip>
          <a:stretch>
            <a:fillRect/>
          </a:stretch>
        </p:blipFill>
        <p:spPr>
          <a:xfrm>
            <a:off x="631011" y="5747060"/>
            <a:ext cx="469620" cy="469620"/>
          </a:xfrm>
          <a:prstGeom prst="rect">
            <a:avLst/>
          </a:prstGeom>
        </p:spPr>
      </p:pic>
      <p:sp>
        <p:nvSpPr>
          <p:cNvPr id="38" name="Text 13">
            <a:extLst>
              <a:ext uri="{FF2B5EF4-FFF2-40B4-BE49-F238E27FC236}">
                <a16:creationId xmlns:a16="http://schemas.microsoft.com/office/drawing/2014/main" id="{4A4F44E5-60D8-DC73-6970-B70DC900D959}"/>
              </a:ext>
            </a:extLst>
          </p:cNvPr>
          <p:cNvSpPr/>
          <p:nvPr/>
        </p:nvSpPr>
        <p:spPr>
          <a:xfrm>
            <a:off x="1164362" y="5406926"/>
            <a:ext cx="7355205" cy="519109"/>
          </a:xfrm>
          <a:prstGeom prst="rect">
            <a:avLst/>
          </a:prstGeom>
          <a:noFill/>
          <a:ln/>
        </p:spPr>
        <p:txBody>
          <a:bodyPr wrap="square" rtlCol="0" anchor="ctr"/>
          <a:lstStyle/>
          <a:p>
            <a:r>
              <a:rPr lang="en-US" sz="1875" dirty="0">
                <a:solidFill>
                  <a:srgbClr val="F4D314"/>
                </a:solidFill>
                <a:latin typeface="Arial Black" pitchFamily="34" charset="0"/>
                <a:ea typeface="Arial Black" pitchFamily="34" charset="-122"/>
                <a:cs typeface="Arial Black" pitchFamily="34" charset="-120"/>
              </a:rPr>
              <a:t>Culture &amp; Psychological Contract</a:t>
            </a:r>
            <a:endParaRPr lang="en-US" sz="1875" dirty="0">
              <a:solidFill>
                <a:srgbClr val="F4D314"/>
              </a:solidFill>
            </a:endParaRPr>
          </a:p>
        </p:txBody>
      </p:sp>
      <p:sp>
        <p:nvSpPr>
          <p:cNvPr id="39" name="Text 14">
            <a:extLst>
              <a:ext uri="{FF2B5EF4-FFF2-40B4-BE49-F238E27FC236}">
                <a16:creationId xmlns:a16="http://schemas.microsoft.com/office/drawing/2014/main" id="{64D966F1-49EA-6098-2C8F-DCFE4C2850B0}"/>
              </a:ext>
            </a:extLst>
          </p:cNvPr>
          <p:cNvSpPr/>
          <p:nvPr/>
        </p:nvSpPr>
        <p:spPr>
          <a:xfrm>
            <a:off x="1164362" y="5986802"/>
            <a:ext cx="8931298" cy="519109"/>
          </a:xfrm>
          <a:prstGeom prst="rect">
            <a:avLst/>
          </a:prstGeom>
          <a:noFill/>
          <a:ln/>
        </p:spPr>
        <p:txBody>
          <a:bodyPr wrap="square" rtlCol="0" anchor="ctr"/>
          <a:lstStyle/>
          <a:p>
            <a:r>
              <a:rPr lang="en-US" sz="1875" dirty="0">
                <a:solidFill>
                  <a:srgbClr val="B0B0B0"/>
                </a:solidFill>
                <a:latin typeface="Arial" pitchFamily="34" charset="0"/>
                <a:ea typeface="Arial" pitchFamily="34" charset="-122"/>
                <a:cs typeface="Arial" pitchFamily="34" charset="-120"/>
              </a:rPr>
              <a:t>Mission-driven (sustainable energy + AI abundance). "Think like an owner" mindset. High-performance, high-accountability environment. Demanding pace balanced by purpose, impact, and wealth creation potential.</a:t>
            </a:r>
            <a:endParaRPr lang="en-US" sz="1875" dirty="0"/>
          </a:p>
        </p:txBody>
      </p:sp>
      <p:sp>
        <p:nvSpPr>
          <p:cNvPr id="2" name="TextBox 1">
            <a:extLst>
              <a:ext uri="{FF2B5EF4-FFF2-40B4-BE49-F238E27FC236}">
                <a16:creationId xmlns:a16="http://schemas.microsoft.com/office/drawing/2014/main" id="{EF0E3122-DD74-3EE5-9F97-1B187BEE1304}"/>
              </a:ext>
            </a:extLst>
          </p:cNvPr>
          <p:cNvSpPr txBox="1"/>
          <p:nvPr/>
        </p:nvSpPr>
        <p:spPr>
          <a:xfrm>
            <a:off x="10702010" y="2102344"/>
            <a:ext cx="1176212" cy="584775"/>
          </a:xfrm>
          <a:prstGeom prst="rect">
            <a:avLst/>
          </a:prstGeom>
          <a:noFill/>
        </p:spPr>
        <p:txBody>
          <a:bodyPr wrap="square" rtlCol="0">
            <a:spAutoFit/>
          </a:bodyPr>
          <a:lstStyle/>
          <a:p>
            <a:r>
              <a:rPr lang="en-US" sz="1400" dirty="0" err="1">
                <a:solidFill>
                  <a:srgbClr val="FFFFFF"/>
                </a:solidFill>
                <a:latin typeface="Anonymous Pro"/>
                <a:ea typeface="Anonymous Pro"/>
                <a:cs typeface="Anonymous Pro"/>
                <a:sym typeface="Anonymous Pro"/>
              </a:rPr>
              <a:t>Jawel</a:t>
            </a:r>
            <a:r>
              <a:rPr lang="en-US" sz="1400" dirty="0">
                <a:solidFill>
                  <a:srgbClr val="FFFFFF"/>
                </a:solidFill>
                <a:latin typeface="Anonymous Pro"/>
                <a:ea typeface="Anonymous Pro"/>
                <a:cs typeface="Anonymous Pro"/>
                <a:sym typeface="Anonymous Pro"/>
              </a:rPr>
              <a:t> Israel</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par>
                          <p:cTn id="17" fill="hold">
                            <p:stCondLst>
                              <p:cond delay="500"/>
                            </p:stCondLst>
                            <p:childTnLst>
                              <p:par>
                                <p:cTn id="18" presetID="45"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2000"/>
                                        <p:tgtEl>
                                          <p:spTgt spid="24"/>
                                        </p:tgtEl>
                                      </p:cBhvr>
                                    </p:animEffect>
                                    <p:anim calcmode="lin" valueType="num">
                                      <p:cBhvr>
                                        <p:cTn id="21" dur="2000" fill="hold"/>
                                        <p:tgtEl>
                                          <p:spTgt spid="24"/>
                                        </p:tgtEl>
                                        <p:attrNameLst>
                                          <p:attrName>ppt_w</p:attrName>
                                        </p:attrNameLst>
                                      </p:cBhvr>
                                      <p:tavLst>
                                        <p:tav tm="0" fmla="#ppt_w*sin(2.5*pi*$)">
                                          <p:val>
                                            <p:fltVal val="0"/>
                                          </p:val>
                                        </p:tav>
                                        <p:tav tm="100000">
                                          <p:val>
                                            <p:fltVal val="1"/>
                                          </p:val>
                                        </p:tav>
                                      </p:tavLst>
                                    </p:anim>
                                    <p:anim calcmode="lin" valueType="num">
                                      <p:cBhvr>
                                        <p:cTn id="22" dur="2000" fill="hold"/>
                                        <p:tgtEl>
                                          <p:spTgt spid="24"/>
                                        </p:tgtEl>
                                        <p:attrNameLst>
                                          <p:attrName>ppt_h</p:attrName>
                                        </p:attrNameLst>
                                      </p:cBhvr>
                                      <p:tavLst>
                                        <p:tav tm="0">
                                          <p:val>
                                            <p:strVal val="#ppt_h"/>
                                          </p:val>
                                        </p:tav>
                                        <p:tav tm="100000">
                                          <p:val>
                                            <p:strVal val="#ppt_h"/>
                                          </p:val>
                                        </p:tav>
                                      </p:tavLst>
                                    </p:anim>
                                  </p:childTnLst>
                                </p:cTn>
                              </p:par>
                              <p:par>
                                <p:cTn id="23" presetID="45"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2000"/>
                                        <p:tgtEl>
                                          <p:spTgt spid="26"/>
                                        </p:tgtEl>
                                      </p:cBhvr>
                                    </p:animEffect>
                                    <p:anim calcmode="lin" valueType="num">
                                      <p:cBhvr>
                                        <p:cTn id="26" dur="2000" fill="hold"/>
                                        <p:tgtEl>
                                          <p:spTgt spid="26"/>
                                        </p:tgtEl>
                                        <p:attrNameLst>
                                          <p:attrName>ppt_w</p:attrName>
                                        </p:attrNameLst>
                                      </p:cBhvr>
                                      <p:tavLst>
                                        <p:tav tm="0" fmla="#ppt_w*sin(2.5*pi*$)">
                                          <p:val>
                                            <p:fltVal val="0"/>
                                          </p:val>
                                        </p:tav>
                                        <p:tav tm="100000">
                                          <p:val>
                                            <p:fltVal val="1"/>
                                          </p:val>
                                        </p:tav>
                                      </p:tavLst>
                                    </p:anim>
                                    <p:anim calcmode="lin" valueType="num">
                                      <p:cBhvr>
                                        <p:cTn id="27" dur="2000" fill="hold"/>
                                        <p:tgtEl>
                                          <p:spTgt spid="26"/>
                                        </p:tgtEl>
                                        <p:attrNameLst>
                                          <p:attrName>ppt_h</p:attrName>
                                        </p:attrNameLst>
                                      </p:cBhvr>
                                      <p:tavLst>
                                        <p:tav tm="0">
                                          <p:val>
                                            <p:strVal val="#ppt_h"/>
                                          </p:val>
                                        </p:tav>
                                        <p:tav tm="100000">
                                          <p:val>
                                            <p:strVal val="#ppt_h"/>
                                          </p:val>
                                        </p:tav>
                                      </p:tavLst>
                                    </p:anim>
                                  </p:childTnLst>
                                </p:cTn>
                              </p:par>
                              <p:par>
                                <p:cTn id="28" presetID="45" presetClass="entr" presetSubtype="0" fill="hold"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2000"/>
                                        <p:tgtEl>
                                          <p:spTgt spid="25"/>
                                        </p:tgtEl>
                                      </p:cBhvr>
                                    </p:animEffect>
                                    <p:anim calcmode="lin" valueType="num">
                                      <p:cBhvr>
                                        <p:cTn id="31" dur="2000" fill="hold"/>
                                        <p:tgtEl>
                                          <p:spTgt spid="25"/>
                                        </p:tgtEl>
                                        <p:attrNameLst>
                                          <p:attrName>ppt_w</p:attrName>
                                        </p:attrNameLst>
                                      </p:cBhvr>
                                      <p:tavLst>
                                        <p:tav tm="0" fmla="#ppt_w*sin(2.5*pi*$)">
                                          <p:val>
                                            <p:fltVal val="0"/>
                                          </p:val>
                                        </p:tav>
                                        <p:tav tm="100000">
                                          <p:val>
                                            <p:fltVal val="1"/>
                                          </p:val>
                                        </p:tav>
                                      </p:tavLst>
                                    </p:anim>
                                    <p:anim calcmode="lin" valueType="num">
                                      <p:cBhvr>
                                        <p:cTn id="32" dur="2000" fill="hold"/>
                                        <p:tgtEl>
                                          <p:spTgt spid="25"/>
                                        </p:tgtEl>
                                        <p:attrNameLst>
                                          <p:attrName>ppt_h</p:attrName>
                                        </p:attrNameLst>
                                      </p:cBhvr>
                                      <p:tavLst>
                                        <p:tav tm="0">
                                          <p:val>
                                            <p:strVal val="#ppt_h"/>
                                          </p:val>
                                        </p:tav>
                                        <p:tav tm="100000">
                                          <p:val>
                                            <p:strVal val="#ppt_h"/>
                                          </p:val>
                                        </p:tav>
                                      </p:tavLst>
                                    </p:anim>
                                  </p:childTnLst>
                                </p:cTn>
                              </p:par>
                              <p:par>
                                <p:cTn id="33" presetID="45" presetClass="entr" presetSubtype="0"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fade">
                                      <p:cBhvr>
                                        <p:cTn id="35" dur="2000"/>
                                        <p:tgtEl>
                                          <p:spTgt spid="27"/>
                                        </p:tgtEl>
                                      </p:cBhvr>
                                    </p:animEffect>
                                    <p:anim calcmode="lin" valueType="num">
                                      <p:cBhvr>
                                        <p:cTn id="36" dur="2000" fill="hold"/>
                                        <p:tgtEl>
                                          <p:spTgt spid="27"/>
                                        </p:tgtEl>
                                        <p:attrNameLst>
                                          <p:attrName>ppt_w</p:attrName>
                                        </p:attrNameLst>
                                      </p:cBhvr>
                                      <p:tavLst>
                                        <p:tav tm="0" fmla="#ppt_w*sin(2.5*pi*$)">
                                          <p:val>
                                            <p:fltVal val="0"/>
                                          </p:val>
                                        </p:tav>
                                        <p:tav tm="100000">
                                          <p:val>
                                            <p:fltVal val="1"/>
                                          </p:val>
                                        </p:tav>
                                      </p:tavLst>
                                    </p:anim>
                                    <p:anim calcmode="lin" valueType="num">
                                      <p:cBhvr>
                                        <p:cTn id="37" dur="2000" fill="hold"/>
                                        <p:tgtEl>
                                          <p:spTgt spid="27"/>
                                        </p:tgtEl>
                                        <p:attrNameLst>
                                          <p:attrName>ppt_h</p:attrName>
                                        </p:attrNameLst>
                                      </p:cBhvr>
                                      <p:tavLst>
                                        <p:tav tm="0">
                                          <p:val>
                                            <p:strVal val="#ppt_h"/>
                                          </p:val>
                                        </p:tav>
                                        <p:tav tm="100000">
                                          <p:val>
                                            <p:strVal val="#ppt_h"/>
                                          </p:val>
                                        </p:tav>
                                      </p:tavLst>
                                    </p:anim>
                                  </p:childTnLst>
                                </p:cTn>
                              </p:par>
                            </p:childTnLst>
                          </p:cTn>
                        </p:par>
                        <p:par>
                          <p:cTn id="38" fill="hold">
                            <p:stCondLst>
                              <p:cond delay="2500"/>
                            </p:stCondLst>
                            <p:childTnLst>
                              <p:par>
                                <p:cTn id="39" presetID="45" presetClass="entr" presetSubtype="0" fill="hold" grpId="0"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2000"/>
                                        <p:tgtEl>
                                          <p:spTgt spid="28"/>
                                        </p:tgtEl>
                                      </p:cBhvr>
                                    </p:animEffect>
                                    <p:anim calcmode="lin" valueType="num">
                                      <p:cBhvr>
                                        <p:cTn id="42" dur="2000" fill="hold"/>
                                        <p:tgtEl>
                                          <p:spTgt spid="28"/>
                                        </p:tgtEl>
                                        <p:attrNameLst>
                                          <p:attrName>ppt_w</p:attrName>
                                        </p:attrNameLst>
                                      </p:cBhvr>
                                      <p:tavLst>
                                        <p:tav tm="0" fmla="#ppt_w*sin(2.5*pi*$)">
                                          <p:val>
                                            <p:fltVal val="0"/>
                                          </p:val>
                                        </p:tav>
                                        <p:tav tm="100000">
                                          <p:val>
                                            <p:fltVal val="1"/>
                                          </p:val>
                                        </p:tav>
                                      </p:tavLst>
                                    </p:anim>
                                    <p:anim calcmode="lin" valueType="num">
                                      <p:cBhvr>
                                        <p:cTn id="43" dur="2000" fill="hold"/>
                                        <p:tgtEl>
                                          <p:spTgt spid="28"/>
                                        </p:tgtEl>
                                        <p:attrNameLst>
                                          <p:attrName>ppt_h</p:attrName>
                                        </p:attrNameLst>
                                      </p:cBhvr>
                                      <p:tavLst>
                                        <p:tav tm="0">
                                          <p:val>
                                            <p:strVal val="#ppt_h"/>
                                          </p:val>
                                        </p:tav>
                                        <p:tav tm="100000">
                                          <p:val>
                                            <p:strVal val="#ppt_h"/>
                                          </p:val>
                                        </p:tav>
                                      </p:tavLst>
                                    </p:anim>
                                  </p:childTnLst>
                                </p:cTn>
                              </p:par>
                              <p:par>
                                <p:cTn id="44" presetID="45" presetClass="entr" presetSubtype="0"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2000"/>
                                        <p:tgtEl>
                                          <p:spTgt spid="30"/>
                                        </p:tgtEl>
                                      </p:cBhvr>
                                    </p:animEffect>
                                    <p:anim calcmode="lin" valueType="num">
                                      <p:cBhvr>
                                        <p:cTn id="47" dur="2000" fill="hold"/>
                                        <p:tgtEl>
                                          <p:spTgt spid="30"/>
                                        </p:tgtEl>
                                        <p:attrNameLst>
                                          <p:attrName>ppt_w</p:attrName>
                                        </p:attrNameLst>
                                      </p:cBhvr>
                                      <p:tavLst>
                                        <p:tav tm="0" fmla="#ppt_w*sin(2.5*pi*$)">
                                          <p:val>
                                            <p:fltVal val="0"/>
                                          </p:val>
                                        </p:tav>
                                        <p:tav tm="100000">
                                          <p:val>
                                            <p:fltVal val="1"/>
                                          </p:val>
                                        </p:tav>
                                      </p:tavLst>
                                    </p:anim>
                                    <p:anim calcmode="lin" valueType="num">
                                      <p:cBhvr>
                                        <p:cTn id="48" dur="2000" fill="hold"/>
                                        <p:tgtEl>
                                          <p:spTgt spid="30"/>
                                        </p:tgtEl>
                                        <p:attrNameLst>
                                          <p:attrName>ppt_h</p:attrName>
                                        </p:attrNameLst>
                                      </p:cBhvr>
                                      <p:tavLst>
                                        <p:tav tm="0">
                                          <p:val>
                                            <p:strVal val="#ppt_h"/>
                                          </p:val>
                                        </p:tav>
                                        <p:tav tm="100000">
                                          <p:val>
                                            <p:strVal val="#ppt_h"/>
                                          </p:val>
                                        </p:tav>
                                      </p:tavLst>
                                    </p:anim>
                                  </p:childTnLst>
                                </p:cTn>
                              </p:par>
                              <p:par>
                                <p:cTn id="49" presetID="45" presetClass="entr" presetSubtype="0"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2000"/>
                                        <p:tgtEl>
                                          <p:spTgt spid="29"/>
                                        </p:tgtEl>
                                      </p:cBhvr>
                                    </p:animEffect>
                                    <p:anim calcmode="lin" valueType="num">
                                      <p:cBhvr>
                                        <p:cTn id="52" dur="2000" fill="hold"/>
                                        <p:tgtEl>
                                          <p:spTgt spid="29"/>
                                        </p:tgtEl>
                                        <p:attrNameLst>
                                          <p:attrName>ppt_w</p:attrName>
                                        </p:attrNameLst>
                                      </p:cBhvr>
                                      <p:tavLst>
                                        <p:tav tm="0" fmla="#ppt_w*sin(2.5*pi*$)">
                                          <p:val>
                                            <p:fltVal val="0"/>
                                          </p:val>
                                        </p:tav>
                                        <p:tav tm="100000">
                                          <p:val>
                                            <p:fltVal val="1"/>
                                          </p:val>
                                        </p:tav>
                                      </p:tavLst>
                                    </p:anim>
                                    <p:anim calcmode="lin" valueType="num">
                                      <p:cBhvr>
                                        <p:cTn id="53" dur="2000" fill="hold"/>
                                        <p:tgtEl>
                                          <p:spTgt spid="29"/>
                                        </p:tgtEl>
                                        <p:attrNameLst>
                                          <p:attrName>ppt_h</p:attrName>
                                        </p:attrNameLst>
                                      </p:cBhvr>
                                      <p:tavLst>
                                        <p:tav tm="0">
                                          <p:val>
                                            <p:strVal val="#ppt_h"/>
                                          </p:val>
                                        </p:tav>
                                        <p:tav tm="100000">
                                          <p:val>
                                            <p:strVal val="#ppt_h"/>
                                          </p:val>
                                        </p:tav>
                                      </p:tavLst>
                                    </p:anim>
                                  </p:childTnLst>
                                </p:cTn>
                              </p:par>
                              <p:par>
                                <p:cTn id="54" presetID="45"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2000"/>
                                        <p:tgtEl>
                                          <p:spTgt spid="31"/>
                                        </p:tgtEl>
                                      </p:cBhvr>
                                    </p:animEffect>
                                    <p:anim calcmode="lin" valueType="num">
                                      <p:cBhvr>
                                        <p:cTn id="57" dur="2000" fill="hold"/>
                                        <p:tgtEl>
                                          <p:spTgt spid="31"/>
                                        </p:tgtEl>
                                        <p:attrNameLst>
                                          <p:attrName>ppt_w</p:attrName>
                                        </p:attrNameLst>
                                      </p:cBhvr>
                                      <p:tavLst>
                                        <p:tav tm="0" fmla="#ppt_w*sin(2.5*pi*$)">
                                          <p:val>
                                            <p:fltVal val="0"/>
                                          </p:val>
                                        </p:tav>
                                        <p:tav tm="100000">
                                          <p:val>
                                            <p:fltVal val="1"/>
                                          </p:val>
                                        </p:tav>
                                      </p:tavLst>
                                    </p:anim>
                                    <p:anim calcmode="lin" valueType="num">
                                      <p:cBhvr>
                                        <p:cTn id="58" dur="2000" fill="hold"/>
                                        <p:tgtEl>
                                          <p:spTgt spid="31"/>
                                        </p:tgtEl>
                                        <p:attrNameLst>
                                          <p:attrName>ppt_h</p:attrName>
                                        </p:attrNameLst>
                                      </p:cBhvr>
                                      <p:tavLst>
                                        <p:tav tm="0">
                                          <p:val>
                                            <p:strVal val="#ppt_h"/>
                                          </p:val>
                                        </p:tav>
                                        <p:tav tm="100000">
                                          <p:val>
                                            <p:strVal val="#ppt_h"/>
                                          </p:val>
                                        </p:tav>
                                      </p:tavLst>
                                    </p:anim>
                                  </p:childTnLst>
                                </p:cTn>
                              </p:par>
                            </p:childTnLst>
                          </p:cTn>
                        </p:par>
                        <p:par>
                          <p:cTn id="59" fill="hold">
                            <p:stCondLst>
                              <p:cond delay="4500"/>
                            </p:stCondLst>
                            <p:childTnLst>
                              <p:par>
                                <p:cTn id="60" presetID="45" presetClass="entr" presetSubtype="0" fill="hold" grpId="0" nodeType="after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2000"/>
                                        <p:tgtEl>
                                          <p:spTgt spid="32"/>
                                        </p:tgtEl>
                                      </p:cBhvr>
                                    </p:animEffect>
                                    <p:anim calcmode="lin" valueType="num">
                                      <p:cBhvr>
                                        <p:cTn id="63" dur="2000" fill="hold"/>
                                        <p:tgtEl>
                                          <p:spTgt spid="32"/>
                                        </p:tgtEl>
                                        <p:attrNameLst>
                                          <p:attrName>ppt_w</p:attrName>
                                        </p:attrNameLst>
                                      </p:cBhvr>
                                      <p:tavLst>
                                        <p:tav tm="0" fmla="#ppt_w*sin(2.5*pi*$)">
                                          <p:val>
                                            <p:fltVal val="0"/>
                                          </p:val>
                                        </p:tav>
                                        <p:tav tm="100000">
                                          <p:val>
                                            <p:fltVal val="1"/>
                                          </p:val>
                                        </p:tav>
                                      </p:tavLst>
                                    </p:anim>
                                    <p:anim calcmode="lin" valueType="num">
                                      <p:cBhvr>
                                        <p:cTn id="64" dur="2000" fill="hold"/>
                                        <p:tgtEl>
                                          <p:spTgt spid="32"/>
                                        </p:tgtEl>
                                        <p:attrNameLst>
                                          <p:attrName>ppt_h</p:attrName>
                                        </p:attrNameLst>
                                      </p:cBhvr>
                                      <p:tavLst>
                                        <p:tav tm="0">
                                          <p:val>
                                            <p:strVal val="#ppt_h"/>
                                          </p:val>
                                        </p:tav>
                                        <p:tav tm="100000">
                                          <p:val>
                                            <p:strVal val="#ppt_h"/>
                                          </p:val>
                                        </p:tav>
                                      </p:tavLst>
                                    </p:anim>
                                  </p:childTnLst>
                                </p:cTn>
                              </p:par>
                              <p:par>
                                <p:cTn id="65" presetID="45" presetClass="entr" presetSubtype="0" fill="hold" nodeType="with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2000"/>
                                        <p:tgtEl>
                                          <p:spTgt spid="33"/>
                                        </p:tgtEl>
                                      </p:cBhvr>
                                    </p:animEffect>
                                    <p:anim calcmode="lin" valueType="num">
                                      <p:cBhvr>
                                        <p:cTn id="68" dur="2000" fill="hold"/>
                                        <p:tgtEl>
                                          <p:spTgt spid="33"/>
                                        </p:tgtEl>
                                        <p:attrNameLst>
                                          <p:attrName>ppt_w</p:attrName>
                                        </p:attrNameLst>
                                      </p:cBhvr>
                                      <p:tavLst>
                                        <p:tav tm="0" fmla="#ppt_w*sin(2.5*pi*$)">
                                          <p:val>
                                            <p:fltVal val="0"/>
                                          </p:val>
                                        </p:tav>
                                        <p:tav tm="100000">
                                          <p:val>
                                            <p:fltVal val="1"/>
                                          </p:val>
                                        </p:tav>
                                      </p:tavLst>
                                    </p:anim>
                                    <p:anim calcmode="lin" valueType="num">
                                      <p:cBhvr>
                                        <p:cTn id="69" dur="2000" fill="hold"/>
                                        <p:tgtEl>
                                          <p:spTgt spid="33"/>
                                        </p:tgtEl>
                                        <p:attrNameLst>
                                          <p:attrName>ppt_h</p:attrName>
                                        </p:attrNameLst>
                                      </p:cBhvr>
                                      <p:tavLst>
                                        <p:tav tm="0">
                                          <p:val>
                                            <p:strVal val="#ppt_h"/>
                                          </p:val>
                                        </p:tav>
                                        <p:tav tm="100000">
                                          <p:val>
                                            <p:strVal val="#ppt_h"/>
                                          </p:val>
                                        </p:tav>
                                      </p:tavLst>
                                    </p:anim>
                                  </p:childTnLst>
                                </p:cTn>
                              </p:par>
                              <p:par>
                                <p:cTn id="70" presetID="45" presetClass="entr" presetSubtype="0" fill="hold" grpId="0" nodeType="with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fade">
                                      <p:cBhvr>
                                        <p:cTn id="72" dur="2000"/>
                                        <p:tgtEl>
                                          <p:spTgt spid="34"/>
                                        </p:tgtEl>
                                      </p:cBhvr>
                                    </p:animEffect>
                                    <p:anim calcmode="lin" valueType="num">
                                      <p:cBhvr>
                                        <p:cTn id="73" dur="2000" fill="hold"/>
                                        <p:tgtEl>
                                          <p:spTgt spid="34"/>
                                        </p:tgtEl>
                                        <p:attrNameLst>
                                          <p:attrName>ppt_w</p:attrName>
                                        </p:attrNameLst>
                                      </p:cBhvr>
                                      <p:tavLst>
                                        <p:tav tm="0" fmla="#ppt_w*sin(2.5*pi*$)">
                                          <p:val>
                                            <p:fltVal val="0"/>
                                          </p:val>
                                        </p:tav>
                                        <p:tav tm="100000">
                                          <p:val>
                                            <p:fltVal val="1"/>
                                          </p:val>
                                        </p:tav>
                                      </p:tavLst>
                                    </p:anim>
                                    <p:anim calcmode="lin" valueType="num">
                                      <p:cBhvr>
                                        <p:cTn id="74" dur="2000" fill="hold"/>
                                        <p:tgtEl>
                                          <p:spTgt spid="34"/>
                                        </p:tgtEl>
                                        <p:attrNameLst>
                                          <p:attrName>ppt_h</p:attrName>
                                        </p:attrNameLst>
                                      </p:cBhvr>
                                      <p:tavLst>
                                        <p:tav tm="0">
                                          <p:val>
                                            <p:strVal val="#ppt_h"/>
                                          </p:val>
                                        </p:tav>
                                        <p:tav tm="100000">
                                          <p:val>
                                            <p:strVal val="#ppt_h"/>
                                          </p:val>
                                        </p:tav>
                                      </p:tavLst>
                                    </p:anim>
                                  </p:childTnLst>
                                </p:cTn>
                              </p:par>
                              <p:par>
                                <p:cTn id="75" presetID="45" presetClass="entr" presetSubtype="0"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fade">
                                      <p:cBhvr>
                                        <p:cTn id="77" dur="2000"/>
                                        <p:tgtEl>
                                          <p:spTgt spid="35"/>
                                        </p:tgtEl>
                                      </p:cBhvr>
                                    </p:animEffect>
                                    <p:anim calcmode="lin" valueType="num">
                                      <p:cBhvr>
                                        <p:cTn id="78" dur="2000" fill="hold"/>
                                        <p:tgtEl>
                                          <p:spTgt spid="35"/>
                                        </p:tgtEl>
                                        <p:attrNameLst>
                                          <p:attrName>ppt_w</p:attrName>
                                        </p:attrNameLst>
                                      </p:cBhvr>
                                      <p:tavLst>
                                        <p:tav tm="0" fmla="#ppt_w*sin(2.5*pi*$)">
                                          <p:val>
                                            <p:fltVal val="0"/>
                                          </p:val>
                                        </p:tav>
                                        <p:tav tm="100000">
                                          <p:val>
                                            <p:fltVal val="1"/>
                                          </p:val>
                                        </p:tav>
                                      </p:tavLst>
                                    </p:anim>
                                    <p:anim calcmode="lin" valueType="num">
                                      <p:cBhvr>
                                        <p:cTn id="79" dur="2000" fill="hold"/>
                                        <p:tgtEl>
                                          <p:spTgt spid="35"/>
                                        </p:tgtEl>
                                        <p:attrNameLst>
                                          <p:attrName>ppt_h</p:attrName>
                                        </p:attrNameLst>
                                      </p:cBhvr>
                                      <p:tavLst>
                                        <p:tav tm="0">
                                          <p:val>
                                            <p:strVal val="#ppt_h"/>
                                          </p:val>
                                        </p:tav>
                                        <p:tav tm="100000">
                                          <p:val>
                                            <p:strVal val="#ppt_h"/>
                                          </p:val>
                                        </p:tav>
                                      </p:tavLst>
                                    </p:anim>
                                  </p:childTnLst>
                                </p:cTn>
                              </p:par>
                            </p:childTnLst>
                          </p:cTn>
                        </p:par>
                        <p:par>
                          <p:cTn id="80" fill="hold">
                            <p:stCondLst>
                              <p:cond delay="6500"/>
                            </p:stCondLst>
                            <p:childTnLst>
                              <p:par>
                                <p:cTn id="81" presetID="45" presetClass="entr" presetSubtype="0"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fade">
                                      <p:cBhvr>
                                        <p:cTn id="83" dur="2000"/>
                                        <p:tgtEl>
                                          <p:spTgt spid="36"/>
                                        </p:tgtEl>
                                      </p:cBhvr>
                                    </p:animEffect>
                                    <p:anim calcmode="lin" valueType="num">
                                      <p:cBhvr>
                                        <p:cTn id="84" dur="2000" fill="hold"/>
                                        <p:tgtEl>
                                          <p:spTgt spid="36"/>
                                        </p:tgtEl>
                                        <p:attrNameLst>
                                          <p:attrName>ppt_w</p:attrName>
                                        </p:attrNameLst>
                                      </p:cBhvr>
                                      <p:tavLst>
                                        <p:tav tm="0" fmla="#ppt_w*sin(2.5*pi*$)">
                                          <p:val>
                                            <p:fltVal val="0"/>
                                          </p:val>
                                        </p:tav>
                                        <p:tav tm="100000">
                                          <p:val>
                                            <p:fltVal val="1"/>
                                          </p:val>
                                        </p:tav>
                                      </p:tavLst>
                                    </p:anim>
                                    <p:anim calcmode="lin" valueType="num">
                                      <p:cBhvr>
                                        <p:cTn id="85" dur="2000" fill="hold"/>
                                        <p:tgtEl>
                                          <p:spTgt spid="36"/>
                                        </p:tgtEl>
                                        <p:attrNameLst>
                                          <p:attrName>ppt_h</p:attrName>
                                        </p:attrNameLst>
                                      </p:cBhvr>
                                      <p:tavLst>
                                        <p:tav tm="0">
                                          <p:val>
                                            <p:strVal val="#ppt_h"/>
                                          </p:val>
                                        </p:tav>
                                        <p:tav tm="100000">
                                          <p:val>
                                            <p:strVal val="#ppt_h"/>
                                          </p:val>
                                        </p:tav>
                                      </p:tavLst>
                                    </p:anim>
                                  </p:childTnLst>
                                </p:cTn>
                              </p:par>
                              <p:par>
                                <p:cTn id="86" presetID="45" presetClass="entr" presetSubtype="0" fill="hold" nodeType="withEffect">
                                  <p:stCondLst>
                                    <p:cond delay="0"/>
                                  </p:stCondLst>
                                  <p:childTnLst>
                                    <p:set>
                                      <p:cBhvr>
                                        <p:cTn id="87" dur="1" fill="hold">
                                          <p:stCondLst>
                                            <p:cond delay="0"/>
                                          </p:stCondLst>
                                        </p:cTn>
                                        <p:tgtEl>
                                          <p:spTgt spid="37"/>
                                        </p:tgtEl>
                                        <p:attrNameLst>
                                          <p:attrName>style.visibility</p:attrName>
                                        </p:attrNameLst>
                                      </p:cBhvr>
                                      <p:to>
                                        <p:strVal val="visible"/>
                                      </p:to>
                                    </p:set>
                                    <p:animEffect transition="in" filter="fade">
                                      <p:cBhvr>
                                        <p:cTn id="88" dur="2000"/>
                                        <p:tgtEl>
                                          <p:spTgt spid="37"/>
                                        </p:tgtEl>
                                      </p:cBhvr>
                                    </p:animEffect>
                                    <p:anim calcmode="lin" valueType="num">
                                      <p:cBhvr>
                                        <p:cTn id="89" dur="2000" fill="hold"/>
                                        <p:tgtEl>
                                          <p:spTgt spid="37"/>
                                        </p:tgtEl>
                                        <p:attrNameLst>
                                          <p:attrName>ppt_w</p:attrName>
                                        </p:attrNameLst>
                                      </p:cBhvr>
                                      <p:tavLst>
                                        <p:tav tm="0" fmla="#ppt_w*sin(2.5*pi*$)">
                                          <p:val>
                                            <p:fltVal val="0"/>
                                          </p:val>
                                        </p:tav>
                                        <p:tav tm="100000">
                                          <p:val>
                                            <p:fltVal val="1"/>
                                          </p:val>
                                        </p:tav>
                                      </p:tavLst>
                                    </p:anim>
                                    <p:anim calcmode="lin" valueType="num">
                                      <p:cBhvr>
                                        <p:cTn id="90" dur="2000" fill="hold"/>
                                        <p:tgtEl>
                                          <p:spTgt spid="37"/>
                                        </p:tgtEl>
                                        <p:attrNameLst>
                                          <p:attrName>ppt_h</p:attrName>
                                        </p:attrNameLst>
                                      </p:cBhvr>
                                      <p:tavLst>
                                        <p:tav tm="0">
                                          <p:val>
                                            <p:strVal val="#ppt_h"/>
                                          </p:val>
                                        </p:tav>
                                        <p:tav tm="100000">
                                          <p:val>
                                            <p:strVal val="#ppt_h"/>
                                          </p:val>
                                        </p:tav>
                                      </p:tavLst>
                                    </p:anim>
                                  </p:childTnLst>
                                </p:cTn>
                              </p:par>
                              <p:par>
                                <p:cTn id="91" presetID="45" presetClass="entr" presetSubtype="0" fill="hold" grpId="0" nodeType="withEffect">
                                  <p:stCondLst>
                                    <p:cond delay="0"/>
                                  </p:stCondLst>
                                  <p:childTnLst>
                                    <p:set>
                                      <p:cBhvr>
                                        <p:cTn id="92" dur="1" fill="hold">
                                          <p:stCondLst>
                                            <p:cond delay="0"/>
                                          </p:stCondLst>
                                        </p:cTn>
                                        <p:tgtEl>
                                          <p:spTgt spid="38"/>
                                        </p:tgtEl>
                                        <p:attrNameLst>
                                          <p:attrName>style.visibility</p:attrName>
                                        </p:attrNameLst>
                                      </p:cBhvr>
                                      <p:to>
                                        <p:strVal val="visible"/>
                                      </p:to>
                                    </p:set>
                                    <p:animEffect transition="in" filter="fade">
                                      <p:cBhvr>
                                        <p:cTn id="93" dur="2000"/>
                                        <p:tgtEl>
                                          <p:spTgt spid="38"/>
                                        </p:tgtEl>
                                      </p:cBhvr>
                                    </p:animEffect>
                                    <p:anim calcmode="lin" valueType="num">
                                      <p:cBhvr>
                                        <p:cTn id="94" dur="2000" fill="hold"/>
                                        <p:tgtEl>
                                          <p:spTgt spid="38"/>
                                        </p:tgtEl>
                                        <p:attrNameLst>
                                          <p:attrName>ppt_w</p:attrName>
                                        </p:attrNameLst>
                                      </p:cBhvr>
                                      <p:tavLst>
                                        <p:tav tm="0" fmla="#ppt_w*sin(2.5*pi*$)">
                                          <p:val>
                                            <p:fltVal val="0"/>
                                          </p:val>
                                        </p:tav>
                                        <p:tav tm="100000">
                                          <p:val>
                                            <p:fltVal val="1"/>
                                          </p:val>
                                        </p:tav>
                                      </p:tavLst>
                                    </p:anim>
                                    <p:anim calcmode="lin" valueType="num">
                                      <p:cBhvr>
                                        <p:cTn id="95" dur="2000" fill="hold"/>
                                        <p:tgtEl>
                                          <p:spTgt spid="38"/>
                                        </p:tgtEl>
                                        <p:attrNameLst>
                                          <p:attrName>ppt_h</p:attrName>
                                        </p:attrNameLst>
                                      </p:cBhvr>
                                      <p:tavLst>
                                        <p:tav tm="0">
                                          <p:val>
                                            <p:strVal val="#ppt_h"/>
                                          </p:val>
                                        </p:tav>
                                        <p:tav tm="100000">
                                          <p:val>
                                            <p:strVal val="#ppt_h"/>
                                          </p:val>
                                        </p:tav>
                                      </p:tavLst>
                                    </p:anim>
                                  </p:childTnLst>
                                </p:cTn>
                              </p:par>
                              <p:par>
                                <p:cTn id="96" presetID="45" presetClass="entr" presetSubtype="0" fill="hold" grpId="0" nodeType="withEffect">
                                  <p:stCondLst>
                                    <p:cond delay="0"/>
                                  </p:stCondLst>
                                  <p:childTnLst>
                                    <p:set>
                                      <p:cBhvr>
                                        <p:cTn id="97" dur="1" fill="hold">
                                          <p:stCondLst>
                                            <p:cond delay="0"/>
                                          </p:stCondLst>
                                        </p:cTn>
                                        <p:tgtEl>
                                          <p:spTgt spid="39"/>
                                        </p:tgtEl>
                                        <p:attrNameLst>
                                          <p:attrName>style.visibility</p:attrName>
                                        </p:attrNameLst>
                                      </p:cBhvr>
                                      <p:to>
                                        <p:strVal val="visible"/>
                                      </p:to>
                                    </p:set>
                                    <p:animEffect transition="in" filter="fade">
                                      <p:cBhvr>
                                        <p:cTn id="98" dur="2000"/>
                                        <p:tgtEl>
                                          <p:spTgt spid="39"/>
                                        </p:tgtEl>
                                      </p:cBhvr>
                                    </p:animEffect>
                                    <p:anim calcmode="lin" valueType="num">
                                      <p:cBhvr>
                                        <p:cTn id="99" dur="2000" fill="hold"/>
                                        <p:tgtEl>
                                          <p:spTgt spid="39"/>
                                        </p:tgtEl>
                                        <p:attrNameLst>
                                          <p:attrName>ppt_w</p:attrName>
                                        </p:attrNameLst>
                                      </p:cBhvr>
                                      <p:tavLst>
                                        <p:tav tm="0" fmla="#ppt_w*sin(2.5*pi*$)">
                                          <p:val>
                                            <p:fltVal val="0"/>
                                          </p:val>
                                        </p:tav>
                                        <p:tav tm="100000">
                                          <p:val>
                                            <p:fltVal val="1"/>
                                          </p:val>
                                        </p:tav>
                                      </p:tavLst>
                                    </p:anim>
                                    <p:anim calcmode="lin" valueType="num">
                                      <p:cBhvr>
                                        <p:cTn id="100" dur="2000" fill="hold"/>
                                        <p:tgtEl>
                                          <p:spTgt spid="3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2" grpId="0" animBg="1"/>
      <p:bldP spid="23" grpId="0" animBg="1"/>
      <p:bldP spid="24" grpId="0" animBg="1"/>
      <p:bldP spid="26" grpId="0" animBg="1"/>
      <p:bldP spid="27" grpId="0" animBg="1"/>
      <p:bldP spid="28" grpId="0" animBg="1"/>
      <p:bldP spid="30" grpId="0" animBg="1"/>
      <p:bldP spid="31" grpId="0" animBg="1"/>
      <p:bldP spid="32" grpId="0" animBg="1"/>
      <p:bldP spid="34" grpId="0" animBg="1"/>
      <p:bldP spid="35" grpId="0" animBg="1"/>
      <p:bldP spid="36" grpId="0" animBg="1"/>
      <p:bldP spid="38" grpId="0" animBg="1"/>
      <p:bldP spid="39" grpId="0" animBg="1"/>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7">
            <a:extLst>
              <a:ext uri="{FF2B5EF4-FFF2-40B4-BE49-F238E27FC236}">
                <a16:creationId xmlns:a16="http://schemas.microsoft.com/office/drawing/2014/main" id="{57515ADF-4629-0D84-E62D-A29794F6303D}"/>
              </a:ext>
            </a:extLst>
          </p:cNvPr>
          <p:cNvGrpSpPr/>
          <p:nvPr/>
        </p:nvGrpSpPr>
        <p:grpSpPr>
          <a:xfrm>
            <a:off x="0" y="1"/>
            <a:ext cx="12192000" cy="6857999"/>
            <a:chOff x="0" y="0"/>
            <a:chExt cx="4754414" cy="2832337"/>
          </a:xfrm>
        </p:grpSpPr>
        <p:pic>
          <p:nvPicPr>
            <p:cNvPr id="29" name="Picture 8">
              <a:extLst>
                <a:ext uri="{FF2B5EF4-FFF2-40B4-BE49-F238E27FC236}">
                  <a16:creationId xmlns:a16="http://schemas.microsoft.com/office/drawing/2014/main" id="{27659D25-6EAE-3722-30D4-1FD6BEEC6623}"/>
                </a:ext>
              </a:extLst>
            </p:cNvPr>
            <p:cNvPicPr>
              <a:picLocks noChangeAspect="1"/>
            </p:cNvPicPr>
            <p:nvPr/>
          </p:nvPicPr>
          <p:blipFill>
            <a:blip r:embed="rId2"/>
            <a:srcRect l="375" r="375"/>
            <a:stretch>
              <a:fillRect/>
            </a:stretch>
          </p:blipFill>
          <p:spPr>
            <a:xfrm>
              <a:off x="0" y="0"/>
              <a:ext cx="4754414" cy="2832337"/>
            </a:xfrm>
            <a:prstGeom prst="rect">
              <a:avLst/>
            </a:prstGeom>
          </p:spPr>
        </p:pic>
      </p:grpSp>
      <p:sp>
        <p:nvSpPr>
          <p:cNvPr id="10" name="TextBox 10"/>
          <p:cNvSpPr txBox="1"/>
          <p:nvPr/>
        </p:nvSpPr>
        <p:spPr>
          <a:xfrm>
            <a:off x="9167814" y="-262138"/>
            <a:ext cx="2781847" cy="1984646"/>
          </a:xfrm>
          <a:prstGeom prst="rect">
            <a:avLst/>
          </a:prstGeom>
        </p:spPr>
        <p:txBody>
          <a:bodyPr lIns="0" tIns="0" rIns="0" bIns="0" rtlCol="0" anchor="t">
            <a:spAutoFit/>
          </a:bodyPr>
          <a:lstStyle/>
          <a:p>
            <a:pPr algn="r">
              <a:lnSpc>
                <a:spcPts val="16549"/>
              </a:lnSpc>
            </a:pPr>
            <a:r>
              <a:rPr lang="en-US" sz="9600" dirty="0">
                <a:solidFill>
                  <a:srgbClr val="A6A6A6"/>
                </a:solidFill>
                <a:latin typeface="Anton"/>
                <a:ea typeface="Anton"/>
                <a:cs typeface="Anton"/>
                <a:sym typeface="Anton"/>
              </a:rPr>
              <a:t>07</a:t>
            </a:r>
          </a:p>
        </p:txBody>
      </p:sp>
      <p:sp>
        <p:nvSpPr>
          <p:cNvPr id="12" name="AutoShape 12"/>
          <p:cNvSpPr/>
          <p:nvPr/>
        </p:nvSpPr>
        <p:spPr>
          <a:xfrm>
            <a:off x="1910743" y="421778"/>
            <a:ext cx="1036702" cy="0"/>
          </a:xfrm>
          <a:prstGeom prst="line">
            <a:avLst/>
          </a:prstGeom>
          <a:ln w="9525" cap="flat">
            <a:solidFill>
              <a:srgbClr val="545454"/>
            </a:solidFill>
            <a:prstDash val="solid"/>
            <a:headEnd type="none" w="sm" len="sm"/>
            <a:tailEnd type="none" w="sm" len="sm"/>
          </a:ln>
        </p:spPr>
        <p:txBody>
          <a:bodyPr/>
          <a:lstStyle/>
          <a:p>
            <a:endParaRPr lang="en-GB" sz="1688"/>
          </a:p>
        </p:txBody>
      </p:sp>
      <p:sp>
        <p:nvSpPr>
          <p:cNvPr id="17" name="Text 1">
            <a:extLst>
              <a:ext uri="{FF2B5EF4-FFF2-40B4-BE49-F238E27FC236}">
                <a16:creationId xmlns:a16="http://schemas.microsoft.com/office/drawing/2014/main" id="{930C4456-4F98-B2D2-AF36-9C463D07C96C}"/>
              </a:ext>
            </a:extLst>
          </p:cNvPr>
          <p:cNvSpPr/>
          <p:nvPr/>
        </p:nvSpPr>
        <p:spPr>
          <a:xfrm>
            <a:off x="8389145" y="1394699"/>
            <a:ext cx="3560516" cy="428625"/>
          </a:xfrm>
          <a:prstGeom prst="rect">
            <a:avLst/>
          </a:prstGeom>
          <a:noFill/>
          <a:ln/>
        </p:spPr>
        <p:txBody>
          <a:bodyPr wrap="square" rtlCol="0" anchor="ctr"/>
          <a:lstStyle/>
          <a:p>
            <a:r>
              <a:rPr lang="en-US" b="1" dirty="0">
                <a:solidFill>
                  <a:srgbClr val="C0A918"/>
                </a:solidFill>
                <a:latin typeface="Muli" panose="020B0604020202020204" charset="0"/>
                <a:ea typeface="Arial" pitchFamily="34" charset="-122"/>
                <a:cs typeface="Arial" pitchFamily="34" charset="-120"/>
              </a:rPr>
              <a:t>THEORETICAL FRAMEWORKS</a:t>
            </a:r>
            <a:endParaRPr lang="en-US" dirty="0">
              <a:solidFill>
                <a:srgbClr val="C0A918"/>
              </a:solidFill>
              <a:latin typeface="Muli" panose="020B0604020202020204" charset="0"/>
            </a:endParaRPr>
          </a:p>
        </p:txBody>
      </p:sp>
      <p:sp>
        <p:nvSpPr>
          <p:cNvPr id="18" name="Text 2">
            <a:extLst>
              <a:ext uri="{FF2B5EF4-FFF2-40B4-BE49-F238E27FC236}">
                <a16:creationId xmlns:a16="http://schemas.microsoft.com/office/drawing/2014/main" id="{0DCCC0D5-9537-3CF6-594D-7C3017CD4E6D}"/>
              </a:ext>
            </a:extLst>
          </p:cNvPr>
          <p:cNvSpPr/>
          <p:nvPr/>
        </p:nvSpPr>
        <p:spPr>
          <a:xfrm>
            <a:off x="320706" y="788419"/>
            <a:ext cx="8526402" cy="514350"/>
          </a:xfrm>
          <a:prstGeom prst="rect">
            <a:avLst/>
          </a:prstGeom>
          <a:noFill/>
          <a:ln/>
        </p:spPr>
        <p:txBody>
          <a:bodyPr wrap="square" rtlCol="0" anchor="ctr"/>
          <a:lstStyle/>
          <a:p>
            <a:r>
              <a:rPr lang="en-US" sz="3375" dirty="0">
                <a:solidFill>
                  <a:schemeClr val="bg1"/>
                </a:solidFill>
                <a:latin typeface="Arial Black" pitchFamily="34" charset="0"/>
                <a:ea typeface="Arial Black" pitchFamily="34" charset="-122"/>
                <a:cs typeface="Arial Black" pitchFamily="34" charset="-120"/>
              </a:rPr>
              <a:t>Balancing Theory with Tesla's Real-World Evidence</a:t>
            </a:r>
            <a:endParaRPr lang="en-US" sz="3375" dirty="0">
              <a:solidFill>
                <a:schemeClr val="bg1"/>
              </a:solidFill>
            </a:endParaRPr>
          </a:p>
        </p:txBody>
      </p:sp>
      <p:sp>
        <p:nvSpPr>
          <p:cNvPr id="19" name="Shape 3">
            <a:extLst>
              <a:ext uri="{FF2B5EF4-FFF2-40B4-BE49-F238E27FC236}">
                <a16:creationId xmlns:a16="http://schemas.microsoft.com/office/drawing/2014/main" id="{A52A8017-F24B-638E-E7F4-31BC09AEC075}"/>
              </a:ext>
            </a:extLst>
          </p:cNvPr>
          <p:cNvSpPr/>
          <p:nvPr/>
        </p:nvSpPr>
        <p:spPr>
          <a:xfrm>
            <a:off x="400202" y="2143125"/>
            <a:ext cx="3338361" cy="4254499"/>
          </a:xfrm>
          <a:prstGeom prst="roundRect">
            <a:avLst>
              <a:gd name="adj" fmla="val 3390"/>
            </a:avLst>
          </a:prstGeom>
          <a:solidFill>
            <a:srgbClr val="141414"/>
          </a:solidFill>
          <a:ln/>
        </p:spPr>
        <p:txBody>
          <a:bodyPr/>
          <a:lstStyle/>
          <a:p>
            <a:endParaRPr lang="en-GB" sz="1688"/>
          </a:p>
        </p:txBody>
      </p:sp>
      <p:sp>
        <p:nvSpPr>
          <p:cNvPr id="20" name="Text 4">
            <a:extLst>
              <a:ext uri="{FF2B5EF4-FFF2-40B4-BE49-F238E27FC236}">
                <a16:creationId xmlns:a16="http://schemas.microsoft.com/office/drawing/2014/main" id="{CDB6470F-C867-F11E-429A-8E2A7A085F42}"/>
              </a:ext>
            </a:extLst>
          </p:cNvPr>
          <p:cNvSpPr/>
          <p:nvPr/>
        </p:nvSpPr>
        <p:spPr>
          <a:xfrm>
            <a:off x="523875" y="2278500"/>
            <a:ext cx="3214688" cy="513953"/>
          </a:xfrm>
          <a:prstGeom prst="rect">
            <a:avLst/>
          </a:prstGeom>
          <a:noFill/>
          <a:ln/>
        </p:spPr>
        <p:txBody>
          <a:bodyPr wrap="square" rtlCol="0" anchor="ctr"/>
          <a:lstStyle/>
          <a:p>
            <a:pPr algn="ctr"/>
            <a:r>
              <a:rPr lang="en-US" sz="1875" dirty="0">
                <a:solidFill>
                  <a:srgbClr val="F4D314"/>
                </a:solidFill>
                <a:latin typeface="Arial Black" pitchFamily="34" charset="0"/>
                <a:ea typeface="Arial Black" pitchFamily="34" charset="-122"/>
                <a:cs typeface="Arial Black" pitchFamily="34" charset="-120"/>
              </a:rPr>
              <a:t>Psychological Contract</a:t>
            </a:r>
            <a:endParaRPr lang="en-US" sz="1875" dirty="0">
              <a:solidFill>
                <a:srgbClr val="F4D314"/>
              </a:solidFill>
            </a:endParaRPr>
          </a:p>
        </p:txBody>
      </p:sp>
      <p:sp>
        <p:nvSpPr>
          <p:cNvPr id="21" name="Text 5">
            <a:extLst>
              <a:ext uri="{FF2B5EF4-FFF2-40B4-BE49-F238E27FC236}">
                <a16:creationId xmlns:a16="http://schemas.microsoft.com/office/drawing/2014/main" id="{95C5BEB9-8402-FF9D-2B27-7DD599357763}"/>
              </a:ext>
            </a:extLst>
          </p:cNvPr>
          <p:cNvSpPr/>
          <p:nvPr/>
        </p:nvSpPr>
        <p:spPr>
          <a:xfrm>
            <a:off x="570386" y="3032052"/>
            <a:ext cx="3214688" cy="2775347"/>
          </a:xfrm>
          <a:prstGeom prst="rect">
            <a:avLst/>
          </a:prstGeom>
          <a:noFill/>
          <a:ln/>
        </p:spPr>
        <p:txBody>
          <a:bodyPr wrap="square" rtlCol="0" anchor="ctr"/>
          <a:lstStyle/>
          <a:p>
            <a:r>
              <a:rPr lang="en-US" sz="1875" dirty="0">
                <a:solidFill>
                  <a:srgbClr val="B0B0B0"/>
                </a:solidFill>
                <a:latin typeface="Arial" pitchFamily="34" charset="0"/>
                <a:ea typeface="Arial" pitchFamily="34" charset="-122"/>
                <a:cs typeface="Arial" pitchFamily="34" charset="-120"/>
              </a:rPr>
              <a:t>Implicit agreement: High commitment, long hours, adaptability to AI/automation in exchange for mission impact, equity upside, rapid growth, and "changing the world." Breaches (e.g., sudden layoffs) risk trust &amp; retention. Tesla attracts via strong ideological &amp; transactional elements.</a:t>
            </a:r>
            <a:endParaRPr lang="en-US" sz="1875" dirty="0"/>
          </a:p>
        </p:txBody>
      </p:sp>
      <p:sp>
        <p:nvSpPr>
          <p:cNvPr id="22" name="Shape 6">
            <a:extLst>
              <a:ext uri="{FF2B5EF4-FFF2-40B4-BE49-F238E27FC236}">
                <a16:creationId xmlns:a16="http://schemas.microsoft.com/office/drawing/2014/main" id="{72A3383C-94CA-FFAF-0905-2F4224A6DB31}"/>
              </a:ext>
            </a:extLst>
          </p:cNvPr>
          <p:cNvSpPr/>
          <p:nvPr/>
        </p:nvSpPr>
        <p:spPr>
          <a:xfrm>
            <a:off x="3867150" y="2143126"/>
            <a:ext cx="4086225" cy="4286250"/>
          </a:xfrm>
          <a:prstGeom prst="roundRect">
            <a:avLst>
              <a:gd name="adj" fmla="val 3390"/>
            </a:avLst>
          </a:prstGeom>
          <a:solidFill>
            <a:srgbClr val="141414"/>
          </a:solidFill>
          <a:ln/>
        </p:spPr>
        <p:txBody>
          <a:bodyPr/>
          <a:lstStyle/>
          <a:p>
            <a:endParaRPr lang="en-GB" sz="1688"/>
          </a:p>
        </p:txBody>
      </p:sp>
      <p:sp>
        <p:nvSpPr>
          <p:cNvPr id="23" name="Text 7">
            <a:extLst>
              <a:ext uri="{FF2B5EF4-FFF2-40B4-BE49-F238E27FC236}">
                <a16:creationId xmlns:a16="http://schemas.microsoft.com/office/drawing/2014/main" id="{B14A4A05-7AD9-99B3-210E-6734BF04C1FE}"/>
              </a:ext>
            </a:extLst>
          </p:cNvPr>
          <p:cNvSpPr/>
          <p:nvPr/>
        </p:nvSpPr>
        <p:spPr>
          <a:xfrm>
            <a:off x="4530952" y="2286437"/>
            <a:ext cx="2908487" cy="428625"/>
          </a:xfrm>
          <a:prstGeom prst="rect">
            <a:avLst/>
          </a:prstGeom>
          <a:noFill/>
          <a:ln/>
        </p:spPr>
        <p:txBody>
          <a:bodyPr wrap="square" rtlCol="0" anchor="ctr"/>
          <a:lstStyle/>
          <a:p>
            <a:pPr algn="ctr"/>
            <a:r>
              <a:rPr lang="en-US" sz="1875" dirty="0">
                <a:solidFill>
                  <a:srgbClr val="F4D314"/>
                </a:solidFill>
                <a:latin typeface="Arial Black" pitchFamily="34" charset="0"/>
                <a:ea typeface="Arial Black" pitchFamily="34" charset="-122"/>
                <a:cs typeface="Arial Black" pitchFamily="34" charset="-120"/>
              </a:rPr>
              <a:t>Motivation Theories</a:t>
            </a:r>
            <a:endParaRPr lang="en-US" sz="1875" dirty="0">
              <a:solidFill>
                <a:srgbClr val="F4D314"/>
              </a:solidFill>
            </a:endParaRPr>
          </a:p>
        </p:txBody>
      </p:sp>
      <p:sp>
        <p:nvSpPr>
          <p:cNvPr id="24" name="Text 8">
            <a:extLst>
              <a:ext uri="{FF2B5EF4-FFF2-40B4-BE49-F238E27FC236}">
                <a16:creationId xmlns:a16="http://schemas.microsoft.com/office/drawing/2014/main" id="{4306E459-D26D-1A8C-3F53-1312BD97152D}"/>
              </a:ext>
            </a:extLst>
          </p:cNvPr>
          <p:cNvSpPr/>
          <p:nvPr/>
        </p:nvSpPr>
        <p:spPr>
          <a:xfrm>
            <a:off x="4110038" y="3207147"/>
            <a:ext cx="3750316" cy="2314575"/>
          </a:xfrm>
          <a:prstGeom prst="rect">
            <a:avLst/>
          </a:prstGeom>
          <a:noFill/>
          <a:ln/>
        </p:spPr>
        <p:txBody>
          <a:bodyPr wrap="square" rtlCol="0" anchor="ctr"/>
          <a:lstStyle/>
          <a:p>
            <a:r>
              <a:rPr lang="en-US" sz="1875" dirty="0">
                <a:solidFill>
                  <a:srgbClr val="B0B0B0"/>
                </a:solidFill>
                <a:latin typeface="Arial" pitchFamily="34" charset="0"/>
                <a:ea typeface="Arial" pitchFamily="34" charset="-122"/>
                <a:cs typeface="Arial" pitchFamily="34" charset="-120"/>
              </a:rPr>
              <a:t>Goal-Setting: Ambitious, specific targets (FSD unsupervised, Optimus scale) drive performance. Equity Theory: Stock ownership fosters ownership mindset. Herzberg: Strong motivators (achievement, recognition via impact); hygiene factors challenged by workload pressure &amp; culture intensity.</a:t>
            </a:r>
            <a:endParaRPr lang="en-US" sz="1875" dirty="0"/>
          </a:p>
        </p:txBody>
      </p:sp>
      <p:sp>
        <p:nvSpPr>
          <p:cNvPr id="25" name="Shape 9">
            <a:extLst>
              <a:ext uri="{FF2B5EF4-FFF2-40B4-BE49-F238E27FC236}">
                <a16:creationId xmlns:a16="http://schemas.microsoft.com/office/drawing/2014/main" id="{1FBEDA0B-B40A-43FB-4693-53979F46E7DC}"/>
              </a:ext>
            </a:extLst>
          </p:cNvPr>
          <p:cNvSpPr/>
          <p:nvPr/>
        </p:nvSpPr>
        <p:spPr>
          <a:xfrm>
            <a:off x="8081962" y="2143126"/>
            <a:ext cx="3709836" cy="4286249"/>
          </a:xfrm>
          <a:prstGeom prst="roundRect">
            <a:avLst>
              <a:gd name="adj" fmla="val 3390"/>
            </a:avLst>
          </a:prstGeom>
          <a:solidFill>
            <a:srgbClr val="141414"/>
          </a:solidFill>
          <a:ln/>
        </p:spPr>
        <p:txBody>
          <a:bodyPr/>
          <a:lstStyle/>
          <a:p>
            <a:endParaRPr lang="en-GB" sz="1688"/>
          </a:p>
        </p:txBody>
      </p:sp>
      <p:sp>
        <p:nvSpPr>
          <p:cNvPr id="26" name="Text 10">
            <a:extLst>
              <a:ext uri="{FF2B5EF4-FFF2-40B4-BE49-F238E27FC236}">
                <a16:creationId xmlns:a16="http://schemas.microsoft.com/office/drawing/2014/main" id="{8B935096-6647-77EE-05A8-0347AD3D944B}"/>
              </a:ext>
            </a:extLst>
          </p:cNvPr>
          <p:cNvSpPr/>
          <p:nvPr/>
        </p:nvSpPr>
        <p:spPr>
          <a:xfrm>
            <a:off x="8389144" y="2376131"/>
            <a:ext cx="3214688" cy="428625"/>
          </a:xfrm>
          <a:prstGeom prst="rect">
            <a:avLst/>
          </a:prstGeom>
          <a:noFill/>
          <a:ln/>
        </p:spPr>
        <p:txBody>
          <a:bodyPr wrap="square" rtlCol="0" anchor="ctr"/>
          <a:lstStyle/>
          <a:p>
            <a:pPr algn="ctr"/>
            <a:r>
              <a:rPr lang="en-US" sz="1875" dirty="0">
                <a:solidFill>
                  <a:srgbClr val="F4D314"/>
                </a:solidFill>
                <a:latin typeface="Arial Black" pitchFamily="34" charset="0"/>
                <a:ea typeface="Arial Black" pitchFamily="34" charset="-122"/>
                <a:cs typeface="Arial Black" pitchFamily="34" charset="-120"/>
              </a:rPr>
              <a:t>High-Performance Work Systems</a:t>
            </a:r>
            <a:endParaRPr lang="en-US" sz="1875" dirty="0">
              <a:solidFill>
                <a:srgbClr val="F4D314"/>
              </a:solidFill>
            </a:endParaRPr>
          </a:p>
        </p:txBody>
      </p:sp>
      <p:sp>
        <p:nvSpPr>
          <p:cNvPr id="27" name="Text 11">
            <a:extLst>
              <a:ext uri="{FF2B5EF4-FFF2-40B4-BE49-F238E27FC236}">
                <a16:creationId xmlns:a16="http://schemas.microsoft.com/office/drawing/2014/main" id="{0B588D74-C090-0A5F-FD29-4F0991EBB652}"/>
              </a:ext>
            </a:extLst>
          </p:cNvPr>
          <p:cNvSpPr/>
          <p:nvPr/>
        </p:nvSpPr>
        <p:spPr>
          <a:xfrm>
            <a:off x="8389144" y="3357563"/>
            <a:ext cx="3305327" cy="2314575"/>
          </a:xfrm>
          <a:prstGeom prst="rect">
            <a:avLst/>
          </a:prstGeom>
          <a:noFill/>
          <a:ln/>
        </p:spPr>
        <p:txBody>
          <a:bodyPr wrap="square" rtlCol="0" anchor="ctr"/>
          <a:lstStyle/>
          <a:p>
            <a:r>
              <a:rPr lang="en-US" sz="1875" dirty="0">
                <a:solidFill>
                  <a:srgbClr val="B0B0B0"/>
                </a:solidFill>
                <a:latin typeface="Arial" pitchFamily="34" charset="0"/>
                <a:ea typeface="Arial" pitchFamily="34" charset="-122"/>
                <a:cs typeface="Arial" pitchFamily="34" charset="-120"/>
              </a:rPr>
              <a:t>Selective hiring of top talent, extensive internal development &amp; promotions (69% managers internal), performance-based rewards tied to stock &amp; reviews, employee involvement via ownership culture. Supports innovation in fast-changing AI/automation environment.</a:t>
            </a:r>
            <a:endParaRPr lang="en-US" sz="1875" dirty="0"/>
          </a:p>
        </p:txBody>
      </p:sp>
      <p:sp>
        <p:nvSpPr>
          <p:cNvPr id="2" name="TextBox 1">
            <a:extLst>
              <a:ext uri="{FF2B5EF4-FFF2-40B4-BE49-F238E27FC236}">
                <a16:creationId xmlns:a16="http://schemas.microsoft.com/office/drawing/2014/main" id="{B3D36BC2-7797-C148-5A49-EED7306596F6}"/>
              </a:ext>
            </a:extLst>
          </p:cNvPr>
          <p:cNvSpPr txBox="1"/>
          <p:nvPr/>
        </p:nvSpPr>
        <p:spPr>
          <a:xfrm>
            <a:off x="10773449" y="1714501"/>
            <a:ext cx="1176212" cy="584775"/>
          </a:xfrm>
          <a:prstGeom prst="rect">
            <a:avLst/>
          </a:prstGeom>
          <a:noFill/>
        </p:spPr>
        <p:txBody>
          <a:bodyPr wrap="square" rtlCol="0">
            <a:spAutoFit/>
          </a:bodyPr>
          <a:lstStyle/>
          <a:p>
            <a:r>
              <a:rPr lang="en-US" sz="1400" dirty="0" err="1">
                <a:solidFill>
                  <a:srgbClr val="FFFFFF"/>
                </a:solidFill>
                <a:latin typeface="Anonymous Pro"/>
                <a:ea typeface="Anonymous Pro"/>
                <a:cs typeface="Anonymous Pro"/>
                <a:sym typeface="Anonymous Pro"/>
              </a:rPr>
              <a:t>Jawel</a:t>
            </a:r>
            <a:r>
              <a:rPr lang="en-US" sz="1400" dirty="0">
                <a:solidFill>
                  <a:srgbClr val="FFFFFF"/>
                </a:solidFill>
                <a:latin typeface="Anonymous Pro"/>
                <a:ea typeface="Anonymous Pro"/>
                <a:cs typeface="Anonymous Pro"/>
                <a:sym typeface="Anonymous Pro"/>
              </a:rPr>
              <a:t> Israel</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par>
                          <p:cTn id="17" fill="hold">
                            <p:stCondLst>
                              <p:cond delay="500"/>
                            </p:stCondLst>
                            <p:childTnLst>
                              <p:par>
                                <p:cTn id="18" presetID="14" presetClass="entr" presetSubtype="10"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randombar(horizontal)">
                                      <p:cBhvr>
                                        <p:cTn id="20" dur="500"/>
                                        <p:tgtEl>
                                          <p:spTgt spid="19"/>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500"/>
                                        <p:tgtEl>
                                          <p:spTgt spid="20"/>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randombar(horizontal)">
                                      <p:cBhvr>
                                        <p:cTn id="26" dur="500"/>
                                        <p:tgtEl>
                                          <p:spTgt spid="21"/>
                                        </p:tgtEl>
                                      </p:cBhvr>
                                    </p:animEffect>
                                  </p:childTnLst>
                                </p:cTn>
                              </p:par>
                            </p:childTnLst>
                          </p:cTn>
                        </p:par>
                        <p:par>
                          <p:cTn id="27" fill="hold">
                            <p:stCondLst>
                              <p:cond delay="1000"/>
                            </p:stCondLst>
                            <p:childTnLst>
                              <p:par>
                                <p:cTn id="28" presetID="14" presetClass="entr" presetSubtype="10" fill="hold" grpId="0" nodeType="afterEffect">
                                  <p:stCondLst>
                                    <p:cond delay="1000"/>
                                  </p:stCondLst>
                                  <p:childTnLst>
                                    <p:set>
                                      <p:cBhvr>
                                        <p:cTn id="29" dur="1" fill="hold">
                                          <p:stCondLst>
                                            <p:cond delay="0"/>
                                          </p:stCondLst>
                                        </p:cTn>
                                        <p:tgtEl>
                                          <p:spTgt spid="22"/>
                                        </p:tgtEl>
                                        <p:attrNameLst>
                                          <p:attrName>style.visibility</p:attrName>
                                        </p:attrNameLst>
                                      </p:cBhvr>
                                      <p:to>
                                        <p:strVal val="visible"/>
                                      </p:to>
                                    </p:set>
                                    <p:animEffect transition="in" filter="randombar(horizontal)">
                                      <p:cBhvr>
                                        <p:cTn id="30" dur="500"/>
                                        <p:tgtEl>
                                          <p:spTgt spid="22"/>
                                        </p:tgtEl>
                                      </p:cBhvr>
                                    </p:animEffect>
                                  </p:childTnLst>
                                </p:cTn>
                              </p:par>
                              <p:par>
                                <p:cTn id="31" presetID="14" presetClass="entr" presetSubtype="10" fill="hold" grpId="0" nodeType="withEffect">
                                  <p:stCondLst>
                                    <p:cond delay="1000"/>
                                  </p:stCondLst>
                                  <p:childTnLst>
                                    <p:set>
                                      <p:cBhvr>
                                        <p:cTn id="32" dur="1" fill="hold">
                                          <p:stCondLst>
                                            <p:cond delay="0"/>
                                          </p:stCondLst>
                                        </p:cTn>
                                        <p:tgtEl>
                                          <p:spTgt spid="23"/>
                                        </p:tgtEl>
                                        <p:attrNameLst>
                                          <p:attrName>style.visibility</p:attrName>
                                        </p:attrNameLst>
                                      </p:cBhvr>
                                      <p:to>
                                        <p:strVal val="visible"/>
                                      </p:to>
                                    </p:set>
                                    <p:animEffect transition="in" filter="randombar(horizontal)">
                                      <p:cBhvr>
                                        <p:cTn id="33" dur="500"/>
                                        <p:tgtEl>
                                          <p:spTgt spid="23"/>
                                        </p:tgtEl>
                                      </p:cBhvr>
                                    </p:animEffect>
                                  </p:childTnLst>
                                </p:cTn>
                              </p:par>
                              <p:par>
                                <p:cTn id="34" presetID="14" presetClass="entr" presetSubtype="10" fill="hold" grpId="0" nodeType="withEffect">
                                  <p:stCondLst>
                                    <p:cond delay="1000"/>
                                  </p:stCondLst>
                                  <p:childTnLst>
                                    <p:set>
                                      <p:cBhvr>
                                        <p:cTn id="35" dur="1" fill="hold">
                                          <p:stCondLst>
                                            <p:cond delay="0"/>
                                          </p:stCondLst>
                                        </p:cTn>
                                        <p:tgtEl>
                                          <p:spTgt spid="24"/>
                                        </p:tgtEl>
                                        <p:attrNameLst>
                                          <p:attrName>style.visibility</p:attrName>
                                        </p:attrNameLst>
                                      </p:cBhvr>
                                      <p:to>
                                        <p:strVal val="visible"/>
                                      </p:to>
                                    </p:set>
                                    <p:animEffect transition="in" filter="randombar(horizontal)">
                                      <p:cBhvr>
                                        <p:cTn id="36" dur="500"/>
                                        <p:tgtEl>
                                          <p:spTgt spid="24"/>
                                        </p:tgtEl>
                                      </p:cBhvr>
                                    </p:animEffect>
                                  </p:childTnLst>
                                </p:cTn>
                              </p:par>
                            </p:childTnLst>
                          </p:cTn>
                        </p:par>
                        <p:par>
                          <p:cTn id="37" fill="hold">
                            <p:stCondLst>
                              <p:cond delay="2500"/>
                            </p:stCondLst>
                            <p:childTnLst>
                              <p:par>
                                <p:cTn id="38" presetID="14" presetClass="entr" presetSubtype="10" fill="hold" grpId="0" nodeType="afterEffect">
                                  <p:stCondLst>
                                    <p:cond delay="1000"/>
                                  </p:stCondLst>
                                  <p:childTnLst>
                                    <p:set>
                                      <p:cBhvr>
                                        <p:cTn id="39" dur="1" fill="hold">
                                          <p:stCondLst>
                                            <p:cond delay="0"/>
                                          </p:stCondLst>
                                        </p:cTn>
                                        <p:tgtEl>
                                          <p:spTgt spid="25"/>
                                        </p:tgtEl>
                                        <p:attrNameLst>
                                          <p:attrName>style.visibility</p:attrName>
                                        </p:attrNameLst>
                                      </p:cBhvr>
                                      <p:to>
                                        <p:strVal val="visible"/>
                                      </p:to>
                                    </p:set>
                                    <p:animEffect transition="in" filter="randombar(horizontal)">
                                      <p:cBhvr>
                                        <p:cTn id="40" dur="500"/>
                                        <p:tgtEl>
                                          <p:spTgt spid="25"/>
                                        </p:tgtEl>
                                      </p:cBhvr>
                                    </p:animEffect>
                                  </p:childTnLst>
                                </p:cTn>
                              </p:par>
                              <p:par>
                                <p:cTn id="41" presetID="14" presetClass="entr" presetSubtype="10" fill="hold" grpId="0" nodeType="withEffect">
                                  <p:stCondLst>
                                    <p:cond delay="1000"/>
                                  </p:stCondLst>
                                  <p:childTnLst>
                                    <p:set>
                                      <p:cBhvr>
                                        <p:cTn id="42" dur="1" fill="hold">
                                          <p:stCondLst>
                                            <p:cond delay="0"/>
                                          </p:stCondLst>
                                        </p:cTn>
                                        <p:tgtEl>
                                          <p:spTgt spid="26"/>
                                        </p:tgtEl>
                                        <p:attrNameLst>
                                          <p:attrName>style.visibility</p:attrName>
                                        </p:attrNameLst>
                                      </p:cBhvr>
                                      <p:to>
                                        <p:strVal val="visible"/>
                                      </p:to>
                                    </p:set>
                                    <p:animEffect transition="in" filter="randombar(horizontal)">
                                      <p:cBhvr>
                                        <p:cTn id="43" dur="500"/>
                                        <p:tgtEl>
                                          <p:spTgt spid="26"/>
                                        </p:tgtEl>
                                      </p:cBhvr>
                                    </p:animEffect>
                                  </p:childTnLst>
                                </p:cTn>
                              </p:par>
                              <p:par>
                                <p:cTn id="44" presetID="14" presetClass="entr" presetSubtype="10" fill="hold" grpId="0" nodeType="withEffect">
                                  <p:stCondLst>
                                    <p:cond delay="1000"/>
                                  </p:stCondLst>
                                  <p:childTnLst>
                                    <p:set>
                                      <p:cBhvr>
                                        <p:cTn id="45" dur="1" fill="hold">
                                          <p:stCondLst>
                                            <p:cond delay="0"/>
                                          </p:stCondLst>
                                        </p:cTn>
                                        <p:tgtEl>
                                          <p:spTgt spid="27"/>
                                        </p:tgtEl>
                                        <p:attrNameLst>
                                          <p:attrName>style.visibility</p:attrName>
                                        </p:attrNameLst>
                                      </p:cBhvr>
                                      <p:to>
                                        <p:strVal val="visible"/>
                                      </p:to>
                                    </p:set>
                                    <p:animEffect transition="in" filter="randombar(horizontal)">
                                      <p:cBhvr>
                                        <p:cTn id="4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2192000" cy="6858000"/>
            <a:chOff x="0" y="0"/>
            <a:chExt cx="3874559" cy="3344954"/>
          </a:xfrm>
        </p:grpSpPr>
        <p:pic>
          <p:nvPicPr>
            <p:cNvPr id="3" name="Picture 3"/>
            <p:cNvPicPr>
              <a:picLocks noChangeAspect="1"/>
            </p:cNvPicPr>
            <p:nvPr/>
          </p:nvPicPr>
          <p:blipFill>
            <a:blip r:embed="rId2"/>
            <a:srcRect l="47" r="47"/>
            <a:stretch>
              <a:fillRect/>
            </a:stretch>
          </p:blipFill>
          <p:spPr>
            <a:xfrm>
              <a:off x="0" y="0"/>
              <a:ext cx="3874559" cy="3344954"/>
            </a:xfrm>
            <a:prstGeom prst="rect">
              <a:avLst/>
            </a:prstGeom>
          </p:spPr>
        </p:pic>
      </p:grpSp>
      <p:sp>
        <p:nvSpPr>
          <p:cNvPr id="12" name="TextBox 12"/>
          <p:cNvSpPr txBox="1"/>
          <p:nvPr/>
        </p:nvSpPr>
        <p:spPr>
          <a:xfrm>
            <a:off x="10030365" y="-1383204"/>
            <a:ext cx="1878519" cy="3247043"/>
          </a:xfrm>
          <a:prstGeom prst="rect">
            <a:avLst/>
          </a:prstGeom>
        </p:spPr>
        <p:txBody>
          <a:bodyPr wrap="square" lIns="0" tIns="0" rIns="0" bIns="0" rtlCol="0" anchor="t">
            <a:spAutoFit/>
          </a:bodyPr>
          <a:lstStyle/>
          <a:p>
            <a:pPr algn="r">
              <a:lnSpc>
                <a:spcPts val="29278"/>
              </a:lnSpc>
            </a:pPr>
            <a:r>
              <a:rPr lang="en-US" sz="9600" dirty="0">
                <a:solidFill>
                  <a:srgbClr val="A6A6A6"/>
                </a:solidFill>
                <a:latin typeface="Anton"/>
                <a:ea typeface="Anton"/>
                <a:cs typeface="Anton"/>
                <a:sym typeface="Anton"/>
              </a:rPr>
              <a:t>08</a:t>
            </a:r>
          </a:p>
        </p:txBody>
      </p:sp>
      <p:sp>
        <p:nvSpPr>
          <p:cNvPr id="13" name="AutoShape 13"/>
          <p:cNvSpPr/>
          <p:nvPr/>
        </p:nvSpPr>
        <p:spPr>
          <a:xfrm>
            <a:off x="1910743" y="421778"/>
            <a:ext cx="1036702" cy="0"/>
          </a:xfrm>
          <a:prstGeom prst="line">
            <a:avLst/>
          </a:prstGeom>
          <a:ln w="9525" cap="flat">
            <a:solidFill>
              <a:srgbClr val="545454"/>
            </a:solidFill>
            <a:prstDash val="solid"/>
            <a:headEnd type="none" w="sm" len="sm"/>
            <a:tailEnd type="none" w="sm" len="sm"/>
          </a:ln>
        </p:spPr>
        <p:txBody>
          <a:bodyPr/>
          <a:lstStyle/>
          <a:p>
            <a:endParaRPr lang="en-GB" sz="1688"/>
          </a:p>
        </p:txBody>
      </p:sp>
      <p:sp>
        <p:nvSpPr>
          <p:cNvPr id="17" name="Freeform 17"/>
          <p:cNvSpPr/>
          <p:nvPr/>
        </p:nvSpPr>
        <p:spPr>
          <a:xfrm>
            <a:off x="8865414" y="6143529"/>
            <a:ext cx="1428943" cy="1428943"/>
          </a:xfrm>
          <a:custGeom>
            <a:avLst/>
            <a:gdLst/>
            <a:ahLst/>
            <a:cxnLst/>
            <a:rect l="l" t="t" r="r" b="b"/>
            <a:pathLst>
              <a:path w="1524206" h="1524206">
                <a:moveTo>
                  <a:pt x="0" y="0"/>
                </a:moveTo>
                <a:lnTo>
                  <a:pt x="1524206" y="0"/>
                </a:lnTo>
                <a:lnTo>
                  <a:pt x="1524206" y="1524206"/>
                </a:lnTo>
                <a:lnTo>
                  <a:pt x="0" y="152420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sz="1688"/>
          </a:p>
        </p:txBody>
      </p:sp>
      <p:sp>
        <p:nvSpPr>
          <p:cNvPr id="18" name="Text 1">
            <a:extLst>
              <a:ext uri="{FF2B5EF4-FFF2-40B4-BE49-F238E27FC236}">
                <a16:creationId xmlns:a16="http://schemas.microsoft.com/office/drawing/2014/main" id="{740C7991-251E-1E63-EA32-775BB105A3F2}"/>
              </a:ext>
            </a:extLst>
          </p:cNvPr>
          <p:cNvSpPr/>
          <p:nvPr/>
        </p:nvSpPr>
        <p:spPr>
          <a:xfrm>
            <a:off x="8623685" y="1459182"/>
            <a:ext cx="7715250" cy="428625"/>
          </a:xfrm>
          <a:prstGeom prst="rect">
            <a:avLst/>
          </a:prstGeom>
          <a:noFill/>
          <a:ln/>
        </p:spPr>
        <p:txBody>
          <a:bodyPr wrap="square" rtlCol="0" anchor="ctr"/>
          <a:lstStyle/>
          <a:p>
            <a:r>
              <a:rPr lang="en-US" b="1" dirty="0">
                <a:solidFill>
                  <a:srgbClr val="C0A918"/>
                </a:solidFill>
                <a:latin typeface="Muli" panose="020B0604020202020204" charset="0"/>
                <a:ea typeface="Arial" pitchFamily="34" charset="-122"/>
                <a:cs typeface="Arial" pitchFamily="34" charset="-120"/>
              </a:rPr>
              <a:t>CHALLENGES &amp; CRITICISMS</a:t>
            </a:r>
            <a:endParaRPr lang="en-US" dirty="0">
              <a:solidFill>
                <a:srgbClr val="C0A918"/>
              </a:solidFill>
              <a:latin typeface="Muli" panose="020B0604020202020204" charset="0"/>
            </a:endParaRPr>
          </a:p>
        </p:txBody>
      </p:sp>
      <p:sp>
        <p:nvSpPr>
          <p:cNvPr id="19" name="Text 2">
            <a:extLst>
              <a:ext uri="{FF2B5EF4-FFF2-40B4-BE49-F238E27FC236}">
                <a16:creationId xmlns:a16="http://schemas.microsoft.com/office/drawing/2014/main" id="{8DF8A5DD-C66B-5936-7596-68FF803C9210}"/>
              </a:ext>
            </a:extLst>
          </p:cNvPr>
          <p:cNvSpPr/>
          <p:nvPr/>
        </p:nvSpPr>
        <p:spPr>
          <a:xfrm>
            <a:off x="1135281" y="803724"/>
            <a:ext cx="7715250" cy="514350"/>
          </a:xfrm>
          <a:prstGeom prst="rect">
            <a:avLst/>
          </a:prstGeom>
          <a:noFill/>
          <a:ln/>
        </p:spPr>
        <p:txBody>
          <a:bodyPr wrap="square" rtlCol="0" anchor="ctr"/>
          <a:lstStyle/>
          <a:p>
            <a:r>
              <a:rPr lang="en-US" sz="3375" dirty="0">
                <a:solidFill>
                  <a:srgbClr val="FFFFFF"/>
                </a:solidFill>
                <a:latin typeface="Arial Black" pitchFamily="34" charset="0"/>
                <a:ea typeface="Arial Black" pitchFamily="34" charset="-122"/>
                <a:cs typeface="Arial Black" pitchFamily="34" charset="-120"/>
              </a:rPr>
              <a:t>Navigating Tensions in AI-Driven Transformation</a:t>
            </a:r>
            <a:endParaRPr lang="en-US" sz="3375" dirty="0"/>
          </a:p>
        </p:txBody>
      </p:sp>
      <p:sp>
        <p:nvSpPr>
          <p:cNvPr id="21" name="Text 3">
            <a:extLst>
              <a:ext uri="{FF2B5EF4-FFF2-40B4-BE49-F238E27FC236}">
                <a16:creationId xmlns:a16="http://schemas.microsoft.com/office/drawing/2014/main" id="{6006A78D-CE48-3894-354E-372F1C342F3E}"/>
              </a:ext>
            </a:extLst>
          </p:cNvPr>
          <p:cNvSpPr/>
          <p:nvPr/>
        </p:nvSpPr>
        <p:spPr>
          <a:xfrm>
            <a:off x="1093399" y="1921778"/>
            <a:ext cx="6858000" cy="342900"/>
          </a:xfrm>
          <a:prstGeom prst="rect">
            <a:avLst/>
          </a:prstGeom>
          <a:noFill/>
          <a:ln/>
        </p:spPr>
        <p:txBody>
          <a:bodyPr wrap="square" rtlCol="0" anchor="ctr"/>
          <a:lstStyle/>
          <a:p>
            <a:r>
              <a:rPr lang="en-US" sz="1875" dirty="0">
                <a:solidFill>
                  <a:srgbClr val="F4D314"/>
                </a:solidFill>
                <a:latin typeface="Arial Black" pitchFamily="34" charset="0"/>
                <a:ea typeface="Arial Black" pitchFamily="34" charset="-122"/>
                <a:cs typeface="Arial Black" pitchFamily="34" charset="-120"/>
              </a:rPr>
              <a:t>Key Tensions Identified in Research &amp; Reporting</a:t>
            </a:r>
            <a:endParaRPr lang="en-US" sz="1875" dirty="0">
              <a:solidFill>
                <a:srgbClr val="F4D314"/>
              </a:solidFill>
            </a:endParaRPr>
          </a:p>
        </p:txBody>
      </p:sp>
      <p:sp>
        <p:nvSpPr>
          <p:cNvPr id="22" name="Text 4">
            <a:extLst>
              <a:ext uri="{FF2B5EF4-FFF2-40B4-BE49-F238E27FC236}">
                <a16:creationId xmlns:a16="http://schemas.microsoft.com/office/drawing/2014/main" id="{C7AC0FF7-C67E-3091-FF63-7DFD209286F7}"/>
              </a:ext>
            </a:extLst>
          </p:cNvPr>
          <p:cNvSpPr/>
          <p:nvPr/>
        </p:nvSpPr>
        <p:spPr>
          <a:xfrm>
            <a:off x="1151156" y="2513172"/>
            <a:ext cx="9818469" cy="936412"/>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875" dirty="0">
                <a:solidFill>
                  <a:srgbClr val="B0B0B0"/>
                </a:solidFill>
                <a:latin typeface="Arial" pitchFamily="34" charset="0"/>
                <a:ea typeface="Arial" pitchFamily="34" charset="-122"/>
                <a:cs typeface="Arial" pitchFamily="34" charset="-120"/>
              </a:rPr>
              <a:t>▸  Work Culture Intensity: Historical high turnover; demanding hours and pressure. Reuters (2026) reports former FSD data labelers worked long nights pre-Cybercab event and expressed skepticism about safety claims despite Tesla's "10x safer" assertions.</a:t>
            </a:r>
            <a:endParaRPr lang="en-US" sz="1875" dirty="0"/>
          </a:p>
        </p:txBody>
      </p:sp>
      <p:sp>
        <p:nvSpPr>
          <p:cNvPr id="23" name="Text 5">
            <a:extLst>
              <a:ext uri="{FF2B5EF4-FFF2-40B4-BE49-F238E27FC236}">
                <a16:creationId xmlns:a16="http://schemas.microsoft.com/office/drawing/2014/main" id="{D5AF06D8-82F3-2390-3A9E-4E0BD6A17E5B}"/>
              </a:ext>
            </a:extLst>
          </p:cNvPr>
          <p:cNvSpPr/>
          <p:nvPr/>
        </p:nvSpPr>
        <p:spPr>
          <a:xfrm>
            <a:off x="1151155" y="3482062"/>
            <a:ext cx="10175657" cy="98791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875" dirty="0">
                <a:solidFill>
                  <a:srgbClr val="B0B0B0"/>
                </a:solidFill>
                <a:latin typeface="Arial" pitchFamily="34" charset="0"/>
                <a:ea typeface="Arial" pitchFamily="34" charset="-122"/>
                <a:cs typeface="Arial" pitchFamily="34" charset="-120"/>
              </a:rPr>
              <a:t>▸  Job Displacement Narrative vs. Reality: Optimus targets significant labor cost reduction (~10% initially). However, Musk's 2026 statements emphasize net headcount growth and higher productivity per employee through AI augmentation.</a:t>
            </a:r>
            <a:endParaRPr lang="en-US" sz="1875" dirty="0"/>
          </a:p>
        </p:txBody>
      </p:sp>
      <p:sp>
        <p:nvSpPr>
          <p:cNvPr id="24" name="Text 6">
            <a:extLst>
              <a:ext uri="{FF2B5EF4-FFF2-40B4-BE49-F238E27FC236}">
                <a16:creationId xmlns:a16="http://schemas.microsoft.com/office/drawing/2014/main" id="{B54E225C-93CA-94A1-AED4-CB8A960B3F87}"/>
              </a:ext>
            </a:extLst>
          </p:cNvPr>
          <p:cNvSpPr/>
          <p:nvPr/>
        </p:nvSpPr>
        <p:spPr>
          <a:xfrm>
            <a:off x="1135281" y="4545529"/>
            <a:ext cx="10247093" cy="95640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875" dirty="0">
                <a:solidFill>
                  <a:srgbClr val="B0B0B0"/>
                </a:solidFill>
                <a:latin typeface="Arial" pitchFamily="34" charset="0"/>
                <a:ea typeface="Arial" pitchFamily="34" charset="-122"/>
                <a:cs typeface="Arial" pitchFamily="34" charset="-120"/>
              </a:rPr>
              <a:t>▸  Talent Retention in Competitive AI Market: 10-K notes difficulty attracting/retaining AI talent amid negative publicity and intense competition. Data labeling roles involve repetitive, high-volume annotation work with potential burnout.</a:t>
            </a:r>
            <a:endParaRPr lang="en-US" sz="1875" dirty="0"/>
          </a:p>
        </p:txBody>
      </p:sp>
      <p:sp>
        <p:nvSpPr>
          <p:cNvPr id="25" name="Text 7">
            <a:extLst>
              <a:ext uri="{FF2B5EF4-FFF2-40B4-BE49-F238E27FC236}">
                <a16:creationId xmlns:a16="http://schemas.microsoft.com/office/drawing/2014/main" id="{4E136746-6327-4271-D4EC-BAF60FB17B60}"/>
              </a:ext>
            </a:extLst>
          </p:cNvPr>
          <p:cNvSpPr/>
          <p:nvPr/>
        </p:nvSpPr>
        <p:spPr>
          <a:xfrm>
            <a:off x="1135281" y="5750048"/>
            <a:ext cx="10247093" cy="642938"/>
          </a:xfrm>
          <a:prstGeom prst="rect">
            <a:avLst/>
          </a:prstGeom>
          <a:noFill/>
          <a:ln/>
        </p:spPr>
        <p:txBody>
          <a:bodyPr wrap="square" rtlCol="0" anchor="ctr"/>
          <a:lstStyle/>
          <a:p>
            <a:r>
              <a:rPr lang="en-US" sz="1875" dirty="0">
                <a:solidFill>
                  <a:srgbClr val="B0B0B0"/>
                </a:solidFill>
                <a:latin typeface="Arial" pitchFamily="34" charset="0"/>
                <a:ea typeface="Arial" pitchFamily="34" charset="-122"/>
                <a:cs typeface="Arial" pitchFamily="34" charset="-120"/>
              </a:rPr>
              <a:t>▸  Ethical &amp; Governance: Responsible AI commitments in Impact Report focus on safety and human rights. Need for transparent communication on automation impacts to maintain psychological contract and employee trust.</a:t>
            </a:r>
            <a:endParaRPr lang="en-US" sz="1875" dirty="0"/>
          </a:p>
        </p:txBody>
      </p:sp>
      <p:sp>
        <p:nvSpPr>
          <p:cNvPr id="4" name="TextBox 3">
            <a:extLst>
              <a:ext uri="{FF2B5EF4-FFF2-40B4-BE49-F238E27FC236}">
                <a16:creationId xmlns:a16="http://schemas.microsoft.com/office/drawing/2014/main" id="{421FC47B-14F7-9E3B-310C-88F61B0333A7}"/>
              </a:ext>
            </a:extLst>
          </p:cNvPr>
          <p:cNvSpPr txBox="1"/>
          <p:nvPr/>
        </p:nvSpPr>
        <p:spPr>
          <a:xfrm>
            <a:off x="10794268" y="1781765"/>
            <a:ext cx="1176212" cy="584775"/>
          </a:xfrm>
          <a:prstGeom prst="rect">
            <a:avLst/>
          </a:prstGeom>
          <a:noFill/>
        </p:spPr>
        <p:txBody>
          <a:bodyPr wrap="square" rtlCol="0">
            <a:spAutoFit/>
          </a:bodyPr>
          <a:lstStyle/>
          <a:p>
            <a:r>
              <a:rPr lang="en-US" sz="1400" dirty="0" err="1">
                <a:solidFill>
                  <a:srgbClr val="FFFFFF"/>
                </a:solidFill>
                <a:latin typeface="Anonymous Pro"/>
                <a:ea typeface="Anonymous Pro"/>
                <a:cs typeface="Anonymous Pro"/>
                <a:sym typeface="Anonymous Pro"/>
              </a:rPr>
              <a:t>Jawel</a:t>
            </a:r>
            <a:r>
              <a:rPr lang="en-US" sz="1400" dirty="0">
                <a:solidFill>
                  <a:srgbClr val="FFFFFF"/>
                </a:solidFill>
                <a:latin typeface="Anonymous Pro"/>
                <a:ea typeface="Anonymous Pro"/>
                <a:cs typeface="Anonymous Pro"/>
                <a:sym typeface="Anonymous Pro"/>
              </a:rPr>
              <a:t> Israel</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par>
                          <p:cTn id="17" fill="hold">
                            <p:stCondLst>
                              <p:cond delay="500"/>
                            </p:stCondLst>
                            <p:childTnLst>
                              <p:par>
                                <p:cTn id="18" presetID="16" presetClass="entr" presetSubtype="21"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barn(inVertical)">
                                      <p:cBhvr>
                                        <p:cTn id="20" dur="500"/>
                                        <p:tgtEl>
                                          <p:spTgt spid="22"/>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arn(inVertical)">
                                      <p:cBhvr>
                                        <p:cTn id="23" dur="500"/>
                                        <p:tgtEl>
                                          <p:spTgt spid="21"/>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barn(inVertical)">
                                      <p:cBhvr>
                                        <p:cTn id="26" dur="500"/>
                                        <p:tgtEl>
                                          <p:spTgt spid="23"/>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barn(inVertical)">
                                      <p:cBhvr>
                                        <p:cTn id="29" dur="500"/>
                                        <p:tgtEl>
                                          <p:spTgt spid="24"/>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barn(inVertical)">
                                      <p:cBhvr>
                                        <p:cTn id="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8" grpId="0" animBg="1"/>
      <p:bldP spid="19" grpId="0" animBg="1"/>
      <p:bldP spid="21" grpId="0" animBg="1"/>
      <p:bldP spid="22" grpId="0" animBg="1"/>
      <p:bldP spid="23" grpId="0" animBg="1"/>
      <p:bldP spid="24" grpId="0" animBg="1"/>
      <p:bldP spid="25" grpId="0" animBg="1"/>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739313" y="0"/>
            <a:ext cx="2384315" cy="7146741"/>
            <a:chOff x="0" y="0"/>
            <a:chExt cx="941952" cy="2415066"/>
          </a:xfrm>
        </p:grpSpPr>
        <p:sp>
          <p:nvSpPr>
            <p:cNvPr id="3" name="Freeform 3"/>
            <p:cNvSpPr/>
            <p:nvPr/>
          </p:nvSpPr>
          <p:spPr>
            <a:xfrm>
              <a:off x="0" y="0"/>
              <a:ext cx="941952" cy="2415066"/>
            </a:xfrm>
            <a:custGeom>
              <a:avLst/>
              <a:gdLst/>
              <a:ahLst/>
              <a:cxnLst/>
              <a:rect l="l" t="t" r="r" b="b"/>
              <a:pathLst>
                <a:path w="941952" h="2415066">
                  <a:moveTo>
                    <a:pt x="0" y="0"/>
                  </a:moveTo>
                  <a:lnTo>
                    <a:pt x="941952" y="0"/>
                  </a:lnTo>
                  <a:lnTo>
                    <a:pt x="941952" y="2415066"/>
                  </a:lnTo>
                  <a:lnTo>
                    <a:pt x="0" y="2415066"/>
                  </a:lnTo>
                  <a:close/>
                </a:path>
              </a:pathLst>
            </a:custGeom>
            <a:solidFill>
              <a:srgbClr val="000000"/>
            </a:solidFill>
          </p:spPr>
          <p:txBody>
            <a:bodyPr/>
            <a:lstStyle/>
            <a:p>
              <a:endParaRPr lang="en-GB" sz="1688"/>
            </a:p>
          </p:txBody>
        </p:sp>
        <p:sp>
          <p:nvSpPr>
            <p:cNvPr id="4" name="TextBox 4"/>
            <p:cNvSpPr txBox="1"/>
            <p:nvPr/>
          </p:nvSpPr>
          <p:spPr>
            <a:xfrm>
              <a:off x="0" y="-57150"/>
              <a:ext cx="941952" cy="2472216"/>
            </a:xfrm>
            <a:prstGeom prst="rect">
              <a:avLst/>
            </a:prstGeom>
          </p:spPr>
          <p:txBody>
            <a:bodyPr lIns="47625" tIns="47625" rIns="47625" bIns="47625" rtlCol="0" anchor="ctr"/>
            <a:lstStyle/>
            <a:p>
              <a:pPr algn="ctr">
                <a:lnSpc>
                  <a:spcPts val="1838"/>
                </a:lnSpc>
              </a:pPr>
              <a:endParaRPr sz="1688"/>
            </a:p>
          </p:txBody>
        </p:sp>
      </p:grpSp>
      <p:pic>
        <p:nvPicPr>
          <p:cNvPr id="7" name="Picture 6">
            <a:extLst>
              <a:ext uri="{FF2B5EF4-FFF2-40B4-BE49-F238E27FC236}">
                <a16:creationId xmlns:a16="http://schemas.microsoft.com/office/drawing/2014/main" id="{C93AD992-7F04-BA5B-E829-3E52BD37D50D}"/>
              </a:ext>
            </a:extLst>
          </p:cNvPr>
          <p:cNvPicPr>
            <a:picLocks noChangeAspect="1"/>
          </p:cNvPicPr>
          <p:nvPr/>
        </p:nvPicPr>
        <p:blipFill>
          <a:blip r:embed="rId2"/>
          <a:stretch>
            <a:fillRect/>
          </a:stretch>
        </p:blipFill>
        <p:spPr>
          <a:xfrm>
            <a:off x="3239" y="0"/>
            <a:ext cx="12185522" cy="6858000"/>
          </a:xfrm>
          <a:prstGeom prst="rect">
            <a:avLst/>
          </a:prstGeom>
        </p:spPr>
      </p:pic>
      <p:sp>
        <p:nvSpPr>
          <p:cNvPr id="14" name="TextBox 14"/>
          <p:cNvSpPr txBox="1"/>
          <p:nvPr/>
        </p:nvSpPr>
        <p:spPr>
          <a:xfrm>
            <a:off x="8807721" y="-972532"/>
            <a:ext cx="2781847" cy="2843086"/>
          </a:xfrm>
          <a:prstGeom prst="rect">
            <a:avLst/>
          </a:prstGeom>
        </p:spPr>
        <p:txBody>
          <a:bodyPr lIns="0" tIns="0" rIns="0" bIns="0" rtlCol="0" anchor="t">
            <a:spAutoFit/>
          </a:bodyPr>
          <a:lstStyle/>
          <a:p>
            <a:pPr algn="r">
              <a:lnSpc>
                <a:spcPts val="25137"/>
              </a:lnSpc>
            </a:pPr>
            <a:r>
              <a:rPr lang="en-US" sz="9600" dirty="0">
                <a:solidFill>
                  <a:srgbClr val="A6A6A6"/>
                </a:solidFill>
                <a:latin typeface="Anton"/>
                <a:ea typeface="Anton"/>
                <a:cs typeface="Anton"/>
                <a:sym typeface="Anton"/>
              </a:rPr>
              <a:t>09</a:t>
            </a:r>
          </a:p>
        </p:txBody>
      </p:sp>
      <p:sp>
        <p:nvSpPr>
          <p:cNvPr id="19" name="Freeform 19"/>
          <p:cNvSpPr/>
          <p:nvPr/>
        </p:nvSpPr>
        <p:spPr>
          <a:xfrm>
            <a:off x="10808768" y="5429057"/>
            <a:ext cx="1314860" cy="1428943"/>
          </a:xfrm>
          <a:custGeom>
            <a:avLst/>
            <a:gdLst/>
            <a:ahLst/>
            <a:cxnLst/>
            <a:rect l="l" t="t" r="r" b="b"/>
            <a:pathLst>
              <a:path w="1402517" h="1524206">
                <a:moveTo>
                  <a:pt x="0" y="0"/>
                </a:moveTo>
                <a:lnTo>
                  <a:pt x="1402517" y="0"/>
                </a:lnTo>
                <a:lnTo>
                  <a:pt x="1402517" y="1524206"/>
                </a:lnTo>
                <a:lnTo>
                  <a:pt x="0" y="1524206"/>
                </a:lnTo>
                <a:lnTo>
                  <a:pt x="0" y="0"/>
                </a:lnTo>
                <a:close/>
              </a:path>
            </a:pathLst>
          </a:custGeom>
          <a:blipFill>
            <a:blip r:embed="rId3"/>
            <a:stretch>
              <a:fillRect/>
            </a:stretch>
          </a:blipFill>
        </p:spPr>
        <p:txBody>
          <a:bodyPr/>
          <a:lstStyle/>
          <a:p>
            <a:endParaRPr lang="en-GB" sz="1688"/>
          </a:p>
        </p:txBody>
      </p:sp>
      <p:sp>
        <p:nvSpPr>
          <p:cNvPr id="20" name="Text 1">
            <a:extLst>
              <a:ext uri="{FF2B5EF4-FFF2-40B4-BE49-F238E27FC236}">
                <a16:creationId xmlns:a16="http://schemas.microsoft.com/office/drawing/2014/main" id="{A57A1035-F3D1-DB10-7863-A56A31CF1C96}"/>
              </a:ext>
            </a:extLst>
          </p:cNvPr>
          <p:cNvSpPr/>
          <p:nvPr/>
        </p:nvSpPr>
        <p:spPr>
          <a:xfrm>
            <a:off x="9459391" y="1800173"/>
            <a:ext cx="2944156" cy="42862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pPr algn="ctr"/>
            <a:r>
              <a:rPr lang="en-US" b="1" dirty="0">
                <a:solidFill>
                  <a:srgbClr val="C0A918"/>
                </a:solidFill>
                <a:latin typeface="Muli" panose="020B0604020202020204" charset="0"/>
                <a:ea typeface="Arial" pitchFamily="34" charset="-122"/>
                <a:cs typeface="Arial" pitchFamily="34" charset="-120"/>
              </a:rPr>
              <a:t>CONCLUSION &amp; HRM STRATEGY</a:t>
            </a:r>
            <a:endParaRPr lang="en-US" dirty="0">
              <a:solidFill>
                <a:srgbClr val="C0A918"/>
              </a:solidFill>
              <a:latin typeface="Muli" panose="020B0604020202020204" charset="0"/>
            </a:endParaRPr>
          </a:p>
        </p:txBody>
      </p:sp>
      <p:sp>
        <p:nvSpPr>
          <p:cNvPr id="21" name="Text 2">
            <a:extLst>
              <a:ext uri="{FF2B5EF4-FFF2-40B4-BE49-F238E27FC236}">
                <a16:creationId xmlns:a16="http://schemas.microsoft.com/office/drawing/2014/main" id="{41B13BAE-A0B8-5C6C-670E-3DFC7363B11E}"/>
              </a:ext>
            </a:extLst>
          </p:cNvPr>
          <p:cNvSpPr/>
          <p:nvPr/>
        </p:nvSpPr>
        <p:spPr>
          <a:xfrm>
            <a:off x="423204" y="438343"/>
            <a:ext cx="7715250" cy="514350"/>
          </a:xfrm>
          <a:prstGeom prst="rect">
            <a:avLst/>
          </a:prstGeom>
          <a:noFill/>
          <a:ln/>
        </p:spPr>
        <p:txBody>
          <a:bodyPr wrap="square" rtlCol="0" anchor="ctr"/>
          <a:lstStyle/>
          <a:p>
            <a:r>
              <a:rPr lang="en-US" sz="3375" dirty="0">
                <a:solidFill>
                  <a:schemeClr val="bg1"/>
                </a:solidFill>
                <a:latin typeface="Arial Black" pitchFamily="34" charset="0"/>
                <a:ea typeface="Arial Black" pitchFamily="34" charset="-122"/>
                <a:cs typeface="Arial Black" pitchFamily="34" charset="-120"/>
              </a:rPr>
              <a:t>Tesla's Integrated Approach to AI, Automation &amp; People</a:t>
            </a:r>
            <a:endParaRPr lang="en-US" sz="3375" dirty="0">
              <a:solidFill>
                <a:schemeClr val="bg1"/>
              </a:solidFill>
            </a:endParaRPr>
          </a:p>
        </p:txBody>
      </p:sp>
      <p:sp>
        <p:nvSpPr>
          <p:cNvPr id="22" name="Text 3">
            <a:extLst>
              <a:ext uri="{FF2B5EF4-FFF2-40B4-BE49-F238E27FC236}">
                <a16:creationId xmlns:a16="http://schemas.microsoft.com/office/drawing/2014/main" id="{3DBF88A7-30AF-067D-B248-A4E8AC23EA2E}"/>
              </a:ext>
            </a:extLst>
          </p:cNvPr>
          <p:cNvSpPr/>
          <p:nvPr/>
        </p:nvSpPr>
        <p:spPr>
          <a:xfrm>
            <a:off x="423204" y="1292633"/>
            <a:ext cx="9147722" cy="514350"/>
          </a:xfrm>
          <a:prstGeom prst="rect">
            <a:avLst/>
          </a:prstGeom>
          <a:noFill/>
          <a:ln/>
        </p:spPr>
        <p:txBody>
          <a:bodyPr wrap="square" rtlCol="0" anchor="ctr"/>
          <a:lstStyle/>
          <a:p>
            <a:r>
              <a:rPr lang="en-US" sz="1688" i="1" dirty="0">
                <a:solidFill>
                  <a:schemeClr val="bg1"/>
                </a:solidFill>
                <a:latin typeface="Arial" pitchFamily="34" charset="0"/>
                <a:ea typeface="Arial" pitchFamily="34" charset="-122"/>
                <a:cs typeface="Arial" pitchFamily="34" charset="-120"/>
              </a:rPr>
              <a:t>Tesla exemplifies a dual strategy: aggressive automation for efficiency and cost leadership, paired with strategic human capital investment to fuel innovation in AI and robotics.</a:t>
            </a:r>
            <a:endParaRPr lang="en-US" sz="1688" dirty="0">
              <a:solidFill>
                <a:schemeClr val="bg1"/>
              </a:solidFill>
            </a:endParaRPr>
          </a:p>
        </p:txBody>
      </p:sp>
      <p:sp>
        <p:nvSpPr>
          <p:cNvPr id="23" name="Shape 4">
            <a:extLst>
              <a:ext uri="{FF2B5EF4-FFF2-40B4-BE49-F238E27FC236}">
                <a16:creationId xmlns:a16="http://schemas.microsoft.com/office/drawing/2014/main" id="{443CA0AC-4319-A681-7E5A-5447DB324EF6}"/>
              </a:ext>
            </a:extLst>
          </p:cNvPr>
          <p:cNvSpPr/>
          <p:nvPr/>
        </p:nvSpPr>
        <p:spPr>
          <a:xfrm>
            <a:off x="370407" y="2059678"/>
            <a:ext cx="658156" cy="671706"/>
          </a:xfrm>
          <a:prstGeom prst="ellipse">
            <a:avLst/>
          </a:prstGeom>
          <a:solidFill>
            <a:srgbClr val="E82127"/>
          </a:solidFill>
          <a:ln/>
        </p:spPr>
        <p:txBody>
          <a:bodyPr/>
          <a:lstStyle/>
          <a:p>
            <a:endParaRPr lang="en-GB" sz="1688"/>
          </a:p>
        </p:txBody>
      </p:sp>
      <p:sp>
        <p:nvSpPr>
          <p:cNvPr id="24" name="Text 5">
            <a:extLst>
              <a:ext uri="{FF2B5EF4-FFF2-40B4-BE49-F238E27FC236}">
                <a16:creationId xmlns:a16="http://schemas.microsoft.com/office/drawing/2014/main" id="{BBEE692D-F1B8-ECFA-4F0D-3D0E84DA24C7}"/>
              </a:ext>
            </a:extLst>
          </p:cNvPr>
          <p:cNvSpPr/>
          <p:nvPr/>
        </p:nvSpPr>
        <p:spPr>
          <a:xfrm>
            <a:off x="370407" y="2059678"/>
            <a:ext cx="658156" cy="671706"/>
          </a:xfrm>
          <a:prstGeom prst="rect">
            <a:avLst/>
          </a:prstGeom>
          <a:noFill/>
          <a:ln/>
        </p:spPr>
        <p:txBody>
          <a:bodyPr wrap="square" rtlCol="0" anchor="ctr"/>
          <a:lstStyle/>
          <a:p>
            <a:pPr algn="ctr"/>
            <a:r>
              <a:rPr lang="en-US" sz="1313" dirty="0">
                <a:solidFill>
                  <a:srgbClr val="FFFFFF"/>
                </a:solidFill>
                <a:latin typeface="Arial Black" pitchFamily="34" charset="0"/>
                <a:ea typeface="Arial Black" pitchFamily="34" charset="-122"/>
                <a:cs typeface="Arial Black" pitchFamily="34" charset="-120"/>
              </a:rPr>
              <a:t>1</a:t>
            </a:r>
            <a:endParaRPr lang="en-US" sz="1313" dirty="0"/>
          </a:p>
        </p:txBody>
      </p:sp>
      <p:sp>
        <p:nvSpPr>
          <p:cNvPr id="26" name="Text 7">
            <a:extLst>
              <a:ext uri="{FF2B5EF4-FFF2-40B4-BE49-F238E27FC236}">
                <a16:creationId xmlns:a16="http://schemas.microsoft.com/office/drawing/2014/main" id="{84FF3F3C-2361-CE9D-9031-266067B33700}"/>
              </a:ext>
            </a:extLst>
          </p:cNvPr>
          <p:cNvSpPr/>
          <p:nvPr/>
        </p:nvSpPr>
        <p:spPr>
          <a:xfrm>
            <a:off x="1158875" y="2231357"/>
            <a:ext cx="8072438" cy="672500"/>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688" dirty="0">
                <a:solidFill>
                  <a:schemeClr val="bg1"/>
                </a:solidFill>
                <a:latin typeface="Arial" pitchFamily="34" charset="0"/>
                <a:ea typeface="Arial" pitchFamily="34" charset="-122"/>
                <a:cs typeface="Arial" pitchFamily="34" charset="-120"/>
              </a:rPr>
              <a:t>Leverage compelling vision (sustainable energy + AI abundance) and stock ownership to draw and keep elite AI/robotics talent despite competitive market and cultural intensity.</a:t>
            </a:r>
            <a:endParaRPr lang="en-US" sz="1688" dirty="0">
              <a:solidFill>
                <a:schemeClr val="bg1"/>
              </a:solidFill>
            </a:endParaRPr>
          </a:p>
        </p:txBody>
      </p:sp>
      <p:sp>
        <p:nvSpPr>
          <p:cNvPr id="27" name="Shape 8">
            <a:extLst>
              <a:ext uri="{FF2B5EF4-FFF2-40B4-BE49-F238E27FC236}">
                <a16:creationId xmlns:a16="http://schemas.microsoft.com/office/drawing/2014/main" id="{67D4DA14-B5B9-792B-F59E-1C7415A3EFFC}"/>
              </a:ext>
            </a:extLst>
          </p:cNvPr>
          <p:cNvSpPr/>
          <p:nvPr/>
        </p:nvSpPr>
        <p:spPr>
          <a:xfrm>
            <a:off x="370407" y="3289635"/>
            <a:ext cx="658156" cy="671706"/>
          </a:xfrm>
          <a:prstGeom prst="ellipse">
            <a:avLst/>
          </a:prstGeom>
          <a:solidFill>
            <a:srgbClr val="E82127"/>
          </a:solidFill>
          <a:ln/>
        </p:spPr>
        <p:txBody>
          <a:bodyPr/>
          <a:lstStyle/>
          <a:p>
            <a:endParaRPr lang="en-GB" sz="1688"/>
          </a:p>
        </p:txBody>
      </p:sp>
      <p:sp>
        <p:nvSpPr>
          <p:cNvPr id="28" name="Text 9">
            <a:extLst>
              <a:ext uri="{FF2B5EF4-FFF2-40B4-BE49-F238E27FC236}">
                <a16:creationId xmlns:a16="http://schemas.microsoft.com/office/drawing/2014/main" id="{B6FE5929-B23E-9E5D-0EA5-62C7911470CC}"/>
              </a:ext>
            </a:extLst>
          </p:cNvPr>
          <p:cNvSpPr/>
          <p:nvPr/>
        </p:nvSpPr>
        <p:spPr>
          <a:xfrm>
            <a:off x="370407" y="3289635"/>
            <a:ext cx="658156" cy="671706"/>
          </a:xfrm>
          <a:prstGeom prst="rect">
            <a:avLst/>
          </a:prstGeom>
          <a:noFill/>
          <a:ln/>
        </p:spPr>
        <p:txBody>
          <a:bodyPr wrap="square" rtlCol="0" anchor="ctr"/>
          <a:lstStyle/>
          <a:p>
            <a:pPr algn="ctr"/>
            <a:r>
              <a:rPr lang="en-US" sz="1313" dirty="0">
                <a:solidFill>
                  <a:srgbClr val="FFFFFF"/>
                </a:solidFill>
                <a:latin typeface="Arial Black" pitchFamily="34" charset="0"/>
                <a:ea typeface="Arial Black" pitchFamily="34" charset="-122"/>
                <a:cs typeface="Arial Black" pitchFamily="34" charset="-120"/>
              </a:rPr>
              <a:t>2</a:t>
            </a:r>
            <a:endParaRPr lang="en-US" sz="1313" dirty="0"/>
          </a:p>
        </p:txBody>
      </p:sp>
      <p:sp>
        <p:nvSpPr>
          <p:cNvPr id="30" name="Text 11">
            <a:extLst>
              <a:ext uri="{FF2B5EF4-FFF2-40B4-BE49-F238E27FC236}">
                <a16:creationId xmlns:a16="http://schemas.microsoft.com/office/drawing/2014/main" id="{0C061C6C-E661-4421-B43D-2958A931A9F3}"/>
              </a:ext>
            </a:extLst>
          </p:cNvPr>
          <p:cNvSpPr/>
          <p:nvPr/>
        </p:nvSpPr>
        <p:spPr>
          <a:xfrm>
            <a:off x="1166813" y="3443721"/>
            <a:ext cx="7944781" cy="672500"/>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688" dirty="0">
                <a:solidFill>
                  <a:schemeClr val="bg1"/>
                </a:solidFill>
                <a:latin typeface="Arial" pitchFamily="34" charset="0"/>
                <a:ea typeface="Arial" pitchFamily="34" charset="-122"/>
                <a:cs typeface="Arial" pitchFamily="34" charset="-120"/>
              </a:rPr>
              <a:t>Prioritize internal promotions (69% managers) and on-the-job upskilling via AI tool exposure, automation oversight roles, and cross-functional projects. 29k career advancements in 2025 demonstrate commitment.</a:t>
            </a:r>
            <a:endParaRPr lang="en-US" sz="1688" dirty="0">
              <a:solidFill>
                <a:schemeClr val="bg1"/>
              </a:solidFill>
            </a:endParaRPr>
          </a:p>
        </p:txBody>
      </p:sp>
      <p:sp>
        <p:nvSpPr>
          <p:cNvPr id="31" name="Shape 12">
            <a:extLst>
              <a:ext uri="{FF2B5EF4-FFF2-40B4-BE49-F238E27FC236}">
                <a16:creationId xmlns:a16="http://schemas.microsoft.com/office/drawing/2014/main" id="{18643A1A-02D5-ECFD-5822-0141D8280C58}"/>
              </a:ext>
            </a:extLst>
          </p:cNvPr>
          <p:cNvSpPr/>
          <p:nvPr/>
        </p:nvSpPr>
        <p:spPr>
          <a:xfrm>
            <a:off x="370407" y="4519593"/>
            <a:ext cx="658156" cy="671706"/>
          </a:xfrm>
          <a:prstGeom prst="ellipse">
            <a:avLst/>
          </a:prstGeom>
          <a:solidFill>
            <a:srgbClr val="E82127"/>
          </a:solidFill>
          <a:ln/>
        </p:spPr>
        <p:txBody>
          <a:bodyPr/>
          <a:lstStyle/>
          <a:p>
            <a:endParaRPr lang="en-GB" sz="1688"/>
          </a:p>
        </p:txBody>
      </p:sp>
      <p:sp>
        <p:nvSpPr>
          <p:cNvPr id="32" name="Text 13">
            <a:extLst>
              <a:ext uri="{FF2B5EF4-FFF2-40B4-BE49-F238E27FC236}">
                <a16:creationId xmlns:a16="http://schemas.microsoft.com/office/drawing/2014/main" id="{270AE5D8-4E99-7BFB-97A5-60A617EF9193}"/>
              </a:ext>
            </a:extLst>
          </p:cNvPr>
          <p:cNvSpPr/>
          <p:nvPr/>
        </p:nvSpPr>
        <p:spPr>
          <a:xfrm>
            <a:off x="370407" y="4519593"/>
            <a:ext cx="658156" cy="671706"/>
          </a:xfrm>
          <a:prstGeom prst="rect">
            <a:avLst/>
          </a:prstGeom>
          <a:noFill/>
          <a:ln/>
        </p:spPr>
        <p:txBody>
          <a:bodyPr wrap="square" rtlCol="0" anchor="ctr"/>
          <a:lstStyle/>
          <a:p>
            <a:pPr algn="ctr"/>
            <a:r>
              <a:rPr lang="en-US" sz="1313" dirty="0">
                <a:solidFill>
                  <a:srgbClr val="FFFFFF"/>
                </a:solidFill>
                <a:latin typeface="Arial Black" pitchFamily="34" charset="0"/>
                <a:ea typeface="Arial Black" pitchFamily="34" charset="-122"/>
                <a:cs typeface="Arial Black" pitchFamily="34" charset="-120"/>
              </a:rPr>
              <a:t>3</a:t>
            </a:r>
            <a:endParaRPr lang="en-US" sz="1313" dirty="0"/>
          </a:p>
        </p:txBody>
      </p:sp>
      <p:sp>
        <p:nvSpPr>
          <p:cNvPr id="33" name="Text 14">
            <a:extLst>
              <a:ext uri="{FF2B5EF4-FFF2-40B4-BE49-F238E27FC236}">
                <a16:creationId xmlns:a16="http://schemas.microsoft.com/office/drawing/2014/main" id="{8D75C174-3881-91ED-1C49-E7BC4BA65DF5}"/>
              </a:ext>
            </a:extLst>
          </p:cNvPr>
          <p:cNvSpPr/>
          <p:nvPr/>
        </p:nvSpPr>
        <p:spPr>
          <a:xfrm>
            <a:off x="1166813" y="4331774"/>
            <a:ext cx="7286625" cy="300038"/>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688" dirty="0">
                <a:solidFill>
                  <a:srgbClr val="C0A918"/>
                </a:solidFill>
                <a:latin typeface="Arial Black" pitchFamily="34" charset="0"/>
                <a:ea typeface="Arial Black" pitchFamily="34" charset="-122"/>
                <a:cs typeface="Arial Black" pitchFamily="34" charset="-120"/>
              </a:rPr>
              <a:t>Manage Psychological Contract Proactively</a:t>
            </a:r>
            <a:endParaRPr lang="en-US" sz="1688" dirty="0">
              <a:solidFill>
                <a:srgbClr val="C0A918"/>
              </a:solidFill>
            </a:endParaRPr>
          </a:p>
        </p:txBody>
      </p:sp>
      <p:sp>
        <p:nvSpPr>
          <p:cNvPr id="34" name="Text 15">
            <a:extLst>
              <a:ext uri="{FF2B5EF4-FFF2-40B4-BE49-F238E27FC236}">
                <a16:creationId xmlns:a16="http://schemas.microsoft.com/office/drawing/2014/main" id="{A6F392D4-07D4-14D1-9FB2-6C149988AC20}"/>
              </a:ext>
            </a:extLst>
          </p:cNvPr>
          <p:cNvSpPr/>
          <p:nvPr/>
        </p:nvSpPr>
        <p:spPr>
          <a:xfrm>
            <a:off x="1166813" y="4569507"/>
            <a:ext cx="7944780" cy="1018449"/>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688" dirty="0">
                <a:solidFill>
                  <a:schemeClr val="bg1"/>
                </a:solidFill>
                <a:latin typeface="Arial" pitchFamily="34" charset="0"/>
                <a:ea typeface="Arial" pitchFamily="34" charset="-122"/>
                <a:cs typeface="Arial" pitchFamily="34" charset="-120"/>
              </a:rPr>
              <a:t>Foster ownership mindset while communicating transparently about automation's role (augmentation, not just replacement). Balance high expectations with support for well-being to sustain engagement.</a:t>
            </a:r>
            <a:endParaRPr lang="en-US" sz="1688" dirty="0">
              <a:solidFill>
                <a:schemeClr val="bg1"/>
              </a:solidFill>
            </a:endParaRPr>
          </a:p>
        </p:txBody>
      </p:sp>
      <p:sp>
        <p:nvSpPr>
          <p:cNvPr id="35" name="Shape 16">
            <a:extLst>
              <a:ext uri="{FF2B5EF4-FFF2-40B4-BE49-F238E27FC236}">
                <a16:creationId xmlns:a16="http://schemas.microsoft.com/office/drawing/2014/main" id="{1183731E-25F0-7273-EFEF-3E6948F40150}"/>
              </a:ext>
            </a:extLst>
          </p:cNvPr>
          <p:cNvSpPr/>
          <p:nvPr/>
        </p:nvSpPr>
        <p:spPr>
          <a:xfrm>
            <a:off x="370408" y="5807675"/>
            <a:ext cx="658156" cy="671706"/>
          </a:xfrm>
          <a:prstGeom prst="ellipse">
            <a:avLst/>
          </a:prstGeom>
          <a:solidFill>
            <a:srgbClr val="E82127"/>
          </a:solidFill>
          <a:ln/>
        </p:spPr>
        <p:txBody>
          <a:bodyPr/>
          <a:lstStyle/>
          <a:p>
            <a:endParaRPr lang="en-GB" sz="1688"/>
          </a:p>
        </p:txBody>
      </p:sp>
      <p:sp>
        <p:nvSpPr>
          <p:cNvPr id="36" name="Text 17">
            <a:extLst>
              <a:ext uri="{FF2B5EF4-FFF2-40B4-BE49-F238E27FC236}">
                <a16:creationId xmlns:a16="http://schemas.microsoft.com/office/drawing/2014/main" id="{2CB8E5A3-23D5-01B8-4A30-A45DEB9E8F4F}"/>
              </a:ext>
            </a:extLst>
          </p:cNvPr>
          <p:cNvSpPr/>
          <p:nvPr/>
        </p:nvSpPr>
        <p:spPr>
          <a:xfrm>
            <a:off x="370407" y="5807675"/>
            <a:ext cx="658156" cy="671706"/>
          </a:xfrm>
          <a:prstGeom prst="rect">
            <a:avLst/>
          </a:prstGeom>
          <a:noFill/>
          <a:ln/>
        </p:spPr>
        <p:txBody>
          <a:bodyPr wrap="square" rtlCol="0" anchor="ctr"/>
          <a:lstStyle/>
          <a:p>
            <a:pPr algn="ctr"/>
            <a:r>
              <a:rPr lang="en-US" sz="1313" dirty="0">
                <a:solidFill>
                  <a:srgbClr val="FFFFFF"/>
                </a:solidFill>
                <a:latin typeface="Arial Black" pitchFamily="34" charset="0"/>
                <a:ea typeface="Arial Black" pitchFamily="34" charset="-122"/>
                <a:cs typeface="Arial Black" pitchFamily="34" charset="-120"/>
              </a:rPr>
              <a:t>4</a:t>
            </a:r>
            <a:endParaRPr lang="en-US" sz="1313" dirty="0"/>
          </a:p>
        </p:txBody>
      </p:sp>
      <p:sp>
        <p:nvSpPr>
          <p:cNvPr id="37" name="Text 18">
            <a:extLst>
              <a:ext uri="{FF2B5EF4-FFF2-40B4-BE49-F238E27FC236}">
                <a16:creationId xmlns:a16="http://schemas.microsoft.com/office/drawing/2014/main" id="{70C7A96C-AC4B-C608-B2C3-1848437901D8}"/>
              </a:ext>
            </a:extLst>
          </p:cNvPr>
          <p:cNvSpPr/>
          <p:nvPr/>
        </p:nvSpPr>
        <p:spPr>
          <a:xfrm>
            <a:off x="1158875" y="5551010"/>
            <a:ext cx="7286625" cy="300038"/>
          </a:xfrm>
          <a:prstGeom prst="rect">
            <a:avLst/>
          </a:prstGeom>
          <a:noFill/>
          <a:ln/>
        </p:spPr>
        <p:txBody>
          <a:bodyPr wrap="square" rtlCol="0" anchor="ctr"/>
          <a:lstStyle/>
          <a:p>
            <a:r>
              <a:rPr lang="en-US" sz="1688" dirty="0">
                <a:solidFill>
                  <a:srgbClr val="C0A918"/>
                </a:solidFill>
                <a:latin typeface="Arial Black" pitchFamily="34" charset="0"/>
                <a:ea typeface="Arial Black" pitchFamily="34" charset="-122"/>
                <a:cs typeface="Arial Black" pitchFamily="34" charset="-120"/>
              </a:rPr>
              <a:t>Design for Human-AI/Robot Collaboration</a:t>
            </a:r>
            <a:endParaRPr lang="en-US" sz="1688" dirty="0">
              <a:solidFill>
                <a:srgbClr val="C0A918"/>
              </a:solidFill>
            </a:endParaRPr>
          </a:p>
        </p:txBody>
      </p:sp>
      <p:sp>
        <p:nvSpPr>
          <p:cNvPr id="38" name="Text 19">
            <a:extLst>
              <a:ext uri="{FF2B5EF4-FFF2-40B4-BE49-F238E27FC236}">
                <a16:creationId xmlns:a16="http://schemas.microsoft.com/office/drawing/2014/main" id="{2F4071FE-4420-6C42-832C-422FC8135C95}"/>
              </a:ext>
            </a:extLst>
          </p:cNvPr>
          <p:cNvSpPr/>
          <p:nvPr/>
        </p:nvSpPr>
        <p:spPr>
          <a:xfrm>
            <a:off x="1169727" y="6020168"/>
            <a:ext cx="8429625" cy="36423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688" dirty="0">
                <a:solidFill>
                  <a:schemeClr val="bg1">
                    <a:lumMod val="95000"/>
                  </a:schemeClr>
                </a:solidFill>
                <a:latin typeface="Arial" pitchFamily="34" charset="0"/>
                <a:ea typeface="Arial" pitchFamily="34" charset="-122"/>
                <a:cs typeface="Arial" pitchFamily="34" charset="-120"/>
              </a:rPr>
              <a:t>Redesign roles so humans focus on creativity, judgment, complex problem-solving, and robot/AI oversight. Prepare workforce for hybrid teams as Optimus and FSD </a:t>
            </a:r>
            <a:r>
              <a:rPr lang="en-US" sz="1688" dirty="0">
                <a:latin typeface="Arial" pitchFamily="34" charset="0"/>
                <a:ea typeface="Arial" pitchFamily="34" charset="-122"/>
                <a:cs typeface="Arial" pitchFamily="34" charset="-120"/>
              </a:rPr>
              <a:t>scale.</a:t>
            </a:r>
            <a:endParaRPr lang="en-US" sz="1688" dirty="0"/>
          </a:p>
        </p:txBody>
      </p:sp>
      <p:sp>
        <p:nvSpPr>
          <p:cNvPr id="39" name="Text 6">
            <a:extLst>
              <a:ext uri="{FF2B5EF4-FFF2-40B4-BE49-F238E27FC236}">
                <a16:creationId xmlns:a16="http://schemas.microsoft.com/office/drawing/2014/main" id="{AB33E233-51D4-9C8D-27B0-8CDF322F8E16}"/>
              </a:ext>
            </a:extLst>
          </p:cNvPr>
          <p:cNvSpPr/>
          <p:nvPr/>
        </p:nvSpPr>
        <p:spPr>
          <a:xfrm>
            <a:off x="1158875" y="1901878"/>
            <a:ext cx="7286625" cy="300038"/>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688" dirty="0">
                <a:solidFill>
                  <a:srgbClr val="C0A918"/>
                </a:solidFill>
                <a:latin typeface="Arial Black" pitchFamily="34" charset="0"/>
                <a:ea typeface="Arial Black" pitchFamily="34" charset="-122"/>
                <a:cs typeface="Arial Black" pitchFamily="34" charset="-120"/>
              </a:rPr>
              <a:t>Attract &amp; Retain via Mission + Equity + Growth</a:t>
            </a:r>
            <a:endParaRPr lang="en-US" sz="1688" dirty="0">
              <a:solidFill>
                <a:srgbClr val="C0A918"/>
              </a:solidFill>
            </a:endParaRPr>
          </a:p>
        </p:txBody>
      </p:sp>
      <p:sp>
        <p:nvSpPr>
          <p:cNvPr id="40" name="Text 10">
            <a:extLst>
              <a:ext uri="{FF2B5EF4-FFF2-40B4-BE49-F238E27FC236}">
                <a16:creationId xmlns:a16="http://schemas.microsoft.com/office/drawing/2014/main" id="{55A8F0B4-12CE-DA4F-F09B-D63E72430038}"/>
              </a:ext>
            </a:extLst>
          </p:cNvPr>
          <p:cNvSpPr/>
          <p:nvPr/>
        </p:nvSpPr>
        <p:spPr>
          <a:xfrm>
            <a:off x="1166813" y="3114242"/>
            <a:ext cx="7286625" cy="300038"/>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nchor="ctr"/>
          <a:lstStyle/>
          <a:p>
            <a:r>
              <a:rPr lang="en-US" sz="1688" dirty="0">
                <a:solidFill>
                  <a:srgbClr val="C0A918"/>
                </a:solidFill>
                <a:latin typeface="Arial Black" pitchFamily="34" charset="0"/>
                <a:ea typeface="Arial Black" pitchFamily="34" charset="-122"/>
                <a:cs typeface="Arial Black" pitchFamily="34" charset="-120"/>
              </a:rPr>
              <a:t>Develop Through Internal Mobility &amp; Real-World Exposure</a:t>
            </a:r>
            <a:endParaRPr lang="en-US" sz="1688" dirty="0">
              <a:solidFill>
                <a:srgbClr val="C0A918"/>
              </a:solidFill>
            </a:endParaRPr>
          </a:p>
        </p:txBody>
      </p:sp>
      <p:sp>
        <p:nvSpPr>
          <p:cNvPr id="5" name="TextBox 4">
            <a:extLst>
              <a:ext uri="{FF2B5EF4-FFF2-40B4-BE49-F238E27FC236}">
                <a16:creationId xmlns:a16="http://schemas.microsoft.com/office/drawing/2014/main" id="{49618106-F629-761E-4B1C-C8C023C4F4F7}"/>
              </a:ext>
            </a:extLst>
          </p:cNvPr>
          <p:cNvSpPr txBox="1"/>
          <p:nvPr/>
        </p:nvSpPr>
        <p:spPr>
          <a:xfrm>
            <a:off x="10344423" y="2226394"/>
            <a:ext cx="1176212" cy="58477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US" sz="1400" dirty="0" err="1">
                <a:solidFill>
                  <a:srgbClr val="FFFFFF"/>
                </a:solidFill>
                <a:latin typeface="Anonymous Pro"/>
                <a:ea typeface="Anonymous Pro"/>
                <a:cs typeface="Anonymous Pro"/>
                <a:sym typeface="Anonymous Pro"/>
              </a:rPr>
              <a:t>Jawel</a:t>
            </a:r>
            <a:r>
              <a:rPr lang="en-US" sz="1400" dirty="0">
                <a:solidFill>
                  <a:srgbClr val="FFFFFF"/>
                </a:solidFill>
                <a:latin typeface="Anonymous Pro"/>
                <a:ea typeface="Anonymous Pro"/>
                <a:cs typeface="Anonymous Pro"/>
                <a:sym typeface="Anonymous Pro"/>
              </a:rPr>
              <a:t> Israel</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par>
                          <p:cTn id="17" fill="hold">
                            <p:stCondLst>
                              <p:cond delay="500"/>
                            </p:stCondLst>
                            <p:childTnLst>
                              <p:par>
                                <p:cTn id="18" presetID="2" presetClass="entr" presetSubtype="8"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500" fill="hold"/>
                                        <p:tgtEl>
                                          <p:spTgt spid="22"/>
                                        </p:tgtEl>
                                        <p:attrNameLst>
                                          <p:attrName>ppt_x</p:attrName>
                                        </p:attrNameLst>
                                      </p:cBhvr>
                                      <p:tavLst>
                                        <p:tav tm="0">
                                          <p:val>
                                            <p:strVal val="0-#ppt_w/2"/>
                                          </p:val>
                                        </p:tav>
                                        <p:tav tm="100000">
                                          <p:val>
                                            <p:strVal val="#ppt_x"/>
                                          </p:val>
                                        </p:tav>
                                      </p:tavLst>
                                    </p:anim>
                                    <p:anim calcmode="lin" valueType="num">
                                      <p:cBhvr additive="base">
                                        <p:cTn id="21" dur="500" fill="hold"/>
                                        <p:tgtEl>
                                          <p:spTgt spid="22"/>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2" presetClass="entr" presetSubtype="8" fill="hold" grpId="0" nodeType="afterEffect">
                                  <p:stCondLst>
                                    <p:cond delay="100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500" fill="hold"/>
                                        <p:tgtEl>
                                          <p:spTgt spid="39"/>
                                        </p:tgtEl>
                                        <p:attrNameLst>
                                          <p:attrName>ppt_x</p:attrName>
                                        </p:attrNameLst>
                                      </p:cBhvr>
                                      <p:tavLst>
                                        <p:tav tm="0">
                                          <p:val>
                                            <p:strVal val="0-#ppt_w/2"/>
                                          </p:val>
                                        </p:tav>
                                        <p:tav tm="100000">
                                          <p:val>
                                            <p:strVal val="#ppt_x"/>
                                          </p:val>
                                        </p:tav>
                                      </p:tavLst>
                                    </p:anim>
                                    <p:anim calcmode="lin" valueType="num">
                                      <p:cBhvr additive="base">
                                        <p:cTn id="26" dur="500" fill="hold"/>
                                        <p:tgtEl>
                                          <p:spTgt spid="39"/>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100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fill="hold"/>
                                        <p:tgtEl>
                                          <p:spTgt spid="23"/>
                                        </p:tgtEl>
                                        <p:attrNameLst>
                                          <p:attrName>ppt_x</p:attrName>
                                        </p:attrNameLst>
                                      </p:cBhvr>
                                      <p:tavLst>
                                        <p:tav tm="0">
                                          <p:val>
                                            <p:strVal val="0-#ppt_w/2"/>
                                          </p:val>
                                        </p:tav>
                                        <p:tav tm="100000">
                                          <p:val>
                                            <p:strVal val="#ppt_x"/>
                                          </p:val>
                                        </p:tav>
                                      </p:tavLst>
                                    </p:anim>
                                    <p:anim calcmode="lin" valueType="num">
                                      <p:cBhvr additive="base">
                                        <p:cTn id="30" dur="500" fill="hold"/>
                                        <p:tgtEl>
                                          <p:spTgt spid="2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1000"/>
                                  </p:stCondLst>
                                  <p:childTnLst>
                                    <p:set>
                                      <p:cBhvr>
                                        <p:cTn id="32" dur="1" fill="hold">
                                          <p:stCondLst>
                                            <p:cond delay="0"/>
                                          </p:stCondLst>
                                        </p:cTn>
                                        <p:tgtEl>
                                          <p:spTgt spid="26"/>
                                        </p:tgtEl>
                                        <p:attrNameLst>
                                          <p:attrName>style.visibility</p:attrName>
                                        </p:attrNameLst>
                                      </p:cBhvr>
                                      <p:to>
                                        <p:strVal val="visible"/>
                                      </p:to>
                                    </p:set>
                                    <p:anim calcmode="lin" valueType="num">
                                      <p:cBhvr additive="base">
                                        <p:cTn id="33" dur="500" fill="hold"/>
                                        <p:tgtEl>
                                          <p:spTgt spid="26"/>
                                        </p:tgtEl>
                                        <p:attrNameLst>
                                          <p:attrName>ppt_x</p:attrName>
                                        </p:attrNameLst>
                                      </p:cBhvr>
                                      <p:tavLst>
                                        <p:tav tm="0">
                                          <p:val>
                                            <p:strVal val="0-#ppt_w/2"/>
                                          </p:val>
                                        </p:tav>
                                        <p:tav tm="100000">
                                          <p:val>
                                            <p:strVal val="#ppt_x"/>
                                          </p:val>
                                        </p:tav>
                                      </p:tavLst>
                                    </p:anim>
                                    <p:anim calcmode="lin" valueType="num">
                                      <p:cBhvr additive="base">
                                        <p:cTn id="34" dur="500" fill="hold"/>
                                        <p:tgtEl>
                                          <p:spTgt spid="26"/>
                                        </p:tgtEl>
                                        <p:attrNameLst>
                                          <p:attrName>ppt_y</p:attrName>
                                        </p:attrNameLst>
                                      </p:cBhvr>
                                      <p:tavLst>
                                        <p:tav tm="0">
                                          <p:val>
                                            <p:strVal val="#ppt_y"/>
                                          </p:val>
                                        </p:tav>
                                        <p:tav tm="100000">
                                          <p:val>
                                            <p:strVal val="#ppt_y"/>
                                          </p:val>
                                        </p:tav>
                                      </p:tavLst>
                                    </p:anim>
                                  </p:childTnLst>
                                </p:cTn>
                              </p:par>
                            </p:childTnLst>
                          </p:cTn>
                        </p:par>
                        <p:par>
                          <p:cTn id="35" fill="hold">
                            <p:stCondLst>
                              <p:cond delay="2500"/>
                            </p:stCondLst>
                            <p:childTnLst>
                              <p:par>
                                <p:cTn id="36" presetID="2" presetClass="entr" presetSubtype="8" fill="hold" grpId="0" nodeType="afterEffect">
                                  <p:stCondLst>
                                    <p:cond delay="1000"/>
                                  </p:stCondLst>
                                  <p:childTnLst>
                                    <p:set>
                                      <p:cBhvr>
                                        <p:cTn id="37" dur="1" fill="hold">
                                          <p:stCondLst>
                                            <p:cond delay="0"/>
                                          </p:stCondLst>
                                        </p:cTn>
                                        <p:tgtEl>
                                          <p:spTgt spid="40"/>
                                        </p:tgtEl>
                                        <p:attrNameLst>
                                          <p:attrName>style.visibility</p:attrName>
                                        </p:attrNameLst>
                                      </p:cBhvr>
                                      <p:to>
                                        <p:strVal val="visible"/>
                                      </p:to>
                                    </p:set>
                                    <p:anim calcmode="lin" valueType="num">
                                      <p:cBhvr additive="base">
                                        <p:cTn id="38" dur="500" fill="hold"/>
                                        <p:tgtEl>
                                          <p:spTgt spid="40"/>
                                        </p:tgtEl>
                                        <p:attrNameLst>
                                          <p:attrName>ppt_x</p:attrName>
                                        </p:attrNameLst>
                                      </p:cBhvr>
                                      <p:tavLst>
                                        <p:tav tm="0">
                                          <p:val>
                                            <p:strVal val="0-#ppt_w/2"/>
                                          </p:val>
                                        </p:tav>
                                        <p:tav tm="100000">
                                          <p:val>
                                            <p:strVal val="#ppt_x"/>
                                          </p:val>
                                        </p:tav>
                                      </p:tavLst>
                                    </p:anim>
                                    <p:anim calcmode="lin" valueType="num">
                                      <p:cBhvr additive="base">
                                        <p:cTn id="39" dur="500" fill="hold"/>
                                        <p:tgtEl>
                                          <p:spTgt spid="4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00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0-#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100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500" fill="hold"/>
                                        <p:tgtEl>
                                          <p:spTgt spid="30"/>
                                        </p:tgtEl>
                                        <p:attrNameLst>
                                          <p:attrName>ppt_x</p:attrName>
                                        </p:attrNameLst>
                                      </p:cBhvr>
                                      <p:tavLst>
                                        <p:tav tm="0">
                                          <p:val>
                                            <p:strVal val="0-#ppt_w/2"/>
                                          </p:val>
                                        </p:tav>
                                        <p:tav tm="100000">
                                          <p:val>
                                            <p:strVal val="#ppt_x"/>
                                          </p:val>
                                        </p:tav>
                                      </p:tavLst>
                                    </p:anim>
                                    <p:anim calcmode="lin" valueType="num">
                                      <p:cBhvr additive="base">
                                        <p:cTn id="47" dur="500" fill="hold"/>
                                        <p:tgtEl>
                                          <p:spTgt spid="3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1000"/>
                                  </p:stCondLst>
                                  <p:childTnLst>
                                    <p:set>
                                      <p:cBhvr>
                                        <p:cTn id="49" dur="1" fill="hold">
                                          <p:stCondLst>
                                            <p:cond delay="0"/>
                                          </p:stCondLst>
                                        </p:cTn>
                                        <p:tgtEl>
                                          <p:spTgt spid="28"/>
                                        </p:tgtEl>
                                        <p:attrNameLst>
                                          <p:attrName>style.visibility</p:attrName>
                                        </p:attrNameLst>
                                      </p:cBhvr>
                                      <p:to>
                                        <p:strVal val="visible"/>
                                      </p:to>
                                    </p:set>
                                    <p:anim calcmode="lin" valueType="num">
                                      <p:cBhvr additive="base">
                                        <p:cTn id="50" dur="500" fill="hold"/>
                                        <p:tgtEl>
                                          <p:spTgt spid="28"/>
                                        </p:tgtEl>
                                        <p:attrNameLst>
                                          <p:attrName>ppt_x</p:attrName>
                                        </p:attrNameLst>
                                      </p:cBhvr>
                                      <p:tavLst>
                                        <p:tav tm="0">
                                          <p:val>
                                            <p:strVal val="0-#ppt_w/2"/>
                                          </p:val>
                                        </p:tav>
                                        <p:tav tm="100000">
                                          <p:val>
                                            <p:strVal val="#ppt_x"/>
                                          </p:val>
                                        </p:tav>
                                      </p:tavLst>
                                    </p:anim>
                                    <p:anim calcmode="lin" valueType="num">
                                      <p:cBhvr additive="base">
                                        <p:cTn id="51" dur="500" fill="hold"/>
                                        <p:tgtEl>
                                          <p:spTgt spid="28"/>
                                        </p:tgtEl>
                                        <p:attrNameLst>
                                          <p:attrName>ppt_y</p:attrName>
                                        </p:attrNameLst>
                                      </p:cBhvr>
                                      <p:tavLst>
                                        <p:tav tm="0">
                                          <p:val>
                                            <p:strVal val="#ppt_y"/>
                                          </p:val>
                                        </p:tav>
                                        <p:tav tm="100000">
                                          <p:val>
                                            <p:strVal val="#ppt_y"/>
                                          </p:val>
                                        </p:tav>
                                      </p:tavLst>
                                    </p:anim>
                                  </p:childTnLst>
                                </p:cTn>
                              </p:par>
                            </p:childTnLst>
                          </p:cTn>
                        </p:par>
                        <p:par>
                          <p:cTn id="52" fill="hold">
                            <p:stCondLst>
                              <p:cond delay="4000"/>
                            </p:stCondLst>
                            <p:childTnLst>
                              <p:par>
                                <p:cTn id="53" presetID="2" presetClass="entr" presetSubtype="8" fill="hold" grpId="0" nodeType="afterEffect">
                                  <p:stCondLst>
                                    <p:cond delay="100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fill="hold"/>
                                        <p:tgtEl>
                                          <p:spTgt spid="33"/>
                                        </p:tgtEl>
                                        <p:attrNameLst>
                                          <p:attrName>ppt_x</p:attrName>
                                        </p:attrNameLst>
                                      </p:cBhvr>
                                      <p:tavLst>
                                        <p:tav tm="0">
                                          <p:val>
                                            <p:strVal val="0-#ppt_w/2"/>
                                          </p:val>
                                        </p:tav>
                                        <p:tav tm="100000">
                                          <p:val>
                                            <p:strVal val="#ppt_x"/>
                                          </p:val>
                                        </p:tav>
                                      </p:tavLst>
                                    </p:anim>
                                    <p:anim calcmode="lin" valueType="num">
                                      <p:cBhvr additive="base">
                                        <p:cTn id="56" dur="500" fill="hold"/>
                                        <p:tgtEl>
                                          <p:spTgt spid="3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1000"/>
                                  </p:stCondLst>
                                  <p:childTnLst>
                                    <p:set>
                                      <p:cBhvr>
                                        <p:cTn id="58" dur="1" fill="hold">
                                          <p:stCondLst>
                                            <p:cond delay="0"/>
                                          </p:stCondLst>
                                        </p:cTn>
                                        <p:tgtEl>
                                          <p:spTgt spid="31"/>
                                        </p:tgtEl>
                                        <p:attrNameLst>
                                          <p:attrName>style.visibility</p:attrName>
                                        </p:attrNameLst>
                                      </p:cBhvr>
                                      <p:to>
                                        <p:strVal val="visible"/>
                                      </p:to>
                                    </p:set>
                                    <p:anim calcmode="lin" valueType="num">
                                      <p:cBhvr additive="base">
                                        <p:cTn id="59" dur="500" fill="hold"/>
                                        <p:tgtEl>
                                          <p:spTgt spid="31"/>
                                        </p:tgtEl>
                                        <p:attrNameLst>
                                          <p:attrName>ppt_x</p:attrName>
                                        </p:attrNameLst>
                                      </p:cBhvr>
                                      <p:tavLst>
                                        <p:tav tm="0">
                                          <p:val>
                                            <p:strVal val="0-#ppt_w/2"/>
                                          </p:val>
                                        </p:tav>
                                        <p:tav tm="100000">
                                          <p:val>
                                            <p:strVal val="#ppt_x"/>
                                          </p:val>
                                        </p:tav>
                                      </p:tavLst>
                                    </p:anim>
                                    <p:anim calcmode="lin" valueType="num">
                                      <p:cBhvr additive="base">
                                        <p:cTn id="60" dur="500" fill="hold"/>
                                        <p:tgtEl>
                                          <p:spTgt spid="31"/>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1000"/>
                                  </p:stCondLst>
                                  <p:childTnLst>
                                    <p:set>
                                      <p:cBhvr>
                                        <p:cTn id="62" dur="1" fill="hold">
                                          <p:stCondLst>
                                            <p:cond delay="0"/>
                                          </p:stCondLst>
                                        </p:cTn>
                                        <p:tgtEl>
                                          <p:spTgt spid="34"/>
                                        </p:tgtEl>
                                        <p:attrNameLst>
                                          <p:attrName>style.visibility</p:attrName>
                                        </p:attrNameLst>
                                      </p:cBhvr>
                                      <p:to>
                                        <p:strVal val="visible"/>
                                      </p:to>
                                    </p:set>
                                    <p:anim calcmode="lin" valueType="num">
                                      <p:cBhvr additive="base">
                                        <p:cTn id="63" dur="500" fill="hold"/>
                                        <p:tgtEl>
                                          <p:spTgt spid="34"/>
                                        </p:tgtEl>
                                        <p:attrNameLst>
                                          <p:attrName>ppt_x</p:attrName>
                                        </p:attrNameLst>
                                      </p:cBhvr>
                                      <p:tavLst>
                                        <p:tav tm="0">
                                          <p:val>
                                            <p:strVal val="0-#ppt_w/2"/>
                                          </p:val>
                                        </p:tav>
                                        <p:tav tm="100000">
                                          <p:val>
                                            <p:strVal val="#ppt_x"/>
                                          </p:val>
                                        </p:tav>
                                      </p:tavLst>
                                    </p:anim>
                                    <p:anim calcmode="lin" valueType="num">
                                      <p:cBhvr additive="base">
                                        <p:cTn id="64" dur="500" fill="hold"/>
                                        <p:tgtEl>
                                          <p:spTgt spid="34"/>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2" presetClass="entr" presetSubtype="8" fill="hold" grpId="0" nodeType="afterEffect">
                                  <p:stCondLst>
                                    <p:cond delay="100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0-#ppt_w/2"/>
                                          </p:val>
                                        </p:tav>
                                        <p:tav tm="100000">
                                          <p:val>
                                            <p:strVal val="#ppt_x"/>
                                          </p:val>
                                        </p:tav>
                                      </p:tavLst>
                                    </p:anim>
                                    <p:anim calcmode="lin" valueType="num">
                                      <p:cBhvr additive="base">
                                        <p:cTn id="69" dur="500" fill="hold"/>
                                        <p:tgtEl>
                                          <p:spTgt spid="37"/>
                                        </p:tgtEl>
                                        <p:attrNameLst>
                                          <p:attrName>ppt_y</p:attrName>
                                        </p:attrNameLst>
                                      </p:cBhvr>
                                      <p:tavLst>
                                        <p:tav tm="0">
                                          <p:val>
                                            <p:strVal val="#ppt_y"/>
                                          </p:val>
                                        </p:tav>
                                        <p:tav tm="100000">
                                          <p:val>
                                            <p:strVal val="#ppt_y"/>
                                          </p:val>
                                        </p:tav>
                                      </p:tavLst>
                                    </p:anim>
                                  </p:childTnLst>
                                </p:cTn>
                              </p:par>
                              <p:par>
                                <p:cTn id="70" presetID="2" presetClass="entr" presetSubtype="8" fill="hold" grpId="0" nodeType="withEffect">
                                  <p:stCondLst>
                                    <p:cond delay="1000"/>
                                  </p:stCondLst>
                                  <p:childTnLst>
                                    <p:set>
                                      <p:cBhvr>
                                        <p:cTn id="71" dur="1" fill="hold">
                                          <p:stCondLst>
                                            <p:cond delay="0"/>
                                          </p:stCondLst>
                                        </p:cTn>
                                        <p:tgtEl>
                                          <p:spTgt spid="35"/>
                                        </p:tgtEl>
                                        <p:attrNameLst>
                                          <p:attrName>style.visibility</p:attrName>
                                        </p:attrNameLst>
                                      </p:cBhvr>
                                      <p:to>
                                        <p:strVal val="visible"/>
                                      </p:to>
                                    </p:set>
                                    <p:anim calcmode="lin" valueType="num">
                                      <p:cBhvr additive="base">
                                        <p:cTn id="72" dur="500" fill="hold"/>
                                        <p:tgtEl>
                                          <p:spTgt spid="35"/>
                                        </p:tgtEl>
                                        <p:attrNameLst>
                                          <p:attrName>ppt_x</p:attrName>
                                        </p:attrNameLst>
                                      </p:cBhvr>
                                      <p:tavLst>
                                        <p:tav tm="0">
                                          <p:val>
                                            <p:strVal val="0-#ppt_w/2"/>
                                          </p:val>
                                        </p:tav>
                                        <p:tav tm="100000">
                                          <p:val>
                                            <p:strVal val="#ppt_x"/>
                                          </p:val>
                                        </p:tav>
                                      </p:tavLst>
                                    </p:anim>
                                    <p:anim calcmode="lin" valueType="num">
                                      <p:cBhvr additive="base">
                                        <p:cTn id="73" dur="500" fill="hold"/>
                                        <p:tgtEl>
                                          <p:spTgt spid="35"/>
                                        </p:tgtEl>
                                        <p:attrNameLst>
                                          <p:attrName>ppt_y</p:attrName>
                                        </p:attrNameLst>
                                      </p:cBhvr>
                                      <p:tavLst>
                                        <p:tav tm="0">
                                          <p:val>
                                            <p:strVal val="#ppt_y"/>
                                          </p:val>
                                        </p:tav>
                                        <p:tav tm="100000">
                                          <p:val>
                                            <p:strVal val="#ppt_y"/>
                                          </p:val>
                                        </p:tav>
                                      </p:tavLst>
                                    </p:anim>
                                  </p:childTnLst>
                                </p:cTn>
                              </p:par>
                              <p:par>
                                <p:cTn id="74" presetID="2" presetClass="entr" presetSubtype="8" fill="hold" grpId="0" nodeType="withEffect">
                                  <p:stCondLst>
                                    <p:cond delay="1000"/>
                                  </p:stCondLst>
                                  <p:childTnLst>
                                    <p:set>
                                      <p:cBhvr>
                                        <p:cTn id="75" dur="1" fill="hold">
                                          <p:stCondLst>
                                            <p:cond delay="0"/>
                                          </p:stCondLst>
                                        </p:cTn>
                                        <p:tgtEl>
                                          <p:spTgt spid="38"/>
                                        </p:tgtEl>
                                        <p:attrNameLst>
                                          <p:attrName>style.visibility</p:attrName>
                                        </p:attrNameLst>
                                      </p:cBhvr>
                                      <p:to>
                                        <p:strVal val="visible"/>
                                      </p:to>
                                    </p:set>
                                    <p:anim calcmode="lin" valueType="num">
                                      <p:cBhvr additive="base">
                                        <p:cTn id="76" dur="500" fill="hold"/>
                                        <p:tgtEl>
                                          <p:spTgt spid="38"/>
                                        </p:tgtEl>
                                        <p:attrNameLst>
                                          <p:attrName>ppt_x</p:attrName>
                                        </p:attrNameLst>
                                      </p:cBhvr>
                                      <p:tavLst>
                                        <p:tav tm="0">
                                          <p:val>
                                            <p:strVal val="0-#ppt_w/2"/>
                                          </p:val>
                                        </p:tav>
                                        <p:tav tm="100000">
                                          <p:val>
                                            <p:strVal val="#ppt_x"/>
                                          </p:val>
                                        </p:tav>
                                      </p:tavLst>
                                    </p:anim>
                                    <p:anim calcmode="lin" valueType="num">
                                      <p:cBhvr additive="base">
                                        <p:cTn id="77"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0" grpId="0" animBg="1"/>
      <p:bldP spid="21" grpId="0" animBg="1"/>
      <p:bldP spid="22" grpId="0" animBg="1"/>
      <p:bldP spid="23" grpId="0" animBg="1"/>
      <p:bldP spid="26" grpId="0" animBg="1"/>
      <p:bldP spid="27" grpId="0" animBg="1"/>
      <p:bldP spid="28" grpId="0" animBg="1"/>
      <p:bldP spid="30" grpId="0" animBg="1"/>
      <p:bldP spid="31" grpId="0" animBg="1"/>
      <p:bldP spid="33" grpId="0" animBg="1"/>
      <p:bldP spid="34" grpId="0" animBg="1"/>
      <p:bldP spid="35" grpId="0" animBg="1"/>
      <p:bldP spid="37" grpId="0" animBg="1"/>
      <p:bldP spid="38" grpId="0" animBg="1"/>
      <p:bldP spid="39" grpId="0" animBg="1"/>
      <p:bldP spid="40"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FF2B5EF4-FFF2-40B4-BE49-F238E27FC236}">
                <a16:creationId xmlns:a16="http://schemas.microsoft.com/office/drawing/2014/main" id="{5F13ECF2-3789-0EB7-654B-CF2AD3A32AED}"/>
              </a:ext>
            </a:extLst>
          </p:cNvPr>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sp>
        <p:nvSpPr>
          <p:cNvPr id="3" name="TextBox 3">
            <a:extLst>
              <a:ext uri="{FF2B5EF4-FFF2-40B4-BE49-F238E27FC236}">
                <a16:creationId xmlns:a16="http://schemas.microsoft.com/office/drawing/2014/main" id="{56B6B55A-F897-4BA3-3261-FC003485F491}"/>
              </a:ext>
            </a:extLst>
          </p:cNvPr>
          <p:cNvSpPr txBox="1"/>
          <p:nvPr/>
        </p:nvSpPr>
        <p:spPr>
          <a:xfrm>
            <a:off x="192560" y="2625158"/>
            <a:ext cx="11806880" cy="1607684"/>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ctr">
              <a:lnSpc>
                <a:spcPts val="13787"/>
              </a:lnSpc>
            </a:pPr>
            <a:r>
              <a:rPr lang="en-US" sz="9600" dirty="0">
                <a:solidFill>
                  <a:srgbClr val="FFFFFF"/>
                </a:solidFill>
                <a:latin typeface="League Gothic"/>
                <a:ea typeface="League Gothic"/>
                <a:cs typeface="League Gothic"/>
                <a:sym typeface="League Gothic"/>
              </a:rPr>
              <a:t>OPPORTUNITIES</a:t>
            </a:r>
          </a:p>
        </p:txBody>
      </p:sp>
      <p:sp>
        <p:nvSpPr>
          <p:cNvPr id="4" name="TextBox 4">
            <a:extLst>
              <a:ext uri="{FF2B5EF4-FFF2-40B4-BE49-F238E27FC236}">
                <a16:creationId xmlns:a16="http://schemas.microsoft.com/office/drawing/2014/main" id="{B364C909-853B-8D02-DE10-F8B0E5D4B784}"/>
              </a:ext>
            </a:extLst>
          </p:cNvPr>
          <p:cNvSpPr txBox="1"/>
          <p:nvPr/>
        </p:nvSpPr>
        <p:spPr>
          <a:xfrm>
            <a:off x="4061545" y="5603129"/>
            <a:ext cx="4331043" cy="769441"/>
          </a:xfrm>
          <a:prstGeom prst="rect">
            <a:avLst/>
          </a:prstGeom>
        </p:spPr>
        <p:style>
          <a:lnRef idx="1">
            <a:schemeClr val="dk1"/>
          </a:lnRef>
          <a:fillRef idx="3">
            <a:schemeClr val="dk1"/>
          </a:fillRef>
          <a:effectRef idx="2">
            <a:schemeClr val="dk1"/>
          </a:effectRef>
          <a:fontRef idx="minor">
            <a:schemeClr val="lt1"/>
          </a:fontRef>
        </p:style>
        <p:txBody>
          <a:bodyPr wrap="square" lIns="0" tIns="0" rIns="0" bIns="0" rtlCol="0" anchor="t">
            <a:spAutoFit/>
          </a:bodyPr>
          <a:lstStyle/>
          <a:p>
            <a:pPr algn="ctr">
              <a:lnSpc>
                <a:spcPts val="1493"/>
              </a:lnSpc>
            </a:pPr>
            <a:endParaRPr lang="en-US" sz="1600" spc="217" dirty="0">
              <a:solidFill>
                <a:srgbClr val="F4D314"/>
              </a:solidFill>
              <a:latin typeface="Muli"/>
              <a:ea typeface="Muli"/>
              <a:cs typeface="Muli"/>
              <a:sym typeface="Muli"/>
            </a:endParaRPr>
          </a:p>
          <a:p>
            <a:pPr algn="ctr">
              <a:lnSpc>
                <a:spcPts val="1493"/>
              </a:lnSpc>
            </a:pPr>
            <a:r>
              <a:rPr lang="en-US" sz="1600" spc="217" dirty="0">
                <a:solidFill>
                  <a:srgbClr val="F4D314"/>
                </a:solidFill>
                <a:latin typeface="Muli"/>
                <a:ea typeface="Muli"/>
                <a:cs typeface="Muli"/>
                <a:sym typeface="Muli"/>
              </a:rPr>
              <a:t>Speaker:</a:t>
            </a:r>
          </a:p>
          <a:p>
            <a:pPr algn="ctr">
              <a:lnSpc>
                <a:spcPts val="1493"/>
              </a:lnSpc>
            </a:pPr>
            <a:endParaRPr lang="en-US" sz="1600" spc="217" dirty="0">
              <a:solidFill>
                <a:srgbClr val="F4D314"/>
              </a:solidFill>
              <a:latin typeface="Muli"/>
              <a:ea typeface="Muli"/>
              <a:cs typeface="Muli"/>
              <a:sym typeface="Muli"/>
            </a:endParaRPr>
          </a:p>
          <a:p>
            <a:pPr algn="ctr">
              <a:lnSpc>
                <a:spcPts val="1493"/>
              </a:lnSpc>
            </a:pPr>
            <a:r>
              <a:rPr lang="en-US" sz="1600" dirty="0">
                <a:solidFill>
                  <a:srgbClr val="C0A918"/>
                </a:solidFill>
                <a:latin typeface="Arial" panose="020B0604020202020204" pitchFamily="34" charset="0"/>
                <a:ea typeface="Anonymous Pro"/>
                <a:cs typeface="Arial" panose="020B0604020202020204" pitchFamily="34" charset="0"/>
                <a:sym typeface="Anonymous Pro"/>
              </a:rPr>
              <a:t>Armands </a:t>
            </a:r>
            <a:r>
              <a:rPr lang="en-US" sz="1600" dirty="0" err="1">
                <a:solidFill>
                  <a:srgbClr val="C0A918"/>
                </a:solidFill>
                <a:latin typeface="Arial" panose="020B0604020202020204" pitchFamily="34" charset="0"/>
                <a:ea typeface="Anonymous Pro"/>
                <a:cs typeface="Arial" panose="020B0604020202020204" pitchFamily="34" charset="0"/>
                <a:sym typeface="Anonymous Pro"/>
              </a:rPr>
              <a:t>Putersevics</a:t>
            </a:r>
            <a:endParaRPr lang="en-US" sz="1600" spc="217" dirty="0">
              <a:solidFill>
                <a:srgbClr val="C0A918"/>
              </a:solidFill>
              <a:latin typeface="Muli"/>
              <a:ea typeface="Muli"/>
              <a:cs typeface="Muli"/>
              <a:sym typeface="Muli"/>
            </a:endParaRPr>
          </a:p>
        </p:txBody>
      </p:sp>
    </p:spTree>
    <p:extLst>
      <p:ext uri="{BB962C8B-B14F-4D97-AF65-F5344CB8AC3E}">
        <p14:creationId xmlns:p14="http://schemas.microsoft.com/office/powerpoint/2010/main" val="2532566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9786757-ED05-4F2C-6B79-14161421BA46}"/>
              </a:ext>
            </a:extLst>
          </p:cNvPr>
          <p:cNvPicPr>
            <a:picLocks noChangeAspect="1"/>
          </p:cNvPicPr>
          <p:nvPr/>
        </p:nvPicPr>
        <p:blipFill>
          <a:blip r:embed="rId2"/>
          <a:stretch>
            <a:fillRect/>
          </a:stretch>
        </p:blipFill>
        <p:spPr>
          <a:xfrm>
            <a:off x="3239" y="0"/>
            <a:ext cx="12185522" cy="6858000"/>
          </a:xfrm>
          <a:prstGeom prst="rect">
            <a:avLst/>
          </a:prstGeom>
        </p:spPr>
      </p:pic>
      <p:sp>
        <p:nvSpPr>
          <p:cNvPr id="2" name="Title 1">
            <a:extLst>
              <a:ext uri="{FF2B5EF4-FFF2-40B4-BE49-F238E27FC236}">
                <a16:creationId xmlns:a16="http://schemas.microsoft.com/office/drawing/2014/main" id="{37F29E90-EDF0-AAC8-2C85-2E58EE9D4292}"/>
              </a:ext>
            </a:extLst>
          </p:cNvPr>
          <p:cNvSpPr>
            <a:spLocks noGrp="1"/>
          </p:cNvSpPr>
          <p:nvPr>
            <p:ph type="title"/>
          </p:nvPr>
        </p:nvSpPr>
        <p:spPr>
          <a:xfrm>
            <a:off x="371503" y="190215"/>
            <a:ext cx="4123495" cy="492454"/>
          </a:xfrm>
        </p:spPr>
        <p:txBody>
          <a:bodyPr>
            <a:normAutofit fontScale="90000"/>
          </a:bodyPr>
          <a:lstStyle/>
          <a:p>
            <a:r>
              <a:rPr lang="en-GB" b="1" dirty="0">
                <a:solidFill>
                  <a:schemeClr val="bg1"/>
                </a:solidFill>
                <a:latin typeface="Arial Black" panose="020B0A04020102020204" pitchFamily="34" charset="0"/>
                <a:ea typeface="+mj-lt"/>
                <a:cs typeface="Arial" panose="020B0604020202020204" pitchFamily="34" charset="0"/>
              </a:rPr>
              <a:t>Opportunities</a:t>
            </a:r>
            <a:endParaRPr lang="en-US" b="1" dirty="0">
              <a:solidFill>
                <a:schemeClr val="bg1"/>
              </a:solidFill>
              <a:latin typeface="Arial Black" panose="020B0A04020102020204" pitchFamily="34" charset="0"/>
              <a:cs typeface="Arial" panose="020B0604020202020204" pitchFamily="34" charset="0"/>
            </a:endParaRPr>
          </a:p>
        </p:txBody>
      </p:sp>
      <p:graphicFrame>
        <p:nvGraphicFramePr>
          <p:cNvPr id="82" name="Content Placeholder 76">
            <a:extLst>
              <a:ext uri="{FF2B5EF4-FFF2-40B4-BE49-F238E27FC236}">
                <a16:creationId xmlns:a16="http://schemas.microsoft.com/office/drawing/2014/main" id="{8B761570-007F-ABC7-ED04-B1F8D34E85D4}"/>
              </a:ext>
            </a:extLst>
          </p:cNvPr>
          <p:cNvGraphicFramePr>
            <a:graphicFrameLocks noGrp="1"/>
          </p:cNvGraphicFramePr>
          <p:nvPr>
            <p:ph sz="half" idx="1"/>
            <p:extLst>
              <p:ext uri="{D42A27DB-BD31-4B8C-83A1-F6EECF244321}">
                <p14:modId xmlns:p14="http://schemas.microsoft.com/office/powerpoint/2010/main" val="415926358"/>
              </p:ext>
            </p:extLst>
          </p:nvPr>
        </p:nvGraphicFramePr>
        <p:xfrm>
          <a:off x="4696064" y="2110467"/>
          <a:ext cx="7068456" cy="4082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 Placeholder 2">
            <a:extLst>
              <a:ext uri="{FF2B5EF4-FFF2-40B4-BE49-F238E27FC236}">
                <a16:creationId xmlns:a16="http://schemas.microsoft.com/office/drawing/2014/main" id="{A0E02FB1-E42A-29C6-FF7D-4EAA1A3852BE}"/>
              </a:ext>
            </a:extLst>
          </p:cNvPr>
          <p:cNvSpPr>
            <a:spLocks noGrp="1"/>
          </p:cNvSpPr>
          <p:nvPr>
            <p:ph type="body" idx="4294967295"/>
          </p:nvPr>
        </p:nvSpPr>
        <p:spPr>
          <a:xfrm>
            <a:off x="9694504" y="1520490"/>
            <a:ext cx="2606641" cy="461665"/>
          </a:xfr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chor="t">
            <a:normAutofit/>
          </a:bodyPr>
          <a:lstStyle/>
          <a:p>
            <a:pPr marL="0" indent="0">
              <a:buNone/>
            </a:pPr>
            <a:r>
              <a:rPr lang="en-GB" sz="1800" b="1" dirty="0">
                <a:solidFill>
                  <a:srgbClr val="C0A918"/>
                </a:solidFill>
                <a:latin typeface="Muli" panose="020B0604020202020204" charset="0"/>
                <a:ea typeface="+mn-lt"/>
                <a:cs typeface="+mn-lt"/>
              </a:rPr>
              <a:t>Key Opportunities</a:t>
            </a:r>
            <a:endParaRPr lang="en-US" sz="1800" b="1" dirty="0">
              <a:solidFill>
                <a:srgbClr val="C0A918"/>
              </a:solidFill>
              <a:latin typeface="Muli" panose="020B0604020202020204" charset="0"/>
            </a:endParaRPr>
          </a:p>
        </p:txBody>
      </p:sp>
      <p:sp>
        <p:nvSpPr>
          <p:cNvPr id="115" name="Rectangle 114">
            <a:extLst>
              <a:ext uri="{FF2B5EF4-FFF2-40B4-BE49-F238E27FC236}">
                <a16:creationId xmlns:a16="http://schemas.microsoft.com/office/drawing/2014/main" id="{20E99D44-B43D-34A0-93B6-0DE269B94F97}"/>
              </a:ext>
            </a:extLst>
          </p:cNvPr>
          <p:cNvSpPr/>
          <p:nvPr/>
        </p:nvSpPr>
        <p:spPr>
          <a:xfrm>
            <a:off x="423321" y="3497360"/>
            <a:ext cx="3754150" cy="794498"/>
          </a:xfrm>
          <a:prstGeom prst="rec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a:ea typeface="+mn-lt"/>
                <a:cs typeface="+mn-lt"/>
              </a:rPr>
              <a:t>Theory Resource-Based View (RBV</a:t>
            </a:r>
            <a:endParaRPr lang="en-US">
              <a:ea typeface="+mn-lt"/>
              <a:cs typeface="+mn-lt"/>
            </a:endParaRPr>
          </a:p>
          <a:p>
            <a:pPr algn="ctr"/>
            <a:r>
              <a:rPr lang="en-GB">
                <a:ea typeface="+mn-lt"/>
                <a:cs typeface="+mn-lt"/>
              </a:rPr>
              <a:t>(Barney, 1991; Tesla, 2025)</a:t>
            </a:r>
            <a:endParaRPr lang="en-GB"/>
          </a:p>
        </p:txBody>
      </p:sp>
      <p:sp>
        <p:nvSpPr>
          <p:cNvPr id="116" name="TextBox 115">
            <a:extLst>
              <a:ext uri="{FF2B5EF4-FFF2-40B4-BE49-F238E27FC236}">
                <a16:creationId xmlns:a16="http://schemas.microsoft.com/office/drawing/2014/main" id="{6599E9B6-C3D3-AF05-734F-902BC96B7DB0}"/>
              </a:ext>
            </a:extLst>
          </p:cNvPr>
          <p:cNvSpPr txBox="1"/>
          <p:nvPr/>
        </p:nvSpPr>
        <p:spPr>
          <a:xfrm>
            <a:off x="461657" y="860919"/>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solidFill>
                  <a:srgbClr val="C0A918"/>
                </a:solidFill>
              </a:rPr>
              <a:t>Why it matters?</a:t>
            </a:r>
          </a:p>
        </p:txBody>
      </p:sp>
      <p:sp>
        <p:nvSpPr>
          <p:cNvPr id="70" name="Rectangle 69">
            <a:extLst>
              <a:ext uri="{FF2B5EF4-FFF2-40B4-BE49-F238E27FC236}">
                <a16:creationId xmlns:a16="http://schemas.microsoft.com/office/drawing/2014/main" id="{B4E5A919-113A-20A6-A840-88D2949A4F7E}"/>
              </a:ext>
            </a:extLst>
          </p:cNvPr>
          <p:cNvSpPr/>
          <p:nvPr/>
        </p:nvSpPr>
        <p:spPr>
          <a:xfrm>
            <a:off x="461657" y="1365338"/>
            <a:ext cx="3719285" cy="2046514"/>
          </a:xfrm>
          <a:prstGeom prst="rec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marL="228600" lvl="0" indent="-228600" algn="ctr" rtl="0">
              <a:buFont typeface="Arial,Sans-Serif"/>
              <a:buChar char="•"/>
            </a:pPr>
            <a:r>
              <a:rPr lang="en-GB" sz="1800" b="0" i="0" u="none" strike="noStrike" baseline="0" dirty="0">
                <a:solidFill>
                  <a:srgbClr val="FFFFFF"/>
                </a:solidFill>
                <a:latin typeface="Aptos"/>
                <a:ea typeface="Arial"/>
                <a:cs typeface="Arial"/>
              </a:rPr>
              <a:t>Higher productivity</a:t>
            </a:r>
            <a:r>
              <a:rPr lang="en-GB" sz="1800" b="0" i="0" dirty="0">
                <a:solidFill>
                  <a:srgbClr val="000000"/>
                </a:solidFill>
                <a:latin typeface="Aptos"/>
                <a:ea typeface="Arial"/>
                <a:cs typeface="Arial"/>
              </a:rPr>
              <a:t>​</a:t>
            </a:r>
          </a:p>
          <a:p>
            <a:pPr marL="228600" lvl="0" indent="-228600" algn="ctr" rtl="0">
              <a:buFont typeface="Arial,Sans-Serif"/>
              <a:buChar char="•"/>
            </a:pPr>
            <a:endParaRPr lang="en-GB" b="0" i="0" dirty="0">
              <a:solidFill>
                <a:srgbClr val="000000"/>
              </a:solidFill>
              <a:latin typeface="Arial"/>
              <a:ea typeface="Arial"/>
              <a:cs typeface="Arial"/>
            </a:endParaRPr>
          </a:p>
          <a:p>
            <a:pPr marL="228600" lvl="0" indent="-228600" algn="ctr" rtl="0">
              <a:buFont typeface="Arial,Sans-Serif"/>
              <a:buChar char="•"/>
            </a:pPr>
            <a:r>
              <a:rPr lang="en-GB" sz="1800" b="0" i="0" u="none" strike="noStrike" baseline="0" dirty="0">
                <a:solidFill>
                  <a:srgbClr val="FFFFFF"/>
                </a:solidFill>
                <a:latin typeface="Aptos"/>
                <a:ea typeface="Arial"/>
                <a:cs typeface="Arial"/>
              </a:rPr>
              <a:t>Faster production</a:t>
            </a:r>
            <a:r>
              <a:rPr lang="en-GB" sz="1800" b="0" i="0" dirty="0">
                <a:solidFill>
                  <a:srgbClr val="000000"/>
                </a:solidFill>
                <a:latin typeface="Aptos"/>
                <a:ea typeface="Arial"/>
                <a:cs typeface="Arial"/>
              </a:rPr>
              <a:t>​</a:t>
            </a:r>
          </a:p>
          <a:p>
            <a:pPr marL="228600" lvl="0" indent="-228600" algn="ctr" rtl="0">
              <a:buFont typeface="Arial,Sans-Serif"/>
              <a:buChar char="•"/>
            </a:pPr>
            <a:endParaRPr lang="en-GB" b="0" i="0" dirty="0">
              <a:solidFill>
                <a:srgbClr val="000000"/>
              </a:solidFill>
              <a:latin typeface="Arial"/>
              <a:ea typeface="Arial"/>
              <a:cs typeface="Arial"/>
            </a:endParaRPr>
          </a:p>
          <a:p>
            <a:pPr marL="228600" lvl="0" indent="-228600" algn="ctr" rtl="0">
              <a:buFont typeface="Arial,Sans-Serif"/>
              <a:buChar char="•"/>
            </a:pPr>
            <a:r>
              <a:rPr lang="en-GB" sz="1800" b="0" i="0" u="none" strike="noStrike" baseline="0" dirty="0">
                <a:solidFill>
                  <a:srgbClr val="FFFFFF"/>
                </a:solidFill>
                <a:latin typeface="Aptos"/>
                <a:ea typeface="Arial"/>
                <a:cs typeface="Arial"/>
              </a:rPr>
              <a:t>Lower manufacturing costs</a:t>
            </a:r>
            <a:r>
              <a:rPr lang="en-GB" sz="1800" b="0" i="0" dirty="0">
                <a:solidFill>
                  <a:srgbClr val="000000"/>
                </a:solidFill>
                <a:latin typeface="Aptos"/>
                <a:ea typeface="Arial"/>
                <a:cs typeface="Arial"/>
              </a:rPr>
              <a:t>​</a:t>
            </a:r>
          </a:p>
          <a:p>
            <a:pPr marL="228600" lvl="0" indent="-228600" algn="ctr" rtl="0">
              <a:buFont typeface="Arial,Sans-Serif"/>
              <a:buChar char="•"/>
            </a:pPr>
            <a:endParaRPr lang="en-GB" b="0" i="0" dirty="0">
              <a:solidFill>
                <a:srgbClr val="000000"/>
              </a:solidFill>
              <a:latin typeface="Arial"/>
              <a:ea typeface="Arial"/>
              <a:cs typeface="Arial"/>
            </a:endParaRPr>
          </a:p>
          <a:p>
            <a:pPr marL="342900" lvl="0" indent="-342900" algn="ctr" rtl="0">
              <a:buFont typeface="Arial,Sans-Serif"/>
              <a:buChar char="•"/>
            </a:pPr>
            <a:r>
              <a:rPr lang="en-GB" sz="1800" b="0" i="0" u="none" strike="noStrike" baseline="0" dirty="0">
                <a:solidFill>
                  <a:srgbClr val="FFFFFF"/>
                </a:solidFill>
                <a:latin typeface="Aptos"/>
                <a:ea typeface="Arial"/>
                <a:cs typeface="Arial"/>
              </a:rPr>
              <a:t>Better quality control</a:t>
            </a:r>
            <a:endParaRPr lang="en-GB" dirty="0"/>
          </a:p>
        </p:txBody>
      </p:sp>
      <p:pic>
        <p:nvPicPr>
          <p:cNvPr id="15" name="Picture 14">
            <a:extLst>
              <a:ext uri="{FF2B5EF4-FFF2-40B4-BE49-F238E27FC236}">
                <a16:creationId xmlns:a16="http://schemas.microsoft.com/office/drawing/2014/main" id="{2EE5C4CC-8CA5-8935-43FB-0BF6466E35DF}"/>
              </a:ext>
            </a:extLst>
          </p:cNvPr>
          <p:cNvPicPr>
            <a:picLocks noChangeAspect="1"/>
          </p:cNvPicPr>
          <p:nvPr/>
        </p:nvPicPr>
        <p:blipFill>
          <a:blip r:embed="rId8"/>
          <a:stretch>
            <a:fillRect/>
          </a:stretch>
        </p:blipFill>
        <p:spPr>
          <a:xfrm>
            <a:off x="371503" y="4289967"/>
            <a:ext cx="3874199" cy="2627086"/>
          </a:xfrm>
          <a:prstGeom prst="rect">
            <a:avLst/>
          </a:prstGeom>
          <a:ln>
            <a:noFill/>
          </a:ln>
          <a:effectLst>
            <a:softEdge rad="112500"/>
          </a:effectLst>
        </p:spPr>
      </p:pic>
      <p:sp>
        <p:nvSpPr>
          <p:cNvPr id="6" name="TextBox 14">
            <a:extLst>
              <a:ext uri="{FF2B5EF4-FFF2-40B4-BE49-F238E27FC236}">
                <a16:creationId xmlns:a16="http://schemas.microsoft.com/office/drawing/2014/main" id="{30851C4B-D3B0-AC4E-3B7C-AED64911613D}"/>
              </a:ext>
            </a:extLst>
          </p:cNvPr>
          <p:cNvSpPr txBox="1"/>
          <p:nvPr/>
        </p:nvSpPr>
        <p:spPr>
          <a:xfrm>
            <a:off x="9482135" y="-1015300"/>
            <a:ext cx="2338362" cy="2737096"/>
          </a:xfrm>
          <a:prstGeom prst="rect">
            <a:avLst/>
          </a:prstGeom>
        </p:spPr>
        <p:txBody>
          <a:bodyPr wrap="square" lIns="0" tIns="0" rIns="0" bIns="0" rtlCol="0" anchor="t">
            <a:spAutoFit/>
          </a:bodyPr>
          <a:lstStyle/>
          <a:p>
            <a:pPr algn="r">
              <a:lnSpc>
                <a:spcPts val="25137"/>
              </a:lnSpc>
            </a:pPr>
            <a:r>
              <a:rPr lang="en-US" sz="9600" dirty="0">
                <a:solidFill>
                  <a:srgbClr val="A6A6A6"/>
                </a:solidFill>
                <a:latin typeface="Anton"/>
                <a:ea typeface="Anton"/>
                <a:cs typeface="Anton"/>
                <a:sym typeface="Anton"/>
              </a:rPr>
              <a:t>10</a:t>
            </a:r>
          </a:p>
        </p:txBody>
      </p:sp>
      <p:sp>
        <p:nvSpPr>
          <p:cNvPr id="7" name="TextBox 6">
            <a:extLst>
              <a:ext uri="{FF2B5EF4-FFF2-40B4-BE49-F238E27FC236}">
                <a16:creationId xmlns:a16="http://schemas.microsoft.com/office/drawing/2014/main" id="{F140902F-A6EB-D772-E26C-BE6ACB3D1A39}"/>
              </a:ext>
            </a:extLst>
          </p:cNvPr>
          <p:cNvSpPr txBox="1"/>
          <p:nvPr/>
        </p:nvSpPr>
        <p:spPr>
          <a:xfrm>
            <a:off x="9604524" y="1832220"/>
            <a:ext cx="2584237"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dirty="0">
                <a:solidFill>
                  <a:srgbClr val="FFFFFF"/>
                </a:solidFill>
                <a:latin typeface="Arial" panose="020B0604020202020204" pitchFamily="34" charset="0"/>
                <a:ea typeface="Anonymous Pro"/>
                <a:cs typeface="Arial" panose="020B0604020202020204" pitchFamily="34" charset="0"/>
                <a:sym typeface="Anonymous Pro"/>
              </a:rPr>
              <a:t>Armands </a:t>
            </a:r>
            <a:r>
              <a:rPr lang="en-US" sz="1600" dirty="0" err="1">
                <a:solidFill>
                  <a:srgbClr val="FFFFFF"/>
                </a:solidFill>
                <a:latin typeface="Arial" panose="020B0604020202020204" pitchFamily="34" charset="0"/>
                <a:ea typeface="Anonymous Pro"/>
                <a:cs typeface="Arial" panose="020B0604020202020204" pitchFamily="34" charset="0"/>
                <a:sym typeface="Anonymous Pro"/>
              </a:rPr>
              <a:t>Putersevics</a:t>
            </a:r>
            <a:endParaRPr lang="en-US" sz="1600" spc="217" dirty="0">
              <a:solidFill>
                <a:schemeClr val="bg1"/>
              </a:solidFill>
              <a:latin typeface="Muli"/>
              <a:ea typeface="Muli"/>
              <a:cs typeface="Muli"/>
              <a:sym typeface="Muli"/>
            </a:endParaRPr>
          </a:p>
        </p:txBody>
      </p:sp>
    </p:spTree>
    <p:extLst>
      <p:ext uri="{BB962C8B-B14F-4D97-AF65-F5344CB8AC3E}">
        <p14:creationId xmlns:p14="http://schemas.microsoft.com/office/powerpoint/2010/main" val="2575434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fade">
                                      <p:cBhvr>
                                        <p:cTn id="13" dur="500"/>
                                        <p:tgtEl>
                                          <p:spTgt spid="3">
                                            <p:bg/>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500"/>
                                        <p:tgtEl>
                                          <p:spTgt spid="3">
                                            <p:txEl>
                                              <p:pRg st="0" end="0"/>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500"/>
                            </p:stCondLst>
                            <p:childTnLst>
                              <p:par>
                                <p:cTn id="21" presetID="53" presetClass="entr" presetSubtype="16" fill="hold" grpId="0" nodeType="afterEffect">
                                  <p:stCondLst>
                                    <p:cond delay="0"/>
                                  </p:stCondLst>
                                  <p:childTnLst>
                                    <p:set>
                                      <p:cBhvr>
                                        <p:cTn id="22" dur="1" fill="hold">
                                          <p:stCondLst>
                                            <p:cond delay="0"/>
                                          </p:stCondLst>
                                        </p:cTn>
                                        <p:tgtEl>
                                          <p:spTgt spid="82">
                                            <p:graphicEl>
                                              <a:dgm id="{01662AD6-BD41-4E94-AA31-DFC1A3F2D68F}"/>
                                            </p:graphicEl>
                                          </p:spTgt>
                                        </p:tgtEl>
                                        <p:attrNameLst>
                                          <p:attrName>style.visibility</p:attrName>
                                        </p:attrNameLst>
                                      </p:cBhvr>
                                      <p:to>
                                        <p:strVal val="visible"/>
                                      </p:to>
                                    </p:set>
                                    <p:anim calcmode="lin" valueType="num">
                                      <p:cBhvr>
                                        <p:cTn id="23" dur="500" fill="hold"/>
                                        <p:tgtEl>
                                          <p:spTgt spid="82">
                                            <p:graphicEl>
                                              <a:dgm id="{01662AD6-BD41-4E94-AA31-DFC1A3F2D68F}"/>
                                            </p:graphicEl>
                                          </p:spTgt>
                                        </p:tgtEl>
                                        <p:attrNameLst>
                                          <p:attrName>ppt_w</p:attrName>
                                        </p:attrNameLst>
                                      </p:cBhvr>
                                      <p:tavLst>
                                        <p:tav tm="0">
                                          <p:val>
                                            <p:fltVal val="0"/>
                                          </p:val>
                                        </p:tav>
                                        <p:tav tm="100000">
                                          <p:val>
                                            <p:strVal val="#ppt_w"/>
                                          </p:val>
                                        </p:tav>
                                      </p:tavLst>
                                    </p:anim>
                                    <p:anim calcmode="lin" valueType="num">
                                      <p:cBhvr>
                                        <p:cTn id="24" dur="500" fill="hold"/>
                                        <p:tgtEl>
                                          <p:spTgt spid="82">
                                            <p:graphicEl>
                                              <a:dgm id="{01662AD6-BD41-4E94-AA31-DFC1A3F2D68F}"/>
                                            </p:graphicEl>
                                          </p:spTgt>
                                        </p:tgtEl>
                                        <p:attrNameLst>
                                          <p:attrName>ppt_h</p:attrName>
                                        </p:attrNameLst>
                                      </p:cBhvr>
                                      <p:tavLst>
                                        <p:tav tm="0">
                                          <p:val>
                                            <p:fltVal val="0"/>
                                          </p:val>
                                        </p:tav>
                                        <p:tav tm="100000">
                                          <p:val>
                                            <p:strVal val="#ppt_h"/>
                                          </p:val>
                                        </p:tav>
                                      </p:tavLst>
                                    </p:anim>
                                    <p:animEffect transition="in" filter="fade">
                                      <p:cBhvr>
                                        <p:cTn id="25" dur="500"/>
                                        <p:tgtEl>
                                          <p:spTgt spid="82">
                                            <p:graphicEl>
                                              <a:dgm id="{01662AD6-BD41-4E94-AA31-DFC1A3F2D68F}"/>
                                            </p:graphicEl>
                                          </p:spTgt>
                                        </p:tgtEl>
                                      </p:cBhvr>
                                    </p:animEffect>
                                  </p:childTnLst>
                                </p:cTn>
                              </p:par>
                            </p:childTnLst>
                          </p:cTn>
                        </p:par>
                        <p:par>
                          <p:cTn id="26" fill="hold">
                            <p:stCondLst>
                              <p:cond delay="1000"/>
                            </p:stCondLst>
                            <p:childTnLst>
                              <p:par>
                                <p:cTn id="27" presetID="53" presetClass="entr" presetSubtype="16" fill="hold" grpId="0" nodeType="afterEffect">
                                  <p:stCondLst>
                                    <p:cond delay="0"/>
                                  </p:stCondLst>
                                  <p:childTnLst>
                                    <p:set>
                                      <p:cBhvr>
                                        <p:cTn id="28" dur="1" fill="hold">
                                          <p:stCondLst>
                                            <p:cond delay="0"/>
                                          </p:stCondLst>
                                        </p:cTn>
                                        <p:tgtEl>
                                          <p:spTgt spid="82">
                                            <p:graphicEl>
                                              <a:dgm id="{9D0C61CE-ECBF-4E90-B43F-F366256B486E}"/>
                                            </p:graphicEl>
                                          </p:spTgt>
                                        </p:tgtEl>
                                        <p:attrNameLst>
                                          <p:attrName>style.visibility</p:attrName>
                                        </p:attrNameLst>
                                      </p:cBhvr>
                                      <p:to>
                                        <p:strVal val="visible"/>
                                      </p:to>
                                    </p:set>
                                    <p:anim calcmode="lin" valueType="num">
                                      <p:cBhvr>
                                        <p:cTn id="29" dur="500" fill="hold"/>
                                        <p:tgtEl>
                                          <p:spTgt spid="82">
                                            <p:graphicEl>
                                              <a:dgm id="{9D0C61CE-ECBF-4E90-B43F-F366256B486E}"/>
                                            </p:graphicEl>
                                          </p:spTgt>
                                        </p:tgtEl>
                                        <p:attrNameLst>
                                          <p:attrName>ppt_w</p:attrName>
                                        </p:attrNameLst>
                                      </p:cBhvr>
                                      <p:tavLst>
                                        <p:tav tm="0">
                                          <p:val>
                                            <p:fltVal val="0"/>
                                          </p:val>
                                        </p:tav>
                                        <p:tav tm="100000">
                                          <p:val>
                                            <p:strVal val="#ppt_w"/>
                                          </p:val>
                                        </p:tav>
                                      </p:tavLst>
                                    </p:anim>
                                    <p:anim calcmode="lin" valueType="num">
                                      <p:cBhvr>
                                        <p:cTn id="30" dur="500" fill="hold"/>
                                        <p:tgtEl>
                                          <p:spTgt spid="82">
                                            <p:graphicEl>
                                              <a:dgm id="{9D0C61CE-ECBF-4E90-B43F-F366256B486E}"/>
                                            </p:graphicEl>
                                          </p:spTgt>
                                        </p:tgtEl>
                                        <p:attrNameLst>
                                          <p:attrName>ppt_h</p:attrName>
                                        </p:attrNameLst>
                                      </p:cBhvr>
                                      <p:tavLst>
                                        <p:tav tm="0">
                                          <p:val>
                                            <p:fltVal val="0"/>
                                          </p:val>
                                        </p:tav>
                                        <p:tav tm="100000">
                                          <p:val>
                                            <p:strVal val="#ppt_h"/>
                                          </p:val>
                                        </p:tav>
                                      </p:tavLst>
                                    </p:anim>
                                    <p:animEffect transition="in" filter="fade">
                                      <p:cBhvr>
                                        <p:cTn id="31" dur="500"/>
                                        <p:tgtEl>
                                          <p:spTgt spid="82">
                                            <p:graphicEl>
                                              <a:dgm id="{9D0C61CE-ECBF-4E90-B43F-F366256B486E}"/>
                                            </p:graphicEl>
                                          </p:spTgt>
                                        </p:tgtEl>
                                      </p:cBhvr>
                                    </p:animEffect>
                                  </p:childTnLst>
                                </p:cTn>
                              </p:par>
                            </p:childTnLst>
                          </p:cTn>
                        </p:par>
                        <p:par>
                          <p:cTn id="32" fill="hold">
                            <p:stCondLst>
                              <p:cond delay="1500"/>
                            </p:stCondLst>
                            <p:childTnLst>
                              <p:par>
                                <p:cTn id="33" presetID="53" presetClass="entr" presetSubtype="16" fill="hold" grpId="0" nodeType="afterEffect">
                                  <p:stCondLst>
                                    <p:cond delay="0"/>
                                  </p:stCondLst>
                                  <p:childTnLst>
                                    <p:set>
                                      <p:cBhvr>
                                        <p:cTn id="34" dur="1" fill="hold">
                                          <p:stCondLst>
                                            <p:cond delay="0"/>
                                          </p:stCondLst>
                                        </p:cTn>
                                        <p:tgtEl>
                                          <p:spTgt spid="82">
                                            <p:graphicEl>
                                              <a:dgm id="{B28EAF7B-8ABE-4CCE-8B43-E025681B84B0}"/>
                                            </p:graphicEl>
                                          </p:spTgt>
                                        </p:tgtEl>
                                        <p:attrNameLst>
                                          <p:attrName>style.visibility</p:attrName>
                                        </p:attrNameLst>
                                      </p:cBhvr>
                                      <p:to>
                                        <p:strVal val="visible"/>
                                      </p:to>
                                    </p:set>
                                    <p:anim calcmode="lin" valueType="num">
                                      <p:cBhvr>
                                        <p:cTn id="35" dur="500" fill="hold"/>
                                        <p:tgtEl>
                                          <p:spTgt spid="82">
                                            <p:graphicEl>
                                              <a:dgm id="{B28EAF7B-8ABE-4CCE-8B43-E025681B84B0}"/>
                                            </p:graphicEl>
                                          </p:spTgt>
                                        </p:tgtEl>
                                        <p:attrNameLst>
                                          <p:attrName>ppt_w</p:attrName>
                                        </p:attrNameLst>
                                      </p:cBhvr>
                                      <p:tavLst>
                                        <p:tav tm="0">
                                          <p:val>
                                            <p:fltVal val="0"/>
                                          </p:val>
                                        </p:tav>
                                        <p:tav tm="100000">
                                          <p:val>
                                            <p:strVal val="#ppt_w"/>
                                          </p:val>
                                        </p:tav>
                                      </p:tavLst>
                                    </p:anim>
                                    <p:anim calcmode="lin" valueType="num">
                                      <p:cBhvr>
                                        <p:cTn id="36" dur="500" fill="hold"/>
                                        <p:tgtEl>
                                          <p:spTgt spid="82">
                                            <p:graphicEl>
                                              <a:dgm id="{B28EAF7B-8ABE-4CCE-8B43-E025681B84B0}"/>
                                            </p:graphicEl>
                                          </p:spTgt>
                                        </p:tgtEl>
                                        <p:attrNameLst>
                                          <p:attrName>ppt_h</p:attrName>
                                        </p:attrNameLst>
                                      </p:cBhvr>
                                      <p:tavLst>
                                        <p:tav tm="0">
                                          <p:val>
                                            <p:fltVal val="0"/>
                                          </p:val>
                                        </p:tav>
                                        <p:tav tm="100000">
                                          <p:val>
                                            <p:strVal val="#ppt_h"/>
                                          </p:val>
                                        </p:tav>
                                      </p:tavLst>
                                    </p:anim>
                                    <p:animEffect transition="in" filter="fade">
                                      <p:cBhvr>
                                        <p:cTn id="37" dur="500"/>
                                        <p:tgtEl>
                                          <p:spTgt spid="82">
                                            <p:graphicEl>
                                              <a:dgm id="{B28EAF7B-8ABE-4CCE-8B43-E025681B84B0}"/>
                                            </p:graphicEl>
                                          </p:spTgt>
                                        </p:tgtEl>
                                      </p:cBhvr>
                                    </p:animEffect>
                                  </p:childTnLst>
                                </p:cTn>
                              </p:par>
                            </p:childTnLst>
                          </p:cTn>
                        </p:par>
                        <p:par>
                          <p:cTn id="38" fill="hold">
                            <p:stCondLst>
                              <p:cond delay="2000"/>
                            </p:stCondLst>
                            <p:childTnLst>
                              <p:par>
                                <p:cTn id="39" presetID="53" presetClass="entr" presetSubtype="16" fill="hold" grpId="0" nodeType="afterEffect">
                                  <p:stCondLst>
                                    <p:cond delay="0"/>
                                  </p:stCondLst>
                                  <p:childTnLst>
                                    <p:set>
                                      <p:cBhvr>
                                        <p:cTn id="40" dur="1" fill="hold">
                                          <p:stCondLst>
                                            <p:cond delay="0"/>
                                          </p:stCondLst>
                                        </p:cTn>
                                        <p:tgtEl>
                                          <p:spTgt spid="82">
                                            <p:graphicEl>
                                              <a:dgm id="{B70F48D8-1C5A-4339-8A80-8F33247F436F}"/>
                                            </p:graphicEl>
                                          </p:spTgt>
                                        </p:tgtEl>
                                        <p:attrNameLst>
                                          <p:attrName>style.visibility</p:attrName>
                                        </p:attrNameLst>
                                      </p:cBhvr>
                                      <p:to>
                                        <p:strVal val="visible"/>
                                      </p:to>
                                    </p:set>
                                    <p:anim calcmode="lin" valueType="num">
                                      <p:cBhvr>
                                        <p:cTn id="41" dur="500" fill="hold"/>
                                        <p:tgtEl>
                                          <p:spTgt spid="82">
                                            <p:graphicEl>
                                              <a:dgm id="{B70F48D8-1C5A-4339-8A80-8F33247F436F}"/>
                                            </p:graphicEl>
                                          </p:spTgt>
                                        </p:tgtEl>
                                        <p:attrNameLst>
                                          <p:attrName>ppt_w</p:attrName>
                                        </p:attrNameLst>
                                      </p:cBhvr>
                                      <p:tavLst>
                                        <p:tav tm="0">
                                          <p:val>
                                            <p:fltVal val="0"/>
                                          </p:val>
                                        </p:tav>
                                        <p:tav tm="100000">
                                          <p:val>
                                            <p:strVal val="#ppt_w"/>
                                          </p:val>
                                        </p:tav>
                                      </p:tavLst>
                                    </p:anim>
                                    <p:anim calcmode="lin" valueType="num">
                                      <p:cBhvr>
                                        <p:cTn id="42" dur="500" fill="hold"/>
                                        <p:tgtEl>
                                          <p:spTgt spid="82">
                                            <p:graphicEl>
                                              <a:dgm id="{B70F48D8-1C5A-4339-8A80-8F33247F436F}"/>
                                            </p:graphicEl>
                                          </p:spTgt>
                                        </p:tgtEl>
                                        <p:attrNameLst>
                                          <p:attrName>ppt_h</p:attrName>
                                        </p:attrNameLst>
                                      </p:cBhvr>
                                      <p:tavLst>
                                        <p:tav tm="0">
                                          <p:val>
                                            <p:fltVal val="0"/>
                                          </p:val>
                                        </p:tav>
                                        <p:tav tm="100000">
                                          <p:val>
                                            <p:strVal val="#ppt_h"/>
                                          </p:val>
                                        </p:tav>
                                      </p:tavLst>
                                    </p:anim>
                                    <p:animEffect transition="in" filter="fade">
                                      <p:cBhvr>
                                        <p:cTn id="43" dur="500"/>
                                        <p:tgtEl>
                                          <p:spTgt spid="82">
                                            <p:graphicEl>
                                              <a:dgm id="{B70F48D8-1C5A-4339-8A80-8F33247F436F}"/>
                                            </p:graphicEl>
                                          </p:spTgt>
                                        </p:tgtEl>
                                      </p:cBhvr>
                                    </p:animEffect>
                                  </p:childTnLst>
                                </p:cTn>
                              </p:par>
                            </p:childTnLst>
                          </p:cTn>
                        </p:par>
                        <p:par>
                          <p:cTn id="44" fill="hold">
                            <p:stCondLst>
                              <p:cond delay="2500"/>
                            </p:stCondLst>
                            <p:childTnLst>
                              <p:par>
                                <p:cTn id="45" presetID="53" presetClass="entr" presetSubtype="16" fill="hold" grpId="0" nodeType="afterEffect">
                                  <p:stCondLst>
                                    <p:cond delay="0"/>
                                  </p:stCondLst>
                                  <p:childTnLst>
                                    <p:set>
                                      <p:cBhvr>
                                        <p:cTn id="46" dur="1" fill="hold">
                                          <p:stCondLst>
                                            <p:cond delay="0"/>
                                          </p:stCondLst>
                                        </p:cTn>
                                        <p:tgtEl>
                                          <p:spTgt spid="82">
                                            <p:graphicEl>
                                              <a:dgm id="{51779492-8896-46EC-B057-36F9E0EA8E38}"/>
                                            </p:graphicEl>
                                          </p:spTgt>
                                        </p:tgtEl>
                                        <p:attrNameLst>
                                          <p:attrName>style.visibility</p:attrName>
                                        </p:attrNameLst>
                                      </p:cBhvr>
                                      <p:to>
                                        <p:strVal val="visible"/>
                                      </p:to>
                                    </p:set>
                                    <p:anim calcmode="lin" valueType="num">
                                      <p:cBhvr>
                                        <p:cTn id="47" dur="500" fill="hold"/>
                                        <p:tgtEl>
                                          <p:spTgt spid="82">
                                            <p:graphicEl>
                                              <a:dgm id="{51779492-8896-46EC-B057-36F9E0EA8E38}"/>
                                            </p:graphicEl>
                                          </p:spTgt>
                                        </p:tgtEl>
                                        <p:attrNameLst>
                                          <p:attrName>ppt_w</p:attrName>
                                        </p:attrNameLst>
                                      </p:cBhvr>
                                      <p:tavLst>
                                        <p:tav tm="0">
                                          <p:val>
                                            <p:fltVal val="0"/>
                                          </p:val>
                                        </p:tav>
                                        <p:tav tm="100000">
                                          <p:val>
                                            <p:strVal val="#ppt_w"/>
                                          </p:val>
                                        </p:tav>
                                      </p:tavLst>
                                    </p:anim>
                                    <p:anim calcmode="lin" valueType="num">
                                      <p:cBhvr>
                                        <p:cTn id="48" dur="500" fill="hold"/>
                                        <p:tgtEl>
                                          <p:spTgt spid="82">
                                            <p:graphicEl>
                                              <a:dgm id="{51779492-8896-46EC-B057-36F9E0EA8E38}"/>
                                            </p:graphicEl>
                                          </p:spTgt>
                                        </p:tgtEl>
                                        <p:attrNameLst>
                                          <p:attrName>ppt_h</p:attrName>
                                        </p:attrNameLst>
                                      </p:cBhvr>
                                      <p:tavLst>
                                        <p:tav tm="0">
                                          <p:val>
                                            <p:fltVal val="0"/>
                                          </p:val>
                                        </p:tav>
                                        <p:tav tm="100000">
                                          <p:val>
                                            <p:strVal val="#ppt_h"/>
                                          </p:val>
                                        </p:tav>
                                      </p:tavLst>
                                    </p:anim>
                                    <p:animEffect transition="in" filter="fade">
                                      <p:cBhvr>
                                        <p:cTn id="49" dur="500"/>
                                        <p:tgtEl>
                                          <p:spTgt spid="82">
                                            <p:graphicEl>
                                              <a:dgm id="{51779492-8896-46EC-B057-36F9E0EA8E38}"/>
                                            </p:graphicEl>
                                          </p:spTgt>
                                        </p:tgtEl>
                                      </p:cBhvr>
                                    </p:animEffect>
                                  </p:childTnLst>
                                </p:cTn>
                              </p:par>
                            </p:childTnLst>
                          </p:cTn>
                        </p:par>
                        <p:par>
                          <p:cTn id="50" fill="hold">
                            <p:stCondLst>
                              <p:cond delay="3000"/>
                            </p:stCondLst>
                            <p:childTnLst>
                              <p:par>
                                <p:cTn id="51" presetID="22" presetClass="entr" presetSubtype="1" fill="hold" grpId="0" nodeType="afterEffect">
                                  <p:stCondLst>
                                    <p:cond delay="0"/>
                                  </p:stCondLst>
                                  <p:childTnLst>
                                    <p:set>
                                      <p:cBhvr>
                                        <p:cTn id="52" dur="1" fill="hold">
                                          <p:stCondLst>
                                            <p:cond delay="0"/>
                                          </p:stCondLst>
                                        </p:cTn>
                                        <p:tgtEl>
                                          <p:spTgt spid="116"/>
                                        </p:tgtEl>
                                        <p:attrNameLst>
                                          <p:attrName>style.visibility</p:attrName>
                                        </p:attrNameLst>
                                      </p:cBhvr>
                                      <p:to>
                                        <p:strVal val="visible"/>
                                      </p:to>
                                    </p:set>
                                    <p:animEffect transition="in" filter="wipe(up)">
                                      <p:cBhvr>
                                        <p:cTn id="53" dur="500"/>
                                        <p:tgtEl>
                                          <p:spTgt spid="116"/>
                                        </p:tgtEl>
                                      </p:cBhvr>
                                    </p:animEffect>
                                  </p:childTnLst>
                                </p:cTn>
                              </p:par>
                            </p:childTnLst>
                          </p:cTn>
                        </p:par>
                        <p:par>
                          <p:cTn id="54" fill="hold">
                            <p:stCondLst>
                              <p:cond delay="3500"/>
                            </p:stCondLst>
                            <p:childTnLst>
                              <p:par>
                                <p:cTn id="55" presetID="22" presetClass="entr" presetSubtype="1" fill="hold" grpId="0" nodeType="afterEffect">
                                  <p:stCondLst>
                                    <p:cond delay="0"/>
                                  </p:stCondLst>
                                  <p:childTnLst>
                                    <p:set>
                                      <p:cBhvr>
                                        <p:cTn id="56" dur="1" fill="hold">
                                          <p:stCondLst>
                                            <p:cond delay="0"/>
                                          </p:stCondLst>
                                        </p:cTn>
                                        <p:tgtEl>
                                          <p:spTgt spid="70"/>
                                        </p:tgtEl>
                                        <p:attrNameLst>
                                          <p:attrName>style.visibility</p:attrName>
                                        </p:attrNameLst>
                                      </p:cBhvr>
                                      <p:to>
                                        <p:strVal val="visible"/>
                                      </p:to>
                                    </p:set>
                                    <p:animEffect transition="in" filter="wipe(up)">
                                      <p:cBhvr>
                                        <p:cTn id="57" dur="500"/>
                                        <p:tgtEl>
                                          <p:spTgt spid="70"/>
                                        </p:tgtEl>
                                      </p:cBhvr>
                                    </p:animEffect>
                                  </p:childTnLst>
                                </p:cTn>
                              </p:par>
                            </p:childTnLst>
                          </p:cTn>
                        </p:par>
                        <p:par>
                          <p:cTn id="58" fill="hold">
                            <p:stCondLst>
                              <p:cond delay="4000"/>
                            </p:stCondLst>
                            <p:childTnLst>
                              <p:par>
                                <p:cTn id="59" presetID="22" presetClass="entr" presetSubtype="1" fill="hold" grpId="0" nodeType="afterEffect">
                                  <p:stCondLst>
                                    <p:cond delay="0"/>
                                  </p:stCondLst>
                                  <p:childTnLst>
                                    <p:set>
                                      <p:cBhvr>
                                        <p:cTn id="60" dur="1" fill="hold">
                                          <p:stCondLst>
                                            <p:cond delay="0"/>
                                          </p:stCondLst>
                                        </p:cTn>
                                        <p:tgtEl>
                                          <p:spTgt spid="115"/>
                                        </p:tgtEl>
                                        <p:attrNameLst>
                                          <p:attrName>style.visibility</p:attrName>
                                        </p:attrNameLst>
                                      </p:cBhvr>
                                      <p:to>
                                        <p:strVal val="visible"/>
                                      </p:to>
                                    </p:set>
                                    <p:animEffect transition="in" filter="wipe(up)">
                                      <p:cBhvr>
                                        <p:cTn id="61" dur="500"/>
                                        <p:tgtEl>
                                          <p:spTgt spid="115"/>
                                        </p:tgtEl>
                                      </p:cBhvr>
                                    </p:animEffect>
                                  </p:childTnLst>
                                </p:cTn>
                              </p:par>
                            </p:childTnLst>
                          </p:cTn>
                        </p:par>
                        <p:par>
                          <p:cTn id="62" fill="hold">
                            <p:stCondLst>
                              <p:cond delay="4500"/>
                            </p:stCondLst>
                            <p:childTnLst>
                              <p:par>
                                <p:cTn id="63" presetID="22" presetClass="entr" presetSubtype="1" fill="hold"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wipe(up)">
                                      <p:cBhvr>
                                        <p:cTn id="6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2" grpId="0">
        <p:bldSub>
          <a:bldDgm bld="one"/>
        </p:bldSub>
      </p:bldGraphic>
      <p:bldP spid="3" grpId="0" build="p" animBg="1"/>
      <p:bldP spid="115" grpId="0" animBg="1"/>
      <p:bldP spid="116" grpId="0"/>
      <p:bldP spid="70" grpId="0" animBg="1"/>
      <p:bldP spid="6" grpId="0"/>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CBB2C14-952D-6ADA-0A7F-C3FCF9DF7C55}"/>
              </a:ext>
            </a:extLst>
          </p:cNvPr>
          <p:cNvPicPr>
            <a:picLocks noChangeAspect="1"/>
          </p:cNvPicPr>
          <p:nvPr/>
        </p:nvPicPr>
        <p:blipFill>
          <a:blip r:embed="rId2"/>
          <a:stretch>
            <a:fillRect/>
          </a:stretch>
        </p:blipFill>
        <p:spPr>
          <a:xfrm>
            <a:off x="0" y="0"/>
            <a:ext cx="12185522" cy="6858000"/>
          </a:xfrm>
          <a:prstGeom prst="rect">
            <a:avLst/>
          </a:prstGeom>
        </p:spPr>
      </p:pic>
      <p:sp>
        <p:nvSpPr>
          <p:cNvPr id="7" name="Title 1">
            <a:extLst>
              <a:ext uri="{FF2B5EF4-FFF2-40B4-BE49-F238E27FC236}">
                <a16:creationId xmlns:a16="http://schemas.microsoft.com/office/drawing/2014/main" id="{EFEF1D82-8A06-B75D-DAE0-AA1C81BBE774}"/>
              </a:ext>
            </a:extLst>
          </p:cNvPr>
          <p:cNvSpPr>
            <a:spLocks noGrp="1"/>
          </p:cNvSpPr>
          <p:nvPr>
            <p:ph type="title"/>
          </p:nvPr>
        </p:nvSpPr>
        <p:spPr>
          <a:xfrm>
            <a:off x="371503" y="227888"/>
            <a:ext cx="3741016" cy="844130"/>
          </a:xfr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anchor="t">
            <a:normAutofit fontScale="90000"/>
          </a:bodyPr>
          <a:lstStyle/>
          <a:p>
            <a:r>
              <a:rPr lang="en-GB" sz="4000" dirty="0">
                <a:solidFill>
                  <a:srgbClr val="FFFFFF"/>
                </a:solidFill>
                <a:latin typeface="Arial" panose="020B0604020202020204" pitchFamily="34" charset="0"/>
                <a:ea typeface="+mj-lt"/>
                <a:cs typeface="Arial" panose="020B0604020202020204" pitchFamily="34" charset="0"/>
              </a:rPr>
              <a:t>Opportunity One</a:t>
            </a:r>
          </a:p>
        </p:txBody>
      </p:sp>
      <p:sp>
        <p:nvSpPr>
          <p:cNvPr id="8" name="Content Placeholder 2">
            <a:extLst>
              <a:ext uri="{FF2B5EF4-FFF2-40B4-BE49-F238E27FC236}">
                <a16:creationId xmlns:a16="http://schemas.microsoft.com/office/drawing/2014/main" id="{977D9772-9441-3476-0195-C45DF5AF3103}"/>
              </a:ext>
            </a:extLst>
          </p:cNvPr>
          <p:cNvSpPr>
            <a:spLocks noGrp="1"/>
          </p:cNvSpPr>
          <p:nvPr>
            <p:ph sz="half" idx="1"/>
          </p:nvPr>
        </p:nvSpPr>
        <p:spPr>
          <a:xfrm>
            <a:off x="8448609" y="1459298"/>
            <a:ext cx="3427283" cy="646636"/>
          </a:xfr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chor="t">
            <a:noAutofit/>
          </a:bodyPr>
          <a:lstStyle/>
          <a:p>
            <a:pPr marL="0" indent="0" algn="r">
              <a:lnSpc>
                <a:spcPct val="110000"/>
              </a:lnSpc>
              <a:buNone/>
            </a:pPr>
            <a:r>
              <a:rPr lang="en-GB" sz="1800" b="1" dirty="0">
                <a:solidFill>
                  <a:srgbClr val="C0A918"/>
                </a:solidFill>
                <a:latin typeface="Muli" panose="020B0604020202020204" charset="0"/>
                <a:ea typeface="+mn-lt"/>
                <a:cs typeface="Arial" panose="020B0604020202020204" pitchFamily="34" charset="0"/>
              </a:rPr>
              <a:t>Employee Development and Digital Skills</a:t>
            </a:r>
            <a:endParaRPr lang="en-US" sz="1800" b="1" dirty="0">
              <a:solidFill>
                <a:srgbClr val="C0A918"/>
              </a:solidFill>
              <a:latin typeface="Muli" panose="020B0604020202020204" charset="0"/>
              <a:cs typeface="Arial" panose="020B0604020202020204" pitchFamily="34" charset="0"/>
            </a:endParaRPr>
          </a:p>
        </p:txBody>
      </p:sp>
      <p:sp>
        <p:nvSpPr>
          <p:cNvPr id="9" name="Content Placeholder 3">
            <a:extLst>
              <a:ext uri="{FF2B5EF4-FFF2-40B4-BE49-F238E27FC236}">
                <a16:creationId xmlns:a16="http://schemas.microsoft.com/office/drawing/2014/main" id="{F9C14E8E-332C-A3D8-8CBF-70E4BF262721}"/>
              </a:ext>
            </a:extLst>
          </p:cNvPr>
          <p:cNvSpPr>
            <a:spLocks noGrp="1"/>
          </p:cNvSpPr>
          <p:nvPr>
            <p:ph sz="half" idx="2"/>
          </p:nvPr>
        </p:nvSpPr>
        <p:spPr>
          <a:xfrm>
            <a:off x="5026279" y="1663345"/>
            <a:ext cx="3197701" cy="2665456"/>
          </a:xfr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chor="t">
            <a:normAutofit fontScale="92500" lnSpcReduction="20000"/>
          </a:bodyPr>
          <a:lstStyle/>
          <a:p>
            <a:r>
              <a:rPr lang="en-GB" sz="2000" dirty="0">
                <a:latin typeface="Arial" panose="020B0604020202020204" pitchFamily="34" charset="0"/>
                <a:ea typeface="+mn-lt"/>
                <a:cs typeface="Arial" panose="020B0604020202020204" pitchFamily="34" charset="0"/>
              </a:rPr>
              <a:t>AI-supported learning platforms</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ea typeface="+mn-lt"/>
                <a:cs typeface="Arial" panose="020B0604020202020204" pitchFamily="34" charset="0"/>
              </a:rPr>
              <a:t>Personalised employee training</a:t>
            </a:r>
            <a:endParaRPr lang="en-GB" dirty="0">
              <a:latin typeface="Arial" panose="020B0604020202020204" pitchFamily="34" charset="0"/>
              <a:cs typeface="Arial" panose="020B0604020202020204" pitchFamily="34" charset="0"/>
            </a:endParaRPr>
          </a:p>
          <a:p>
            <a:r>
              <a:rPr lang="en-GB" sz="2000" dirty="0">
                <a:latin typeface="Arial" panose="020B0604020202020204" pitchFamily="34" charset="0"/>
                <a:ea typeface="+mn-lt"/>
                <a:cs typeface="Arial" panose="020B0604020202020204" pitchFamily="34" charset="0"/>
              </a:rPr>
              <a:t>Continuous upskilling</a:t>
            </a:r>
            <a:endParaRPr lang="en-GB" dirty="0">
              <a:latin typeface="Arial" panose="020B0604020202020204" pitchFamily="34" charset="0"/>
              <a:cs typeface="Arial" panose="020B0604020202020204" pitchFamily="34" charset="0"/>
            </a:endParaRPr>
          </a:p>
          <a:p>
            <a:r>
              <a:rPr lang="en-GB" sz="2000" dirty="0">
                <a:latin typeface="Arial" panose="020B0604020202020204" pitchFamily="34" charset="0"/>
                <a:ea typeface="+mn-lt"/>
                <a:cs typeface="Arial" panose="020B0604020202020204" pitchFamily="34" charset="0"/>
              </a:rPr>
              <a:t>Data-driven performance feedback</a:t>
            </a:r>
            <a:endParaRPr lang="en-GB" dirty="0">
              <a:latin typeface="Arial" panose="020B0604020202020204" pitchFamily="34" charset="0"/>
              <a:cs typeface="Arial" panose="020B0604020202020204" pitchFamily="34" charset="0"/>
            </a:endParaRPr>
          </a:p>
          <a:p>
            <a:r>
              <a:rPr lang="en-GB" sz="2000" dirty="0">
                <a:latin typeface="Arial" panose="020B0604020202020204" pitchFamily="34" charset="0"/>
                <a:ea typeface="+mn-lt"/>
                <a:cs typeface="Arial" panose="020B0604020202020204" pitchFamily="34" charset="0"/>
              </a:rPr>
              <a:t>Career development using workforce analytics</a:t>
            </a:r>
            <a:endParaRPr lang="en-GB"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7A828A48-1FEA-D9F8-7D34-EA3FD5001A34}"/>
              </a:ext>
            </a:extLst>
          </p:cNvPr>
          <p:cNvSpPr txBox="1"/>
          <p:nvPr/>
        </p:nvSpPr>
        <p:spPr>
          <a:xfrm>
            <a:off x="5107283" y="1076162"/>
            <a:ext cx="2743200" cy="46166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solidFill>
                  <a:srgbClr val="C0A918"/>
                </a:solidFill>
                <a:latin typeface="Arial" panose="020B0604020202020204" pitchFamily="34" charset="0"/>
                <a:cs typeface="Arial" panose="020B0604020202020204" pitchFamily="34" charset="0"/>
              </a:rPr>
              <a:t>Key opportunities </a:t>
            </a:r>
          </a:p>
        </p:txBody>
      </p:sp>
      <p:sp>
        <p:nvSpPr>
          <p:cNvPr id="11" name="TextBox 10">
            <a:extLst>
              <a:ext uri="{FF2B5EF4-FFF2-40B4-BE49-F238E27FC236}">
                <a16:creationId xmlns:a16="http://schemas.microsoft.com/office/drawing/2014/main" id="{DDCCEC60-5951-6362-A0BD-CC591542F58C}"/>
              </a:ext>
            </a:extLst>
          </p:cNvPr>
          <p:cNvSpPr txBox="1"/>
          <p:nvPr/>
        </p:nvSpPr>
        <p:spPr>
          <a:xfrm>
            <a:off x="647181" y="1528868"/>
            <a:ext cx="3207657" cy="2585323"/>
          </a:xfrm>
          <a:prstGeom prst="rect">
            <a:avLst/>
          </a:prstGeom>
          <a:solidFill>
            <a:schemeClr val="dk1"/>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dirty="0">
                <a:solidFill>
                  <a:schemeClr val="bg1"/>
                </a:solidFill>
                <a:latin typeface="Arial" panose="020B0604020202020204" pitchFamily="34" charset="0"/>
                <a:ea typeface="+mn-lt"/>
                <a:cs typeface="Arial" panose="020B0604020202020204" pitchFamily="34" charset="0"/>
              </a:rPr>
              <a:t>Improved employee engagement</a:t>
            </a:r>
            <a:endParaRPr lang="en-US" dirty="0">
              <a:solidFill>
                <a:schemeClr val="bg1"/>
              </a:solidFill>
              <a:latin typeface="Arial" panose="020B0604020202020204" pitchFamily="34" charset="0"/>
              <a:cs typeface="Arial" panose="020B0604020202020204" pitchFamily="34" charset="0"/>
            </a:endParaRPr>
          </a:p>
          <a:p>
            <a:pPr marL="285750" indent="-285750">
              <a:buFont typeface="Arial"/>
              <a:buChar char="•"/>
            </a:pPr>
            <a:endParaRPr lang="en-GB" dirty="0">
              <a:solidFill>
                <a:schemeClr val="bg1"/>
              </a:solidFill>
              <a:latin typeface="Arial" panose="020B0604020202020204" pitchFamily="34" charset="0"/>
              <a:ea typeface="+mn-lt"/>
              <a:cs typeface="Arial" panose="020B0604020202020204" pitchFamily="34" charset="0"/>
            </a:endParaRPr>
          </a:p>
          <a:p>
            <a:pPr marL="285750" indent="-285750">
              <a:buFont typeface="Arial"/>
              <a:buChar char="•"/>
            </a:pPr>
            <a:r>
              <a:rPr lang="en-GB" dirty="0">
                <a:solidFill>
                  <a:schemeClr val="bg1"/>
                </a:solidFill>
                <a:latin typeface="Arial" panose="020B0604020202020204" pitchFamily="34" charset="0"/>
                <a:ea typeface="+mn-lt"/>
                <a:cs typeface="Arial" panose="020B0604020202020204" pitchFamily="34" charset="0"/>
              </a:rPr>
              <a:t>Reduced skills gaps</a:t>
            </a:r>
            <a:endParaRPr lang="en-GB" dirty="0">
              <a:solidFill>
                <a:schemeClr val="bg1"/>
              </a:solidFill>
              <a:latin typeface="Arial" panose="020B0604020202020204" pitchFamily="34" charset="0"/>
              <a:cs typeface="Arial" panose="020B0604020202020204" pitchFamily="34" charset="0"/>
            </a:endParaRPr>
          </a:p>
          <a:p>
            <a:pPr marL="285750" indent="-285750">
              <a:buFont typeface="Arial"/>
              <a:buChar char="•"/>
            </a:pPr>
            <a:endParaRPr lang="en-GB" dirty="0">
              <a:solidFill>
                <a:schemeClr val="bg1"/>
              </a:solidFill>
              <a:latin typeface="Arial" panose="020B0604020202020204" pitchFamily="34" charset="0"/>
              <a:ea typeface="+mn-lt"/>
              <a:cs typeface="Arial" panose="020B0604020202020204" pitchFamily="34" charset="0"/>
            </a:endParaRPr>
          </a:p>
          <a:p>
            <a:pPr marL="285750" indent="-285750">
              <a:buFont typeface="Arial"/>
              <a:buChar char="•"/>
            </a:pPr>
            <a:r>
              <a:rPr lang="en-GB" dirty="0">
                <a:solidFill>
                  <a:schemeClr val="bg1"/>
                </a:solidFill>
                <a:latin typeface="Arial" panose="020B0604020202020204" pitchFamily="34" charset="0"/>
                <a:ea typeface="+mn-lt"/>
                <a:cs typeface="Arial" panose="020B0604020202020204" pitchFamily="34" charset="0"/>
              </a:rPr>
              <a:t>Better internal promotion rates</a:t>
            </a:r>
            <a:endParaRPr lang="en-GB" dirty="0">
              <a:solidFill>
                <a:schemeClr val="bg1"/>
              </a:solidFill>
              <a:latin typeface="Arial" panose="020B0604020202020204" pitchFamily="34" charset="0"/>
              <a:cs typeface="Arial" panose="020B0604020202020204" pitchFamily="34" charset="0"/>
            </a:endParaRPr>
          </a:p>
          <a:p>
            <a:pPr marL="285750" indent="-285750">
              <a:buFont typeface="Arial"/>
              <a:buChar char="•"/>
            </a:pPr>
            <a:endParaRPr lang="en-GB" dirty="0">
              <a:solidFill>
                <a:schemeClr val="bg1"/>
              </a:solidFill>
              <a:latin typeface="Arial" panose="020B0604020202020204" pitchFamily="34" charset="0"/>
              <a:ea typeface="+mn-lt"/>
              <a:cs typeface="Arial" panose="020B0604020202020204" pitchFamily="34" charset="0"/>
            </a:endParaRPr>
          </a:p>
          <a:p>
            <a:pPr marL="285750" indent="-285750">
              <a:buFont typeface="Arial"/>
              <a:buChar char="•"/>
            </a:pPr>
            <a:r>
              <a:rPr lang="en-GB" dirty="0">
                <a:solidFill>
                  <a:schemeClr val="bg1"/>
                </a:solidFill>
                <a:latin typeface="Arial" panose="020B0604020202020204" pitchFamily="34" charset="0"/>
                <a:ea typeface="+mn-lt"/>
                <a:cs typeface="Arial" panose="020B0604020202020204" pitchFamily="34" charset="0"/>
              </a:rPr>
              <a:t>Future-ready workforce</a:t>
            </a:r>
            <a:endParaRPr lang="en-GB" dirty="0">
              <a:solidFill>
                <a:schemeClr val="bg1"/>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87FE5158-8174-9D49-8AE6-FE3770308CE3}"/>
              </a:ext>
            </a:extLst>
          </p:cNvPr>
          <p:cNvSpPr txBox="1"/>
          <p:nvPr/>
        </p:nvSpPr>
        <p:spPr>
          <a:xfrm>
            <a:off x="1118421" y="997633"/>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dirty="0">
                <a:solidFill>
                  <a:srgbClr val="C0A918"/>
                </a:solidFill>
              </a:rPr>
              <a:t>Benefits</a:t>
            </a:r>
          </a:p>
        </p:txBody>
      </p:sp>
      <p:pic>
        <p:nvPicPr>
          <p:cNvPr id="13" name="Picture 12">
            <a:extLst>
              <a:ext uri="{FF2B5EF4-FFF2-40B4-BE49-F238E27FC236}">
                <a16:creationId xmlns:a16="http://schemas.microsoft.com/office/drawing/2014/main" id="{A3CDEA74-0FD7-B67A-DF20-30F1E8446BEE}"/>
              </a:ext>
            </a:extLst>
          </p:cNvPr>
          <p:cNvPicPr>
            <a:picLocks noChangeAspect="1"/>
          </p:cNvPicPr>
          <p:nvPr/>
        </p:nvPicPr>
        <p:blipFill>
          <a:blip r:embed="rId3"/>
          <a:stretch>
            <a:fillRect/>
          </a:stretch>
        </p:blipFill>
        <p:spPr>
          <a:xfrm>
            <a:off x="453087" y="4037129"/>
            <a:ext cx="3476173" cy="2598058"/>
          </a:xfrm>
          <a:prstGeom prst="rect">
            <a:avLst/>
          </a:prstGeom>
          <a:ln>
            <a:noFill/>
          </a:ln>
          <a:effectLst>
            <a:softEdge rad="112500"/>
          </a:effectLst>
        </p:spPr>
      </p:pic>
      <p:pic>
        <p:nvPicPr>
          <p:cNvPr id="14" name="Picture 13">
            <a:extLst>
              <a:ext uri="{FF2B5EF4-FFF2-40B4-BE49-F238E27FC236}">
                <a16:creationId xmlns:a16="http://schemas.microsoft.com/office/drawing/2014/main" id="{E41CCCCC-A641-DE1A-FEB4-258FA3BF9DE5}"/>
              </a:ext>
            </a:extLst>
          </p:cNvPr>
          <p:cNvPicPr>
            <a:picLocks noChangeAspect="1"/>
          </p:cNvPicPr>
          <p:nvPr/>
        </p:nvPicPr>
        <p:blipFill>
          <a:blip r:embed="rId4"/>
          <a:stretch>
            <a:fillRect/>
          </a:stretch>
        </p:blipFill>
        <p:spPr>
          <a:xfrm>
            <a:off x="4913093" y="4203283"/>
            <a:ext cx="3424071" cy="2474686"/>
          </a:xfrm>
          <a:prstGeom prst="rect">
            <a:avLst/>
          </a:prstGeom>
          <a:ln>
            <a:noFill/>
          </a:ln>
          <a:effectLst>
            <a:softEdge rad="112500"/>
          </a:effectLst>
        </p:spPr>
      </p:pic>
      <p:sp>
        <p:nvSpPr>
          <p:cNvPr id="15" name="TextBox 14">
            <a:extLst>
              <a:ext uri="{FF2B5EF4-FFF2-40B4-BE49-F238E27FC236}">
                <a16:creationId xmlns:a16="http://schemas.microsoft.com/office/drawing/2014/main" id="{E35FC3DE-F9B8-1A46-2202-8BF2571A4D82}"/>
              </a:ext>
            </a:extLst>
          </p:cNvPr>
          <p:cNvSpPr txBox="1"/>
          <p:nvPr/>
        </p:nvSpPr>
        <p:spPr>
          <a:xfrm>
            <a:off x="9482135" y="-1015300"/>
            <a:ext cx="2338362" cy="2737096"/>
          </a:xfrm>
          <a:prstGeom prst="rect">
            <a:avLst/>
          </a:prstGeom>
        </p:spPr>
        <p:txBody>
          <a:bodyPr wrap="square" lIns="0" tIns="0" rIns="0" bIns="0" rtlCol="0" anchor="t">
            <a:spAutoFit/>
          </a:bodyPr>
          <a:lstStyle/>
          <a:p>
            <a:pPr algn="r">
              <a:lnSpc>
                <a:spcPts val="25137"/>
              </a:lnSpc>
            </a:pPr>
            <a:r>
              <a:rPr lang="en-US" sz="9600" dirty="0">
                <a:solidFill>
                  <a:srgbClr val="A6A6A6"/>
                </a:solidFill>
                <a:latin typeface="Anton"/>
                <a:ea typeface="Anton"/>
                <a:cs typeface="Anton"/>
                <a:sym typeface="Anton"/>
              </a:rPr>
              <a:t>11</a:t>
            </a:r>
          </a:p>
        </p:txBody>
      </p:sp>
      <p:sp>
        <p:nvSpPr>
          <p:cNvPr id="2" name="TextBox 1">
            <a:extLst>
              <a:ext uri="{FF2B5EF4-FFF2-40B4-BE49-F238E27FC236}">
                <a16:creationId xmlns:a16="http://schemas.microsoft.com/office/drawing/2014/main" id="{B6DED3CD-1D4B-9CEC-8783-8F2D10871DAB}"/>
              </a:ext>
            </a:extLst>
          </p:cNvPr>
          <p:cNvSpPr txBox="1"/>
          <p:nvPr/>
        </p:nvSpPr>
        <p:spPr>
          <a:xfrm>
            <a:off x="9697673" y="2105934"/>
            <a:ext cx="2178219"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dirty="0">
                <a:solidFill>
                  <a:srgbClr val="FFFFFF"/>
                </a:solidFill>
                <a:latin typeface="Arial" panose="020B0604020202020204" pitchFamily="34" charset="0"/>
                <a:ea typeface="Anonymous Pro"/>
                <a:cs typeface="Arial" panose="020B0604020202020204" pitchFamily="34" charset="0"/>
                <a:sym typeface="Anonymous Pro"/>
              </a:rPr>
              <a:t>Armands </a:t>
            </a:r>
            <a:r>
              <a:rPr lang="en-US" sz="1600" dirty="0" err="1">
                <a:solidFill>
                  <a:srgbClr val="FFFFFF"/>
                </a:solidFill>
                <a:latin typeface="Arial" panose="020B0604020202020204" pitchFamily="34" charset="0"/>
                <a:ea typeface="Anonymous Pro"/>
                <a:cs typeface="Arial" panose="020B0604020202020204" pitchFamily="34" charset="0"/>
                <a:sym typeface="Anonymous Pro"/>
              </a:rPr>
              <a:t>Putersevics</a:t>
            </a:r>
            <a:endParaRPr lang="en-US" sz="1600" spc="217" dirty="0">
              <a:solidFill>
                <a:schemeClr val="bg1"/>
              </a:solidFill>
              <a:latin typeface="Muli"/>
              <a:ea typeface="Muli"/>
              <a:cs typeface="Muli"/>
              <a:sym typeface="Muli"/>
            </a:endParaRPr>
          </a:p>
        </p:txBody>
      </p:sp>
    </p:spTree>
    <p:extLst>
      <p:ext uri="{BB962C8B-B14F-4D97-AF65-F5344CB8AC3E}">
        <p14:creationId xmlns:p14="http://schemas.microsoft.com/office/powerpoint/2010/main" val="3984145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bg/>
                                          </p:spTgt>
                                        </p:tgtEl>
                                        <p:attrNameLst>
                                          <p:attrName>style.visibility</p:attrName>
                                        </p:attrNameLst>
                                      </p:cBhvr>
                                      <p:to>
                                        <p:strVal val="visible"/>
                                      </p:to>
                                    </p:set>
                                    <p:animEffect transition="in" filter="fade">
                                      <p:cBhvr>
                                        <p:cTn id="16" dur="500"/>
                                        <p:tgtEl>
                                          <p:spTgt spid="8">
                                            <p:bg/>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Effect transition="in" filter="fade">
                                      <p:cBhvr>
                                        <p:cTn id="19" dur="500"/>
                                        <p:tgtEl>
                                          <p:spTgt spid="8">
                                            <p:txEl>
                                              <p:pRg st="0" end="0"/>
                                            </p:txEl>
                                          </p:spTgt>
                                        </p:tgtEl>
                                      </p:cBhvr>
                                    </p:animEffect>
                                  </p:childTnLst>
                                </p:cTn>
                              </p:par>
                            </p:childTnLst>
                          </p:cTn>
                        </p:par>
                        <p:par>
                          <p:cTn id="20" fill="hold">
                            <p:stCondLst>
                              <p:cond delay="500"/>
                            </p:stCondLst>
                            <p:childTnLst>
                              <p:par>
                                <p:cTn id="21" presetID="22" presetClass="entr" presetSubtype="1"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up)">
                                      <p:cBhvr>
                                        <p:cTn id="23" dur="500"/>
                                        <p:tgtEl>
                                          <p:spTgt spid="12"/>
                                        </p:tgtEl>
                                      </p:cBhvr>
                                    </p:animEffect>
                                  </p:childTnLst>
                                </p:cTn>
                              </p:par>
                              <p:par>
                                <p:cTn id="24" presetID="22" presetClass="entr" presetSubtype="1"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up)">
                                      <p:cBhvr>
                                        <p:cTn id="26" dur="500"/>
                                        <p:tgtEl>
                                          <p:spTgt spid="13"/>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up)">
                                      <p:cBhvr>
                                        <p:cTn id="29" dur="500"/>
                                        <p:tgtEl>
                                          <p:spTgt spid="11"/>
                                        </p:tgtEl>
                                      </p:cBhvr>
                                    </p:animEffect>
                                  </p:childTnLst>
                                </p:cTn>
                              </p:par>
                            </p:childTnLst>
                          </p:cTn>
                        </p:par>
                        <p:par>
                          <p:cTn id="30" fill="hold">
                            <p:stCondLst>
                              <p:cond delay="1000"/>
                            </p:stCondLst>
                            <p:childTnLst>
                              <p:par>
                                <p:cTn id="31" presetID="22" presetClass="entr" presetSubtype="1"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par>
                                <p:cTn id="34" presetID="22" presetClass="entr" presetSubtype="1"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up)">
                                      <p:cBhvr>
                                        <p:cTn id="36" dur="500"/>
                                        <p:tgtEl>
                                          <p:spTgt spid="14"/>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9">
                                            <p:bg/>
                                          </p:spTgt>
                                        </p:tgtEl>
                                        <p:attrNameLst>
                                          <p:attrName>style.visibility</p:attrName>
                                        </p:attrNameLst>
                                      </p:cBhvr>
                                      <p:to>
                                        <p:strVal val="visible"/>
                                      </p:to>
                                    </p:set>
                                    <p:animEffect transition="in" filter="wipe(up)">
                                      <p:cBhvr>
                                        <p:cTn id="39" dur="500"/>
                                        <p:tgtEl>
                                          <p:spTgt spid="9">
                                            <p:bg/>
                                          </p:spTgt>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9">
                                            <p:txEl>
                                              <p:pRg st="0" end="0"/>
                                            </p:txEl>
                                          </p:spTgt>
                                        </p:tgtEl>
                                        <p:attrNameLst>
                                          <p:attrName>style.visibility</p:attrName>
                                        </p:attrNameLst>
                                      </p:cBhvr>
                                      <p:to>
                                        <p:strVal val="visible"/>
                                      </p:to>
                                    </p:set>
                                    <p:animEffect transition="in" filter="wipe(up)">
                                      <p:cBhvr>
                                        <p:cTn id="42" dur="500"/>
                                        <p:tgtEl>
                                          <p:spTgt spid="9">
                                            <p:txEl>
                                              <p:pRg st="0" end="0"/>
                                            </p:txEl>
                                          </p:spTgt>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9">
                                            <p:txEl>
                                              <p:pRg st="1" end="1"/>
                                            </p:txEl>
                                          </p:spTgt>
                                        </p:tgtEl>
                                        <p:attrNameLst>
                                          <p:attrName>style.visibility</p:attrName>
                                        </p:attrNameLst>
                                      </p:cBhvr>
                                      <p:to>
                                        <p:strVal val="visible"/>
                                      </p:to>
                                    </p:set>
                                    <p:animEffect transition="in" filter="wipe(up)">
                                      <p:cBhvr>
                                        <p:cTn id="45" dur="500"/>
                                        <p:tgtEl>
                                          <p:spTgt spid="9">
                                            <p:txEl>
                                              <p:pRg st="1" end="1"/>
                                            </p:txEl>
                                          </p:spTgt>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9">
                                            <p:txEl>
                                              <p:pRg st="2" end="2"/>
                                            </p:txEl>
                                          </p:spTgt>
                                        </p:tgtEl>
                                        <p:attrNameLst>
                                          <p:attrName>style.visibility</p:attrName>
                                        </p:attrNameLst>
                                      </p:cBhvr>
                                      <p:to>
                                        <p:strVal val="visible"/>
                                      </p:to>
                                    </p:set>
                                    <p:animEffect transition="in" filter="wipe(up)">
                                      <p:cBhvr>
                                        <p:cTn id="48" dur="500"/>
                                        <p:tgtEl>
                                          <p:spTgt spid="9">
                                            <p:txEl>
                                              <p:pRg st="2" end="2"/>
                                            </p:txEl>
                                          </p:spTgt>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9">
                                            <p:txEl>
                                              <p:pRg st="3" end="3"/>
                                            </p:txEl>
                                          </p:spTgt>
                                        </p:tgtEl>
                                        <p:attrNameLst>
                                          <p:attrName>style.visibility</p:attrName>
                                        </p:attrNameLst>
                                      </p:cBhvr>
                                      <p:to>
                                        <p:strVal val="visible"/>
                                      </p:to>
                                    </p:set>
                                    <p:animEffect transition="in" filter="wipe(up)">
                                      <p:cBhvr>
                                        <p:cTn id="51" dur="500"/>
                                        <p:tgtEl>
                                          <p:spTgt spid="9">
                                            <p:txEl>
                                              <p:pRg st="3" end="3"/>
                                            </p:txEl>
                                          </p:spTgt>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9">
                                            <p:txEl>
                                              <p:pRg st="4" end="4"/>
                                            </p:txEl>
                                          </p:spTgt>
                                        </p:tgtEl>
                                        <p:attrNameLst>
                                          <p:attrName>style.visibility</p:attrName>
                                        </p:attrNameLst>
                                      </p:cBhvr>
                                      <p:to>
                                        <p:strVal val="visible"/>
                                      </p:to>
                                    </p:set>
                                    <p:animEffect transition="in" filter="wipe(up)">
                                      <p:cBhvr>
                                        <p:cTn id="5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build="p" animBg="1"/>
      <p:bldP spid="9" grpId="0" uiExpand="1" build="p" animBg="1"/>
      <p:bldP spid="10" grpId="0" animBg="1"/>
      <p:bldP spid="11" grpId="0" animBg="1"/>
      <p:bldP spid="12" grpId="0"/>
      <p:bldP spid="15" grpId="0"/>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2D56322-5D65-5DEF-7C19-E9AFE491D79A}"/>
              </a:ext>
            </a:extLst>
          </p:cNvPr>
          <p:cNvPicPr>
            <a:picLocks noChangeAspect="1"/>
          </p:cNvPicPr>
          <p:nvPr/>
        </p:nvPicPr>
        <p:blipFill>
          <a:blip r:embed="rId2"/>
          <a:stretch>
            <a:fillRect/>
          </a:stretch>
        </p:blipFill>
        <p:spPr>
          <a:xfrm>
            <a:off x="0" y="0"/>
            <a:ext cx="12185522" cy="6858000"/>
          </a:xfrm>
          <a:prstGeom prst="rect">
            <a:avLst/>
          </a:prstGeom>
        </p:spPr>
      </p:pic>
      <p:sp>
        <p:nvSpPr>
          <p:cNvPr id="2" name="Title 1">
            <a:extLst>
              <a:ext uri="{FF2B5EF4-FFF2-40B4-BE49-F238E27FC236}">
                <a16:creationId xmlns:a16="http://schemas.microsoft.com/office/drawing/2014/main" id="{1E0D04FE-FF4D-B77F-1F89-EF771C29369B}"/>
              </a:ext>
            </a:extLst>
          </p:cNvPr>
          <p:cNvSpPr>
            <a:spLocks noGrp="1"/>
          </p:cNvSpPr>
          <p:nvPr>
            <p:ph type="title"/>
          </p:nvPr>
        </p:nvSpPr>
        <p:spPr>
          <a:xfrm>
            <a:off x="156028" y="-188066"/>
            <a:ext cx="10515600" cy="1325563"/>
          </a:xfrm>
        </p:spPr>
        <p:txBody>
          <a:bodyPr>
            <a:normAutofit/>
          </a:bodyPr>
          <a:lstStyle/>
          <a:p>
            <a:r>
              <a:rPr lang="en-GB" sz="3600" dirty="0">
                <a:solidFill>
                  <a:schemeClr val="bg1">
                    <a:lumMod val="95000"/>
                  </a:schemeClr>
                </a:solidFill>
                <a:latin typeface="Arial" panose="020B0604020202020204" pitchFamily="34" charset="0"/>
                <a:ea typeface="+mj-lt"/>
                <a:cs typeface="Arial" panose="020B0604020202020204" pitchFamily="34" charset="0"/>
              </a:rPr>
              <a:t>Opportunity Two</a:t>
            </a:r>
            <a:endParaRPr lang="en-US" sz="3600" dirty="0">
              <a:solidFill>
                <a:schemeClr val="bg1">
                  <a:lumMod val="95000"/>
                </a:schemeClr>
              </a:solidFill>
              <a:latin typeface="Arial" panose="020B0604020202020204" pitchFamily="34" charset="0"/>
              <a:cs typeface="Arial" panose="020B0604020202020204" pitchFamily="34" charset="0"/>
            </a:endParaRPr>
          </a:p>
        </p:txBody>
      </p:sp>
      <p:graphicFrame>
        <p:nvGraphicFramePr>
          <p:cNvPr id="13" name="Content Placeholder 2">
            <a:extLst>
              <a:ext uri="{FF2B5EF4-FFF2-40B4-BE49-F238E27FC236}">
                <a16:creationId xmlns:a16="http://schemas.microsoft.com/office/drawing/2014/main" id="{07232403-D8F5-E0F3-AC15-09EA08AAF15D}"/>
              </a:ext>
            </a:extLst>
          </p:cNvPr>
          <p:cNvGraphicFramePr>
            <a:graphicFrameLocks noGrp="1"/>
          </p:cNvGraphicFramePr>
          <p:nvPr>
            <p:ph sz="half" idx="1"/>
            <p:extLst>
              <p:ext uri="{D42A27DB-BD31-4B8C-83A1-F6EECF244321}">
                <p14:modId xmlns:p14="http://schemas.microsoft.com/office/powerpoint/2010/main" val="4112051665"/>
              </p:ext>
            </p:extLst>
          </p:nvPr>
        </p:nvGraphicFramePr>
        <p:xfrm>
          <a:off x="156028" y="1484539"/>
          <a:ext cx="4902016"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5DF691E5-0302-2B2C-7472-C86F7F0994BA}"/>
              </a:ext>
            </a:extLst>
          </p:cNvPr>
          <p:cNvSpPr txBox="1"/>
          <p:nvPr/>
        </p:nvSpPr>
        <p:spPr>
          <a:xfrm>
            <a:off x="8200308" y="1459947"/>
            <a:ext cx="490201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rgbClr val="C0A918"/>
                </a:solidFill>
                <a:latin typeface="Muli" panose="020B0604020202020204" charset="0"/>
                <a:ea typeface="+mn-lt"/>
                <a:cs typeface="+mn-lt"/>
              </a:rPr>
              <a:t>Strategic Competitive Advantage</a:t>
            </a:r>
            <a:endParaRPr lang="en-US" b="1" dirty="0">
              <a:solidFill>
                <a:srgbClr val="C0A918"/>
              </a:solidFill>
              <a:latin typeface="Muli" panose="020B0604020202020204" charset="0"/>
            </a:endParaRPr>
          </a:p>
        </p:txBody>
      </p:sp>
      <p:sp>
        <p:nvSpPr>
          <p:cNvPr id="6" name="TextBox 5">
            <a:extLst>
              <a:ext uri="{FF2B5EF4-FFF2-40B4-BE49-F238E27FC236}">
                <a16:creationId xmlns:a16="http://schemas.microsoft.com/office/drawing/2014/main" id="{98078FEA-4E6C-225B-7F94-FDAAB75CFFCF}"/>
              </a:ext>
            </a:extLst>
          </p:cNvPr>
          <p:cNvSpPr txBox="1"/>
          <p:nvPr/>
        </p:nvSpPr>
        <p:spPr>
          <a:xfrm>
            <a:off x="179448" y="949431"/>
            <a:ext cx="2979863" cy="461665"/>
          </a:xfrm>
          <a:prstGeom prst="rect">
            <a:avLst/>
          </a:prstGeom>
          <a:ln/>
        </p:spPr>
        <p:style>
          <a:lnRef idx="2">
            <a:schemeClr val="dk1">
              <a:shade val="15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solidFill>
                  <a:srgbClr val="C0A918"/>
                </a:solidFill>
                <a:latin typeface="Arial" panose="020B0604020202020204" pitchFamily="34" charset="0"/>
                <a:ea typeface="+mn-lt"/>
                <a:cs typeface="Arial" panose="020B0604020202020204" pitchFamily="34" charset="0"/>
              </a:rPr>
              <a:t>AI enables Tesla to</a:t>
            </a:r>
            <a:endParaRPr lang="en-US" sz="2400" b="1" dirty="0">
              <a:solidFill>
                <a:srgbClr val="C0A918"/>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7A50E219-6672-1935-3304-47DF2AE483EF}"/>
              </a:ext>
            </a:extLst>
          </p:cNvPr>
          <p:cNvSpPr txBox="1"/>
          <p:nvPr/>
        </p:nvSpPr>
        <p:spPr>
          <a:xfrm>
            <a:off x="774562" y="5982763"/>
            <a:ext cx="10642876" cy="830997"/>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solidFill>
                  <a:schemeClr val="bg1"/>
                </a:solidFill>
                <a:latin typeface="Arial" panose="020B0604020202020204" pitchFamily="34" charset="0"/>
                <a:cs typeface="Arial" panose="020B0604020202020204" pitchFamily="34" charset="0"/>
              </a:rPr>
              <a:t>AI is not replacing employees entirely it is augmenting human capabilities and creating new technical roles.</a:t>
            </a:r>
          </a:p>
        </p:txBody>
      </p:sp>
      <p:pic>
        <p:nvPicPr>
          <p:cNvPr id="11" name="Picture 10" descr="Meta AI Products: A Comprehensive Guide to Meta’s Pioneering Artificial ...">
            <a:extLst>
              <a:ext uri="{FF2B5EF4-FFF2-40B4-BE49-F238E27FC236}">
                <a16:creationId xmlns:a16="http://schemas.microsoft.com/office/drawing/2014/main" id="{272C2D0C-C590-1955-CB88-28055C53546B}"/>
              </a:ext>
            </a:extLst>
          </p:cNvPr>
          <p:cNvPicPr>
            <a:picLocks noChangeAspect="1"/>
          </p:cNvPicPr>
          <p:nvPr/>
        </p:nvPicPr>
        <p:blipFill>
          <a:blip r:embed="rId8"/>
          <a:stretch>
            <a:fillRect/>
          </a:stretch>
        </p:blipFill>
        <p:spPr>
          <a:xfrm>
            <a:off x="6296954" y="2229442"/>
            <a:ext cx="4649657" cy="310219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63" name="TextBox 162">
            <a:extLst>
              <a:ext uri="{FF2B5EF4-FFF2-40B4-BE49-F238E27FC236}">
                <a16:creationId xmlns:a16="http://schemas.microsoft.com/office/drawing/2014/main" id="{2D7B3366-4C82-72AC-0724-A97C00C50DF8}"/>
              </a:ext>
            </a:extLst>
          </p:cNvPr>
          <p:cNvSpPr txBox="1"/>
          <p:nvPr/>
        </p:nvSpPr>
        <p:spPr>
          <a:xfrm>
            <a:off x="9510800" y="6490409"/>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(Porter, 1985; Tesla, 2025)</a:t>
            </a:r>
            <a:endParaRPr lang="en-US"/>
          </a:p>
        </p:txBody>
      </p:sp>
      <p:sp>
        <p:nvSpPr>
          <p:cNvPr id="7" name="TextBox 6">
            <a:extLst>
              <a:ext uri="{FF2B5EF4-FFF2-40B4-BE49-F238E27FC236}">
                <a16:creationId xmlns:a16="http://schemas.microsoft.com/office/drawing/2014/main" id="{8659A2A7-D7E1-1072-E958-1C6CCC1D337D}"/>
              </a:ext>
            </a:extLst>
          </p:cNvPr>
          <p:cNvSpPr txBox="1"/>
          <p:nvPr/>
        </p:nvSpPr>
        <p:spPr>
          <a:xfrm>
            <a:off x="9482135" y="-1015300"/>
            <a:ext cx="2338362" cy="2737096"/>
          </a:xfrm>
          <a:prstGeom prst="rect">
            <a:avLst/>
          </a:prstGeom>
        </p:spPr>
        <p:txBody>
          <a:bodyPr wrap="square" lIns="0" tIns="0" rIns="0" bIns="0" rtlCol="0" anchor="t">
            <a:spAutoFit/>
          </a:bodyPr>
          <a:lstStyle/>
          <a:p>
            <a:pPr algn="r">
              <a:lnSpc>
                <a:spcPts val="25137"/>
              </a:lnSpc>
            </a:pPr>
            <a:r>
              <a:rPr lang="en-US" sz="9600" dirty="0">
                <a:solidFill>
                  <a:srgbClr val="A6A6A6"/>
                </a:solidFill>
                <a:latin typeface="Anton"/>
                <a:ea typeface="Anton"/>
                <a:cs typeface="Anton"/>
                <a:sym typeface="Anton"/>
              </a:rPr>
              <a:t>12</a:t>
            </a:r>
          </a:p>
        </p:txBody>
      </p:sp>
      <p:sp>
        <p:nvSpPr>
          <p:cNvPr id="3" name="TextBox 2">
            <a:extLst>
              <a:ext uri="{FF2B5EF4-FFF2-40B4-BE49-F238E27FC236}">
                <a16:creationId xmlns:a16="http://schemas.microsoft.com/office/drawing/2014/main" id="{A94D5C7D-7746-E25C-9A92-15F2688A494D}"/>
              </a:ext>
            </a:extLst>
          </p:cNvPr>
          <p:cNvSpPr txBox="1"/>
          <p:nvPr/>
        </p:nvSpPr>
        <p:spPr>
          <a:xfrm>
            <a:off x="9590281" y="1759553"/>
            <a:ext cx="2584237"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dirty="0">
                <a:solidFill>
                  <a:srgbClr val="FFFFFF"/>
                </a:solidFill>
                <a:latin typeface="Arial" panose="020B0604020202020204" pitchFamily="34" charset="0"/>
                <a:ea typeface="Anonymous Pro"/>
                <a:cs typeface="Arial" panose="020B0604020202020204" pitchFamily="34" charset="0"/>
                <a:sym typeface="Anonymous Pro"/>
              </a:rPr>
              <a:t>Armands </a:t>
            </a:r>
            <a:r>
              <a:rPr lang="en-US" sz="1600" dirty="0" err="1">
                <a:solidFill>
                  <a:srgbClr val="FFFFFF"/>
                </a:solidFill>
                <a:latin typeface="Arial" panose="020B0604020202020204" pitchFamily="34" charset="0"/>
                <a:ea typeface="Anonymous Pro"/>
                <a:cs typeface="Arial" panose="020B0604020202020204" pitchFamily="34" charset="0"/>
                <a:sym typeface="Anonymous Pro"/>
              </a:rPr>
              <a:t>Putersevics</a:t>
            </a:r>
            <a:endParaRPr lang="en-US" sz="1600" spc="217" dirty="0">
              <a:solidFill>
                <a:schemeClr val="bg1"/>
              </a:solidFill>
              <a:latin typeface="Muli"/>
              <a:ea typeface="Muli"/>
              <a:cs typeface="Muli"/>
              <a:sym typeface="Muli"/>
            </a:endParaRPr>
          </a:p>
        </p:txBody>
      </p:sp>
    </p:spTree>
    <p:extLst>
      <p:ext uri="{BB962C8B-B14F-4D97-AF65-F5344CB8AC3E}">
        <p14:creationId xmlns:p14="http://schemas.microsoft.com/office/powerpoint/2010/main" val="2035692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2" presetClass="entr" presetSubtype="8"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0-#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13">
                                            <p:graphicEl>
                                              <a:dgm id="{9C17D975-CCD4-460D-A298-C568E6EE65C7}"/>
                                            </p:graphicEl>
                                          </p:spTgt>
                                        </p:tgtEl>
                                        <p:attrNameLst>
                                          <p:attrName>style.visibility</p:attrName>
                                        </p:attrNameLst>
                                      </p:cBhvr>
                                      <p:to>
                                        <p:strVal val="visible"/>
                                      </p:to>
                                    </p:set>
                                    <p:animEffect transition="in" filter="wipe(up)">
                                      <p:cBhvr>
                                        <p:cTn id="28" dur="500"/>
                                        <p:tgtEl>
                                          <p:spTgt spid="13">
                                            <p:graphicEl>
                                              <a:dgm id="{9C17D975-CCD4-460D-A298-C568E6EE65C7}"/>
                                            </p:graphicEl>
                                          </p:spTgt>
                                        </p:tgtEl>
                                      </p:cBhvr>
                                    </p:animEffect>
                                  </p:childTnLst>
                                </p:cTn>
                              </p:par>
                            </p:childTnLst>
                          </p:cTn>
                        </p:par>
                        <p:par>
                          <p:cTn id="29" fill="hold">
                            <p:stCondLst>
                              <p:cond delay="1500"/>
                            </p:stCondLst>
                            <p:childTnLst>
                              <p:par>
                                <p:cTn id="30" presetID="22" presetClass="entr" presetSubtype="1" fill="hold" grpId="0" nodeType="afterEffect">
                                  <p:stCondLst>
                                    <p:cond delay="0"/>
                                  </p:stCondLst>
                                  <p:childTnLst>
                                    <p:set>
                                      <p:cBhvr>
                                        <p:cTn id="31" dur="1" fill="hold">
                                          <p:stCondLst>
                                            <p:cond delay="0"/>
                                          </p:stCondLst>
                                        </p:cTn>
                                        <p:tgtEl>
                                          <p:spTgt spid="13">
                                            <p:graphicEl>
                                              <a:dgm id="{B3914B7D-AFA6-44F4-A385-BD2EB6BEB383}"/>
                                            </p:graphicEl>
                                          </p:spTgt>
                                        </p:tgtEl>
                                        <p:attrNameLst>
                                          <p:attrName>style.visibility</p:attrName>
                                        </p:attrNameLst>
                                      </p:cBhvr>
                                      <p:to>
                                        <p:strVal val="visible"/>
                                      </p:to>
                                    </p:set>
                                    <p:animEffect transition="in" filter="wipe(up)">
                                      <p:cBhvr>
                                        <p:cTn id="32" dur="500"/>
                                        <p:tgtEl>
                                          <p:spTgt spid="13">
                                            <p:graphicEl>
                                              <a:dgm id="{B3914B7D-AFA6-44F4-A385-BD2EB6BEB383}"/>
                                            </p:graphicEl>
                                          </p:spTgt>
                                        </p:tgtEl>
                                      </p:cBhvr>
                                    </p:animEffect>
                                  </p:childTnLst>
                                </p:cTn>
                              </p:par>
                            </p:childTnLst>
                          </p:cTn>
                        </p:par>
                        <p:par>
                          <p:cTn id="33" fill="hold">
                            <p:stCondLst>
                              <p:cond delay="2000"/>
                            </p:stCondLst>
                            <p:childTnLst>
                              <p:par>
                                <p:cTn id="34" presetID="22" presetClass="entr" presetSubtype="1" fill="hold" grpId="0" nodeType="afterEffect">
                                  <p:stCondLst>
                                    <p:cond delay="0"/>
                                  </p:stCondLst>
                                  <p:childTnLst>
                                    <p:set>
                                      <p:cBhvr>
                                        <p:cTn id="35" dur="1" fill="hold">
                                          <p:stCondLst>
                                            <p:cond delay="0"/>
                                          </p:stCondLst>
                                        </p:cTn>
                                        <p:tgtEl>
                                          <p:spTgt spid="13">
                                            <p:graphicEl>
                                              <a:dgm id="{48526E75-F2D3-4AE4-BEF4-1ED17F4495A5}"/>
                                            </p:graphicEl>
                                          </p:spTgt>
                                        </p:tgtEl>
                                        <p:attrNameLst>
                                          <p:attrName>style.visibility</p:attrName>
                                        </p:attrNameLst>
                                      </p:cBhvr>
                                      <p:to>
                                        <p:strVal val="visible"/>
                                      </p:to>
                                    </p:set>
                                    <p:animEffect transition="in" filter="wipe(up)">
                                      <p:cBhvr>
                                        <p:cTn id="36" dur="500"/>
                                        <p:tgtEl>
                                          <p:spTgt spid="13">
                                            <p:graphicEl>
                                              <a:dgm id="{48526E75-F2D3-4AE4-BEF4-1ED17F4495A5}"/>
                                            </p:graphicEl>
                                          </p:spTgt>
                                        </p:tgtEl>
                                      </p:cBhvr>
                                    </p:animEffect>
                                  </p:childTnLst>
                                </p:cTn>
                              </p:par>
                            </p:childTnLst>
                          </p:cTn>
                        </p:par>
                        <p:par>
                          <p:cTn id="37" fill="hold">
                            <p:stCondLst>
                              <p:cond delay="2500"/>
                            </p:stCondLst>
                            <p:childTnLst>
                              <p:par>
                                <p:cTn id="38" presetID="22" presetClass="entr" presetSubtype="1" fill="hold" grpId="0" nodeType="afterEffect">
                                  <p:stCondLst>
                                    <p:cond delay="0"/>
                                  </p:stCondLst>
                                  <p:childTnLst>
                                    <p:set>
                                      <p:cBhvr>
                                        <p:cTn id="39" dur="1" fill="hold">
                                          <p:stCondLst>
                                            <p:cond delay="0"/>
                                          </p:stCondLst>
                                        </p:cTn>
                                        <p:tgtEl>
                                          <p:spTgt spid="13">
                                            <p:graphicEl>
                                              <a:dgm id="{45582014-45FC-4F69-96E5-1C97121C384C}"/>
                                            </p:graphicEl>
                                          </p:spTgt>
                                        </p:tgtEl>
                                        <p:attrNameLst>
                                          <p:attrName>style.visibility</p:attrName>
                                        </p:attrNameLst>
                                      </p:cBhvr>
                                      <p:to>
                                        <p:strVal val="visible"/>
                                      </p:to>
                                    </p:set>
                                    <p:animEffect transition="in" filter="wipe(up)">
                                      <p:cBhvr>
                                        <p:cTn id="40" dur="500"/>
                                        <p:tgtEl>
                                          <p:spTgt spid="13">
                                            <p:graphicEl>
                                              <a:dgm id="{45582014-45FC-4F69-96E5-1C97121C384C}"/>
                                            </p:graphicEl>
                                          </p:spTgt>
                                        </p:tgtEl>
                                      </p:cBhvr>
                                    </p:animEffect>
                                  </p:childTnLst>
                                </p:cTn>
                              </p:par>
                            </p:childTnLst>
                          </p:cTn>
                        </p:par>
                        <p:par>
                          <p:cTn id="41" fill="hold">
                            <p:stCondLst>
                              <p:cond delay="3000"/>
                            </p:stCondLst>
                            <p:childTnLst>
                              <p:par>
                                <p:cTn id="42" presetID="22" presetClass="entr" presetSubtype="1" fill="hold" grpId="0" nodeType="afterEffect">
                                  <p:stCondLst>
                                    <p:cond delay="0"/>
                                  </p:stCondLst>
                                  <p:childTnLst>
                                    <p:set>
                                      <p:cBhvr>
                                        <p:cTn id="43" dur="1" fill="hold">
                                          <p:stCondLst>
                                            <p:cond delay="0"/>
                                          </p:stCondLst>
                                        </p:cTn>
                                        <p:tgtEl>
                                          <p:spTgt spid="13">
                                            <p:graphicEl>
                                              <a:dgm id="{57B38F1B-196C-4FB7-854F-E5C80AF69F6A}"/>
                                            </p:graphicEl>
                                          </p:spTgt>
                                        </p:tgtEl>
                                        <p:attrNameLst>
                                          <p:attrName>style.visibility</p:attrName>
                                        </p:attrNameLst>
                                      </p:cBhvr>
                                      <p:to>
                                        <p:strVal val="visible"/>
                                      </p:to>
                                    </p:set>
                                    <p:animEffect transition="in" filter="wipe(up)">
                                      <p:cBhvr>
                                        <p:cTn id="44" dur="500"/>
                                        <p:tgtEl>
                                          <p:spTgt spid="13">
                                            <p:graphicEl>
                                              <a:dgm id="{57B38F1B-196C-4FB7-854F-E5C80AF69F6A}"/>
                                            </p:graphicEl>
                                          </p:spTgt>
                                        </p:tgtEl>
                                      </p:cBhvr>
                                    </p:animEffect>
                                  </p:childTnLst>
                                </p:cTn>
                              </p:par>
                            </p:childTnLst>
                          </p:cTn>
                        </p:par>
                        <p:par>
                          <p:cTn id="45" fill="hold">
                            <p:stCondLst>
                              <p:cond delay="3500"/>
                            </p:stCondLst>
                            <p:childTnLst>
                              <p:par>
                                <p:cTn id="46" presetID="16" presetClass="entr" presetSubtype="21"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arn(inVertical)">
                                      <p:cBhvr>
                                        <p:cTn id="4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13" grpId="0">
        <p:bldSub>
          <a:bldDgm bld="lvlOne"/>
        </p:bldSub>
      </p:bldGraphic>
      <p:bldP spid="5" grpId="0"/>
      <p:bldP spid="6" grpId="0" animBg="1"/>
      <p:bldP spid="10" grpId="0" animBg="1"/>
      <p:bldP spid="7" grpId="0"/>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2">
            <a:extLst>
              <a:ext uri="{FF2B5EF4-FFF2-40B4-BE49-F238E27FC236}">
                <a16:creationId xmlns:a16="http://schemas.microsoft.com/office/drawing/2014/main" id="{A42E4639-EB39-EA26-5948-8AA17A82EF60}"/>
              </a:ext>
            </a:extLst>
          </p:cNvPr>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sp>
        <p:nvSpPr>
          <p:cNvPr id="6" name="TextBox 3">
            <a:extLst>
              <a:ext uri="{FF2B5EF4-FFF2-40B4-BE49-F238E27FC236}">
                <a16:creationId xmlns:a16="http://schemas.microsoft.com/office/drawing/2014/main" id="{4A7A0618-BE85-6DCF-74C6-7F8F9E7F21AE}"/>
              </a:ext>
            </a:extLst>
          </p:cNvPr>
          <p:cNvSpPr txBox="1"/>
          <p:nvPr/>
        </p:nvSpPr>
        <p:spPr>
          <a:xfrm>
            <a:off x="192560" y="2625158"/>
            <a:ext cx="11806880" cy="1607684"/>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ctr">
              <a:lnSpc>
                <a:spcPts val="13787"/>
              </a:lnSpc>
            </a:pPr>
            <a:r>
              <a:rPr lang="en-US" sz="9600" dirty="0">
                <a:solidFill>
                  <a:srgbClr val="FFFFFF"/>
                </a:solidFill>
                <a:latin typeface="League Gothic"/>
                <a:ea typeface="League Gothic"/>
                <a:cs typeface="League Gothic"/>
                <a:sym typeface="League Gothic"/>
              </a:rPr>
              <a:t>CHALLENGES</a:t>
            </a:r>
          </a:p>
        </p:txBody>
      </p:sp>
      <p:sp>
        <p:nvSpPr>
          <p:cNvPr id="7" name="TextBox 4">
            <a:extLst>
              <a:ext uri="{FF2B5EF4-FFF2-40B4-BE49-F238E27FC236}">
                <a16:creationId xmlns:a16="http://schemas.microsoft.com/office/drawing/2014/main" id="{DFBCEC26-F95D-7BF0-770E-AA989B05ACEC}"/>
              </a:ext>
            </a:extLst>
          </p:cNvPr>
          <p:cNvSpPr txBox="1"/>
          <p:nvPr/>
        </p:nvSpPr>
        <p:spPr>
          <a:xfrm>
            <a:off x="4061545" y="5603129"/>
            <a:ext cx="4331043" cy="961802"/>
          </a:xfrm>
          <a:prstGeom prst="rect">
            <a:avLst/>
          </a:prstGeom>
        </p:spPr>
        <p:style>
          <a:lnRef idx="1">
            <a:schemeClr val="dk1"/>
          </a:lnRef>
          <a:fillRef idx="3">
            <a:schemeClr val="dk1"/>
          </a:fillRef>
          <a:effectRef idx="2">
            <a:schemeClr val="dk1"/>
          </a:effectRef>
          <a:fontRef idx="minor">
            <a:schemeClr val="lt1"/>
          </a:fontRef>
        </p:style>
        <p:txBody>
          <a:bodyPr wrap="square" lIns="0" tIns="0" rIns="0" bIns="0" rtlCol="0" anchor="t">
            <a:spAutoFit/>
          </a:bodyPr>
          <a:lstStyle/>
          <a:p>
            <a:pPr algn="ctr">
              <a:lnSpc>
                <a:spcPts val="1493"/>
              </a:lnSpc>
            </a:pPr>
            <a:endParaRPr lang="en-US" sz="1600" spc="217" dirty="0">
              <a:solidFill>
                <a:srgbClr val="F4D314"/>
              </a:solidFill>
              <a:latin typeface="Muli"/>
              <a:ea typeface="Muli"/>
              <a:cs typeface="Muli"/>
              <a:sym typeface="Muli"/>
            </a:endParaRPr>
          </a:p>
          <a:p>
            <a:pPr algn="ctr">
              <a:lnSpc>
                <a:spcPts val="1493"/>
              </a:lnSpc>
            </a:pPr>
            <a:r>
              <a:rPr lang="en-US" sz="1600" spc="217" dirty="0">
                <a:solidFill>
                  <a:srgbClr val="F4D314"/>
                </a:solidFill>
                <a:latin typeface="Muli"/>
                <a:ea typeface="Muli"/>
                <a:cs typeface="Muli"/>
                <a:sym typeface="Muli"/>
              </a:rPr>
              <a:t>Speaker:</a:t>
            </a:r>
          </a:p>
          <a:p>
            <a:pPr algn="ctr">
              <a:lnSpc>
                <a:spcPts val="1493"/>
              </a:lnSpc>
            </a:pPr>
            <a:endParaRPr lang="en-US" sz="1600" spc="217" dirty="0">
              <a:solidFill>
                <a:srgbClr val="F4D314"/>
              </a:solidFill>
              <a:latin typeface="Muli"/>
              <a:ea typeface="Muli"/>
              <a:cs typeface="Muli"/>
              <a:sym typeface="Muli"/>
            </a:endParaRPr>
          </a:p>
          <a:p>
            <a:pPr algn="ctr">
              <a:lnSpc>
                <a:spcPts val="1493"/>
              </a:lnSpc>
            </a:pPr>
            <a:r>
              <a:rPr lang="en-US" sz="1600" dirty="0">
                <a:solidFill>
                  <a:srgbClr val="C0A918"/>
                </a:solidFill>
                <a:latin typeface="Arial" panose="020B0604020202020204" pitchFamily="34" charset="0"/>
                <a:ea typeface="Anonymous Pro"/>
                <a:cs typeface="Arial" panose="020B0604020202020204" pitchFamily="34" charset="0"/>
                <a:sym typeface="Anonymous Pro"/>
              </a:rPr>
              <a:t>Armands </a:t>
            </a:r>
            <a:r>
              <a:rPr lang="en-US" sz="1600" dirty="0" err="1">
                <a:solidFill>
                  <a:srgbClr val="C0A918"/>
                </a:solidFill>
                <a:latin typeface="Arial" panose="020B0604020202020204" pitchFamily="34" charset="0"/>
                <a:ea typeface="Anonymous Pro"/>
                <a:cs typeface="Arial" panose="020B0604020202020204" pitchFamily="34" charset="0"/>
                <a:sym typeface="Anonymous Pro"/>
              </a:rPr>
              <a:t>Putersevics</a:t>
            </a:r>
            <a:endParaRPr lang="en-US" sz="1600" spc="217" dirty="0">
              <a:solidFill>
                <a:srgbClr val="C0A918"/>
              </a:solidFill>
              <a:latin typeface="Muli"/>
              <a:ea typeface="Muli"/>
              <a:cs typeface="Muli"/>
              <a:sym typeface="Muli"/>
            </a:endParaRPr>
          </a:p>
          <a:p>
            <a:pPr algn="ctr">
              <a:lnSpc>
                <a:spcPts val="1493"/>
              </a:lnSpc>
            </a:pPr>
            <a:endParaRPr lang="en-US" sz="1600" spc="217" dirty="0">
              <a:solidFill>
                <a:srgbClr val="F4D314"/>
              </a:solidFill>
              <a:latin typeface="Muli"/>
              <a:ea typeface="Muli"/>
              <a:cs typeface="Muli"/>
              <a:sym typeface="Muli"/>
            </a:endParaRPr>
          </a:p>
        </p:txBody>
      </p:sp>
    </p:spTree>
    <p:extLst>
      <p:ext uri="{BB962C8B-B14F-4D97-AF65-F5344CB8AC3E}">
        <p14:creationId xmlns:p14="http://schemas.microsoft.com/office/powerpoint/2010/main" val="3660162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Rectangle 18">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1C504A3A-4365-E0EC-EEED-30379DBE729A}"/>
              </a:ext>
            </a:extLst>
          </p:cNvPr>
          <p:cNvPicPr>
            <a:picLocks noChangeAspect="1"/>
          </p:cNvPicPr>
          <p:nvPr/>
        </p:nvPicPr>
        <p:blipFill>
          <a:blip r:embed="rId2"/>
          <a:stretch>
            <a:fillRect/>
          </a:stretch>
        </p:blipFill>
        <p:spPr>
          <a:xfrm>
            <a:off x="0" y="0"/>
            <a:ext cx="12250554" cy="8167036"/>
          </a:xfrm>
          <a:prstGeom prst="rect">
            <a:avLst/>
          </a:prstGeom>
        </p:spPr>
      </p:pic>
      <p:sp>
        <p:nvSpPr>
          <p:cNvPr id="2" name="Title 1">
            <a:extLst>
              <a:ext uri="{FF2B5EF4-FFF2-40B4-BE49-F238E27FC236}">
                <a16:creationId xmlns:a16="http://schemas.microsoft.com/office/drawing/2014/main" id="{BD898297-A62D-D18B-ECD6-901D3CDA7A8F}"/>
              </a:ext>
            </a:extLst>
          </p:cNvPr>
          <p:cNvSpPr>
            <a:spLocks noGrp="1"/>
          </p:cNvSpPr>
          <p:nvPr>
            <p:ph type="title"/>
          </p:nvPr>
        </p:nvSpPr>
        <p:spPr>
          <a:xfrm>
            <a:off x="310131" y="121667"/>
            <a:ext cx="4778387" cy="821701"/>
          </a:xfr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chor="ctr">
            <a:normAutofit/>
          </a:bodyPr>
          <a:lstStyle/>
          <a:p>
            <a:r>
              <a:rPr lang="en-US" sz="4000" dirty="0">
                <a:solidFill>
                  <a:schemeClr val="bg1"/>
                </a:solidFill>
                <a:latin typeface="Arial" panose="020B0604020202020204" pitchFamily="34" charset="0"/>
                <a:cs typeface="Arial" panose="020B0604020202020204" pitchFamily="34" charset="0"/>
              </a:rPr>
              <a:t>Current Challenges</a:t>
            </a:r>
          </a:p>
        </p:txBody>
      </p:sp>
      <p:sp>
        <p:nvSpPr>
          <p:cNvPr id="3" name="Content Placeholder 2">
            <a:extLst>
              <a:ext uri="{FF2B5EF4-FFF2-40B4-BE49-F238E27FC236}">
                <a16:creationId xmlns:a16="http://schemas.microsoft.com/office/drawing/2014/main" id="{FC335960-6003-DFD9-E604-4B84AB358111}"/>
              </a:ext>
            </a:extLst>
          </p:cNvPr>
          <p:cNvSpPr>
            <a:spLocks noGrp="1"/>
          </p:cNvSpPr>
          <p:nvPr>
            <p:ph sz="half" idx="1"/>
          </p:nvPr>
        </p:nvSpPr>
        <p:spPr>
          <a:xfrm>
            <a:off x="310131" y="2145430"/>
            <a:ext cx="3308968" cy="3374137"/>
          </a:xfrm>
        </p:spPr>
        <p:txBody>
          <a:bodyPr vert="horz" lIns="91440" tIns="45720" rIns="91440" bIns="45720" rtlCol="0" anchor="ctr">
            <a:normAutofit/>
          </a:bodyPr>
          <a:lstStyle/>
          <a:p>
            <a:r>
              <a:rPr lang="en-US" sz="2000" dirty="0">
                <a:solidFill>
                  <a:schemeClr val="bg1"/>
                </a:solidFill>
                <a:latin typeface="Arial" panose="020B0604020202020204" pitchFamily="34" charset="0"/>
                <a:cs typeface="Arial" panose="020B0604020202020204" pitchFamily="34" charset="0"/>
              </a:rPr>
              <a:t>Employee fear of job displacement</a:t>
            </a:r>
          </a:p>
          <a:p>
            <a:r>
              <a:rPr lang="en-US" sz="2000" dirty="0">
                <a:solidFill>
                  <a:schemeClr val="bg1"/>
                </a:solidFill>
                <a:latin typeface="Arial" panose="020B0604020202020204" pitchFamily="34" charset="0"/>
                <a:cs typeface="Arial" panose="020B0604020202020204" pitchFamily="34" charset="0"/>
              </a:rPr>
              <a:t>Skills shortages in AI and robotics</a:t>
            </a:r>
          </a:p>
          <a:p>
            <a:r>
              <a:rPr lang="en-US" sz="2000" dirty="0">
                <a:solidFill>
                  <a:schemeClr val="bg1"/>
                </a:solidFill>
                <a:latin typeface="Arial" panose="020B0604020202020204" pitchFamily="34" charset="0"/>
                <a:cs typeface="Arial" panose="020B0604020202020204" pitchFamily="34" charset="0"/>
              </a:rPr>
              <a:t>Resistance to </a:t>
            </a:r>
            <a:r>
              <a:rPr lang="en-US" sz="2000" dirty="0" err="1">
                <a:solidFill>
                  <a:schemeClr val="bg1"/>
                </a:solidFill>
                <a:latin typeface="Arial" panose="020B0604020202020204" pitchFamily="34" charset="0"/>
                <a:cs typeface="Arial" panose="020B0604020202020204" pitchFamily="34" charset="0"/>
              </a:rPr>
              <a:t>organisational</a:t>
            </a:r>
            <a:r>
              <a:rPr lang="en-US" sz="2000" dirty="0">
                <a:solidFill>
                  <a:schemeClr val="bg1"/>
                </a:solidFill>
                <a:latin typeface="Arial" panose="020B0604020202020204" pitchFamily="34" charset="0"/>
                <a:cs typeface="Arial" panose="020B0604020202020204" pitchFamily="34" charset="0"/>
              </a:rPr>
              <a:t> change</a:t>
            </a:r>
          </a:p>
          <a:p>
            <a:r>
              <a:rPr lang="en-US" sz="2000" dirty="0">
                <a:solidFill>
                  <a:schemeClr val="bg1"/>
                </a:solidFill>
                <a:latin typeface="Arial" panose="020B0604020202020204" pitchFamily="34" charset="0"/>
                <a:cs typeface="Arial" panose="020B0604020202020204" pitchFamily="34" charset="0"/>
              </a:rPr>
              <a:t>High implementation costs</a:t>
            </a:r>
          </a:p>
          <a:p>
            <a:r>
              <a:rPr lang="en-US" sz="2000" dirty="0">
                <a:solidFill>
                  <a:schemeClr val="bg1"/>
                </a:solidFill>
                <a:latin typeface="Arial" panose="020B0604020202020204" pitchFamily="34" charset="0"/>
                <a:cs typeface="Arial" panose="020B0604020202020204" pitchFamily="34" charset="0"/>
              </a:rPr>
              <a:t>Cybersecurity and data privacy concerns</a:t>
            </a:r>
          </a:p>
        </p:txBody>
      </p:sp>
      <p:sp>
        <p:nvSpPr>
          <p:cNvPr id="5" name="TextBox 4">
            <a:extLst>
              <a:ext uri="{FF2B5EF4-FFF2-40B4-BE49-F238E27FC236}">
                <a16:creationId xmlns:a16="http://schemas.microsoft.com/office/drawing/2014/main" id="{715D0963-0998-AED4-2DD8-8F0B20013EB1}"/>
              </a:ext>
            </a:extLst>
          </p:cNvPr>
          <p:cNvSpPr txBox="1"/>
          <p:nvPr/>
        </p:nvSpPr>
        <p:spPr>
          <a:xfrm>
            <a:off x="7916184" y="1562578"/>
            <a:ext cx="3976914" cy="646331"/>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spcAft>
                <a:spcPts val="600"/>
              </a:spcAft>
            </a:pPr>
            <a:r>
              <a:rPr lang="en-GB" b="1" dirty="0">
                <a:solidFill>
                  <a:srgbClr val="C0A918"/>
                </a:solidFill>
                <a:latin typeface="Muli" panose="020B0604020202020204" charset="0"/>
                <a:ea typeface="+mn-lt"/>
                <a:cs typeface="+mn-lt"/>
              </a:rPr>
              <a:t>AI and Workforce Transformation Challenges</a:t>
            </a:r>
            <a:endParaRPr lang="en-US" b="1" dirty="0">
              <a:solidFill>
                <a:srgbClr val="C0A918"/>
              </a:solidFill>
              <a:latin typeface="Muli" panose="020B0604020202020204" charset="0"/>
            </a:endParaRPr>
          </a:p>
        </p:txBody>
      </p:sp>
      <p:sp>
        <p:nvSpPr>
          <p:cNvPr id="6" name="TextBox 5">
            <a:extLst>
              <a:ext uri="{FF2B5EF4-FFF2-40B4-BE49-F238E27FC236}">
                <a16:creationId xmlns:a16="http://schemas.microsoft.com/office/drawing/2014/main" id="{C55D97C4-D9E8-C57D-149A-63DDC1A6DD3C}"/>
              </a:ext>
            </a:extLst>
          </p:cNvPr>
          <p:cNvSpPr txBox="1"/>
          <p:nvPr/>
        </p:nvSpPr>
        <p:spPr>
          <a:xfrm>
            <a:off x="310131" y="1424079"/>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2400" dirty="0">
                <a:solidFill>
                  <a:srgbClr val="C0A918"/>
                </a:solidFill>
                <a:latin typeface="Arial" panose="020B0604020202020204" pitchFamily="34" charset="0"/>
                <a:cs typeface="Arial" panose="020B0604020202020204" pitchFamily="34" charset="0"/>
              </a:rPr>
              <a:t>Major issues </a:t>
            </a:r>
          </a:p>
        </p:txBody>
      </p:sp>
      <p:sp>
        <p:nvSpPr>
          <p:cNvPr id="7" name="TextBox 6">
            <a:extLst>
              <a:ext uri="{FF2B5EF4-FFF2-40B4-BE49-F238E27FC236}">
                <a16:creationId xmlns:a16="http://schemas.microsoft.com/office/drawing/2014/main" id="{CC5384AB-F499-3C48-CAA2-F26751DBE10A}"/>
              </a:ext>
            </a:extLst>
          </p:cNvPr>
          <p:cNvSpPr txBox="1"/>
          <p:nvPr/>
        </p:nvSpPr>
        <p:spPr>
          <a:xfrm>
            <a:off x="33866" y="6490304"/>
            <a:ext cx="442685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(Davenport and Kirby, 2016; Tesla, 2025)</a:t>
            </a:r>
            <a:endParaRPr lang="en-US"/>
          </a:p>
        </p:txBody>
      </p:sp>
      <p:sp>
        <p:nvSpPr>
          <p:cNvPr id="9" name="TextBox 8">
            <a:extLst>
              <a:ext uri="{FF2B5EF4-FFF2-40B4-BE49-F238E27FC236}">
                <a16:creationId xmlns:a16="http://schemas.microsoft.com/office/drawing/2014/main" id="{C9916FE8-A922-C493-02BE-B04A01368CD4}"/>
              </a:ext>
            </a:extLst>
          </p:cNvPr>
          <p:cNvSpPr txBox="1"/>
          <p:nvPr/>
        </p:nvSpPr>
        <p:spPr>
          <a:xfrm>
            <a:off x="9482135" y="-1015300"/>
            <a:ext cx="2338362" cy="2737096"/>
          </a:xfrm>
          <a:prstGeom prst="rect">
            <a:avLst/>
          </a:prstGeom>
        </p:spPr>
        <p:txBody>
          <a:bodyPr wrap="square" lIns="0" tIns="0" rIns="0" bIns="0" rtlCol="0" anchor="t">
            <a:spAutoFit/>
          </a:bodyPr>
          <a:lstStyle/>
          <a:p>
            <a:pPr algn="r">
              <a:lnSpc>
                <a:spcPts val="25137"/>
              </a:lnSpc>
            </a:pPr>
            <a:r>
              <a:rPr lang="en-US" sz="9600" dirty="0">
                <a:solidFill>
                  <a:srgbClr val="A6A6A6"/>
                </a:solidFill>
                <a:latin typeface="Anton"/>
                <a:ea typeface="Anton"/>
                <a:cs typeface="Anton"/>
                <a:sym typeface="Anton"/>
              </a:rPr>
              <a:t>13</a:t>
            </a:r>
          </a:p>
        </p:txBody>
      </p:sp>
      <p:pic>
        <p:nvPicPr>
          <p:cNvPr id="11" name="Picture 10">
            <a:extLst>
              <a:ext uri="{FF2B5EF4-FFF2-40B4-BE49-F238E27FC236}">
                <a16:creationId xmlns:a16="http://schemas.microsoft.com/office/drawing/2014/main" id="{9E64D112-7F66-749D-F073-80E78ABCE857}"/>
              </a:ext>
            </a:extLst>
          </p:cNvPr>
          <p:cNvPicPr>
            <a:picLocks noChangeAspect="1"/>
          </p:cNvPicPr>
          <p:nvPr/>
        </p:nvPicPr>
        <p:blipFill>
          <a:blip r:embed="rId3">
            <a:alphaModFix/>
          </a:blip>
          <a:stretch/>
        </p:blipFill>
        <p:spPr>
          <a:xfrm>
            <a:off x="5916407" y="2902440"/>
            <a:ext cx="3001023" cy="2000681"/>
          </a:xfrm>
          <a:prstGeom prst="rect">
            <a:avLst/>
          </a:prstGeom>
        </p:spPr>
      </p:pic>
      <p:sp>
        <p:nvSpPr>
          <p:cNvPr id="4" name="TextBox 3">
            <a:extLst>
              <a:ext uri="{FF2B5EF4-FFF2-40B4-BE49-F238E27FC236}">
                <a16:creationId xmlns:a16="http://schemas.microsoft.com/office/drawing/2014/main" id="{A815408E-8028-10EE-278E-4DE6FCDCA6F6}"/>
              </a:ext>
            </a:extLst>
          </p:cNvPr>
          <p:cNvSpPr txBox="1"/>
          <p:nvPr/>
        </p:nvSpPr>
        <p:spPr>
          <a:xfrm>
            <a:off x="9482135" y="2285995"/>
            <a:ext cx="2338363"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dirty="0">
                <a:solidFill>
                  <a:srgbClr val="FFFFFF"/>
                </a:solidFill>
                <a:latin typeface="Arial" panose="020B0604020202020204" pitchFamily="34" charset="0"/>
                <a:ea typeface="Anonymous Pro"/>
                <a:cs typeface="Arial" panose="020B0604020202020204" pitchFamily="34" charset="0"/>
                <a:sym typeface="Anonymous Pro"/>
              </a:rPr>
              <a:t>Armands </a:t>
            </a:r>
            <a:r>
              <a:rPr lang="en-US" sz="1600" dirty="0" err="1">
                <a:solidFill>
                  <a:srgbClr val="FFFFFF"/>
                </a:solidFill>
                <a:latin typeface="Arial" panose="020B0604020202020204" pitchFamily="34" charset="0"/>
                <a:ea typeface="Anonymous Pro"/>
                <a:cs typeface="Arial" panose="020B0604020202020204" pitchFamily="34" charset="0"/>
                <a:sym typeface="Anonymous Pro"/>
              </a:rPr>
              <a:t>Putersevics</a:t>
            </a:r>
            <a:endParaRPr lang="en-US" sz="1600" spc="217" dirty="0">
              <a:solidFill>
                <a:schemeClr val="bg1"/>
              </a:solidFill>
              <a:latin typeface="Muli"/>
              <a:ea typeface="Muli"/>
              <a:cs typeface="Muli"/>
              <a:sym typeface="Muli"/>
            </a:endParaRPr>
          </a:p>
        </p:txBody>
      </p:sp>
    </p:spTree>
    <p:extLst>
      <p:ext uri="{BB962C8B-B14F-4D97-AF65-F5344CB8AC3E}">
        <p14:creationId xmlns:p14="http://schemas.microsoft.com/office/powerpoint/2010/main" val="3854160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par>
                          <p:cTn id="17" fill="hold">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up)">
                                      <p:cBhvr>
                                        <p:cTn id="20" dur="500"/>
                                        <p:tgtEl>
                                          <p:spTgt spid="6"/>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wipe(up)">
                                      <p:cBhvr>
                                        <p:cTn id="24" dur="500"/>
                                        <p:tgtEl>
                                          <p:spTgt spid="3">
                                            <p:txEl>
                                              <p:pRg st="0" end="0"/>
                                            </p:txEl>
                                          </p:spTgt>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wipe(up)">
                                      <p:cBhvr>
                                        <p:cTn id="28" dur="500"/>
                                        <p:tgtEl>
                                          <p:spTgt spid="3">
                                            <p:txEl>
                                              <p:pRg st="1" end="1"/>
                                            </p:txEl>
                                          </p:spTgt>
                                        </p:tgtEl>
                                      </p:cBhvr>
                                    </p:animEffect>
                                  </p:childTnLst>
                                </p:cTn>
                              </p:par>
                            </p:childTnLst>
                          </p:cTn>
                        </p:par>
                        <p:par>
                          <p:cTn id="29" fill="hold">
                            <p:stCondLst>
                              <p:cond delay="2000"/>
                            </p:stCondLst>
                            <p:childTnLst>
                              <p:par>
                                <p:cTn id="30" presetID="22" presetClass="entr" presetSubtype="1" fill="hold" grpId="0" nodeType="after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wipe(up)">
                                      <p:cBhvr>
                                        <p:cTn id="32" dur="500"/>
                                        <p:tgtEl>
                                          <p:spTgt spid="3">
                                            <p:txEl>
                                              <p:pRg st="2" end="2"/>
                                            </p:txEl>
                                          </p:spTgt>
                                        </p:tgtEl>
                                      </p:cBhvr>
                                    </p:animEffect>
                                  </p:childTnLst>
                                </p:cTn>
                              </p:par>
                            </p:childTnLst>
                          </p:cTn>
                        </p:par>
                        <p:par>
                          <p:cTn id="33" fill="hold">
                            <p:stCondLst>
                              <p:cond delay="2500"/>
                            </p:stCondLst>
                            <p:childTnLst>
                              <p:par>
                                <p:cTn id="34" presetID="22" presetClass="entr" presetSubtype="1" fill="hold" grpId="0" nodeType="after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Effect transition="in" filter="wipe(up)">
                                      <p:cBhvr>
                                        <p:cTn id="36" dur="500"/>
                                        <p:tgtEl>
                                          <p:spTgt spid="3">
                                            <p:txEl>
                                              <p:pRg st="3" end="3"/>
                                            </p:txEl>
                                          </p:spTgt>
                                        </p:tgtEl>
                                      </p:cBhvr>
                                    </p:animEffect>
                                  </p:childTnLst>
                                </p:cTn>
                              </p:par>
                            </p:childTnLst>
                          </p:cTn>
                        </p:par>
                        <p:par>
                          <p:cTn id="37" fill="hold">
                            <p:stCondLst>
                              <p:cond delay="3000"/>
                            </p:stCondLst>
                            <p:childTnLst>
                              <p:par>
                                <p:cTn id="38" presetID="22" presetClass="entr" presetSubtype="1" fill="hold" grpId="0" nodeType="after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wipe(up)">
                                      <p:cBhvr>
                                        <p:cTn id="40" dur="500"/>
                                        <p:tgtEl>
                                          <p:spTgt spid="3">
                                            <p:txEl>
                                              <p:pRg st="4" end="4"/>
                                            </p:txEl>
                                          </p:spTgt>
                                        </p:tgtEl>
                                      </p:cBhvr>
                                    </p:animEffect>
                                  </p:childTnLst>
                                </p:cTn>
                              </p:par>
                            </p:childTnLst>
                          </p:cTn>
                        </p:par>
                        <p:par>
                          <p:cTn id="41" fill="hold">
                            <p:stCondLst>
                              <p:cond delay="3500"/>
                            </p:stCondLst>
                            <p:childTnLst>
                              <p:par>
                                <p:cTn id="42" presetID="31" presetClass="entr" presetSubtype="0" fill="hold"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1500" fill="hold"/>
                                        <p:tgtEl>
                                          <p:spTgt spid="11"/>
                                        </p:tgtEl>
                                        <p:attrNameLst>
                                          <p:attrName>ppt_w</p:attrName>
                                        </p:attrNameLst>
                                      </p:cBhvr>
                                      <p:tavLst>
                                        <p:tav tm="0">
                                          <p:val>
                                            <p:fltVal val="0"/>
                                          </p:val>
                                        </p:tav>
                                        <p:tav tm="100000">
                                          <p:val>
                                            <p:strVal val="#ppt_w"/>
                                          </p:val>
                                        </p:tav>
                                      </p:tavLst>
                                    </p:anim>
                                    <p:anim calcmode="lin" valueType="num">
                                      <p:cBhvr>
                                        <p:cTn id="45" dur="1500" fill="hold"/>
                                        <p:tgtEl>
                                          <p:spTgt spid="11"/>
                                        </p:tgtEl>
                                        <p:attrNameLst>
                                          <p:attrName>ppt_h</p:attrName>
                                        </p:attrNameLst>
                                      </p:cBhvr>
                                      <p:tavLst>
                                        <p:tav tm="0">
                                          <p:val>
                                            <p:fltVal val="0"/>
                                          </p:val>
                                        </p:tav>
                                        <p:tav tm="100000">
                                          <p:val>
                                            <p:strVal val="#ppt_h"/>
                                          </p:val>
                                        </p:tav>
                                      </p:tavLst>
                                    </p:anim>
                                    <p:anim calcmode="lin" valueType="num">
                                      <p:cBhvr>
                                        <p:cTn id="46" dur="1500" fill="hold"/>
                                        <p:tgtEl>
                                          <p:spTgt spid="11"/>
                                        </p:tgtEl>
                                        <p:attrNameLst>
                                          <p:attrName>style.rotation</p:attrName>
                                        </p:attrNameLst>
                                      </p:cBhvr>
                                      <p:tavLst>
                                        <p:tav tm="0">
                                          <p:val>
                                            <p:fltVal val="90"/>
                                          </p:val>
                                        </p:tav>
                                        <p:tav tm="100000">
                                          <p:val>
                                            <p:fltVal val="0"/>
                                          </p:val>
                                        </p:tav>
                                      </p:tavLst>
                                    </p:anim>
                                    <p:animEffect transition="in" filter="fade">
                                      <p:cBhvr>
                                        <p:cTn id="4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animBg="1"/>
      <p:bldP spid="6" grpId="0"/>
      <p:bldP spid="9" grpId="0"/>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E20659C-64F8-DF11-520F-18CD3BE1D137}"/>
              </a:ext>
            </a:extLst>
          </p:cNvPr>
          <p:cNvPicPr>
            <a:picLocks noChangeAspect="1"/>
          </p:cNvPicPr>
          <p:nvPr/>
        </p:nvPicPr>
        <p:blipFill>
          <a:blip r:embed="rId2"/>
          <a:stretch>
            <a:fillRect/>
          </a:stretch>
        </p:blipFill>
        <p:spPr>
          <a:xfrm>
            <a:off x="3239" y="0"/>
            <a:ext cx="12185522" cy="6858000"/>
          </a:xfrm>
          <a:prstGeom prst="rect">
            <a:avLst/>
          </a:prstGeom>
        </p:spPr>
      </p:pic>
      <p:sp>
        <p:nvSpPr>
          <p:cNvPr id="11" name="Title 1">
            <a:extLst>
              <a:ext uri="{FF2B5EF4-FFF2-40B4-BE49-F238E27FC236}">
                <a16:creationId xmlns:a16="http://schemas.microsoft.com/office/drawing/2014/main" id="{E9F59715-9DA5-3E44-D597-7465744B3395}"/>
              </a:ext>
            </a:extLst>
          </p:cNvPr>
          <p:cNvSpPr>
            <a:spLocks noGrp="1"/>
          </p:cNvSpPr>
          <p:nvPr>
            <p:ph type="title"/>
          </p:nvPr>
        </p:nvSpPr>
        <p:spPr>
          <a:xfrm>
            <a:off x="293914" y="235709"/>
            <a:ext cx="3762789" cy="1431959"/>
          </a:xfrm>
        </p:spPr>
        <p:txBody>
          <a:bodyPr anchor="t">
            <a:normAutofit/>
          </a:bodyPr>
          <a:lstStyle/>
          <a:p>
            <a:r>
              <a:rPr lang="en-GB" sz="4000" dirty="0">
                <a:solidFill>
                  <a:srgbClr val="FFFFFF"/>
                </a:solidFill>
                <a:ea typeface="+mj-lt"/>
                <a:cs typeface="+mj-lt"/>
              </a:rPr>
              <a:t>Challenge One</a:t>
            </a:r>
            <a:endParaRPr lang="en-US" dirty="0"/>
          </a:p>
        </p:txBody>
      </p:sp>
      <p:sp>
        <p:nvSpPr>
          <p:cNvPr id="12" name="Content Placeholder 2">
            <a:extLst>
              <a:ext uri="{FF2B5EF4-FFF2-40B4-BE49-F238E27FC236}">
                <a16:creationId xmlns:a16="http://schemas.microsoft.com/office/drawing/2014/main" id="{09E99335-7274-A304-7603-EA774C6214B8}"/>
              </a:ext>
            </a:extLst>
          </p:cNvPr>
          <p:cNvSpPr>
            <a:spLocks noGrp="1"/>
          </p:cNvSpPr>
          <p:nvPr>
            <p:ph sz="half" idx="1"/>
          </p:nvPr>
        </p:nvSpPr>
        <p:spPr>
          <a:xfrm>
            <a:off x="422910" y="1760633"/>
            <a:ext cx="3427283" cy="4363844"/>
          </a:xfrm>
          <a:solidFill>
            <a:schemeClr val="dk1"/>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chor="t">
            <a:normAutofit/>
          </a:bodyPr>
          <a:lstStyle/>
          <a:p>
            <a:r>
              <a:rPr lang="en-GB" sz="2400" dirty="0">
                <a:solidFill>
                  <a:schemeClr val="bg1"/>
                </a:solidFill>
                <a:ea typeface="+mn-lt"/>
                <a:cs typeface="+mn-lt"/>
              </a:rPr>
              <a:t>Rapid technological change</a:t>
            </a:r>
            <a:endParaRPr lang="en-GB" sz="2400" dirty="0">
              <a:solidFill>
                <a:schemeClr val="bg1"/>
              </a:solidFill>
            </a:endParaRPr>
          </a:p>
          <a:p>
            <a:r>
              <a:rPr lang="en-GB" sz="2400" dirty="0">
                <a:solidFill>
                  <a:schemeClr val="bg1"/>
                </a:solidFill>
                <a:ea typeface="+mn-lt"/>
                <a:cs typeface="+mn-lt"/>
              </a:rPr>
              <a:t>Need for continuous retraining</a:t>
            </a:r>
            <a:endParaRPr lang="en-GB" sz="2400" dirty="0">
              <a:solidFill>
                <a:schemeClr val="bg1"/>
              </a:solidFill>
            </a:endParaRPr>
          </a:p>
          <a:p>
            <a:r>
              <a:rPr lang="en-GB" sz="2400" dirty="0">
                <a:solidFill>
                  <a:schemeClr val="bg1"/>
                </a:solidFill>
                <a:ea typeface="+mn-lt"/>
                <a:cs typeface="+mn-lt"/>
              </a:rPr>
              <a:t>Employees may lack AI literacy</a:t>
            </a:r>
            <a:endParaRPr lang="en-GB" sz="2400" dirty="0">
              <a:solidFill>
                <a:schemeClr val="bg1"/>
              </a:solidFill>
            </a:endParaRPr>
          </a:p>
          <a:p>
            <a:r>
              <a:rPr lang="en-GB" sz="2400" dirty="0">
                <a:solidFill>
                  <a:schemeClr val="bg1"/>
                </a:solidFill>
                <a:ea typeface="+mn-lt"/>
                <a:cs typeface="+mn-lt"/>
              </a:rPr>
              <a:t>Resistance to automation</a:t>
            </a:r>
            <a:endParaRPr lang="en-GB" sz="2400" dirty="0">
              <a:solidFill>
                <a:schemeClr val="bg1"/>
              </a:solidFill>
            </a:endParaRPr>
          </a:p>
          <a:p>
            <a:r>
              <a:rPr lang="en-GB" sz="2400" dirty="0">
                <a:solidFill>
                  <a:schemeClr val="bg1"/>
                </a:solidFill>
                <a:ea typeface="+mn-lt"/>
                <a:cs typeface="+mn-lt"/>
              </a:rPr>
              <a:t>Fear of redundancy</a:t>
            </a:r>
            <a:endParaRPr lang="en-GB" sz="2400" dirty="0">
              <a:solidFill>
                <a:schemeClr val="bg1"/>
              </a:solidFill>
            </a:endParaRPr>
          </a:p>
        </p:txBody>
      </p:sp>
      <p:sp>
        <p:nvSpPr>
          <p:cNvPr id="13" name="Content Placeholder 3">
            <a:extLst>
              <a:ext uri="{FF2B5EF4-FFF2-40B4-BE49-F238E27FC236}">
                <a16:creationId xmlns:a16="http://schemas.microsoft.com/office/drawing/2014/main" id="{2E348F96-6F5E-D7E4-9508-242FB9FEA59D}"/>
              </a:ext>
            </a:extLst>
          </p:cNvPr>
          <p:cNvSpPr>
            <a:spLocks noGrp="1"/>
          </p:cNvSpPr>
          <p:nvPr>
            <p:ph sz="half" idx="2"/>
          </p:nvPr>
        </p:nvSpPr>
        <p:spPr>
          <a:xfrm>
            <a:off x="4269864" y="3095474"/>
            <a:ext cx="3378201" cy="1661051"/>
          </a:xfrm>
          <a:solidFill>
            <a:schemeClr val="dk1"/>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chor="t">
            <a:normAutofit/>
          </a:bodyPr>
          <a:lstStyle/>
          <a:p>
            <a:r>
              <a:rPr lang="en-GB" sz="2400" dirty="0">
                <a:solidFill>
                  <a:schemeClr val="bg1"/>
                </a:solidFill>
                <a:ea typeface="+mn-lt"/>
                <a:cs typeface="+mn-lt"/>
              </a:rPr>
              <a:t>Lower engagement</a:t>
            </a:r>
            <a:endParaRPr lang="en-GB" sz="2400" dirty="0">
              <a:solidFill>
                <a:schemeClr val="bg1"/>
              </a:solidFill>
            </a:endParaRPr>
          </a:p>
          <a:p>
            <a:r>
              <a:rPr lang="en-GB" sz="2400" dirty="0">
                <a:solidFill>
                  <a:schemeClr val="bg1"/>
                </a:solidFill>
                <a:ea typeface="+mn-lt"/>
                <a:cs typeface="+mn-lt"/>
              </a:rPr>
              <a:t>Reduced productivity</a:t>
            </a:r>
            <a:endParaRPr lang="en-GB" sz="2400" dirty="0">
              <a:solidFill>
                <a:schemeClr val="bg1"/>
              </a:solidFill>
            </a:endParaRPr>
          </a:p>
          <a:p>
            <a:r>
              <a:rPr lang="en-GB" sz="2400" dirty="0">
                <a:solidFill>
                  <a:schemeClr val="bg1"/>
                </a:solidFill>
                <a:ea typeface="+mn-lt"/>
                <a:cs typeface="+mn-lt"/>
              </a:rPr>
              <a:t>Slower adoption of A</a:t>
            </a:r>
            <a:r>
              <a:rPr lang="en-GB" sz="2000" dirty="0">
                <a:solidFill>
                  <a:schemeClr val="bg1"/>
                </a:solidFill>
                <a:ea typeface="+mn-lt"/>
                <a:cs typeface="+mn-lt"/>
              </a:rPr>
              <a:t>I</a:t>
            </a:r>
            <a:endParaRPr lang="en-GB" dirty="0">
              <a:solidFill>
                <a:schemeClr val="bg1"/>
              </a:solidFill>
            </a:endParaRPr>
          </a:p>
        </p:txBody>
      </p:sp>
      <p:sp>
        <p:nvSpPr>
          <p:cNvPr id="14" name="TextBox 13">
            <a:extLst>
              <a:ext uri="{FF2B5EF4-FFF2-40B4-BE49-F238E27FC236}">
                <a16:creationId xmlns:a16="http://schemas.microsoft.com/office/drawing/2014/main" id="{8B1FDB5D-0DD1-5191-B2CC-5A02FD36EB80}"/>
              </a:ext>
            </a:extLst>
          </p:cNvPr>
          <p:cNvSpPr txBox="1"/>
          <p:nvPr/>
        </p:nvSpPr>
        <p:spPr>
          <a:xfrm>
            <a:off x="8194332" y="1408268"/>
            <a:ext cx="372291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2400" dirty="0">
                <a:solidFill>
                  <a:srgbClr val="C0A918"/>
                </a:solidFill>
                <a:ea typeface="+mn-lt"/>
                <a:cs typeface="+mn-lt"/>
              </a:rPr>
              <a:t>Skills Gap and Employee Resistance</a:t>
            </a:r>
            <a:endParaRPr lang="en-US" sz="2400" dirty="0">
              <a:solidFill>
                <a:srgbClr val="C0A918"/>
              </a:solidFill>
            </a:endParaRPr>
          </a:p>
        </p:txBody>
      </p:sp>
      <p:sp>
        <p:nvSpPr>
          <p:cNvPr id="15" name="TextBox 14">
            <a:extLst>
              <a:ext uri="{FF2B5EF4-FFF2-40B4-BE49-F238E27FC236}">
                <a16:creationId xmlns:a16="http://schemas.microsoft.com/office/drawing/2014/main" id="{C55C5B54-69B5-2A4F-F8FC-C625E6E1F596}"/>
              </a:ext>
            </a:extLst>
          </p:cNvPr>
          <p:cNvSpPr txBox="1"/>
          <p:nvPr/>
        </p:nvSpPr>
        <p:spPr>
          <a:xfrm>
            <a:off x="422910" y="1206003"/>
            <a:ext cx="2743200" cy="46166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dirty="0">
                <a:solidFill>
                  <a:srgbClr val="C0A918"/>
                </a:solidFill>
              </a:rPr>
              <a:t>Problems</a:t>
            </a:r>
          </a:p>
        </p:txBody>
      </p:sp>
      <p:sp>
        <p:nvSpPr>
          <p:cNvPr id="16" name="TextBox 15">
            <a:extLst>
              <a:ext uri="{FF2B5EF4-FFF2-40B4-BE49-F238E27FC236}">
                <a16:creationId xmlns:a16="http://schemas.microsoft.com/office/drawing/2014/main" id="{3302DD81-7FCE-39DE-630A-11C8436DB656}"/>
              </a:ext>
            </a:extLst>
          </p:cNvPr>
          <p:cNvSpPr txBox="1"/>
          <p:nvPr/>
        </p:nvSpPr>
        <p:spPr>
          <a:xfrm>
            <a:off x="4347378" y="2541592"/>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dirty="0">
                <a:solidFill>
                  <a:srgbClr val="C0A918"/>
                </a:solidFill>
              </a:rPr>
              <a:t>Impact</a:t>
            </a:r>
          </a:p>
        </p:txBody>
      </p:sp>
      <p:pic>
        <p:nvPicPr>
          <p:cNvPr id="17" name="Picture 16">
            <a:extLst>
              <a:ext uri="{FF2B5EF4-FFF2-40B4-BE49-F238E27FC236}">
                <a16:creationId xmlns:a16="http://schemas.microsoft.com/office/drawing/2014/main" id="{C54A31C3-ECB2-B2D5-CFA8-CE039F4793E5}"/>
              </a:ext>
            </a:extLst>
          </p:cNvPr>
          <p:cNvPicPr>
            <a:picLocks noChangeAspect="1"/>
          </p:cNvPicPr>
          <p:nvPr/>
        </p:nvPicPr>
        <p:blipFill>
          <a:blip r:embed="rId3"/>
          <a:stretch>
            <a:fillRect/>
          </a:stretch>
        </p:blipFill>
        <p:spPr>
          <a:xfrm>
            <a:off x="8067736" y="2948571"/>
            <a:ext cx="3378201" cy="2206172"/>
          </a:xfrm>
          <a:prstGeom prst="rect">
            <a:avLst/>
          </a:prstGeom>
          <a:ln>
            <a:noFill/>
          </a:ln>
          <a:effectLst>
            <a:softEdge rad="112500"/>
          </a:effectLst>
        </p:spPr>
      </p:pic>
      <p:sp>
        <p:nvSpPr>
          <p:cNvPr id="18" name="TextBox 17">
            <a:extLst>
              <a:ext uri="{FF2B5EF4-FFF2-40B4-BE49-F238E27FC236}">
                <a16:creationId xmlns:a16="http://schemas.microsoft.com/office/drawing/2014/main" id="{EA7CAC66-504A-C835-8319-5E76488B614C}"/>
              </a:ext>
            </a:extLst>
          </p:cNvPr>
          <p:cNvSpPr txBox="1"/>
          <p:nvPr/>
        </p:nvSpPr>
        <p:spPr>
          <a:xfrm>
            <a:off x="4096184" y="6344478"/>
            <a:ext cx="809171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1"/>
                </a:solidFill>
                <a:ea typeface="+mn-lt"/>
                <a:cs typeface="+mn-lt"/>
              </a:rPr>
              <a:t>Theory Lewin's Change Management Model. (Lewin, 1947; Amini et al., 2025)</a:t>
            </a:r>
            <a:endParaRPr lang="en-US" dirty="0">
              <a:solidFill>
                <a:schemeClr val="bg1"/>
              </a:solidFill>
            </a:endParaRPr>
          </a:p>
        </p:txBody>
      </p:sp>
      <p:sp>
        <p:nvSpPr>
          <p:cNvPr id="19" name="TextBox 18">
            <a:extLst>
              <a:ext uri="{FF2B5EF4-FFF2-40B4-BE49-F238E27FC236}">
                <a16:creationId xmlns:a16="http://schemas.microsoft.com/office/drawing/2014/main" id="{8B452631-731D-8C12-B17F-FA91309E8373}"/>
              </a:ext>
            </a:extLst>
          </p:cNvPr>
          <p:cNvSpPr txBox="1"/>
          <p:nvPr/>
        </p:nvSpPr>
        <p:spPr>
          <a:xfrm>
            <a:off x="9482135" y="-1015300"/>
            <a:ext cx="2338362" cy="2737096"/>
          </a:xfrm>
          <a:prstGeom prst="rect">
            <a:avLst/>
          </a:prstGeom>
        </p:spPr>
        <p:txBody>
          <a:bodyPr wrap="square" lIns="0" tIns="0" rIns="0" bIns="0" rtlCol="0" anchor="t">
            <a:spAutoFit/>
          </a:bodyPr>
          <a:lstStyle/>
          <a:p>
            <a:pPr algn="r">
              <a:lnSpc>
                <a:spcPts val="25137"/>
              </a:lnSpc>
            </a:pPr>
            <a:r>
              <a:rPr lang="en-US" sz="9600" dirty="0">
                <a:solidFill>
                  <a:srgbClr val="A6A6A6"/>
                </a:solidFill>
                <a:latin typeface="Anton"/>
                <a:ea typeface="Anton"/>
                <a:cs typeface="Anton"/>
                <a:sym typeface="Anton"/>
              </a:rPr>
              <a:t>14</a:t>
            </a:r>
          </a:p>
        </p:txBody>
      </p:sp>
      <p:sp>
        <p:nvSpPr>
          <p:cNvPr id="2" name="TextBox 1">
            <a:extLst>
              <a:ext uri="{FF2B5EF4-FFF2-40B4-BE49-F238E27FC236}">
                <a16:creationId xmlns:a16="http://schemas.microsoft.com/office/drawing/2014/main" id="{39D6F93A-FA15-F80A-08FD-748F1E87B99D}"/>
              </a:ext>
            </a:extLst>
          </p:cNvPr>
          <p:cNvSpPr txBox="1"/>
          <p:nvPr/>
        </p:nvSpPr>
        <p:spPr>
          <a:xfrm>
            <a:off x="9588617" y="2278289"/>
            <a:ext cx="2599280"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dirty="0">
                <a:solidFill>
                  <a:srgbClr val="FFFFFF"/>
                </a:solidFill>
                <a:latin typeface="Arial" panose="020B0604020202020204" pitchFamily="34" charset="0"/>
                <a:ea typeface="Anonymous Pro"/>
                <a:cs typeface="Arial" panose="020B0604020202020204" pitchFamily="34" charset="0"/>
                <a:sym typeface="Anonymous Pro"/>
              </a:rPr>
              <a:t>Armands </a:t>
            </a:r>
            <a:r>
              <a:rPr lang="en-US" sz="1600" dirty="0" err="1">
                <a:solidFill>
                  <a:srgbClr val="FFFFFF"/>
                </a:solidFill>
                <a:latin typeface="Arial" panose="020B0604020202020204" pitchFamily="34" charset="0"/>
                <a:ea typeface="Anonymous Pro"/>
                <a:cs typeface="Arial" panose="020B0604020202020204" pitchFamily="34" charset="0"/>
                <a:sym typeface="Anonymous Pro"/>
              </a:rPr>
              <a:t>Putersevics</a:t>
            </a:r>
            <a:endParaRPr lang="en-US" sz="1600" spc="217" dirty="0">
              <a:solidFill>
                <a:schemeClr val="bg1"/>
              </a:solidFill>
              <a:latin typeface="Muli"/>
              <a:ea typeface="Muli"/>
              <a:cs typeface="Muli"/>
              <a:sym typeface="Muli"/>
            </a:endParaRPr>
          </a:p>
        </p:txBody>
      </p:sp>
    </p:spTree>
    <p:extLst>
      <p:ext uri="{BB962C8B-B14F-4D97-AF65-F5344CB8AC3E}">
        <p14:creationId xmlns:p14="http://schemas.microsoft.com/office/powerpoint/2010/main" val="759386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1000"/>
                                        <p:tgtEl>
                                          <p:spTgt spid="17"/>
                                        </p:tgtEl>
                                      </p:cBhvr>
                                    </p:animEffect>
                                    <p:anim calcmode="lin" valueType="num">
                                      <p:cBhvr>
                                        <p:cTn id="21" dur="1000" fill="hold"/>
                                        <p:tgtEl>
                                          <p:spTgt spid="17"/>
                                        </p:tgtEl>
                                        <p:attrNameLst>
                                          <p:attrName>ppt_x</p:attrName>
                                        </p:attrNameLst>
                                      </p:cBhvr>
                                      <p:tavLst>
                                        <p:tav tm="0">
                                          <p:val>
                                            <p:strVal val="#ppt_x"/>
                                          </p:val>
                                        </p:tav>
                                        <p:tav tm="100000">
                                          <p:val>
                                            <p:strVal val="#ppt_x"/>
                                          </p:val>
                                        </p:tav>
                                      </p:tavLst>
                                    </p:anim>
                                    <p:anim calcmode="lin" valueType="num">
                                      <p:cBhvr>
                                        <p:cTn id="22" dur="1000" fill="hold"/>
                                        <p:tgtEl>
                                          <p:spTgt spid="17"/>
                                        </p:tgtEl>
                                        <p:attrNameLst>
                                          <p:attrName>ppt_y</p:attrName>
                                        </p:attrNameLst>
                                      </p:cBhvr>
                                      <p:tavLst>
                                        <p:tav tm="0">
                                          <p:val>
                                            <p:strVal val="#ppt_y+.1"/>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0-#ppt_w/2"/>
                                          </p:val>
                                        </p:tav>
                                        <p:tav tm="100000">
                                          <p:val>
                                            <p:strVal val="#ppt_x"/>
                                          </p:val>
                                        </p:tav>
                                      </p:tavLst>
                                    </p:anim>
                                    <p:anim calcmode="lin" valueType="num">
                                      <p:cBhvr additive="base">
                                        <p:cTn id="26" dur="500" fill="hold"/>
                                        <p:tgtEl>
                                          <p:spTgt spid="15"/>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2" presetClass="entr" presetSubtype="1" fill="hold" grpId="0" nodeType="afterEffect">
                                  <p:stCondLst>
                                    <p:cond delay="0"/>
                                  </p:stCondLst>
                                  <p:childTnLst>
                                    <p:set>
                                      <p:cBhvr>
                                        <p:cTn id="29" dur="1" fill="hold">
                                          <p:stCondLst>
                                            <p:cond delay="0"/>
                                          </p:stCondLst>
                                        </p:cTn>
                                        <p:tgtEl>
                                          <p:spTgt spid="12">
                                            <p:bg/>
                                          </p:spTgt>
                                        </p:tgtEl>
                                        <p:attrNameLst>
                                          <p:attrName>style.visibility</p:attrName>
                                        </p:attrNameLst>
                                      </p:cBhvr>
                                      <p:to>
                                        <p:strVal val="visible"/>
                                      </p:to>
                                    </p:set>
                                    <p:animEffect transition="in" filter="wipe(up)">
                                      <p:cBhvr>
                                        <p:cTn id="30" dur="500"/>
                                        <p:tgtEl>
                                          <p:spTgt spid="12">
                                            <p:bg/>
                                          </p:spTgt>
                                        </p:tgtEl>
                                      </p:cBhvr>
                                    </p:animEffect>
                                  </p:childTnLst>
                                </p:cTn>
                              </p:par>
                            </p:childTnLst>
                          </p:cTn>
                        </p:par>
                        <p:par>
                          <p:cTn id="31" fill="hold">
                            <p:stCondLst>
                              <p:cond delay="2000"/>
                            </p:stCondLst>
                            <p:childTnLst>
                              <p:par>
                                <p:cTn id="32" presetID="22" presetClass="entr" presetSubtype="1" fill="hold" grpId="0" nodeType="afterEffect">
                                  <p:stCondLst>
                                    <p:cond delay="0"/>
                                  </p:stCondLst>
                                  <p:childTnLst>
                                    <p:set>
                                      <p:cBhvr>
                                        <p:cTn id="33" dur="1" fill="hold">
                                          <p:stCondLst>
                                            <p:cond delay="0"/>
                                          </p:stCondLst>
                                        </p:cTn>
                                        <p:tgtEl>
                                          <p:spTgt spid="12">
                                            <p:txEl>
                                              <p:pRg st="0" end="0"/>
                                            </p:txEl>
                                          </p:spTgt>
                                        </p:tgtEl>
                                        <p:attrNameLst>
                                          <p:attrName>style.visibility</p:attrName>
                                        </p:attrNameLst>
                                      </p:cBhvr>
                                      <p:to>
                                        <p:strVal val="visible"/>
                                      </p:to>
                                    </p:set>
                                    <p:animEffect transition="in" filter="wipe(up)">
                                      <p:cBhvr>
                                        <p:cTn id="34" dur="500"/>
                                        <p:tgtEl>
                                          <p:spTgt spid="12">
                                            <p:txEl>
                                              <p:pRg st="0" end="0"/>
                                            </p:txEl>
                                          </p:spTgt>
                                        </p:tgtEl>
                                      </p:cBhvr>
                                    </p:animEffect>
                                  </p:childTnLst>
                                </p:cTn>
                              </p:par>
                            </p:childTnLst>
                          </p:cTn>
                        </p:par>
                        <p:par>
                          <p:cTn id="35" fill="hold">
                            <p:stCondLst>
                              <p:cond delay="2500"/>
                            </p:stCondLst>
                            <p:childTnLst>
                              <p:par>
                                <p:cTn id="36" presetID="22" presetClass="entr" presetSubtype="1" fill="hold" grpId="0" nodeType="afterEffect">
                                  <p:stCondLst>
                                    <p:cond delay="1000"/>
                                  </p:stCondLst>
                                  <p:childTnLst>
                                    <p:set>
                                      <p:cBhvr>
                                        <p:cTn id="37" dur="1" fill="hold">
                                          <p:stCondLst>
                                            <p:cond delay="0"/>
                                          </p:stCondLst>
                                        </p:cTn>
                                        <p:tgtEl>
                                          <p:spTgt spid="12">
                                            <p:txEl>
                                              <p:pRg st="1" end="1"/>
                                            </p:txEl>
                                          </p:spTgt>
                                        </p:tgtEl>
                                        <p:attrNameLst>
                                          <p:attrName>style.visibility</p:attrName>
                                        </p:attrNameLst>
                                      </p:cBhvr>
                                      <p:to>
                                        <p:strVal val="visible"/>
                                      </p:to>
                                    </p:set>
                                    <p:animEffect transition="in" filter="wipe(up)">
                                      <p:cBhvr>
                                        <p:cTn id="38" dur="500"/>
                                        <p:tgtEl>
                                          <p:spTgt spid="12">
                                            <p:txEl>
                                              <p:pRg st="1" end="1"/>
                                            </p:txEl>
                                          </p:spTgt>
                                        </p:tgtEl>
                                      </p:cBhvr>
                                    </p:animEffect>
                                  </p:childTnLst>
                                </p:cTn>
                              </p:par>
                            </p:childTnLst>
                          </p:cTn>
                        </p:par>
                        <p:par>
                          <p:cTn id="39" fill="hold">
                            <p:stCondLst>
                              <p:cond delay="4000"/>
                            </p:stCondLst>
                            <p:childTnLst>
                              <p:par>
                                <p:cTn id="40" presetID="22" presetClass="entr" presetSubtype="1" fill="hold" grpId="0" nodeType="afterEffect">
                                  <p:stCondLst>
                                    <p:cond delay="1000"/>
                                  </p:stCondLst>
                                  <p:childTnLst>
                                    <p:set>
                                      <p:cBhvr>
                                        <p:cTn id="41" dur="1" fill="hold">
                                          <p:stCondLst>
                                            <p:cond delay="0"/>
                                          </p:stCondLst>
                                        </p:cTn>
                                        <p:tgtEl>
                                          <p:spTgt spid="12">
                                            <p:txEl>
                                              <p:pRg st="2" end="2"/>
                                            </p:txEl>
                                          </p:spTgt>
                                        </p:tgtEl>
                                        <p:attrNameLst>
                                          <p:attrName>style.visibility</p:attrName>
                                        </p:attrNameLst>
                                      </p:cBhvr>
                                      <p:to>
                                        <p:strVal val="visible"/>
                                      </p:to>
                                    </p:set>
                                    <p:animEffect transition="in" filter="wipe(up)">
                                      <p:cBhvr>
                                        <p:cTn id="42" dur="500"/>
                                        <p:tgtEl>
                                          <p:spTgt spid="12">
                                            <p:txEl>
                                              <p:pRg st="2" end="2"/>
                                            </p:txEl>
                                          </p:spTgt>
                                        </p:tgtEl>
                                      </p:cBhvr>
                                    </p:animEffect>
                                  </p:childTnLst>
                                </p:cTn>
                              </p:par>
                            </p:childTnLst>
                          </p:cTn>
                        </p:par>
                        <p:par>
                          <p:cTn id="43" fill="hold">
                            <p:stCondLst>
                              <p:cond delay="5500"/>
                            </p:stCondLst>
                            <p:childTnLst>
                              <p:par>
                                <p:cTn id="44" presetID="22" presetClass="entr" presetSubtype="1" fill="hold" grpId="0" nodeType="afterEffect">
                                  <p:stCondLst>
                                    <p:cond delay="1000"/>
                                  </p:stCondLst>
                                  <p:childTnLst>
                                    <p:set>
                                      <p:cBhvr>
                                        <p:cTn id="45" dur="1" fill="hold">
                                          <p:stCondLst>
                                            <p:cond delay="0"/>
                                          </p:stCondLst>
                                        </p:cTn>
                                        <p:tgtEl>
                                          <p:spTgt spid="12">
                                            <p:txEl>
                                              <p:pRg st="3" end="3"/>
                                            </p:txEl>
                                          </p:spTgt>
                                        </p:tgtEl>
                                        <p:attrNameLst>
                                          <p:attrName>style.visibility</p:attrName>
                                        </p:attrNameLst>
                                      </p:cBhvr>
                                      <p:to>
                                        <p:strVal val="visible"/>
                                      </p:to>
                                    </p:set>
                                    <p:animEffect transition="in" filter="wipe(up)">
                                      <p:cBhvr>
                                        <p:cTn id="46" dur="500"/>
                                        <p:tgtEl>
                                          <p:spTgt spid="12">
                                            <p:txEl>
                                              <p:pRg st="3" end="3"/>
                                            </p:txEl>
                                          </p:spTgt>
                                        </p:tgtEl>
                                      </p:cBhvr>
                                    </p:animEffect>
                                  </p:childTnLst>
                                </p:cTn>
                              </p:par>
                            </p:childTnLst>
                          </p:cTn>
                        </p:par>
                        <p:par>
                          <p:cTn id="47" fill="hold">
                            <p:stCondLst>
                              <p:cond delay="7000"/>
                            </p:stCondLst>
                            <p:childTnLst>
                              <p:par>
                                <p:cTn id="48" presetID="22" presetClass="entr" presetSubtype="1" fill="hold" grpId="0" nodeType="afterEffect">
                                  <p:stCondLst>
                                    <p:cond delay="1000"/>
                                  </p:stCondLst>
                                  <p:childTnLst>
                                    <p:set>
                                      <p:cBhvr>
                                        <p:cTn id="49" dur="1" fill="hold">
                                          <p:stCondLst>
                                            <p:cond delay="0"/>
                                          </p:stCondLst>
                                        </p:cTn>
                                        <p:tgtEl>
                                          <p:spTgt spid="12">
                                            <p:txEl>
                                              <p:pRg st="4" end="4"/>
                                            </p:txEl>
                                          </p:spTgt>
                                        </p:tgtEl>
                                        <p:attrNameLst>
                                          <p:attrName>style.visibility</p:attrName>
                                        </p:attrNameLst>
                                      </p:cBhvr>
                                      <p:to>
                                        <p:strVal val="visible"/>
                                      </p:to>
                                    </p:set>
                                    <p:animEffect transition="in" filter="wipe(up)">
                                      <p:cBhvr>
                                        <p:cTn id="50" dur="500"/>
                                        <p:tgtEl>
                                          <p:spTgt spid="12">
                                            <p:txEl>
                                              <p:pRg st="4" end="4"/>
                                            </p:txEl>
                                          </p:spTgt>
                                        </p:tgtEl>
                                      </p:cBhvr>
                                    </p:animEffect>
                                  </p:childTnLst>
                                </p:cTn>
                              </p:par>
                            </p:childTnLst>
                          </p:cTn>
                        </p:par>
                        <p:par>
                          <p:cTn id="51" fill="hold">
                            <p:stCondLst>
                              <p:cond delay="8500"/>
                            </p:stCondLst>
                            <p:childTnLst>
                              <p:par>
                                <p:cTn id="52" presetID="2" presetClass="entr" presetSubtype="1"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9000"/>
                            </p:stCondLst>
                            <p:childTnLst>
                              <p:par>
                                <p:cTn id="57" presetID="22" presetClass="entr" presetSubtype="1" fill="hold" grpId="0" nodeType="afterEffect">
                                  <p:stCondLst>
                                    <p:cond delay="0"/>
                                  </p:stCondLst>
                                  <p:childTnLst>
                                    <p:set>
                                      <p:cBhvr>
                                        <p:cTn id="58" dur="1" fill="hold">
                                          <p:stCondLst>
                                            <p:cond delay="0"/>
                                          </p:stCondLst>
                                        </p:cTn>
                                        <p:tgtEl>
                                          <p:spTgt spid="13">
                                            <p:bg/>
                                          </p:spTgt>
                                        </p:tgtEl>
                                        <p:attrNameLst>
                                          <p:attrName>style.visibility</p:attrName>
                                        </p:attrNameLst>
                                      </p:cBhvr>
                                      <p:to>
                                        <p:strVal val="visible"/>
                                      </p:to>
                                    </p:set>
                                    <p:animEffect transition="in" filter="wipe(up)">
                                      <p:cBhvr>
                                        <p:cTn id="59" dur="500"/>
                                        <p:tgtEl>
                                          <p:spTgt spid="13">
                                            <p:bg/>
                                          </p:spTgt>
                                        </p:tgtEl>
                                      </p:cBhvr>
                                    </p:animEffect>
                                  </p:childTnLst>
                                </p:cTn>
                              </p:par>
                            </p:childTnLst>
                          </p:cTn>
                        </p:par>
                        <p:par>
                          <p:cTn id="60" fill="hold">
                            <p:stCondLst>
                              <p:cond delay="9500"/>
                            </p:stCondLst>
                            <p:childTnLst>
                              <p:par>
                                <p:cTn id="61" presetID="22" presetClass="entr" presetSubtype="1" fill="hold" grpId="0" nodeType="afterEffect">
                                  <p:stCondLst>
                                    <p:cond delay="0"/>
                                  </p:stCondLst>
                                  <p:childTnLst>
                                    <p:set>
                                      <p:cBhvr>
                                        <p:cTn id="62" dur="1" fill="hold">
                                          <p:stCondLst>
                                            <p:cond delay="0"/>
                                          </p:stCondLst>
                                        </p:cTn>
                                        <p:tgtEl>
                                          <p:spTgt spid="13">
                                            <p:txEl>
                                              <p:pRg st="0" end="0"/>
                                            </p:txEl>
                                          </p:spTgt>
                                        </p:tgtEl>
                                        <p:attrNameLst>
                                          <p:attrName>style.visibility</p:attrName>
                                        </p:attrNameLst>
                                      </p:cBhvr>
                                      <p:to>
                                        <p:strVal val="visible"/>
                                      </p:to>
                                    </p:set>
                                    <p:animEffect transition="in" filter="wipe(up)">
                                      <p:cBhvr>
                                        <p:cTn id="63" dur="500"/>
                                        <p:tgtEl>
                                          <p:spTgt spid="13">
                                            <p:txEl>
                                              <p:pRg st="0" end="0"/>
                                            </p:txEl>
                                          </p:spTgt>
                                        </p:tgtEl>
                                      </p:cBhvr>
                                    </p:animEffect>
                                  </p:childTnLst>
                                </p:cTn>
                              </p:par>
                            </p:childTnLst>
                          </p:cTn>
                        </p:par>
                        <p:par>
                          <p:cTn id="64" fill="hold">
                            <p:stCondLst>
                              <p:cond delay="10000"/>
                            </p:stCondLst>
                            <p:childTnLst>
                              <p:par>
                                <p:cTn id="65" presetID="22" presetClass="entr" presetSubtype="1" fill="hold" grpId="0" nodeType="afterEffect">
                                  <p:stCondLst>
                                    <p:cond delay="1000"/>
                                  </p:stCondLst>
                                  <p:childTnLst>
                                    <p:set>
                                      <p:cBhvr>
                                        <p:cTn id="66" dur="1" fill="hold">
                                          <p:stCondLst>
                                            <p:cond delay="0"/>
                                          </p:stCondLst>
                                        </p:cTn>
                                        <p:tgtEl>
                                          <p:spTgt spid="13">
                                            <p:txEl>
                                              <p:pRg st="1" end="1"/>
                                            </p:txEl>
                                          </p:spTgt>
                                        </p:tgtEl>
                                        <p:attrNameLst>
                                          <p:attrName>style.visibility</p:attrName>
                                        </p:attrNameLst>
                                      </p:cBhvr>
                                      <p:to>
                                        <p:strVal val="visible"/>
                                      </p:to>
                                    </p:set>
                                    <p:animEffect transition="in" filter="wipe(up)">
                                      <p:cBhvr>
                                        <p:cTn id="67" dur="500"/>
                                        <p:tgtEl>
                                          <p:spTgt spid="13">
                                            <p:txEl>
                                              <p:pRg st="1" end="1"/>
                                            </p:txEl>
                                          </p:spTgt>
                                        </p:tgtEl>
                                      </p:cBhvr>
                                    </p:animEffect>
                                  </p:childTnLst>
                                </p:cTn>
                              </p:par>
                            </p:childTnLst>
                          </p:cTn>
                        </p:par>
                        <p:par>
                          <p:cTn id="68" fill="hold">
                            <p:stCondLst>
                              <p:cond delay="11500"/>
                            </p:stCondLst>
                            <p:childTnLst>
                              <p:par>
                                <p:cTn id="69" presetID="22" presetClass="entr" presetSubtype="1" fill="hold" grpId="0" nodeType="afterEffect">
                                  <p:stCondLst>
                                    <p:cond delay="1000"/>
                                  </p:stCondLst>
                                  <p:childTnLst>
                                    <p:set>
                                      <p:cBhvr>
                                        <p:cTn id="70" dur="1" fill="hold">
                                          <p:stCondLst>
                                            <p:cond delay="0"/>
                                          </p:stCondLst>
                                        </p:cTn>
                                        <p:tgtEl>
                                          <p:spTgt spid="13">
                                            <p:txEl>
                                              <p:pRg st="2" end="2"/>
                                            </p:txEl>
                                          </p:spTgt>
                                        </p:tgtEl>
                                        <p:attrNameLst>
                                          <p:attrName>style.visibility</p:attrName>
                                        </p:attrNameLst>
                                      </p:cBhvr>
                                      <p:to>
                                        <p:strVal val="visible"/>
                                      </p:to>
                                    </p:set>
                                    <p:animEffect transition="in" filter="wipe(up)">
                                      <p:cBhvr>
                                        <p:cTn id="71" dur="500"/>
                                        <p:tgtEl>
                                          <p:spTgt spid="13">
                                            <p:txEl>
                                              <p:pRg st="2" end="2"/>
                                            </p:txEl>
                                          </p:spTgt>
                                        </p:tgtEl>
                                      </p:cBhvr>
                                    </p:animEffect>
                                  </p:childTnLst>
                                </p:cTn>
                              </p:par>
                            </p:childTnLst>
                          </p:cTn>
                        </p:par>
                        <p:par>
                          <p:cTn id="72" fill="hold">
                            <p:stCondLst>
                              <p:cond delay="13000"/>
                            </p:stCondLst>
                            <p:childTnLst>
                              <p:par>
                                <p:cTn id="73" presetID="10" presetClass="entr" presetSubtype="0" fill="hold" grpId="0"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fade">
                                      <p:cBhvr>
                                        <p:cTn id="7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uiExpand="1" build="p" animBg="1"/>
      <p:bldP spid="13" grpId="0" uiExpand="1" build="p" animBg="1"/>
      <p:bldP spid="14" grpId="0"/>
      <p:bldP spid="15" grpId="0" animBg="1"/>
      <p:bldP spid="16" grpId="0"/>
      <p:bldP spid="18" grpId="0"/>
      <p:bldP spid="19"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39C37FE-E085-3D4A-1BDE-68F2D7564631}"/>
              </a:ext>
            </a:extLst>
          </p:cNvPr>
          <p:cNvPicPr>
            <a:picLocks noChangeAspect="1"/>
          </p:cNvPicPr>
          <p:nvPr/>
        </p:nvPicPr>
        <p:blipFill>
          <a:blip r:embed="rId2"/>
          <a:stretch>
            <a:fillRect/>
          </a:stretch>
        </p:blipFill>
        <p:spPr>
          <a:xfrm>
            <a:off x="3239" y="0"/>
            <a:ext cx="12185522" cy="6858000"/>
          </a:xfrm>
          <a:prstGeom prst="rect">
            <a:avLst/>
          </a:prstGeom>
        </p:spPr>
      </p:pic>
      <p:sp>
        <p:nvSpPr>
          <p:cNvPr id="7" name="Title 1">
            <a:extLst>
              <a:ext uri="{FF2B5EF4-FFF2-40B4-BE49-F238E27FC236}">
                <a16:creationId xmlns:a16="http://schemas.microsoft.com/office/drawing/2014/main" id="{18D32053-AC49-FB00-66E8-B9089F7CA31A}"/>
              </a:ext>
            </a:extLst>
          </p:cNvPr>
          <p:cNvSpPr>
            <a:spLocks noGrp="1"/>
          </p:cNvSpPr>
          <p:nvPr>
            <p:ph type="title"/>
          </p:nvPr>
        </p:nvSpPr>
        <p:spPr>
          <a:xfrm>
            <a:off x="328386" y="196997"/>
            <a:ext cx="4166612" cy="717403"/>
          </a:xfrm>
        </p:spPr>
        <p:txBody>
          <a:bodyPr anchor="t">
            <a:normAutofit fontScale="90000"/>
          </a:bodyPr>
          <a:lstStyle/>
          <a:p>
            <a:r>
              <a:rPr lang="en-GB" sz="4000" b="1" dirty="0">
                <a:solidFill>
                  <a:schemeClr val="bg1"/>
                </a:solidFill>
                <a:latin typeface="Arial Black" panose="020B0A04020102020204" pitchFamily="34" charset="0"/>
                <a:ea typeface="+mj-lt"/>
                <a:cs typeface="+mj-lt"/>
              </a:rPr>
              <a:t>Challenge Two</a:t>
            </a:r>
            <a:endParaRPr lang="en-US" sz="4000" b="1" dirty="0">
              <a:solidFill>
                <a:schemeClr val="bg1"/>
              </a:solidFill>
              <a:latin typeface="Arial Black" panose="020B0A04020102020204" pitchFamily="34" charset="0"/>
            </a:endParaRPr>
          </a:p>
        </p:txBody>
      </p:sp>
      <p:sp>
        <p:nvSpPr>
          <p:cNvPr id="8" name="Content Placeholder 2">
            <a:extLst>
              <a:ext uri="{FF2B5EF4-FFF2-40B4-BE49-F238E27FC236}">
                <a16:creationId xmlns:a16="http://schemas.microsoft.com/office/drawing/2014/main" id="{4072156F-EEA3-7737-9487-815E114D8498}"/>
              </a:ext>
            </a:extLst>
          </p:cNvPr>
          <p:cNvSpPr>
            <a:spLocks noGrp="1"/>
          </p:cNvSpPr>
          <p:nvPr>
            <p:ph sz="half" idx="1"/>
          </p:nvPr>
        </p:nvSpPr>
        <p:spPr>
          <a:xfrm>
            <a:off x="2955392" y="1793696"/>
            <a:ext cx="3427283" cy="3376497"/>
          </a:xfr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chor="t">
            <a:normAutofit/>
          </a:bodyPr>
          <a:lstStyle/>
          <a:p>
            <a:r>
              <a:rPr lang="en-GB" sz="2400" dirty="0">
                <a:solidFill>
                  <a:schemeClr val="bg1"/>
                </a:solidFill>
                <a:latin typeface="Arial" panose="020B0604020202020204" pitchFamily="34" charset="0"/>
                <a:ea typeface="+mn-lt"/>
                <a:cs typeface="Arial" panose="020B0604020202020204" pitchFamily="34" charset="0"/>
              </a:rPr>
              <a:t>AI bias in HR decision making</a:t>
            </a:r>
            <a:endParaRPr lang="en-GB" sz="2400" dirty="0">
              <a:solidFill>
                <a:schemeClr val="bg1"/>
              </a:solidFill>
              <a:latin typeface="Arial" panose="020B0604020202020204" pitchFamily="34" charset="0"/>
              <a:cs typeface="Arial" panose="020B0604020202020204" pitchFamily="34" charset="0"/>
            </a:endParaRPr>
          </a:p>
          <a:p>
            <a:r>
              <a:rPr lang="en-GB" sz="2400" dirty="0">
                <a:solidFill>
                  <a:schemeClr val="bg1"/>
                </a:solidFill>
                <a:latin typeface="Arial" panose="020B0604020202020204" pitchFamily="34" charset="0"/>
                <a:ea typeface="+mn-lt"/>
                <a:cs typeface="Arial" panose="020B0604020202020204" pitchFamily="34" charset="0"/>
              </a:rPr>
              <a:t>Data privacy risks</a:t>
            </a:r>
            <a:endParaRPr lang="en-GB" sz="2400" dirty="0">
              <a:solidFill>
                <a:schemeClr val="bg1"/>
              </a:solidFill>
              <a:latin typeface="Arial" panose="020B0604020202020204" pitchFamily="34" charset="0"/>
              <a:cs typeface="Arial" panose="020B0604020202020204" pitchFamily="34" charset="0"/>
            </a:endParaRPr>
          </a:p>
          <a:p>
            <a:r>
              <a:rPr lang="en-GB" sz="2400" dirty="0">
                <a:solidFill>
                  <a:schemeClr val="bg1"/>
                </a:solidFill>
                <a:latin typeface="Arial" panose="020B0604020202020204" pitchFamily="34" charset="0"/>
                <a:ea typeface="+mn-lt"/>
                <a:cs typeface="Arial" panose="020B0604020202020204" pitchFamily="34" charset="0"/>
              </a:rPr>
              <a:t>Cybersecurity threats</a:t>
            </a:r>
            <a:endParaRPr lang="en-GB" sz="2400" dirty="0">
              <a:solidFill>
                <a:schemeClr val="bg1"/>
              </a:solidFill>
              <a:latin typeface="Arial" panose="020B0604020202020204" pitchFamily="34" charset="0"/>
              <a:cs typeface="Arial" panose="020B0604020202020204" pitchFamily="34" charset="0"/>
            </a:endParaRPr>
          </a:p>
          <a:p>
            <a:r>
              <a:rPr lang="en-GB" sz="2400" dirty="0">
                <a:solidFill>
                  <a:schemeClr val="bg1"/>
                </a:solidFill>
                <a:latin typeface="Arial" panose="020B0604020202020204" pitchFamily="34" charset="0"/>
                <a:ea typeface="+mn-lt"/>
                <a:cs typeface="Arial" panose="020B0604020202020204" pitchFamily="34" charset="0"/>
              </a:rPr>
              <a:t>Dependence on AI systems</a:t>
            </a:r>
            <a:endParaRPr lang="en-GB" sz="2400" dirty="0">
              <a:solidFill>
                <a:schemeClr val="bg1"/>
              </a:solidFill>
              <a:latin typeface="Arial" panose="020B0604020202020204" pitchFamily="34" charset="0"/>
              <a:cs typeface="Arial" panose="020B0604020202020204" pitchFamily="34" charset="0"/>
            </a:endParaRPr>
          </a:p>
          <a:p>
            <a:r>
              <a:rPr lang="en-GB" sz="2400" dirty="0">
                <a:solidFill>
                  <a:schemeClr val="bg1"/>
                </a:solidFill>
                <a:latin typeface="Arial" panose="020B0604020202020204" pitchFamily="34" charset="0"/>
                <a:ea typeface="+mn-lt"/>
                <a:cs typeface="Arial" panose="020B0604020202020204" pitchFamily="34" charset="0"/>
              </a:rPr>
              <a:t>Maintaining human oversight</a:t>
            </a:r>
            <a:endParaRPr lang="en-GB" sz="2400" dirty="0">
              <a:solidFill>
                <a:schemeClr val="bg1"/>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6A44EEE7-12A4-8B3F-46B2-5F9E2D95754D}"/>
              </a:ext>
            </a:extLst>
          </p:cNvPr>
          <p:cNvSpPr txBox="1"/>
          <p:nvPr/>
        </p:nvSpPr>
        <p:spPr>
          <a:xfrm>
            <a:off x="9161654" y="1482453"/>
            <a:ext cx="2743200" cy="646331"/>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dirty="0">
                <a:solidFill>
                  <a:srgbClr val="C0A918"/>
                </a:solidFill>
                <a:latin typeface="Muli" panose="020B0604020202020204" charset="0"/>
                <a:ea typeface="+mn-lt"/>
                <a:cs typeface="+mn-lt"/>
              </a:rPr>
              <a:t>Ethical and Operational Risks</a:t>
            </a:r>
            <a:endParaRPr lang="en-US" dirty="0">
              <a:solidFill>
                <a:srgbClr val="C0A918"/>
              </a:solidFill>
              <a:latin typeface="Muli" panose="020B0604020202020204" charset="0"/>
            </a:endParaRPr>
          </a:p>
        </p:txBody>
      </p:sp>
      <p:sp>
        <p:nvSpPr>
          <p:cNvPr id="10" name="TextBox 9">
            <a:extLst>
              <a:ext uri="{FF2B5EF4-FFF2-40B4-BE49-F238E27FC236}">
                <a16:creationId xmlns:a16="http://schemas.microsoft.com/office/drawing/2014/main" id="{79EBE977-5367-A360-02A8-ECC88C14A87E}"/>
              </a:ext>
            </a:extLst>
          </p:cNvPr>
          <p:cNvSpPr txBox="1"/>
          <p:nvPr/>
        </p:nvSpPr>
        <p:spPr>
          <a:xfrm>
            <a:off x="2955392" y="1322503"/>
            <a:ext cx="1686458" cy="46166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dirty="0">
                <a:solidFill>
                  <a:srgbClr val="C0A918"/>
                </a:solidFill>
              </a:rPr>
              <a:t>Challenges</a:t>
            </a:r>
          </a:p>
        </p:txBody>
      </p:sp>
      <p:pic>
        <p:nvPicPr>
          <p:cNvPr id="11" name="Picture 10">
            <a:extLst>
              <a:ext uri="{FF2B5EF4-FFF2-40B4-BE49-F238E27FC236}">
                <a16:creationId xmlns:a16="http://schemas.microsoft.com/office/drawing/2014/main" id="{BC2AE32E-DC58-32C3-A5E4-C3FAFB634A80}"/>
              </a:ext>
            </a:extLst>
          </p:cNvPr>
          <p:cNvPicPr>
            <a:picLocks noChangeAspect="1"/>
          </p:cNvPicPr>
          <p:nvPr/>
        </p:nvPicPr>
        <p:blipFill>
          <a:blip r:embed="rId3"/>
          <a:stretch>
            <a:fillRect/>
          </a:stretch>
        </p:blipFill>
        <p:spPr>
          <a:xfrm>
            <a:off x="6571343" y="1925648"/>
            <a:ext cx="3610429" cy="3164115"/>
          </a:xfrm>
          <a:prstGeom prst="rect">
            <a:avLst/>
          </a:prstGeom>
          <a:ln>
            <a:noFill/>
          </a:ln>
          <a:effectLst>
            <a:softEdge rad="112500"/>
          </a:effectLst>
        </p:spPr>
      </p:pic>
      <p:sp>
        <p:nvSpPr>
          <p:cNvPr id="12" name="TextBox 11">
            <a:extLst>
              <a:ext uri="{FF2B5EF4-FFF2-40B4-BE49-F238E27FC236}">
                <a16:creationId xmlns:a16="http://schemas.microsoft.com/office/drawing/2014/main" id="{D93E78F7-2E01-81A8-3779-6AC73FE25AD3}"/>
              </a:ext>
            </a:extLst>
          </p:cNvPr>
          <p:cNvSpPr txBox="1"/>
          <p:nvPr/>
        </p:nvSpPr>
        <p:spPr>
          <a:xfrm>
            <a:off x="1899125" y="5893268"/>
            <a:ext cx="8282647" cy="646331"/>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solidFill>
                  <a:schemeClr val="bg1"/>
                </a:solidFill>
                <a:ea typeface="+mn-lt"/>
                <a:cs typeface="+mn-lt"/>
              </a:rPr>
              <a:t>Tesla increasingly relies on AI for manufacturing, autonomous driving and robotics, making governance and responsible AI essential.  (Tesla, 2025; Ali et al., 2026)</a:t>
            </a:r>
            <a:endParaRPr lang="en-US" dirty="0">
              <a:solidFill>
                <a:schemeClr val="bg1"/>
              </a:solidFill>
            </a:endParaRPr>
          </a:p>
        </p:txBody>
      </p:sp>
      <p:sp>
        <p:nvSpPr>
          <p:cNvPr id="13" name="TextBox 12">
            <a:extLst>
              <a:ext uri="{FF2B5EF4-FFF2-40B4-BE49-F238E27FC236}">
                <a16:creationId xmlns:a16="http://schemas.microsoft.com/office/drawing/2014/main" id="{75A32255-EBD4-12A7-70F3-A39EECE9F99F}"/>
              </a:ext>
            </a:extLst>
          </p:cNvPr>
          <p:cNvSpPr txBox="1"/>
          <p:nvPr/>
        </p:nvSpPr>
        <p:spPr>
          <a:xfrm>
            <a:off x="9475785" y="-1050147"/>
            <a:ext cx="2338362" cy="2737096"/>
          </a:xfrm>
          <a:prstGeom prst="rect">
            <a:avLst/>
          </a:prstGeom>
        </p:spPr>
        <p:txBody>
          <a:bodyPr wrap="square" lIns="0" tIns="0" rIns="0" bIns="0" rtlCol="0" anchor="t">
            <a:spAutoFit/>
          </a:bodyPr>
          <a:lstStyle/>
          <a:p>
            <a:pPr algn="r">
              <a:lnSpc>
                <a:spcPts val="25137"/>
              </a:lnSpc>
            </a:pPr>
            <a:r>
              <a:rPr lang="en-US" sz="9600" dirty="0">
                <a:solidFill>
                  <a:srgbClr val="A6A6A6"/>
                </a:solidFill>
                <a:latin typeface="Anton"/>
                <a:ea typeface="Anton"/>
                <a:cs typeface="Anton"/>
                <a:sym typeface="Anton"/>
              </a:rPr>
              <a:t>15</a:t>
            </a:r>
          </a:p>
        </p:txBody>
      </p:sp>
      <p:sp>
        <p:nvSpPr>
          <p:cNvPr id="2" name="TextBox 1">
            <a:extLst>
              <a:ext uri="{FF2B5EF4-FFF2-40B4-BE49-F238E27FC236}">
                <a16:creationId xmlns:a16="http://schemas.microsoft.com/office/drawing/2014/main" id="{EE87EE31-E7F5-5159-1897-DFD2ADD8E892}"/>
              </a:ext>
            </a:extLst>
          </p:cNvPr>
          <p:cNvSpPr txBox="1"/>
          <p:nvPr/>
        </p:nvSpPr>
        <p:spPr>
          <a:xfrm>
            <a:off x="9958979" y="2082790"/>
            <a:ext cx="2229782"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dirty="0">
                <a:solidFill>
                  <a:srgbClr val="FFFFFF"/>
                </a:solidFill>
                <a:latin typeface="Arial" panose="020B0604020202020204" pitchFamily="34" charset="0"/>
                <a:ea typeface="Anonymous Pro"/>
                <a:cs typeface="Arial" panose="020B0604020202020204" pitchFamily="34" charset="0"/>
                <a:sym typeface="Anonymous Pro"/>
              </a:rPr>
              <a:t>Armands </a:t>
            </a:r>
            <a:r>
              <a:rPr lang="en-US" sz="1600" dirty="0" err="1">
                <a:solidFill>
                  <a:srgbClr val="FFFFFF"/>
                </a:solidFill>
                <a:latin typeface="Arial" panose="020B0604020202020204" pitchFamily="34" charset="0"/>
                <a:ea typeface="Anonymous Pro"/>
                <a:cs typeface="Arial" panose="020B0604020202020204" pitchFamily="34" charset="0"/>
                <a:sym typeface="Anonymous Pro"/>
              </a:rPr>
              <a:t>Putersevics</a:t>
            </a:r>
            <a:endParaRPr lang="en-US" sz="1600" spc="217" dirty="0">
              <a:solidFill>
                <a:schemeClr val="bg1"/>
              </a:solidFill>
              <a:latin typeface="Muli"/>
              <a:ea typeface="Muli"/>
              <a:cs typeface="Muli"/>
              <a:sym typeface="Muli"/>
            </a:endParaRPr>
          </a:p>
        </p:txBody>
      </p:sp>
    </p:spTree>
    <p:extLst>
      <p:ext uri="{BB962C8B-B14F-4D97-AF65-F5344CB8AC3E}">
        <p14:creationId xmlns:p14="http://schemas.microsoft.com/office/powerpoint/2010/main" val="150820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42"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0-#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2" presetClass="entr" presetSubtype="1" fill="hold" grpId="0" nodeType="afterEffect">
                                  <p:stCondLst>
                                    <p:cond delay="0"/>
                                  </p:stCondLst>
                                  <p:childTnLst>
                                    <p:set>
                                      <p:cBhvr>
                                        <p:cTn id="29" dur="1" fill="hold">
                                          <p:stCondLst>
                                            <p:cond delay="0"/>
                                          </p:stCondLst>
                                        </p:cTn>
                                        <p:tgtEl>
                                          <p:spTgt spid="8">
                                            <p:bg/>
                                          </p:spTgt>
                                        </p:tgtEl>
                                        <p:attrNameLst>
                                          <p:attrName>style.visibility</p:attrName>
                                        </p:attrNameLst>
                                      </p:cBhvr>
                                      <p:to>
                                        <p:strVal val="visible"/>
                                      </p:to>
                                    </p:set>
                                    <p:animEffect transition="in" filter="wipe(up)">
                                      <p:cBhvr>
                                        <p:cTn id="30" dur="500"/>
                                        <p:tgtEl>
                                          <p:spTgt spid="8">
                                            <p:bg/>
                                          </p:spTgt>
                                        </p:tgtEl>
                                      </p:cBhvr>
                                    </p:animEffect>
                                  </p:childTnLst>
                                </p:cTn>
                              </p:par>
                            </p:childTnLst>
                          </p:cTn>
                        </p:par>
                        <p:par>
                          <p:cTn id="31" fill="hold">
                            <p:stCondLst>
                              <p:cond delay="2000"/>
                            </p:stCondLst>
                            <p:childTnLst>
                              <p:par>
                                <p:cTn id="32" presetID="22" presetClass="entr" presetSubtype="1" fill="hold" grpId="0" nodeType="afterEffect">
                                  <p:stCondLst>
                                    <p:cond delay="0"/>
                                  </p:stCondLst>
                                  <p:childTnLst>
                                    <p:set>
                                      <p:cBhvr>
                                        <p:cTn id="33" dur="1" fill="hold">
                                          <p:stCondLst>
                                            <p:cond delay="0"/>
                                          </p:stCondLst>
                                        </p:cTn>
                                        <p:tgtEl>
                                          <p:spTgt spid="8">
                                            <p:txEl>
                                              <p:pRg st="0" end="0"/>
                                            </p:txEl>
                                          </p:spTgt>
                                        </p:tgtEl>
                                        <p:attrNameLst>
                                          <p:attrName>style.visibility</p:attrName>
                                        </p:attrNameLst>
                                      </p:cBhvr>
                                      <p:to>
                                        <p:strVal val="visible"/>
                                      </p:to>
                                    </p:set>
                                    <p:animEffect transition="in" filter="wipe(up)">
                                      <p:cBhvr>
                                        <p:cTn id="34" dur="500"/>
                                        <p:tgtEl>
                                          <p:spTgt spid="8">
                                            <p:txEl>
                                              <p:pRg st="0" end="0"/>
                                            </p:txEl>
                                          </p:spTgt>
                                        </p:tgtEl>
                                      </p:cBhvr>
                                    </p:animEffect>
                                  </p:childTnLst>
                                </p:cTn>
                              </p:par>
                            </p:childTnLst>
                          </p:cTn>
                        </p:par>
                        <p:par>
                          <p:cTn id="35" fill="hold">
                            <p:stCondLst>
                              <p:cond delay="2500"/>
                            </p:stCondLst>
                            <p:childTnLst>
                              <p:par>
                                <p:cTn id="36" presetID="22" presetClass="entr" presetSubtype="1" fill="hold" grpId="0" nodeType="afterEffect">
                                  <p:stCondLst>
                                    <p:cond delay="1000"/>
                                  </p:stCondLst>
                                  <p:childTnLst>
                                    <p:set>
                                      <p:cBhvr>
                                        <p:cTn id="37" dur="1" fill="hold">
                                          <p:stCondLst>
                                            <p:cond delay="0"/>
                                          </p:stCondLst>
                                        </p:cTn>
                                        <p:tgtEl>
                                          <p:spTgt spid="8">
                                            <p:txEl>
                                              <p:pRg st="1" end="1"/>
                                            </p:txEl>
                                          </p:spTgt>
                                        </p:tgtEl>
                                        <p:attrNameLst>
                                          <p:attrName>style.visibility</p:attrName>
                                        </p:attrNameLst>
                                      </p:cBhvr>
                                      <p:to>
                                        <p:strVal val="visible"/>
                                      </p:to>
                                    </p:set>
                                    <p:animEffect transition="in" filter="wipe(up)">
                                      <p:cBhvr>
                                        <p:cTn id="38" dur="500"/>
                                        <p:tgtEl>
                                          <p:spTgt spid="8">
                                            <p:txEl>
                                              <p:pRg st="1" end="1"/>
                                            </p:txEl>
                                          </p:spTgt>
                                        </p:tgtEl>
                                      </p:cBhvr>
                                    </p:animEffect>
                                  </p:childTnLst>
                                </p:cTn>
                              </p:par>
                            </p:childTnLst>
                          </p:cTn>
                        </p:par>
                        <p:par>
                          <p:cTn id="39" fill="hold">
                            <p:stCondLst>
                              <p:cond delay="4000"/>
                            </p:stCondLst>
                            <p:childTnLst>
                              <p:par>
                                <p:cTn id="40" presetID="22" presetClass="entr" presetSubtype="1" fill="hold" grpId="0" nodeType="afterEffect">
                                  <p:stCondLst>
                                    <p:cond delay="1000"/>
                                  </p:stCondLst>
                                  <p:childTnLst>
                                    <p:set>
                                      <p:cBhvr>
                                        <p:cTn id="41" dur="1" fill="hold">
                                          <p:stCondLst>
                                            <p:cond delay="0"/>
                                          </p:stCondLst>
                                        </p:cTn>
                                        <p:tgtEl>
                                          <p:spTgt spid="8">
                                            <p:txEl>
                                              <p:pRg st="2" end="2"/>
                                            </p:txEl>
                                          </p:spTgt>
                                        </p:tgtEl>
                                        <p:attrNameLst>
                                          <p:attrName>style.visibility</p:attrName>
                                        </p:attrNameLst>
                                      </p:cBhvr>
                                      <p:to>
                                        <p:strVal val="visible"/>
                                      </p:to>
                                    </p:set>
                                    <p:animEffect transition="in" filter="wipe(up)">
                                      <p:cBhvr>
                                        <p:cTn id="42" dur="500"/>
                                        <p:tgtEl>
                                          <p:spTgt spid="8">
                                            <p:txEl>
                                              <p:pRg st="2" end="2"/>
                                            </p:txEl>
                                          </p:spTgt>
                                        </p:tgtEl>
                                      </p:cBhvr>
                                    </p:animEffect>
                                  </p:childTnLst>
                                </p:cTn>
                              </p:par>
                            </p:childTnLst>
                          </p:cTn>
                        </p:par>
                        <p:par>
                          <p:cTn id="43" fill="hold">
                            <p:stCondLst>
                              <p:cond delay="5500"/>
                            </p:stCondLst>
                            <p:childTnLst>
                              <p:par>
                                <p:cTn id="44" presetID="22" presetClass="entr" presetSubtype="1" fill="hold" grpId="0" nodeType="afterEffect">
                                  <p:stCondLst>
                                    <p:cond delay="1000"/>
                                  </p:stCondLst>
                                  <p:childTnLst>
                                    <p:set>
                                      <p:cBhvr>
                                        <p:cTn id="45" dur="1" fill="hold">
                                          <p:stCondLst>
                                            <p:cond delay="0"/>
                                          </p:stCondLst>
                                        </p:cTn>
                                        <p:tgtEl>
                                          <p:spTgt spid="8">
                                            <p:txEl>
                                              <p:pRg st="3" end="3"/>
                                            </p:txEl>
                                          </p:spTgt>
                                        </p:tgtEl>
                                        <p:attrNameLst>
                                          <p:attrName>style.visibility</p:attrName>
                                        </p:attrNameLst>
                                      </p:cBhvr>
                                      <p:to>
                                        <p:strVal val="visible"/>
                                      </p:to>
                                    </p:set>
                                    <p:animEffect transition="in" filter="wipe(up)">
                                      <p:cBhvr>
                                        <p:cTn id="46" dur="500"/>
                                        <p:tgtEl>
                                          <p:spTgt spid="8">
                                            <p:txEl>
                                              <p:pRg st="3" end="3"/>
                                            </p:txEl>
                                          </p:spTgt>
                                        </p:tgtEl>
                                      </p:cBhvr>
                                    </p:animEffect>
                                  </p:childTnLst>
                                </p:cTn>
                              </p:par>
                            </p:childTnLst>
                          </p:cTn>
                        </p:par>
                        <p:par>
                          <p:cTn id="47" fill="hold">
                            <p:stCondLst>
                              <p:cond delay="7000"/>
                            </p:stCondLst>
                            <p:childTnLst>
                              <p:par>
                                <p:cTn id="48" presetID="22" presetClass="entr" presetSubtype="1" fill="hold" grpId="0" nodeType="afterEffect">
                                  <p:stCondLst>
                                    <p:cond delay="1000"/>
                                  </p:stCondLst>
                                  <p:childTnLst>
                                    <p:set>
                                      <p:cBhvr>
                                        <p:cTn id="49" dur="1" fill="hold">
                                          <p:stCondLst>
                                            <p:cond delay="0"/>
                                          </p:stCondLst>
                                        </p:cTn>
                                        <p:tgtEl>
                                          <p:spTgt spid="8">
                                            <p:txEl>
                                              <p:pRg st="4" end="4"/>
                                            </p:txEl>
                                          </p:spTgt>
                                        </p:tgtEl>
                                        <p:attrNameLst>
                                          <p:attrName>style.visibility</p:attrName>
                                        </p:attrNameLst>
                                      </p:cBhvr>
                                      <p:to>
                                        <p:strVal val="visible"/>
                                      </p:to>
                                    </p:set>
                                    <p:animEffect transition="in" filter="wipe(up)">
                                      <p:cBhvr>
                                        <p:cTn id="50" dur="500"/>
                                        <p:tgtEl>
                                          <p:spTgt spid="8">
                                            <p:txEl>
                                              <p:pRg st="4" end="4"/>
                                            </p:txEl>
                                          </p:spTgt>
                                        </p:tgtEl>
                                      </p:cBhvr>
                                    </p:animEffect>
                                  </p:childTnLst>
                                </p:cTn>
                              </p:par>
                            </p:childTnLst>
                          </p:cTn>
                        </p:par>
                        <p:par>
                          <p:cTn id="51" fill="hold">
                            <p:stCondLst>
                              <p:cond delay="8500"/>
                            </p:stCondLst>
                            <p:childTnLst>
                              <p:par>
                                <p:cTn id="52" presetID="10"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uiExpand="1" build="p" animBg="1"/>
      <p:bldP spid="9" grpId="0" animBg="1"/>
      <p:bldP spid="10" grpId="0" animBg="1"/>
      <p:bldP spid="12" grpId="0" animBg="1"/>
      <p:bldP spid="13" grpId="0"/>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5602ADC-986F-930F-32BF-59D4D4261D93}"/>
              </a:ext>
            </a:extLst>
          </p:cNvPr>
          <p:cNvPicPr>
            <a:picLocks noChangeAspect="1"/>
          </p:cNvPicPr>
          <p:nvPr/>
        </p:nvPicPr>
        <p:blipFill>
          <a:blip r:embed="rId2"/>
          <a:stretch>
            <a:fillRect/>
          </a:stretch>
        </p:blipFill>
        <p:spPr>
          <a:xfrm>
            <a:off x="3239" y="0"/>
            <a:ext cx="12185522" cy="6858000"/>
          </a:xfrm>
          <a:prstGeom prst="rect">
            <a:avLst/>
          </a:prstGeom>
        </p:spPr>
      </p:pic>
      <p:sp>
        <p:nvSpPr>
          <p:cNvPr id="7" name="Content Placeholder 2">
            <a:extLst>
              <a:ext uri="{FF2B5EF4-FFF2-40B4-BE49-F238E27FC236}">
                <a16:creationId xmlns:a16="http://schemas.microsoft.com/office/drawing/2014/main" id="{488E5586-8479-A6F1-AECA-4FFB002E767A}"/>
              </a:ext>
            </a:extLst>
          </p:cNvPr>
          <p:cNvSpPr>
            <a:spLocks noGrp="1"/>
          </p:cNvSpPr>
          <p:nvPr>
            <p:ph sz="half" idx="1"/>
          </p:nvPr>
        </p:nvSpPr>
        <p:spPr>
          <a:xfrm>
            <a:off x="521457" y="2124683"/>
            <a:ext cx="3427283" cy="2636504"/>
          </a:xfr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ormAutofit/>
          </a:bodyPr>
          <a:lstStyle/>
          <a:p>
            <a:r>
              <a:rPr lang="en-GB" sz="2000" dirty="0">
                <a:latin typeface="Arial" panose="020B0604020202020204" pitchFamily="34" charset="0"/>
                <a:ea typeface="+mn-lt"/>
                <a:cs typeface="Arial" panose="020B0604020202020204" pitchFamily="34" charset="0"/>
              </a:rPr>
              <a:t>Increased productivity</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ea typeface="+mn-lt"/>
                <a:cs typeface="Arial" panose="020B0604020202020204" pitchFamily="34" charset="0"/>
              </a:rPr>
              <a:t>Better workforce planning</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ea typeface="+mn-lt"/>
                <a:cs typeface="Arial" panose="020B0604020202020204" pitchFamily="34" charset="0"/>
              </a:rPr>
              <a:t>Improved employee development</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ea typeface="+mn-lt"/>
                <a:cs typeface="Arial" panose="020B0604020202020204" pitchFamily="34" charset="0"/>
              </a:rPr>
              <a:t>Greater innovation</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ea typeface="+mn-lt"/>
                <a:cs typeface="Arial" panose="020B0604020202020204" pitchFamily="34" charset="0"/>
              </a:rPr>
              <a:t>Stronger competitive advantage</a:t>
            </a:r>
            <a:endParaRPr lang="en-GB" sz="2000" dirty="0">
              <a:latin typeface="Arial" panose="020B0604020202020204" pitchFamily="34" charset="0"/>
              <a:cs typeface="Arial" panose="020B0604020202020204" pitchFamily="34" charset="0"/>
            </a:endParaRPr>
          </a:p>
        </p:txBody>
      </p:sp>
      <p:sp>
        <p:nvSpPr>
          <p:cNvPr id="8" name="Content Placeholder 3">
            <a:extLst>
              <a:ext uri="{FF2B5EF4-FFF2-40B4-BE49-F238E27FC236}">
                <a16:creationId xmlns:a16="http://schemas.microsoft.com/office/drawing/2014/main" id="{69EA8EDF-7612-A623-F3F6-70E5D22F5845}"/>
              </a:ext>
            </a:extLst>
          </p:cNvPr>
          <p:cNvSpPr>
            <a:spLocks noGrp="1"/>
          </p:cNvSpPr>
          <p:nvPr>
            <p:ph sz="half" idx="2"/>
          </p:nvPr>
        </p:nvSpPr>
        <p:spPr>
          <a:xfrm>
            <a:off x="8420074" y="3852991"/>
            <a:ext cx="3197701" cy="2402767"/>
          </a:xfr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ormAutofit/>
          </a:bodyPr>
          <a:lstStyle/>
          <a:p>
            <a:r>
              <a:rPr lang="en-GB" sz="2000" dirty="0">
                <a:latin typeface="Arial" panose="020B0604020202020204" pitchFamily="34" charset="0"/>
                <a:ea typeface="+mn-lt"/>
                <a:cs typeface="Arial" panose="020B0604020202020204" pitchFamily="34" charset="0"/>
              </a:rPr>
              <a:t>Skills shortages</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ea typeface="+mn-lt"/>
                <a:cs typeface="Arial" panose="020B0604020202020204" pitchFamily="34" charset="0"/>
              </a:rPr>
              <a:t>Employee resistance</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ea typeface="+mn-lt"/>
                <a:cs typeface="Arial" panose="020B0604020202020204" pitchFamily="34" charset="0"/>
              </a:rPr>
              <a:t>Ethical AI</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ea typeface="+mn-lt"/>
                <a:cs typeface="Arial" panose="020B0604020202020204" pitchFamily="34" charset="0"/>
              </a:rPr>
              <a:t>Cybersecurity</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ea typeface="+mn-lt"/>
                <a:cs typeface="Arial" panose="020B0604020202020204" pitchFamily="34" charset="0"/>
              </a:rPr>
              <a:t>High implementation costs</a:t>
            </a:r>
            <a:endParaRPr lang="en-GB" sz="20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EBC219D8-A25F-155C-F88B-2B26FFE34857}"/>
              </a:ext>
            </a:extLst>
          </p:cNvPr>
          <p:cNvSpPr txBox="1"/>
          <p:nvPr/>
        </p:nvSpPr>
        <p:spPr>
          <a:xfrm>
            <a:off x="521457" y="1653585"/>
            <a:ext cx="2743200" cy="46166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dirty="0">
                <a:solidFill>
                  <a:srgbClr val="C0A918"/>
                </a:solidFill>
                <a:latin typeface="Arial" panose="020B0604020202020204" pitchFamily="34" charset="0"/>
                <a:ea typeface="+mn-lt"/>
                <a:cs typeface="Arial" panose="020B0604020202020204" pitchFamily="34" charset="0"/>
              </a:rPr>
              <a:t>Opportunities</a:t>
            </a:r>
            <a:endParaRPr lang="en-US" sz="2400" dirty="0">
              <a:solidFill>
                <a:srgbClr val="C0A918"/>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C261D2D2-D4AA-0D65-F0F2-4AC3268BFCC2}"/>
              </a:ext>
            </a:extLst>
          </p:cNvPr>
          <p:cNvSpPr txBox="1"/>
          <p:nvPr/>
        </p:nvSpPr>
        <p:spPr>
          <a:xfrm>
            <a:off x="8433296" y="3384719"/>
            <a:ext cx="1714004" cy="46166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dirty="0">
                <a:solidFill>
                  <a:srgbClr val="C0A918"/>
                </a:solidFill>
                <a:latin typeface="Arial" panose="020B0604020202020204" pitchFamily="34" charset="0"/>
                <a:ea typeface="+mn-lt"/>
                <a:cs typeface="Arial" panose="020B0604020202020204" pitchFamily="34" charset="0"/>
              </a:rPr>
              <a:t>Challenges</a:t>
            </a:r>
            <a:endParaRPr lang="en-US" sz="2400" dirty="0">
              <a:solidFill>
                <a:srgbClr val="C0A918"/>
              </a:solidFill>
              <a:latin typeface="Arial" panose="020B0604020202020204" pitchFamily="34" charset="0"/>
              <a:cs typeface="Arial" panose="020B0604020202020204" pitchFamily="34" charset="0"/>
            </a:endParaRPr>
          </a:p>
        </p:txBody>
      </p:sp>
      <p:sp>
        <p:nvSpPr>
          <p:cNvPr id="11" name="Title 1">
            <a:extLst>
              <a:ext uri="{FF2B5EF4-FFF2-40B4-BE49-F238E27FC236}">
                <a16:creationId xmlns:a16="http://schemas.microsoft.com/office/drawing/2014/main" id="{D6A48F19-0584-DCDE-9BBE-537C088328AF}"/>
              </a:ext>
            </a:extLst>
          </p:cNvPr>
          <p:cNvSpPr>
            <a:spLocks noGrp="1"/>
          </p:cNvSpPr>
          <p:nvPr>
            <p:ph type="title"/>
          </p:nvPr>
        </p:nvSpPr>
        <p:spPr>
          <a:xfrm>
            <a:off x="322943" y="353248"/>
            <a:ext cx="3421703" cy="707202"/>
          </a:xfrm>
        </p:spPr>
        <p:txBody>
          <a:bodyPr anchor="t">
            <a:normAutofit fontScale="90000"/>
          </a:bodyPr>
          <a:lstStyle/>
          <a:p>
            <a:r>
              <a:rPr lang="en-GB" sz="4000" dirty="0">
                <a:solidFill>
                  <a:srgbClr val="FFFFFF"/>
                </a:solidFill>
                <a:latin typeface="Arial" panose="020B0604020202020204" pitchFamily="34" charset="0"/>
                <a:ea typeface="+mj-lt"/>
                <a:cs typeface="Arial" panose="020B0604020202020204" pitchFamily="34" charset="0"/>
              </a:rPr>
              <a:t>Key Takeaways</a:t>
            </a:r>
            <a:endParaRPr lang="en-US" sz="4000" dirty="0">
              <a:solidFill>
                <a:srgbClr val="FFFFFF"/>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CD73D0F0-A9CF-F621-2EB6-F078F0165FF1}"/>
              </a:ext>
            </a:extLst>
          </p:cNvPr>
          <p:cNvSpPr txBox="1"/>
          <p:nvPr/>
        </p:nvSpPr>
        <p:spPr>
          <a:xfrm>
            <a:off x="10668314" y="1468919"/>
            <a:ext cx="120074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rgbClr val="C0A918"/>
                </a:solidFill>
                <a:latin typeface="Muli" panose="020B0604020202020204" charset="0"/>
                <a:cs typeface="Arial" panose="020B0604020202020204" pitchFamily="34" charset="0"/>
              </a:rPr>
              <a:t>Summary</a:t>
            </a:r>
          </a:p>
        </p:txBody>
      </p:sp>
      <p:sp>
        <p:nvSpPr>
          <p:cNvPr id="13" name="TextBox 12">
            <a:extLst>
              <a:ext uri="{FF2B5EF4-FFF2-40B4-BE49-F238E27FC236}">
                <a16:creationId xmlns:a16="http://schemas.microsoft.com/office/drawing/2014/main" id="{6F5A2636-8FF0-D2A6-2E5C-1F0A3CF403DC}"/>
              </a:ext>
            </a:extLst>
          </p:cNvPr>
          <p:cNvSpPr txBox="1"/>
          <p:nvPr/>
        </p:nvSpPr>
        <p:spPr>
          <a:xfrm>
            <a:off x="9482135" y="-1015300"/>
            <a:ext cx="2338362" cy="2737096"/>
          </a:xfrm>
          <a:prstGeom prst="rect">
            <a:avLst/>
          </a:prstGeom>
        </p:spPr>
        <p:txBody>
          <a:bodyPr wrap="square" lIns="0" tIns="0" rIns="0" bIns="0" rtlCol="0" anchor="t">
            <a:spAutoFit/>
          </a:bodyPr>
          <a:lstStyle/>
          <a:p>
            <a:pPr algn="r">
              <a:lnSpc>
                <a:spcPts val="25137"/>
              </a:lnSpc>
            </a:pPr>
            <a:r>
              <a:rPr lang="en-US" sz="9600" dirty="0">
                <a:solidFill>
                  <a:srgbClr val="A6A6A6"/>
                </a:solidFill>
                <a:latin typeface="Anton"/>
                <a:ea typeface="Anton"/>
                <a:cs typeface="Anton"/>
                <a:sym typeface="Anton"/>
              </a:rPr>
              <a:t>16</a:t>
            </a:r>
          </a:p>
        </p:txBody>
      </p:sp>
      <p:sp>
        <p:nvSpPr>
          <p:cNvPr id="2" name="TextBox 1">
            <a:extLst>
              <a:ext uri="{FF2B5EF4-FFF2-40B4-BE49-F238E27FC236}">
                <a16:creationId xmlns:a16="http://schemas.microsoft.com/office/drawing/2014/main" id="{AF4F12D2-54E7-17FB-BFA6-DD78001F060C}"/>
              </a:ext>
            </a:extLst>
          </p:cNvPr>
          <p:cNvSpPr txBox="1"/>
          <p:nvPr/>
        </p:nvSpPr>
        <p:spPr>
          <a:xfrm>
            <a:off x="9604524" y="1784149"/>
            <a:ext cx="2584237" cy="284693"/>
          </a:xfrm>
          <a:prstGeom prst="rect">
            <a:avLst/>
          </a:prstGeom>
          <a:noFill/>
        </p:spPr>
        <p:txBody>
          <a:bodyPr wrap="square">
            <a:spAutoFit/>
          </a:bodyPr>
          <a:lstStyle/>
          <a:p>
            <a:pPr algn="ctr">
              <a:lnSpc>
                <a:spcPts val="1493"/>
              </a:lnSpc>
            </a:pPr>
            <a:r>
              <a:rPr lang="en-US" sz="1600" dirty="0">
                <a:solidFill>
                  <a:srgbClr val="FFFFFF"/>
                </a:solidFill>
                <a:latin typeface="Arial" panose="020B0604020202020204" pitchFamily="34" charset="0"/>
                <a:ea typeface="Anonymous Pro"/>
                <a:cs typeface="Arial" panose="020B0604020202020204" pitchFamily="34" charset="0"/>
                <a:sym typeface="Anonymous Pro"/>
              </a:rPr>
              <a:t>Armands </a:t>
            </a:r>
            <a:r>
              <a:rPr lang="en-US" sz="1600" dirty="0" err="1">
                <a:solidFill>
                  <a:srgbClr val="FFFFFF"/>
                </a:solidFill>
                <a:latin typeface="Arial" panose="020B0604020202020204" pitchFamily="34" charset="0"/>
                <a:ea typeface="Anonymous Pro"/>
                <a:cs typeface="Arial" panose="020B0604020202020204" pitchFamily="34" charset="0"/>
                <a:sym typeface="Anonymous Pro"/>
              </a:rPr>
              <a:t>Putersevics</a:t>
            </a:r>
            <a:endParaRPr lang="en-US" sz="1600" spc="217" dirty="0">
              <a:solidFill>
                <a:schemeClr val="bg1"/>
              </a:solidFill>
              <a:latin typeface="Muli"/>
              <a:ea typeface="Muli"/>
              <a:cs typeface="Muli"/>
              <a:sym typeface="Muli"/>
            </a:endParaRPr>
          </a:p>
        </p:txBody>
      </p:sp>
    </p:spTree>
    <p:extLst>
      <p:ext uri="{BB962C8B-B14F-4D97-AF65-F5344CB8AC3E}">
        <p14:creationId xmlns:p14="http://schemas.microsoft.com/office/powerpoint/2010/main" val="1516135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par>
                          <p:cTn id="17" fill="hold">
                            <p:stCondLst>
                              <p:cond delay="500"/>
                            </p:stCondLst>
                            <p:childTnLst>
                              <p:par>
                                <p:cTn id="18" presetID="2" presetClass="entr" presetSubtype="1"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0-#ppt_h/2"/>
                                          </p:val>
                                        </p:tav>
                                        <p:tav tm="100000">
                                          <p:val>
                                            <p:strVal val="#ppt_y"/>
                                          </p:val>
                                        </p:tav>
                                      </p:tavLst>
                                    </p:anim>
                                  </p:childTnLst>
                                </p:cTn>
                              </p:par>
                            </p:childTnLst>
                          </p:cTn>
                        </p:par>
                        <p:par>
                          <p:cTn id="22" fill="hold">
                            <p:stCondLst>
                              <p:cond delay="1000"/>
                            </p:stCondLst>
                            <p:childTnLst>
                              <p:par>
                                <p:cTn id="23" presetID="22" presetClass="entr" presetSubtype="1" fill="hold" grpId="0" nodeType="afterEffect">
                                  <p:stCondLst>
                                    <p:cond delay="0"/>
                                  </p:stCondLst>
                                  <p:childTnLst>
                                    <p:set>
                                      <p:cBhvr>
                                        <p:cTn id="24" dur="1" fill="hold">
                                          <p:stCondLst>
                                            <p:cond delay="0"/>
                                          </p:stCondLst>
                                        </p:cTn>
                                        <p:tgtEl>
                                          <p:spTgt spid="7">
                                            <p:bg/>
                                          </p:spTgt>
                                        </p:tgtEl>
                                        <p:attrNameLst>
                                          <p:attrName>style.visibility</p:attrName>
                                        </p:attrNameLst>
                                      </p:cBhvr>
                                      <p:to>
                                        <p:strVal val="visible"/>
                                      </p:to>
                                    </p:set>
                                    <p:animEffect transition="in" filter="wipe(up)">
                                      <p:cBhvr>
                                        <p:cTn id="25" dur="500"/>
                                        <p:tgtEl>
                                          <p:spTgt spid="7">
                                            <p:bg/>
                                          </p:spTgt>
                                        </p:tgtEl>
                                      </p:cBhvr>
                                    </p:animEffect>
                                  </p:childTnLst>
                                </p:cTn>
                              </p:par>
                            </p:childTnLst>
                          </p:cTn>
                        </p:par>
                        <p:par>
                          <p:cTn id="26" fill="hold">
                            <p:stCondLst>
                              <p:cond delay="1500"/>
                            </p:stCondLst>
                            <p:childTnLst>
                              <p:par>
                                <p:cTn id="27" presetID="22" presetClass="entr" presetSubtype="1" fill="hold" grpId="0" nodeType="afterEffect">
                                  <p:stCondLst>
                                    <p:cond delay="0"/>
                                  </p:stCondLst>
                                  <p:childTnLst>
                                    <p:set>
                                      <p:cBhvr>
                                        <p:cTn id="28" dur="1" fill="hold">
                                          <p:stCondLst>
                                            <p:cond delay="0"/>
                                          </p:stCondLst>
                                        </p:cTn>
                                        <p:tgtEl>
                                          <p:spTgt spid="7">
                                            <p:txEl>
                                              <p:pRg st="0" end="0"/>
                                            </p:txEl>
                                          </p:spTgt>
                                        </p:tgtEl>
                                        <p:attrNameLst>
                                          <p:attrName>style.visibility</p:attrName>
                                        </p:attrNameLst>
                                      </p:cBhvr>
                                      <p:to>
                                        <p:strVal val="visible"/>
                                      </p:to>
                                    </p:set>
                                    <p:animEffect transition="in" filter="wipe(up)">
                                      <p:cBhvr>
                                        <p:cTn id="29" dur="500"/>
                                        <p:tgtEl>
                                          <p:spTgt spid="7">
                                            <p:txEl>
                                              <p:pRg st="0" end="0"/>
                                            </p:txEl>
                                          </p:spTgt>
                                        </p:tgtEl>
                                      </p:cBhvr>
                                    </p:animEffect>
                                  </p:childTnLst>
                                </p:cTn>
                              </p:par>
                            </p:childTnLst>
                          </p:cTn>
                        </p:par>
                        <p:par>
                          <p:cTn id="30" fill="hold">
                            <p:stCondLst>
                              <p:cond delay="2000"/>
                            </p:stCondLst>
                            <p:childTnLst>
                              <p:par>
                                <p:cTn id="31" presetID="22" presetClass="entr" presetSubtype="1" fill="hold" grpId="0" nodeType="afterEffect">
                                  <p:stCondLst>
                                    <p:cond delay="1000"/>
                                  </p:stCondLst>
                                  <p:childTnLst>
                                    <p:set>
                                      <p:cBhvr>
                                        <p:cTn id="32" dur="1" fill="hold">
                                          <p:stCondLst>
                                            <p:cond delay="0"/>
                                          </p:stCondLst>
                                        </p:cTn>
                                        <p:tgtEl>
                                          <p:spTgt spid="7">
                                            <p:txEl>
                                              <p:pRg st="1" end="1"/>
                                            </p:txEl>
                                          </p:spTgt>
                                        </p:tgtEl>
                                        <p:attrNameLst>
                                          <p:attrName>style.visibility</p:attrName>
                                        </p:attrNameLst>
                                      </p:cBhvr>
                                      <p:to>
                                        <p:strVal val="visible"/>
                                      </p:to>
                                    </p:set>
                                    <p:animEffect transition="in" filter="wipe(up)">
                                      <p:cBhvr>
                                        <p:cTn id="33" dur="500"/>
                                        <p:tgtEl>
                                          <p:spTgt spid="7">
                                            <p:txEl>
                                              <p:pRg st="1" end="1"/>
                                            </p:txEl>
                                          </p:spTgt>
                                        </p:tgtEl>
                                      </p:cBhvr>
                                    </p:animEffect>
                                  </p:childTnLst>
                                </p:cTn>
                              </p:par>
                            </p:childTnLst>
                          </p:cTn>
                        </p:par>
                        <p:par>
                          <p:cTn id="34" fill="hold">
                            <p:stCondLst>
                              <p:cond delay="3500"/>
                            </p:stCondLst>
                            <p:childTnLst>
                              <p:par>
                                <p:cTn id="35" presetID="22" presetClass="entr" presetSubtype="1" fill="hold" grpId="0" nodeType="afterEffect">
                                  <p:stCondLst>
                                    <p:cond delay="1000"/>
                                  </p:stCondLst>
                                  <p:childTnLst>
                                    <p:set>
                                      <p:cBhvr>
                                        <p:cTn id="36" dur="1" fill="hold">
                                          <p:stCondLst>
                                            <p:cond delay="0"/>
                                          </p:stCondLst>
                                        </p:cTn>
                                        <p:tgtEl>
                                          <p:spTgt spid="7">
                                            <p:txEl>
                                              <p:pRg st="2" end="2"/>
                                            </p:txEl>
                                          </p:spTgt>
                                        </p:tgtEl>
                                        <p:attrNameLst>
                                          <p:attrName>style.visibility</p:attrName>
                                        </p:attrNameLst>
                                      </p:cBhvr>
                                      <p:to>
                                        <p:strVal val="visible"/>
                                      </p:to>
                                    </p:set>
                                    <p:animEffect transition="in" filter="wipe(up)">
                                      <p:cBhvr>
                                        <p:cTn id="37" dur="500"/>
                                        <p:tgtEl>
                                          <p:spTgt spid="7">
                                            <p:txEl>
                                              <p:pRg st="2" end="2"/>
                                            </p:txEl>
                                          </p:spTgt>
                                        </p:tgtEl>
                                      </p:cBhvr>
                                    </p:animEffect>
                                  </p:childTnLst>
                                </p:cTn>
                              </p:par>
                            </p:childTnLst>
                          </p:cTn>
                        </p:par>
                        <p:par>
                          <p:cTn id="38" fill="hold">
                            <p:stCondLst>
                              <p:cond delay="5000"/>
                            </p:stCondLst>
                            <p:childTnLst>
                              <p:par>
                                <p:cTn id="39" presetID="22" presetClass="entr" presetSubtype="1" fill="hold" grpId="0" nodeType="afterEffect">
                                  <p:stCondLst>
                                    <p:cond delay="1000"/>
                                  </p:stCondLst>
                                  <p:childTnLst>
                                    <p:set>
                                      <p:cBhvr>
                                        <p:cTn id="40" dur="1" fill="hold">
                                          <p:stCondLst>
                                            <p:cond delay="0"/>
                                          </p:stCondLst>
                                        </p:cTn>
                                        <p:tgtEl>
                                          <p:spTgt spid="7">
                                            <p:txEl>
                                              <p:pRg st="3" end="3"/>
                                            </p:txEl>
                                          </p:spTgt>
                                        </p:tgtEl>
                                        <p:attrNameLst>
                                          <p:attrName>style.visibility</p:attrName>
                                        </p:attrNameLst>
                                      </p:cBhvr>
                                      <p:to>
                                        <p:strVal val="visible"/>
                                      </p:to>
                                    </p:set>
                                    <p:animEffect transition="in" filter="wipe(up)">
                                      <p:cBhvr>
                                        <p:cTn id="41" dur="500"/>
                                        <p:tgtEl>
                                          <p:spTgt spid="7">
                                            <p:txEl>
                                              <p:pRg st="3" end="3"/>
                                            </p:txEl>
                                          </p:spTgt>
                                        </p:tgtEl>
                                      </p:cBhvr>
                                    </p:animEffect>
                                  </p:childTnLst>
                                </p:cTn>
                              </p:par>
                            </p:childTnLst>
                          </p:cTn>
                        </p:par>
                        <p:par>
                          <p:cTn id="42" fill="hold">
                            <p:stCondLst>
                              <p:cond delay="6500"/>
                            </p:stCondLst>
                            <p:childTnLst>
                              <p:par>
                                <p:cTn id="43" presetID="22" presetClass="entr" presetSubtype="1" fill="hold" grpId="0" nodeType="afterEffect">
                                  <p:stCondLst>
                                    <p:cond delay="1000"/>
                                  </p:stCondLst>
                                  <p:childTnLst>
                                    <p:set>
                                      <p:cBhvr>
                                        <p:cTn id="44" dur="1" fill="hold">
                                          <p:stCondLst>
                                            <p:cond delay="0"/>
                                          </p:stCondLst>
                                        </p:cTn>
                                        <p:tgtEl>
                                          <p:spTgt spid="7">
                                            <p:txEl>
                                              <p:pRg st="4" end="4"/>
                                            </p:txEl>
                                          </p:spTgt>
                                        </p:tgtEl>
                                        <p:attrNameLst>
                                          <p:attrName>style.visibility</p:attrName>
                                        </p:attrNameLst>
                                      </p:cBhvr>
                                      <p:to>
                                        <p:strVal val="visible"/>
                                      </p:to>
                                    </p:set>
                                    <p:animEffect transition="in" filter="wipe(up)">
                                      <p:cBhvr>
                                        <p:cTn id="45" dur="500"/>
                                        <p:tgtEl>
                                          <p:spTgt spid="7">
                                            <p:txEl>
                                              <p:pRg st="4" end="4"/>
                                            </p:txEl>
                                          </p:spTgt>
                                        </p:tgtEl>
                                      </p:cBhvr>
                                    </p:animEffect>
                                  </p:childTnLst>
                                </p:cTn>
                              </p:par>
                            </p:childTnLst>
                          </p:cTn>
                        </p:par>
                        <p:par>
                          <p:cTn id="46" fill="hold">
                            <p:stCondLst>
                              <p:cond delay="8000"/>
                            </p:stCondLst>
                            <p:childTnLst>
                              <p:par>
                                <p:cTn id="47" presetID="2" presetClass="entr" presetSubtype="1"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0-#ppt_h/2"/>
                                          </p:val>
                                        </p:tav>
                                        <p:tav tm="100000">
                                          <p:val>
                                            <p:strVal val="#ppt_y"/>
                                          </p:val>
                                        </p:tav>
                                      </p:tavLst>
                                    </p:anim>
                                  </p:childTnLst>
                                </p:cTn>
                              </p:par>
                            </p:childTnLst>
                          </p:cTn>
                        </p:par>
                        <p:par>
                          <p:cTn id="51" fill="hold">
                            <p:stCondLst>
                              <p:cond delay="8500"/>
                            </p:stCondLst>
                            <p:childTnLst>
                              <p:par>
                                <p:cTn id="52" presetID="22" presetClass="entr" presetSubtype="1" fill="hold" grpId="0" nodeType="afterEffect">
                                  <p:stCondLst>
                                    <p:cond delay="0"/>
                                  </p:stCondLst>
                                  <p:childTnLst>
                                    <p:set>
                                      <p:cBhvr>
                                        <p:cTn id="53" dur="1" fill="hold">
                                          <p:stCondLst>
                                            <p:cond delay="0"/>
                                          </p:stCondLst>
                                        </p:cTn>
                                        <p:tgtEl>
                                          <p:spTgt spid="8">
                                            <p:bg/>
                                          </p:spTgt>
                                        </p:tgtEl>
                                        <p:attrNameLst>
                                          <p:attrName>style.visibility</p:attrName>
                                        </p:attrNameLst>
                                      </p:cBhvr>
                                      <p:to>
                                        <p:strVal val="visible"/>
                                      </p:to>
                                    </p:set>
                                    <p:animEffect transition="in" filter="wipe(up)">
                                      <p:cBhvr>
                                        <p:cTn id="54" dur="500"/>
                                        <p:tgtEl>
                                          <p:spTgt spid="8">
                                            <p:bg/>
                                          </p:spTgt>
                                        </p:tgtEl>
                                      </p:cBhvr>
                                    </p:animEffect>
                                  </p:childTnLst>
                                </p:cTn>
                              </p:par>
                            </p:childTnLst>
                          </p:cTn>
                        </p:par>
                        <p:par>
                          <p:cTn id="55" fill="hold">
                            <p:stCondLst>
                              <p:cond delay="9000"/>
                            </p:stCondLst>
                            <p:childTnLst>
                              <p:par>
                                <p:cTn id="56" presetID="22" presetClass="entr" presetSubtype="1" fill="hold" grpId="0" nodeType="afterEffect">
                                  <p:stCondLst>
                                    <p:cond delay="0"/>
                                  </p:stCondLst>
                                  <p:childTnLst>
                                    <p:set>
                                      <p:cBhvr>
                                        <p:cTn id="57" dur="1" fill="hold">
                                          <p:stCondLst>
                                            <p:cond delay="0"/>
                                          </p:stCondLst>
                                        </p:cTn>
                                        <p:tgtEl>
                                          <p:spTgt spid="8">
                                            <p:txEl>
                                              <p:pRg st="0" end="0"/>
                                            </p:txEl>
                                          </p:spTgt>
                                        </p:tgtEl>
                                        <p:attrNameLst>
                                          <p:attrName>style.visibility</p:attrName>
                                        </p:attrNameLst>
                                      </p:cBhvr>
                                      <p:to>
                                        <p:strVal val="visible"/>
                                      </p:to>
                                    </p:set>
                                    <p:animEffect transition="in" filter="wipe(up)">
                                      <p:cBhvr>
                                        <p:cTn id="58" dur="500"/>
                                        <p:tgtEl>
                                          <p:spTgt spid="8">
                                            <p:txEl>
                                              <p:pRg st="0" end="0"/>
                                            </p:txEl>
                                          </p:spTgt>
                                        </p:tgtEl>
                                      </p:cBhvr>
                                    </p:animEffect>
                                  </p:childTnLst>
                                </p:cTn>
                              </p:par>
                            </p:childTnLst>
                          </p:cTn>
                        </p:par>
                        <p:par>
                          <p:cTn id="59" fill="hold">
                            <p:stCondLst>
                              <p:cond delay="9500"/>
                            </p:stCondLst>
                            <p:childTnLst>
                              <p:par>
                                <p:cTn id="60" presetID="22" presetClass="entr" presetSubtype="1" fill="hold" grpId="0" nodeType="afterEffect">
                                  <p:stCondLst>
                                    <p:cond delay="1000"/>
                                  </p:stCondLst>
                                  <p:childTnLst>
                                    <p:set>
                                      <p:cBhvr>
                                        <p:cTn id="61" dur="1" fill="hold">
                                          <p:stCondLst>
                                            <p:cond delay="0"/>
                                          </p:stCondLst>
                                        </p:cTn>
                                        <p:tgtEl>
                                          <p:spTgt spid="8">
                                            <p:txEl>
                                              <p:pRg st="1" end="1"/>
                                            </p:txEl>
                                          </p:spTgt>
                                        </p:tgtEl>
                                        <p:attrNameLst>
                                          <p:attrName>style.visibility</p:attrName>
                                        </p:attrNameLst>
                                      </p:cBhvr>
                                      <p:to>
                                        <p:strVal val="visible"/>
                                      </p:to>
                                    </p:set>
                                    <p:animEffect transition="in" filter="wipe(up)">
                                      <p:cBhvr>
                                        <p:cTn id="62" dur="500"/>
                                        <p:tgtEl>
                                          <p:spTgt spid="8">
                                            <p:txEl>
                                              <p:pRg st="1" end="1"/>
                                            </p:txEl>
                                          </p:spTgt>
                                        </p:tgtEl>
                                      </p:cBhvr>
                                    </p:animEffect>
                                  </p:childTnLst>
                                </p:cTn>
                              </p:par>
                            </p:childTnLst>
                          </p:cTn>
                        </p:par>
                        <p:par>
                          <p:cTn id="63" fill="hold">
                            <p:stCondLst>
                              <p:cond delay="11000"/>
                            </p:stCondLst>
                            <p:childTnLst>
                              <p:par>
                                <p:cTn id="64" presetID="22" presetClass="entr" presetSubtype="1" fill="hold" grpId="0" nodeType="afterEffect">
                                  <p:stCondLst>
                                    <p:cond delay="1000"/>
                                  </p:stCondLst>
                                  <p:childTnLst>
                                    <p:set>
                                      <p:cBhvr>
                                        <p:cTn id="65" dur="1" fill="hold">
                                          <p:stCondLst>
                                            <p:cond delay="0"/>
                                          </p:stCondLst>
                                        </p:cTn>
                                        <p:tgtEl>
                                          <p:spTgt spid="8">
                                            <p:txEl>
                                              <p:pRg st="2" end="2"/>
                                            </p:txEl>
                                          </p:spTgt>
                                        </p:tgtEl>
                                        <p:attrNameLst>
                                          <p:attrName>style.visibility</p:attrName>
                                        </p:attrNameLst>
                                      </p:cBhvr>
                                      <p:to>
                                        <p:strVal val="visible"/>
                                      </p:to>
                                    </p:set>
                                    <p:animEffect transition="in" filter="wipe(up)">
                                      <p:cBhvr>
                                        <p:cTn id="66" dur="500"/>
                                        <p:tgtEl>
                                          <p:spTgt spid="8">
                                            <p:txEl>
                                              <p:pRg st="2" end="2"/>
                                            </p:txEl>
                                          </p:spTgt>
                                        </p:tgtEl>
                                      </p:cBhvr>
                                    </p:animEffect>
                                  </p:childTnLst>
                                </p:cTn>
                              </p:par>
                            </p:childTnLst>
                          </p:cTn>
                        </p:par>
                        <p:par>
                          <p:cTn id="67" fill="hold">
                            <p:stCondLst>
                              <p:cond delay="12500"/>
                            </p:stCondLst>
                            <p:childTnLst>
                              <p:par>
                                <p:cTn id="68" presetID="22" presetClass="entr" presetSubtype="1" fill="hold" grpId="0" nodeType="afterEffect">
                                  <p:stCondLst>
                                    <p:cond delay="1000"/>
                                  </p:stCondLst>
                                  <p:childTnLst>
                                    <p:set>
                                      <p:cBhvr>
                                        <p:cTn id="69" dur="1" fill="hold">
                                          <p:stCondLst>
                                            <p:cond delay="0"/>
                                          </p:stCondLst>
                                        </p:cTn>
                                        <p:tgtEl>
                                          <p:spTgt spid="8">
                                            <p:txEl>
                                              <p:pRg st="3" end="3"/>
                                            </p:txEl>
                                          </p:spTgt>
                                        </p:tgtEl>
                                        <p:attrNameLst>
                                          <p:attrName>style.visibility</p:attrName>
                                        </p:attrNameLst>
                                      </p:cBhvr>
                                      <p:to>
                                        <p:strVal val="visible"/>
                                      </p:to>
                                    </p:set>
                                    <p:animEffect transition="in" filter="wipe(up)">
                                      <p:cBhvr>
                                        <p:cTn id="70" dur="500"/>
                                        <p:tgtEl>
                                          <p:spTgt spid="8">
                                            <p:txEl>
                                              <p:pRg st="3" end="3"/>
                                            </p:txEl>
                                          </p:spTgt>
                                        </p:tgtEl>
                                      </p:cBhvr>
                                    </p:animEffect>
                                  </p:childTnLst>
                                </p:cTn>
                              </p:par>
                            </p:childTnLst>
                          </p:cTn>
                        </p:par>
                        <p:par>
                          <p:cTn id="71" fill="hold">
                            <p:stCondLst>
                              <p:cond delay="14000"/>
                            </p:stCondLst>
                            <p:childTnLst>
                              <p:par>
                                <p:cTn id="72" presetID="22" presetClass="entr" presetSubtype="1" fill="hold" grpId="0" nodeType="afterEffect">
                                  <p:stCondLst>
                                    <p:cond delay="1000"/>
                                  </p:stCondLst>
                                  <p:childTnLst>
                                    <p:set>
                                      <p:cBhvr>
                                        <p:cTn id="73" dur="1" fill="hold">
                                          <p:stCondLst>
                                            <p:cond delay="0"/>
                                          </p:stCondLst>
                                        </p:cTn>
                                        <p:tgtEl>
                                          <p:spTgt spid="8">
                                            <p:txEl>
                                              <p:pRg st="4" end="4"/>
                                            </p:txEl>
                                          </p:spTgt>
                                        </p:tgtEl>
                                        <p:attrNameLst>
                                          <p:attrName>style.visibility</p:attrName>
                                        </p:attrNameLst>
                                      </p:cBhvr>
                                      <p:to>
                                        <p:strVal val="visible"/>
                                      </p:to>
                                    </p:set>
                                    <p:animEffect transition="in" filter="wipe(up)">
                                      <p:cBhvr>
                                        <p:cTn id="74"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animBg="1"/>
      <p:bldP spid="8" grpId="0" uiExpand="1" build="p" animBg="1"/>
      <p:bldP spid="9" grpId="0" animBg="1"/>
      <p:bldP spid="10" grpId="0" animBg="1"/>
      <p:bldP spid="11" grpId="0"/>
      <p:bldP spid="12" grpId="0"/>
      <p:bldP spid="13"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2">
            <a:extLst>
              <a:ext uri="{FF2B5EF4-FFF2-40B4-BE49-F238E27FC236}">
                <a16:creationId xmlns:a16="http://schemas.microsoft.com/office/drawing/2014/main" id="{D99BD762-6718-AC52-7A14-9F0116A1E21A}"/>
              </a:ext>
            </a:extLst>
          </p:cNvPr>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sp>
        <p:nvSpPr>
          <p:cNvPr id="3" name="TextBox 3"/>
          <p:cNvSpPr txBox="1"/>
          <p:nvPr/>
        </p:nvSpPr>
        <p:spPr>
          <a:xfrm>
            <a:off x="192560" y="1951672"/>
            <a:ext cx="11806880" cy="295465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ctr"/>
            <a:r>
              <a:rPr lang="en-US" sz="9600" spc="359" dirty="0">
                <a:solidFill>
                  <a:schemeClr val="bg1"/>
                </a:solidFill>
                <a:latin typeface="Muli"/>
                <a:ea typeface="Muli"/>
                <a:cs typeface="Muli"/>
                <a:sym typeface="Muli"/>
              </a:rPr>
              <a:t>ROOT-CAUSE ANALYSIS</a:t>
            </a:r>
          </a:p>
        </p:txBody>
      </p:sp>
      <p:sp>
        <p:nvSpPr>
          <p:cNvPr id="4" name="TextBox 4"/>
          <p:cNvSpPr txBox="1"/>
          <p:nvPr/>
        </p:nvSpPr>
        <p:spPr>
          <a:xfrm>
            <a:off x="4061545" y="5603129"/>
            <a:ext cx="4331043" cy="961802"/>
          </a:xfrm>
          <a:prstGeom prst="rect">
            <a:avLst/>
          </a:prstGeom>
        </p:spPr>
        <p:style>
          <a:lnRef idx="1">
            <a:schemeClr val="dk1"/>
          </a:lnRef>
          <a:fillRef idx="3">
            <a:schemeClr val="dk1"/>
          </a:fillRef>
          <a:effectRef idx="2">
            <a:schemeClr val="dk1"/>
          </a:effectRef>
          <a:fontRef idx="minor">
            <a:schemeClr val="lt1"/>
          </a:fontRef>
        </p:style>
        <p:txBody>
          <a:bodyPr wrap="square" lIns="0" tIns="0" rIns="0" bIns="0" rtlCol="0" anchor="t">
            <a:spAutoFit/>
          </a:bodyPr>
          <a:lstStyle/>
          <a:p>
            <a:pPr algn="ctr">
              <a:lnSpc>
                <a:spcPts val="1493"/>
              </a:lnSpc>
            </a:pPr>
            <a:endParaRPr lang="en-US" sz="1600" spc="217" dirty="0">
              <a:solidFill>
                <a:srgbClr val="F4D314"/>
              </a:solidFill>
              <a:latin typeface="Muli"/>
              <a:ea typeface="Muli"/>
              <a:cs typeface="Muli"/>
              <a:sym typeface="Muli"/>
            </a:endParaRPr>
          </a:p>
          <a:p>
            <a:pPr algn="ctr">
              <a:lnSpc>
                <a:spcPts val="1493"/>
              </a:lnSpc>
            </a:pPr>
            <a:r>
              <a:rPr lang="en-US" sz="1600" spc="217" dirty="0">
                <a:solidFill>
                  <a:srgbClr val="F4D314"/>
                </a:solidFill>
                <a:latin typeface="Muli"/>
                <a:ea typeface="Muli"/>
                <a:cs typeface="Muli"/>
                <a:sym typeface="Muli"/>
              </a:rPr>
              <a:t>Speaker:</a:t>
            </a:r>
          </a:p>
          <a:p>
            <a:pPr algn="ctr">
              <a:lnSpc>
                <a:spcPts val="1493"/>
              </a:lnSpc>
            </a:pPr>
            <a:endParaRPr lang="en-US" sz="1600" spc="217" dirty="0">
              <a:solidFill>
                <a:srgbClr val="F4D314"/>
              </a:solidFill>
              <a:latin typeface="Muli"/>
              <a:ea typeface="Muli"/>
              <a:cs typeface="Muli"/>
              <a:sym typeface="Muli"/>
            </a:endParaRPr>
          </a:p>
          <a:p>
            <a:pPr algn="ctr">
              <a:lnSpc>
                <a:spcPts val="1493"/>
              </a:lnSpc>
            </a:pPr>
            <a:r>
              <a:rPr lang="en-US" sz="1600" spc="217" dirty="0">
                <a:solidFill>
                  <a:srgbClr val="F4D314"/>
                </a:solidFill>
                <a:latin typeface="Muli"/>
                <a:ea typeface="Muli"/>
                <a:cs typeface="Muli"/>
                <a:sym typeface="Muli"/>
              </a:rPr>
              <a:t>Andre Pinto</a:t>
            </a:r>
          </a:p>
          <a:p>
            <a:pPr algn="ctr">
              <a:lnSpc>
                <a:spcPts val="1493"/>
              </a:lnSpc>
            </a:pPr>
            <a:endParaRPr lang="en-US" sz="1600" spc="217" dirty="0">
              <a:solidFill>
                <a:srgbClr val="F4D314"/>
              </a:solidFill>
              <a:latin typeface="Muli"/>
              <a:ea typeface="Muli"/>
              <a:cs typeface="Muli"/>
              <a:sym typeface="Mul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dirty="0"/>
          </a:p>
        </p:txBody>
      </p:sp>
      <p:grpSp>
        <p:nvGrpSpPr>
          <p:cNvPr id="3" name="Group 3"/>
          <p:cNvGrpSpPr/>
          <p:nvPr/>
        </p:nvGrpSpPr>
        <p:grpSpPr>
          <a:xfrm>
            <a:off x="1335218" y="2207538"/>
            <a:ext cx="1749421" cy="1749421"/>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5" name="TextBox 5"/>
            <p:cNvSpPr txBox="1"/>
            <p:nvPr/>
          </p:nvSpPr>
          <p:spPr>
            <a:xfrm>
              <a:off x="76200" y="-28575"/>
              <a:ext cx="660400" cy="765175"/>
            </a:xfrm>
            <a:prstGeom prst="rect">
              <a:avLst/>
            </a:prstGeom>
          </p:spPr>
          <p:txBody>
            <a:bodyPr lIns="33867" tIns="33867" rIns="33867" bIns="33867" rtlCol="0" anchor="ctr"/>
            <a:lstStyle/>
            <a:p>
              <a:pPr algn="ctr">
                <a:lnSpc>
                  <a:spcPts val="4640"/>
                </a:lnSpc>
              </a:pPr>
              <a:r>
                <a:rPr lang="en-US" sz="3200" b="1" dirty="0">
                  <a:solidFill>
                    <a:srgbClr val="000000"/>
                  </a:solidFill>
                  <a:latin typeface="Muli Bold"/>
                  <a:ea typeface="Muli Bold"/>
                  <a:cs typeface="Muli Bold"/>
                  <a:sym typeface="Muli Bold"/>
                </a:rPr>
                <a:t>01</a:t>
              </a:r>
            </a:p>
          </p:txBody>
        </p:sp>
      </p:grpSp>
      <p:grpSp>
        <p:nvGrpSpPr>
          <p:cNvPr id="6" name="Group 6"/>
          <p:cNvGrpSpPr/>
          <p:nvPr/>
        </p:nvGrpSpPr>
        <p:grpSpPr>
          <a:xfrm>
            <a:off x="6444722" y="2146036"/>
            <a:ext cx="1749421" cy="1810922"/>
            <a:chOff x="-1263" y="-235011"/>
            <a:chExt cx="812800" cy="841374"/>
          </a:xfrm>
        </p:grpSpPr>
        <p:sp>
          <p:nvSpPr>
            <p:cNvPr id="7" name="Freeform 7"/>
            <p:cNvSpPr/>
            <p:nvPr/>
          </p:nvSpPr>
          <p:spPr>
            <a:xfrm>
              <a:off x="-1263" y="-206437"/>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8" name="TextBox 8"/>
            <p:cNvSpPr txBox="1"/>
            <p:nvPr/>
          </p:nvSpPr>
          <p:spPr>
            <a:xfrm>
              <a:off x="74937" y="-235011"/>
              <a:ext cx="660400" cy="765175"/>
            </a:xfrm>
            <a:prstGeom prst="rect">
              <a:avLst/>
            </a:prstGeom>
          </p:spPr>
          <p:txBody>
            <a:bodyPr lIns="33867" tIns="33867" rIns="33867" bIns="33867" rtlCol="0" anchor="ctr"/>
            <a:lstStyle/>
            <a:p>
              <a:pPr algn="ctr">
                <a:lnSpc>
                  <a:spcPts val="4640"/>
                </a:lnSpc>
              </a:pPr>
              <a:r>
                <a:rPr lang="en-US" sz="3200" b="1" dirty="0">
                  <a:solidFill>
                    <a:srgbClr val="000000"/>
                  </a:solidFill>
                  <a:latin typeface="Muli Bold"/>
                  <a:ea typeface="Muli Bold"/>
                  <a:cs typeface="Muli Bold"/>
                  <a:sym typeface="Muli Bold"/>
                </a:rPr>
                <a:t>03</a:t>
              </a:r>
            </a:p>
          </p:txBody>
        </p:sp>
      </p:grpSp>
      <p:grpSp>
        <p:nvGrpSpPr>
          <p:cNvPr id="9" name="Group 9"/>
          <p:cNvGrpSpPr/>
          <p:nvPr/>
        </p:nvGrpSpPr>
        <p:grpSpPr>
          <a:xfrm>
            <a:off x="3892688" y="2146036"/>
            <a:ext cx="1749421" cy="1810924"/>
            <a:chOff x="0" y="-235011"/>
            <a:chExt cx="812800" cy="841375"/>
          </a:xfrm>
        </p:grpSpPr>
        <p:sp>
          <p:nvSpPr>
            <p:cNvPr id="10" name="Freeform 10"/>
            <p:cNvSpPr/>
            <p:nvPr/>
          </p:nvSpPr>
          <p:spPr>
            <a:xfrm>
              <a:off x="0" y="-206436"/>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11" name="TextBox 11"/>
            <p:cNvSpPr txBox="1"/>
            <p:nvPr/>
          </p:nvSpPr>
          <p:spPr>
            <a:xfrm>
              <a:off x="76200" y="-235011"/>
              <a:ext cx="660400" cy="765175"/>
            </a:xfrm>
            <a:prstGeom prst="rect">
              <a:avLst/>
            </a:prstGeom>
          </p:spPr>
          <p:txBody>
            <a:bodyPr lIns="33867" tIns="33867" rIns="33867" bIns="33867" rtlCol="0" anchor="ctr"/>
            <a:lstStyle/>
            <a:p>
              <a:pPr algn="ctr">
                <a:lnSpc>
                  <a:spcPts val="4640"/>
                </a:lnSpc>
              </a:pPr>
              <a:r>
                <a:rPr lang="en-US" sz="3200" b="1" dirty="0">
                  <a:solidFill>
                    <a:srgbClr val="000000"/>
                  </a:solidFill>
                  <a:latin typeface="Muli Bold"/>
                  <a:ea typeface="Muli Bold"/>
                  <a:cs typeface="Muli Bold"/>
                  <a:sym typeface="Muli Bold"/>
                </a:rPr>
                <a:t>02</a:t>
              </a:r>
            </a:p>
          </p:txBody>
        </p:sp>
      </p:grpSp>
      <p:grpSp>
        <p:nvGrpSpPr>
          <p:cNvPr id="12" name="Group 12"/>
          <p:cNvGrpSpPr/>
          <p:nvPr/>
        </p:nvGrpSpPr>
        <p:grpSpPr>
          <a:xfrm>
            <a:off x="8996756" y="2207536"/>
            <a:ext cx="1749421" cy="1749421"/>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14" name="TextBox 14"/>
            <p:cNvSpPr txBox="1"/>
            <p:nvPr/>
          </p:nvSpPr>
          <p:spPr>
            <a:xfrm>
              <a:off x="76200" y="-28575"/>
              <a:ext cx="660400" cy="765175"/>
            </a:xfrm>
            <a:prstGeom prst="rect">
              <a:avLst/>
            </a:prstGeom>
          </p:spPr>
          <p:txBody>
            <a:bodyPr lIns="33867" tIns="33867" rIns="33867" bIns="33867" rtlCol="0" anchor="ctr"/>
            <a:lstStyle/>
            <a:p>
              <a:pPr algn="ctr">
                <a:lnSpc>
                  <a:spcPts val="4640"/>
                </a:lnSpc>
              </a:pPr>
              <a:r>
                <a:rPr lang="en-US" sz="3200" b="1" dirty="0">
                  <a:solidFill>
                    <a:srgbClr val="000000"/>
                  </a:solidFill>
                  <a:latin typeface="Muli Bold"/>
                  <a:ea typeface="Muli Bold"/>
                  <a:cs typeface="Muli Bold"/>
                  <a:sym typeface="Muli Bold"/>
                </a:rPr>
                <a:t>04</a:t>
              </a:r>
            </a:p>
          </p:txBody>
        </p:sp>
      </p:grpSp>
      <p:sp>
        <p:nvSpPr>
          <p:cNvPr id="15" name="TextBox 15"/>
          <p:cNvSpPr txBox="1"/>
          <p:nvPr/>
        </p:nvSpPr>
        <p:spPr>
          <a:xfrm>
            <a:off x="7379948" y="1342332"/>
            <a:ext cx="4477139" cy="227306"/>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0" tIns="0" rIns="0" bIns="0" rtlCol="0" anchor="t">
            <a:spAutoFit/>
          </a:bodyPr>
          <a:lstStyle/>
          <a:p>
            <a:pPr algn="r">
              <a:lnSpc>
                <a:spcPts val="1910"/>
              </a:lnSpc>
            </a:pPr>
            <a:r>
              <a:rPr lang="en-US" sz="1317" spc="197" dirty="0">
                <a:solidFill>
                  <a:srgbClr val="F4D314"/>
                </a:solidFill>
                <a:latin typeface="Muli"/>
                <a:ea typeface="Muli"/>
                <a:cs typeface="Muli"/>
                <a:sym typeface="Muli"/>
              </a:rPr>
              <a:t>TESLA AI &amp; WORKFORCE CHALLENGES</a:t>
            </a:r>
          </a:p>
        </p:txBody>
      </p:sp>
      <p:sp>
        <p:nvSpPr>
          <p:cNvPr id="16" name="TextBox 16"/>
          <p:cNvSpPr txBox="1"/>
          <p:nvPr/>
        </p:nvSpPr>
        <p:spPr>
          <a:xfrm>
            <a:off x="1214601" y="366784"/>
            <a:ext cx="4689308" cy="1590179"/>
          </a:xfrm>
          <a:prstGeom prst="rect">
            <a:avLst/>
          </a:prstGeom>
        </p:spPr>
        <p:txBody>
          <a:bodyPr wrap="square" lIns="0" tIns="0" rIns="0" bIns="0" rtlCol="0" anchor="t">
            <a:spAutoFit/>
          </a:bodyPr>
          <a:lstStyle/>
          <a:p>
            <a:pPr>
              <a:lnSpc>
                <a:spcPts val="6173"/>
              </a:lnSpc>
            </a:pPr>
            <a:r>
              <a:rPr lang="en-US" sz="5368" dirty="0">
                <a:solidFill>
                  <a:srgbClr val="FFFFFF"/>
                </a:solidFill>
                <a:latin typeface="League Gothic"/>
                <a:ea typeface="League Gothic"/>
                <a:cs typeface="League Gothic"/>
                <a:sym typeface="League Gothic"/>
              </a:rPr>
              <a:t>ROOT-CAUSE ANALYSIS</a:t>
            </a:r>
          </a:p>
        </p:txBody>
      </p:sp>
      <p:sp>
        <p:nvSpPr>
          <p:cNvPr id="17" name="TextBox 17"/>
          <p:cNvSpPr txBox="1"/>
          <p:nvPr/>
        </p:nvSpPr>
        <p:spPr>
          <a:xfrm>
            <a:off x="1057139" y="4053645"/>
            <a:ext cx="2305577" cy="307777"/>
          </a:xfrm>
          <a:prstGeom prst="rect">
            <a:avLst/>
          </a:prstGeom>
        </p:spPr>
        <p:txBody>
          <a:bodyPr wrap="square" lIns="0" tIns="0" rIns="0" bIns="0" rtlCol="0" anchor="t">
            <a:spAutoFit/>
          </a:bodyPr>
          <a:lstStyle/>
          <a:p>
            <a:pPr algn="ctr"/>
            <a:r>
              <a:rPr lang="en-US" sz="2000" dirty="0">
                <a:solidFill>
                  <a:srgbClr val="F4D314"/>
                </a:solidFill>
                <a:latin typeface="Muli"/>
                <a:ea typeface="Muli"/>
                <a:cs typeface="Muli"/>
                <a:sym typeface="Muli"/>
              </a:rPr>
              <a:t>RAPID AI ADOPTION</a:t>
            </a:r>
          </a:p>
        </p:txBody>
      </p:sp>
      <p:sp>
        <p:nvSpPr>
          <p:cNvPr id="18" name="TextBox 18"/>
          <p:cNvSpPr txBox="1"/>
          <p:nvPr/>
        </p:nvSpPr>
        <p:spPr>
          <a:xfrm>
            <a:off x="5981415" y="4049420"/>
            <a:ext cx="2867060" cy="615553"/>
          </a:xfrm>
          <a:prstGeom prst="rect">
            <a:avLst/>
          </a:prstGeom>
        </p:spPr>
        <p:txBody>
          <a:bodyPr wrap="square" lIns="0" tIns="0" rIns="0" bIns="0" rtlCol="0" anchor="t">
            <a:spAutoFit/>
          </a:bodyPr>
          <a:lstStyle/>
          <a:p>
            <a:pPr algn="ctr"/>
            <a:r>
              <a:rPr lang="en-US" sz="2000" dirty="0">
                <a:solidFill>
                  <a:srgbClr val="F4D314"/>
                </a:solidFill>
                <a:latin typeface="Muli"/>
                <a:ea typeface="Muli"/>
                <a:cs typeface="Muli"/>
                <a:sym typeface="Muli"/>
              </a:rPr>
              <a:t>HIGH-PERFORMANCE CULTURE</a:t>
            </a:r>
          </a:p>
        </p:txBody>
      </p:sp>
      <p:sp>
        <p:nvSpPr>
          <p:cNvPr id="19" name="TextBox 19"/>
          <p:cNvSpPr txBox="1"/>
          <p:nvPr/>
        </p:nvSpPr>
        <p:spPr>
          <a:xfrm>
            <a:off x="3559255" y="4052548"/>
            <a:ext cx="2435603" cy="615553"/>
          </a:xfrm>
          <a:prstGeom prst="rect">
            <a:avLst/>
          </a:prstGeom>
        </p:spPr>
        <p:txBody>
          <a:bodyPr wrap="square" lIns="0" tIns="0" rIns="0" bIns="0" rtlCol="0" anchor="t">
            <a:spAutoFit/>
          </a:bodyPr>
          <a:lstStyle/>
          <a:p>
            <a:pPr algn="ctr"/>
            <a:r>
              <a:rPr lang="en-US" sz="2000" dirty="0">
                <a:solidFill>
                  <a:srgbClr val="F4D314"/>
                </a:solidFill>
                <a:latin typeface="Muli"/>
                <a:ea typeface="Muli"/>
                <a:cs typeface="Muli"/>
                <a:sym typeface="Muli"/>
              </a:rPr>
              <a:t>HUMAN CAPITAL GAPS</a:t>
            </a:r>
          </a:p>
        </p:txBody>
      </p:sp>
      <p:sp>
        <p:nvSpPr>
          <p:cNvPr id="20" name="TextBox 20"/>
          <p:cNvSpPr txBox="1"/>
          <p:nvPr/>
        </p:nvSpPr>
        <p:spPr>
          <a:xfrm>
            <a:off x="8715875" y="4048625"/>
            <a:ext cx="2311182" cy="923330"/>
          </a:xfrm>
          <a:prstGeom prst="rect">
            <a:avLst/>
          </a:prstGeom>
        </p:spPr>
        <p:txBody>
          <a:bodyPr wrap="square" lIns="0" tIns="0" rIns="0" bIns="0" rtlCol="0" anchor="t">
            <a:spAutoFit/>
          </a:bodyPr>
          <a:lstStyle/>
          <a:p>
            <a:pPr algn="ctr"/>
            <a:r>
              <a:rPr lang="en-US" sz="2000" dirty="0">
                <a:solidFill>
                  <a:srgbClr val="F4D314"/>
                </a:solidFill>
                <a:latin typeface="Muli"/>
                <a:ea typeface="Muli"/>
                <a:cs typeface="Muli"/>
                <a:sym typeface="Muli"/>
              </a:rPr>
              <a:t>EXTERNAL TALENT COMPETITION</a:t>
            </a:r>
          </a:p>
        </p:txBody>
      </p:sp>
      <p:sp>
        <p:nvSpPr>
          <p:cNvPr id="21" name="TextBox 21"/>
          <p:cNvSpPr txBox="1"/>
          <p:nvPr/>
        </p:nvSpPr>
        <p:spPr>
          <a:xfrm>
            <a:off x="3700497" y="4715151"/>
            <a:ext cx="2244718" cy="1538883"/>
          </a:xfrm>
          <a:prstGeom prst="rect">
            <a:avLst/>
          </a:prstGeom>
        </p:spPr>
        <p:txBody>
          <a:bodyPr wrap="square" lIns="0" tIns="0" rIns="0" bIns="0" rtlCol="0" anchor="t">
            <a:spAutoFit/>
          </a:bodyPr>
          <a:lstStyle/>
          <a:p>
            <a:pPr algn="ctr"/>
            <a:r>
              <a:rPr lang="en-US" sz="2000" dirty="0">
                <a:solidFill>
                  <a:srgbClr val="FFFFFF"/>
                </a:solidFill>
                <a:latin typeface="Muli"/>
                <a:ea typeface="Muli"/>
                <a:cs typeface="Muli"/>
                <a:sym typeface="Muli"/>
              </a:rPr>
              <a:t>Capability gaps widen as technology innovation accelerates continuously.</a:t>
            </a:r>
          </a:p>
        </p:txBody>
      </p:sp>
      <p:sp>
        <p:nvSpPr>
          <p:cNvPr id="22" name="TextBox 22"/>
          <p:cNvSpPr txBox="1"/>
          <p:nvPr/>
        </p:nvSpPr>
        <p:spPr>
          <a:xfrm>
            <a:off x="1310836" y="4715152"/>
            <a:ext cx="1798929" cy="1538883"/>
          </a:xfrm>
          <a:prstGeom prst="rect">
            <a:avLst/>
          </a:prstGeom>
        </p:spPr>
        <p:txBody>
          <a:bodyPr lIns="0" tIns="0" rIns="0" bIns="0" rtlCol="0" anchor="t">
            <a:spAutoFit/>
          </a:bodyPr>
          <a:lstStyle/>
          <a:p>
            <a:pPr algn="ctr"/>
            <a:r>
              <a:rPr lang="en-US" sz="2000" dirty="0">
                <a:solidFill>
                  <a:srgbClr val="FFFFFF"/>
                </a:solidFill>
                <a:latin typeface="Muli"/>
                <a:ea typeface="Muli"/>
                <a:cs typeface="Muli"/>
                <a:sym typeface="Muli"/>
              </a:rPr>
              <a:t>Fast AI and automation growth outpaces workforce skills development.</a:t>
            </a:r>
          </a:p>
        </p:txBody>
      </p:sp>
      <p:sp>
        <p:nvSpPr>
          <p:cNvPr id="23" name="TextBox 23"/>
          <p:cNvSpPr txBox="1"/>
          <p:nvPr/>
        </p:nvSpPr>
        <p:spPr>
          <a:xfrm>
            <a:off x="6302855" y="4713896"/>
            <a:ext cx="2244718" cy="1231106"/>
          </a:xfrm>
          <a:prstGeom prst="rect">
            <a:avLst/>
          </a:prstGeom>
        </p:spPr>
        <p:txBody>
          <a:bodyPr wrap="square" lIns="0" tIns="0" rIns="0" bIns="0" rtlCol="0" anchor="t">
            <a:spAutoFit/>
          </a:bodyPr>
          <a:lstStyle/>
          <a:p>
            <a:pPr algn="ctr"/>
            <a:r>
              <a:rPr lang="en-US" sz="2000" dirty="0">
                <a:solidFill>
                  <a:srgbClr val="FFFFFF"/>
                </a:solidFill>
                <a:latin typeface="Muli"/>
                <a:ea typeface="Muli"/>
                <a:cs typeface="Muli"/>
                <a:sym typeface="Muli"/>
              </a:rPr>
              <a:t>Continuous adaptation demands create pressure and resistance to change.</a:t>
            </a:r>
          </a:p>
        </p:txBody>
      </p:sp>
      <p:sp>
        <p:nvSpPr>
          <p:cNvPr id="24" name="TextBox 24"/>
          <p:cNvSpPr txBox="1"/>
          <p:nvPr/>
        </p:nvSpPr>
        <p:spPr>
          <a:xfrm>
            <a:off x="8778084" y="5035803"/>
            <a:ext cx="2186763" cy="1231106"/>
          </a:xfrm>
          <a:prstGeom prst="rect">
            <a:avLst/>
          </a:prstGeom>
        </p:spPr>
        <p:txBody>
          <a:bodyPr wrap="square" lIns="0" tIns="0" rIns="0" bIns="0" rtlCol="0" anchor="t">
            <a:spAutoFit/>
          </a:bodyPr>
          <a:lstStyle/>
          <a:p>
            <a:pPr algn="ctr"/>
            <a:r>
              <a:rPr lang="en-US" sz="2000" dirty="0">
                <a:solidFill>
                  <a:srgbClr val="FFFFFF"/>
                </a:solidFill>
                <a:latin typeface="Muli"/>
                <a:ea typeface="Muli"/>
                <a:cs typeface="Muli"/>
                <a:sym typeface="Muli"/>
              </a:rPr>
              <a:t>Global AI talent demand intensifies recruitment and retention challenges.</a:t>
            </a:r>
          </a:p>
        </p:txBody>
      </p:sp>
      <p:sp>
        <p:nvSpPr>
          <p:cNvPr id="26" name="TextBox 25">
            <a:extLst>
              <a:ext uri="{FF2B5EF4-FFF2-40B4-BE49-F238E27FC236}">
                <a16:creationId xmlns:a16="http://schemas.microsoft.com/office/drawing/2014/main" id="{2AA344EE-CA21-FDDB-5E94-4F3929026730}"/>
              </a:ext>
            </a:extLst>
          </p:cNvPr>
          <p:cNvSpPr txBox="1"/>
          <p:nvPr/>
        </p:nvSpPr>
        <p:spPr>
          <a:xfrm>
            <a:off x="9883101" y="1585019"/>
            <a:ext cx="2584237"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spc="217" dirty="0">
                <a:solidFill>
                  <a:schemeClr val="bg1"/>
                </a:solidFill>
                <a:latin typeface="Muli"/>
                <a:ea typeface="Muli"/>
                <a:cs typeface="Muli"/>
                <a:sym typeface="Muli"/>
              </a:rPr>
              <a:t>Andre Pinto</a:t>
            </a:r>
          </a:p>
        </p:txBody>
      </p:sp>
      <p:sp>
        <p:nvSpPr>
          <p:cNvPr id="25" name="TextBox 14">
            <a:extLst>
              <a:ext uri="{FF2B5EF4-FFF2-40B4-BE49-F238E27FC236}">
                <a16:creationId xmlns:a16="http://schemas.microsoft.com/office/drawing/2014/main" id="{636247C6-9800-F417-644A-EEA8C2D2B3A6}"/>
              </a:ext>
            </a:extLst>
          </p:cNvPr>
          <p:cNvSpPr txBox="1"/>
          <p:nvPr/>
        </p:nvSpPr>
        <p:spPr>
          <a:xfrm>
            <a:off x="8985009" y="-1161555"/>
            <a:ext cx="2781847" cy="2843086"/>
          </a:xfrm>
          <a:prstGeom prst="rect">
            <a:avLst/>
          </a:prstGeom>
        </p:spPr>
        <p:txBody>
          <a:bodyPr lIns="0" tIns="0" rIns="0" bIns="0" rtlCol="0" anchor="t">
            <a:spAutoFit/>
          </a:bodyPr>
          <a:lstStyle/>
          <a:p>
            <a:pPr algn="r">
              <a:lnSpc>
                <a:spcPts val="25137"/>
              </a:lnSpc>
            </a:pPr>
            <a:r>
              <a:rPr lang="en-US" sz="9600" dirty="0">
                <a:solidFill>
                  <a:srgbClr val="A6A6A6"/>
                </a:solidFill>
                <a:latin typeface="Anton"/>
                <a:ea typeface="Anton"/>
                <a:cs typeface="Anton"/>
                <a:sym typeface="Anton"/>
              </a:rPr>
              <a:t>17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childTnLst>
                          </p:cTn>
                        </p:par>
                        <p:par>
                          <p:cTn id="17" fill="hold">
                            <p:stCondLst>
                              <p:cond delay="500"/>
                            </p:stCondLst>
                            <p:childTnLst>
                              <p:par>
                                <p:cTn id="18" presetID="21" presetClass="entr" presetSubtype="1"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1)">
                                      <p:cBhvr>
                                        <p:cTn id="20" dur="2000"/>
                                        <p:tgtEl>
                                          <p:spTgt spid="3"/>
                                        </p:tgtEl>
                                      </p:cBhvr>
                                    </p:animEffect>
                                  </p:childTnLst>
                                </p:cTn>
                              </p:par>
                            </p:childTnLst>
                          </p:cTn>
                        </p:par>
                        <p:par>
                          <p:cTn id="21" fill="hold">
                            <p:stCondLst>
                              <p:cond delay="2500"/>
                            </p:stCondLst>
                            <p:childTnLst>
                              <p:par>
                                <p:cTn id="22" presetID="22" presetClass="entr" presetSubtype="1"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up)">
                                      <p:cBhvr>
                                        <p:cTn id="24" dur="500"/>
                                        <p:tgtEl>
                                          <p:spTgt spid="22"/>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up)">
                                      <p:cBhvr>
                                        <p:cTn id="27" dur="500"/>
                                        <p:tgtEl>
                                          <p:spTgt spid="17"/>
                                        </p:tgtEl>
                                      </p:cBhvr>
                                    </p:animEffect>
                                  </p:childTnLst>
                                </p:cTn>
                              </p:par>
                            </p:childTnLst>
                          </p:cTn>
                        </p:par>
                        <p:par>
                          <p:cTn id="28" fill="hold">
                            <p:stCondLst>
                              <p:cond delay="3000"/>
                            </p:stCondLst>
                            <p:childTnLst>
                              <p:par>
                                <p:cTn id="29" presetID="21" presetClass="entr" presetSubtype="1" fill="hold" nodeType="afterEffect">
                                  <p:stCondLst>
                                    <p:cond delay="2000"/>
                                  </p:stCondLst>
                                  <p:childTnLst>
                                    <p:set>
                                      <p:cBhvr>
                                        <p:cTn id="30" dur="1" fill="hold">
                                          <p:stCondLst>
                                            <p:cond delay="0"/>
                                          </p:stCondLst>
                                        </p:cTn>
                                        <p:tgtEl>
                                          <p:spTgt spid="9"/>
                                        </p:tgtEl>
                                        <p:attrNameLst>
                                          <p:attrName>style.visibility</p:attrName>
                                        </p:attrNameLst>
                                      </p:cBhvr>
                                      <p:to>
                                        <p:strVal val="visible"/>
                                      </p:to>
                                    </p:set>
                                    <p:animEffect transition="in" filter="wheel(1)">
                                      <p:cBhvr>
                                        <p:cTn id="31" dur="2000"/>
                                        <p:tgtEl>
                                          <p:spTgt spid="9"/>
                                        </p:tgtEl>
                                      </p:cBhvr>
                                    </p:animEffect>
                                  </p:childTnLst>
                                </p:cTn>
                              </p:par>
                            </p:childTnLst>
                          </p:cTn>
                        </p:par>
                        <p:par>
                          <p:cTn id="32" fill="hold">
                            <p:stCondLst>
                              <p:cond delay="7000"/>
                            </p:stCondLst>
                            <p:childTnLst>
                              <p:par>
                                <p:cTn id="33" presetID="22" presetClass="entr" presetSubtype="1"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up)">
                                      <p:cBhvr>
                                        <p:cTn id="35" dur="500"/>
                                        <p:tgtEl>
                                          <p:spTgt spid="21"/>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up)">
                                      <p:cBhvr>
                                        <p:cTn id="38" dur="500"/>
                                        <p:tgtEl>
                                          <p:spTgt spid="19"/>
                                        </p:tgtEl>
                                      </p:cBhvr>
                                    </p:animEffect>
                                  </p:childTnLst>
                                </p:cTn>
                              </p:par>
                            </p:childTnLst>
                          </p:cTn>
                        </p:par>
                        <p:par>
                          <p:cTn id="39" fill="hold">
                            <p:stCondLst>
                              <p:cond delay="7500"/>
                            </p:stCondLst>
                            <p:childTnLst>
                              <p:par>
                                <p:cTn id="40" presetID="21" presetClass="entr" presetSubtype="1" fill="hold" nodeType="afterEffect">
                                  <p:stCondLst>
                                    <p:cond delay="2000"/>
                                  </p:stCondLst>
                                  <p:childTnLst>
                                    <p:set>
                                      <p:cBhvr>
                                        <p:cTn id="41" dur="1" fill="hold">
                                          <p:stCondLst>
                                            <p:cond delay="0"/>
                                          </p:stCondLst>
                                        </p:cTn>
                                        <p:tgtEl>
                                          <p:spTgt spid="6"/>
                                        </p:tgtEl>
                                        <p:attrNameLst>
                                          <p:attrName>style.visibility</p:attrName>
                                        </p:attrNameLst>
                                      </p:cBhvr>
                                      <p:to>
                                        <p:strVal val="visible"/>
                                      </p:to>
                                    </p:set>
                                    <p:animEffect transition="in" filter="wheel(1)">
                                      <p:cBhvr>
                                        <p:cTn id="42" dur="2000"/>
                                        <p:tgtEl>
                                          <p:spTgt spid="6"/>
                                        </p:tgtEl>
                                      </p:cBhvr>
                                    </p:animEffect>
                                  </p:childTnLst>
                                </p:cTn>
                              </p:par>
                            </p:childTnLst>
                          </p:cTn>
                        </p:par>
                        <p:par>
                          <p:cTn id="43" fill="hold">
                            <p:stCondLst>
                              <p:cond delay="11500"/>
                            </p:stCondLst>
                            <p:childTnLst>
                              <p:par>
                                <p:cTn id="44" presetID="22" presetClass="entr" presetSubtype="1"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up)">
                                      <p:cBhvr>
                                        <p:cTn id="46" dur="500"/>
                                        <p:tgtEl>
                                          <p:spTgt spid="18"/>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up)">
                                      <p:cBhvr>
                                        <p:cTn id="49" dur="500"/>
                                        <p:tgtEl>
                                          <p:spTgt spid="23"/>
                                        </p:tgtEl>
                                      </p:cBhvr>
                                    </p:animEffect>
                                  </p:childTnLst>
                                </p:cTn>
                              </p:par>
                            </p:childTnLst>
                          </p:cTn>
                        </p:par>
                        <p:par>
                          <p:cTn id="50" fill="hold">
                            <p:stCondLst>
                              <p:cond delay="12000"/>
                            </p:stCondLst>
                            <p:childTnLst>
                              <p:par>
                                <p:cTn id="51" presetID="21" presetClass="entr" presetSubtype="1" fill="hold" nodeType="afterEffect">
                                  <p:stCondLst>
                                    <p:cond delay="2000"/>
                                  </p:stCondLst>
                                  <p:childTnLst>
                                    <p:set>
                                      <p:cBhvr>
                                        <p:cTn id="52" dur="1" fill="hold">
                                          <p:stCondLst>
                                            <p:cond delay="0"/>
                                          </p:stCondLst>
                                        </p:cTn>
                                        <p:tgtEl>
                                          <p:spTgt spid="12"/>
                                        </p:tgtEl>
                                        <p:attrNameLst>
                                          <p:attrName>style.visibility</p:attrName>
                                        </p:attrNameLst>
                                      </p:cBhvr>
                                      <p:to>
                                        <p:strVal val="visible"/>
                                      </p:to>
                                    </p:set>
                                    <p:animEffect transition="in" filter="wheel(1)">
                                      <p:cBhvr>
                                        <p:cTn id="53" dur="2000"/>
                                        <p:tgtEl>
                                          <p:spTgt spid="12"/>
                                        </p:tgtEl>
                                      </p:cBhvr>
                                    </p:animEffect>
                                  </p:childTnLst>
                                </p:cTn>
                              </p:par>
                            </p:childTnLst>
                          </p:cTn>
                        </p:par>
                        <p:par>
                          <p:cTn id="54" fill="hold">
                            <p:stCondLst>
                              <p:cond delay="16000"/>
                            </p:stCondLst>
                            <p:childTnLst>
                              <p:par>
                                <p:cTn id="55" presetID="22" presetClass="entr" presetSubtype="1"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wipe(up)">
                                      <p:cBhvr>
                                        <p:cTn id="57" dur="500"/>
                                        <p:tgtEl>
                                          <p:spTgt spid="20"/>
                                        </p:tgtEl>
                                      </p:cBhvr>
                                    </p:animEffect>
                                  </p:childTnLst>
                                </p:cTn>
                              </p:par>
                              <p:par>
                                <p:cTn id="58" presetID="22" presetClass="entr" presetSubtype="1"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wipe(up)">
                                      <p:cBhvr>
                                        <p:cTn id="6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P spid="17" grpId="0"/>
      <p:bldP spid="18" grpId="0"/>
      <p:bldP spid="19" grpId="0"/>
      <p:bldP spid="20" grpId="0"/>
      <p:bldP spid="21" grpId="0"/>
      <p:bldP spid="22" grpId="0"/>
      <p:bldP spid="23" grpId="0"/>
      <p:bldP spid="24" grpId="0"/>
      <p:bldP spid="26" grpId="0" animBg="1"/>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dirty="0"/>
          </a:p>
        </p:txBody>
      </p:sp>
      <p:grpSp>
        <p:nvGrpSpPr>
          <p:cNvPr id="3" name="Group 3"/>
          <p:cNvGrpSpPr/>
          <p:nvPr/>
        </p:nvGrpSpPr>
        <p:grpSpPr>
          <a:xfrm>
            <a:off x="-351830" y="2596579"/>
            <a:ext cx="6028951" cy="6028951"/>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3"/>
              <a:stretch>
                <a:fillRect/>
              </a:stretch>
            </a:blipFill>
          </p:spPr>
          <p:txBody>
            <a:bodyPr/>
            <a:lstStyle/>
            <a:p>
              <a:endParaRPr lang="en-GB"/>
            </a:p>
          </p:txBody>
        </p:sp>
      </p:grpSp>
      <p:sp>
        <p:nvSpPr>
          <p:cNvPr id="5" name="TextBox 5"/>
          <p:cNvSpPr txBox="1"/>
          <p:nvPr/>
        </p:nvSpPr>
        <p:spPr>
          <a:xfrm>
            <a:off x="6570205" y="1236378"/>
            <a:ext cx="5196651" cy="306366"/>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r">
              <a:lnSpc>
                <a:spcPts val="2705"/>
              </a:lnSpc>
            </a:pPr>
            <a:r>
              <a:rPr lang="en-US" sz="1600" spc="279" dirty="0">
                <a:solidFill>
                  <a:srgbClr val="F4D314"/>
                </a:solidFill>
                <a:latin typeface="Muli"/>
                <a:ea typeface="Muli"/>
                <a:cs typeface="Muli"/>
                <a:sym typeface="Muli"/>
              </a:rPr>
              <a:t>TESLA AI &amp; WORKFORCE ANALYSIS</a:t>
            </a:r>
          </a:p>
        </p:txBody>
      </p:sp>
      <p:sp>
        <p:nvSpPr>
          <p:cNvPr id="6" name="TextBox 6"/>
          <p:cNvSpPr txBox="1"/>
          <p:nvPr/>
        </p:nvSpPr>
        <p:spPr>
          <a:xfrm>
            <a:off x="425144" y="86420"/>
            <a:ext cx="5103761" cy="807913"/>
          </a:xfrm>
          <a:prstGeom prst="rect">
            <a:avLst/>
          </a:prstGeom>
        </p:spPr>
        <p:txBody>
          <a:bodyPr lIns="0" tIns="0" rIns="0" bIns="0" rtlCol="0" anchor="t">
            <a:spAutoFit/>
          </a:bodyPr>
          <a:lstStyle/>
          <a:p>
            <a:pPr>
              <a:lnSpc>
                <a:spcPts val="6272"/>
              </a:lnSpc>
            </a:pPr>
            <a:r>
              <a:rPr lang="en-US" sz="5454" dirty="0">
                <a:solidFill>
                  <a:srgbClr val="FFFFFF"/>
                </a:solidFill>
                <a:latin typeface="League Gothic"/>
                <a:ea typeface="League Gothic"/>
                <a:cs typeface="League Gothic"/>
                <a:sym typeface="League Gothic"/>
              </a:rPr>
              <a:t>ROOT CAUSE ONE</a:t>
            </a:r>
          </a:p>
        </p:txBody>
      </p:sp>
      <p:sp>
        <p:nvSpPr>
          <p:cNvPr id="7" name="TextBox 7"/>
          <p:cNvSpPr txBox="1"/>
          <p:nvPr/>
        </p:nvSpPr>
        <p:spPr>
          <a:xfrm>
            <a:off x="5781635" y="4388575"/>
            <a:ext cx="3146303" cy="202363"/>
          </a:xfrm>
          <a:prstGeom prst="rect">
            <a:avLst/>
          </a:prstGeom>
        </p:spPr>
        <p:txBody>
          <a:bodyPr lIns="0" tIns="0" rIns="0" bIns="0" rtlCol="0" anchor="t">
            <a:spAutoFit/>
          </a:bodyPr>
          <a:lstStyle/>
          <a:p>
            <a:pPr>
              <a:lnSpc>
                <a:spcPts val="1440"/>
              </a:lnSpc>
            </a:pPr>
            <a:r>
              <a:rPr lang="en-US" sz="2000" dirty="0">
                <a:solidFill>
                  <a:srgbClr val="F4D314"/>
                </a:solidFill>
                <a:latin typeface="Muli"/>
                <a:ea typeface="Muli"/>
                <a:cs typeface="Muli"/>
                <a:sym typeface="Muli"/>
              </a:rPr>
              <a:t>HUMAN CAPITAL THEORY</a:t>
            </a:r>
          </a:p>
        </p:txBody>
      </p:sp>
      <p:sp>
        <p:nvSpPr>
          <p:cNvPr id="8" name="TextBox 8"/>
          <p:cNvSpPr txBox="1"/>
          <p:nvPr/>
        </p:nvSpPr>
        <p:spPr>
          <a:xfrm>
            <a:off x="5781635" y="4590938"/>
            <a:ext cx="5673079" cy="2154436"/>
          </a:xfrm>
          <a:prstGeom prst="rect">
            <a:avLst/>
          </a:prstGeom>
        </p:spPr>
        <p:txBody>
          <a:bodyPr wrap="square" lIns="0" tIns="0" rIns="0" bIns="0" rtlCol="0" anchor="t">
            <a:spAutoFit/>
          </a:bodyPr>
          <a:lstStyle/>
          <a:p>
            <a:r>
              <a:rPr lang="en-US" sz="2000" dirty="0">
                <a:solidFill>
                  <a:srgbClr val="FFFFFF"/>
                </a:solidFill>
                <a:latin typeface="Muli"/>
                <a:ea typeface="Muli"/>
                <a:cs typeface="Muli"/>
                <a:sym typeface="Muli"/>
              </a:rPr>
              <a:t>Human Capital Theory (Becker, 1993). Investing in employee knowledge and skills directly boosts </a:t>
            </a:r>
            <a:r>
              <a:rPr lang="en-US" sz="2000" dirty="0" err="1">
                <a:solidFill>
                  <a:srgbClr val="FFFFFF"/>
                </a:solidFill>
                <a:latin typeface="Muli"/>
                <a:ea typeface="Muli"/>
                <a:cs typeface="Muli"/>
                <a:sym typeface="Muli"/>
              </a:rPr>
              <a:t>organisational</a:t>
            </a:r>
            <a:r>
              <a:rPr lang="en-US" sz="2000" dirty="0">
                <a:solidFill>
                  <a:srgbClr val="FFFFFF"/>
                </a:solidFill>
                <a:latin typeface="Muli"/>
                <a:ea typeface="Muli"/>
                <a:cs typeface="Muli"/>
                <a:sym typeface="Muli"/>
              </a:rPr>
              <a:t> performance. As AI adoption accelerates </a:t>
            </a:r>
            <a:r>
              <a:rPr lang="en-US" sz="2000" dirty="0" err="1">
                <a:solidFill>
                  <a:srgbClr val="FFFFFF"/>
                </a:solidFill>
                <a:latin typeface="Muli"/>
                <a:ea typeface="Muli"/>
                <a:cs typeface="Muli"/>
                <a:sym typeface="Muli"/>
              </a:rPr>
              <a:t>accontinuousross</a:t>
            </a:r>
            <a:r>
              <a:rPr lang="en-US" sz="2000" dirty="0">
                <a:solidFill>
                  <a:srgbClr val="FFFFFF"/>
                </a:solidFill>
                <a:latin typeface="Muli"/>
                <a:ea typeface="Muli"/>
                <a:cs typeface="Muli"/>
                <a:sym typeface="Muli"/>
              </a:rPr>
              <a:t> industries, competition for skilled employees intensifies making workforce development a strategic imperative for Tesla's long-term competitiveness.</a:t>
            </a:r>
          </a:p>
        </p:txBody>
      </p:sp>
      <p:sp>
        <p:nvSpPr>
          <p:cNvPr id="9" name="TextBox 9"/>
          <p:cNvSpPr txBox="1"/>
          <p:nvPr/>
        </p:nvSpPr>
        <p:spPr>
          <a:xfrm>
            <a:off x="2760344" y="1645161"/>
            <a:ext cx="4718772" cy="307777"/>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r>
              <a:rPr lang="en-US" sz="2000" dirty="0">
                <a:solidFill>
                  <a:srgbClr val="F4D314"/>
                </a:solidFill>
                <a:latin typeface="Muli"/>
                <a:ea typeface="Muli"/>
                <a:cs typeface="Muli"/>
                <a:sym typeface="Muli"/>
              </a:rPr>
              <a:t>RAPID AI ADOPTION &amp; SKILLS GAPS</a:t>
            </a:r>
          </a:p>
        </p:txBody>
      </p:sp>
      <p:sp>
        <p:nvSpPr>
          <p:cNvPr id="10" name="TextBox 10"/>
          <p:cNvSpPr txBox="1"/>
          <p:nvPr/>
        </p:nvSpPr>
        <p:spPr>
          <a:xfrm>
            <a:off x="2760344" y="1986865"/>
            <a:ext cx="6258698" cy="1846659"/>
          </a:xfrm>
          <a:prstGeom prst="rect">
            <a:avLst/>
          </a:prstGeom>
        </p:spPr>
        <p:txBody>
          <a:bodyPr wrap="square" lIns="0" tIns="0" rIns="0" bIns="0" rtlCol="0" anchor="t">
            <a:spAutoFit/>
          </a:bodyPr>
          <a:lstStyle/>
          <a:p>
            <a:r>
              <a:rPr lang="en-US" sz="2000" dirty="0">
                <a:solidFill>
                  <a:srgbClr val="FFFFFF"/>
                </a:solidFill>
                <a:latin typeface="Muli"/>
                <a:ea typeface="Muli"/>
                <a:cs typeface="Muli"/>
                <a:sym typeface="Muli"/>
              </a:rPr>
              <a:t>Tesla's accelerating investment in AI, autonomous driving, and robotics (Optimus) drives demand for advanced digital skills. Workforce capabilities lag behind technological innovation, creating critical skills shortages and an urgent need for continuous learning. Expansion of AI infrastructure intensifies demand for specialist talent across all functions.</a:t>
            </a:r>
          </a:p>
        </p:txBody>
      </p:sp>
      <p:sp>
        <p:nvSpPr>
          <p:cNvPr id="11" name="TextBox 10">
            <a:extLst>
              <a:ext uri="{FF2B5EF4-FFF2-40B4-BE49-F238E27FC236}">
                <a16:creationId xmlns:a16="http://schemas.microsoft.com/office/drawing/2014/main" id="{2AFB527F-ED91-94DF-2CBE-97A423DE33C8}"/>
              </a:ext>
            </a:extLst>
          </p:cNvPr>
          <p:cNvSpPr txBox="1"/>
          <p:nvPr/>
        </p:nvSpPr>
        <p:spPr>
          <a:xfrm>
            <a:off x="10159216" y="1616225"/>
            <a:ext cx="1906100"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spc="217" dirty="0">
                <a:solidFill>
                  <a:schemeClr val="bg1"/>
                </a:solidFill>
                <a:latin typeface="Muli"/>
                <a:ea typeface="Muli"/>
                <a:cs typeface="Muli"/>
                <a:sym typeface="Muli"/>
              </a:rPr>
              <a:t>Andre Pinto</a:t>
            </a:r>
          </a:p>
        </p:txBody>
      </p:sp>
      <p:sp>
        <p:nvSpPr>
          <p:cNvPr id="12" name="TextBox 14">
            <a:extLst>
              <a:ext uri="{FF2B5EF4-FFF2-40B4-BE49-F238E27FC236}">
                <a16:creationId xmlns:a16="http://schemas.microsoft.com/office/drawing/2014/main" id="{60D6158E-8154-BCDA-9DDB-602F530CD998}"/>
              </a:ext>
            </a:extLst>
          </p:cNvPr>
          <p:cNvSpPr txBox="1"/>
          <p:nvPr/>
        </p:nvSpPr>
        <p:spPr>
          <a:xfrm>
            <a:off x="8985009" y="-1161555"/>
            <a:ext cx="2781847" cy="2843086"/>
          </a:xfrm>
          <a:prstGeom prst="rect">
            <a:avLst/>
          </a:prstGeom>
        </p:spPr>
        <p:txBody>
          <a:bodyPr lIns="0" tIns="0" rIns="0" bIns="0" rtlCol="0" anchor="t">
            <a:spAutoFit/>
          </a:bodyPr>
          <a:lstStyle/>
          <a:p>
            <a:pPr algn="r">
              <a:lnSpc>
                <a:spcPts val="25137"/>
              </a:lnSpc>
            </a:pPr>
            <a:r>
              <a:rPr lang="en-US" sz="9600" dirty="0">
                <a:solidFill>
                  <a:srgbClr val="A6A6A6"/>
                </a:solidFill>
                <a:latin typeface="Anton"/>
                <a:ea typeface="Anton"/>
                <a:cs typeface="Anton"/>
                <a:sym typeface="Anton"/>
              </a:rPr>
              <a:t>18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par>
                          <p:cTn id="17" fill="hold">
                            <p:stCondLst>
                              <p:cond delay="500"/>
                            </p:stCondLst>
                            <p:childTnLst>
                              <p:par>
                                <p:cTn id="18" presetID="14" presetClass="entr" presetSubtype="1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randombar(horizontal)">
                                      <p:cBhvr>
                                        <p:cTn id="20" dur="500"/>
                                        <p:tgtEl>
                                          <p:spTgt spid="10"/>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randombar(horizontal)">
                                      <p:cBhvr>
                                        <p:cTn id="23" dur="500"/>
                                        <p:tgtEl>
                                          <p:spTgt spid="9"/>
                                        </p:tgtEl>
                                      </p:cBhvr>
                                    </p:animEffect>
                                  </p:childTnLst>
                                </p:cTn>
                              </p:par>
                            </p:childTnLst>
                          </p:cTn>
                        </p:par>
                        <p:par>
                          <p:cTn id="24" fill="hold">
                            <p:stCondLst>
                              <p:cond delay="1000"/>
                            </p:stCondLst>
                            <p:childTnLst>
                              <p:par>
                                <p:cTn id="25" presetID="14" presetClass="entr" presetSubtype="1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randombar(horizontal)">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animBg="1"/>
      <p:bldP spid="10" grpId="0"/>
      <p:bldP spid="11" grpId="0" animBg="1"/>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grpSp>
        <p:nvGrpSpPr>
          <p:cNvPr id="3" name="Group 3"/>
          <p:cNvGrpSpPr/>
          <p:nvPr/>
        </p:nvGrpSpPr>
        <p:grpSpPr>
          <a:xfrm>
            <a:off x="-351830" y="2596579"/>
            <a:ext cx="6028951" cy="6028951"/>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3"/>
              <a:stretch>
                <a:fillRect/>
              </a:stretch>
            </a:blipFill>
          </p:spPr>
          <p:txBody>
            <a:bodyPr/>
            <a:lstStyle/>
            <a:p>
              <a:endParaRPr lang="en-GB"/>
            </a:p>
          </p:txBody>
        </p:sp>
      </p:grpSp>
      <p:sp>
        <p:nvSpPr>
          <p:cNvPr id="5" name="TextBox 5"/>
          <p:cNvSpPr txBox="1"/>
          <p:nvPr/>
        </p:nvSpPr>
        <p:spPr>
          <a:xfrm>
            <a:off x="7322769" y="1203083"/>
            <a:ext cx="4477139" cy="308482"/>
          </a:xfrm>
          <a:prstGeom prst="rect">
            <a:avLst/>
          </a:prstGeom>
        </p:spPr>
        <p:txBody>
          <a:bodyPr lIns="0" tIns="0" rIns="0" bIns="0" rtlCol="0" anchor="t">
            <a:spAutoFit/>
          </a:bodyPr>
          <a:lstStyle/>
          <a:p>
            <a:pPr algn="r">
              <a:lnSpc>
                <a:spcPts val="2705"/>
              </a:lnSpc>
            </a:pPr>
            <a:r>
              <a:rPr lang="en-US" sz="1670" spc="279" dirty="0">
                <a:solidFill>
                  <a:srgbClr val="F4D314"/>
                </a:solidFill>
                <a:latin typeface="Muli"/>
                <a:ea typeface="Muli"/>
                <a:cs typeface="Muli"/>
                <a:sym typeface="Muli"/>
              </a:rPr>
              <a:t>TESLA CORPORATION</a:t>
            </a:r>
          </a:p>
        </p:txBody>
      </p:sp>
      <p:sp>
        <p:nvSpPr>
          <p:cNvPr id="6" name="TextBox 6"/>
          <p:cNvSpPr txBox="1"/>
          <p:nvPr/>
        </p:nvSpPr>
        <p:spPr>
          <a:xfrm>
            <a:off x="392092" y="277909"/>
            <a:ext cx="5103761" cy="1615827"/>
          </a:xfrm>
          <a:prstGeom prst="rect">
            <a:avLst/>
          </a:prstGeom>
        </p:spPr>
        <p:txBody>
          <a:bodyPr lIns="0" tIns="0" rIns="0" bIns="0" rtlCol="0" anchor="t">
            <a:spAutoFit/>
          </a:bodyPr>
          <a:lstStyle/>
          <a:p>
            <a:pPr>
              <a:lnSpc>
                <a:spcPts val="6272"/>
              </a:lnSpc>
            </a:pPr>
            <a:r>
              <a:rPr lang="en-US" sz="5454" dirty="0">
                <a:solidFill>
                  <a:srgbClr val="FFFFFF"/>
                </a:solidFill>
                <a:latin typeface="League Gothic"/>
                <a:ea typeface="League Gothic"/>
                <a:cs typeface="League Gothic"/>
                <a:sym typeface="League Gothic"/>
              </a:rPr>
              <a:t>ROOT CAUSE TWO</a:t>
            </a:r>
          </a:p>
        </p:txBody>
      </p:sp>
      <p:sp>
        <p:nvSpPr>
          <p:cNvPr id="7" name="TextBox 7"/>
          <p:cNvSpPr txBox="1"/>
          <p:nvPr/>
        </p:nvSpPr>
        <p:spPr>
          <a:xfrm>
            <a:off x="5834130" y="4421194"/>
            <a:ext cx="4056170" cy="183448"/>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nSpc>
                <a:spcPts val="1347"/>
              </a:lnSpc>
            </a:pPr>
            <a:r>
              <a:rPr lang="en-US" sz="2000" dirty="0">
                <a:solidFill>
                  <a:srgbClr val="F4D314"/>
                </a:solidFill>
                <a:latin typeface="Muli"/>
                <a:ea typeface="Muli"/>
                <a:cs typeface="Muli"/>
                <a:sym typeface="Muli"/>
              </a:rPr>
              <a:t>MCKINSEY 7S FRAMEWORK</a:t>
            </a:r>
          </a:p>
        </p:txBody>
      </p:sp>
      <p:sp>
        <p:nvSpPr>
          <p:cNvPr id="8" name="TextBox 8"/>
          <p:cNvSpPr txBox="1"/>
          <p:nvPr/>
        </p:nvSpPr>
        <p:spPr>
          <a:xfrm>
            <a:off x="5833972" y="4654103"/>
            <a:ext cx="6201177" cy="2154436"/>
          </a:xfrm>
          <a:prstGeom prst="rect">
            <a:avLst/>
          </a:prstGeom>
        </p:spPr>
        <p:txBody>
          <a:bodyPr wrap="square" lIns="0" tIns="0" rIns="0" bIns="0" rtlCol="0" anchor="t">
            <a:spAutoFit/>
          </a:bodyPr>
          <a:lstStyle/>
          <a:p>
            <a:r>
              <a:rPr lang="en-US" sz="2000" dirty="0">
                <a:solidFill>
                  <a:srgbClr val="FFFFFF"/>
                </a:solidFill>
                <a:latin typeface="Muli"/>
                <a:ea typeface="Muli"/>
                <a:cs typeface="Muli"/>
                <a:sym typeface="Muli"/>
              </a:rPr>
              <a:t>Successful AI transformation requires alignment across all seven dimensions: Strategy, Structure, Systems, Shared Values, Skills, Style, and Staff. Tesla's challenge lies in synchronizing leadership vision with workforce capability and cultural readiness ensuring that people, not just technology, drive transformation outcomes.</a:t>
            </a:r>
          </a:p>
        </p:txBody>
      </p:sp>
      <p:sp>
        <p:nvSpPr>
          <p:cNvPr id="9" name="TextBox 9"/>
          <p:cNvSpPr txBox="1"/>
          <p:nvPr/>
        </p:nvSpPr>
        <p:spPr>
          <a:xfrm>
            <a:off x="3034081" y="1460714"/>
            <a:ext cx="5452296" cy="307777"/>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r>
              <a:rPr lang="en-US" sz="2000" dirty="0">
                <a:solidFill>
                  <a:srgbClr val="F4D314"/>
                </a:solidFill>
                <a:latin typeface="Muli"/>
                <a:ea typeface="Muli"/>
                <a:cs typeface="Muli"/>
                <a:sym typeface="Muli"/>
              </a:rPr>
              <a:t>ORGANISATIONAL CULTURE &amp; LEADERSHIP</a:t>
            </a:r>
          </a:p>
        </p:txBody>
      </p:sp>
      <p:sp>
        <p:nvSpPr>
          <p:cNvPr id="10" name="TextBox 10"/>
          <p:cNvSpPr txBox="1"/>
          <p:nvPr/>
        </p:nvSpPr>
        <p:spPr>
          <a:xfrm>
            <a:off x="3041474" y="1879051"/>
            <a:ext cx="6832242" cy="2154436"/>
          </a:xfrm>
          <a:prstGeom prst="rect">
            <a:avLst/>
          </a:prstGeom>
        </p:spPr>
        <p:txBody>
          <a:bodyPr wrap="square" lIns="0" tIns="0" rIns="0" bIns="0" rtlCol="0" anchor="t">
            <a:spAutoFit/>
          </a:bodyPr>
          <a:lstStyle/>
          <a:p>
            <a:r>
              <a:rPr lang="en-US" sz="2000" dirty="0">
                <a:solidFill>
                  <a:srgbClr val="FFFFFF"/>
                </a:solidFill>
                <a:latin typeface="Muli"/>
                <a:ea typeface="Muli"/>
                <a:cs typeface="Muli"/>
                <a:sym typeface="Muli"/>
              </a:rPr>
              <a:t>Tesla's high-performance culture drives innovation but demands continuous employee adaptation. Rapid </a:t>
            </a:r>
            <a:r>
              <a:rPr lang="en-US" sz="2000" dirty="0" err="1">
                <a:solidFill>
                  <a:srgbClr val="FFFFFF"/>
                </a:solidFill>
                <a:latin typeface="Muli"/>
                <a:ea typeface="Muli"/>
                <a:cs typeface="Muli"/>
                <a:sym typeface="Muli"/>
              </a:rPr>
              <a:t>organisational</a:t>
            </a:r>
            <a:r>
              <a:rPr lang="en-US" sz="2000" dirty="0">
                <a:solidFill>
                  <a:srgbClr val="FFFFFF"/>
                </a:solidFill>
                <a:latin typeface="Muli"/>
                <a:ea typeface="Muli"/>
                <a:cs typeface="Muli"/>
                <a:sym typeface="Muli"/>
              </a:rPr>
              <a:t> change without full employee readiness leads to resistance and workplace pressure. Continuous AI transformation shifts roles and skill requirements faster than workforce readiness allows, raising concerns over job security and adaptability.</a:t>
            </a:r>
          </a:p>
        </p:txBody>
      </p:sp>
      <p:sp>
        <p:nvSpPr>
          <p:cNvPr id="11" name="TextBox 10">
            <a:extLst>
              <a:ext uri="{FF2B5EF4-FFF2-40B4-BE49-F238E27FC236}">
                <a16:creationId xmlns:a16="http://schemas.microsoft.com/office/drawing/2014/main" id="{DD775A64-4B24-3F2B-0496-A245D92A537A}"/>
              </a:ext>
            </a:extLst>
          </p:cNvPr>
          <p:cNvSpPr txBox="1"/>
          <p:nvPr/>
        </p:nvSpPr>
        <p:spPr>
          <a:xfrm>
            <a:off x="9820335" y="1525301"/>
            <a:ext cx="2584237" cy="284693"/>
          </a:xfrm>
          <a:prstGeom prst="rect">
            <a:avLst/>
          </a:prstGeom>
          <a:noFill/>
        </p:spPr>
        <p:txBody>
          <a:bodyPr wrap="square">
            <a:spAutoFit/>
          </a:bodyPr>
          <a:lstStyle/>
          <a:p>
            <a:pPr algn="ctr">
              <a:lnSpc>
                <a:spcPts val="1493"/>
              </a:lnSpc>
            </a:pPr>
            <a:r>
              <a:rPr lang="en-US" sz="1600" spc="217" dirty="0">
                <a:solidFill>
                  <a:schemeClr val="bg1"/>
                </a:solidFill>
                <a:latin typeface="Muli"/>
                <a:ea typeface="Muli"/>
                <a:cs typeface="Muli"/>
                <a:sym typeface="Muli"/>
              </a:rPr>
              <a:t>Andre Pinto</a:t>
            </a:r>
          </a:p>
        </p:txBody>
      </p:sp>
      <p:sp>
        <p:nvSpPr>
          <p:cNvPr id="12" name="TextBox 14">
            <a:extLst>
              <a:ext uri="{FF2B5EF4-FFF2-40B4-BE49-F238E27FC236}">
                <a16:creationId xmlns:a16="http://schemas.microsoft.com/office/drawing/2014/main" id="{15A3EAEE-23DC-96D3-CE99-D4B30C3E81E0}"/>
              </a:ext>
            </a:extLst>
          </p:cNvPr>
          <p:cNvSpPr txBox="1"/>
          <p:nvPr/>
        </p:nvSpPr>
        <p:spPr>
          <a:xfrm>
            <a:off x="8985009" y="-1161555"/>
            <a:ext cx="2781847" cy="2843086"/>
          </a:xfrm>
          <a:prstGeom prst="rect">
            <a:avLst/>
          </a:prstGeom>
        </p:spPr>
        <p:txBody>
          <a:bodyPr lIns="0" tIns="0" rIns="0" bIns="0" rtlCol="0" anchor="t">
            <a:spAutoFit/>
          </a:bodyPr>
          <a:lstStyle/>
          <a:p>
            <a:pPr algn="r">
              <a:lnSpc>
                <a:spcPts val="25137"/>
              </a:lnSpc>
            </a:pPr>
            <a:r>
              <a:rPr lang="en-US" sz="9600" dirty="0">
                <a:solidFill>
                  <a:srgbClr val="A6A6A6"/>
                </a:solidFill>
                <a:latin typeface="Anton"/>
                <a:ea typeface="Anton"/>
                <a:cs typeface="Anton"/>
                <a:sym typeface="Anton"/>
              </a:rPr>
              <a:t>19</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500"/>
                            </p:stCondLst>
                            <p:childTnLst>
                              <p:par>
                                <p:cTn id="21" presetID="22" presetClass="entr" presetSubtype="1"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up)">
                                      <p:cBhvr>
                                        <p:cTn id="26" dur="500"/>
                                        <p:tgtEl>
                                          <p:spTgt spid="10"/>
                                        </p:tgtEl>
                                      </p:cBhvr>
                                    </p:animEffect>
                                  </p:childTnLst>
                                </p:cTn>
                              </p:par>
                            </p:childTnLst>
                          </p:cTn>
                        </p:par>
                        <p:par>
                          <p:cTn id="27" fill="hold">
                            <p:stCondLst>
                              <p:cond delay="1000"/>
                            </p:stCondLst>
                            <p:childTnLst>
                              <p:par>
                                <p:cTn id="28" presetID="22" presetClass="entr" presetSubtype="1" fill="hold" grpId="0" nodeType="afterEffect">
                                  <p:stCondLst>
                                    <p:cond delay="1000"/>
                                  </p:stCondLst>
                                  <p:childTnLst>
                                    <p:set>
                                      <p:cBhvr>
                                        <p:cTn id="29" dur="1" fill="hold">
                                          <p:stCondLst>
                                            <p:cond delay="0"/>
                                          </p:stCondLst>
                                        </p:cTn>
                                        <p:tgtEl>
                                          <p:spTgt spid="8"/>
                                        </p:tgtEl>
                                        <p:attrNameLst>
                                          <p:attrName>style.visibility</p:attrName>
                                        </p:attrNameLst>
                                      </p:cBhvr>
                                      <p:to>
                                        <p:strVal val="visible"/>
                                      </p:to>
                                    </p:set>
                                    <p:animEffect transition="in" filter="wipe(up)">
                                      <p:cBhvr>
                                        <p:cTn id="30" dur="500"/>
                                        <p:tgtEl>
                                          <p:spTgt spid="8"/>
                                        </p:tgtEl>
                                      </p:cBhvr>
                                    </p:animEffect>
                                  </p:childTnLst>
                                </p:cTn>
                              </p:par>
                              <p:par>
                                <p:cTn id="31" presetID="22" presetClass="entr" presetSubtype="1" fill="hold" grpId="0" nodeType="withEffect">
                                  <p:stCondLst>
                                    <p:cond delay="1000"/>
                                  </p:stCondLst>
                                  <p:childTnLst>
                                    <p:set>
                                      <p:cBhvr>
                                        <p:cTn id="32" dur="1" fill="hold">
                                          <p:stCondLst>
                                            <p:cond delay="0"/>
                                          </p:stCondLst>
                                        </p:cTn>
                                        <p:tgtEl>
                                          <p:spTgt spid="7"/>
                                        </p:tgtEl>
                                        <p:attrNameLst>
                                          <p:attrName>style.visibility</p:attrName>
                                        </p:attrNameLst>
                                      </p:cBhvr>
                                      <p:to>
                                        <p:strVal val="visible"/>
                                      </p:to>
                                    </p:set>
                                    <p:animEffect transition="in" filter="wipe(up)">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6" grpId="0"/>
      <p:bldP spid="7" grpId="0" animBg="1"/>
      <p:bldP spid="8" grpId="0"/>
      <p:bldP spid="9" grpId="0" animBg="1"/>
      <p:bldP spid="10" grpId="0"/>
      <p:bldP spid="11"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grpSp>
        <p:nvGrpSpPr>
          <p:cNvPr id="3" name="Group 3"/>
          <p:cNvGrpSpPr/>
          <p:nvPr/>
        </p:nvGrpSpPr>
        <p:grpSpPr>
          <a:xfrm>
            <a:off x="-351830" y="2596579"/>
            <a:ext cx="6028951" cy="6028951"/>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3"/>
              <a:stretch>
                <a:fillRect/>
              </a:stretch>
            </a:blipFill>
          </p:spPr>
          <p:txBody>
            <a:bodyPr/>
            <a:lstStyle/>
            <a:p>
              <a:endParaRPr lang="en-GB"/>
            </a:p>
          </p:txBody>
        </p:sp>
      </p:grpSp>
      <p:sp>
        <p:nvSpPr>
          <p:cNvPr id="5" name="TextBox 5"/>
          <p:cNvSpPr txBox="1"/>
          <p:nvPr/>
        </p:nvSpPr>
        <p:spPr>
          <a:xfrm>
            <a:off x="7351062" y="1260534"/>
            <a:ext cx="4477139" cy="322845"/>
          </a:xfrm>
          <a:prstGeom prst="rect">
            <a:avLst/>
          </a:prstGeom>
        </p:spPr>
        <p:txBody>
          <a:bodyPr lIns="0" tIns="0" rIns="0" bIns="0" rtlCol="0" anchor="t">
            <a:spAutoFit/>
          </a:bodyPr>
          <a:lstStyle/>
          <a:p>
            <a:pPr algn="r">
              <a:lnSpc>
                <a:spcPts val="2705"/>
              </a:lnSpc>
            </a:pPr>
            <a:r>
              <a:rPr lang="en-US" sz="1865" spc="279" dirty="0">
                <a:solidFill>
                  <a:srgbClr val="F4D314"/>
                </a:solidFill>
                <a:latin typeface="Muli"/>
                <a:ea typeface="Muli"/>
                <a:cs typeface="Muli"/>
                <a:sym typeface="Muli"/>
              </a:rPr>
              <a:t>TESLA CORPORATION</a:t>
            </a:r>
          </a:p>
        </p:txBody>
      </p:sp>
      <p:sp>
        <p:nvSpPr>
          <p:cNvPr id="6" name="TextBox 6"/>
          <p:cNvSpPr txBox="1"/>
          <p:nvPr/>
        </p:nvSpPr>
        <p:spPr>
          <a:xfrm>
            <a:off x="573360" y="374369"/>
            <a:ext cx="5103761" cy="1615827"/>
          </a:xfrm>
          <a:prstGeom prst="rect">
            <a:avLst/>
          </a:prstGeom>
        </p:spPr>
        <p:txBody>
          <a:bodyPr lIns="0" tIns="0" rIns="0" bIns="0" rtlCol="0" anchor="t">
            <a:spAutoFit/>
          </a:bodyPr>
          <a:lstStyle/>
          <a:p>
            <a:pPr>
              <a:lnSpc>
                <a:spcPts val="6272"/>
              </a:lnSpc>
            </a:pPr>
            <a:r>
              <a:rPr lang="en-US" sz="5454" dirty="0">
                <a:solidFill>
                  <a:srgbClr val="FFFFFF"/>
                </a:solidFill>
                <a:latin typeface="League Gothic"/>
                <a:ea typeface="League Gothic"/>
                <a:cs typeface="League Gothic"/>
                <a:sym typeface="League Gothic"/>
              </a:rPr>
              <a:t>ROOT CAUSE THREE</a:t>
            </a:r>
          </a:p>
        </p:txBody>
      </p:sp>
      <p:sp>
        <p:nvSpPr>
          <p:cNvPr id="7" name="TextBox 7"/>
          <p:cNvSpPr txBox="1"/>
          <p:nvPr/>
        </p:nvSpPr>
        <p:spPr>
          <a:xfrm>
            <a:off x="5602310" y="4392793"/>
            <a:ext cx="3146303" cy="327718"/>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lIns="0" tIns="0" rIns="0" bIns="0" rtlCol="0" anchor="t">
            <a:spAutoFit/>
          </a:bodyPr>
          <a:lstStyle/>
          <a:p>
            <a:pPr>
              <a:lnSpc>
                <a:spcPts val="1213"/>
              </a:lnSpc>
            </a:pPr>
            <a:endParaRPr lang="en-US" sz="2000" dirty="0">
              <a:solidFill>
                <a:srgbClr val="F4D314"/>
              </a:solidFill>
              <a:latin typeface="Muli"/>
              <a:ea typeface="Muli"/>
              <a:cs typeface="Muli"/>
              <a:sym typeface="Muli"/>
            </a:endParaRPr>
          </a:p>
          <a:p>
            <a:pPr>
              <a:lnSpc>
                <a:spcPts val="1213"/>
              </a:lnSpc>
            </a:pPr>
            <a:r>
              <a:rPr lang="en-US" sz="2000" dirty="0">
                <a:solidFill>
                  <a:srgbClr val="F4D314"/>
                </a:solidFill>
                <a:latin typeface="Muli"/>
                <a:ea typeface="Muli"/>
                <a:cs typeface="Muli"/>
                <a:sym typeface="Muli"/>
              </a:rPr>
              <a:t>KEY TAKEAWAY</a:t>
            </a:r>
          </a:p>
        </p:txBody>
      </p:sp>
      <p:sp>
        <p:nvSpPr>
          <p:cNvPr id="8" name="TextBox 8"/>
          <p:cNvSpPr txBox="1"/>
          <p:nvPr/>
        </p:nvSpPr>
        <p:spPr>
          <a:xfrm>
            <a:off x="5602310" y="4721552"/>
            <a:ext cx="6279683" cy="1846659"/>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r>
              <a:rPr lang="en-US" sz="2000" dirty="0">
                <a:solidFill>
                  <a:srgbClr val="FFFFFF"/>
                </a:solidFill>
                <a:latin typeface="Muli"/>
                <a:ea typeface="Muli"/>
                <a:cs typeface="Muli"/>
                <a:sym typeface="Muli"/>
              </a:rPr>
              <a:t>Tesla's workforce challenges arise from both internal </a:t>
            </a:r>
            <a:r>
              <a:rPr lang="en-US" sz="2000" dirty="0" err="1">
                <a:solidFill>
                  <a:srgbClr val="FFFFFF"/>
                </a:solidFill>
                <a:latin typeface="Muli"/>
                <a:ea typeface="Muli"/>
                <a:cs typeface="Muli"/>
                <a:sym typeface="Muli"/>
              </a:rPr>
              <a:t>organisational</a:t>
            </a:r>
            <a:r>
              <a:rPr lang="en-US" sz="2000" dirty="0">
                <a:solidFill>
                  <a:srgbClr val="FFFFFF"/>
                </a:solidFill>
                <a:latin typeface="Muli"/>
                <a:ea typeface="Muli"/>
                <a:cs typeface="Muli"/>
                <a:sym typeface="Muli"/>
              </a:rPr>
              <a:t> factors and broader AI adoption and governance trends. Responsible AI practices are becoming vital in workforce management, requiring Tesla to balance innovation speed with ethical oversight and sustainable talent strategies.</a:t>
            </a:r>
          </a:p>
        </p:txBody>
      </p:sp>
      <p:sp>
        <p:nvSpPr>
          <p:cNvPr id="9" name="TextBox 9"/>
          <p:cNvSpPr txBox="1"/>
          <p:nvPr/>
        </p:nvSpPr>
        <p:spPr>
          <a:xfrm>
            <a:off x="3555802" y="1574281"/>
            <a:ext cx="4557214" cy="615553"/>
          </a:xfrm>
          <a:prstGeom prst="rect">
            <a:avLst/>
          </a:prstGeom>
        </p:spPr>
        <p:txBody>
          <a:bodyPr wrap="square" lIns="0" tIns="0" rIns="0" bIns="0" rtlCol="0" anchor="t">
            <a:spAutoFit/>
          </a:bodyPr>
          <a:lstStyle/>
          <a:p>
            <a:r>
              <a:rPr lang="en-US" sz="2000" dirty="0">
                <a:solidFill>
                  <a:srgbClr val="F4D314"/>
                </a:solidFill>
                <a:latin typeface="Muli"/>
                <a:ea typeface="Muli"/>
                <a:cs typeface="Muli"/>
                <a:sym typeface="Muli"/>
              </a:rPr>
              <a:t>EXTERNAL LABOUR MARKET &amp; AI GOVERNANCE</a:t>
            </a:r>
          </a:p>
        </p:txBody>
      </p:sp>
      <p:sp>
        <p:nvSpPr>
          <p:cNvPr id="10" name="TextBox 10"/>
          <p:cNvSpPr txBox="1"/>
          <p:nvPr/>
        </p:nvSpPr>
        <p:spPr>
          <a:xfrm>
            <a:off x="3555802" y="2266778"/>
            <a:ext cx="6909515" cy="1846659"/>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r>
              <a:rPr lang="en-US" sz="2000" dirty="0">
                <a:solidFill>
                  <a:srgbClr val="FFFFFF"/>
                </a:solidFill>
                <a:latin typeface="Muli"/>
                <a:ea typeface="Muli"/>
                <a:cs typeface="Muli"/>
                <a:sym typeface="Muli"/>
              </a:rPr>
              <a:t>Global competition for AI specialists intensifies, making it increasingly difficult for Tesla to attract and retain top technical talent. Rising recruitment and development costs compound the challenge. Growing governance demands for ethical AI, privacy, and cybersecurity add further complexity as global AI talent demand consistently outpaces supply.</a:t>
            </a:r>
          </a:p>
        </p:txBody>
      </p:sp>
      <p:sp>
        <p:nvSpPr>
          <p:cNvPr id="11" name="TextBox 10">
            <a:extLst>
              <a:ext uri="{FF2B5EF4-FFF2-40B4-BE49-F238E27FC236}">
                <a16:creationId xmlns:a16="http://schemas.microsoft.com/office/drawing/2014/main" id="{9C011C9D-D07B-2284-96F5-5F0B44C28589}"/>
              </a:ext>
            </a:extLst>
          </p:cNvPr>
          <p:cNvSpPr txBox="1"/>
          <p:nvPr/>
        </p:nvSpPr>
        <p:spPr>
          <a:xfrm>
            <a:off x="9865216" y="1395311"/>
            <a:ext cx="2584237" cy="481542"/>
          </a:xfrm>
          <a:prstGeom prst="rect">
            <a:avLst/>
          </a:prstGeom>
          <a:noFill/>
        </p:spPr>
        <p:txBody>
          <a:bodyPr wrap="square">
            <a:spAutoFit/>
          </a:bodyPr>
          <a:lstStyle/>
          <a:p>
            <a:pPr algn="ctr">
              <a:lnSpc>
                <a:spcPts val="1493"/>
              </a:lnSpc>
            </a:pPr>
            <a:endParaRPr lang="en-US" sz="1600" spc="217" dirty="0">
              <a:solidFill>
                <a:schemeClr val="bg1"/>
              </a:solidFill>
              <a:latin typeface="Muli"/>
              <a:ea typeface="Muli"/>
              <a:cs typeface="Muli"/>
              <a:sym typeface="Muli"/>
            </a:endParaRPr>
          </a:p>
          <a:p>
            <a:pPr algn="ctr">
              <a:lnSpc>
                <a:spcPts val="1493"/>
              </a:lnSpc>
            </a:pPr>
            <a:r>
              <a:rPr lang="en-US" sz="1600" spc="217" dirty="0">
                <a:solidFill>
                  <a:schemeClr val="bg1"/>
                </a:solidFill>
                <a:latin typeface="Muli"/>
                <a:ea typeface="Muli"/>
                <a:cs typeface="Muli"/>
                <a:sym typeface="Muli"/>
              </a:rPr>
              <a:t>Andre Pinto</a:t>
            </a:r>
          </a:p>
        </p:txBody>
      </p:sp>
      <p:sp>
        <p:nvSpPr>
          <p:cNvPr id="12" name="TextBox 14">
            <a:extLst>
              <a:ext uri="{FF2B5EF4-FFF2-40B4-BE49-F238E27FC236}">
                <a16:creationId xmlns:a16="http://schemas.microsoft.com/office/drawing/2014/main" id="{5F547310-6E67-04BC-188E-0124FBAAAC28}"/>
              </a:ext>
            </a:extLst>
          </p:cNvPr>
          <p:cNvSpPr txBox="1"/>
          <p:nvPr/>
        </p:nvSpPr>
        <p:spPr>
          <a:xfrm>
            <a:off x="8985009" y="-1161555"/>
            <a:ext cx="2781847" cy="2843086"/>
          </a:xfrm>
          <a:prstGeom prst="rect">
            <a:avLst/>
          </a:prstGeom>
        </p:spPr>
        <p:txBody>
          <a:bodyPr lIns="0" tIns="0" rIns="0" bIns="0" rtlCol="0" anchor="t">
            <a:spAutoFit/>
          </a:bodyPr>
          <a:lstStyle/>
          <a:p>
            <a:pPr algn="r">
              <a:lnSpc>
                <a:spcPts val="25137"/>
              </a:lnSpc>
            </a:pPr>
            <a:r>
              <a:rPr lang="en-US" sz="9600" dirty="0">
                <a:solidFill>
                  <a:srgbClr val="A6A6A6"/>
                </a:solidFill>
                <a:latin typeface="Anton"/>
                <a:ea typeface="Anton"/>
                <a:cs typeface="Anton"/>
                <a:sym typeface="Anton"/>
              </a:rPr>
              <a:t>20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par>
                          <p:cTn id="17" fill="hold">
                            <p:stCondLst>
                              <p:cond delay="500"/>
                            </p:stCondLst>
                            <p:childTnLst>
                              <p:par>
                                <p:cTn id="18" presetID="14" presetClass="entr" presetSubtype="1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randombar(horizontal)">
                                      <p:cBhvr>
                                        <p:cTn id="20" dur="500"/>
                                        <p:tgtEl>
                                          <p:spTgt spid="9"/>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randombar(horizontal)">
                                      <p:cBhvr>
                                        <p:cTn id="23" dur="500"/>
                                        <p:tgtEl>
                                          <p:spTgt spid="10"/>
                                        </p:tgtEl>
                                      </p:cBhvr>
                                    </p:animEffect>
                                  </p:childTnLst>
                                </p:cTn>
                              </p:par>
                            </p:childTnLst>
                          </p:cTn>
                        </p:par>
                        <p:par>
                          <p:cTn id="24" fill="hold">
                            <p:stCondLst>
                              <p:cond delay="1000"/>
                            </p:stCondLst>
                            <p:childTnLst>
                              <p:par>
                                <p:cTn id="25" presetID="14" presetClass="entr" presetSubtype="1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randombar(horizontal)">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p:bldP spid="10" grpId="0" animBg="1"/>
      <p:bldP spid="11"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2">
            <a:extLst>
              <a:ext uri="{FF2B5EF4-FFF2-40B4-BE49-F238E27FC236}">
                <a16:creationId xmlns:a16="http://schemas.microsoft.com/office/drawing/2014/main" id="{BB0F3BAB-5A4F-E0A3-B59A-E120626929BD}"/>
              </a:ext>
            </a:extLst>
          </p:cNvPr>
          <p:cNvSpPr/>
          <p:nvPr/>
        </p:nvSpPr>
        <p:spPr>
          <a:xfrm>
            <a:off x="-1"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sp>
        <p:nvSpPr>
          <p:cNvPr id="3" name="TextBox 3"/>
          <p:cNvSpPr txBox="1"/>
          <p:nvPr/>
        </p:nvSpPr>
        <p:spPr>
          <a:xfrm>
            <a:off x="974371" y="2032629"/>
            <a:ext cx="10346288" cy="2215991"/>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ctr"/>
            <a:r>
              <a:rPr lang="en-US" sz="7200" spc="359" dirty="0">
                <a:solidFill>
                  <a:schemeClr val="bg1"/>
                </a:solidFill>
                <a:latin typeface="League Gothic" panose="020B0604020202020204" charset="0"/>
                <a:ea typeface="Muli"/>
                <a:cs typeface="Muli"/>
                <a:sym typeface="Muli"/>
              </a:rPr>
              <a:t>EVIDENCE-BASED RECOMMENDATIONS</a:t>
            </a:r>
          </a:p>
        </p:txBody>
      </p:sp>
      <p:sp>
        <p:nvSpPr>
          <p:cNvPr id="2" name="TextBox 4">
            <a:extLst>
              <a:ext uri="{FF2B5EF4-FFF2-40B4-BE49-F238E27FC236}">
                <a16:creationId xmlns:a16="http://schemas.microsoft.com/office/drawing/2014/main" id="{3B4A6409-D135-03B5-14AE-52C8B6D41AE0}"/>
              </a:ext>
            </a:extLst>
          </p:cNvPr>
          <p:cNvSpPr txBox="1"/>
          <p:nvPr/>
        </p:nvSpPr>
        <p:spPr>
          <a:xfrm>
            <a:off x="4061545" y="5603129"/>
            <a:ext cx="4331043" cy="961802"/>
          </a:xfrm>
          <a:prstGeom prst="rect">
            <a:avLst/>
          </a:prstGeom>
        </p:spPr>
        <p:style>
          <a:lnRef idx="1">
            <a:schemeClr val="dk1"/>
          </a:lnRef>
          <a:fillRef idx="3">
            <a:schemeClr val="dk1"/>
          </a:fillRef>
          <a:effectRef idx="2">
            <a:schemeClr val="dk1"/>
          </a:effectRef>
          <a:fontRef idx="minor">
            <a:schemeClr val="lt1"/>
          </a:fontRef>
        </p:style>
        <p:txBody>
          <a:bodyPr wrap="square" lIns="0" tIns="0" rIns="0" bIns="0" rtlCol="0" anchor="t">
            <a:spAutoFit/>
          </a:bodyPr>
          <a:lstStyle/>
          <a:p>
            <a:pPr algn="ctr">
              <a:lnSpc>
                <a:spcPts val="1493"/>
              </a:lnSpc>
            </a:pPr>
            <a:endParaRPr lang="en-US" sz="1600" spc="217" dirty="0">
              <a:solidFill>
                <a:srgbClr val="F4D314"/>
              </a:solidFill>
              <a:latin typeface="Muli"/>
              <a:ea typeface="Muli"/>
              <a:cs typeface="Muli"/>
              <a:sym typeface="Muli"/>
            </a:endParaRPr>
          </a:p>
          <a:p>
            <a:pPr algn="ctr">
              <a:lnSpc>
                <a:spcPts val="1493"/>
              </a:lnSpc>
            </a:pPr>
            <a:r>
              <a:rPr lang="en-US" sz="1600" spc="217" dirty="0">
                <a:solidFill>
                  <a:srgbClr val="F4D314"/>
                </a:solidFill>
                <a:latin typeface="Muli"/>
                <a:ea typeface="Muli"/>
                <a:cs typeface="Muli"/>
                <a:sym typeface="Muli"/>
              </a:rPr>
              <a:t>Speaker:</a:t>
            </a:r>
          </a:p>
          <a:p>
            <a:pPr algn="ctr">
              <a:lnSpc>
                <a:spcPts val="1493"/>
              </a:lnSpc>
            </a:pPr>
            <a:endParaRPr lang="en-US" sz="1600" spc="217" dirty="0">
              <a:solidFill>
                <a:srgbClr val="F4D314"/>
              </a:solidFill>
              <a:latin typeface="Muli"/>
              <a:ea typeface="Muli"/>
              <a:cs typeface="Muli"/>
              <a:sym typeface="Muli"/>
            </a:endParaRPr>
          </a:p>
          <a:p>
            <a:pPr algn="ctr">
              <a:lnSpc>
                <a:spcPts val="1493"/>
              </a:lnSpc>
            </a:pPr>
            <a:r>
              <a:rPr lang="en-US" sz="1600" spc="217" dirty="0">
                <a:solidFill>
                  <a:srgbClr val="F4D314"/>
                </a:solidFill>
                <a:latin typeface="Muli"/>
                <a:ea typeface="Muli"/>
                <a:cs typeface="Muli"/>
                <a:sym typeface="Muli"/>
              </a:rPr>
              <a:t>Andre Pinto</a:t>
            </a:r>
          </a:p>
          <a:p>
            <a:pPr algn="ctr">
              <a:lnSpc>
                <a:spcPts val="1493"/>
              </a:lnSpc>
            </a:pPr>
            <a:endParaRPr lang="en-US" sz="1600" spc="217" dirty="0">
              <a:solidFill>
                <a:srgbClr val="F4D314"/>
              </a:solidFill>
              <a:latin typeface="Muli"/>
              <a:ea typeface="Muli"/>
              <a:cs typeface="Muli"/>
              <a:sym typeface="Mul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grpSp>
        <p:nvGrpSpPr>
          <p:cNvPr id="3" name="Group 3"/>
          <p:cNvGrpSpPr/>
          <p:nvPr/>
        </p:nvGrpSpPr>
        <p:grpSpPr>
          <a:xfrm>
            <a:off x="1336690" y="2590356"/>
            <a:ext cx="1750667" cy="1810924"/>
            <a:chOff x="-579" y="-28575"/>
            <a:chExt cx="813379" cy="841375"/>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5" name="TextBox 5"/>
            <p:cNvSpPr txBox="1"/>
            <p:nvPr/>
          </p:nvSpPr>
          <p:spPr>
            <a:xfrm>
              <a:off x="-579" y="-28575"/>
              <a:ext cx="812800" cy="765175"/>
            </a:xfrm>
            <a:prstGeom prst="rect">
              <a:avLst/>
            </a:prstGeom>
          </p:spPr>
          <p:txBody>
            <a:bodyPr lIns="33867" tIns="33867" rIns="33867" bIns="33867" rtlCol="0" anchor="ctr"/>
            <a:lstStyle/>
            <a:p>
              <a:pPr algn="ctr">
                <a:lnSpc>
                  <a:spcPts val="3842"/>
                </a:lnSpc>
              </a:pPr>
              <a:r>
                <a:rPr lang="en-US" sz="2650" b="1" dirty="0">
                  <a:solidFill>
                    <a:srgbClr val="000000"/>
                  </a:solidFill>
                  <a:latin typeface="Muli Bold"/>
                  <a:ea typeface="Muli Bold"/>
                  <a:cs typeface="Muli Bold"/>
                  <a:sym typeface="Muli Bold"/>
                </a:rPr>
                <a:t>AI</a:t>
              </a:r>
            </a:p>
            <a:p>
              <a:pPr algn="ctr">
                <a:lnSpc>
                  <a:spcPts val="3842"/>
                </a:lnSpc>
              </a:pPr>
              <a:r>
                <a:rPr lang="en-US" sz="2650" b="1" dirty="0">
                  <a:solidFill>
                    <a:srgbClr val="000000"/>
                  </a:solidFill>
                  <a:latin typeface="Muli Bold"/>
                  <a:ea typeface="Muli Bold"/>
                  <a:cs typeface="Muli Bold"/>
                  <a:sym typeface="Muli Bold"/>
                </a:rPr>
                <a:t>TRAINING</a:t>
              </a:r>
            </a:p>
          </p:txBody>
        </p:sp>
      </p:grpSp>
      <p:grpSp>
        <p:nvGrpSpPr>
          <p:cNvPr id="6" name="Group 6"/>
          <p:cNvGrpSpPr/>
          <p:nvPr/>
        </p:nvGrpSpPr>
        <p:grpSpPr>
          <a:xfrm>
            <a:off x="6447440" y="2605543"/>
            <a:ext cx="1749421" cy="1795737"/>
            <a:chOff x="0" y="-21519"/>
            <a:chExt cx="812800" cy="834319"/>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8" name="TextBox 8"/>
            <p:cNvSpPr txBox="1"/>
            <p:nvPr/>
          </p:nvSpPr>
          <p:spPr>
            <a:xfrm>
              <a:off x="27979" y="-21519"/>
              <a:ext cx="754315" cy="765175"/>
            </a:xfrm>
            <a:prstGeom prst="rect">
              <a:avLst/>
            </a:prstGeom>
          </p:spPr>
          <p:txBody>
            <a:bodyPr lIns="33867" tIns="33867" rIns="33867" bIns="33867" rtlCol="0" anchor="ctr"/>
            <a:lstStyle/>
            <a:p>
              <a:pPr algn="ctr">
                <a:lnSpc>
                  <a:spcPts val="3842"/>
                </a:lnSpc>
              </a:pPr>
              <a:r>
                <a:rPr lang="en-US" sz="2650" b="1" dirty="0">
                  <a:solidFill>
                    <a:srgbClr val="000000"/>
                  </a:solidFill>
                  <a:latin typeface="Muli Bold"/>
                  <a:ea typeface="Muli Bold"/>
                  <a:cs typeface="Muli Bold"/>
                  <a:sym typeface="Muli Bold"/>
                </a:rPr>
                <a:t>CAREER</a:t>
              </a:r>
            </a:p>
          </p:txBody>
        </p:sp>
      </p:grpSp>
      <p:grpSp>
        <p:nvGrpSpPr>
          <p:cNvPr id="9" name="Group 9"/>
          <p:cNvGrpSpPr/>
          <p:nvPr/>
        </p:nvGrpSpPr>
        <p:grpSpPr>
          <a:xfrm>
            <a:off x="3892688" y="2651859"/>
            <a:ext cx="1749421" cy="1749421"/>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11" name="TextBox 11"/>
            <p:cNvSpPr txBox="1"/>
            <p:nvPr/>
          </p:nvSpPr>
          <p:spPr>
            <a:xfrm>
              <a:off x="76200" y="-28575"/>
              <a:ext cx="660400" cy="765175"/>
            </a:xfrm>
            <a:prstGeom prst="rect">
              <a:avLst/>
            </a:prstGeom>
          </p:spPr>
          <p:txBody>
            <a:bodyPr lIns="33867" tIns="33867" rIns="33867" bIns="33867" rtlCol="0" anchor="ctr"/>
            <a:lstStyle/>
            <a:p>
              <a:pPr algn="ctr">
                <a:lnSpc>
                  <a:spcPts val="3842"/>
                </a:lnSpc>
              </a:pPr>
              <a:r>
                <a:rPr lang="en-US" sz="2650" b="1" dirty="0">
                  <a:solidFill>
                    <a:srgbClr val="000000"/>
                  </a:solidFill>
                  <a:latin typeface="Muli Bold"/>
                  <a:ea typeface="Muli Bold"/>
                  <a:cs typeface="Muli Bold"/>
                  <a:sym typeface="Muli Bold"/>
                </a:rPr>
                <a:t>LEARN</a:t>
              </a:r>
            </a:p>
          </p:txBody>
        </p:sp>
      </p:grpSp>
      <p:grpSp>
        <p:nvGrpSpPr>
          <p:cNvPr id="12" name="Group 12"/>
          <p:cNvGrpSpPr/>
          <p:nvPr/>
        </p:nvGrpSpPr>
        <p:grpSpPr>
          <a:xfrm>
            <a:off x="9002192" y="2651859"/>
            <a:ext cx="1749421" cy="1749421"/>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14" name="TextBox 14"/>
            <p:cNvSpPr txBox="1"/>
            <p:nvPr/>
          </p:nvSpPr>
          <p:spPr>
            <a:xfrm>
              <a:off x="76200" y="-28575"/>
              <a:ext cx="660400" cy="765175"/>
            </a:xfrm>
            <a:prstGeom prst="rect">
              <a:avLst/>
            </a:prstGeom>
          </p:spPr>
          <p:txBody>
            <a:bodyPr lIns="33867" tIns="33867" rIns="33867" bIns="33867" rtlCol="0" anchor="ctr"/>
            <a:lstStyle/>
            <a:p>
              <a:pPr algn="ctr">
                <a:lnSpc>
                  <a:spcPts val="3842"/>
                </a:lnSpc>
              </a:pPr>
              <a:r>
                <a:rPr lang="en-US" sz="2650" b="1" dirty="0">
                  <a:solidFill>
                    <a:srgbClr val="000000"/>
                  </a:solidFill>
                  <a:latin typeface="Muli Bold"/>
                  <a:ea typeface="Muli Bold"/>
                  <a:cs typeface="Muli Bold"/>
                  <a:sym typeface="Muli Bold"/>
                </a:rPr>
                <a:t>ADAPT</a:t>
              </a:r>
            </a:p>
          </p:txBody>
        </p:sp>
      </p:grpSp>
      <p:sp>
        <p:nvSpPr>
          <p:cNvPr id="15" name="TextBox 15"/>
          <p:cNvSpPr txBox="1"/>
          <p:nvPr/>
        </p:nvSpPr>
        <p:spPr>
          <a:xfrm>
            <a:off x="7356621" y="1386307"/>
            <a:ext cx="4477139" cy="251928"/>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0" tIns="0" rIns="0" bIns="0" rtlCol="0" anchor="t">
            <a:spAutoFit/>
          </a:bodyPr>
          <a:lstStyle/>
          <a:p>
            <a:pPr algn="r">
              <a:lnSpc>
                <a:spcPts val="2138"/>
              </a:lnSpc>
            </a:pPr>
            <a:r>
              <a:rPr lang="en-US" sz="1474" spc="221" dirty="0">
                <a:solidFill>
                  <a:srgbClr val="F4D314"/>
                </a:solidFill>
                <a:latin typeface="Muli"/>
                <a:ea typeface="Muli"/>
                <a:cs typeface="Muli"/>
                <a:sym typeface="Muli"/>
              </a:rPr>
              <a:t>TESLA CORPORATION</a:t>
            </a:r>
          </a:p>
        </p:txBody>
      </p:sp>
      <p:sp>
        <p:nvSpPr>
          <p:cNvPr id="16" name="TextBox 16"/>
          <p:cNvSpPr txBox="1"/>
          <p:nvPr/>
        </p:nvSpPr>
        <p:spPr>
          <a:xfrm>
            <a:off x="473410" y="405646"/>
            <a:ext cx="6563443" cy="1590179"/>
          </a:xfrm>
          <a:prstGeom prst="rect">
            <a:avLst/>
          </a:prstGeom>
        </p:spPr>
        <p:txBody>
          <a:bodyPr wrap="square" lIns="0" tIns="0" rIns="0" bIns="0" rtlCol="0" anchor="t">
            <a:spAutoFit/>
          </a:bodyPr>
          <a:lstStyle/>
          <a:p>
            <a:pPr>
              <a:lnSpc>
                <a:spcPts val="6173"/>
              </a:lnSpc>
            </a:pPr>
            <a:r>
              <a:rPr lang="en-US" sz="5368" dirty="0">
                <a:solidFill>
                  <a:srgbClr val="FFFFFF"/>
                </a:solidFill>
                <a:latin typeface="League Gothic"/>
                <a:ea typeface="League Gothic"/>
                <a:cs typeface="League Gothic"/>
                <a:sym typeface="League Gothic"/>
              </a:rPr>
              <a:t>RECOMMENDATION ONE</a:t>
            </a:r>
          </a:p>
        </p:txBody>
      </p:sp>
      <p:sp>
        <p:nvSpPr>
          <p:cNvPr id="17" name="TextBox 17"/>
          <p:cNvSpPr txBox="1"/>
          <p:nvPr/>
        </p:nvSpPr>
        <p:spPr>
          <a:xfrm>
            <a:off x="1144063" y="4461441"/>
            <a:ext cx="2137165" cy="615553"/>
          </a:xfrm>
          <a:prstGeom prst="rect">
            <a:avLst/>
          </a:prstGeom>
        </p:spPr>
        <p:txBody>
          <a:bodyPr wrap="square" lIns="0" tIns="0" rIns="0" bIns="0" rtlCol="0" anchor="t">
            <a:spAutoFit/>
          </a:bodyPr>
          <a:lstStyle/>
          <a:p>
            <a:pPr algn="ctr"/>
            <a:r>
              <a:rPr lang="en-US" sz="2000" dirty="0">
                <a:solidFill>
                  <a:srgbClr val="F4D314"/>
                </a:solidFill>
                <a:latin typeface="Muli"/>
                <a:ea typeface="Muli"/>
                <a:cs typeface="Muli"/>
                <a:sym typeface="Muli"/>
              </a:rPr>
              <a:t>AI SKILLS TRAINING</a:t>
            </a:r>
          </a:p>
        </p:txBody>
      </p:sp>
      <p:sp>
        <p:nvSpPr>
          <p:cNvPr id="18" name="TextBox 18"/>
          <p:cNvSpPr txBox="1"/>
          <p:nvPr/>
        </p:nvSpPr>
        <p:spPr>
          <a:xfrm>
            <a:off x="6350817" y="4461439"/>
            <a:ext cx="1937230" cy="61555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ctr"/>
            <a:r>
              <a:rPr lang="en-US" sz="2000" dirty="0">
                <a:solidFill>
                  <a:srgbClr val="F4D314"/>
                </a:solidFill>
                <a:latin typeface="Muli"/>
                <a:ea typeface="Muli"/>
                <a:cs typeface="Muli"/>
                <a:sym typeface="Muli"/>
              </a:rPr>
              <a:t>CAREER DEVELOPMENT</a:t>
            </a:r>
          </a:p>
        </p:txBody>
      </p:sp>
      <p:sp>
        <p:nvSpPr>
          <p:cNvPr id="19" name="TextBox 19"/>
          <p:cNvSpPr txBox="1"/>
          <p:nvPr/>
        </p:nvSpPr>
        <p:spPr>
          <a:xfrm>
            <a:off x="3739871" y="4461440"/>
            <a:ext cx="2024532" cy="615553"/>
          </a:xfrm>
          <a:prstGeom prst="rect">
            <a:avLst/>
          </a:prstGeom>
        </p:spPr>
        <p:txBody>
          <a:bodyPr lIns="0" tIns="0" rIns="0" bIns="0" rtlCol="0" anchor="t">
            <a:spAutoFit/>
          </a:bodyPr>
          <a:lstStyle/>
          <a:p>
            <a:pPr algn="ctr"/>
            <a:r>
              <a:rPr lang="en-US" sz="2000" dirty="0">
                <a:solidFill>
                  <a:srgbClr val="F4D314"/>
                </a:solidFill>
                <a:latin typeface="Muli"/>
                <a:ea typeface="Muli"/>
                <a:cs typeface="Muli"/>
                <a:sym typeface="Muli"/>
              </a:rPr>
              <a:t>PERSONALISED LEARNING</a:t>
            </a:r>
          </a:p>
        </p:txBody>
      </p:sp>
      <p:sp>
        <p:nvSpPr>
          <p:cNvPr id="20" name="TextBox 20"/>
          <p:cNvSpPr txBox="1"/>
          <p:nvPr/>
        </p:nvSpPr>
        <p:spPr>
          <a:xfrm>
            <a:off x="8833992" y="4461438"/>
            <a:ext cx="2024532" cy="61555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0" tIns="0" rIns="0" bIns="0" rtlCol="0" anchor="t">
            <a:spAutoFit/>
          </a:bodyPr>
          <a:lstStyle/>
          <a:p>
            <a:pPr algn="ctr"/>
            <a:r>
              <a:rPr lang="en-US" sz="2000" dirty="0">
                <a:solidFill>
                  <a:srgbClr val="F4D314"/>
                </a:solidFill>
                <a:latin typeface="Muli"/>
                <a:ea typeface="Muli"/>
                <a:cs typeface="Muli"/>
                <a:sym typeface="Muli"/>
              </a:rPr>
              <a:t>WORKFORCE RESILIENCE</a:t>
            </a:r>
          </a:p>
        </p:txBody>
      </p:sp>
      <p:sp>
        <p:nvSpPr>
          <p:cNvPr id="21" name="TextBox 21"/>
          <p:cNvSpPr txBox="1"/>
          <p:nvPr/>
        </p:nvSpPr>
        <p:spPr>
          <a:xfrm>
            <a:off x="3638103" y="5101573"/>
            <a:ext cx="2228067" cy="1538883"/>
          </a:xfrm>
          <a:prstGeom prst="rect">
            <a:avLst/>
          </a:prstGeom>
        </p:spPr>
        <p:txBody>
          <a:bodyPr wrap="square" lIns="0" tIns="0" rIns="0" bIns="0" rtlCol="0" anchor="t">
            <a:spAutoFit/>
          </a:bodyPr>
          <a:lstStyle/>
          <a:p>
            <a:pPr algn="ctr"/>
            <a:r>
              <a:rPr lang="en-US" sz="2000" dirty="0">
                <a:solidFill>
                  <a:srgbClr val="FFFFFF"/>
                </a:solidFill>
                <a:latin typeface="Muli"/>
                <a:ea typeface="Muli"/>
                <a:cs typeface="Muli"/>
                <a:sym typeface="Muli"/>
              </a:rPr>
              <a:t>Deploy AI-powered </a:t>
            </a:r>
            <a:r>
              <a:rPr lang="en-US" sz="2000" dirty="0" err="1">
                <a:solidFill>
                  <a:srgbClr val="FFFFFF"/>
                </a:solidFill>
                <a:latin typeface="Muli"/>
                <a:ea typeface="Muli"/>
                <a:cs typeface="Muli"/>
                <a:sym typeface="Muli"/>
              </a:rPr>
              <a:t>personalised</a:t>
            </a:r>
            <a:r>
              <a:rPr lang="en-US" sz="2000" dirty="0">
                <a:solidFill>
                  <a:srgbClr val="FFFFFF"/>
                </a:solidFill>
                <a:latin typeface="Muli"/>
                <a:ea typeface="Muli"/>
                <a:cs typeface="Muli"/>
                <a:sym typeface="Muli"/>
              </a:rPr>
              <a:t> learning tools to close skills gaps continuously.</a:t>
            </a:r>
          </a:p>
        </p:txBody>
      </p:sp>
      <p:sp>
        <p:nvSpPr>
          <p:cNvPr id="22" name="TextBox 22"/>
          <p:cNvSpPr txBox="1"/>
          <p:nvPr/>
        </p:nvSpPr>
        <p:spPr>
          <a:xfrm>
            <a:off x="1183482" y="5107243"/>
            <a:ext cx="2055836" cy="1538883"/>
          </a:xfrm>
          <a:prstGeom prst="rect">
            <a:avLst/>
          </a:prstGeom>
        </p:spPr>
        <p:txBody>
          <a:bodyPr wrap="square" lIns="0" tIns="0" rIns="0" bIns="0" rtlCol="0" anchor="t">
            <a:spAutoFit/>
          </a:bodyPr>
          <a:lstStyle/>
          <a:p>
            <a:pPr algn="ctr"/>
            <a:r>
              <a:rPr lang="en-US" sz="2000" dirty="0">
                <a:solidFill>
                  <a:srgbClr val="FFFFFF"/>
                </a:solidFill>
                <a:latin typeface="Muli"/>
                <a:ea typeface="Muli"/>
                <a:cs typeface="Muli"/>
                <a:sym typeface="Muli"/>
              </a:rPr>
              <a:t>Expand AI and digital skills training programs across all workforce levels.</a:t>
            </a:r>
          </a:p>
        </p:txBody>
      </p:sp>
      <p:sp>
        <p:nvSpPr>
          <p:cNvPr id="23" name="TextBox 23"/>
          <p:cNvSpPr txBox="1"/>
          <p:nvPr/>
        </p:nvSpPr>
        <p:spPr>
          <a:xfrm>
            <a:off x="6291514" y="5101573"/>
            <a:ext cx="2055836" cy="1538883"/>
          </a:xfrm>
          <a:prstGeom prst="rect">
            <a:avLst/>
          </a:prstGeom>
        </p:spPr>
        <p:txBody>
          <a:bodyPr wrap="square" lIns="0" tIns="0" rIns="0" bIns="0" rtlCol="0" anchor="t">
            <a:spAutoFit/>
          </a:bodyPr>
          <a:lstStyle/>
          <a:p>
            <a:pPr algn="ctr"/>
            <a:r>
              <a:rPr lang="en-US" sz="2000" dirty="0">
                <a:solidFill>
                  <a:srgbClr val="FFFFFF"/>
                </a:solidFill>
                <a:latin typeface="Muli"/>
                <a:ea typeface="Muli"/>
                <a:cs typeface="Muli"/>
                <a:sym typeface="Muli"/>
              </a:rPr>
              <a:t>Increase cross-functional career opportunities and professional development.</a:t>
            </a:r>
          </a:p>
        </p:txBody>
      </p:sp>
      <p:sp>
        <p:nvSpPr>
          <p:cNvPr id="24" name="TextBox 24"/>
          <p:cNvSpPr txBox="1"/>
          <p:nvPr/>
        </p:nvSpPr>
        <p:spPr>
          <a:xfrm>
            <a:off x="8564190" y="5101572"/>
            <a:ext cx="2625424" cy="1538883"/>
          </a:xfrm>
          <a:prstGeom prst="rect">
            <a:avLst/>
          </a:prstGeom>
        </p:spPr>
        <p:txBody>
          <a:bodyPr wrap="square" lIns="0" tIns="0" rIns="0" bIns="0" rtlCol="0" anchor="t">
            <a:spAutoFit/>
          </a:bodyPr>
          <a:lstStyle/>
          <a:p>
            <a:pPr algn="ctr"/>
            <a:r>
              <a:rPr lang="en-US" sz="2000" dirty="0">
                <a:solidFill>
                  <a:srgbClr val="FFFFFF"/>
                </a:solidFill>
                <a:latin typeface="Muli"/>
                <a:ea typeface="Muli"/>
                <a:cs typeface="Muli"/>
                <a:sym typeface="Muli"/>
              </a:rPr>
              <a:t>Build </a:t>
            </a:r>
            <a:r>
              <a:rPr lang="en-US" sz="2000" dirty="0" err="1">
                <a:solidFill>
                  <a:srgbClr val="FFFFFF"/>
                </a:solidFill>
                <a:latin typeface="Muli"/>
                <a:ea typeface="Muli"/>
                <a:cs typeface="Muli"/>
                <a:sym typeface="Muli"/>
              </a:rPr>
              <a:t>organisational</a:t>
            </a:r>
            <a:r>
              <a:rPr lang="en-US" sz="2000" dirty="0">
                <a:solidFill>
                  <a:srgbClr val="FFFFFF"/>
                </a:solidFill>
                <a:latin typeface="Muli"/>
                <a:ea typeface="Muli"/>
                <a:cs typeface="Muli"/>
                <a:sym typeface="Muli"/>
              </a:rPr>
              <a:t> resilience through continuous learning. Human Capital Theory (Becker, 1993).</a:t>
            </a:r>
          </a:p>
        </p:txBody>
      </p:sp>
      <p:sp>
        <p:nvSpPr>
          <p:cNvPr id="25" name="TextBox 24">
            <a:extLst>
              <a:ext uri="{FF2B5EF4-FFF2-40B4-BE49-F238E27FC236}">
                <a16:creationId xmlns:a16="http://schemas.microsoft.com/office/drawing/2014/main" id="{ED689E55-E83E-42C3-6B22-493402686420}"/>
              </a:ext>
            </a:extLst>
          </p:cNvPr>
          <p:cNvSpPr txBox="1"/>
          <p:nvPr/>
        </p:nvSpPr>
        <p:spPr>
          <a:xfrm>
            <a:off x="9897495" y="1653028"/>
            <a:ext cx="2584237"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spc="217" dirty="0">
                <a:solidFill>
                  <a:schemeClr val="bg1"/>
                </a:solidFill>
                <a:latin typeface="Muli"/>
                <a:ea typeface="Muli"/>
                <a:cs typeface="Muli"/>
                <a:sym typeface="Muli"/>
              </a:rPr>
              <a:t>Andre Pinto</a:t>
            </a:r>
          </a:p>
        </p:txBody>
      </p:sp>
      <p:sp>
        <p:nvSpPr>
          <p:cNvPr id="26" name="TextBox 14">
            <a:extLst>
              <a:ext uri="{FF2B5EF4-FFF2-40B4-BE49-F238E27FC236}">
                <a16:creationId xmlns:a16="http://schemas.microsoft.com/office/drawing/2014/main" id="{528BFB68-9641-3552-C32E-B2E501E65637}"/>
              </a:ext>
            </a:extLst>
          </p:cNvPr>
          <p:cNvSpPr txBox="1"/>
          <p:nvPr/>
        </p:nvSpPr>
        <p:spPr>
          <a:xfrm>
            <a:off x="8985009" y="-1161555"/>
            <a:ext cx="2781847" cy="2843086"/>
          </a:xfrm>
          <a:prstGeom prst="rect">
            <a:avLst/>
          </a:prstGeom>
        </p:spPr>
        <p:txBody>
          <a:bodyPr lIns="0" tIns="0" rIns="0" bIns="0" rtlCol="0" anchor="t">
            <a:spAutoFit/>
          </a:bodyPr>
          <a:lstStyle/>
          <a:p>
            <a:pPr algn="r">
              <a:lnSpc>
                <a:spcPts val="25137"/>
              </a:lnSpc>
            </a:pPr>
            <a:r>
              <a:rPr lang="en-US" sz="9600" dirty="0">
                <a:solidFill>
                  <a:srgbClr val="A6A6A6"/>
                </a:solidFill>
                <a:latin typeface="Anton"/>
                <a:ea typeface="Anton"/>
                <a:cs typeface="Anton"/>
                <a:sym typeface="Anton"/>
              </a:rPr>
              <a:t>21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childTnLst>
                          </p:cTn>
                        </p:par>
                        <p:par>
                          <p:cTn id="17" fill="hold">
                            <p:stCondLst>
                              <p:cond delay="500"/>
                            </p:stCondLst>
                            <p:childTnLst>
                              <p:par>
                                <p:cTn id="18" presetID="21" presetClass="entr" presetSubtype="1"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1)">
                                      <p:cBhvr>
                                        <p:cTn id="20" dur="2000"/>
                                        <p:tgtEl>
                                          <p:spTgt spid="3"/>
                                        </p:tgtEl>
                                      </p:cBhvr>
                                    </p:animEffect>
                                  </p:childTnLst>
                                </p:cTn>
                              </p:par>
                            </p:childTnLst>
                          </p:cTn>
                        </p:par>
                        <p:par>
                          <p:cTn id="21" fill="hold">
                            <p:stCondLst>
                              <p:cond delay="2500"/>
                            </p:stCondLst>
                            <p:childTnLst>
                              <p:par>
                                <p:cTn id="22" presetID="14" presetClass="entr" presetSubtype="10"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randombar(horizontal)">
                                      <p:cBhvr>
                                        <p:cTn id="24" dur="500"/>
                                        <p:tgtEl>
                                          <p:spTgt spid="22"/>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500"/>
                                        <p:tgtEl>
                                          <p:spTgt spid="17"/>
                                        </p:tgtEl>
                                      </p:cBhvr>
                                    </p:animEffect>
                                  </p:childTnLst>
                                </p:cTn>
                              </p:par>
                            </p:childTnLst>
                          </p:cTn>
                        </p:par>
                        <p:par>
                          <p:cTn id="28" fill="hold">
                            <p:stCondLst>
                              <p:cond delay="3000"/>
                            </p:stCondLst>
                            <p:childTnLst>
                              <p:par>
                                <p:cTn id="29" presetID="21" presetClass="entr" presetSubtype="1" fill="hold" nodeType="afterEffect">
                                  <p:stCondLst>
                                    <p:cond delay="2000"/>
                                  </p:stCondLst>
                                  <p:childTnLst>
                                    <p:set>
                                      <p:cBhvr>
                                        <p:cTn id="30" dur="1" fill="hold">
                                          <p:stCondLst>
                                            <p:cond delay="0"/>
                                          </p:stCondLst>
                                        </p:cTn>
                                        <p:tgtEl>
                                          <p:spTgt spid="9"/>
                                        </p:tgtEl>
                                        <p:attrNameLst>
                                          <p:attrName>style.visibility</p:attrName>
                                        </p:attrNameLst>
                                      </p:cBhvr>
                                      <p:to>
                                        <p:strVal val="visible"/>
                                      </p:to>
                                    </p:set>
                                    <p:animEffect transition="in" filter="wheel(1)">
                                      <p:cBhvr>
                                        <p:cTn id="31" dur="2000"/>
                                        <p:tgtEl>
                                          <p:spTgt spid="9"/>
                                        </p:tgtEl>
                                      </p:cBhvr>
                                    </p:animEffect>
                                  </p:childTnLst>
                                </p:cTn>
                              </p:par>
                            </p:childTnLst>
                          </p:cTn>
                        </p:par>
                        <p:par>
                          <p:cTn id="32" fill="hold">
                            <p:stCondLst>
                              <p:cond delay="7000"/>
                            </p:stCondLst>
                            <p:childTnLst>
                              <p:par>
                                <p:cTn id="33" presetID="14" presetClass="entr" presetSubtype="1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randombar(horizontal)">
                                      <p:cBhvr>
                                        <p:cTn id="35" dur="500"/>
                                        <p:tgtEl>
                                          <p:spTgt spid="19"/>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randombar(horizontal)">
                                      <p:cBhvr>
                                        <p:cTn id="38" dur="500"/>
                                        <p:tgtEl>
                                          <p:spTgt spid="21"/>
                                        </p:tgtEl>
                                      </p:cBhvr>
                                    </p:animEffect>
                                  </p:childTnLst>
                                </p:cTn>
                              </p:par>
                            </p:childTnLst>
                          </p:cTn>
                        </p:par>
                        <p:par>
                          <p:cTn id="39" fill="hold">
                            <p:stCondLst>
                              <p:cond delay="7500"/>
                            </p:stCondLst>
                            <p:childTnLst>
                              <p:par>
                                <p:cTn id="40" presetID="21" presetClass="entr" presetSubtype="1" fill="hold" nodeType="afterEffect">
                                  <p:stCondLst>
                                    <p:cond delay="2000"/>
                                  </p:stCondLst>
                                  <p:childTnLst>
                                    <p:set>
                                      <p:cBhvr>
                                        <p:cTn id="41" dur="1" fill="hold">
                                          <p:stCondLst>
                                            <p:cond delay="0"/>
                                          </p:stCondLst>
                                        </p:cTn>
                                        <p:tgtEl>
                                          <p:spTgt spid="6"/>
                                        </p:tgtEl>
                                        <p:attrNameLst>
                                          <p:attrName>style.visibility</p:attrName>
                                        </p:attrNameLst>
                                      </p:cBhvr>
                                      <p:to>
                                        <p:strVal val="visible"/>
                                      </p:to>
                                    </p:set>
                                    <p:animEffect transition="in" filter="wheel(1)">
                                      <p:cBhvr>
                                        <p:cTn id="42" dur="2000"/>
                                        <p:tgtEl>
                                          <p:spTgt spid="6"/>
                                        </p:tgtEl>
                                      </p:cBhvr>
                                    </p:animEffect>
                                  </p:childTnLst>
                                </p:cTn>
                              </p:par>
                            </p:childTnLst>
                          </p:cTn>
                        </p:par>
                        <p:par>
                          <p:cTn id="43" fill="hold">
                            <p:stCondLst>
                              <p:cond delay="11500"/>
                            </p:stCondLst>
                            <p:childTnLst>
                              <p:par>
                                <p:cTn id="44" presetID="14" presetClass="entr" presetSubtype="1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randombar(horizontal)">
                                      <p:cBhvr>
                                        <p:cTn id="46" dur="500"/>
                                        <p:tgtEl>
                                          <p:spTgt spid="18"/>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randombar(horizontal)">
                                      <p:cBhvr>
                                        <p:cTn id="49" dur="500"/>
                                        <p:tgtEl>
                                          <p:spTgt spid="23"/>
                                        </p:tgtEl>
                                      </p:cBhvr>
                                    </p:animEffect>
                                  </p:childTnLst>
                                </p:cTn>
                              </p:par>
                            </p:childTnLst>
                          </p:cTn>
                        </p:par>
                        <p:par>
                          <p:cTn id="50" fill="hold">
                            <p:stCondLst>
                              <p:cond delay="12000"/>
                            </p:stCondLst>
                            <p:childTnLst>
                              <p:par>
                                <p:cTn id="51" presetID="21" presetClass="entr" presetSubtype="1" fill="hold" nodeType="afterEffect">
                                  <p:stCondLst>
                                    <p:cond delay="2000"/>
                                  </p:stCondLst>
                                  <p:childTnLst>
                                    <p:set>
                                      <p:cBhvr>
                                        <p:cTn id="52" dur="1" fill="hold">
                                          <p:stCondLst>
                                            <p:cond delay="0"/>
                                          </p:stCondLst>
                                        </p:cTn>
                                        <p:tgtEl>
                                          <p:spTgt spid="12"/>
                                        </p:tgtEl>
                                        <p:attrNameLst>
                                          <p:attrName>style.visibility</p:attrName>
                                        </p:attrNameLst>
                                      </p:cBhvr>
                                      <p:to>
                                        <p:strVal val="visible"/>
                                      </p:to>
                                    </p:set>
                                    <p:animEffect transition="in" filter="wheel(1)">
                                      <p:cBhvr>
                                        <p:cTn id="53" dur="2000"/>
                                        <p:tgtEl>
                                          <p:spTgt spid="12"/>
                                        </p:tgtEl>
                                      </p:cBhvr>
                                    </p:animEffect>
                                  </p:childTnLst>
                                </p:cTn>
                              </p:par>
                            </p:childTnLst>
                          </p:cTn>
                        </p:par>
                        <p:par>
                          <p:cTn id="54" fill="hold">
                            <p:stCondLst>
                              <p:cond delay="16000"/>
                            </p:stCondLst>
                            <p:childTnLst>
                              <p:par>
                                <p:cTn id="55" presetID="14" presetClass="entr" presetSubtype="1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randombar(horizontal)">
                                      <p:cBhvr>
                                        <p:cTn id="57" dur="500"/>
                                        <p:tgtEl>
                                          <p:spTgt spid="20"/>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randombar(horizontal)">
                                      <p:cBhvr>
                                        <p:cTn id="6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P spid="17" grpId="0"/>
      <p:bldP spid="18" grpId="0" animBg="1"/>
      <p:bldP spid="19" grpId="0"/>
      <p:bldP spid="20" grpId="0" animBg="1"/>
      <p:bldP spid="21" grpId="0"/>
      <p:bldP spid="22" grpId="0"/>
      <p:bldP spid="23" grpId="0"/>
      <p:bldP spid="24" grpId="0"/>
      <p:bldP spid="25" grpId="0" animBg="1"/>
      <p:bldP spid="2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grpSp>
        <p:nvGrpSpPr>
          <p:cNvPr id="3" name="Group 3"/>
          <p:cNvGrpSpPr/>
          <p:nvPr/>
        </p:nvGrpSpPr>
        <p:grpSpPr>
          <a:xfrm>
            <a:off x="1337936" y="2651859"/>
            <a:ext cx="1749421" cy="1749421"/>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5" name="TextBox 5"/>
            <p:cNvSpPr txBox="1"/>
            <p:nvPr/>
          </p:nvSpPr>
          <p:spPr>
            <a:xfrm>
              <a:off x="76200" y="-38100"/>
              <a:ext cx="660400" cy="774700"/>
            </a:xfrm>
            <a:prstGeom prst="rect">
              <a:avLst/>
            </a:prstGeom>
          </p:spPr>
          <p:txBody>
            <a:bodyPr lIns="33867" tIns="33867" rIns="33867" bIns="33867" rtlCol="0" anchor="ctr"/>
            <a:lstStyle/>
            <a:p>
              <a:pPr algn="ctr">
                <a:lnSpc>
                  <a:spcPts val="4422"/>
                </a:lnSpc>
              </a:pPr>
              <a:r>
                <a:rPr lang="en-US" sz="3050" b="1">
                  <a:solidFill>
                    <a:srgbClr val="000000"/>
                  </a:solidFill>
                  <a:latin typeface="Muli Bold"/>
                  <a:ea typeface="Muli Bold"/>
                  <a:cs typeface="Muli Bold"/>
                  <a:sym typeface="Muli Bold"/>
                </a:rPr>
                <a:t>Clear</a:t>
              </a:r>
            </a:p>
          </p:txBody>
        </p:sp>
      </p:grpSp>
      <p:grpSp>
        <p:nvGrpSpPr>
          <p:cNvPr id="6" name="Group 6"/>
          <p:cNvGrpSpPr/>
          <p:nvPr/>
        </p:nvGrpSpPr>
        <p:grpSpPr>
          <a:xfrm>
            <a:off x="6447440" y="2651859"/>
            <a:ext cx="1749421" cy="1749421"/>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8" name="TextBox 8"/>
            <p:cNvSpPr txBox="1"/>
            <p:nvPr/>
          </p:nvSpPr>
          <p:spPr>
            <a:xfrm>
              <a:off x="76200" y="-38100"/>
              <a:ext cx="660400" cy="774700"/>
            </a:xfrm>
            <a:prstGeom prst="rect">
              <a:avLst/>
            </a:prstGeom>
          </p:spPr>
          <p:txBody>
            <a:bodyPr lIns="33867" tIns="33867" rIns="33867" bIns="33867" rtlCol="0" anchor="ctr"/>
            <a:lstStyle/>
            <a:p>
              <a:pPr algn="ctr">
                <a:lnSpc>
                  <a:spcPts val="4422"/>
                </a:lnSpc>
              </a:pPr>
              <a:r>
                <a:rPr lang="en-US" sz="3050" b="1" dirty="0">
                  <a:solidFill>
                    <a:srgbClr val="000000"/>
                  </a:solidFill>
                  <a:latin typeface="Muli Bold"/>
                  <a:ea typeface="Muli Bold"/>
                  <a:cs typeface="Muli Bold"/>
                  <a:sym typeface="Muli Bold"/>
                </a:rPr>
                <a:t>Human</a:t>
              </a:r>
            </a:p>
          </p:txBody>
        </p:sp>
      </p:grpSp>
      <p:grpSp>
        <p:nvGrpSpPr>
          <p:cNvPr id="9" name="Group 9"/>
          <p:cNvGrpSpPr/>
          <p:nvPr/>
        </p:nvGrpSpPr>
        <p:grpSpPr>
          <a:xfrm>
            <a:off x="3892688" y="2651859"/>
            <a:ext cx="1749421" cy="1749421"/>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11" name="TextBox 11"/>
            <p:cNvSpPr txBox="1"/>
            <p:nvPr/>
          </p:nvSpPr>
          <p:spPr>
            <a:xfrm>
              <a:off x="76200" y="-38100"/>
              <a:ext cx="660400" cy="774700"/>
            </a:xfrm>
            <a:prstGeom prst="rect">
              <a:avLst/>
            </a:prstGeom>
          </p:spPr>
          <p:txBody>
            <a:bodyPr lIns="33867" tIns="33867" rIns="33867" bIns="33867" rtlCol="0" anchor="ctr"/>
            <a:lstStyle/>
            <a:p>
              <a:pPr algn="ctr">
                <a:lnSpc>
                  <a:spcPts val="4422"/>
                </a:lnSpc>
              </a:pPr>
              <a:r>
                <a:rPr lang="en-US" sz="3050" b="1" dirty="0">
                  <a:solidFill>
                    <a:srgbClr val="000000"/>
                  </a:solidFill>
                  <a:latin typeface="Muli Bold"/>
                  <a:ea typeface="Muli Bold"/>
                  <a:cs typeface="Muli Bold"/>
                  <a:sym typeface="Muli Bold"/>
                </a:rPr>
                <a:t>Active</a:t>
              </a:r>
            </a:p>
          </p:txBody>
        </p:sp>
      </p:grpSp>
      <p:grpSp>
        <p:nvGrpSpPr>
          <p:cNvPr id="12" name="Group 12"/>
          <p:cNvGrpSpPr/>
          <p:nvPr/>
        </p:nvGrpSpPr>
        <p:grpSpPr>
          <a:xfrm>
            <a:off x="9002192" y="2651859"/>
            <a:ext cx="1749421" cy="1749421"/>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14" name="TextBox 14"/>
            <p:cNvSpPr txBox="1"/>
            <p:nvPr/>
          </p:nvSpPr>
          <p:spPr>
            <a:xfrm>
              <a:off x="76200" y="-38100"/>
              <a:ext cx="660400" cy="774700"/>
            </a:xfrm>
            <a:prstGeom prst="rect">
              <a:avLst/>
            </a:prstGeom>
          </p:spPr>
          <p:txBody>
            <a:bodyPr lIns="33867" tIns="33867" rIns="33867" bIns="33867" rtlCol="0" anchor="ctr"/>
            <a:lstStyle/>
            <a:p>
              <a:pPr algn="ctr">
                <a:lnSpc>
                  <a:spcPts val="4422"/>
                </a:lnSpc>
              </a:pPr>
              <a:r>
                <a:rPr lang="en-US" sz="3050" b="1">
                  <a:solidFill>
                    <a:srgbClr val="000000"/>
                  </a:solidFill>
                  <a:latin typeface="Muli Bold"/>
                  <a:ea typeface="Muli Bold"/>
                  <a:cs typeface="Muli Bold"/>
                  <a:sym typeface="Muli Bold"/>
                </a:rPr>
                <a:t>Collab</a:t>
              </a:r>
            </a:p>
          </p:txBody>
        </p:sp>
      </p:grpSp>
      <p:sp>
        <p:nvSpPr>
          <p:cNvPr id="15" name="TextBox 15"/>
          <p:cNvSpPr txBox="1"/>
          <p:nvPr/>
        </p:nvSpPr>
        <p:spPr>
          <a:xfrm>
            <a:off x="7485600" y="1276287"/>
            <a:ext cx="4477139" cy="274114"/>
          </a:xfrm>
          <a:prstGeom prst="rect">
            <a:avLst/>
          </a:prstGeom>
        </p:spPr>
        <p:txBody>
          <a:bodyPr lIns="0" tIns="0" rIns="0" bIns="0" rtlCol="0" anchor="t">
            <a:spAutoFit/>
          </a:bodyPr>
          <a:lstStyle/>
          <a:p>
            <a:pPr algn="r">
              <a:lnSpc>
                <a:spcPts val="2265"/>
              </a:lnSpc>
            </a:pPr>
            <a:r>
              <a:rPr lang="en-US" sz="1562" spc="234" dirty="0">
                <a:solidFill>
                  <a:srgbClr val="F4D314"/>
                </a:solidFill>
                <a:latin typeface="Muli"/>
                <a:ea typeface="Muli"/>
                <a:cs typeface="Muli"/>
                <a:sym typeface="Muli"/>
              </a:rPr>
              <a:t>TESLA CORPORATION</a:t>
            </a:r>
          </a:p>
        </p:txBody>
      </p:sp>
      <p:sp>
        <p:nvSpPr>
          <p:cNvPr id="16" name="TextBox 16"/>
          <p:cNvSpPr txBox="1"/>
          <p:nvPr/>
        </p:nvSpPr>
        <p:spPr>
          <a:xfrm>
            <a:off x="529036" y="390099"/>
            <a:ext cx="6727303" cy="1590179"/>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nSpc>
                <a:spcPts val="6173"/>
              </a:lnSpc>
            </a:pPr>
            <a:r>
              <a:rPr lang="en-US" sz="5368" dirty="0">
                <a:solidFill>
                  <a:srgbClr val="FFFFFF"/>
                </a:solidFill>
                <a:latin typeface="League Gothic"/>
                <a:ea typeface="League Gothic"/>
                <a:cs typeface="League Gothic"/>
                <a:sym typeface="League Gothic"/>
              </a:rPr>
              <a:t>RECOMMENDATION TWO</a:t>
            </a:r>
          </a:p>
        </p:txBody>
      </p:sp>
      <p:sp>
        <p:nvSpPr>
          <p:cNvPr id="17" name="TextBox 17"/>
          <p:cNvSpPr txBox="1"/>
          <p:nvPr/>
        </p:nvSpPr>
        <p:spPr>
          <a:xfrm>
            <a:off x="1096326" y="4571949"/>
            <a:ext cx="2233757" cy="202684"/>
          </a:xfrm>
          <a:prstGeom prst="rect">
            <a:avLst/>
          </a:prstGeom>
        </p:spPr>
        <p:txBody>
          <a:bodyPr wrap="square" lIns="0" tIns="0" rIns="0" bIns="0" rtlCol="0" anchor="t">
            <a:spAutoFit/>
          </a:bodyPr>
          <a:lstStyle/>
          <a:p>
            <a:pPr algn="ctr">
              <a:lnSpc>
                <a:spcPts val="1475"/>
              </a:lnSpc>
            </a:pPr>
            <a:r>
              <a:rPr lang="en-US" sz="2000" dirty="0">
                <a:solidFill>
                  <a:srgbClr val="F4D314"/>
                </a:solidFill>
                <a:latin typeface="Muli"/>
                <a:ea typeface="Muli"/>
                <a:cs typeface="Muli"/>
                <a:sym typeface="Muli"/>
              </a:rPr>
              <a:t>COMMUNICATION</a:t>
            </a:r>
          </a:p>
        </p:txBody>
      </p:sp>
      <p:sp>
        <p:nvSpPr>
          <p:cNvPr id="18" name="TextBox 18"/>
          <p:cNvSpPr txBox="1"/>
          <p:nvPr/>
        </p:nvSpPr>
        <p:spPr>
          <a:xfrm>
            <a:off x="6176952" y="4457308"/>
            <a:ext cx="2284960" cy="615553"/>
          </a:xfrm>
          <a:prstGeom prst="rect">
            <a:avLst/>
          </a:prstGeom>
        </p:spPr>
        <p:txBody>
          <a:bodyPr wrap="square" lIns="0" tIns="0" rIns="0" bIns="0" rtlCol="0" anchor="t">
            <a:spAutoFit/>
          </a:bodyPr>
          <a:lstStyle/>
          <a:p>
            <a:pPr algn="ctr"/>
            <a:r>
              <a:rPr lang="en-US" sz="2000" dirty="0">
                <a:solidFill>
                  <a:srgbClr val="F4D314"/>
                </a:solidFill>
                <a:latin typeface="Muli"/>
                <a:ea typeface="Muli"/>
                <a:cs typeface="Muli"/>
                <a:sym typeface="Muli"/>
              </a:rPr>
              <a:t>HUMAN OVERSIGHT</a:t>
            </a:r>
          </a:p>
        </p:txBody>
      </p:sp>
      <p:sp>
        <p:nvSpPr>
          <p:cNvPr id="19" name="TextBox 19"/>
          <p:cNvSpPr txBox="1"/>
          <p:nvPr/>
        </p:nvSpPr>
        <p:spPr>
          <a:xfrm>
            <a:off x="3739871" y="4466856"/>
            <a:ext cx="2024532" cy="615553"/>
          </a:xfrm>
          <a:prstGeom prst="rect">
            <a:avLst/>
          </a:prstGeom>
        </p:spPr>
        <p:txBody>
          <a:bodyPr lIns="0" tIns="0" rIns="0" bIns="0" rtlCol="0" anchor="t">
            <a:spAutoFit/>
          </a:bodyPr>
          <a:lstStyle/>
          <a:p>
            <a:pPr algn="ctr"/>
            <a:r>
              <a:rPr lang="en-US" sz="2000" dirty="0">
                <a:solidFill>
                  <a:srgbClr val="F4D314"/>
                </a:solidFill>
                <a:latin typeface="Muli"/>
                <a:ea typeface="Muli"/>
                <a:cs typeface="Muli"/>
                <a:sym typeface="Muli"/>
              </a:rPr>
              <a:t>EMPLOYEE INVOLVEMENT</a:t>
            </a:r>
          </a:p>
        </p:txBody>
      </p:sp>
      <p:sp>
        <p:nvSpPr>
          <p:cNvPr id="20" name="TextBox 20"/>
          <p:cNvSpPr txBox="1"/>
          <p:nvPr/>
        </p:nvSpPr>
        <p:spPr>
          <a:xfrm>
            <a:off x="8760024" y="4483284"/>
            <a:ext cx="2233755" cy="615553"/>
          </a:xfrm>
          <a:prstGeom prst="rect">
            <a:avLst/>
          </a:prstGeom>
        </p:spPr>
        <p:txBody>
          <a:bodyPr wrap="square" lIns="0" tIns="0" rIns="0" bIns="0" rtlCol="0" anchor="t">
            <a:spAutoFit/>
          </a:bodyPr>
          <a:lstStyle/>
          <a:p>
            <a:pPr algn="ctr"/>
            <a:r>
              <a:rPr lang="en-US" sz="2000" dirty="0">
                <a:solidFill>
                  <a:srgbClr val="F4D314"/>
                </a:solidFill>
                <a:latin typeface="Muli"/>
                <a:ea typeface="Muli"/>
                <a:cs typeface="Muli"/>
                <a:sym typeface="Muli"/>
              </a:rPr>
              <a:t>AI COLLABORATION</a:t>
            </a:r>
          </a:p>
        </p:txBody>
      </p:sp>
      <p:sp>
        <p:nvSpPr>
          <p:cNvPr id="21" name="TextBox 21"/>
          <p:cNvSpPr txBox="1"/>
          <p:nvPr/>
        </p:nvSpPr>
        <p:spPr>
          <a:xfrm>
            <a:off x="3704644" y="5082409"/>
            <a:ext cx="2094985" cy="1538883"/>
          </a:xfrm>
          <a:prstGeom prst="rect">
            <a:avLst/>
          </a:prstGeom>
        </p:spPr>
        <p:txBody>
          <a:bodyPr wrap="square" lIns="0" tIns="0" rIns="0" bIns="0" rtlCol="0" anchor="t">
            <a:spAutoFit/>
          </a:bodyPr>
          <a:lstStyle/>
          <a:p>
            <a:pPr algn="ctr"/>
            <a:r>
              <a:rPr lang="en-US" sz="2000" dirty="0">
                <a:solidFill>
                  <a:srgbClr val="FFFFFF"/>
                </a:solidFill>
                <a:latin typeface="Muli"/>
                <a:ea typeface="Muli"/>
                <a:cs typeface="Muli"/>
                <a:sym typeface="Muli"/>
              </a:rPr>
              <a:t>Involve employees actively in change processes to increase buy-in and ownership.</a:t>
            </a:r>
          </a:p>
        </p:txBody>
      </p:sp>
      <p:sp>
        <p:nvSpPr>
          <p:cNvPr id="22" name="TextBox 22"/>
          <p:cNvSpPr txBox="1"/>
          <p:nvPr/>
        </p:nvSpPr>
        <p:spPr>
          <a:xfrm>
            <a:off x="1096327" y="4826849"/>
            <a:ext cx="2233756" cy="1846659"/>
          </a:xfrm>
          <a:prstGeom prst="rect">
            <a:avLst/>
          </a:prstGeom>
        </p:spPr>
        <p:txBody>
          <a:bodyPr wrap="square" lIns="0" tIns="0" rIns="0" bIns="0" rtlCol="0" anchor="t">
            <a:spAutoFit/>
          </a:bodyPr>
          <a:lstStyle/>
          <a:p>
            <a:pPr algn="ctr"/>
            <a:r>
              <a:rPr lang="en-US" sz="2000" dirty="0">
                <a:solidFill>
                  <a:srgbClr val="FFFFFF"/>
                </a:solidFill>
                <a:latin typeface="Muli"/>
                <a:ea typeface="Muli"/>
                <a:cs typeface="Muli"/>
                <a:sym typeface="Muli"/>
              </a:rPr>
              <a:t>Communicate AI plans clearly to build trust and reduce uncertainty across the workforce.</a:t>
            </a:r>
          </a:p>
        </p:txBody>
      </p:sp>
      <p:sp>
        <p:nvSpPr>
          <p:cNvPr id="23" name="TextBox 23"/>
          <p:cNvSpPr txBox="1"/>
          <p:nvPr/>
        </p:nvSpPr>
        <p:spPr>
          <a:xfrm>
            <a:off x="6419968" y="5107243"/>
            <a:ext cx="1798929" cy="1538883"/>
          </a:xfrm>
          <a:prstGeom prst="rect">
            <a:avLst/>
          </a:prstGeom>
        </p:spPr>
        <p:txBody>
          <a:bodyPr lIns="0" tIns="0" rIns="0" bIns="0" rtlCol="0" anchor="t">
            <a:spAutoFit/>
          </a:bodyPr>
          <a:lstStyle/>
          <a:p>
            <a:pPr algn="ctr"/>
            <a:r>
              <a:rPr lang="en-US" sz="2000" dirty="0">
                <a:solidFill>
                  <a:srgbClr val="FFFFFF"/>
                </a:solidFill>
                <a:latin typeface="Muli"/>
                <a:ea typeface="Muli"/>
                <a:cs typeface="Muli"/>
                <a:sym typeface="Muli"/>
              </a:rPr>
              <a:t>Maintain human oversight on AI-supported HR decisions to ensure fairness.</a:t>
            </a:r>
          </a:p>
        </p:txBody>
      </p:sp>
      <p:sp>
        <p:nvSpPr>
          <p:cNvPr id="24" name="TextBox 24"/>
          <p:cNvSpPr txBox="1"/>
          <p:nvPr/>
        </p:nvSpPr>
        <p:spPr>
          <a:xfrm>
            <a:off x="8638129" y="5108013"/>
            <a:ext cx="2470878" cy="1538883"/>
          </a:xfrm>
          <a:prstGeom prst="rect">
            <a:avLst/>
          </a:prstGeom>
        </p:spPr>
        <p:txBody>
          <a:bodyPr wrap="square" lIns="0" tIns="0" rIns="0" bIns="0" rtlCol="0" anchor="t">
            <a:spAutoFit/>
          </a:bodyPr>
          <a:lstStyle/>
          <a:p>
            <a:pPr algn="ctr"/>
            <a:r>
              <a:rPr lang="en-US" sz="2000" dirty="0">
                <a:solidFill>
                  <a:srgbClr val="FFFFFF"/>
                </a:solidFill>
                <a:latin typeface="Muli"/>
                <a:ea typeface="Muli"/>
                <a:cs typeface="Muli"/>
                <a:sym typeface="Muli"/>
              </a:rPr>
              <a:t>Encourage collaboration between employees and AI systems. Lewin's Model, 1947.</a:t>
            </a:r>
          </a:p>
        </p:txBody>
      </p:sp>
      <p:sp>
        <p:nvSpPr>
          <p:cNvPr id="25" name="TextBox 24">
            <a:extLst>
              <a:ext uri="{FF2B5EF4-FFF2-40B4-BE49-F238E27FC236}">
                <a16:creationId xmlns:a16="http://schemas.microsoft.com/office/drawing/2014/main" id="{5899F094-F1E4-AB35-2A38-DA303FF7A67B}"/>
              </a:ext>
            </a:extLst>
          </p:cNvPr>
          <p:cNvSpPr txBox="1"/>
          <p:nvPr/>
        </p:nvSpPr>
        <p:spPr>
          <a:xfrm>
            <a:off x="9873568" y="1378817"/>
            <a:ext cx="2584237" cy="481542"/>
          </a:xfrm>
          <a:prstGeom prst="rect">
            <a:avLst/>
          </a:prstGeom>
          <a:noFill/>
        </p:spPr>
        <p:txBody>
          <a:bodyPr wrap="square">
            <a:spAutoFit/>
          </a:bodyPr>
          <a:lstStyle/>
          <a:p>
            <a:pPr algn="ctr">
              <a:lnSpc>
                <a:spcPts val="1493"/>
              </a:lnSpc>
            </a:pPr>
            <a:endParaRPr lang="en-US" sz="1600" spc="217" dirty="0">
              <a:solidFill>
                <a:schemeClr val="bg1"/>
              </a:solidFill>
              <a:latin typeface="Muli"/>
              <a:ea typeface="Muli"/>
              <a:cs typeface="Muli"/>
              <a:sym typeface="Muli"/>
            </a:endParaRPr>
          </a:p>
          <a:p>
            <a:pPr algn="ctr">
              <a:lnSpc>
                <a:spcPts val="1493"/>
              </a:lnSpc>
            </a:pPr>
            <a:r>
              <a:rPr lang="en-US" sz="1600" spc="217" dirty="0">
                <a:solidFill>
                  <a:schemeClr val="bg1"/>
                </a:solidFill>
                <a:latin typeface="Muli"/>
                <a:ea typeface="Muli"/>
                <a:cs typeface="Muli"/>
                <a:sym typeface="Muli"/>
              </a:rPr>
              <a:t>Andre Pinto</a:t>
            </a:r>
          </a:p>
        </p:txBody>
      </p:sp>
      <p:sp>
        <p:nvSpPr>
          <p:cNvPr id="26" name="TextBox 14">
            <a:extLst>
              <a:ext uri="{FF2B5EF4-FFF2-40B4-BE49-F238E27FC236}">
                <a16:creationId xmlns:a16="http://schemas.microsoft.com/office/drawing/2014/main" id="{E3A52C73-431F-106A-1979-7A9FC7810ED6}"/>
              </a:ext>
            </a:extLst>
          </p:cNvPr>
          <p:cNvSpPr txBox="1"/>
          <p:nvPr/>
        </p:nvSpPr>
        <p:spPr>
          <a:xfrm>
            <a:off x="8985009" y="-1161555"/>
            <a:ext cx="2781847" cy="2843086"/>
          </a:xfrm>
          <a:prstGeom prst="rect">
            <a:avLst/>
          </a:prstGeom>
        </p:spPr>
        <p:txBody>
          <a:bodyPr lIns="0" tIns="0" rIns="0" bIns="0" rtlCol="0" anchor="t">
            <a:spAutoFit/>
          </a:bodyPr>
          <a:lstStyle/>
          <a:p>
            <a:pPr algn="r">
              <a:lnSpc>
                <a:spcPts val="25137"/>
              </a:lnSpc>
            </a:pPr>
            <a:r>
              <a:rPr lang="en-US" sz="9600" dirty="0">
                <a:solidFill>
                  <a:srgbClr val="A6A6A6"/>
                </a:solidFill>
                <a:latin typeface="Anton"/>
                <a:ea typeface="Anton"/>
                <a:cs typeface="Anton"/>
                <a:sym typeface="Anton"/>
              </a:rPr>
              <a:t>22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childTnLst>
                          </p:cTn>
                        </p:par>
                        <p:par>
                          <p:cTn id="17" fill="hold">
                            <p:stCondLst>
                              <p:cond delay="500"/>
                            </p:stCondLst>
                            <p:childTnLst>
                              <p:par>
                                <p:cTn id="18" presetID="21" presetClass="entr" presetSubtype="1"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1)">
                                      <p:cBhvr>
                                        <p:cTn id="20" dur="2000"/>
                                        <p:tgtEl>
                                          <p:spTgt spid="3"/>
                                        </p:tgtEl>
                                      </p:cBhvr>
                                    </p:animEffect>
                                  </p:childTnLst>
                                </p:cTn>
                              </p:par>
                            </p:childTnLst>
                          </p:cTn>
                        </p:par>
                        <p:par>
                          <p:cTn id="21" fill="hold">
                            <p:stCondLst>
                              <p:cond delay="2500"/>
                            </p:stCondLst>
                            <p:childTnLst>
                              <p:par>
                                <p:cTn id="22" presetID="22" presetClass="entr" presetSubtype="1"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up)">
                                      <p:cBhvr>
                                        <p:cTn id="24" dur="500"/>
                                        <p:tgtEl>
                                          <p:spTgt spid="17"/>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up)">
                                      <p:cBhvr>
                                        <p:cTn id="27" dur="500"/>
                                        <p:tgtEl>
                                          <p:spTgt spid="22"/>
                                        </p:tgtEl>
                                      </p:cBhvr>
                                    </p:animEffect>
                                  </p:childTnLst>
                                </p:cTn>
                              </p:par>
                            </p:childTnLst>
                          </p:cTn>
                        </p:par>
                        <p:par>
                          <p:cTn id="28" fill="hold">
                            <p:stCondLst>
                              <p:cond delay="3000"/>
                            </p:stCondLst>
                            <p:childTnLst>
                              <p:par>
                                <p:cTn id="29" presetID="21" presetClass="entr" presetSubtype="1" fill="hold" nodeType="afterEffect">
                                  <p:stCondLst>
                                    <p:cond delay="2000"/>
                                  </p:stCondLst>
                                  <p:childTnLst>
                                    <p:set>
                                      <p:cBhvr>
                                        <p:cTn id="30" dur="1" fill="hold">
                                          <p:stCondLst>
                                            <p:cond delay="0"/>
                                          </p:stCondLst>
                                        </p:cTn>
                                        <p:tgtEl>
                                          <p:spTgt spid="9"/>
                                        </p:tgtEl>
                                        <p:attrNameLst>
                                          <p:attrName>style.visibility</p:attrName>
                                        </p:attrNameLst>
                                      </p:cBhvr>
                                      <p:to>
                                        <p:strVal val="visible"/>
                                      </p:to>
                                    </p:set>
                                    <p:animEffect transition="in" filter="wheel(1)">
                                      <p:cBhvr>
                                        <p:cTn id="31" dur="2000"/>
                                        <p:tgtEl>
                                          <p:spTgt spid="9"/>
                                        </p:tgtEl>
                                      </p:cBhvr>
                                    </p:animEffect>
                                  </p:childTnLst>
                                </p:cTn>
                              </p:par>
                            </p:childTnLst>
                          </p:cTn>
                        </p:par>
                        <p:par>
                          <p:cTn id="32" fill="hold">
                            <p:stCondLst>
                              <p:cond delay="7000"/>
                            </p:stCondLst>
                            <p:childTnLst>
                              <p:par>
                                <p:cTn id="33" presetID="22" presetClass="entr" presetSubtype="1"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up)">
                                      <p:cBhvr>
                                        <p:cTn id="35" dur="500"/>
                                        <p:tgtEl>
                                          <p:spTgt spid="19"/>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up)">
                                      <p:cBhvr>
                                        <p:cTn id="38" dur="500"/>
                                        <p:tgtEl>
                                          <p:spTgt spid="21"/>
                                        </p:tgtEl>
                                      </p:cBhvr>
                                    </p:animEffect>
                                  </p:childTnLst>
                                </p:cTn>
                              </p:par>
                            </p:childTnLst>
                          </p:cTn>
                        </p:par>
                        <p:par>
                          <p:cTn id="39" fill="hold">
                            <p:stCondLst>
                              <p:cond delay="7500"/>
                            </p:stCondLst>
                            <p:childTnLst>
                              <p:par>
                                <p:cTn id="40" presetID="21" presetClass="entr" presetSubtype="1" fill="hold" nodeType="afterEffect">
                                  <p:stCondLst>
                                    <p:cond delay="2000"/>
                                  </p:stCondLst>
                                  <p:childTnLst>
                                    <p:set>
                                      <p:cBhvr>
                                        <p:cTn id="41" dur="1" fill="hold">
                                          <p:stCondLst>
                                            <p:cond delay="0"/>
                                          </p:stCondLst>
                                        </p:cTn>
                                        <p:tgtEl>
                                          <p:spTgt spid="6"/>
                                        </p:tgtEl>
                                        <p:attrNameLst>
                                          <p:attrName>style.visibility</p:attrName>
                                        </p:attrNameLst>
                                      </p:cBhvr>
                                      <p:to>
                                        <p:strVal val="visible"/>
                                      </p:to>
                                    </p:set>
                                    <p:animEffect transition="in" filter="wheel(1)">
                                      <p:cBhvr>
                                        <p:cTn id="42" dur="2000"/>
                                        <p:tgtEl>
                                          <p:spTgt spid="6"/>
                                        </p:tgtEl>
                                      </p:cBhvr>
                                    </p:animEffect>
                                  </p:childTnLst>
                                </p:cTn>
                              </p:par>
                            </p:childTnLst>
                          </p:cTn>
                        </p:par>
                        <p:par>
                          <p:cTn id="43" fill="hold">
                            <p:stCondLst>
                              <p:cond delay="11500"/>
                            </p:stCondLst>
                            <p:childTnLst>
                              <p:par>
                                <p:cTn id="44" presetID="22" presetClass="entr" presetSubtype="1"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up)">
                                      <p:cBhvr>
                                        <p:cTn id="46" dur="500"/>
                                        <p:tgtEl>
                                          <p:spTgt spid="18"/>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up)">
                                      <p:cBhvr>
                                        <p:cTn id="49" dur="500"/>
                                        <p:tgtEl>
                                          <p:spTgt spid="23"/>
                                        </p:tgtEl>
                                      </p:cBhvr>
                                    </p:animEffect>
                                  </p:childTnLst>
                                </p:cTn>
                              </p:par>
                            </p:childTnLst>
                          </p:cTn>
                        </p:par>
                        <p:par>
                          <p:cTn id="50" fill="hold">
                            <p:stCondLst>
                              <p:cond delay="12000"/>
                            </p:stCondLst>
                            <p:childTnLst>
                              <p:par>
                                <p:cTn id="51" presetID="21" presetClass="entr" presetSubtype="1" fill="hold" nodeType="afterEffect">
                                  <p:stCondLst>
                                    <p:cond delay="2000"/>
                                  </p:stCondLst>
                                  <p:childTnLst>
                                    <p:set>
                                      <p:cBhvr>
                                        <p:cTn id="52" dur="1" fill="hold">
                                          <p:stCondLst>
                                            <p:cond delay="0"/>
                                          </p:stCondLst>
                                        </p:cTn>
                                        <p:tgtEl>
                                          <p:spTgt spid="12"/>
                                        </p:tgtEl>
                                        <p:attrNameLst>
                                          <p:attrName>style.visibility</p:attrName>
                                        </p:attrNameLst>
                                      </p:cBhvr>
                                      <p:to>
                                        <p:strVal val="visible"/>
                                      </p:to>
                                    </p:set>
                                    <p:animEffect transition="in" filter="wheel(1)">
                                      <p:cBhvr>
                                        <p:cTn id="53" dur="2000"/>
                                        <p:tgtEl>
                                          <p:spTgt spid="12"/>
                                        </p:tgtEl>
                                      </p:cBhvr>
                                    </p:animEffect>
                                  </p:childTnLst>
                                </p:cTn>
                              </p:par>
                            </p:childTnLst>
                          </p:cTn>
                        </p:par>
                        <p:par>
                          <p:cTn id="54" fill="hold">
                            <p:stCondLst>
                              <p:cond delay="16000"/>
                            </p:stCondLst>
                            <p:childTnLst>
                              <p:par>
                                <p:cTn id="55" presetID="22" presetClass="entr" presetSubtype="1"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wipe(up)">
                                      <p:cBhvr>
                                        <p:cTn id="57" dur="500"/>
                                        <p:tgtEl>
                                          <p:spTgt spid="20"/>
                                        </p:tgtEl>
                                      </p:cBhvr>
                                    </p:animEffect>
                                  </p:childTnLst>
                                </p:cTn>
                              </p:par>
                              <p:par>
                                <p:cTn id="58" presetID="22" presetClass="entr" presetSubtype="1"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wipe(up)">
                                      <p:cBhvr>
                                        <p:cTn id="6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7" grpId="0"/>
      <p:bldP spid="18" grpId="0"/>
      <p:bldP spid="19" grpId="0"/>
      <p:bldP spid="20" grpId="0"/>
      <p:bldP spid="21" grpId="0"/>
      <p:bldP spid="22" grpId="0"/>
      <p:bldP spid="23" grpId="0"/>
      <p:bldP spid="24" grpId="0"/>
      <p:bldP spid="25" grpId="0"/>
      <p:bldP spid="2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grpSp>
        <p:nvGrpSpPr>
          <p:cNvPr id="3" name="Group 3"/>
          <p:cNvGrpSpPr/>
          <p:nvPr/>
        </p:nvGrpSpPr>
        <p:grpSpPr>
          <a:xfrm>
            <a:off x="1337936" y="2651859"/>
            <a:ext cx="1749421" cy="1749421"/>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5" name="TextBox 5"/>
            <p:cNvSpPr txBox="1"/>
            <p:nvPr/>
          </p:nvSpPr>
          <p:spPr>
            <a:xfrm>
              <a:off x="76200" y="-38100"/>
              <a:ext cx="660400" cy="774700"/>
            </a:xfrm>
            <a:prstGeom prst="rect">
              <a:avLst/>
            </a:prstGeom>
          </p:spPr>
          <p:txBody>
            <a:bodyPr lIns="33867" tIns="33867" rIns="33867" bIns="33867" rtlCol="0" anchor="ctr"/>
            <a:lstStyle/>
            <a:p>
              <a:pPr algn="ctr">
                <a:lnSpc>
                  <a:spcPts val="4205"/>
                </a:lnSpc>
              </a:pPr>
              <a:r>
                <a:rPr lang="en-US" sz="2900" b="1" dirty="0">
                  <a:solidFill>
                    <a:srgbClr val="000000"/>
                  </a:solidFill>
                  <a:latin typeface="Muli Bold"/>
                  <a:ea typeface="Muli Bold"/>
                  <a:cs typeface="Muli Bold"/>
                  <a:sym typeface="Muli Bold"/>
                </a:rPr>
                <a:t>Ability</a:t>
              </a:r>
            </a:p>
          </p:txBody>
        </p:sp>
      </p:grpSp>
      <p:grpSp>
        <p:nvGrpSpPr>
          <p:cNvPr id="6" name="Group 6"/>
          <p:cNvGrpSpPr/>
          <p:nvPr/>
        </p:nvGrpSpPr>
        <p:grpSpPr>
          <a:xfrm>
            <a:off x="6447440" y="2651859"/>
            <a:ext cx="1749421" cy="1749421"/>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8" name="TextBox 8"/>
            <p:cNvSpPr txBox="1"/>
            <p:nvPr/>
          </p:nvSpPr>
          <p:spPr>
            <a:xfrm>
              <a:off x="76200" y="-38100"/>
              <a:ext cx="660400" cy="774700"/>
            </a:xfrm>
            <a:prstGeom prst="rect">
              <a:avLst/>
            </a:prstGeom>
          </p:spPr>
          <p:txBody>
            <a:bodyPr lIns="33867" tIns="33867" rIns="33867" bIns="33867" rtlCol="0" anchor="ctr"/>
            <a:lstStyle/>
            <a:p>
              <a:pPr algn="ctr">
                <a:lnSpc>
                  <a:spcPts val="4205"/>
                </a:lnSpc>
              </a:pPr>
              <a:r>
                <a:rPr lang="en-US" sz="2900" b="1" dirty="0" err="1">
                  <a:solidFill>
                    <a:srgbClr val="000000"/>
                  </a:solidFill>
                  <a:latin typeface="Muli Bold"/>
                  <a:ea typeface="Muli Bold"/>
                  <a:cs typeface="Muli Bold"/>
                  <a:sym typeface="Muli Bold"/>
                </a:rPr>
                <a:t>Opport</a:t>
              </a:r>
              <a:r>
                <a:rPr lang="en-US" sz="2900" b="1" dirty="0">
                  <a:solidFill>
                    <a:srgbClr val="000000"/>
                  </a:solidFill>
                  <a:latin typeface="Muli Bold"/>
                  <a:ea typeface="Muli Bold"/>
                  <a:cs typeface="Muli Bold"/>
                  <a:sym typeface="Muli Bold"/>
                </a:rPr>
                <a:t>.</a:t>
              </a:r>
            </a:p>
          </p:txBody>
        </p:sp>
      </p:grpSp>
      <p:grpSp>
        <p:nvGrpSpPr>
          <p:cNvPr id="9" name="Group 9"/>
          <p:cNvGrpSpPr/>
          <p:nvPr/>
        </p:nvGrpSpPr>
        <p:grpSpPr>
          <a:xfrm>
            <a:off x="3892688" y="2651859"/>
            <a:ext cx="1749421" cy="1749421"/>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11" name="TextBox 11"/>
            <p:cNvSpPr txBox="1"/>
            <p:nvPr/>
          </p:nvSpPr>
          <p:spPr>
            <a:xfrm>
              <a:off x="76200" y="-38100"/>
              <a:ext cx="660400" cy="774700"/>
            </a:xfrm>
            <a:prstGeom prst="rect">
              <a:avLst/>
            </a:prstGeom>
          </p:spPr>
          <p:txBody>
            <a:bodyPr lIns="33867" tIns="33867" rIns="33867" bIns="33867" rtlCol="0" anchor="ctr"/>
            <a:lstStyle/>
            <a:p>
              <a:pPr algn="ctr">
                <a:lnSpc>
                  <a:spcPts val="4205"/>
                </a:lnSpc>
              </a:pPr>
              <a:r>
                <a:rPr lang="en-US" sz="2900" b="1" dirty="0">
                  <a:solidFill>
                    <a:srgbClr val="000000"/>
                  </a:solidFill>
                  <a:latin typeface="Muli Bold"/>
                  <a:ea typeface="Muli Bold"/>
                  <a:cs typeface="Muli Bold"/>
                  <a:sym typeface="Muli Bold"/>
                </a:rPr>
                <a:t>Motiv.</a:t>
              </a:r>
            </a:p>
          </p:txBody>
        </p:sp>
      </p:grpSp>
      <p:grpSp>
        <p:nvGrpSpPr>
          <p:cNvPr id="12" name="Group 12"/>
          <p:cNvGrpSpPr/>
          <p:nvPr/>
        </p:nvGrpSpPr>
        <p:grpSpPr>
          <a:xfrm>
            <a:off x="9002192" y="2651859"/>
            <a:ext cx="1749421" cy="1749421"/>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4D314"/>
            </a:solidFill>
          </p:spPr>
          <p:txBody>
            <a:bodyPr/>
            <a:lstStyle/>
            <a:p>
              <a:endParaRPr lang="en-GB"/>
            </a:p>
          </p:txBody>
        </p:sp>
        <p:sp>
          <p:nvSpPr>
            <p:cNvPr id="14" name="TextBox 14"/>
            <p:cNvSpPr txBox="1"/>
            <p:nvPr/>
          </p:nvSpPr>
          <p:spPr>
            <a:xfrm>
              <a:off x="76200" y="-38100"/>
              <a:ext cx="660400" cy="774700"/>
            </a:xfrm>
            <a:prstGeom prst="rect">
              <a:avLst/>
            </a:prstGeom>
          </p:spPr>
          <p:txBody>
            <a:bodyPr lIns="33867" tIns="33867" rIns="33867" bIns="33867" rtlCol="0" anchor="ctr"/>
            <a:lstStyle/>
            <a:p>
              <a:pPr algn="ctr">
                <a:lnSpc>
                  <a:spcPts val="4205"/>
                </a:lnSpc>
              </a:pPr>
              <a:r>
                <a:rPr lang="en-US" sz="2900" b="1" dirty="0">
                  <a:solidFill>
                    <a:srgbClr val="000000"/>
                  </a:solidFill>
                  <a:latin typeface="Muli Bold"/>
                  <a:ea typeface="Muli Bold"/>
                  <a:cs typeface="Muli Bold"/>
                  <a:sym typeface="Muli Bold"/>
                </a:rPr>
                <a:t>AMO</a:t>
              </a:r>
            </a:p>
          </p:txBody>
        </p:sp>
      </p:grpSp>
      <p:sp>
        <p:nvSpPr>
          <p:cNvPr id="15" name="TextBox 15"/>
          <p:cNvSpPr txBox="1"/>
          <p:nvPr/>
        </p:nvSpPr>
        <p:spPr>
          <a:xfrm>
            <a:off x="9311425" y="1313645"/>
            <a:ext cx="2455431" cy="235502"/>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r">
              <a:lnSpc>
                <a:spcPts val="2025"/>
              </a:lnSpc>
            </a:pPr>
            <a:r>
              <a:rPr lang="en-US" sz="1396" spc="209" dirty="0">
                <a:solidFill>
                  <a:srgbClr val="F4D314"/>
                </a:solidFill>
                <a:latin typeface="Muli"/>
                <a:ea typeface="Muli"/>
                <a:cs typeface="Muli"/>
                <a:sym typeface="Muli"/>
              </a:rPr>
              <a:t>TESLA CORPORATION</a:t>
            </a:r>
          </a:p>
        </p:txBody>
      </p:sp>
      <p:sp>
        <p:nvSpPr>
          <p:cNvPr id="16" name="TextBox 16"/>
          <p:cNvSpPr txBox="1"/>
          <p:nvPr/>
        </p:nvSpPr>
        <p:spPr>
          <a:xfrm>
            <a:off x="614187" y="299533"/>
            <a:ext cx="6557002" cy="1590179"/>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nSpc>
                <a:spcPts val="6173"/>
              </a:lnSpc>
            </a:pPr>
            <a:r>
              <a:rPr lang="en-US" sz="5368" dirty="0">
                <a:solidFill>
                  <a:srgbClr val="FFFFFF"/>
                </a:solidFill>
                <a:latin typeface="League Gothic"/>
                <a:ea typeface="League Gothic"/>
                <a:cs typeface="League Gothic"/>
                <a:sym typeface="League Gothic"/>
              </a:rPr>
              <a:t>RECOMMENDATION THREE</a:t>
            </a:r>
          </a:p>
        </p:txBody>
      </p:sp>
      <p:sp>
        <p:nvSpPr>
          <p:cNvPr id="17" name="TextBox 17"/>
          <p:cNvSpPr txBox="1"/>
          <p:nvPr/>
        </p:nvSpPr>
        <p:spPr>
          <a:xfrm>
            <a:off x="953919" y="4478881"/>
            <a:ext cx="2517453" cy="307777"/>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ctr"/>
            <a:r>
              <a:rPr lang="en-US" sz="2000" dirty="0">
                <a:solidFill>
                  <a:srgbClr val="F4D314"/>
                </a:solidFill>
                <a:latin typeface="Muli"/>
                <a:ea typeface="Muli"/>
                <a:cs typeface="Muli"/>
                <a:sym typeface="Muli"/>
              </a:rPr>
              <a:t>ENHANCE ABILITY</a:t>
            </a:r>
          </a:p>
        </p:txBody>
      </p:sp>
      <p:sp>
        <p:nvSpPr>
          <p:cNvPr id="18" name="TextBox 18"/>
          <p:cNvSpPr txBox="1"/>
          <p:nvPr/>
        </p:nvSpPr>
        <p:spPr>
          <a:xfrm>
            <a:off x="6383182" y="4470195"/>
            <a:ext cx="1859957" cy="61555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ctr"/>
            <a:r>
              <a:rPr lang="en-US" sz="2000" dirty="0">
                <a:solidFill>
                  <a:srgbClr val="F4D314"/>
                </a:solidFill>
                <a:latin typeface="Muli"/>
                <a:ea typeface="Muli"/>
                <a:cs typeface="Muli"/>
                <a:sym typeface="Muli"/>
              </a:rPr>
              <a:t>INCREASE OPPORTUNITY</a:t>
            </a:r>
          </a:p>
        </p:txBody>
      </p:sp>
      <p:sp>
        <p:nvSpPr>
          <p:cNvPr id="19" name="TextBox 19"/>
          <p:cNvSpPr txBox="1"/>
          <p:nvPr/>
        </p:nvSpPr>
        <p:spPr>
          <a:xfrm>
            <a:off x="3739871" y="4474478"/>
            <a:ext cx="2024532" cy="61555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0" tIns="0" rIns="0" bIns="0" rtlCol="0" anchor="t">
            <a:spAutoFit/>
          </a:bodyPr>
          <a:lstStyle/>
          <a:p>
            <a:pPr algn="ctr"/>
            <a:r>
              <a:rPr lang="en-US" sz="2000" dirty="0">
                <a:solidFill>
                  <a:srgbClr val="F4D314"/>
                </a:solidFill>
                <a:latin typeface="Muli"/>
                <a:ea typeface="Muli"/>
                <a:cs typeface="Muli"/>
                <a:sym typeface="Muli"/>
              </a:rPr>
              <a:t>BOOST MOTIVATION</a:t>
            </a:r>
          </a:p>
        </p:txBody>
      </p:sp>
      <p:sp>
        <p:nvSpPr>
          <p:cNvPr id="20" name="TextBox 20"/>
          <p:cNvSpPr txBox="1"/>
          <p:nvPr/>
        </p:nvSpPr>
        <p:spPr>
          <a:xfrm>
            <a:off x="8839881" y="4465912"/>
            <a:ext cx="2024532" cy="61555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0" tIns="0" rIns="0" bIns="0" rtlCol="0" anchor="t">
            <a:spAutoFit/>
          </a:bodyPr>
          <a:lstStyle/>
          <a:p>
            <a:pPr algn="ctr"/>
            <a:r>
              <a:rPr lang="en-US" sz="2000" dirty="0">
                <a:solidFill>
                  <a:srgbClr val="F4D314"/>
                </a:solidFill>
                <a:latin typeface="Muli"/>
                <a:ea typeface="Muli"/>
                <a:cs typeface="Muli"/>
                <a:sym typeface="Muli"/>
              </a:rPr>
              <a:t>SUSTAINABLE OUTCOMES</a:t>
            </a:r>
          </a:p>
        </p:txBody>
      </p:sp>
      <p:sp>
        <p:nvSpPr>
          <p:cNvPr id="21" name="TextBox 21"/>
          <p:cNvSpPr txBox="1"/>
          <p:nvPr/>
        </p:nvSpPr>
        <p:spPr>
          <a:xfrm>
            <a:off x="3581457" y="5103680"/>
            <a:ext cx="2371881" cy="1231106"/>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ctr"/>
            <a:r>
              <a:rPr lang="en-US" sz="2000" dirty="0">
                <a:solidFill>
                  <a:srgbClr val="FFFFFF"/>
                </a:solidFill>
                <a:latin typeface="Muli"/>
                <a:ea typeface="Muli"/>
                <a:cs typeface="Muli"/>
                <a:sym typeface="Muli"/>
              </a:rPr>
              <a:t>Career growth, clear communication, and recognition to drive AI adoption.</a:t>
            </a:r>
          </a:p>
        </p:txBody>
      </p:sp>
      <p:sp>
        <p:nvSpPr>
          <p:cNvPr id="22" name="TextBox 22"/>
          <p:cNvSpPr txBox="1"/>
          <p:nvPr/>
        </p:nvSpPr>
        <p:spPr>
          <a:xfrm>
            <a:off x="980225" y="4864259"/>
            <a:ext cx="2449582" cy="1231106"/>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ctr"/>
            <a:r>
              <a:rPr lang="en-US" sz="2000" dirty="0">
                <a:solidFill>
                  <a:srgbClr val="FFFFFF"/>
                </a:solidFill>
                <a:latin typeface="Muli"/>
                <a:ea typeface="Muli"/>
                <a:cs typeface="Muli"/>
                <a:sym typeface="Muli"/>
              </a:rPr>
              <a:t>AI reskilling programs and continuous digital training for all workforce levels.</a:t>
            </a:r>
          </a:p>
        </p:txBody>
      </p:sp>
      <p:sp>
        <p:nvSpPr>
          <p:cNvPr id="23" name="TextBox 23"/>
          <p:cNvSpPr txBox="1"/>
          <p:nvPr/>
        </p:nvSpPr>
        <p:spPr>
          <a:xfrm>
            <a:off x="6182963" y="5151870"/>
            <a:ext cx="2260393" cy="153888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ctr"/>
            <a:r>
              <a:rPr lang="en-US" sz="2000" dirty="0">
                <a:solidFill>
                  <a:srgbClr val="FFFFFF"/>
                </a:solidFill>
                <a:latin typeface="Muli"/>
                <a:ea typeface="Muli"/>
                <a:cs typeface="Muli"/>
                <a:sym typeface="Muli"/>
              </a:rPr>
              <a:t>Employee involvement in AI decisions and cross-functional collaboration.</a:t>
            </a:r>
          </a:p>
        </p:txBody>
      </p:sp>
      <p:sp>
        <p:nvSpPr>
          <p:cNvPr id="24" name="TextBox 24"/>
          <p:cNvSpPr txBox="1"/>
          <p:nvPr/>
        </p:nvSpPr>
        <p:spPr>
          <a:xfrm>
            <a:off x="8799229" y="5151870"/>
            <a:ext cx="2155345" cy="153888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t">
            <a:spAutoFit/>
          </a:bodyPr>
          <a:lstStyle/>
          <a:p>
            <a:pPr algn="ctr"/>
            <a:r>
              <a:rPr lang="en-US" sz="2000" dirty="0">
                <a:solidFill>
                  <a:srgbClr val="FFFFFF"/>
                </a:solidFill>
                <a:latin typeface="Muli"/>
                <a:ea typeface="Muli"/>
                <a:cs typeface="Muli"/>
                <a:sym typeface="Muli"/>
              </a:rPr>
              <a:t>Higher productivity, engagement, and sustainable competitive advantage.</a:t>
            </a:r>
          </a:p>
        </p:txBody>
      </p:sp>
      <p:sp>
        <p:nvSpPr>
          <p:cNvPr id="25" name="TextBox 24">
            <a:extLst>
              <a:ext uri="{FF2B5EF4-FFF2-40B4-BE49-F238E27FC236}">
                <a16:creationId xmlns:a16="http://schemas.microsoft.com/office/drawing/2014/main" id="{F5F8F5AE-CC61-6246-82EC-8F8A65E2FD0C}"/>
              </a:ext>
            </a:extLst>
          </p:cNvPr>
          <p:cNvSpPr txBox="1"/>
          <p:nvPr/>
        </p:nvSpPr>
        <p:spPr>
          <a:xfrm>
            <a:off x="10142308" y="1571501"/>
            <a:ext cx="1757478"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spc="217" dirty="0">
                <a:solidFill>
                  <a:schemeClr val="bg1"/>
                </a:solidFill>
                <a:latin typeface="Muli"/>
                <a:ea typeface="Muli"/>
                <a:cs typeface="Muli"/>
                <a:sym typeface="Muli"/>
              </a:rPr>
              <a:t>Andre Pinto</a:t>
            </a:r>
          </a:p>
        </p:txBody>
      </p:sp>
      <p:sp>
        <p:nvSpPr>
          <p:cNvPr id="26" name="TextBox 14">
            <a:extLst>
              <a:ext uri="{FF2B5EF4-FFF2-40B4-BE49-F238E27FC236}">
                <a16:creationId xmlns:a16="http://schemas.microsoft.com/office/drawing/2014/main" id="{4625DAAB-DA08-C362-3D5B-465FF7845159}"/>
              </a:ext>
            </a:extLst>
          </p:cNvPr>
          <p:cNvSpPr txBox="1"/>
          <p:nvPr/>
        </p:nvSpPr>
        <p:spPr>
          <a:xfrm>
            <a:off x="8985009" y="-1161555"/>
            <a:ext cx="2781847" cy="2843086"/>
          </a:xfrm>
          <a:prstGeom prst="rect">
            <a:avLst/>
          </a:prstGeom>
        </p:spPr>
        <p:txBody>
          <a:bodyPr lIns="0" tIns="0" rIns="0" bIns="0" rtlCol="0" anchor="t">
            <a:spAutoFit/>
          </a:bodyPr>
          <a:lstStyle/>
          <a:p>
            <a:pPr algn="r">
              <a:lnSpc>
                <a:spcPts val="25137"/>
              </a:lnSpc>
            </a:pPr>
            <a:r>
              <a:rPr lang="en-US" sz="9600" dirty="0">
                <a:solidFill>
                  <a:srgbClr val="A6A6A6"/>
                </a:solidFill>
                <a:latin typeface="Anton"/>
                <a:ea typeface="Anton"/>
                <a:cs typeface="Anton"/>
                <a:sym typeface="Anton"/>
              </a:rPr>
              <a:t>23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childTnLst>
                          </p:cTn>
                        </p:par>
                        <p:par>
                          <p:cTn id="17" fill="hold">
                            <p:stCondLst>
                              <p:cond delay="500"/>
                            </p:stCondLst>
                            <p:childTnLst>
                              <p:par>
                                <p:cTn id="18" presetID="21" presetClass="entr" presetSubtype="1"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1)">
                                      <p:cBhvr>
                                        <p:cTn id="20" dur="2000"/>
                                        <p:tgtEl>
                                          <p:spTgt spid="3"/>
                                        </p:tgtEl>
                                      </p:cBhvr>
                                    </p:animEffect>
                                  </p:childTnLst>
                                </p:cTn>
                              </p:par>
                            </p:childTnLst>
                          </p:cTn>
                        </p:par>
                        <p:par>
                          <p:cTn id="21" fill="hold">
                            <p:stCondLst>
                              <p:cond delay="2500"/>
                            </p:stCondLst>
                            <p:childTnLst>
                              <p:par>
                                <p:cTn id="22" presetID="22" presetClass="entr" presetSubtype="1"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up)">
                                      <p:cBhvr>
                                        <p:cTn id="24" dur="500"/>
                                        <p:tgtEl>
                                          <p:spTgt spid="17"/>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up)">
                                      <p:cBhvr>
                                        <p:cTn id="27" dur="500"/>
                                        <p:tgtEl>
                                          <p:spTgt spid="22"/>
                                        </p:tgtEl>
                                      </p:cBhvr>
                                    </p:animEffect>
                                  </p:childTnLst>
                                </p:cTn>
                              </p:par>
                            </p:childTnLst>
                          </p:cTn>
                        </p:par>
                        <p:par>
                          <p:cTn id="28" fill="hold">
                            <p:stCondLst>
                              <p:cond delay="3000"/>
                            </p:stCondLst>
                            <p:childTnLst>
                              <p:par>
                                <p:cTn id="29" presetID="21" presetClass="entr" presetSubtype="1" fill="hold" nodeType="afterEffect">
                                  <p:stCondLst>
                                    <p:cond delay="2000"/>
                                  </p:stCondLst>
                                  <p:childTnLst>
                                    <p:set>
                                      <p:cBhvr>
                                        <p:cTn id="30" dur="1" fill="hold">
                                          <p:stCondLst>
                                            <p:cond delay="0"/>
                                          </p:stCondLst>
                                        </p:cTn>
                                        <p:tgtEl>
                                          <p:spTgt spid="9"/>
                                        </p:tgtEl>
                                        <p:attrNameLst>
                                          <p:attrName>style.visibility</p:attrName>
                                        </p:attrNameLst>
                                      </p:cBhvr>
                                      <p:to>
                                        <p:strVal val="visible"/>
                                      </p:to>
                                    </p:set>
                                    <p:animEffect transition="in" filter="wheel(1)">
                                      <p:cBhvr>
                                        <p:cTn id="31" dur="2000"/>
                                        <p:tgtEl>
                                          <p:spTgt spid="9"/>
                                        </p:tgtEl>
                                      </p:cBhvr>
                                    </p:animEffect>
                                  </p:childTnLst>
                                </p:cTn>
                              </p:par>
                            </p:childTnLst>
                          </p:cTn>
                        </p:par>
                        <p:par>
                          <p:cTn id="32" fill="hold">
                            <p:stCondLst>
                              <p:cond delay="7000"/>
                            </p:stCondLst>
                            <p:childTnLst>
                              <p:par>
                                <p:cTn id="33" presetID="22" presetClass="entr" presetSubtype="1"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up)">
                                      <p:cBhvr>
                                        <p:cTn id="35" dur="500"/>
                                        <p:tgtEl>
                                          <p:spTgt spid="19"/>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up)">
                                      <p:cBhvr>
                                        <p:cTn id="38" dur="500"/>
                                        <p:tgtEl>
                                          <p:spTgt spid="21"/>
                                        </p:tgtEl>
                                      </p:cBhvr>
                                    </p:animEffect>
                                  </p:childTnLst>
                                </p:cTn>
                              </p:par>
                            </p:childTnLst>
                          </p:cTn>
                        </p:par>
                        <p:par>
                          <p:cTn id="39" fill="hold">
                            <p:stCondLst>
                              <p:cond delay="7500"/>
                            </p:stCondLst>
                            <p:childTnLst>
                              <p:par>
                                <p:cTn id="40" presetID="21" presetClass="entr" presetSubtype="1" fill="hold" nodeType="afterEffect">
                                  <p:stCondLst>
                                    <p:cond delay="2000"/>
                                  </p:stCondLst>
                                  <p:childTnLst>
                                    <p:set>
                                      <p:cBhvr>
                                        <p:cTn id="41" dur="1" fill="hold">
                                          <p:stCondLst>
                                            <p:cond delay="0"/>
                                          </p:stCondLst>
                                        </p:cTn>
                                        <p:tgtEl>
                                          <p:spTgt spid="6"/>
                                        </p:tgtEl>
                                        <p:attrNameLst>
                                          <p:attrName>style.visibility</p:attrName>
                                        </p:attrNameLst>
                                      </p:cBhvr>
                                      <p:to>
                                        <p:strVal val="visible"/>
                                      </p:to>
                                    </p:set>
                                    <p:animEffect transition="in" filter="wheel(1)">
                                      <p:cBhvr>
                                        <p:cTn id="42" dur="2000"/>
                                        <p:tgtEl>
                                          <p:spTgt spid="6"/>
                                        </p:tgtEl>
                                      </p:cBhvr>
                                    </p:animEffect>
                                  </p:childTnLst>
                                </p:cTn>
                              </p:par>
                            </p:childTnLst>
                          </p:cTn>
                        </p:par>
                        <p:par>
                          <p:cTn id="43" fill="hold">
                            <p:stCondLst>
                              <p:cond delay="11500"/>
                            </p:stCondLst>
                            <p:childTnLst>
                              <p:par>
                                <p:cTn id="44" presetID="22" presetClass="entr" presetSubtype="1"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up)">
                                      <p:cBhvr>
                                        <p:cTn id="46" dur="500"/>
                                        <p:tgtEl>
                                          <p:spTgt spid="18"/>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up)">
                                      <p:cBhvr>
                                        <p:cTn id="49" dur="500"/>
                                        <p:tgtEl>
                                          <p:spTgt spid="23"/>
                                        </p:tgtEl>
                                      </p:cBhvr>
                                    </p:animEffect>
                                  </p:childTnLst>
                                </p:cTn>
                              </p:par>
                            </p:childTnLst>
                          </p:cTn>
                        </p:par>
                        <p:par>
                          <p:cTn id="50" fill="hold">
                            <p:stCondLst>
                              <p:cond delay="12000"/>
                            </p:stCondLst>
                            <p:childTnLst>
                              <p:par>
                                <p:cTn id="51" presetID="21" presetClass="entr" presetSubtype="1" fill="hold" nodeType="afterEffect">
                                  <p:stCondLst>
                                    <p:cond delay="2000"/>
                                  </p:stCondLst>
                                  <p:childTnLst>
                                    <p:set>
                                      <p:cBhvr>
                                        <p:cTn id="52" dur="1" fill="hold">
                                          <p:stCondLst>
                                            <p:cond delay="0"/>
                                          </p:stCondLst>
                                        </p:cTn>
                                        <p:tgtEl>
                                          <p:spTgt spid="12"/>
                                        </p:tgtEl>
                                        <p:attrNameLst>
                                          <p:attrName>style.visibility</p:attrName>
                                        </p:attrNameLst>
                                      </p:cBhvr>
                                      <p:to>
                                        <p:strVal val="visible"/>
                                      </p:to>
                                    </p:set>
                                    <p:animEffect transition="in" filter="wheel(1)">
                                      <p:cBhvr>
                                        <p:cTn id="53" dur="2000"/>
                                        <p:tgtEl>
                                          <p:spTgt spid="12"/>
                                        </p:tgtEl>
                                      </p:cBhvr>
                                    </p:animEffect>
                                  </p:childTnLst>
                                </p:cTn>
                              </p:par>
                            </p:childTnLst>
                          </p:cTn>
                        </p:par>
                        <p:par>
                          <p:cTn id="54" fill="hold">
                            <p:stCondLst>
                              <p:cond delay="16000"/>
                            </p:stCondLst>
                            <p:childTnLst>
                              <p:par>
                                <p:cTn id="55" presetID="22" presetClass="entr" presetSubtype="1"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wipe(up)">
                                      <p:cBhvr>
                                        <p:cTn id="57" dur="500"/>
                                        <p:tgtEl>
                                          <p:spTgt spid="20"/>
                                        </p:tgtEl>
                                      </p:cBhvr>
                                    </p:animEffect>
                                  </p:childTnLst>
                                </p:cTn>
                              </p:par>
                              <p:par>
                                <p:cTn id="58" presetID="22" presetClass="entr" presetSubtype="1"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wipe(up)">
                                      <p:cBhvr>
                                        <p:cTn id="6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3FC0E767-964C-8807-E151-3822E825299A}"/>
              </a:ext>
            </a:extLst>
          </p:cNvPr>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sp>
        <p:nvSpPr>
          <p:cNvPr id="2" name="TextBox 1">
            <a:extLst>
              <a:ext uri="{FF2B5EF4-FFF2-40B4-BE49-F238E27FC236}">
                <a16:creationId xmlns:a16="http://schemas.microsoft.com/office/drawing/2014/main" id="{B868C41A-DE67-82B3-DCCF-CEA7E72F0653}"/>
              </a:ext>
            </a:extLst>
          </p:cNvPr>
          <p:cNvSpPr txBox="1"/>
          <p:nvPr/>
        </p:nvSpPr>
        <p:spPr>
          <a:xfrm>
            <a:off x="477591" y="1582340"/>
            <a:ext cx="11236817" cy="3693319"/>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US" altLang="en-US" sz="7200" dirty="0">
                <a:solidFill>
                  <a:schemeClr val="bg1"/>
                </a:solidFill>
                <a:latin typeface="League Gothic" panose="020B0604020202020204" charset="0"/>
                <a:ea typeface="MS Gothic" panose="020B0609070205080204" pitchFamily="49" charset="-128"/>
                <a:cs typeface="Arial" panose="020B0604020202020204" pitchFamily="34" charset="0"/>
              </a:rPr>
              <a:t>TESLA AI &amp; WORKFORCE TRANSFORMATION</a:t>
            </a:r>
          </a:p>
          <a:p>
            <a:endParaRPr lang="en-GB" dirty="0"/>
          </a:p>
        </p:txBody>
      </p:sp>
      <p:sp>
        <p:nvSpPr>
          <p:cNvPr id="5" name="TextBox 4">
            <a:extLst>
              <a:ext uri="{FF2B5EF4-FFF2-40B4-BE49-F238E27FC236}">
                <a16:creationId xmlns:a16="http://schemas.microsoft.com/office/drawing/2014/main" id="{E1C5EFB2-C47B-9D12-E986-EA3DE42F52C5}"/>
              </a:ext>
            </a:extLst>
          </p:cNvPr>
          <p:cNvSpPr txBox="1"/>
          <p:nvPr/>
        </p:nvSpPr>
        <p:spPr>
          <a:xfrm>
            <a:off x="4061545" y="5603129"/>
            <a:ext cx="4331043" cy="779765"/>
          </a:xfrm>
          <a:prstGeom prst="rect">
            <a:avLst/>
          </a:prstGeom>
        </p:spPr>
        <p:style>
          <a:lnRef idx="1">
            <a:schemeClr val="dk1"/>
          </a:lnRef>
          <a:fillRef idx="3">
            <a:schemeClr val="dk1"/>
          </a:fillRef>
          <a:effectRef idx="2">
            <a:schemeClr val="dk1"/>
          </a:effectRef>
          <a:fontRef idx="minor">
            <a:schemeClr val="lt1"/>
          </a:fontRef>
        </p:style>
        <p:txBody>
          <a:bodyPr wrap="square" lIns="0" tIns="0" rIns="0" bIns="0" rtlCol="0" anchor="t">
            <a:spAutoFit/>
          </a:bodyPr>
          <a:lstStyle/>
          <a:p>
            <a:pPr algn="ctr">
              <a:lnSpc>
                <a:spcPts val="1493"/>
              </a:lnSpc>
            </a:pPr>
            <a:endParaRPr lang="en-US" sz="1600" spc="217" dirty="0">
              <a:solidFill>
                <a:srgbClr val="F4D314"/>
              </a:solidFill>
              <a:latin typeface="Muli"/>
              <a:ea typeface="Muli"/>
              <a:cs typeface="Muli"/>
              <a:sym typeface="Muli"/>
            </a:endParaRPr>
          </a:p>
          <a:p>
            <a:pPr algn="ctr">
              <a:lnSpc>
                <a:spcPts val="1493"/>
              </a:lnSpc>
            </a:pPr>
            <a:r>
              <a:rPr lang="en-US" sz="1600" spc="217" dirty="0">
                <a:solidFill>
                  <a:srgbClr val="F4D314"/>
                </a:solidFill>
                <a:latin typeface="Muli"/>
                <a:ea typeface="Muli"/>
                <a:cs typeface="Muli"/>
                <a:sym typeface="Muli"/>
              </a:rPr>
              <a:t>Speaker:</a:t>
            </a:r>
          </a:p>
          <a:p>
            <a:pPr algn="ctr">
              <a:lnSpc>
                <a:spcPts val="1493"/>
              </a:lnSpc>
            </a:pPr>
            <a:endParaRPr lang="en-US" sz="1600" spc="217" dirty="0">
              <a:solidFill>
                <a:srgbClr val="F4D314"/>
              </a:solidFill>
              <a:latin typeface="Muli"/>
              <a:ea typeface="Muli"/>
              <a:cs typeface="Muli"/>
              <a:sym typeface="Muli"/>
            </a:endParaRPr>
          </a:p>
          <a:p>
            <a:pPr algn="ctr">
              <a:lnSpc>
                <a:spcPts val="1493"/>
              </a:lnSpc>
            </a:pPr>
            <a:r>
              <a:rPr lang="en-US" sz="2000" dirty="0">
                <a:solidFill>
                  <a:srgbClr val="C0A918"/>
                </a:solidFill>
                <a:latin typeface="Arial" panose="020B0604020202020204" pitchFamily="34" charset="0"/>
                <a:ea typeface="Anonymous Pro"/>
                <a:cs typeface="Arial" panose="020B0604020202020204" pitchFamily="34" charset="0"/>
                <a:sym typeface="Anonymous Pro"/>
              </a:rPr>
              <a:t>Olena </a:t>
            </a:r>
            <a:r>
              <a:rPr lang="en-US" sz="2000" dirty="0" err="1">
                <a:solidFill>
                  <a:srgbClr val="C0A918"/>
                </a:solidFill>
                <a:latin typeface="Arial" panose="020B0604020202020204" pitchFamily="34" charset="0"/>
                <a:ea typeface="Anonymous Pro"/>
                <a:cs typeface="Arial" panose="020B0604020202020204" pitchFamily="34" charset="0"/>
                <a:sym typeface="Anonymous Pro"/>
              </a:rPr>
              <a:t>Kokorieva</a:t>
            </a:r>
            <a:endParaRPr lang="en-US" sz="2000" spc="217" dirty="0">
              <a:solidFill>
                <a:srgbClr val="C0A918"/>
              </a:solidFill>
              <a:latin typeface="Muli"/>
              <a:ea typeface="Muli"/>
              <a:cs typeface="Muli"/>
              <a:sym typeface="Muli"/>
            </a:endParaRPr>
          </a:p>
        </p:txBody>
      </p:sp>
    </p:spTree>
    <p:extLst>
      <p:ext uri="{BB962C8B-B14F-4D97-AF65-F5344CB8AC3E}">
        <p14:creationId xmlns:p14="http://schemas.microsoft.com/office/powerpoint/2010/main" val="1882491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137418D3-43E9-0522-B8DC-F5D9DC147E5C}"/>
              </a:ext>
            </a:extLst>
          </p:cNvPr>
          <p:cNvGrpSpPr/>
          <p:nvPr/>
        </p:nvGrpSpPr>
        <p:grpSpPr>
          <a:xfrm>
            <a:off x="0" y="0"/>
            <a:ext cx="12192000" cy="6858000"/>
            <a:chOff x="0" y="0"/>
            <a:chExt cx="4036601" cy="4251481"/>
          </a:xfrm>
        </p:grpSpPr>
        <p:pic>
          <p:nvPicPr>
            <p:cNvPr id="9" name="Picture 3">
              <a:extLst>
                <a:ext uri="{FF2B5EF4-FFF2-40B4-BE49-F238E27FC236}">
                  <a16:creationId xmlns:a16="http://schemas.microsoft.com/office/drawing/2014/main" id="{46C634BF-F645-633B-FF0D-722AFE46317B}"/>
                </a:ext>
              </a:extLst>
            </p:cNvPr>
            <p:cNvPicPr>
              <a:picLocks noChangeAspect="1"/>
            </p:cNvPicPr>
            <p:nvPr/>
          </p:nvPicPr>
          <p:blipFill>
            <a:blip r:embed="rId2"/>
            <a:srcRect t="37" b="37"/>
            <a:stretch>
              <a:fillRect/>
            </a:stretch>
          </p:blipFill>
          <p:spPr>
            <a:xfrm>
              <a:off x="0" y="0"/>
              <a:ext cx="4036601" cy="4251481"/>
            </a:xfrm>
            <a:prstGeom prst="rect">
              <a:avLst/>
            </a:prstGeom>
          </p:spPr>
        </p:pic>
      </p:grpSp>
      <p:graphicFrame>
        <p:nvGraphicFramePr>
          <p:cNvPr id="2" name="Схема 1">
            <a:extLst>
              <a:ext uri="{FF2B5EF4-FFF2-40B4-BE49-F238E27FC236}">
                <a16:creationId xmlns:a16="http://schemas.microsoft.com/office/drawing/2014/main" id="{4436733F-2DA4-2662-7210-C576A554FF36}"/>
              </a:ext>
            </a:extLst>
          </p:cNvPr>
          <p:cNvGraphicFramePr/>
          <p:nvPr>
            <p:extLst>
              <p:ext uri="{D42A27DB-BD31-4B8C-83A1-F6EECF244321}">
                <p14:modId xmlns:p14="http://schemas.microsoft.com/office/powerpoint/2010/main" val="566588154"/>
              </p:ext>
            </p:extLst>
          </p:nvPr>
        </p:nvGraphicFramePr>
        <p:xfrm>
          <a:off x="5600432" y="1605269"/>
          <a:ext cx="6020068" cy="36474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Рамка 2">
            <a:extLst>
              <a:ext uri="{FF2B5EF4-FFF2-40B4-BE49-F238E27FC236}">
                <a16:creationId xmlns:a16="http://schemas.microsoft.com/office/drawing/2014/main" id="{6922F513-6C72-1F78-000D-58DFB2B0661D}"/>
              </a:ext>
            </a:extLst>
          </p:cNvPr>
          <p:cNvSpPr/>
          <p:nvPr/>
        </p:nvSpPr>
        <p:spPr>
          <a:xfrm>
            <a:off x="3325030" y="5651836"/>
            <a:ext cx="5759450" cy="889000"/>
          </a:xfrm>
          <a:prstGeom prst="frame">
            <a:avLst/>
          </a:prstGeom>
          <a:solidFill>
            <a:srgbClr val="C0A918"/>
          </a:solidFill>
          <a:ln>
            <a:solidFill>
              <a:srgbClr val="F4D314"/>
            </a:solid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 name="Rectangle 3">
            <a:extLst>
              <a:ext uri="{FF2B5EF4-FFF2-40B4-BE49-F238E27FC236}">
                <a16:creationId xmlns:a16="http://schemas.microsoft.com/office/drawing/2014/main" id="{24D1B6A8-0BA6-6448-843C-C7B061789D48}"/>
              </a:ext>
            </a:extLst>
          </p:cNvPr>
          <p:cNvSpPr>
            <a:spLocks noChangeArrowheads="1"/>
          </p:cNvSpPr>
          <p:nvPr/>
        </p:nvSpPr>
        <p:spPr bwMode="auto">
          <a:xfrm>
            <a:off x="288094" y="1420806"/>
            <a:ext cx="6400800" cy="4016387"/>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vert="horz" wrap="square" lIns="91440" tIns="304704"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F4D314"/>
                </a:solidFill>
                <a:effectLst/>
                <a:latin typeface="Arial" panose="020B0604020202020204" pitchFamily="34" charset="0"/>
                <a:ea typeface="MS Mincho" panose="02020609040205080304" pitchFamily="49" charset="-128"/>
                <a:cs typeface="Arial" panose="020B0604020202020204" pitchFamily="34" charset="0"/>
              </a:rPr>
              <a:t>How AI, automation and robotics will reshape Tesla’s workforce: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bg1"/>
                </a:solidFill>
                <a:effectLst/>
                <a:latin typeface="Arial" panose="020B0604020202020204" pitchFamily="34" charset="0"/>
                <a:ea typeface="MS Mincho" panose="02020609040205080304" pitchFamily="49" charset="-128"/>
                <a:cs typeface="Arial" panose="020B0604020202020204" pitchFamily="34" charset="0"/>
              </a:rPr>
              <a:t>Wider deployment of Optimus robots in manufacturing and logistics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bg1"/>
                </a:solidFill>
                <a:effectLst/>
                <a:latin typeface="Arial" panose="020B0604020202020204" pitchFamily="34" charset="0"/>
                <a:ea typeface="MS Mincho" panose="02020609040205080304" pitchFamily="49" charset="-128"/>
                <a:cs typeface="Arial" panose="020B0604020202020204" pitchFamily="34" charset="0"/>
              </a:rPr>
              <a:t>More autonomous and AI-controlled production systems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bg1"/>
                </a:solidFill>
                <a:effectLst/>
                <a:latin typeface="Arial" panose="020B0604020202020204" pitchFamily="34" charset="0"/>
                <a:ea typeface="MS Mincho" panose="02020609040205080304" pitchFamily="49" charset="-128"/>
                <a:cs typeface="Arial" panose="020B0604020202020204" pitchFamily="34" charset="0"/>
              </a:rPr>
              <a:t>Generative AI supporting engineering, design and decision-making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bg1"/>
                </a:solidFill>
                <a:effectLst/>
                <a:latin typeface="Arial" panose="020B0604020202020204" pitchFamily="34" charset="0"/>
                <a:ea typeface="MS Mincho" panose="02020609040205080304" pitchFamily="49" charset="-128"/>
                <a:cs typeface="Arial" panose="020B0604020202020204" pitchFamily="34" charset="0"/>
              </a:rPr>
              <a:t>Increased use of predictive analytics and digital twins </a:t>
            </a:r>
            <a:endParaRPr kumimoji="0" lang="en-GB" altLang="en-US" sz="20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5" name="Rectangle 4">
            <a:extLst>
              <a:ext uri="{FF2B5EF4-FFF2-40B4-BE49-F238E27FC236}">
                <a16:creationId xmlns:a16="http://schemas.microsoft.com/office/drawing/2014/main" id="{77F73CC6-4636-24D5-4540-D3E04CA71ABC}"/>
              </a:ext>
            </a:extLst>
          </p:cNvPr>
          <p:cNvSpPr>
            <a:spLocks noChangeArrowheads="1"/>
          </p:cNvSpPr>
          <p:nvPr/>
        </p:nvSpPr>
        <p:spPr bwMode="auto">
          <a:xfrm>
            <a:off x="0" y="426546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TextBox 6">
            <a:extLst>
              <a:ext uri="{FF2B5EF4-FFF2-40B4-BE49-F238E27FC236}">
                <a16:creationId xmlns:a16="http://schemas.microsoft.com/office/drawing/2014/main" id="{D392233F-017C-66EA-97FB-C5AE3767F417}"/>
              </a:ext>
            </a:extLst>
          </p:cNvPr>
          <p:cNvSpPr txBox="1"/>
          <p:nvPr/>
        </p:nvSpPr>
        <p:spPr>
          <a:xfrm>
            <a:off x="288093" y="139363"/>
            <a:ext cx="6400800" cy="1477328"/>
          </a:xfrm>
          <a:prstGeom prst="rect">
            <a:avLst/>
          </a:prstGeom>
          <a:noFill/>
        </p:spPr>
        <p:txBody>
          <a:bodyPr wrap="square" rtlCol="0">
            <a:spAutoFit/>
          </a:bodyPr>
          <a:lstStyle/>
          <a:p>
            <a:r>
              <a:rPr lang="en-US" altLang="en-US" sz="3600" b="1" dirty="0">
                <a:solidFill>
                  <a:schemeClr val="bg1"/>
                </a:solidFill>
                <a:latin typeface="Arial" panose="020B0604020202020204" pitchFamily="34" charset="0"/>
                <a:ea typeface="MS Gothic" panose="020B0609070205080204" pitchFamily="49" charset="-128"/>
                <a:cs typeface="Arial" panose="020B0604020202020204" pitchFamily="34" charset="0"/>
              </a:rPr>
              <a:t>Tesla AI &amp; Workforce Transformation</a:t>
            </a:r>
          </a:p>
          <a:p>
            <a:endParaRPr lang="en-GB" dirty="0"/>
          </a:p>
        </p:txBody>
      </p:sp>
      <p:sp>
        <p:nvSpPr>
          <p:cNvPr id="10" name="TextBox 9">
            <a:extLst>
              <a:ext uri="{FF2B5EF4-FFF2-40B4-BE49-F238E27FC236}">
                <a16:creationId xmlns:a16="http://schemas.microsoft.com/office/drawing/2014/main" id="{868D5B18-56F9-DF56-21FD-0E660A508337}"/>
              </a:ext>
            </a:extLst>
          </p:cNvPr>
          <p:cNvSpPr txBox="1"/>
          <p:nvPr/>
        </p:nvSpPr>
        <p:spPr>
          <a:xfrm>
            <a:off x="3486150" y="5761513"/>
            <a:ext cx="5422900" cy="646331"/>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GB" dirty="0">
                <a:solidFill>
                  <a:schemeClr val="bg1"/>
                </a:solidFill>
              </a:rPr>
              <a:t>AI is likely to transform the content of work rather than eliminate the need for employees</a:t>
            </a:r>
          </a:p>
        </p:txBody>
      </p:sp>
      <p:sp>
        <p:nvSpPr>
          <p:cNvPr id="11" name="TextBox 10">
            <a:extLst>
              <a:ext uri="{FF2B5EF4-FFF2-40B4-BE49-F238E27FC236}">
                <a16:creationId xmlns:a16="http://schemas.microsoft.com/office/drawing/2014/main" id="{0D1F3782-36A8-5B7E-D298-AAEDFF93E2AC}"/>
              </a:ext>
            </a:extLst>
          </p:cNvPr>
          <p:cNvSpPr txBox="1"/>
          <p:nvPr/>
        </p:nvSpPr>
        <p:spPr>
          <a:xfrm>
            <a:off x="9311174" y="1339489"/>
            <a:ext cx="2690057" cy="646331"/>
          </a:xfrm>
          <a:prstGeom prst="rect">
            <a:avLst/>
          </a:prstGeom>
          <a:noFill/>
        </p:spPr>
        <p:txBody>
          <a:bodyPr wrap="square" rtlCol="0">
            <a:spAutoFit/>
          </a:bodyPr>
          <a:lstStyle/>
          <a:p>
            <a:pPr algn="r"/>
            <a:r>
              <a:rPr lang="en-US" altLang="en-US" dirty="0">
                <a:solidFill>
                  <a:srgbClr val="F4D314"/>
                </a:solidFill>
                <a:latin typeface="Muli" panose="020B0604020202020204" charset="0"/>
                <a:ea typeface="MS Mincho" panose="02020609040205080304" pitchFamily="49" charset="-128"/>
                <a:cs typeface="Arial" panose="020B0604020202020204" pitchFamily="34" charset="0"/>
              </a:rPr>
              <a:t>Future of Work at Tesla: 2030–2035</a:t>
            </a:r>
            <a:endParaRPr lang="en-GB" altLang="en-US" dirty="0">
              <a:solidFill>
                <a:srgbClr val="F4D314"/>
              </a:solidFill>
              <a:latin typeface="Muli" panose="020B0604020202020204" charset="0"/>
              <a:cs typeface="Arial" panose="020B0604020202020204" pitchFamily="34" charset="0"/>
            </a:endParaRPr>
          </a:p>
        </p:txBody>
      </p:sp>
      <p:sp>
        <p:nvSpPr>
          <p:cNvPr id="12" name="TextBox 14">
            <a:extLst>
              <a:ext uri="{FF2B5EF4-FFF2-40B4-BE49-F238E27FC236}">
                <a16:creationId xmlns:a16="http://schemas.microsoft.com/office/drawing/2014/main" id="{9B76490F-1E20-B781-EE5C-6D1C716E8F4E}"/>
              </a:ext>
            </a:extLst>
          </p:cNvPr>
          <p:cNvSpPr txBox="1"/>
          <p:nvPr/>
        </p:nvSpPr>
        <p:spPr>
          <a:xfrm>
            <a:off x="9084480" y="-1041729"/>
            <a:ext cx="2781847" cy="2843086"/>
          </a:xfrm>
          <a:prstGeom prst="rect">
            <a:avLst/>
          </a:prstGeom>
        </p:spPr>
        <p:txBody>
          <a:bodyPr lIns="0" tIns="0" rIns="0" bIns="0" rtlCol="0" anchor="t">
            <a:spAutoFit/>
          </a:bodyPr>
          <a:lstStyle/>
          <a:p>
            <a:pPr algn="r">
              <a:lnSpc>
                <a:spcPts val="25137"/>
              </a:lnSpc>
            </a:pPr>
            <a:r>
              <a:rPr lang="en-US" sz="9600" dirty="0">
                <a:solidFill>
                  <a:srgbClr val="A6A6A6"/>
                </a:solidFill>
                <a:latin typeface="Anton"/>
                <a:ea typeface="Anton"/>
                <a:cs typeface="Anton"/>
                <a:sym typeface="Anton"/>
              </a:rPr>
              <a:t>24</a:t>
            </a:r>
          </a:p>
        </p:txBody>
      </p:sp>
      <p:sp>
        <p:nvSpPr>
          <p:cNvPr id="6" name="TextBox 5">
            <a:extLst>
              <a:ext uri="{FF2B5EF4-FFF2-40B4-BE49-F238E27FC236}">
                <a16:creationId xmlns:a16="http://schemas.microsoft.com/office/drawing/2014/main" id="{92C63502-3056-383D-690A-4AE133613595}"/>
              </a:ext>
            </a:extLst>
          </p:cNvPr>
          <p:cNvSpPr txBox="1"/>
          <p:nvPr/>
        </p:nvSpPr>
        <p:spPr>
          <a:xfrm>
            <a:off x="10339138" y="1960182"/>
            <a:ext cx="1757478"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dirty="0">
                <a:solidFill>
                  <a:srgbClr val="FFFFFF"/>
                </a:solidFill>
                <a:latin typeface="Arial" panose="020B0604020202020204" pitchFamily="34" charset="0"/>
                <a:ea typeface="Anonymous Pro"/>
                <a:cs typeface="Arial" panose="020B0604020202020204" pitchFamily="34" charset="0"/>
                <a:sym typeface="Anonymous Pro"/>
              </a:rPr>
              <a:t>Olena </a:t>
            </a:r>
            <a:r>
              <a:rPr lang="en-US" sz="1600" dirty="0" err="1">
                <a:solidFill>
                  <a:srgbClr val="FFFFFF"/>
                </a:solidFill>
                <a:latin typeface="Arial" panose="020B0604020202020204" pitchFamily="34" charset="0"/>
                <a:ea typeface="Anonymous Pro"/>
                <a:cs typeface="Arial" panose="020B0604020202020204" pitchFamily="34" charset="0"/>
                <a:sym typeface="Anonymous Pro"/>
              </a:rPr>
              <a:t>Kokorieva</a:t>
            </a:r>
            <a:endParaRPr lang="en-US" sz="1600" spc="217" dirty="0">
              <a:solidFill>
                <a:schemeClr val="bg1"/>
              </a:solidFill>
              <a:latin typeface="Muli"/>
              <a:ea typeface="Muli"/>
              <a:cs typeface="Muli"/>
              <a:sym typeface="Muli"/>
            </a:endParaRPr>
          </a:p>
        </p:txBody>
      </p:sp>
    </p:spTree>
    <p:extLst>
      <p:ext uri="{BB962C8B-B14F-4D97-AF65-F5344CB8AC3E}">
        <p14:creationId xmlns:p14="http://schemas.microsoft.com/office/powerpoint/2010/main" val="286876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500"/>
                            </p:stCondLst>
                            <p:childTnLst>
                              <p:par>
                                <p:cTn id="18" presetID="21" presetClass="entr" presetSubtype="1"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1)">
                                      <p:cBhvr>
                                        <p:cTn id="20" dur="2000"/>
                                        <p:tgtEl>
                                          <p:spTgt spid="2"/>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4">
                                            <p:bg/>
                                          </p:spTgt>
                                        </p:tgtEl>
                                        <p:attrNameLst>
                                          <p:attrName>style.visibility</p:attrName>
                                        </p:attrNameLst>
                                      </p:cBhvr>
                                      <p:to>
                                        <p:strVal val="visible"/>
                                      </p:to>
                                    </p:set>
                                    <p:animEffect transition="in" filter="wipe(up)">
                                      <p:cBhvr>
                                        <p:cTn id="23" dur="500"/>
                                        <p:tgtEl>
                                          <p:spTgt spid="4">
                                            <p:bg/>
                                          </p:spTgt>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Effect transition="in" filter="wipe(up)">
                                      <p:cBhvr>
                                        <p:cTn id="26" dur="500"/>
                                        <p:tgtEl>
                                          <p:spTgt spid="4">
                                            <p:txEl>
                                              <p:pRg st="0" end="0"/>
                                            </p:txEl>
                                          </p:spTgt>
                                        </p:tgtEl>
                                      </p:cBhvr>
                                    </p:animEffect>
                                  </p:childTnLst>
                                </p:cTn>
                              </p:par>
                            </p:childTnLst>
                          </p:cTn>
                        </p:par>
                        <p:par>
                          <p:cTn id="27" fill="hold">
                            <p:stCondLst>
                              <p:cond delay="2500"/>
                            </p:stCondLst>
                            <p:childTnLst>
                              <p:par>
                                <p:cTn id="28" presetID="22" presetClass="entr" presetSubtype="1" fill="hold" grpId="0" nodeType="afterEffect">
                                  <p:stCondLst>
                                    <p:cond delay="0"/>
                                  </p:stCondLst>
                                  <p:childTnLst>
                                    <p:set>
                                      <p:cBhvr>
                                        <p:cTn id="29" dur="1" fill="hold">
                                          <p:stCondLst>
                                            <p:cond delay="0"/>
                                          </p:stCondLst>
                                        </p:cTn>
                                        <p:tgtEl>
                                          <p:spTgt spid="4">
                                            <p:txEl>
                                              <p:pRg st="2" end="2"/>
                                            </p:txEl>
                                          </p:spTgt>
                                        </p:tgtEl>
                                        <p:attrNameLst>
                                          <p:attrName>style.visibility</p:attrName>
                                        </p:attrNameLst>
                                      </p:cBhvr>
                                      <p:to>
                                        <p:strVal val="visible"/>
                                      </p:to>
                                    </p:set>
                                    <p:animEffect transition="in" filter="wipe(up)">
                                      <p:cBhvr>
                                        <p:cTn id="30" dur="500"/>
                                        <p:tgtEl>
                                          <p:spTgt spid="4">
                                            <p:txEl>
                                              <p:pRg st="2" end="2"/>
                                            </p:txEl>
                                          </p:spTgt>
                                        </p:tgtEl>
                                      </p:cBhvr>
                                    </p:animEffect>
                                  </p:childTnLst>
                                </p:cTn>
                              </p:par>
                            </p:childTnLst>
                          </p:cTn>
                        </p:par>
                        <p:par>
                          <p:cTn id="31" fill="hold">
                            <p:stCondLst>
                              <p:cond delay="3000"/>
                            </p:stCondLst>
                            <p:childTnLst>
                              <p:par>
                                <p:cTn id="32" presetID="22" presetClass="entr" presetSubtype="1" fill="hold" grpId="0" nodeType="afterEffect">
                                  <p:stCondLst>
                                    <p:cond delay="1000"/>
                                  </p:stCondLst>
                                  <p:childTnLst>
                                    <p:set>
                                      <p:cBhvr>
                                        <p:cTn id="33" dur="1" fill="hold">
                                          <p:stCondLst>
                                            <p:cond delay="0"/>
                                          </p:stCondLst>
                                        </p:cTn>
                                        <p:tgtEl>
                                          <p:spTgt spid="4">
                                            <p:txEl>
                                              <p:pRg st="3" end="3"/>
                                            </p:txEl>
                                          </p:spTgt>
                                        </p:tgtEl>
                                        <p:attrNameLst>
                                          <p:attrName>style.visibility</p:attrName>
                                        </p:attrNameLst>
                                      </p:cBhvr>
                                      <p:to>
                                        <p:strVal val="visible"/>
                                      </p:to>
                                    </p:set>
                                    <p:animEffect transition="in" filter="wipe(up)">
                                      <p:cBhvr>
                                        <p:cTn id="34" dur="500"/>
                                        <p:tgtEl>
                                          <p:spTgt spid="4">
                                            <p:txEl>
                                              <p:pRg st="3" end="3"/>
                                            </p:txEl>
                                          </p:spTgt>
                                        </p:tgtEl>
                                      </p:cBhvr>
                                    </p:animEffect>
                                  </p:childTnLst>
                                </p:cTn>
                              </p:par>
                            </p:childTnLst>
                          </p:cTn>
                        </p:par>
                        <p:par>
                          <p:cTn id="35" fill="hold">
                            <p:stCondLst>
                              <p:cond delay="4500"/>
                            </p:stCondLst>
                            <p:childTnLst>
                              <p:par>
                                <p:cTn id="36" presetID="22" presetClass="entr" presetSubtype="1" fill="hold" grpId="0" nodeType="afterEffect">
                                  <p:stCondLst>
                                    <p:cond delay="1000"/>
                                  </p:stCondLst>
                                  <p:childTnLst>
                                    <p:set>
                                      <p:cBhvr>
                                        <p:cTn id="37" dur="1" fill="hold">
                                          <p:stCondLst>
                                            <p:cond delay="0"/>
                                          </p:stCondLst>
                                        </p:cTn>
                                        <p:tgtEl>
                                          <p:spTgt spid="4">
                                            <p:txEl>
                                              <p:pRg st="4" end="4"/>
                                            </p:txEl>
                                          </p:spTgt>
                                        </p:tgtEl>
                                        <p:attrNameLst>
                                          <p:attrName>style.visibility</p:attrName>
                                        </p:attrNameLst>
                                      </p:cBhvr>
                                      <p:to>
                                        <p:strVal val="visible"/>
                                      </p:to>
                                    </p:set>
                                    <p:animEffect transition="in" filter="wipe(up)">
                                      <p:cBhvr>
                                        <p:cTn id="38" dur="500"/>
                                        <p:tgtEl>
                                          <p:spTgt spid="4">
                                            <p:txEl>
                                              <p:pRg st="4" end="4"/>
                                            </p:txEl>
                                          </p:spTgt>
                                        </p:tgtEl>
                                      </p:cBhvr>
                                    </p:animEffect>
                                  </p:childTnLst>
                                </p:cTn>
                              </p:par>
                            </p:childTnLst>
                          </p:cTn>
                        </p:par>
                        <p:par>
                          <p:cTn id="39" fill="hold">
                            <p:stCondLst>
                              <p:cond delay="6000"/>
                            </p:stCondLst>
                            <p:childTnLst>
                              <p:par>
                                <p:cTn id="40" presetID="22" presetClass="entr" presetSubtype="1" fill="hold" grpId="0" nodeType="afterEffect">
                                  <p:stCondLst>
                                    <p:cond delay="100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wipe(up)">
                                      <p:cBhvr>
                                        <p:cTn id="42" dur="500"/>
                                        <p:tgtEl>
                                          <p:spTgt spid="4">
                                            <p:txEl>
                                              <p:pRg st="5" end="5"/>
                                            </p:txEl>
                                          </p:spTgt>
                                        </p:tgtEl>
                                      </p:cBhvr>
                                    </p:animEffect>
                                  </p:childTnLst>
                                </p:cTn>
                              </p:par>
                            </p:childTnLst>
                          </p:cTn>
                        </p:par>
                        <p:par>
                          <p:cTn id="43" fill="hold">
                            <p:stCondLst>
                              <p:cond delay="7500"/>
                            </p:stCondLst>
                            <p:childTnLst>
                              <p:par>
                                <p:cTn id="44" presetID="2" presetClass="entr" presetSubtype="4" fill="hold" grpId="0" nodeType="after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500" fill="hold"/>
                                        <p:tgtEl>
                                          <p:spTgt spid="3"/>
                                        </p:tgtEl>
                                        <p:attrNameLst>
                                          <p:attrName>ppt_x</p:attrName>
                                        </p:attrNameLst>
                                      </p:cBhvr>
                                      <p:tavLst>
                                        <p:tav tm="0">
                                          <p:val>
                                            <p:strVal val="#ppt_x"/>
                                          </p:val>
                                        </p:tav>
                                        <p:tav tm="100000">
                                          <p:val>
                                            <p:strVal val="#ppt_x"/>
                                          </p:val>
                                        </p:tav>
                                      </p:tavLst>
                                    </p:anim>
                                    <p:anim calcmode="lin" valueType="num">
                                      <p:cBhvr additive="base">
                                        <p:cTn id="47" dur="500" fill="hold"/>
                                        <p:tgtEl>
                                          <p:spTgt spid="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500" fill="hold"/>
                                        <p:tgtEl>
                                          <p:spTgt spid="10"/>
                                        </p:tgtEl>
                                        <p:attrNameLst>
                                          <p:attrName>ppt_x</p:attrName>
                                        </p:attrNameLst>
                                      </p:cBhvr>
                                      <p:tavLst>
                                        <p:tav tm="0">
                                          <p:val>
                                            <p:strVal val="#ppt_x"/>
                                          </p:val>
                                        </p:tav>
                                        <p:tav tm="100000">
                                          <p:val>
                                            <p:strVal val="#ppt_x"/>
                                          </p:val>
                                        </p:tav>
                                      </p:tavLst>
                                    </p:anim>
                                    <p:anim calcmode="lin" valueType="num">
                                      <p:cBhvr additive="base">
                                        <p:cTn id="5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3" grpId="0" animBg="1"/>
      <p:bldP spid="4" grpId="0" uiExpand="1" build="p" animBg="1"/>
      <p:bldP spid="7" grpId="0"/>
      <p:bldP spid="10" grpId="0" animBg="1"/>
      <p:bldP spid="11" grpId="0"/>
      <p:bldP spid="12" grpId="0"/>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FF2B5EF4-FFF2-40B4-BE49-F238E27FC236}">
                <a16:creationId xmlns:a16="http://schemas.microsoft.com/office/drawing/2014/main" id="{EBF96E39-6C95-CCFF-AB0F-5C586DAF561D}"/>
              </a:ext>
            </a:extLst>
          </p:cNvPr>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graphicFrame>
        <p:nvGraphicFramePr>
          <p:cNvPr id="3" name="Table 2">
            <a:extLst>
              <a:ext uri="{FF2B5EF4-FFF2-40B4-BE49-F238E27FC236}">
                <a16:creationId xmlns:a16="http://schemas.microsoft.com/office/drawing/2014/main" id="{859363AC-1F60-4FEA-9E74-9823ACDF67E2}"/>
              </a:ext>
            </a:extLst>
          </p:cNvPr>
          <p:cNvGraphicFramePr>
            <a:graphicFrameLocks noGrp="1"/>
          </p:cNvGraphicFramePr>
          <p:nvPr>
            <p:extLst>
              <p:ext uri="{D42A27DB-BD31-4B8C-83A1-F6EECF244321}">
                <p14:modId xmlns:p14="http://schemas.microsoft.com/office/powerpoint/2010/main" val="19219526"/>
              </p:ext>
            </p:extLst>
          </p:nvPr>
        </p:nvGraphicFramePr>
        <p:xfrm>
          <a:off x="367126" y="797642"/>
          <a:ext cx="5623560" cy="4769232"/>
        </p:xfrm>
        <a:graphic>
          <a:graphicData uri="http://schemas.openxmlformats.org/drawingml/2006/table">
            <a:tbl>
              <a:tblPr firstRow="1" firstCol="1" bandRow="1">
                <a:tableStyleId>{68D230F3-CF80-4859-8CE7-A43EE81993B5}</a:tableStyleId>
              </a:tblPr>
              <a:tblGrid>
                <a:gridCol w="1874520">
                  <a:extLst>
                    <a:ext uri="{9D8B030D-6E8A-4147-A177-3AD203B41FA5}">
                      <a16:colId xmlns:a16="http://schemas.microsoft.com/office/drawing/2014/main" val="3789372592"/>
                    </a:ext>
                  </a:extLst>
                </a:gridCol>
                <a:gridCol w="1874520">
                  <a:extLst>
                    <a:ext uri="{9D8B030D-6E8A-4147-A177-3AD203B41FA5}">
                      <a16:colId xmlns:a16="http://schemas.microsoft.com/office/drawing/2014/main" val="1857454231"/>
                    </a:ext>
                  </a:extLst>
                </a:gridCol>
                <a:gridCol w="1874520">
                  <a:extLst>
                    <a:ext uri="{9D8B030D-6E8A-4147-A177-3AD203B41FA5}">
                      <a16:colId xmlns:a16="http://schemas.microsoft.com/office/drawing/2014/main" val="2691512079"/>
                    </a:ext>
                  </a:extLst>
                </a:gridCol>
              </a:tblGrid>
              <a:tr h="0">
                <a:tc>
                  <a:txBody>
                    <a:bodyPr/>
                    <a:lstStyle/>
                    <a:p>
                      <a:pPr algn="ctr">
                        <a:lnSpc>
                          <a:spcPct val="115000"/>
                        </a:lnSpc>
                        <a:spcAft>
                          <a:spcPts val="1000"/>
                        </a:spcAft>
                        <a:buNone/>
                      </a:pPr>
                      <a:r>
                        <a:rPr lang="en-US" sz="1400" dirty="0">
                          <a:solidFill>
                            <a:schemeClr val="tx1"/>
                          </a:solidFill>
                          <a:effectLst/>
                          <a:latin typeface="Arial" panose="020B0604020202020204" pitchFamily="34" charset="0"/>
                          <a:cs typeface="Arial" panose="020B0604020202020204" pitchFamily="34" charset="0"/>
                        </a:rPr>
                        <a:t>Roles likely to decline</a:t>
                      </a:r>
                      <a:endParaRPr lang="en-GB" sz="1400" dirty="0">
                        <a:solidFill>
                          <a:schemeClr val="tx1"/>
                        </a:solidFill>
                        <a:effectLst/>
                        <a:latin typeface="Arial" panose="020B0604020202020204" pitchFamily="34" charset="0"/>
                        <a:ea typeface="MS Mincho" panose="02020609040205080304" pitchFamily="49" charset="-128"/>
                        <a:cs typeface="Arial" panose="020B0604020202020204" pitchFamily="34" charset="0"/>
                      </a:endParaRPr>
                    </a:p>
                  </a:txBody>
                  <a:tcPr marL="68580" marR="68580" marT="0" marB="0">
                    <a:solidFill>
                      <a:schemeClr val="accent6">
                        <a:lumMod val="60000"/>
                        <a:lumOff val="40000"/>
                      </a:schemeClr>
                    </a:solidFill>
                  </a:tcPr>
                </a:tc>
                <a:tc>
                  <a:txBody>
                    <a:bodyPr/>
                    <a:lstStyle/>
                    <a:p>
                      <a:pPr algn="ctr">
                        <a:lnSpc>
                          <a:spcPct val="115000"/>
                        </a:lnSpc>
                        <a:spcAft>
                          <a:spcPts val="1000"/>
                        </a:spcAft>
                        <a:buNone/>
                      </a:pPr>
                      <a:r>
                        <a:rPr lang="en-US" sz="1400" dirty="0">
                          <a:solidFill>
                            <a:schemeClr val="tx1"/>
                          </a:solidFill>
                          <a:effectLst/>
                          <a:latin typeface="Arial" panose="020B0604020202020204" pitchFamily="34" charset="0"/>
                          <a:cs typeface="Arial" panose="020B0604020202020204" pitchFamily="34" charset="0"/>
                        </a:rPr>
                        <a:t>Roles likely to transform</a:t>
                      </a:r>
                      <a:endParaRPr lang="en-GB" sz="1400" dirty="0">
                        <a:solidFill>
                          <a:schemeClr val="tx1"/>
                        </a:solidFill>
                        <a:effectLst/>
                        <a:latin typeface="Arial" panose="020B0604020202020204" pitchFamily="34" charset="0"/>
                        <a:ea typeface="MS Mincho" panose="02020609040205080304" pitchFamily="49" charset="-128"/>
                        <a:cs typeface="Arial" panose="020B0604020202020204" pitchFamily="34" charset="0"/>
                      </a:endParaRPr>
                    </a:p>
                  </a:txBody>
                  <a:tcPr marL="68580" marR="68580" marT="0" marB="0">
                    <a:solidFill>
                      <a:schemeClr val="accent6">
                        <a:lumMod val="60000"/>
                        <a:lumOff val="40000"/>
                      </a:schemeClr>
                    </a:solidFill>
                  </a:tcPr>
                </a:tc>
                <a:tc>
                  <a:txBody>
                    <a:bodyPr/>
                    <a:lstStyle/>
                    <a:p>
                      <a:pPr algn="ctr">
                        <a:lnSpc>
                          <a:spcPct val="115000"/>
                        </a:lnSpc>
                        <a:spcAft>
                          <a:spcPts val="1000"/>
                        </a:spcAft>
                        <a:buNone/>
                      </a:pPr>
                      <a:r>
                        <a:rPr lang="en-US" sz="1400" dirty="0">
                          <a:solidFill>
                            <a:schemeClr val="tx1"/>
                          </a:solidFill>
                          <a:effectLst/>
                          <a:latin typeface="Arial" panose="020B0604020202020204" pitchFamily="34" charset="0"/>
                          <a:cs typeface="Arial" panose="020B0604020202020204" pitchFamily="34" charset="0"/>
                        </a:rPr>
                        <a:t>Roles likely to grow</a:t>
                      </a:r>
                      <a:endParaRPr lang="en-GB" sz="1400" dirty="0">
                        <a:solidFill>
                          <a:schemeClr val="tx1"/>
                        </a:solidFill>
                        <a:effectLst/>
                        <a:latin typeface="Arial" panose="020B0604020202020204" pitchFamily="34" charset="0"/>
                        <a:ea typeface="MS Mincho" panose="02020609040205080304" pitchFamily="49" charset="-128"/>
                        <a:cs typeface="Arial" panose="020B0604020202020204" pitchFamily="34" charset="0"/>
                      </a:endParaRPr>
                    </a:p>
                  </a:txBody>
                  <a:tcPr marL="68580" marR="68580" marT="0" marB="0">
                    <a:solidFill>
                      <a:schemeClr val="accent6">
                        <a:lumMod val="60000"/>
                        <a:lumOff val="40000"/>
                      </a:schemeClr>
                    </a:solidFill>
                  </a:tcPr>
                </a:tc>
                <a:extLst>
                  <a:ext uri="{0D108BD9-81ED-4DB2-BD59-A6C34878D82A}">
                    <a16:rowId xmlns:a16="http://schemas.microsoft.com/office/drawing/2014/main" val="3631859094"/>
                  </a:ext>
                </a:extLst>
              </a:tr>
              <a:tr h="0">
                <a:tc>
                  <a:txBody>
                    <a:bodyPr/>
                    <a:lstStyle/>
                    <a:p>
                      <a:pPr marL="342900" lvl="0" indent="-342900">
                        <a:lnSpc>
                          <a:spcPct val="116000"/>
                        </a:lnSpc>
                        <a:spcAft>
                          <a:spcPts val="800"/>
                        </a:spcAft>
                        <a:buSzPts val="1000"/>
                        <a:buFont typeface="Symbol" panose="05050102010706020507" pitchFamily="18" charset="2"/>
                        <a:buChar char=""/>
                        <a:tabLst>
                          <a:tab pos="457200" algn="l"/>
                        </a:tabLst>
                      </a:pPr>
                      <a:r>
                        <a:rPr lang="en-US" sz="1400" dirty="0">
                          <a:solidFill>
                            <a:schemeClr val="bg1"/>
                          </a:solidFill>
                          <a:effectLst/>
                          <a:latin typeface="Arial" panose="020B0604020202020204" pitchFamily="34" charset="0"/>
                          <a:cs typeface="Arial" panose="020B0604020202020204" pitchFamily="34" charset="0"/>
                        </a:rPr>
                        <a:t>Repetitive assembly work </a:t>
                      </a:r>
                      <a:endParaRPr lang="en-GB" sz="1400" dirty="0">
                        <a:solidFill>
                          <a:schemeClr val="bg1"/>
                        </a:solidFill>
                        <a:effectLst/>
                        <a:latin typeface="Arial" panose="020B0604020202020204" pitchFamily="34" charset="0"/>
                        <a:cs typeface="Arial" panose="020B0604020202020204" pitchFamily="34" charset="0"/>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400" dirty="0">
                          <a:solidFill>
                            <a:schemeClr val="bg1"/>
                          </a:solidFill>
                          <a:effectLst/>
                          <a:latin typeface="Arial" panose="020B0604020202020204" pitchFamily="34" charset="0"/>
                          <a:cs typeface="Arial" panose="020B0604020202020204" pitchFamily="34" charset="0"/>
                        </a:rPr>
                        <a:t>Manual quality inspection </a:t>
                      </a:r>
                      <a:endParaRPr lang="en-GB" sz="1400" dirty="0">
                        <a:solidFill>
                          <a:schemeClr val="bg1"/>
                        </a:solidFill>
                        <a:effectLst/>
                        <a:latin typeface="Arial" panose="020B0604020202020204" pitchFamily="34" charset="0"/>
                        <a:cs typeface="Arial" panose="020B0604020202020204" pitchFamily="34" charset="0"/>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400" dirty="0">
                          <a:solidFill>
                            <a:schemeClr val="bg1"/>
                          </a:solidFill>
                          <a:effectLst/>
                          <a:latin typeface="Arial" panose="020B0604020202020204" pitchFamily="34" charset="0"/>
                          <a:cs typeface="Arial" panose="020B0604020202020204" pitchFamily="34" charset="0"/>
                        </a:rPr>
                        <a:t>Routine data processing </a:t>
                      </a:r>
                      <a:endParaRPr lang="en-GB" sz="1400" dirty="0">
                        <a:solidFill>
                          <a:schemeClr val="bg1"/>
                        </a:solidFill>
                        <a:effectLst/>
                        <a:latin typeface="Arial" panose="020B0604020202020204" pitchFamily="34" charset="0"/>
                        <a:cs typeface="Arial" panose="020B0604020202020204" pitchFamily="34" charset="0"/>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400" dirty="0">
                          <a:solidFill>
                            <a:schemeClr val="bg1"/>
                          </a:solidFill>
                          <a:effectLst/>
                          <a:latin typeface="Arial" panose="020B0604020202020204" pitchFamily="34" charset="0"/>
                          <a:cs typeface="Arial" panose="020B0604020202020204" pitchFamily="34" charset="0"/>
                        </a:rPr>
                        <a:t>Basic administrative tasks </a:t>
                      </a:r>
                      <a:endParaRPr lang="en-GB" sz="1400" dirty="0">
                        <a:solidFill>
                          <a:schemeClr val="bg1"/>
                        </a:solidFill>
                        <a:effectLst/>
                        <a:latin typeface="Arial" panose="020B0604020202020204" pitchFamily="34" charset="0"/>
                        <a:cs typeface="Arial" panose="020B0604020202020204" pitchFamily="34" charset="0"/>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400" dirty="0">
                          <a:solidFill>
                            <a:schemeClr val="bg1"/>
                          </a:solidFill>
                          <a:effectLst/>
                          <a:latin typeface="Arial" panose="020B0604020202020204" pitchFamily="34" charset="0"/>
                          <a:cs typeface="Arial" panose="020B0604020202020204" pitchFamily="34" charset="0"/>
                        </a:rPr>
                        <a:t>Predictable warehouse activities</a:t>
                      </a:r>
                      <a:endParaRPr lang="en-GB" sz="1400" dirty="0">
                        <a:solidFill>
                          <a:schemeClr val="bg1"/>
                        </a:solidFill>
                        <a:effectLst/>
                        <a:latin typeface="Arial" panose="020B0604020202020204" pitchFamily="34" charset="0"/>
                        <a:cs typeface="Arial" panose="020B0604020202020204" pitchFamily="34" charset="0"/>
                      </a:endParaRPr>
                    </a:p>
                    <a:p>
                      <a:pPr>
                        <a:lnSpc>
                          <a:spcPct val="115000"/>
                        </a:lnSpc>
                        <a:spcAft>
                          <a:spcPts val="1000"/>
                        </a:spcAft>
                        <a:buNone/>
                      </a:pPr>
                      <a:r>
                        <a:rPr lang="en-US" sz="1400" dirty="0">
                          <a:solidFill>
                            <a:schemeClr val="bg1"/>
                          </a:solidFill>
                          <a:effectLst/>
                          <a:latin typeface="Arial" panose="020B0604020202020204" pitchFamily="34" charset="0"/>
                          <a:cs typeface="Arial" panose="020B0604020202020204" pitchFamily="34" charset="0"/>
                        </a:rPr>
                        <a:t> </a:t>
                      </a:r>
                      <a:endParaRPr lang="en-GB" sz="1400" dirty="0">
                        <a:solidFill>
                          <a:schemeClr val="bg1"/>
                        </a:solidFill>
                        <a:effectLst/>
                        <a:latin typeface="Arial" panose="020B0604020202020204" pitchFamily="34" charset="0"/>
                        <a:ea typeface="MS Mincho" panose="02020609040205080304" pitchFamily="49" charset="-128"/>
                        <a:cs typeface="Arial" panose="020B0604020202020204" pitchFamily="34" charset="0"/>
                      </a:endParaRPr>
                    </a:p>
                  </a:txBody>
                  <a:tcPr marL="68580" marR="68580" marT="0" marB="0"/>
                </a:tc>
                <a:tc>
                  <a:txBody>
                    <a:bodyPr/>
                    <a:lstStyle/>
                    <a:p>
                      <a:pPr marL="342900" lvl="0" indent="-342900">
                        <a:lnSpc>
                          <a:spcPct val="116000"/>
                        </a:lnSpc>
                        <a:spcAft>
                          <a:spcPts val="800"/>
                        </a:spcAft>
                        <a:buSzPts val="1000"/>
                        <a:buFont typeface="Symbol" panose="05050102010706020507" pitchFamily="18" charset="2"/>
                        <a:buChar char=""/>
                        <a:tabLst>
                          <a:tab pos="457200" algn="l"/>
                        </a:tabLst>
                      </a:pPr>
                      <a:r>
                        <a:rPr lang="en-US" sz="1400" b="1" dirty="0">
                          <a:solidFill>
                            <a:schemeClr val="bg1"/>
                          </a:solidFill>
                          <a:effectLst/>
                          <a:latin typeface="Arial" panose="020B0604020202020204" pitchFamily="34" charset="0"/>
                          <a:cs typeface="Arial" panose="020B0604020202020204" pitchFamily="34" charset="0"/>
                        </a:rPr>
                        <a:t>Manufacturing technicians </a:t>
                      </a:r>
                      <a:endParaRPr lang="en-GB" sz="1400" b="1" dirty="0">
                        <a:solidFill>
                          <a:schemeClr val="bg1"/>
                        </a:solidFill>
                        <a:effectLst/>
                        <a:latin typeface="Arial" panose="020B0604020202020204" pitchFamily="34" charset="0"/>
                        <a:cs typeface="Arial" panose="020B0604020202020204" pitchFamily="34" charset="0"/>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400" b="1" dirty="0">
                          <a:solidFill>
                            <a:schemeClr val="bg1"/>
                          </a:solidFill>
                          <a:effectLst/>
                          <a:latin typeface="Arial" panose="020B0604020202020204" pitchFamily="34" charset="0"/>
                          <a:cs typeface="Arial" panose="020B0604020202020204" pitchFamily="34" charset="0"/>
                        </a:rPr>
                        <a:t>Production supervisors </a:t>
                      </a:r>
                      <a:endParaRPr lang="en-GB" sz="1400" b="1" dirty="0">
                        <a:solidFill>
                          <a:schemeClr val="bg1"/>
                        </a:solidFill>
                        <a:effectLst/>
                        <a:latin typeface="Arial" panose="020B0604020202020204" pitchFamily="34" charset="0"/>
                        <a:cs typeface="Arial" panose="020B0604020202020204" pitchFamily="34" charset="0"/>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400" b="1" dirty="0">
                          <a:solidFill>
                            <a:schemeClr val="bg1"/>
                          </a:solidFill>
                          <a:effectLst/>
                          <a:latin typeface="Arial" panose="020B0604020202020204" pitchFamily="34" charset="0"/>
                          <a:cs typeface="Arial" panose="020B0604020202020204" pitchFamily="34" charset="0"/>
                        </a:rPr>
                        <a:t>Automotive engineers </a:t>
                      </a:r>
                      <a:endParaRPr lang="en-GB" sz="1400" b="1" dirty="0">
                        <a:solidFill>
                          <a:schemeClr val="bg1"/>
                        </a:solidFill>
                        <a:effectLst/>
                        <a:latin typeface="Arial" panose="020B0604020202020204" pitchFamily="34" charset="0"/>
                        <a:cs typeface="Arial" panose="020B0604020202020204" pitchFamily="34" charset="0"/>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400" b="1" dirty="0">
                          <a:solidFill>
                            <a:schemeClr val="bg1"/>
                          </a:solidFill>
                          <a:effectLst/>
                          <a:latin typeface="Arial" panose="020B0604020202020204" pitchFamily="34" charset="0"/>
                          <a:cs typeface="Arial" panose="020B0604020202020204" pitchFamily="34" charset="0"/>
                        </a:rPr>
                        <a:t>HR professionals </a:t>
                      </a:r>
                      <a:endParaRPr lang="en-GB" sz="1400" b="1" dirty="0">
                        <a:solidFill>
                          <a:schemeClr val="bg1"/>
                        </a:solidFill>
                        <a:effectLst/>
                        <a:latin typeface="Arial" panose="020B0604020202020204" pitchFamily="34" charset="0"/>
                        <a:cs typeface="Arial" panose="020B0604020202020204" pitchFamily="34" charset="0"/>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400" b="1" dirty="0">
                          <a:solidFill>
                            <a:schemeClr val="bg1"/>
                          </a:solidFill>
                          <a:effectLst/>
                          <a:latin typeface="Arial" panose="020B0604020202020204" pitchFamily="34" charset="0"/>
                          <a:cs typeface="Arial" panose="020B0604020202020204" pitchFamily="34" charset="0"/>
                        </a:rPr>
                        <a:t>Supply-chain specialists </a:t>
                      </a:r>
                      <a:endParaRPr lang="en-GB" sz="1400" b="1" dirty="0">
                        <a:solidFill>
                          <a:schemeClr val="bg1"/>
                        </a:solidFill>
                        <a:effectLst/>
                        <a:latin typeface="Arial" panose="020B0604020202020204" pitchFamily="34" charset="0"/>
                        <a:cs typeface="Arial" panose="020B0604020202020204" pitchFamily="34" charset="0"/>
                      </a:endParaRPr>
                    </a:p>
                    <a:p>
                      <a:pPr>
                        <a:lnSpc>
                          <a:spcPct val="115000"/>
                        </a:lnSpc>
                        <a:spcAft>
                          <a:spcPts val="1000"/>
                        </a:spcAft>
                        <a:buNone/>
                      </a:pPr>
                      <a:r>
                        <a:rPr lang="en-US" sz="1400" dirty="0">
                          <a:solidFill>
                            <a:schemeClr val="bg1"/>
                          </a:solidFill>
                          <a:effectLst/>
                          <a:latin typeface="Arial" panose="020B0604020202020204" pitchFamily="34" charset="0"/>
                          <a:cs typeface="Arial" panose="020B0604020202020204" pitchFamily="34" charset="0"/>
                        </a:rPr>
                        <a:t> </a:t>
                      </a:r>
                      <a:endParaRPr lang="en-GB" sz="1400" dirty="0">
                        <a:solidFill>
                          <a:schemeClr val="bg1"/>
                        </a:solidFill>
                        <a:effectLst/>
                        <a:latin typeface="Arial" panose="020B0604020202020204" pitchFamily="34" charset="0"/>
                        <a:ea typeface="MS Mincho" panose="02020609040205080304" pitchFamily="49" charset="-128"/>
                        <a:cs typeface="Arial" panose="020B0604020202020204" pitchFamily="34" charset="0"/>
                      </a:endParaRPr>
                    </a:p>
                  </a:txBody>
                  <a:tcPr marL="68580" marR="68580" marT="0" marB="0"/>
                </a:tc>
                <a:tc>
                  <a:txBody>
                    <a:bodyPr/>
                    <a:lstStyle/>
                    <a:p>
                      <a:pPr marL="342900" lvl="0" indent="-342900">
                        <a:lnSpc>
                          <a:spcPct val="116000"/>
                        </a:lnSpc>
                        <a:spcAft>
                          <a:spcPts val="800"/>
                        </a:spcAft>
                        <a:buSzPts val="1000"/>
                        <a:buFont typeface="Symbol" panose="05050102010706020507" pitchFamily="18" charset="2"/>
                        <a:buChar char=""/>
                        <a:tabLst>
                          <a:tab pos="457200" algn="l"/>
                        </a:tabLst>
                      </a:pPr>
                      <a:r>
                        <a:rPr lang="en-US" sz="1400" b="1" dirty="0">
                          <a:solidFill>
                            <a:schemeClr val="bg1"/>
                          </a:solidFill>
                          <a:effectLst/>
                          <a:latin typeface="Arial" panose="020B0604020202020204" pitchFamily="34" charset="0"/>
                          <a:cs typeface="Arial" panose="020B0604020202020204" pitchFamily="34" charset="0"/>
                        </a:rPr>
                        <a:t>AI and machine-learning engineers </a:t>
                      </a:r>
                      <a:endParaRPr lang="en-GB" sz="1400" b="1" dirty="0">
                        <a:solidFill>
                          <a:schemeClr val="bg1"/>
                        </a:solidFill>
                        <a:effectLst/>
                        <a:latin typeface="Arial" panose="020B0604020202020204" pitchFamily="34" charset="0"/>
                        <a:cs typeface="Arial" panose="020B0604020202020204" pitchFamily="34" charset="0"/>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400" b="1" dirty="0">
                          <a:solidFill>
                            <a:schemeClr val="bg1"/>
                          </a:solidFill>
                          <a:effectLst/>
                          <a:latin typeface="Arial" panose="020B0604020202020204" pitchFamily="34" charset="0"/>
                          <a:cs typeface="Arial" panose="020B0604020202020204" pitchFamily="34" charset="0"/>
                        </a:rPr>
                        <a:t>Robotics specialists </a:t>
                      </a:r>
                      <a:endParaRPr lang="en-GB" sz="1400" b="1" dirty="0">
                        <a:solidFill>
                          <a:schemeClr val="bg1"/>
                        </a:solidFill>
                        <a:effectLst/>
                        <a:latin typeface="Arial" panose="020B0604020202020204" pitchFamily="34" charset="0"/>
                        <a:cs typeface="Arial" panose="020B0604020202020204" pitchFamily="34" charset="0"/>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400" b="1" dirty="0">
                          <a:solidFill>
                            <a:schemeClr val="bg1"/>
                          </a:solidFill>
                          <a:effectLst/>
                          <a:latin typeface="Arial" panose="020B0604020202020204" pitchFamily="34" charset="0"/>
                          <a:cs typeface="Arial" panose="020B0604020202020204" pitchFamily="34" charset="0"/>
                        </a:rPr>
                        <a:t>Data scientists </a:t>
                      </a:r>
                      <a:endParaRPr lang="en-GB" sz="1400" b="1" dirty="0">
                        <a:solidFill>
                          <a:schemeClr val="bg1"/>
                        </a:solidFill>
                        <a:effectLst/>
                        <a:latin typeface="Arial" panose="020B0604020202020204" pitchFamily="34" charset="0"/>
                        <a:cs typeface="Arial" panose="020B0604020202020204" pitchFamily="34" charset="0"/>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400" b="1" dirty="0">
                          <a:solidFill>
                            <a:schemeClr val="bg1"/>
                          </a:solidFill>
                          <a:effectLst/>
                          <a:latin typeface="Arial" panose="020B0604020202020204" pitchFamily="34" charset="0"/>
                          <a:cs typeface="Arial" panose="020B0604020202020204" pitchFamily="34" charset="0"/>
                        </a:rPr>
                        <a:t>Cybersecurity professionals </a:t>
                      </a:r>
                      <a:endParaRPr lang="en-GB" sz="1400" b="1" dirty="0">
                        <a:solidFill>
                          <a:schemeClr val="bg1"/>
                        </a:solidFill>
                        <a:effectLst/>
                        <a:latin typeface="Arial" panose="020B0604020202020204" pitchFamily="34" charset="0"/>
                        <a:cs typeface="Arial" panose="020B0604020202020204" pitchFamily="34" charset="0"/>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400" b="1" dirty="0">
                          <a:solidFill>
                            <a:schemeClr val="bg1"/>
                          </a:solidFill>
                          <a:effectLst/>
                          <a:latin typeface="Arial" panose="020B0604020202020204" pitchFamily="34" charset="0"/>
                          <a:cs typeface="Arial" panose="020B0604020202020204" pitchFamily="34" charset="0"/>
                        </a:rPr>
                        <a:t>AI trainers and validation specialists </a:t>
                      </a:r>
                      <a:endParaRPr lang="en-GB" sz="1400" b="1" dirty="0">
                        <a:solidFill>
                          <a:schemeClr val="bg1"/>
                        </a:solidFill>
                        <a:effectLst/>
                        <a:latin typeface="Arial" panose="020B0604020202020204" pitchFamily="34" charset="0"/>
                        <a:cs typeface="Arial" panose="020B0604020202020204" pitchFamily="34" charset="0"/>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400" b="1" dirty="0">
                          <a:solidFill>
                            <a:schemeClr val="bg1"/>
                          </a:solidFill>
                          <a:effectLst/>
                          <a:latin typeface="Arial" panose="020B0604020202020204" pitchFamily="34" charset="0"/>
                          <a:cs typeface="Arial" panose="020B0604020202020204" pitchFamily="34" charset="0"/>
                        </a:rPr>
                        <a:t>Responsible-AI and governance specialists </a:t>
                      </a:r>
                      <a:endParaRPr lang="en-GB" sz="1400" b="1" dirty="0">
                        <a:solidFill>
                          <a:schemeClr val="bg1"/>
                        </a:solidFill>
                        <a:effectLst/>
                        <a:latin typeface="Arial" panose="020B0604020202020204" pitchFamily="34" charset="0"/>
                        <a:cs typeface="Arial" panose="020B0604020202020204" pitchFamily="34" charset="0"/>
                      </a:endParaRPr>
                    </a:p>
                    <a:p>
                      <a:pPr>
                        <a:lnSpc>
                          <a:spcPct val="115000"/>
                        </a:lnSpc>
                        <a:spcAft>
                          <a:spcPts val="1000"/>
                        </a:spcAft>
                        <a:buNone/>
                      </a:pPr>
                      <a:r>
                        <a:rPr lang="en-US" sz="1400" dirty="0">
                          <a:solidFill>
                            <a:schemeClr val="bg1"/>
                          </a:solidFill>
                          <a:effectLst/>
                          <a:latin typeface="Arial" panose="020B0604020202020204" pitchFamily="34" charset="0"/>
                          <a:cs typeface="Arial" panose="020B0604020202020204" pitchFamily="34" charset="0"/>
                        </a:rPr>
                        <a:t> </a:t>
                      </a:r>
                      <a:endParaRPr lang="en-GB" sz="1400" dirty="0">
                        <a:solidFill>
                          <a:schemeClr val="bg1"/>
                        </a:solidFill>
                        <a:effectLst/>
                        <a:latin typeface="Arial" panose="020B0604020202020204" pitchFamily="34" charset="0"/>
                        <a:ea typeface="MS Mincho" panose="02020609040205080304" pitchFamily="49" charset="-128"/>
                        <a:cs typeface="Arial" panose="020B0604020202020204" pitchFamily="34" charset="0"/>
                      </a:endParaRPr>
                    </a:p>
                  </a:txBody>
                  <a:tcPr marL="68580" marR="68580" marT="0" marB="0"/>
                </a:tc>
                <a:extLst>
                  <a:ext uri="{0D108BD9-81ED-4DB2-BD59-A6C34878D82A}">
                    <a16:rowId xmlns:a16="http://schemas.microsoft.com/office/drawing/2014/main" val="102946873"/>
                  </a:ext>
                </a:extLst>
              </a:tr>
            </a:tbl>
          </a:graphicData>
        </a:graphic>
      </p:graphicFrame>
      <p:sp>
        <p:nvSpPr>
          <p:cNvPr id="4" name="Rectangle 2">
            <a:extLst>
              <a:ext uri="{FF2B5EF4-FFF2-40B4-BE49-F238E27FC236}">
                <a16:creationId xmlns:a16="http://schemas.microsoft.com/office/drawing/2014/main" id="{DA66A0AB-4338-6E5B-2FEF-CBB6C7E63C93}"/>
              </a:ext>
            </a:extLst>
          </p:cNvPr>
          <p:cNvSpPr>
            <a:spLocks noChangeArrowheads="1"/>
          </p:cNvSpPr>
          <p:nvPr/>
        </p:nvSpPr>
        <p:spPr bwMode="auto">
          <a:xfrm>
            <a:off x="6201315" y="2296954"/>
            <a:ext cx="5766329" cy="3221354"/>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vert="horz" wrap="square" lIns="91440" tIns="126960" rIns="91440" bIns="45720" numCol="1" anchor="ctr" anchorCtr="0" compatLnSpc="1">
            <a:prstTxWarp prst="textNoShape">
              <a:avLst/>
            </a:prstTxWarp>
            <a:spAutoFit/>
          </a:bodyPr>
          <a:lstStyle>
            <a:lvl1pPr eaLnBrk="0" fontAlgn="base" hangingPunct="0">
              <a:spcBef>
                <a:spcPct val="0"/>
              </a:spcBef>
              <a:spcAft>
                <a:spcPct val="0"/>
              </a:spcAft>
              <a:tabLst>
                <a:tab pos="228600" algn="l"/>
              </a:tabLst>
              <a:defRPr>
                <a:solidFill>
                  <a:schemeClr val="tx1"/>
                </a:solidFill>
                <a:latin typeface="Arial" panose="020B0604020202020204" pitchFamily="34" charset="0"/>
              </a:defRPr>
            </a:lvl1pPr>
            <a:lvl2pPr eaLnBrk="0" fontAlgn="base" hangingPunct="0">
              <a:spcBef>
                <a:spcPct val="0"/>
              </a:spcBef>
              <a:spcAft>
                <a:spcPct val="0"/>
              </a:spcAft>
              <a:tabLst>
                <a:tab pos="228600" algn="l"/>
              </a:tabLst>
              <a:defRPr>
                <a:solidFill>
                  <a:schemeClr val="tx1"/>
                </a:solidFill>
                <a:latin typeface="Arial" panose="020B0604020202020204" pitchFamily="34" charset="0"/>
              </a:defRPr>
            </a:lvl2pPr>
            <a:lvl3pPr eaLnBrk="0" fontAlgn="base" hangingPunct="0">
              <a:spcBef>
                <a:spcPct val="0"/>
              </a:spcBef>
              <a:spcAft>
                <a:spcPct val="0"/>
              </a:spcAft>
              <a:tabLst>
                <a:tab pos="228600" algn="l"/>
              </a:tabLst>
              <a:defRPr>
                <a:solidFill>
                  <a:schemeClr val="tx1"/>
                </a:solidFill>
                <a:latin typeface="Arial" panose="020B0604020202020204" pitchFamily="34" charset="0"/>
              </a:defRPr>
            </a:lvl3pPr>
            <a:lvl4pPr eaLnBrk="0" fontAlgn="base" hangingPunct="0">
              <a:spcBef>
                <a:spcPct val="0"/>
              </a:spcBef>
              <a:spcAft>
                <a:spcPct val="0"/>
              </a:spcAft>
              <a:tabLst>
                <a:tab pos="228600" algn="l"/>
              </a:tabLst>
              <a:defRPr>
                <a:solidFill>
                  <a:schemeClr val="tx1"/>
                </a:solidFill>
                <a:latin typeface="Arial" panose="020B0604020202020204" pitchFamily="34" charset="0"/>
              </a:defRPr>
            </a:lvl4pPr>
            <a:lvl5pPr eaLnBrk="0" fontAlgn="base" hangingPunct="0">
              <a:spcBef>
                <a:spcPct val="0"/>
              </a:spcBef>
              <a:spcAft>
                <a:spcPct val="0"/>
              </a:spcAft>
              <a:tabLst>
                <a:tab pos="228600" algn="l"/>
              </a:tabLst>
              <a:defRPr>
                <a:solidFill>
                  <a:schemeClr val="tx1"/>
                </a:solidFill>
                <a:latin typeface="Arial" panose="020B0604020202020204" pitchFamily="34" charset="0"/>
              </a:defRPr>
            </a:lvl5pPr>
            <a:lvl6pPr eaLnBrk="0" fontAlgn="base" hangingPunct="0">
              <a:spcBef>
                <a:spcPct val="0"/>
              </a:spcBef>
              <a:spcAft>
                <a:spcPct val="0"/>
              </a:spcAft>
              <a:tabLst>
                <a:tab pos="228600" algn="l"/>
              </a:tabLst>
              <a:defRPr>
                <a:solidFill>
                  <a:schemeClr val="tx1"/>
                </a:solidFill>
                <a:latin typeface="Arial" panose="020B0604020202020204" pitchFamily="34" charset="0"/>
              </a:defRPr>
            </a:lvl6pPr>
            <a:lvl7pPr eaLnBrk="0" fontAlgn="base" hangingPunct="0">
              <a:spcBef>
                <a:spcPct val="0"/>
              </a:spcBef>
              <a:spcAft>
                <a:spcPct val="0"/>
              </a:spcAft>
              <a:tabLst>
                <a:tab pos="228600" algn="l"/>
              </a:tabLst>
              <a:defRPr>
                <a:solidFill>
                  <a:schemeClr val="tx1"/>
                </a:solidFill>
                <a:latin typeface="Arial" panose="020B0604020202020204" pitchFamily="34" charset="0"/>
              </a:defRPr>
            </a:lvl7pPr>
            <a:lvl8pPr eaLnBrk="0" fontAlgn="base" hangingPunct="0">
              <a:spcBef>
                <a:spcPct val="0"/>
              </a:spcBef>
              <a:spcAft>
                <a:spcPct val="0"/>
              </a:spcAft>
              <a:tabLst>
                <a:tab pos="228600" algn="l"/>
              </a:tabLst>
              <a:defRPr>
                <a:solidFill>
                  <a:schemeClr val="tx1"/>
                </a:solidFill>
                <a:latin typeface="Arial" panose="020B0604020202020204" pitchFamily="34" charset="0"/>
              </a:defRPr>
            </a:lvl8pPr>
            <a:lvl9pPr eaLnBrk="0" fontAlgn="base" hangingPunct="0">
              <a:spcBef>
                <a:spcPct val="0"/>
              </a:spcBef>
              <a:spcAft>
                <a:spcPct val="0"/>
              </a:spcAft>
              <a:tabLst>
                <a:tab pos="228600" algn="l"/>
              </a:tabLst>
              <a:defRPr>
                <a:solidFill>
                  <a:schemeClr val="tx1"/>
                </a:solidFill>
                <a:latin typeface="Arial" panose="020B0604020202020204" pitchFamily="34" charset="0"/>
              </a:defRPr>
            </a:lvl9pPr>
          </a:lstStyle>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tab pos="228600" algn="l"/>
              </a:tabLst>
            </a:pPr>
            <a:r>
              <a:rPr kumimoji="0" lang="en-US" altLang="en-US" sz="2000" b="0" i="0" u="none" strike="noStrike" cap="none" normalizeH="0" baseline="0" dirty="0">
                <a:ln>
                  <a:noFill/>
                </a:ln>
                <a:solidFill>
                  <a:schemeClr val="bg1"/>
                </a:solidFill>
                <a:effectLst/>
                <a:ea typeface="MS Mincho" panose="02020609040205080304" pitchFamily="49" charset="-128"/>
                <a:cs typeface="Arial" panose="020B0604020202020204" pitchFamily="34" charset="0"/>
              </a:rPr>
              <a:t>Roles likely to decline: repetitive assembly, manual inspection, routine administration</a:t>
            </a:r>
          </a:p>
          <a:p>
            <a:pPr marR="0" lvl="0" algn="l" defTabSz="914400" rtl="0" eaLnBrk="0" fontAlgn="base" latinLnBrk="0" hangingPunct="0">
              <a:lnSpc>
                <a:spcPct val="100000"/>
              </a:lnSpc>
              <a:spcBef>
                <a:spcPct val="0"/>
              </a:spcBef>
              <a:spcAft>
                <a:spcPct val="0"/>
              </a:spcAft>
              <a:buClrTx/>
              <a:buSzTx/>
              <a:tabLst>
                <a:tab pos="228600" algn="l"/>
              </a:tabLst>
            </a:pPr>
            <a:endParaRPr kumimoji="0" lang="en-GB" altLang="en-US" sz="2000" b="0" i="0" u="none" strike="noStrike" cap="none" normalizeH="0" baseline="0" dirty="0">
              <a:ln>
                <a:noFill/>
              </a:ln>
              <a:solidFill>
                <a:schemeClr val="bg1"/>
              </a:solidFill>
              <a:effectLst/>
              <a:cs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tab pos="228600" algn="l"/>
              </a:tabLst>
            </a:pPr>
            <a:r>
              <a:rPr kumimoji="0" lang="en-US" altLang="en-US" sz="2000" b="0" i="0" u="none" strike="noStrike" cap="none" normalizeH="0" baseline="0" dirty="0">
                <a:ln>
                  <a:noFill/>
                </a:ln>
                <a:solidFill>
                  <a:schemeClr val="bg1"/>
                </a:solidFill>
                <a:effectLst/>
                <a:ea typeface="MS Mincho" panose="02020609040205080304" pitchFamily="49" charset="-128"/>
                <a:cs typeface="Arial" panose="020B0604020202020204" pitchFamily="34" charset="0"/>
              </a:rPr>
              <a:t>Roles transforming: technicians, engineers, supervisors and HR professionals</a:t>
            </a:r>
          </a:p>
          <a:p>
            <a:pPr marR="0" lvl="0" algn="l" defTabSz="914400" rtl="0" eaLnBrk="0" fontAlgn="base" latinLnBrk="0" hangingPunct="0">
              <a:lnSpc>
                <a:spcPct val="100000"/>
              </a:lnSpc>
              <a:spcBef>
                <a:spcPct val="0"/>
              </a:spcBef>
              <a:spcAft>
                <a:spcPct val="0"/>
              </a:spcAft>
              <a:buClrTx/>
              <a:buSzTx/>
              <a:tabLst>
                <a:tab pos="228600" algn="l"/>
              </a:tabLst>
            </a:pPr>
            <a:endParaRPr kumimoji="0" lang="en-GB" altLang="en-US" sz="2000" b="0" i="0" u="none" strike="noStrike" cap="none" normalizeH="0" baseline="0" dirty="0">
              <a:ln>
                <a:noFill/>
              </a:ln>
              <a:solidFill>
                <a:schemeClr val="bg1"/>
              </a:solidFill>
              <a:effectLst/>
              <a:cs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tab pos="228600" algn="l"/>
              </a:tabLst>
            </a:pPr>
            <a:r>
              <a:rPr kumimoji="0" lang="en-US" altLang="en-US" sz="2000" b="0" i="0" u="none" strike="noStrike" cap="none" normalizeH="0" baseline="0" dirty="0">
                <a:ln>
                  <a:noFill/>
                </a:ln>
                <a:solidFill>
                  <a:schemeClr val="bg1"/>
                </a:solidFill>
                <a:effectLst/>
                <a:ea typeface="MS Mincho" panose="02020609040205080304" pitchFamily="49" charset="-128"/>
                <a:cs typeface="Arial" panose="020B0604020202020204" pitchFamily="34" charset="0"/>
              </a:rPr>
              <a:t>Roles growing: AI engineers, robotics specialists, cybersecurity experts and AI governance specialists</a:t>
            </a:r>
            <a:endParaRPr kumimoji="0" lang="en-GB" altLang="en-US" sz="2000" b="0" i="0" u="none" strike="noStrike" cap="none" normalizeH="0" baseline="0" dirty="0">
              <a:ln>
                <a:noFill/>
              </a:ln>
              <a:solidFill>
                <a:schemeClr val="bg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228600" algn="l"/>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5" name="Рамка 2">
            <a:extLst>
              <a:ext uri="{FF2B5EF4-FFF2-40B4-BE49-F238E27FC236}">
                <a16:creationId xmlns:a16="http://schemas.microsoft.com/office/drawing/2014/main" id="{E8DC04F1-8680-5782-3F4A-814C2AF576DE}"/>
              </a:ext>
            </a:extLst>
          </p:cNvPr>
          <p:cNvSpPr/>
          <p:nvPr/>
        </p:nvSpPr>
        <p:spPr>
          <a:xfrm>
            <a:off x="3034606" y="5755846"/>
            <a:ext cx="6646411" cy="889000"/>
          </a:xfrm>
          <a:prstGeom prst="frame">
            <a:avLst/>
          </a:prstGeom>
          <a:solidFill>
            <a:srgbClr val="C0A918"/>
          </a:solidFill>
          <a:ln>
            <a:solidFill>
              <a:srgbClr val="C0A918"/>
            </a:solid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6" name="Rectangle 3">
            <a:extLst>
              <a:ext uri="{FF2B5EF4-FFF2-40B4-BE49-F238E27FC236}">
                <a16:creationId xmlns:a16="http://schemas.microsoft.com/office/drawing/2014/main" id="{BC2F2157-C448-EB5C-83CD-02698E2B8E7F}"/>
              </a:ext>
            </a:extLst>
          </p:cNvPr>
          <p:cNvSpPr>
            <a:spLocks noChangeArrowheads="1"/>
          </p:cNvSpPr>
          <p:nvPr/>
        </p:nvSpPr>
        <p:spPr bwMode="auto">
          <a:xfrm>
            <a:off x="3034606" y="5244463"/>
            <a:ext cx="6646411" cy="15388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bg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bg1"/>
                </a:solidFill>
                <a:effectLst/>
                <a:latin typeface="Cambria" panose="02040503050406030204" pitchFamily="18" charset="0"/>
                <a:ea typeface="MS Mincho" panose="02020609040205080304" pitchFamily="49" charset="-128"/>
                <a:cs typeface="Times New Roman" panose="02020603050405020304" pitchFamily="18" charset="0"/>
              </a:rPr>
              <a:t>Tesla will require fewer routine-task roles but more advanced technical, analytical and oversight capabilities.</a:t>
            </a:r>
            <a:endParaRPr kumimoji="0" lang="en-GB" altLang="en-US" sz="2000" b="0" i="0" u="none" strike="noStrike" cap="none" normalizeH="0" baseline="0" dirty="0">
              <a:ln>
                <a:noFill/>
              </a:ln>
              <a:solidFill>
                <a:schemeClr val="bg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EF807583-5BB9-908F-5AD7-9E971DA70FF1}"/>
              </a:ext>
            </a:extLst>
          </p:cNvPr>
          <p:cNvSpPr txBox="1"/>
          <p:nvPr/>
        </p:nvSpPr>
        <p:spPr>
          <a:xfrm>
            <a:off x="8992043" y="1339692"/>
            <a:ext cx="2966720" cy="923330"/>
          </a:xfrm>
          <a:prstGeom prst="rect">
            <a:avLst/>
          </a:prstGeom>
          <a:noFill/>
        </p:spPr>
        <p:txBody>
          <a:bodyPr wrap="square" rtlCol="0">
            <a:spAutoFit/>
          </a:bodyPr>
          <a:lstStyle/>
          <a:p>
            <a:pPr algn="r"/>
            <a:r>
              <a:rPr lang="en-US" altLang="en-US" b="1" dirty="0">
                <a:solidFill>
                  <a:srgbClr val="F4D314"/>
                </a:solidFill>
                <a:latin typeface="Muli" panose="020B0604020202020204" charset="0"/>
                <a:ea typeface="MS Gothic" panose="020B0609070205080204" pitchFamily="49" charset="-128"/>
                <a:cs typeface="Arial" panose="020B0604020202020204" pitchFamily="34" charset="0"/>
              </a:rPr>
              <a:t>The Changing Structure of Tesla's Workforce</a:t>
            </a:r>
          </a:p>
          <a:p>
            <a:endParaRPr lang="en-GB" dirty="0"/>
          </a:p>
        </p:txBody>
      </p:sp>
      <p:sp>
        <p:nvSpPr>
          <p:cNvPr id="8" name="TextBox 14">
            <a:extLst>
              <a:ext uri="{FF2B5EF4-FFF2-40B4-BE49-F238E27FC236}">
                <a16:creationId xmlns:a16="http://schemas.microsoft.com/office/drawing/2014/main" id="{CF96702A-846C-00C8-226D-B06F53D4A250}"/>
              </a:ext>
            </a:extLst>
          </p:cNvPr>
          <p:cNvSpPr txBox="1"/>
          <p:nvPr/>
        </p:nvSpPr>
        <p:spPr>
          <a:xfrm>
            <a:off x="9084480" y="-1041729"/>
            <a:ext cx="2781847" cy="2843086"/>
          </a:xfrm>
          <a:prstGeom prst="rect">
            <a:avLst/>
          </a:prstGeom>
        </p:spPr>
        <p:txBody>
          <a:bodyPr lIns="0" tIns="0" rIns="0" bIns="0" rtlCol="0" anchor="t">
            <a:spAutoFit/>
          </a:bodyPr>
          <a:lstStyle/>
          <a:p>
            <a:pPr algn="r">
              <a:lnSpc>
                <a:spcPts val="25137"/>
              </a:lnSpc>
            </a:pPr>
            <a:r>
              <a:rPr lang="en-US" sz="9600" dirty="0">
                <a:solidFill>
                  <a:srgbClr val="A6A6A6"/>
                </a:solidFill>
                <a:latin typeface="Anton"/>
                <a:ea typeface="Anton"/>
                <a:cs typeface="Anton"/>
                <a:sym typeface="Anton"/>
              </a:rPr>
              <a:t>25</a:t>
            </a:r>
          </a:p>
        </p:txBody>
      </p:sp>
      <p:sp>
        <p:nvSpPr>
          <p:cNvPr id="9" name="TextBox 8">
            <a:extLst>
              <a:ext uri="{FF2B5EF4-FFF2-40B4-BE49-F238E27FC236}">
                <a16:creationId xmlns:a16="http://schemas.microsoft.com/office/drawing/2014/main" id="{7D047877-A99A-AEF2-965A-2D2321C96076}"/>
              </a:ext>
            </a:extLst>
          </p:cNvPr>
          <p:cNvSpPr txBox="1"/>
          <p:nvPr/>
        </p:nvSpPr>
        <p:spPr>
          <a:xfrm>
            <a:off x="10148772" y="1960182"/>
            <a:ext cx="1757478"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dirty="0">
                <a:solidFill>
                  <a:srgbClr val="FFFFFF"/>
                </a:solidFill>
                <a:latin typeface="Arial" panose="020B0604020202020204" pitchFamily="34" charset="0"/>
                <a:ea typeface="Anonymous Pro"/>
                <a:cs typeface="Arial" panose="020B0604020202020204" pitchFamily="34" charset="0"/>
                <a:sym typeface="Anonymous Pro"/>
              </a:rPr>
              <a:t>Olena </a:t>
            </a:r>
            <a:r>
              <a:rPr lang="en-US" sz="1600" dirty="0" err="1">
                <a:solidFill>
                  <a:srgbClr val="FFFFFF"/>
                </a:solidFill>
                <a:latin typeface="Arial" panose="020B0604020202020204" pitchFamily="34" charset="0"/>
                <a:ea typeface="Anonymous Pro"/>
                <a:cs typeface="Arial" panose="020B0604020202020204" pitchFamily="34" charset="0"/>
                <a:sym typeface="Anonymous Pro"/>
              </a:rPr>
              <a:t>Kokorieva</a:t>
            </a:r>
            <a:endParaRPr lang="en-US" sz="1600" spc="217" dirty="0">
              <a:solidFill>
                <a:schemeClr val="bg1"/>
              </a:solidFill>
              <a:latin typeface="Muli"/>
              <a:ea typeface="Muli"/>
              <a:cs typeface="Muli"/>
              <a:sym typeface="Muli"/>
            </a:endParaRPr>
          </a:p>
        </p:txBody>
      </p:sp>
    </p:spTree>
    <p:extLst>
      <p:ext uri="{BB962C8B-B14F-4D97-AF65-F5344CB8AC3E}">
        <p14:creationId xmlns:p14="http://schemas.microsoft.com/office/powerpoint/2010/main" val="627543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500"/>
                            </p:stCondLst>
                            <p:childTnLst>
                              <p:par>
                                <p:cTn id="15" presetID="6" presetClass="entr" presetSubtype="32"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out)">
                                      <p:cBhvr>
                                        <p:cTn id="17" dur="2000"/>
                                        <p:tgtEl>
                                          <p:spTgt spid="3"/>
                                        </p:tgtEl>
                                      </p:cBhvr>
                                    </p:animEffect>
                                  </p:childTnLst>
                                </p:cTn>
                              </p:par>
                            </p:childTnLst>
                          </p:cTn>
                        </p:par>
                        <p:par>
                          <p:cTn id="18" fill="hold">
                            <p:stCondLst>
                              <p:cond delay="2500"/>
                            </p:stCondLst>
                            <p:childTnLst>
                              <p:par>
                                <p:cTn id="19" presetID="22" presetClass="entr" presetSubtype="1"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up)">
                                      <p:cBhvr>
                                        <p:cTn id="21" dur="500"/>
                                        <p:tgtEl>
                                          <p:spTgt spid="4"/>
                                        </p:tgtEl>
                                      </p:cBhvr>
                                    </p:animEffect>
                                  </p:childTnLst>
                                </p:cTn>
                              </p:par>
                              <p:par>
                                <p:cTn id="22" presetID="2" presetClass="entr" presetSubtype="4"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ppt_x"/>
                                          </p:val>
                                        </p:tav>
                                        <p:tav tm="100000">
                                          <p:val>
                                            <p:strVal val="#ppt_x"/>
                                          </p:val>
                                        </p:tav>
                                      </p:tavLst>
                                    </p:anim>
                                    <p:anim calcmode="lin" valueType="num">
                                      <p:cBhvr additive="base">
                                        <p:cTn id="2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shot 2026-08-01 222248.png"/>
          <p:cNvPicPr>
            <a:picLocks noChangeAspect="1"/>
          </p:cNvPicPr>
          <p:nvPr/>
        </p:nvPicPr>
        <p:blipFill>
          <a:blip r:embed="rId2"/>
          <a:stretch>
            <a:fillRect/>
          </a:stretch>
        </p:blipFill>
        <p:spPr>
          <a:xfrm>
            <a:off x="0" y="0"/>
            <a:ext cx="12191695" cy="6858000"/>
          </a:xfrm>
          <a:prstGeom prst="rect">
            <a:avLst/>
          </a:prstGeom>
        </p:spPr>
      </p:pic>
      <p:sp>
        <p:nvSpPr>
          <p:cNvPr id="3" name="Rectangle 2"/>
          <p:cNvSpPr/>
          <p:nvPr/>
        </p:nvSpPr>
        <p:spPr>
          <a:xfrm>
            <a:off x="0" y="0"/>
            <a:ext cx="12191695" cy="6858000"/>
          </a:xfrm>
          <a:prstGeom prst="rect">
            <a:avLst/>
          </a:prstGeom>
          <a:solidFill>
            <a:srgbClr val="0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pSp>
        <p:nvGrpSpPr>
          <p:cNvPr id="16" name="Group 7">
            <a:extLst>
              <a:ext uri="{FF2B5EF4-FFF2-40B4-BE49-F238E27FC236}">
                <a16:creationId xmlns:a16="http://schemas.microsoft.com/office/drawing/2014/main" id="{B2B496C3-1631-BAF3-4204-80D9701D8036}"/>
              </a:ext>
            </a:extLst>
          </p:cNvPr>
          <p:cNvGrpSpPr/>
          <p:nvPr/>
        </p:nvGrpSpPr>
        <p:grpSpPr>
          <a:xfrm>
            <a:off x="0" y="1"/>
            <a:ext cx="12192000" cy="6857999"/>
            <a:chOff x="0" y="0"/>
            <a:chExt cx="4754414" cy="2832337"/>
          </a:xfrm>
        </p:grpSpPr>
        <p:pic>
          <p:nvPicPr>
            <p:cNvPr id="17" name="Picture 8">
              <a:extLst>
                <a:ext uri="{FF2B5EF4-FFF2-40B4-BE49-F238E27FC236}">
                  <a16:creationId xmlns:a16="http://schemas.microsoft.com/office/drawing/2014/main" id="{D529E535-0B95-F126-020D-07F35F8AC957}"/>
                </a:ext>
              </a:extLst>
            </p:cNvPr>
            <p:cNvPicPr>
              <a:picLocks noChangeAspect="1"/>
            </p:cNvPicPr>
            <p:nvPr/>
          </p:nvPicPr>
          <p:blipFill>
            <a:blip r:embed="rId3"/>
            <a:srcRect l="375" r="375"/>
            <a:stretch>
              <a:fillRect/>
            </a:stretch>
          </p:blipFill>
          <p:spPr>
            <a:xfrm>
              <a:off x="0" y="0"/>
              <a:ext cx="4754414" cy="2832337"/>
            </a:xfrm>
            <a:prstGeom prst="rect">
              <a:avLst/>
            </a:prstGeom>
          </p:spPr>
        </p:pic>
      </p:grpSp>
      <p:sp>
        <p:nvSpPr>
          <p:cNvPr id="4" name="Rectangle 3"/>
          <p:cNvSpPr/>
          <p:nvPr/>
        </p:nvSpPr>
        <p:spPr>
          <a:xfrm>
            <a:off x="365760" y="411480"/>
            <a:ext cx="5760720" cy="4663440"/>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a:p>
        </p:txBody>
      </p:sp>
      <p:sp>
        <p:nvSpPr>
          <p:cNvPr id="5" name="Rectangle 4"/>
          <p:cNvSpPr/>
          <p:nvPr/>
        </p:nvSpPr>
        <p:spPr>
          <a:xfrm>
            <a:off x="365760" y="411480"/>
            <a:ext cx="5760720" cy="274320"/>
          </a:xfrm>
          <a:prstGeom prst="rect">
            <a:avLst/>
          </a:prstGeom>
          <a:solidFill>
            <a:srgbClr val="F0AA7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97280" y="438912"/>
            <a:ext cx="1828800" cy="182880"/>
          </a:xfrm>
          <a:prstGeom prst="rect">
            <a:avLst/>
          </a:prstGeom>
          <a:noFill/>
        </p:spPr>
        <p:txBody>
          <a:bodyPr wrap="none">
            <a:spAutoFit/>
          </a:bodyPr>
          <a:lstStyle/>
          <a:p>
            <a:pPr>
              <a:defRPr sz="1400" b="1">
                <a:solidFill>
                  <a:srgbClr val="000000"/>
                </a:solidFill>
              </a:defRPr>
            </a:pPr>
            <a:r>
              <a:t>Technical Skills</a:t>
            </a:r>
          </a:p>
        </p:txBody>
      </p:sp>
      <p:sp>
        <p:nvSpPr>
          <p:cNvPr id="7" name="TextBox 6"/>
          <p:cNvSpPr txBox="1"/>
          <p:nvPr/>
        </p:nvSpPr>
        <p:spPr>
          <a:xfrm>
            <a:off x="3931920" y="438912"/>
            <a:ext cx="1828800" cy="182880"/>
          </a:xfrm>
          <a:prstGeom prst="rect">
            <a:avLst/>
          </a:prstGeom>
          <a:noFill/>
        </p:spPr>
        <p:txBody>
          <a:bodyPr wrap="none">
            <a:spAutoFit/>
          </a:bodyPr>
          <a:lstStyle/>
          <a:p>
            <a:pPr>
              <a:defRPr sz="1400" b="1">
                <a:solidFill>
                  <a:srgbClr val="000000"/>
                </a:solidFill>
              </a:defRPr>
            </a:pPr>
            <a:r>
              <a:t>Human Skills</a:t>
            </a:r>
          </a:p>
        </p:txBody>
      </p:sp>
      <p:sp>
        <p:nvSpPr>
          <p:cNvPr id="8" name="TextBox 7"/>
          <p:cNvSpPr txBox="1"/>
          <p:nvPr/>
        </p:nvSpPr>
        <p:spPr>
          <a:xfrm>
            <a:off x="457200" y="731520"/>
            <a:ext cx="2359044" cy="2585323"/>
          </a:xfrm>
          <a:prstGeom prst="rect">
            <a:avLst/>
          </a:prstGeom>
          <a:noFill/>
        </p:spPr>
        <p:txBody>
          <a:bodyPr wrap="none">
            <a:spAutoFit/>
          </a:bodyPr>
          <a:lstStyle/>
          <a:p>
            <a:pPr marL="285750" indent="-285750">
              <a:buFont typeface="Arial" panose="020B0604020202020204" pitchFamily="34" charset="0"/>
              <a:buChar char="•"/>
              <a:defRPr sz="1800" b="0">
                <a:solidFill>
                  <a:srgbClr val="FFFFFF"/>
                </a:solidFill>
              </a:defRPr>
            </a:pPr>
            <a:r>
              <a:rPr dirty="0"/>
              <a:t>AI literacy</a:t>
            </a:r>
            <a:endParaRPr lang="en-GB" dirty="0"/>
          </a:p>
          <a:p>
            <a:pPr marL="285750" indent="-285750">
              <a:buFont typeface="Arial" panose="020B0604020202020204" pitchFamily="34" charset="0"/>
              <a:buChar char="•"/>
              <a:defRPr sz="1800" b="0">
                <a:solidFill>
                  <a:srgbClr val="FFFFFF"/>
                </a:solidFill>
              </a:defRPr>
            </a:pPr>
            <a:r>
              <a:rPr dirty="0"/>
              <a:t>Robotics operation</a:t>
            </a:r>
            <a:endParaRPr lang="en-GB" dirty="0"/>
          </a:p>
          <a:p>
            <a:pPr>
              <a:defRPr sz="1800" b="0">
                <a:solidFill>
                  <a:srgbClr val="FFFFFF"/>
                </a:solidFill>
              </a:defRPr>
            </a:pPr>
            <a:r>
              <a:rPr dirty="0"/>
              <a:t>and maintenance</a:t>
            </a:r>
            <a:br>
              <a:rPr dirty="0"/>
            </a:br>
            <a:r>
              <a:rPr dirty="0"/>
              <a:t>Data analysis</a:t>
            </a:r>
            <a:br>
              <a:rPr dirty="0"/>
            </a:br>
            <a:r>
              <a:rPr dirty="0"/>
              <a:t>• Machine learning</a:t>
            </a:r>
            <a:br>
              <a:rPr dirty="0"/>
            </a:br>
            <a:r>
              <a:rPr dirty="0"/>
              <a:t>• Cybersecurity</a:t>
            </a:r>
            <a:br>
              <a:rPr dirty="0"/>
            </a:br>
            <a:r>
              <a:rPr dirty="0"/>
              <a:t>  awareness</a:t>
            </a:r>
            <a:br>
              <a:rPr dirty="0"/>
            </a:br>
            <a:r>
              <a:rPr dirty="0"/>
              <a:t>• Digital systems</a:t>
            </a:r>
            <a:br>
              <a:rPr dirty="0"/>
            </a:br>
            <a:r>
              <a:rPr dirty="0"/>
              <a:t>  management</a:t>
            </a:r>
          </a:p>
        </p:txBody>
      </p:sp>
      <p:sp>
        <p:nvSpPr>
          <p:cNvPr id="9" name="TextBox 8"/>
          <p:cNvSpPr txBox="1"/>
          <p:nvPr/>
        </p:nvSpPr>
        <p:spPr>
          <a:xfrm>
            <a:off x="3383280" y="731520"/>
            <a:ext cx="2560320" cy="4114800"/>
          </a:xfrm>
          <a:prstGeom prst="rect">
            <a:avLst/>
          </a:prstGeom>
          <a:noFill/>
        </p:spPr>
        <p:txBody>
          <a:bodyPr wrap="none">
            <a:spAutoFit/>
          </a:bodyPr>
          <a:lstStyle/>
          <a:p>
            <a:pPr>
              <a:defRPr sz="1800" b="0">
                <a:solidFill>
                  <a:srgbClr val="FFFFFF"/>
                </a:solidFill>
              </a:defRPr>
            </a:pPr>
            <a:r>
              <a:rPr dirty="0"/>
              <a:t>• Critical thinking</a:t>
            </a:r>
            <a:br>
              <a:rPr dirty="0"/>
            </a:br>
            <a:r>
              <a:rPr dirty="0"/>
              <a:t>• Creativity and</a:t>
            </a:r>
            <a:br>
              <a:rPr dirty="0"/>
            </a:br>
            <a:r>
              <a:rPr dirty="0"/>
              <a:t>  innovation</a:t>
            </a:r>
            <a:br>
              <a:rPr dirty="0"/>
            </a:br>
            <a:r>
              <a:rPr dirty="0"/>
              <a:t>• Complex problem-</a:t>
            </a:r>
            <a:br>
              <a:rPr dirty="0"/>
            </a:br>
            <a:r>
              <a:rPr dirty="0"/>
              <a:t>  solving</a:t>
            </a:r>
            <a:br>
              <a:rPr dirty="0"/>
            </a:br>
            <a:r>
              <a:rPr dirty="0"/>
              <a:t>• Adaptability</a:t>
            </a:r>
            <a:br>
              <a:rPr dirty="0"/>
            </a:br>
            <a:r>
              <a:rPr dirty="0"/>
              <a:t>• Ethical judgement</a:t>
            </a:r>
            <a:br>
              <a:rPr dirty="0"/>
            </a:br>
            <a:r>
              <a:rPr dirty="0"/>
              <a:t>• Communication</a:t>
            </a:r>
            <a:br>
              <a:rPr dirty="0"/>
            </a:br>
            <a:r>
              <a:rPr dirty="0"/>
              <a:t>  and teamwork</a:t>
            </a:r>
            <a:br>
              <a:rPr dirty="0"/>
            </a:br>
            <a:r>
              <a:rPr dirty="0"/>
              <a:t>• Leadership in</a:t>
            </a:r>
            <a:br>
              <a:rPr dirty="0"/>
            </a:br>
            <a:r>
              <a:rPr dirty="0"/>
              <a:t>  human–AI teams</a:t>
            </a:r>
          </a:p>
        </p:txBody>
      </p:sp>
      <p:sp>
        <p:nvSpPr>
          <p:cNvPr id="10" name="TextBox 9"/>
          <p:cNvSpPr txBox="1"/>
          <p:nvPr/>
        </p:nvSpPr>
        <p:spPr>
          <a:xfrm>
            <a:off x="10406070" y="68311"/>
            <a:ext cx="1377300" cy="1569660"/>
          </a:xfrm>
          <a:prstGeom prst="rect">
            <a:avLst/>
          </a:prstGeom>
          <a:noFill/>
        </p:spPr>
        <p:txBody>
          <a:bodyPr wrap="none">
            <a:spAutoFit/>
          </a:bodyPr>
          <a:lstStyle/>
          <a:p>
            <a:pPr>
              <a:defRPr sz="6000" b="1">
                <a:solidFill>
                  <a:srgbClr val="BEBEBE"/>
                </a:solidFill>
              </a:defRPr>
            </a:pPr>
            <a:r>
              <a:rPr sz="9600" dirty="0">
                <a:solidFill>
                  <a:schemeClr val="bg1">
                    <a:lumMod val="65000"/>
                  </a:schemeClr>
                </a:solidFill>
                <a:latin typeface="Anton" pitchFamily="2" charset="0"/>
              </a:rPr>
              <a:t>2</a:t>
            </a:r>
            <a:r>
              <a:rPr lang="en-GB" sz="9600" dirty="0">
                <a:solidFill>
                  <a:schemeClr val="bg1">
                    <a:lumMod val="65000"/>
                  </a:schemeClr>
                </a:solidFill>
                <a:latin typeface="Anton" pitchFamily="2" charset="0"/>
              </a:rPr>
              <a:t>6</a:t>
            </a:r>
            <a:endParaRPr sz="9600" dirty="0">
              <a:solidFill>
                <a:schemeClr val="bg1">
                  <a:lumMod val="65000"/>
                </a:schemeClr>
              </a:solidFill>
              <a:latin typeface="Anton" pitchFamily="2" charset="0"/>
            </a:endParaRPr>
          </a:p>
        </p:txBody>
      </p:sp>
      <p:sp>
        <p:nvSpPr>
          <p:cNvPr id="11" name="TextBox 10"/>
          <p:cNvSpPr txBox="1"/>
          <p:nvPr/>
        </p:nvSpPr>
        <p:spPr>
          <a:xfrm>
            <a:off x="9030484" y="1267232"/>
            <a:ext cx="2750561" cy="646331"/>
          </a:xfrm>
          <a:prstGeom prst="rect">
            <a:avLst/>
          </a:prstGeom>
          <a:noFill/>
        </p:spPr>
        <p:txBody>
          <a:bodyPr wrap="none">
            <a:spAutoFit/>
          </a:bodyPr>
          <a:lstStyle/>
          <a:p>
            <a:pPr algn="r">
              <a:defRPr sz="1800" b="1">
                <a:solidFill>
                  <a:srgbClr val="FFD700"/>
                </a:solidFill>
              </a:defRPr>
            </a:pPr>
            <a:r>
              <a:rPr dirty="0"/>
              <a:t>Future Skills and Human</a:t>
            </a:r>
            <a:br>
              <a:rPr dirty="0"/>
            </a:br>
            <a:r>
              <a:rPr dirty="0"/>
              <a:t>Capital Requirements</a:t>
            </a:r>
          </a:p>
        </p:txBody>
      </p:sp>
      <p:sp>
        <p:nvSpPr>
          <p:cNvPr id="12" name="TextBox 11"/>
          <p:cNvSpPr txBox="1"/>
          <p:nvPr/>
        </p:nvSpPr>
        <p:spPr>
          <a:xfrm>
            <a:off x="10116715" y="1879030"/>
            <a:ext cx="1699504" cy="289118"/>
          </a:xfrm>
          <a:prstGeom prst="rect">
            <a:avLst/>
          </a:prstGeom>
          <a:noFill/>
        </p:spPr>
        <p:txBody>
          <a:bodyPr wrap="none">
            <a:spAutoFit/>
          </a:bodyPr>
          <a:lstStyle/>
          <a:p>
            <a:pPr algn="ctr">
              <a:lnSpc>
                <a:spcPts val="1493"/>
              </a:lnSpc>
            </a:pPr>
            <a:r>
              <a:rPr lang="en-US" sz="1600" dirty="0">
                <a:solidFill>
                  <a:srgbClr val="FFFFFF"/>
                </a:solidFill>
                <a:latin typeface="Arial" panose="020B0604020202020204" pitchFamily="34" charset="0"/>
                <a:ea typeface="Anonymous Pro"/>
                <a:cs typeface="Arial" panose="020B0604020202020204" pitchFamily="34" charset="0"/>
                <a:sym typeface="Anonymous Pro"/>
              </a:rPr>
              <a:t>Olena </a:t>
            </a:r>
            <a:r>
              <a:rPr lang="en-US" sz="1600" dirty="0" err="1">
                <a:solidFill>
                  <a:srgbClr val="FFFFFF"/>
                </a:solidFill>
                <a:latin typeface="Arial" panose="020B0604020202020204" pitchFamily="34" charset="0"/>
                <a:ea typeface="Anonymous Pro"/>
                <a:cs typeface="Arial" panose="020B0604020202020204" pitchFamily="34" charset="0"/>
                <a:sym typeface="Anonymous Pro"/>
              </a:rPr>
              <a:t>Kokorieva</a:t>
            </a:r>
            <a:endParaRPr lang="en-US" sz="1600" spc="217" dirty="0">
              <a:solidFill>
                <a:schemeClr val="bg1"/>
              </a:solidFill>
              <a:latin typeface="Muli"/>
              <a:ea typeface="Muli"/>
              <a:cs typeface="Muli"/>
              <a:sym typeface="Muli"/>
            </a:endParaRPr>
          </a:p>
        </p:txBody>
      </p:sp>
      <p:sp>
        <p:nvSpPr>
          <p:cNvPr id="13" name="TextBox 12"/>
          <p:cNvSpPr txBox="1"/>
          <p:nvPr/>
        </p:nvSpPr>
        <p:spPr>
          <a:xfrm>
            <a:off x="6400800" y="2331452"/>
            <a:ext cx="5394960" cy="3170099"/>
          </a:xfrm>
          <a:prstGeom prst="rect">
            <a:avLst/>
          </a:prstGeom>
          <a:solidFill>
            <a:schemeClr val="dk1"/>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342900" indent="-342900">
              <a:buFont typeface="Wingdings" panose="05000000000000000000" pitchFamily="2" charset="2"/>
              <a:buChar char="q"/>
              <a:defRPr sz="1700" b="0">
                <a:solidFill>
                  <a:srgbClr val="FFFFFF"/>
                </a:solidFill>
              </a:defRPr>
            </a:pPr>
            <a:r>
              <a:rPr sz="2000" dirty="0">
                <a:latin typeface="Arial" panose="020B0604020202020204" pitchFamily="34" charset="0"/>
                <a:cs typeface="Arial" panose="020B0604020202020204" pitchFamily="34" charset="0"/>
              </a:rPr>
              <a:t> Technical skills: AI literacy, robotics, data </a:t>
            </a:r>
            <a:r>
              <a:rPr sz="2000" dirty="0" err="1">
                <a:latin typeface="Arial" panose="020B0604020202020204" pitchFamily="34" charset="0"/>
                <a:cs typeface="Arial" panose="020B0604020202020204" pitchFamily="34" charset="0"/>
              </a:rPr>
              <a:t>analytics,machine</a:t>
            </a:r>
            <a:r>
              <a:rPr sz="2000" dirty="0">
                <a:latin typeface="Arial" panose="020B0604020202020204" pitchFamily="34" charset="0"/>
                <a:cs typeface="Arial" panose="020B0604020202020204" pitchFamily="34" charset="0"/>
              </a:rPr>
              <a:t> learning and cybersecurity</a:t>
            </a:r>
            <a:endParaRPr lang="en-GB" sz="2000" dirty="0">
              <a:latin typeface="Arial" panose="020B0604020202020204" pitchFamily="34" charset="0"/>
              <a:cs typeface="Arial" panose="020B0604020202020204" pitchFamily="34" charset="0"/>
            </a:endParaRPr>
          </a:p>
          <a:p>
            <a:pPr>
              <a:defRPr sz="1700" b="0">
                <a:solidFill>
                  <a:srgbClr val="FFFFFF"/>
                </a:solidFill>
              </a:defRPr>
            </a:pPr>
            <a:endParaRPr lang="en-GB"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q"/>
              <a:defRPr sz="1700" b="0">
                <a:solidFill>
                  <a:srgbClr val="FFFFFF"/>
                </a:solidFill>
              </a:defRPr>
            </a:pPr>
            <a:r>
              <a:rPr sz="2000" dirty="0">
                <a:latin typeface="Arial" panose="020B0604020202020204" pitchFamily="34" charset="0"/>
                <a:cs typeface="Arial" panose="020B0604020202020204" pitchFamily="34" charset="0"/>
              </a:rPr>
              <a:t>Human skills: creativity, critical thinking, </a:t>
            </a:r>
            <a:r>
              <a:rPr sz="2000" dirty="0" err="1">
                <a:latin typeface="Arial" panose="020B0604020202020204" pitchFamily="34" charset="0"/>
                <a:cs typeface="Arial" panose="020B0604020202020204" pitchFamily="34" charset="0"/>
              </a:rPr>
              <a:t>leadership,adaptability</a:t>
            </a:r>
            <a:r>
              <a:rPr sz="2000" dirty="0">
                <a:latin typeface="Arial" panose="020B0604020202020204" pitchFamily="34" charset="0"/>
                <a:cs typeface="Arial" panose="020B0604020202020204" pitchFamily="34" charset="0"/>
              </a:rPr>
              <a:t> and communication</a:t>
            </a:r>
            <a:endParaRPr lang="en-GB" sz="2000" dirty="0">
              <a:latin typeface="Arial" panose="020B0604020202020204" pitchFamily="34" charset="0"/>
              <a:cs typeface="Arial" panose="020B0604020202020204" pitchFamily="34" charset="0"/>
            </a:endParaRPr>
          </a:p>
          <a:p>
            <a:pPr>
              <a:defRPr sz="1700" b="0">
                <a:solidFill>
                  <a:srgbClr val="FFFFFF"/>
                </a:solidFill>
              </a:defRPr>
            </a:pPr>
            <a:endParaRPr lang="en-GB"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q"/>
              <a:defRPr sz="1700" b="0">
                <a:solidFill>
                  <a:srgbClr val="FFFFFF"/>
                </a:solidFill>
              </a:defRPr>
            </a:pPr>
            <a:r>
              <a:rPr sz="2000" dirty="0">
                <a:latin typeface="Arial" panose="020B0604020202020204" pitchFamily="34" charset="0"/>
                <a:cs typeface="Arial" panose="020B0604020202020204" pitchFamily="34" charset="0"/>
              </a:rPr>
              <a:t>Human Capital Theory (Becker, 1993): investment</a:t>
            </a:r>
            <a:r>
              <a:rPr lang="en-GB" sz="200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in skills drives long-term performance</a:t>
            </a:r>
          </a:p>
        </p:txBody>
      </p:sp>
      <p:sp>
        <p:nvSpPr>
          <p:cNvPr id="15" name="TextBox 14"/>
          <p:cNvSpPr txBox="1"/>
          <p:nvPr/>
        </p:nvSpPr>
        <p:spPr>
          <a:xfrm>
            <a:off x="3840480" y="5806440"/>
            <a:ext cx="5303520" cy="457200"/>
          </a:xfrm>
          <a:prstGeom prst="rect">
            <a:avLst/>
          </a:prstGeom>
          <a:noFill/>
        </p:spPr>
        <p:txBody>
          <a:bodyPr wrap="none">
            <a:spAutoFit/>
          </a:bodyPr>
          <a:lstStyle/>
          <a:p>
            <a:pPr>
              <a:defRPr sz="1600" b="0">
                <a:solidFill>
                  <a:srgbClr val="FFFFFF"/>
                </a:solidFill>
              </a:defRPr>
            </a:pPr>
            <a:r>
              <a:rPr dirty="0"/>
              <a:t>Tesla’s competitive advantage will depend on combining</a:t>
            </a:r>
            <a:br>
              <a:rPr dirty="0"/>
            </a:br>
            <a:r>
              <a:rPr dirty="0"/>
              <a:t>advanced technical capability with distinctly human skills.</a:t>
            </a:r>
          </a:p>
        </p:txBody>
      </p:sp>
      <p:sp>
        <p:nvSpPr>
          <p:cNvPr id="18" name="Рамка 2">
            <a:extLst>
              <a:ext uri="{FF2B5EF4-FFF2-40B4-BE49-F238E27FC236}">
                <a16:creationId xmlns:a16="http://schemas.microsoft.com/office/drawing/2014/main" id="{1B316CB6-373B-83FE-9C62-DF36E7849CD6}"/>
              </a:ext>
            </a:extLst>
          </p:cNvPr>
          <p:cNvSpPr/>
          <p:nvPr/>
        </p:nvSpPr>
        <p:spPr>
          <a:xfrm>
            <a:off x="3077594" y="5664855"/>
            <a:ext cx="6646411" cy="889000"/>
          </a:xfrm>
          <a:prstGeom prst="frame">
            <a:avLst/>
          </a:prstGeom>
          <a:solidFill>
            <a:srgbClr val="C0A918"/>
          </a:solidFill>
          <a:ln>
            <a:solidFill>
              <a:srgbClr val="C0A918"/>
            </a:solid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par>
                          <p:cTn id="14" fill="hold">
                            <p:stCondLst>
                              <p:cond delay="500"/>
                            </p:stCondLst>
                            <p:childTnLst>
                              <p:par>
                                <p:cTn id="15" presetID="22" presetClass="entr" presetSubtype="1"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500"/>
                                        <p:tgtEl>
                                          <p:spTgt spid="5"/>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up)">
                                      <p:cBhvr>
                                        <p:cTn id="26" dur="500"/>
                                        <p:tgtEl>
                                          <p:spTgt spid="9"/>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up)">
                                      <p:cBhvr>
                                        <p:cTn id="29" dur="500"/>
                                        <p:tgtEl>
                                          <p:spTgt spid="7"/>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up)">
                                      <p:cBhvr>
                                        <p:cTn id="32" dur="500"/>
                                        <p:tgtEl>
                                          <p:spTgt spid="6"/>
                                        </p:tgtEl>
                                      </p:cBhvr>
                                    </p:animEffect>
                                  </p:childTnLst>
                                </p:cTn>
                              </p:par>
                            </p:childTnLst>
                          </p:cTn>
                        </p:par>
                        <p:par>
                          <p:cTn id="33" fill="hold">
                            <p:stCondLst>
                              <p:cond delay="1000"/>
                            </p:stCondLst>
                            <p:childTnLst>
                              <p:par>
                                <p:cTn id="34" presetID="14" presetClass="entr" presetSubtype="10" fill="hold" grpId="0" nodeType="afterEffect">
                                  <p:stCondLst>
                                    <p:cond delay="1000"/>
                                  </p:stCondLst>
                                  <p:childTnLst>
                                    <p:set>
                                      <p:cBhvr>
                                        <p:cTn id="35" dur="1" fill="hold">
                                          <p:stCondLst>
                                            <p:cond delay="0"/>
                                          </p:stCondLst>
                                        </p:cTn>
                                        <p:tgtEl>
                                          <p:spTgt spid="13"/>
                                        </p:tgtEl>
                                        <p:attrNameLst>
                                          <p:attrName>style.visibility</p:attrName>
                                        </p:attrNameLst>
                                      </p:cBhvr>
                                      <p:to>
                                        <p:strVal val="visible"/>
                                      </p:to>
                                    </p:set>
                                    <p:animEffect transition="in" filter="randombar(horizontal)">
                                      <p:cBhvr>
                                        <p:cTn id="36" dur="500"/>
                                        <p:tgtEl>
                                          <p:spTgt spid="13"/>
                                        </p:tgtEl>
                                      </p:cBhvr>
                                    </p:animEffect>
                                  </p:childTnLst>
                                </p:cTn>
                              </p:par>
                              <p:par>
                                <p:cTn id="37" presetID="2" presetClass="entr" presetSubtype="4" fill="hold" grpId="0" nodeType="withEffect">
                                  <p:stCondLst>
                                    <p:cond delay="100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1000"/>
                                  </p:stCondLst>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additive="base">
                                        <p:cTn id="43"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p:bldP spid="9" grpId="0"/>
      <p:bldP spid="10" grpId="0"/>
      <p:bldP spid="11" grpId="0"/>
      <p:bldP spid="12" grpId="0"/>
      <p:bldP spid="13" grpId="0" animBg="1"/>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2">
            <a:extLst>
              <a:ext uri="{FF2B5EF4-FFF2-40B4-BE49-F238E27FC236}">
                <a16:creationId xmlns:a16="http://schemas.microsoft.com/office/drawing/2014/main" id="{BC57609A-3310-EC8C-4A4E-158955460810}"/>
              </a:ext>
            </a:extLst>
          </p:cNvPr>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grpSp>
        <p:nvGrpSpPr>
          <p:cNvPr id="6" name="Group 3">
            <a:extLst>
              <a:ext uri="{FF2B5EF4-FFF2-40B4-BE49-F238E27FC236}">
                <a16:creationId xmlns:a16="http://schemas.microsoft.com/office/drawing/2014/main" id="{19F754EB-19A4-ED91-8B69-225C80642453}"/>
              </a:ext>
            </a:extLst>
          </p:cNvPr>
          <p:cNvGrpSpPr/>
          <p:nvPr/>
        </p:nvGrpSpPr>
        <p:grpSpPr>
          <a:xfrm>
            <a:off x="-545559" y="2088557"/>
            <a:ext cx="6028951" cy="6028951"/>
            <a:chOff x="0" y="0"/>
            <a:chExt cx="812800" cy="812800"/>
          </a:xfrm>
        </p:grpSpPr>
        <p:sp>
          <p:nvSpPr>
            <p:cNvPr id="7" name="Freeform 4">
              <a:extLst>
                <a:ext uri="{FF2B5EF4-FFF2-40B4-BE49-F238E27FC236}">
                  <a16:creationId xmlns:a16="http://schemas.microsoft.com/office/drawing/2014/main" id="{2E3B3F05-940B-723D-7923-F2C489EA856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3"/>
              <a:stretch>
                <a:fillRect/>
              </a:stretch>
            </a:blipFill>
          </p:spPr>
          <p:txBody>
            <a:bodyPr/>
            <a:lstStyle/>
            <a:p>
              <a:endParaRPr lang="en-GB"/>
            </a:p>
          </p:txBody>
        </p:sp>
      </p:grpSp>
      <p:sp>
        <p:nvSpPr>
          <p:cNvPr id="2" name="Rectangle 2">
            <a:extLst>
              <a:ext uri="{FF2B5EF4-FFF2-40B4-BE49-F238E27FC236}">
                <a16:creationId xmlns:a16="http://schemas.microsoft.com/office/drawing/2014/main" id="{1D6FB884-132A-6094-DE99-CDF146CA24C4}"/>
              </a:ext>
            </a:extLst>
          </p:cNvPr>
          <p:cNvSpPr>
            <a:spLocks noChangeArrowheads="1"/>
          </p:cNvSpPr>
          <p:nvPr/>
        </p:nvSpPr>
        <p:spPr bwMode="auto">
          <a:xfrm>
            <a:off x="3220341" y="1600200"/>
            <a:ext cx="5751318" cy="3067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26960" rIns="91440" bIns="45720" numCol="1" anchor="ctr" anchorCtr="0" compatLnSpc="1">
            <a:prstTxWarp prst="textNoShape">
              <a:avLst/>
            </a:prstTxWarp>
            <a:spAutoFit/>
          </a:bodyPr>
          <a:lstStyle>
            <a:lvl1pPr eaLnBrk="0" fontAlgn="base" hangingPunct="0">
              <a:spcBef>
                <a:spcPct val="0"/>
              </a:spcBef>
              <a:spcAft>
                <a:spcPct val="0"/>
              </a:spcAft>
              <a:tabLst>
                <a:tab pos="228600" algn="l"/>
              </a:tabLst>
              <a:defRPr>
                <a:solidFill>
                  <a:schemeClr val="tx1"/>
                </a:solidFill>
                <a:latin typeface="Arial" panose="020B0604020202020204" pitchFamily="34" charset="0"/>
              </a:defRPr>
            </a:lvl1pPr>
            <a:lvl2pPr eaLnBrk="0" fontAlgn="base" hangingPunct="0">
              <a:spcBef>
                <a:spcPct val="0"/>
              </a:spcBef>
              <a:spcAft>
                <a:spcPct val="0"/>
              </a:spcAft>
              <a:tabLst>
                <a:tab pos="228600" algn="l"/>
              </a:tabLst>
              <a:defRPr>
                <a:solidFill>
                  <a:schemeClr val="tx1"/>
                </a:solidFill>
                <a:latin typeface="Arial" panose="020B0604020202020204" pitchFamily="34" charset="0"/>
              </a:defRPr>
            </a:lvl2pPr>
            <a:lvl3pPr eaLnBrk="0" fontAlgn="base" hangingPunct="0">
              <a:spcBef>
                <a:spcPct val="0"/>
              </a:spcBef>
              <a:spcAft>
                <a:spcPct val="0"/>
              </a:spcAft>
              <a:tabLst>
                <a:tab pos="228600" algn="l"/>
              </a:tabLst>
              <a:defRPr>
                <a:solidFill>
                  <a:schemeClr val="tx1"/>
                </a:solidFill>
                <a:latin typeface="Arial" panose="020B0604020202020204" pitchFamily="34" charset="0"/>
              </a:defRPr>
            </a:lvl3pPr>
            <a:lvl4pPr eaLnBrk="0" fontAlgn="base" hangingPunct="0">
              <a:spcBef>
                <a:spcPct val="0"/>
              </a:spcBef>
              <a:spcAft>
                <a:spcPct val="0"/>
              </a:spcAft>
              <a:tabLst>
                <a:tab pos="228600" algn="l"/>
              </a:tabLst>
              <a:defRPr>
                <a:solidFill>
                  <a:schemeClr val="tx1"/>
                </a:solidFill>
                <a:latin typeface="Arial" panose="020B0604020202020204" pitchFamily="34" charset="0"/>
              </a:defRPr>
            </a:lvl4pPr>
            <a:lvl5pPr eaLnBrk="0" fontAlgn="base" hangingPunct="0">
              <a:spcBef>
                <a:spcPct val="0"/>
              </a:spcBef>
              <a:spcAft>
                <a:spcPct val="0"/>
              </a:spcAft>
              <a:tabLst>
                <a:tab pos="228600" algn="l"/>
              </a:tabLst>
              <a:defRPr>
                <a:solidFill>
                  <a:schemeClr val="tx1"/>
                </a:solidFill>
                <a:latin typeface="Arial" panose="020B0604020202020204" pitchFamily="34" charset="0"/>
              </a:defRPr>
            </a:lvl5pPr>
            <a:lvl6pPr eaLnBrk="0" fontAlgn="base" hangingPunct="0">
              <a:spcBef>
                <a:spcPct val="0"/>
              </a:spcBef>
              <a:spcAft>
                <a:spcPct val="0"/>
              </a:spcAft>
              <a:tabLst>
                <a:tab pos="228600" algn="l"/>
              </a:tabLst>
              <a:defRPr>
                <a:solidFill>
                  <a:schemeClr val="tx1"/>
                </a:solidFill>
                <a:latin typeface="Arial" panose="020B0604020202020204" pitchFamily="34" charset="0"/>
              </a:defRPr>
            </a:lvl6pPr>
            <a:lvl7pPr eaLnBrk="0" fontAlgn="base" hangingPunct="0">
              <a:spcBef>
                <a:spcPct val="0"/>
              </a:spcBef>
              <a:spcAft>
                <a:spcPct val="0"/>
              </a:spcAft>
              <a:tabLst>
                <a:tab pos="228600" algn="l"/>
              </a:tabLst>
              <a:defRPr>
                <a:solidFill>
                  <a:schemeClr val="tx1"/>
                </a:solidFill>
                <a:latin typeface="Arial" panose="020B0604020202020204" pitchFamily="34" charset="0"/>
              </a:defRPr>
            </a:lvl7pPr>
            <a:lvl8pPr eaLnBrk="0" fontAlgn="base" hangingPunct="0">
              <a:spcBef>
                <a:spcPct val="0"/>
              </a:spcBef>
              <a:spcAft>
                <a:spcPct val="0"/>
              </a:spcAft>
              <a:tabLst>
                <a:tab pos="228600" algn="l"/>
              </a:tabLst>
              <a:defRPr>
                <a:solidFill>
                  <a:schemeClr val="tx1"/>
                </a:solidFill>
                <a:latin typeface="Arial" panose="020B0604020202020204" pitchFamily="34" charset="0"/>
              </a:defRPr>
            </a:lvl8pPr>
            <a:lvl9pPr eaLnBrk="0" fontAlgn="base" hangingPunct="0">
              <a:spcBef>
                <a:spcPct val="0"/>
              </a:spcBef>
              <a:spcAft>
                <a:spcPct val="0"/>
              </a:spcAft>
              <a:tabLst>
                <a:tab pos="2286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28600" algn="l"/>
              </a:tabLst>
            </a:pPr>
            <a:endParaRPr kumimoji="0" lang="en-US" altLang="en-US" sz="2000" b="1" i="0" u="none" strike="noStrike" cap="none" normalizeH="0" baseline="0" dirty="0">
              <a:ln>
                <a:noFill/>
              </a:ln>
              <a:solidFill>
                <a:srgbClr val="4F81BD"/>
              </a:solidFill>
              <a:effectLst/>
              <a:latin typeface="Calibri" panose="020F0502020204030204" pitchFamily="34" charset="0"/>
              <a:ea typeface="MS Gothic" panose="020B0609070205080204" pitchFamily="49" charset="-128"/>
              <a:cs typeface="Times New Roman" panose="02020603050405020304" pitchFamily="18" charset="0"/>
            </a:endParaRP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v"/>
              <a:tabLst>
                <a:tab pos="228600" algn="l"/>
              </a:tabLst>
            </a:pPr>
            <a:r>
              <a:rPr kumimoji="0" lang="en-US" altLang="en-US" sz="2000" b="0" i="0" u="none" strike="noStrike" cap="none" normalizeH="0" baseline="0" dirty="0">
                <a:ln>
                  <a:noFill/>
                </a:ln>
                <a:solidFill>
                  <a:schemeClr val="bg1"/>
                </a:solidFill>
                <a:effectLst/>
                <a:latin typeface="Cambria" panose="02040503050406030204" pitchFamily="18" charset="0"/>
                <a:ea typeface="MS Mincho" panose="02020609040205080304" pitchFamily="49" charset="-128"/>
                <a:cs typeface="Times New Roman" panose="02020603050405020304" pitchFamily="18" charset="0"/>
              </a:rPr>
              <a:t>Continuous reskilling and </a:t>
            </a:r>
            <a:r>
              <a:rPr kumimoji="0" lang="en-US" altLang="en-US" sz="2000" b="0" i="0" u="none" strike="noStrike" cap="none" normalizeH="0" baseline="0" dirty="0" err="1">
                <a:ln>
                  <a:noFill/>
                </a:ln>
                <a:solidFill>
                  <a:schemeClr val="bg1"/>
                </a:solidFill>
                <a:effectLst/>
                <a:latin typeface="Cambria" panose="02040503050406030204" pitchFamily="18" charset="0"/>
                <a:ea typeface="MS Mincho" panose="02020609040205080304" pitchFamily="49" charset="-128"/>
                <a:cs typeface="Times New Roman" panose="02020603050405020304" pitchFamily="18" charset="0"/>
              </a:rPr>
              <a:t>personalised</a:t>
            </a:r>
            <a:r>
              <a:rPr kumimoji="0" lang="en-US" altLang="en-US" sz="2000" b="0" i="0" u="none" strike="noStrike" cap="none" normalizeH="0" baseline="0" dirty="0">
                <a:ln>
                  <a:noFill/>
                </a:ln>
                <a:solidFill>
                  <a:schemeClr val="bg1"/>
                </a:solidFill>
                <a:effectLst/>
                <a:latin typeface="Cambria" panose="02040503050406030204" pitchFamily="18" charset="0"/>
                <a:ea typeface="MS Mincho" panose="02020609040205080304" pitchFamily="49" charset="-128"/>
                <a:cs typeface="Times New Roman" panose="02020603050405020304" pitchFamily="18" charset="0"/>
              </a:rPr>
              <a:t> learning</a:t>
            </a:r>
            <a:endParaRPr kumimoji="0" lang="en-GB" altLang="en-US" sz="2000" b="0" i="0" u="none" strike="noStrike" cap="none" normalizeH="0" baseline="0" dirty="0">
              <a:ln>
                <a:noFill/>
              </a:ln>
              <a:solidFill>
                <a:schemeClr val="bg1"/>
              </a:solidFill>
              <a:effectLst/>
            </a:endParaRP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v"/>
              <a:tabLst>
                <a:tab pos="228600" algn="l"/>
              </a:tabLst>
            </a:pPr>
            <a:r>
              <a:rPr kumimoji="0" lang="en-US" altLang="en-US" sz="2000" b="0" i="0" u="none" strike="noStrike" cap="none" normalizeH="0" baseline="0" dirty="0">
                <a:ln>
                  <a:noFill/>
                </a:ln>
                <a:solidFill>
                  <a:schemeClr val="bg1"/>
                </a:solidFill>
                <a:effectLst/>
                <a:latin typeface="Cambria" panose="02040503050406030204" pitchFamily="18" charset="0"/>
                <a:ea typeface="MS Mincho" panose="02020609040205080304" pitchFamily="49" charset="-128"/>
                <a:cs typeface="Times New Roman" panose="02020603050405020304" pitchFamily="18" charset="0"/>
              </a:rPr>
              <a:t>Strategic workforce planning</a:t>
            </a:r>
            <a:endParaRPr kumimoji="0" lang="en-GB" altLang="en-US" sz="2000" b="0" i="0" u="none" strike="noStrike" cap="none" normalizeH="0" baseline="0" dirty="0">
              <a:ln>
                <a:noFill/>
              </a:ln>
              <a:solidFill>
                <a:schemeClr val="bg1"/>
              </a:solidFill>
              <a:effectLst/>
            </a:endParaRP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v"/>
              <a:tabLst>
                <a:tab pos="228600" algn="l"/>
              </a:tabLst>
            </a:pPr>
            <a:r>
              <a:rPr kumimoji="0" lang="en-US" altLang="en-US" sz="2000" b="0" i="0" u="none" strike="noStrike" cap="none" normalizeH="0" baseline="0" dirty="0">
                <a:ln>
                  <a:noFill/>
                </a:ln>
                <a:solidFill>
                  <a:schemeClr val="bg1"/>
                </a:solidFill>
                <a:effectLst/>
                <a:latin typeface="Cambria" panose="02040503050406030204" pitchFamily="18" charset="0"/>
                <a:ea typeface="MS Mincho" panose="02020609040205080304" pitchFamily="49" charset="-128"/>
                <a:cs typeface="Times New Roman" panose="02020603050405020304" pitchFamily="18" charset="0"/>
              </a:rPr>
              <a:t>Internal mobility and cross-functional careers</a:t>
            </a:r>
            <a:endParaRPr kumimoji="0" lang="en-GB" altLang="en-US" sz="2000" b="0" i="0" u="none" strike="noStrike" cap="none" normalizeH="0" baseline="0" dirty="0">
              <a:ln>
                <a:noFill/>
              </a:ln>
              <a:solidFill>
                <a:schemeClr val="bg1"/>
              </a:solidFill>
              <a:effectLst/>
            </a:endParaRP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v"/>
              <a:tabLst>
                <a:tab pos="228600" algn="l"/>
              </a:tabLst>
            </a:pPr>
            <a:r>
              <a:rPr kumimoji="0" lang="en-US" altLang="en-US" sz="2000" b="0" i="0" u="none" strike="noStrike" cap="none" normalizeH="0" baseline="0" dirty="0">
                <a:ln>
                  <a:noFill/>
                </a:ln>
                <a:solidFill>
                  <a:schemeClr val="bg1"/>
                </a:solidFill>
                <a:effectLst/>
                <a:latin typeface="Cambria" panose="02040503050406030204" pitchFamily="18" charset="0"/>
                <a:ea typeface="MS Mincho" panose="02020609040205080304" pitchFamily="49" charset="-128"/>
                <a:cs typeface="Times New Roman" panose="02020603050405020304" pitchFamily="18" charset="0"/>
              </a:rPr>
              <a:t>Responsible AI governance</a:t>
            </a:r>
            <a:endParaRPr kumimoji="0" lang="en-GB" altLang="en-US" sz="2000" b="0" i="0" u="none" strike="noStrike" cap="none" normalizeH="0" baseline="0" dirty="0">
              <a:ln>
                <a:noFill/>
              </a:ln>
              <a:solidFill>
                <a:schemeClr val="bg1"/>
              </a:solidFill>
              <a:effectLst/>
            </a:endParaRP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v"/>
              <a:tabLst>
                <a:tab pos="228600" algn="l"/>
              </a:tabLst>
            </a:pPr>
            <a:r>
              <a:rPr kumimoji="0" lang="en-US" altLang="en-US" sz="2000" b="0" i="0" u="none" strike="noStrike" cap="none" normalizeH="0" baseline="0" dirty="0">
                <a:ln>
                  <a:noFill/>
                </a:ln>
                <a:solidFill>
                  <a:schemeClr val="bg1"/>
                </a:solidFill>
                <a:effectLst/>
                <a:latin typeface="Cambria" panose="02040503050406030204" pitchFamily="18" charset="0"/>
                <a:ea typeface="MS Mincho" panose="02020609040205080304" pitchFamily="49" charset="-128"/>
                <a:cs typeface="Times New Roman" panose="02020603050405020304" pitchFamily="18" charset="0"/>
              </a:rPr>
              <a:t>Employee wellbeing and engagement</a:t>
            </a:r>
            <a:endParaRPr kumimoji="0" lang="en-GB" altLang="en-US" sz="2000" b="0" i="0" u="none" strike="noStrike" cap="none" normalizeH="0" baseline="0" dirty="0">
              <a:ln>
                <a:noFill/>
              </a:ln>
              <a:solidFill>
                <a:schemeClr val="bg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 name="Рамка 2">
            <a:extLst>
              <a:ext uri="{FF2B5EF4-FFF2-40B4-BE49-F238E27FC236}">
                <a16:creationId xmlns:a16="http://schemas.microsoft.com/office/drawing/2014/main" id="{61EB3770-90E1-2A09-9204-DC4215F0397A}"/>
              </a:ext>
            </a:extLst>
          </p:cNvPr>
          <p:cNvSpPr/>
          <p:nvPr/>
        </p:nvSpPr>
        <p:spPr>
          <a:xfrm>
            <a:off x="2844936" y="5257800"/>
            <a:ext cx="6760041" cy="1328628"/>
          </a:xfrm>
          <a:prstGeom prst="frame">
            <a:avLst/>
          </a:prstGeom>
          <a:solidFill>
            <a:srgbClr val="C0A918"/>
          </a:solidFill>
          <a:ln>
            <a:solidFill>
              <a:srgbClr val="C0A918"/>
            </a:solid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highlight>
                <a:srgbClr val="C0A918"/>
              </a:highlight>
            </a:endParaRPr>
          </a:p>
        </p:txBody>
      </p:sp>
      <p:sp>
        <p:nvSpPr>
          <p:cNvPr id="4" name="Rectangle 3">
            <a:extLst>
              <a:ext uri="{FF2B5EF4-FFF2-40B4-BE49-F238E27FC236}">
                <a16:creationId xmlns:a16="http://schemas.microsoft.com/office/drawing/2014/main" id="{1E527E91-4E27-6C60-C893-C064FF39863A}"/>
              </a:ext>
            </a:extLst>
          </p:cNvPr>
          <p:cNvSpPr>
            <a:spLocks noChangeArrowheads="1"/>
          </p:cNvSpPr>
          <p:nvPr/>
        </p:nvSpPr>
        <p:spPr bwMode="auto">
          <a:xfrm>
            <a:off x="2993773" y="5414282"/>
            <a:ext cx="6462365" cy="101566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bg1"/>
                </a:solidFill>
                <a:effectLst/>
                <a:latin typeface="Arial" panose="020B0604020202020204" pitchFamily="34" charset="0"/>
                <a:ea typeface="MS Mincho" panose="02020609040205080304" pitchFamily="49" charset="-128"/>
                <a:cs typeface="Arial" panose="020B0604020202020204" pitchFamily="34" charset="0"/>
              </a:rPr>
              <a:t>Tesla should develop a human-</a:t>
            </a:r>
            <a:r>
              <a:rPr kumimoji="0" lang="en-US" altLang="en-US" sz="2000" b="0" i="0" u="none" strike="noStrike" cap="none" normalizeH="0" baseline="0" dirty="0" err="1">
                <a:ln>
                  <a:noFill/>
                </a:ln>
                <a:solidFill>
                  <a:schemeClr val="bg1"/>
                </a:solidFill>
                <a:effectLst/>
                <a:latin typeface="Arial" panose="020B0604020202020204" pitchFamily="34" charset="0"/>
                <a:ea typeface="MS Mincho" panose="02020609040205080304" pitchFamily="49" charset="-128"/>
                <a:cs typeface="Arial" panose="020B0604020202020204" pitchFamily="34" charset="0"/>
              </a:rPr>
              <a:t>centred</a:t>
            </a:r>
            <a:r>
              <a:rPr kumimoji="0" lang="en-US" altLang="en-US" sz="2000" b="0" i="0" u="none" strike="noStrike" cap="none" normalizeH="0" baseline="0" dirty="0">
                <a:ln>
                  <a:noFill/>
                </a:ln>
                <a:solidFill>
                  <a:schemeClr val="bg1"/>
                </a:solidFill>
                <a:effectLst/>
                <a:latin typeface="Arial" panose="020B0604020202020204" pitchFamily="34" charset="0"/>
                <a:ea typeface="MS Mincho" panose="02020609040205080304" pitchFamily="49" charset="-128"/>
                <a:cs typeface="Arial" panose="020B0604020202020204" pitchFamily="34" charset="0"/>
              </a:rPr>
              <a:t> AI workforce strategy that combines technological investment with continuous employee development.</a:t>
            </a:r>
            <a:endParaRPr kumimoji="0" lang="en-GB" altLang="en-US" sz="20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CE8247BF-76AC-5C13-CC68-85405D7C1D7E}"/>
              </a:ext>
            </a:extLst>
          </p:cNvPr>
          <p:cNvSpPr txBox="1"/>
          <p:nvPr/>
        </p:nvSpPr>
        <p:spPr>
          <a:xfrm>
            <a:off x="8572963" y="1456267"/>
            <a:ext cx="3530600" cy="369332"/>
          </a:xfrm>
          <a:prstGeom prst="rect">
            <a:avLst/>
          </a:prstGeom>
          <a:noFill/>
        </p:spPr>
        <p:txBody>
          <a:bodyPr wrap="square" rtlCol="0">
            <a:spAutoFit/>
          </a:bodyPr>
          <a:lstStyle/>
          <a:p>
            <a:r>
              <a:rPr lang="en-US" altLang="en-US" b="1" dirty="0">
                <a:solidFill>
                  <a:srgbClr val="F4D314"/>
                </a:solidFill>
                <a:latin typeface="Muli" panose="020B0604020202020204" charset="0"/>
                <a:ea typeface="MS Gothic" panose="020B0609070205080204" pitchFamily="49" charset="-128"/>
                <a:cs typeface="Times New Roman" panose="02020603050405020304" pitchFamily="18" charset="0"/>
              </a:rPr>
              <a:t>Preparing Tesla's Workforce</a:t>
            </a:r>
            <a:endParaRPr lang="en-GB" dirty="0">
              <a:solidFill>
                <a:srgbClr val="F4D314"/>
              </a:solidFill>
              <a:latin typeface="Muli" panose="020B0604020202020204" charset="0"/>
            </a:endParaRPr>
          </a:p>
        </p:txBody>
      </p:sp>
      <p:sp>
        <p:nvSpPr>
          <p:cNvPr id="9" name="TextBox 14">
            <a:extLst>
              <a:ext uri="{FF2B5EF4-FFF2-40B4-BE49-F238E27FC236}">
                <a16:creationId xmlns:a16="http://schemas.microsoft.com/office/drawing/2014/main" id="{78D5B585-3A8A-C61F-D4CA-B54E70093112}"/>
              </a:ext>
            </a:extLst>
          </p:cNvPr>
          <p:cNvSpPr txBox="1"/>
          <p:nvPr/>
        </p:nvSpPr>
        <p:spPr>
          <a:xfrm>
            <a:off x="9013230" y="-1058220"/>
            <a:ext cx="2781847" cy="2843086"/>
          </a:xfrm>
          <a:prstGeom prst="rect">
            <a:avLst/>
          </a:prstGeom>
        </p:spPr>
        <p:txBody>
          <a:bodyPr lIns="0" tIns="0" rIns="0" bIns="0" rtlCol="0" anchor="t">
            <a:spAutoFit/>
          </a:bodyPr>
          <a:lstStyle/>
          <a:p>
            <a:pPr algn="r">
              <a:lnSpc>
                <a:spcPts val="25137"/>
              </a:lnSpc>
            </a:pPr>
            <a:r>
              <a:rPr lang="en-US" sz="9600" dirty="0">
                <a:solidFill>
                  <a:srgbClr val="A6A6A6"/>
                </a:solidFill>
                <a:latin typeface="Anton"/>
                <a:ea typeface="Anton"/>
                <a:cs typeface="Anton"/>
                <a:sym typeface="Anton"/>
              </a:rPr>
              <a:t>27</a:t>
            </a:r>
          </a:p>
        </p:txBody>
      </p:sp>
      <p:sp>
        <p:nvSpPr>
          <p:cNvPr id="10" name="TextBox 9">
            <a:extLst>
              <a:ext uri="{FF2B5EF4-FFF2-40B4-BE49-F238E27FC236}">
                <a16:creationId xmlns:a16="http://schemas.microsoft.com/office/drawing/2014/main" id="{523FAAD8-D14A-6FE5-5D8F-9695FA8A620E}"/>
              </a:ext>
            </a:extLst>
          </p:cNvPr>
          <p:cNvSpPr txBox="1"/>
          <p:nvPr/>
        </p:nvSpPr>
        <p:spPr>
          <a:xfrm>
            <a:off x="10142924" y="1825599"/>
            <a:ext cx="1757478"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dirty="0">
                <a:solidFill>
                  <a:srgbClr val="FFFFFF"/>
                </a:solidFill>
                <a:latin typeface="Arial" panose="020B0604020202020204" pitchFamily="34" charset="0"/>
                <a:ea typeface="Anonymous Pro"/>
                <a:cs typeface="Arial" panose="020B0604020202020204" pitchFamily="34" charset="0"/>
                <a:sym typeface="Anonymous Pro"/>
              </a:rPr>
              <a:t>Olena </a:t>
            </a:r>
            <a:r>
              <a:rPr lang="en-US" sz="1600" dirty="0" err="1">
                <a:solidFill>
                  <a:srgbClr val="FFFFFF"/>
                </a:solidFill>
                <a:latin typeface="Arial" panose="020B0604020202020204" pitchFamily="34" charset="0"/>
                <a:ea typeface="Anonymous Pro"/>
                <a:cs typeface="Arial" panose="020B0604020202020204" pitchFamily="34" charset="0"/>
                <a:sym typeface="Anonymous Pro"/>
              </a:rPr>
              <a:t>Kokorieva</a:t>
            </a:r>
            <a:endParaRPr lang="en-US" sz="1600" spc="217" dirty="0">
              <a:solidFill>
                <a:schemeClr val="bg1"/>
              </a:solidFill>
              <a:latin typeface="Muli"/>
              <a:ea typeface="Muli"/>
              <a:cs typeface="Muli"/>
              <a:sym typeface="Muli"/>
            </a:endParaRPr>
          </a:p>
        </p:txBody>
      </p:sp>
    </p:spTree>
    <p:extLst>
      <p:ext uri="{BB962C8B-B14F-4D97-AF65-F5344CB8AC3E}">
        <p14:creationId xmlns:p14="http://schemas.microsoft.com/office/powerpoint/2010/main" val="2373457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500"/>
                            </p:stCondLst>
                            <p:childTnLst>
                              <p:par>
                                <p:cTn id="15" presetID="22" presetClass="entr" presetSubtype="1" fill="hold" grpId="0" nodeType="after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wipe(up)">
                                      <p:cBhvr>
                                        <p:cTn id="17" dur="500"/>
                                        <p:tgtEl>
                                          <p:spTgt spid="2">
                                            <p:txEl>
                                              <p:pRg st="1" end="1"/>
                                            </p:txEl>
                                          </p:spTgt>
                                        </p:tgtEl>
                                      </p:cBhvr>
                                    </p:animEffect>
                                  </p:childTnLst>
                                </p:cTn>
                              </p:par>
                            </p:childTnLst>
                          </p:cTn>
                        </p:par>
                        <p:par>
                          <p:cTn id="18" fill="hold">
                            <p:stCondLst>
                              <p:cond delay="1000"/>
                            </p:stCondLst>
                            <p:childTnLst>
                              <p:par>
                                <p:cTn id="19" presetID="22" presetClass="entr" presetSubtype="1" fill="hold" grpId="0" nodeType="afterEffect">
                                  <p:stCondLst>
                                    <p:cond delay="100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wipe(up)">
                                      <p:cBhvr>
                                        <p:cTn id="21" dur="500"/>
                                        <p:tgtEl>
                                          <p:spTgt spid="2">
                                            <p:txEl>
                                              <p:pRg st="2" end="2"/>
                                            </p:txEl>
                                          </p:spTgt>
                                        </p:tgtEl>
                                      </p:cBhvr>
                                    </p:animEffect>
                                  </p:childTnLst>
                                </p:cTn>
                              </p:par>
                            </p:childTnLst>
                          </p:cTn>
                        </p:par>
                        <p:par>
                          <p:cTn id="22" fill="hold">
                            <p:stCondLst>
                              <p:cond delay="2500"/>
                            </p:stCondLst>
                            <p:childTnLst>
                              <p:par>
                                <p:cTn id="23" presetID="22" presetClass="entr" presetSubtype="1" fill="hold" grpId="0" nodeType="afterEffect">
                                  <p:stCondLst>
                                    <p:cond delay="1000"/>
                                  </p:stCondLst>
                                  <p:childTnLst>
                                    <p:set>
                                      <p:cBhvr>
                                        <p:cTn id="24" dur="1" fill="hold">
                                          <p:stCondLst>
                                            <p:cond delay="0"/>
                                          </p:stCondLst>
                                        </p:cTn>
                                        <p:tgtEl>
                                          <p:spTgt spid="2">
                                            <p:txEl>
                                              <p:pRg st="3" end="3"/>
                                            </p:txEl>
                                          </p:spTgt>
                                        </p:tgtEl>
                                        <p:attrNameLst>
                                          <p:attrName>style.visibility</p:attrName>
                                        </p:attrNameLst>
                                      </p:cBhvr>
                                      <p:to>
                                        <p:strVal val="visible"/>
                                      </p:to>
                                    </p:set>
                                    <p:animEffect transition="in" filter="wipe(up)">
                                      <p:cBhvr>
                                        <p:cTn id="25" dur="500"/>
                                        <p:tgtEl>
                                          <p:spTgt spid="2">
                                            <p:txEl>
                                              <p:pRg st="3" end="3"/>
                                            </p:txEl>
                                          </p:spTgt>
                                        </p:tgtEl>
                                      </p:cBhvr>
                                    </p:animEffect>
                                  </p:childTnLst>
                                </p:cTn>
                              </p:par>
                            </p:childTnLst>
                          </p:cTn>
                        </p:par>
                        <p:par>
                          <p:cTn id="26" fill="hold">
                            <p:stCondLst>
                              <p:cond delay="4000"/>
                            </p:stCondLst>
                            <p:childTnLst>
                              <p:par>
                                <p:cTn id="27" presetID="22" presetClass="entr" presetSubtype="1" fill="hold" grpId="0" nodeType="afterEffect">
                                  <p:stCondLst>
                                    <p:cond delay="100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wipe(up)">
                                      <p:cBhvr>
                                        <p:cTn id="29" dur="500"/>
                                        <p:tgtEl>
                                          <p:spTgt spid="2">
                                            <p:txEl>
                                              <p:pRg st="4" end="4"/>
                                            </p:txEl>
                                          </p:spTgt>
                                        </p:tgtEl>
                                      </p:cBhvr>
                                    </p:animEffect>
                                  </p:childTnLst>
                                </p:cTn>
                              </p:par>
                            </p:childTnLst>
                          </p:cTn>
                        </p:par>
                        <p:par>
                          <p:cTn id="30" fill="hold">
                            <p:stCondLst>
                              <p:cond delay="5500"/>
                            </p:stCondLst>
                            <p:childTnLst>
                              <p:par>
                                <p:cTn id="31" presetID="22" presetClass="entr" presetSubtype="1" fill="hold" grpId="0" nodeType="afterEffect">
                                  <p:stCondLst>
                                    <p:cond delay="1000"/>
                                  </p:stCondLst>
                                  <p:childTnLst>
                                    <p:set>
                                      <p:cBhvr>
                                        <p:cTn id="32" dur="1" fill="hold">
                                          <p:stCondLst>
                                            <p:cond delay="0"/>
                                          </p:stCondLst>
                                        </p:cTn>
                                        <p:tgtEl>
                                          <p:spTgt spid="2">
                                            <p:txEl>
                                              <p:pRg st="5" end="5"/>
                                            </p:txEl>
                                          </p:spTgt>
                                        </p:tgtEl>
                                        <p:attrNameLst>
                                          <p:attrName>style.visibility</p:attrName>
                                        </p:attrNameLst>
                                      </p:cBhvr>
                                      <p:to>
                                        <p:strVal val="visible"/>
                                      </p:to>
                                    </p:set>
                                    <p:animEffect transition="in" filter="wipe(up)">
                                      <p:cBhvr>
                                        <p:cTn id="33" dur="500"/>
                                        <p:tgtEl>
                                          <p:spTgt spid="2">
                                            <p:txEl>
                                              <p:pRg st="5" end="5"/>
                                            </p:txEl>
                                          </p:spTgt>
                                        </p:tgtEl>
                                      </p:cBhvr>
                                    </p:animEffect>
                                  </p:childTnLst>
                                </p:cTn>
                              </p:par>
                            </p:childTnLst>
                          </p:cTn>
                        </p:par>
                        <p:par>
                          <p:cTn id="34" fill="hold">
                            <p:stCondLst>
                              <p:cond delay="7000"/>
                            </p:stCondLst>
                            <p:childTnLst>
                              <p:par>
                                <p:cTn id="35" presetID="2" presetClass="entr" presetSubtype="4" fill="hold" grpId="0" nodeType="after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fill="hold"/>
                                        <p:tgtEl>
                                          <p:spTgt spid="3"/>
                                        </p:tgtEl>
                                        <p:attrNameLst>
                                          <p:attrName>ppt_x</p:attrName>
                                        </p:attrNameLst>
                                      </p:cBhvr>
                                      <p:tavLst>
                                        <p:tav tm="0">
                                          <p:val>
                                            <p:strVal val="#ppt_x"/>
                                          </p:val>
                                        </p:tav>
                                        <p:tav tm="100000">
                                          <p:val>
                                            <p:strVal val="#ppt_x"/>
                                          </p:val>
                                        </p:tav>
                                      </p:tavLst>
                                    </p:anim>
                                    <p:anim calcmode="lin" valueType="num">
                                      <p:cBhvr additive="base">
                                        <p:cTn id="38" dur="500" fill="hold"/>
                                        <p:tgtEl>
                                          <p:spTgt spid="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500" fill="hold"/>
                                        <p:tgtEl>
                                          <p:spTgt spid="4"/>
                                        </p:tgtEl>
                                        <p:attrNameLst>
                                          <p:attrName>ppt_x</p:attrName>
                                        </p:attrNameLst>
                                      </p:cBhvr>
                                      <p:tavLst>
                                        <p:tav tm="0">
                                          <p:val>
                                            <p:strVal val="#ppt_x"/>
                                          </p:val>
                                        </p:tav>
                                        <p:tav tm="100000">
                                          <p:val>
                                            <p:strVal val="#ppt_x"/>
                                          </p:val>
                                        </p:tav>
                                      </p:tavLst>
                                    </p:anim>
                                    <p:anim calcmode="lin" valueType="num">
                                      <p:cBhvr additive="base">
                                        <p:cTn id="4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animBg="1"/>
      <p:bldP spid="4" grpId="0" animBg="1"/>
      <p:bldP spid="8" grpId="0"/>
      <p:bldP spid="9" grpId="0"/>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F025370C-B765-7ACF-5552-9B63A220F981}"/>
              </a:ext>
            </a:extLst>
          </p:cNvPr>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graphicFrame>
        <p:nvGraphicFramePr>
          <p:cNvPr id="2" name="Table 1">
            <a:extLst>
              <a:ext uri="{FF2B5EF4-FFF2-40B4-BE49-F238E27FC236}">
                <a16:creationId xmlns:a16="http://schemas.microsoft.com/office/drawing/2014/main" id="{516BFBF9-A2E7-93FB-D0F8-19482ABF5E6F}"/>
              </a:ext>
            </a:extLst>
          </p:cNvPr>
          <p:cNvGraphicFramePr>
            <a:graphicFrameLocks noGrp="1"/>
          </p:cNvGraphicFramePr>
          <p:nvPr>
            <p:extLst>
              <p:ext uri="{D42A27DB-BD31-4B8C-83A1-F6EECF244321}">
                <p14:modId xmlns:p14="http://schemas.microsoft.com/office/powerpoint/2010/main" val="3847759744"/>
              </p:ext>
            </p:extLst>
          </p:nvPr>
        </p:nvGraphicFramePr>
        <p:xfrm>
          <a:off x="198461" y="112488"/>
          <a:ext cx="5525347" cy="5543296"/>
        </p:xfrm>
        <a:graphic>
          <a:graphicData uri="http://schemas.openxmlformats.org/drawingml/2006/table">
            <a:tbl>
              <a:tblPr firstRow="1" firstCol="1" bandRow="1">
                <a:tableStyleId>{93296810-A885-4BE3-A3E7-6D5BEEA58F35}</a:tableStyleId>
              </a:tblPr>
              <a:tblGrid>
                <a:gridCol w="2751618">
                  <a:extLst>
                    <a:ext uri="{9D8B030D-6E8A-4147-A177-3AD203B41FA5}">
                      <a16:colId xmlns:a16="http://schemas.microsoft.com/office/drawing/2014/main" val="1118290488"/>
                    </a:ext>
                  </a:extLst>
                </a:gridCol>
                <a:gridCol w="2773729">
                  <a:extLst>
                    <a:ext uri="{9D8B030D-6E8A-4147-A177-3AD203B41FA5}">
                      <a16:colId xmlns:a16="http://schemas.microsoft.com/office/drawing/2014/main" val="692445911"/>
                    </a:ext>
                  </a:extLst>
                </a:gridCol>
              </a:tblGrid>
              <a:tr h="557066">
                <a:tc>
                  <a:txBody>
                    <a:bodyPr/>
                    <a:lstStyle/>
                    <a:p>
                      <a:pPr algn="ctr">
                        <a:lnSpc>
                          <a:spcPct val="115000"/>
                        </a:lnSpc>
                        <a:spcAft>
                          <a:spcPts val="1000"/>
                        </a:spcAft>
                        <a:buNone/>
                      </a:pPr>
                      <a:r>
                        <a:rPr lang="en-US" sz="1600" dirty="0">
                          <a:solidFill>
                            <a:schemeClr val="bg1"/>
                          </a:solidFill>
                          <a:effectLst/>
                        </a:rPr>
                        <a:t>Opportunities</a:t>
                      </a:r>
                      <a:endParaRPr lang="en-GB" sz="1600" dirty="0">
                        <a:solidFill>
                          <a:schemeClr val="bg1"/>
                        </a:solidFill>
                        <a:effectLst/>
                      </a:endParaRPr>
                    </a:p>
                    <a:p>
                      <a:pPr algn="ctr">
                        <a:lnSpc>
                          <a:spcPct val="115000"/>
                        </a:lnSpc>
                        <a:buNone/>
                      </a:pPr>
                      <a:r>
                        <a:rPr lang="en-US" sz="1100" dirty="0">
                          <a:solidFill>
                            <a:schemeClr val="bg1"/>
                          </a:solidFill>
                          <a:effectLst/>
                        </a:rPr>
                        <a:t> </a:t>
                      </a:r>
                      <a:endParaRPr lang="en-GB" sz="1100" dirty="0">
                        <a:solidFill>
                          <a:schemeClr val="bg1"/>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600" dirty="0">
                          <a:solidFill>
                            <a:schemeClr val="bg1"/>
                          </a:solidFill>
                          <a:effectLst/>
                        </a:rPr>
                        <a:t>Risks</a:t>
                      </a:r>
                      <a:endParaRPr lang="en-GB" sz="1600" dirty="0">
                        <a:solidFill>
                          <a:schemeClr val="bg1"/>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1552612654"/>
                  </a:ext>
                </a:extLst>
              </a:tr>
              <a:tr h="2832445">
                <a:tc>
                  <a:txBody>
                    <a:bodyPr/>
                    <a:lstStyle/>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bg1"/>
                          </a:solidFill>
                          <a:effectLst/>
                        </a:rPr>
                        <a:t>Higher productivity </a:t>
                      </a:r>
                      <a:endParaRPr lang="en-GB" sz="1600" dirty="0">
                        <a:solidFill>
                          <a:schemeClr val="bg1"/>
                        </a:solidFill>
                        <a:effectLst/>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bg1"/>
                          </a:solidFill>
                          <a:effectLst/>
                        </a:rPr>
                        <a:t>Improved workplace safety </a:t>
                      </a:r>
                      <a:endParaRPr lang="en-GB" sz="1600" dirty="0">
                        <a:solidFill>
                          <a:schemeClr val="bg1"/>
                        </a:solidFill>
                        <a:effectLst/>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bg1"/>
                          </a:solidFill>
                          <a:effectLst/>
                        </a:rPr>
                        <a:t>Faster innovation </a:t>
                      </a:r>
                      <a:endParaRPr lang="en-GB" sz="1600" dirty="0">
                        <a:solidFill>
                          <a:schemeClr val="bg1"/>
                        </a:solidFill>
                        <a:effectLst/>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bg1"/>
                          </a:solidFill>
                          <a:effectLst/>
                        </a:rPr>
                        <a:t>Reduced manufacturing costs </a:t>
                      </a:r>
                      <a:endParaRPr lang="en-GB" sz="1600" dirty="0">
                        <a:solidFill>
                          <a:schemeClr val="bg1"/>
                        </a:solidFill>
                        <a:effectLst/>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bg1"/>
                          </a:solidFill>
                          <a:effectLst/>
                        </a:rPr>
                        <a:t>Better quality and consistency </a:t>
                      </a:r>
                      <a:endParaRPr lang="en-GB" sz="1600" dirty="0">
                        <a:solidFill>
                          <a:schemeClr val="bg1"/>
                        </a:solidFill>
                        <a:effectLst/>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bg1"/>
                          </a:solidFill>
                          <a:effectLst/>
                        </a:rPr>
                        <a:t>More meaningful work for employees </a:t>
                      </a:r>
                      <a:endParaRPr lang="en-GB" sz="1600" dirty="0">
                        <a:solidFill>
                          <a:schemeClr val="bg1"/>
                        </a:solidFill>
                        <a:effectLst/>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bg1"/>
                          </a:solidFill>
                          <a:effectLst/>
                        </a:rPr>
                        <a:t>Greater </a:t>
                      </a:r>
                      <a:r>
                        <a:rPr lang="en-US" sz="1600" dirty="0" err="1">
                          <a:solidFill>
                            <a:schemeClr val="bg1"/>
                          </a:solidFill>
                          <a:effectLst/>
                        </a:rPr>
                        <a:t>organisational</a:t>
                      </a:r>
                      <a:r>
                        <a:rPr lang="en-US" sz="1600" dirty="0">
                          <a:solidFill>
                            <a:schemeClr val="bg1"/>
                          </a:solidFill>
                          <a:effectLst/>
                        </a:rPr>
                        <a:t> flexibility</a:t>
                      </a:r>
                      <a:endParaRPr lang="en-GB" sz="1600" dirty="0">
                        <a:solidFill>
                          <a:schemeClr val="bg1"/>
                        </a:solidFill>
                        <a:effectLst/>
                      </a:endParaRPr>
                    </a:p>
                    <a:p>
                      <a:pPr>
                        <a:lnSpc>
                          <a:spcPct val="115000"/>
                        </a:lnSpc>
                        <a:spcAft>
                          <a:spcPts val="1000"/>
                        </a:spcAft>
                        <a:buNone/>
                      </a:pPr>
                      <a:r>
                        <a:rPr lang="en-US" sz="1100" dirty="0">
                          <a:solidFill>
                            <a:schemeClr val="bg1"/>
                          </a:solidFill>
                          <a:effectLst/>
                        </a:rPr>
                        <a:t> </a:t>
                      </a:r>
                      <a:endParaRPr lang="en-GB" sz="1100" dirty="0">
                        <a:solidFill>
                          <a:schemeClr val="bg1"/>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tx1"/>
                          </a:solidFill>
                          <a:effectLst/>
                        </a:rPr>
                        <a:t>Job displacement and insecurity </a:t>
                      </a:r>
                      <a:endParaRPr lang="en-GB" sz="1600" dirty="0">
                        <a:solidFill>
                          <a:schemeClr val="tx1"/>
                        </a:solidFill>
                        <a:effectLst/>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tx1"/>
                          </a:solidFill>
                          <a:effectLst/>
                        </a:rPr>
                        <a:t>Employee resistance </a:t>
                      </a:r>
                      <a:endParaRPr lang="en-GB" sz="1600" dirty="0">
                        <a:solidFill>
                          <a:schemeClr val="tx1"/>
                        </a:solidFill>
                        <a:effectLst/>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tx1"/>
                          </a:solidFill>
                          <a:effectLst/>
                        </a:rPr>
                        <a:t>Rapid skill obsolescence </a:t>
                      </a:r>
                      <a:endParaRPr lang="en-GB" sz="1600" dirty="0">
                        <a:solidFill>
                          <a:schemeClr val="tx1"/>
                        </a:solidFill>
                        <a:effectLst/>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tx1"/>
                          </a:solidFill>
                          <a:effectLst/>
                        </a:rPr>
                        <a:t>AI bias and unfair decisions </a:t>
                      </a:r>
                      <a:endParaRPr lang="en-GB" sz="1600" dirty="0">
                        <a:solidFill>
                          <a:schemeClr val="tx1"/>
                        </a:solidFill>
                        <a:effectLst/>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tx1"/>
                          </a:solidFill>
                          <a:effectLst/>
                        </a:rPr>
                        <a:t>Cybersecurity and privacy threats </a:t>
                      </a:r>
                      <a:endParaRPr lang="en-GB" sz="1600" dirty="0">
                        <a:solidFill>
                          <a:schemeClr val="tx1"/>
                        </a:solidFill>
                        <a:effectLst/>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tx1"/>
                          </a:solidFill>
                          <a:effectLst/>
                        </a:rPr>
                        <a:t>Excessive employee monitoring </a:t>
                      </a:r>
                      <a:endParaRPr lang="en-GB" sz="1600" dirty="0">
                        <a:solidFill>
                          <a:schemeClr val="tx1"/>
                        </a:solidFill>
                        <a:effectLst/>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tx1"/>
                          </a:solidFill>
                          <a:effectLst/>
                        </a:rPr>
                        <a:t>Dependence on automated systems </a:t>
                      </a:r>
                      <a:endParaRPr lang="en-GB" sz="1600" dirty="0">
                        <a:solidFill>
                          <a:schemeClr val="tx1"/>
                        </a:solidFill>
                        <a:effectLst/>
                      </a:endParaRPr>
                    </a:p>
                    <a:p>
                      <a:pPr marL="342900" lvl="0" indent="-342900">
                        <a:lnSpc>
                          <a:spcPct val="116000"/>
                        </a:lnSpc>
                        <a:spcAft>
                          <a:spcPts val="800"/>
                        </a:spcAft>
                        <a:buSzPts val="1000"/>
                        <a:buFont typeface="Symbol" panose="05050102010706020507" pitchFamily="18" charset="2"/>
                        <a:buChar char=""/>
                        <a:tabLst>
                          <a:tab pos="457200" algn="l"/>
                        </a:tabLst>
                      </a:pPr>
                      <a:r>
                        <a:rPr lang="en-US" sz="1600" dirty="0">
                          <a:solidFill>
                            <a:schemeClr val="tx1"/>
                          </a:solidFill>
                          <a:effectLst/>
                        </a:rPr>
                        <a:t>Loss of human and tacit knowledge </a:t>
                      </a:r>
                      <a:endParaRPr lang="en-GB" sz="1600" dirty="0">
                        <a:solidFill>
                          <a:schemeClr val="tx1"/>
                        </a:solidFill>
                        <a:effectLst/>
                      </a:endParaRPr>
                    </a:p>
                    <a:p>
                      <a:pPr>
                        <a:lnSpc>
                          <a:spcPct val="115000"/>
                        </a:lnSpc>
                        <a:spcAft>
                          <a:spcPts val="1000"/>
                        </a:spcAft>
                        <a:buNone/>
                      </a:pPr>
                      <a:r>
                        <a:rPr lang="en-US" sz="1100" dirty="0">
                          <a:solidFill>
                            <a:schemeClr val="bg1"/>
                          </a:solidFill>
                          <a:effectLst/>
                        </a:rPr>
                        <a:t> </a:t>
                      </a:r>
                      <a:endParaRPr lang="en-GB" sz="1100" dirty="0">
                        <a:solidFill>
                          <a:schemeClr val="bg1"/>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326082629"/>
                  </a:ext>
                </a:extLst>
              </a:tr>
            </a:tbl>
          </a:graphicData>
        </a:graphic>
      </p:graphicFrame>
      <p:sp>
        <p:nvSpPr>
          <p:cNvPr id="3" name="Rectangle 2">
            <a:extLst>
              <a:ext uri="{FF2B5EF4-FFF2-40B4-BE49-F238E27FC236}">
                <a16:creationId xmlns:a16="http://schemas.microsoft.com/office/drawing/2014/main" id="{AF290ED1-F44A-8599-1D19-301977FB0DC6}"/>
              </a:ext>
            </a:extLst>
          </p:cNvPr>
          <p:cNvSpPr>
            <a:spLocks noChangeArrowheads="1"/>
          </p:cNvSpPr>
          <p:nvPr/>
        </p:nvSpPr>
        <p:spPr bwMode="auto">
          <a:xfrm>
            <a:off x="5892460" y="2093093"/>
            <a:ext cx="6130207" cy="3667630"/>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vert="horz" wrap="square" lIns="91440" tIns="126960" rIns="91440" bIns="45720" numCol="1" anchor="ctr" anchorCtr="0" compatLnSpc="1">
            <a:prstTxWarp prst="textNoShape">
              <a:avLst/>
            </a:prstTxWarp>
            <a:spAutoFit/>
          </a:bodyPr>
          <a:lstStyle>
            <a:lvl1pPr eaLnBrk="0" fontAlgn="base" hangingPunct="0">
              <a:spcBef>
                <a:spcPct val="0"/>
              </a:spcBef>
              <a:spcAft>
                <a:spcPct val="0"/>
              </a:spcAft>
              <a:tabLst>
                <a:tab pos="228600" algn="l"/>
              </a:tabLst>
              <a:defRPr>
                <a:solidFill>
                  <a:schemeClr val="tx1"/>
                </a:solidFill>
                <a:latin typeface="Arial" panose="020B0604020202020204" pitchFamily="34" charset="0"/>
              </a:defRPr>
            </a:lvl1pPr>
            <a:lvl2pPr eaLnBrk="0" fontAlgn="base" hangingPunct="0">
              <a:spcBef>
                <a:spcPct val="0"/>
              </a:spcBef>
              <a:spcAft>
                <a:spcPct val="0"/>
              </a:spcAft>
              <a:tabLst>
                <a:tab pos="228600" algn="l"/>
              </a:tabLst>
              <a:defRPr>
                <a:solidFill>
                  <a:schemeClr val="tx1"/>
                </a:solidFill>
                <a:latin typeface="Arial" panose="020B0604020202020204" pitchFamily="34" charset="0"/>
              </a:defRPr>
            </a:lvl2pPr>
            <a:lvl3pPr eaLnBrk="0" fontAlgn="base" hangingPunct="0">
              <a:spcBef>
                <a:spcPct val="0"/>
              </a:spcBef>
              <a:spcAft>
                <a:spcPct val="0"/>
              </a:spcAft>
              <a:tabLst>
                <a:tab pos="228600" algn="l"/>
              </a:tabLst>
              <a:defRPr>
                <a:solidFill>
                  <a:schemeClr val="tx1"/>
                </a:solidFill>
                <a:latin typeface="Arial" panose="020B0604020202020204" pitchFamily="34" charset="0"/>
              </a:defRPr>
            </a:lvl3pPr>
            <a:lvl4pPr eaLnBrk="0" fontAlgn="base" hangingPunct="0">
              <a:spcBef>
                <a:spcPct val="0"/>
              </a:spcBef>
              <a:spcAft>
                <a:spcPct val="0"/>
              </a:spcAft>
              <a:tabLst>
                <a:tab pos="228600" algn="l"/>
              </a:tabLst>
              <a:defRPr>
                <a:solidFill>
                  <a:schemeClr val="tx1"/>
                </a:solidFill>
                <a:latin typeface="Arial" panose="020B0604020202020204" pitchFamily="34" charset="0"/>
              </a:defRPr>
            </a:lvl4pPr>
            <a:lvl5pPr eaLnBrk="0" fontAlgn="base" hangingPunct="0">
              <a:spcBef>
                <a:spcPct val="0"/>
              </a:spcBef>
              <a:spcAft>
                <a:spcPct val="0"/>
              </a:spcAft>
              <a:tabLst>
                <a:tab pos="228600" algn="l"/>
              </a:tabLst>
              <a:defRPr>
                <a:solidFill>
                  <a:schemeClr val="tx1"/>
                </a:solidFill>
                <a:latin typeface="Arial" panose="020B0604020202020204" pitchFamily="34" charset="0"/>
              </a:defRPr>
            </a:lvl5pPr>
            <a:lvl6pPr eaLnBrk="0" fontAlgn="base" hangingPunct="0">
              <a:spcBef>
                <a:spcPct val="0"/>
              </a:spcBef>
              <a:spcAft>
                <a:spcPct val="0"/>
              </a:spcAft>
              <a:tabLst>
                <a:tab pos="228600" algn="l"/>
              </a:tabLst>
              <a:defRPr>
                <a:solidFill>
                  <a:schemeClr val="tx1"/>
                </a:solidFill>
                <a:latin typeface="Arial" panose="020B0604020202020204" pitchFamily="34" charset="0"/>
              </a:defRPr>
            </a:lvl6pPr>
            <a:lvl7pPr eaLnBrk="0" fontAlgn="base" hangingPunct="0">
              <a:spcBef>
                <a:spcPct val="0"/>
              </a:spcBef>
              <a:spcAft>
                <a:spcPct val="0"/>
              </a:spcAft>
              <a:tabLst>
                <a:tab pos="228600" algn="l"/>
              </a:tabLst>
              <a:defRPr>
                <a:solidFill>
                  <a:schemeClr val="tx1"/>
                </a:solidFill>
                <a:latin typeface="Arial" panose="020B0604020202020204" pitchFamily="34" charset="0"/>
              </a:defRPr>
            </a:lvl7pPr>
            <a:lvl8pPr eaLnBrk="0" fontAlgn="base" hangingPunct="0">
              <a:spcBef>
                <a:spcPct val="0"/>
              </a:spcBef>
              <a:spcAft>
                <a:spcPct val="0"/>
              </a:spcAft>
              <a:tabLst>
                <a:tab pos="228600" algn="l"/>
              </a:tabLst>
              <a:defRPr>
                <a:solidFill>
                  <a:schemeClr val="tx1"/>
                </a:solidFill>
                <a:latin typeface="Arial" panose="020B0604020202020204" pitchFamily="34" charset="0"/>
              </a:defRPr>
            </a:lvl8pPr>
            <a:lvl9pPr eaLnBrk="0" fontAlgn="base" hangingPunct="0">
              <a:spcBef>
                <a:spcPct val="0"/>
              </a:spcBef>
              <a:spcAft>
                <a:spcPct val="0"/>
              </a:spcAft>
              <a:tabLst>
                <a:tab pos="228600" algn="l"/>
              </a:tabLst>
              <a:defRPr>
                <a:solidFill>
                  <a:schemeClr val="tx1"/>
                </a:solidFill>
                <a:latin typeface="Arial" panose="020B0604020202020204" pitchFamily="34" charset="0"/>
              </a:defRPr>
            </a:lvl9pPr>
          </a:lstStyle>
          <a:p>
            <a:r>
              <a:rPr lang="en-US" altLang="en-US" sz="1900" b="1" dirty="0">
                <a:solidFill>
                  <a:srgbClr val="C0A918"/>
                </a:solidFill>
                <a:ea typeface="MS Mincho" panose="02020609040205080304" pitchFamily="49" charset="-128"/>
                <a:cs typeface="Arial" panose="020B0604020202020204" pitchFamily="34" charset="0"/>
              </a:rPr>
              <a:t>Critical Evaluation of Tesla’s Future Workforce:</a:t>
            </a:r>
            <a:endParaRPr lang="en-GB" altLang="en-US" sz="1900" dirty="0">
              <a:solidFill>
                <a:srgbClr val="C0A918"/>
              </a:solidFill>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tab pos="228600" algn="l"/>
              </a:tabLst>
            </a:pPr>
            <a:endParaRPr kumimoji="0" lang="en-US" altLang="en-US" sz="1900" b="0" i="0" u="none" strike="noStrike" cap="none" normalizeH="0" baseline="0" dirty="0">
              <a:ln>
                <a:noFill/>
              </a:ln>
              <a:solidFill>
                <a:schemeClr val="bg1"/>
              </a:solidFill>
              <a:effectLst/>
              <a:ea typeface="MS Mincho" panose="02020609040205080304" pitchFamily="49" charset="-128"/>
              <a:cs typeface="Arial" panose="020B0604020202020204"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Ø"/>
              <a:tabLst>
                <a:tab pos="228600" algn="l"/>
              </a:tabLst>
            </a:pPr>
            <a:r>
              <a:rPr kumimoji="0" lang="en-US" altLang="en-US" sz="1900" b="0" i="0" u="none" strike="noStrike" cap="none" normalizeH="0" baseline="0" dirty="0">
                <a:ln>
                  <a:noFill/>
                </a:ln>
                <a:solidFill>
                  <a:schemeClr val="bg1"/>
                </a:solidFill>
                <a:effectLst/>
                <a:ea typeface="MS Mincho" panose="02020609040205080304" pitchFamily="49" charset="-128"/>
                <a:cs typeface="Arial" panose="020B0604020202020204" pitchFamily="34" charset="0"/>
              </a:rPr>
              <a:t>Opportunities: productivity, innovation, safety, quality and flexibility</a:t>
            </a:r>
            <a:endParaRPr kumimoji="0" lang="en-GB" altLang="en-US" sz="1900" b="0" i="0" u="none" strike="noStrike" cap="none" normalizeH="0" baseline="0" dirty="0">
              <a:ln>
                <a:noFill/>
              </a:ln>
              <a:solidFill>
                <a:schemeClr val="bg1"/>
              </a:solidFill>
              <a:effectLst/>
              <a:cs typeface="Arial" panose="020B0604020202020204"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Ø"/>
              <a:tabLst>
                <a:tab pos="228600" algn="l"/>
              </a:tabLst>
            </a:pPr>
            <a:r>
              <a:rPr kumimoji="0" lang="en-US" altLang="en-US" sz="1900" b="0" i="0" u="none" strike="noStrike" cap="none" normalizeH="0" baseline="0" dirty="0">
                <a:ln>
                  <a:noFill/>
                </a:ln>
                <a:solidFill>
                  <a:schemeClr val="bg1"/>
                </a:solidFill>
                <a:effectLst/>
                <a:ea typeface="MS Mincho" panose="02020609040205080304" pitchFamily="49" charset="-128"/>
                <a:cs typeface="Arial" panose="020B0604020202020204" pitchFamily="34" charset="0"/>
              </a:rPr>
              <a:t>Risks: job insecurity, skills gaps, AI bias, cybersecurity and overdependence on automation</a:t>
            </a:r>
            <a:endParaRPr kumimoji="0" lang="en-GB" altLang="en-US" sz="1900" b="0" i="0" u="none" strike="noStrike" cap="none" normalizeH="0" baseline="0" dirty="0">
              <a:ln>
                <a:noFill/>
              </a:ln>
              <a:solidFill>
                <a:schemeClr val="bg1"/>
              </a:solidFill>
              <a:effectLst/>
              <a:cs typeface="Arial" panose="020B0604020202020204"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Ø"/>
              <a:tabLst>
                <a:tab pos="228600" algn="l"/>
              </a:tabLst>
            </a:pPr>
            <a:r>
              <a:rPr kumimoji="0" lang="en-US" altLang="en-US" sz="1900" b="0" i="0" u="none" strike="noStrike" cap="none" normalizeH="0" baseline="0" dirty="0">
                <a:ln>
                  <a:noFill/>
                </a:ln>
                <a:solidFill>
                  <a:schemeClr val="bg1"/>
                </a:solidFill>
                <a:effectLst/>
                <a:ea typeface="MS Mincho" panose="02020609040205080304" pitchFamily="49" charset="-128"/>
                <a:cs typeface="Arial" panose="020B0604020202020204" pitchFamily="34" charset="0"/>
              </a:rPr>
              <a:t>Resource-Based View (Barney, 1991): people remain Tesla's sustainable competitive advantage</a:t>
            </a:r>
            <a:endParaRPr kumimoji="0" lang="en-GB" altLang="en-US" sz="1900" b="0" i="0" u="none" strike="noStrike" cap="none" normalizeH="0" baseline="0" dirty="0">
              <a:ln>
                <a:noFill/>
              </a:ln>
              <a:solidFill>
                <a:schemeClr val="bg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tab pos="228600" algn="l"/>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 name="Рамка 2">
            <a:extLst>
              <a:ext uri="{FF2B5EF4-FFF2-40B4-BE49-F238E27FC236}">
                <a16:creationId xmlns:a16="http://schemas.microsoft.com/office/drawing/2014/main" id="{50BCA25E-AFD7-5C9F-C14A-A092EAE530C8}"/>
              </a:ext>
            </a:extLst>
          </p:cNvPr>
          <p:cNvSpPr/>
          <p:nvPr/>
        </p:nvSpPr>
        <p:spPr>
          <a:xfrm>
            <a:off x="2336800" y="5768272"/>
            <a:ext cx="7349067" cy="1089728"/>
          </a:xfrm>
          <a:prstGeom prst="frame">
            <a:avLst/>
          </a:prstGeom>
          <a:solidFill>
            <a:srgbClr val="C0A918"/>
          </a:solidFill>
          <a:ln>
            <a:solidFill>
              <a:srgbClr val="C0A918"/>
            </a:solid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 name="Rectangle 3">
            <a:extLst>
              <a:ext uri="{FF2B5EF4-FFF2-40B4-BE49-F238E27FC236}">
                <a16:creationId xmlns:a16="http://schemas.microsoft.com/office/drawing/2014/main" id="{9E1CD45C-0BA7-1237-A830-86A36F676157}"/>
              </a:ext>
            </a:extLst>
          </p:cNvPr>
          <p:cNvSpPr>
            <a:spLocks noChangeArrowheads="1"/>
          </p:cNvSpPr>
          <p:nvPr/>
        </p:nvSpPr>
        <p:spPr bwMode="auto">
          <a:xfrm>
            <a:off x="2590800" y="5922453"/>
            <a:ext cx="686646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tabLst/>
            </a:pPr>
            <a:r>
              <a:rPr kumimoji="0" lang="en-US" altLang="en-US" sz="2000" b="0" i="0" u="none" strike="noStrike" cap="none" normalizeH="0" baseline="0" dirty="0">
                <a:ln>
                  <a:noFill/>
                </a:ln>
                <a:solidFill>
                  <a:schemeClr val="bg1"/>
                </a:solidFill>
                <a:effectLst/>
                <a:latin typeface="Cambria" panose="02040503050406030204" pitchFamily="18" charset="0"/>
                <a:ea typeface="MS Mincho" panose="02020609040205080304" pitchFamily="49" charset="-128"/>
                <a:cs typeface="Times New Roman" panose="02020603050405020304" pitchFamily="18" charset="0"/>
              </a:rPr>
              <a:t>The benefits of automation will depend on how fairly, transparently and responsibly Tesla manages the transition.</a:t>
            </a:r>
            <a:endParaRPr kumimoji="0" lang="en-US" altLang="en-US" sz="2000" b="0" i="0" u="none" strike="noStrike" cap="none" normalizeH="0" baseline="0" dirty="0">
              <a:ln>
                <a:noFill/>
              </a:ln>
              <a:solidFill>
                <a:schemeClr val="bg1"/>
              </a:solidFill>
              <a:effectLst/>
              <a:latin typeface="Arial" panose="020B0604020202020204" pitchFamily="34" charset="0"/>
            </a:endParaRPr>
          </a:p>
        </p:txBody>
      </p:sp>
      <p:sp>
        <p:nvSpPr>
          <p:cNvPr id="6" name="TextBox 5">
            <a:extLst>
              <a:ext uri="{FF2B5EF4-FFF2-40B4-BE49-F238E27FC236}">
                <a16:creationId xmlns:a16="http://schemas.microsoft.com/office/drawing/2014/main" id="{92F59FDD-74EC-8A77-9F9B-2A7B3617FD3F}"/>
              </a:ext>
            </a:extLst>
          </p:cNvPr>
          <p:cNvSpPr txBox="1"/>
          <p:nvPr/>
        </p:nvSpPr>
        <p:spPr>
          <a:xfrm>
            <a:off x="9617793" y="1383634"/>
            <a:ext cx="2375746" cy="646331"/>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US" altLang="en-US" b="1" dirty="0">
                <a:solidFill>
                  <a:srgbClr val="C0A918"/>
                </a:solidFill>
                <a:latin typeface="Muli" panose="020B0604020202020204" charset="0"/>
                <a:ea typeface="MS Gothic" panose="020B0609070205080204" pitchFamily="49" charset="-128"/>
                <a:cs typeface="Times New Roman" panose="02020603050405020304" pitchFamily="18" charset="0"/>
              </a:rPr>
              <a:t>Critical Evaluation</a:t>
            </a:r>
          </a:p>
          <a:p>
            <a:endParaRPr lang="en-GB" dirty="0"/>
          </a:p>
        </p:txBody>
      </p:sp>
      <p:sp>
        <p:nvSpPr>
          <p:cNvPr id="7" name="TextBox 14">
            <a:extLst>
              <a:ext uri="{FF2B5EF4-FFF2-40B4-BE49-F238E27FC236}">
                <a16:creationId xmlns:a16="http://schemas.microsoft.com/office/drawing/2014/main" id="{5539C0FC-1B8E-DBFE-A96D-9A34556DCA8C}"/>
              </a:ext>
            </a:extLst>
          </p:cNvPr>
          <p:cNvSpPr txBox="1"/>
          <p:nvPr/>
        </p:nvSpPr>
        <p:spPr>
          <a:xfrm>
            <a:off x="9013230" y="-1058220"/>
            <a:ext cx="2781847" cy="2843086"/>
          </a:xfrm>
          <a:prstGeom prst="rect">
            <a:avLst/>
          </a:prstGeom>
        </p:spPr>
        <p:txBody>
          <a:bodyPr lIns="0" tIns="0" rIns="0" bIns="0" rtlCol="0" anchor="t">
            <a:spAutoFit/>
          </a:bodyPr>
          <a:lstStyle/>
          <a:p>
            <a:pPr algn="r">
              <a:lnSpc>
                <a:spcPts val="25137"/>
              </a:lnSpc>
            </a:pPr>
            <a:r>
              <a:rPr lang="en-US" sz="9600" dirty="0">
                <a:solidFill>
                  <a:srgbClr val="A6A6A6"/>
                </a:solidFill>
                <a:latin typeface="Anton"/>
                <a:ea typeface="Anton"/>
                <a:cs typeface="Anton"/>
                <a:sym typeface="Anton"/>
              </a:rPr>
              <a:t>28</a:t>
            </a:r>
          </a:p>
        </p:txBody>
      </p:sp>
      <p:sp>
        <p:nvSpPr>
          <p:cNvPr id="9" name="TextBox 8">
            <a:extLst>
              <a:ext uri="{FF2B5EF4-FFF2-40B4-BE49-F238E27FC236}">
                <a16:creationId xmlns:a16="http://schemas.microsoft.com/office/drawing/2014/main" id="{75E522DB-4F4D-CA37-99EA-1D82E75D6AAE}"/>
              </a:ext>
            </a:extLst>
          </p:cNvPr>
          <p:cNvSpPr txBox="1"/>
          <p:nvPr/>
        </p:nvSpPr>
        <p:spPr>
          <a:xfrm>
            <a:off x="10122266" y="1706799"/>
            <a:ext cx="1757478"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dirty="0">
                <a:solidFill>
                  <a:srgbClr val="FFFFFF"/>
                </a:solidFill>
                <a:latin typeface="Arial" panose="020B0604020202020204" pitchFamily="34" charset="0"/>
                <a:ea typeface="Anonymous Pro"/>
                <a:cs typeface="Arial" panose="020B0604020202020204" pitchFamily="34" charset="0"/>
                <a:sym typeface="Anonymous Pro"/>
              </a:rPr>
              <a:t>Olena </a:t>
            </a:r>
            <a:r>
              <a:rPr lang="en-US" sz="1600" dirty="0" err="1">
                <a:solidFill>
                  <a:srgbClr val="FFFFFF"/>
                </a:solidFill>
                <a:latin typeface="Arial" panose="020B0604020202020204" pitchFamily="34" charset="0"/>
                <a:ea typeface="Anonymous Pro"/>
                <a:cs typeface="Arial" panose="020B0604020202020204" pitchFamily="34" charset="0"/>
                <a:sym typeface="Anonymous Pro"/>
              </a:rPr>
              <a:t>Kokorieva</a:t>
            </a:r>
            <a:endParaRPr lang="en-US" sz="1600" spc="217" dirty="0">
              <a:solidFill>
                <a:schemeClr val="bg1"/>
              </a:solidFill>
              <a:latin typeface="Muli"/>
              <a:ea typeface="Muli"/>
              <a:cs typeface="Muli"/>
              <a:sym typeface="Muli"/>
            </a:endParaRPr>
          </a:p>
        </p:txBody>
      </p:sp>
    </p:spTree>
    <p:extLst>
      <p:ext uri="{BB962C8B-B14F-4D97-AF65-F5344CB8AC3E}">
        <p14:creationId xmlns:p14="http://schemas.microsoft.com/office/powerpoint/2010/main" val="3126483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par>
                          <p:cTn id="14" fill="hold">
                            <p:stCondLst>
                              <p:cond delay="500"/>
                            </p:stCondLst>
                            <p:childTnLst>
                              <p:par>
                                <p:cTn id="15" presetID="4" presetClass="entr" presetSubtype="3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ox(out)">
                                      <p:cBhvr>
                                        <p:cTn id="17" dur="2000"/>
                                        <p:tgtEl>
                                          <p:spTgt spid="2"/>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3">
                                            <p:bg/>
                                          </p:spTgt>
                                        </p:tgtEl>
                                        <p:attrNameLst>
                                          <p:attrName>style.visibility</p:attrName>
                                        </p:attrNameLst>
                                      </p:cBhvr>
                                      <p:to>
                                        <p:strVal val="visible"/>
                                      </p:to>
                                    </p:set>
                                    <p:animEffect transition="in" filter="wipe(up)">
                                      <p:cBhvr>
                                        <p:cTn id="20" dur="500"/>
                                        <p:tgtEl>
                                          <p:spTgt spid="3">
                                            <p:bg/>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wipe(up)">
                                      <p:cBhvr>
                                        <p:cTn id="23" dur="500"/>
                                        <p:tgtEl>
                                          <p:spTgt spid="3">
                                            <p:txEl>
                                              <p:pRg st="0" end="0"/>
                                            </p:txEl>
                                          </p:spTgt>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wipe(up)">
                                      <p:cBhvr>
                                        <p:cTn id="26" dur="500"/>
                                        <p:tgtEl>
                                          <p:spTgt spid="3">
                                            <p:txEl>
                                              <p:pRg st="2" end="2"/>
                                            </p:txEl>
                                          </p:spTgt>
                                        </p:tgtEl>
                                      </p:cBhvr>
                                    </p:animEffect>
                                  </p:childTnLst>
                                </p:cTn>
                              </p:par>
                              <p:par>
                                <p:cTn id="27" presetID="22" presetClass="entr" presetSubtype="1" fill="hold" grpId="0" nodeType="withEffect">
                                  <p:stCondLst>
                                    <p:cond delay="100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ipe(up)">
                                      <p:cBhvr>
                                        <p:cTn id="29" dur="500"/>
                                        <p:tgtEl>
                                          <p:spTgt spid="3">
                                            <p:txEl>
                                              <p:pRg st="3" end="3"/>
                                            </p:txEl>
                                          </p:spTgt>
                                        </p:tgtEl>
                                      </p:cBhvr>
                                    </p:animEffect>
                                  </p:childTnLst>
                                </p:cTn>
                              </p:par>
                              <p:par>
                                <p:cTn id="30" presetID="22" presetClass="entr" presetSubtype="1" fill="hold" grpId="0" nodeType="withEffect">
                                  <p:stCondLst>
                                    <p:cond delay="100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up)">
                                      <p:cBhvr>
                                        <p:cTn id="32" dur="500"/>
                                        <p:tgtEl>
                                          <p:spTgt spid="3">
                                            <p:txEl>
                                              <p:pRg st="4" end="4"/>
                                            </p:txEl>
                                          </p:spTgt>
                                        </p:tgtEl>
                                      </p:cBhvr>
                                    </p:animEffect>
                                  </p:childTnLst>
                                </p:cTn>
                              </p:par>
                            </p:childTnLst>
                          </p:cTn>
                        </p:par>
                        <p:par>
                          <p:cTn id="33" fill="hold">
                            <p:stCondLst>
                              <p:cond delay="2500"/>
                            </p:stCondLst>
                            <p:childTnLst>
                              <p:par>
                                <p:cTn id="34" presetID="2" presetClass="entr" presetSubtype="4" fill="hold" grpId="0" nodeType="after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500" fill="hold"/>
                                        <p:tgtEl>
                                          <p:spTgt spid="4"/>
                                        </p:tgtEl>
                                        <p:attrNameLst>
                                          <p:attrName>ppt_x</p:attrName>
                                        </p:attrNameLst>
                                      </p:cBhvr>
                                      <p:tavLst>
                                        <p:tav tm="0">
                                          <p:val>
                                            <p:strVal val="#ppt_x"/>
                                          </p:val>
                                        </p:tav>
                                        <p:tav tm="100000">
                                          <p:val>
                                            <p:strVal val="#ppt_x"/>
                                          </p:val>
                                        </p:tav>
                                      </p:tavLst>
                                    </p:anim>
                                    <p:anim calcmode="lin" valueType="num">
                                      <p:cBhvr additive="base">
                                        <p:cTn id="37" dur="500" fill="hold"/>
                                        <p:tgtEl>
                                          <p:spTgt spid="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fill="hold"/>
                                        <p:tgtEl>
                                          <p:spTgt spid="5"/>
                                        </p:tgtEl>
                                        <p:attrNameLst>
                                          <p:attrName>ppt_x</p:attrName>
                                        </p:attrNameLst>
                                      </p:cBhvr>
                                      <p:tavLst>
                                        <p:tav tm="0">
                                          <p:val>
                                            <p:strVal val="#ppt_x"/>
                                          </p:val>
                                        </p:tav>
                                        <p:tav tm="100000">
                                          <p:val>
                                            <p:strVal val="#ppt_x"/>
                                          </p:val>
                                        </p:tav>
                                      </p:tavLst>
                                    </p:anim>
                                    <p:anim calcmode="lin" valueType="num">
                                      <p:cBhvr additive="base">
                                        <p:cTn id="4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P spid="5" grpId="0"/>
      <p:bldP spid="6" grpId="0" animBg="1"/>
      <p:bldP spid="7" grpId="0"/>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932CB4CE-28D6-67C7-E799-AF1EE84E464D}"/>
              </a:ext>
            </a:extLst>
          </p:cNvPr>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sp>
        <p:nvSpPr>
          <p:cNvPr id="2" name="TextBox 1">
            <a:extLst>
              <a:ext uri="{FF2B5EF4-FFF2-40B4-BE49-F238E27FC236}">
                <a16:creationId xmlns:a16="http://schemas.microsoft.com/office/drawing/2014/main" id="{539CBCFD-F0D2-D819-0417-E71B35A3A98D}"/>
              </a:ext>
            </a:extLst>
          </p:cNvPr>
          <p:cNvSpPr txBox="1"/>
          <p:nvPr/>
        </p:nvSpPr>
        <p:spPr>
          <a:xfrm>
            <a:off x="52953" y="211054"/>
            <a:ext cx="6043047" cy="6278642"/>
          </a:xfrm>
          <a:prstGeom prst="rect">
            <a:avLst/>
          </a:prstGeom>
          <a:noFill/>
        </p:spPr>
        <p:txBody>
          <a:bodyPr wrap="square" rtlCol="0">
            <a:spAutoFit/>
          </a:bodyPr>
          <a:lstStyle/>
          <a:p>
            <a:pPr algn="ctr">
              <a:lnSpc>
                <a:spcPct val="150000"/>
              </a:lnSpc>
            </a:pPr>
            <a:r>
              <a:rPr lang="en-GB" sz="4000" b="1" dirty="0">
                <a:solidFill>
                  <a:schemeClr val="bg1"/>
                </a:solidFill>
                <a:latin typeface="Arial" panose="020B0604020202020204" pitchFamily="34" charset="0"/>
                <a:cs typeface="Arial" panose="020B0604020202020204" pitchFamily="34" charset="0"/>
              </a:rPr>
              <a:t>Conclusion</a:t>
            </a:r>
          </a:p>
          <a:p>
            <a:pPr algn="ctr">
              <a:lnSpc>
                <a:spcPct val="150000"/>
              </a:lnSpc>
            </a:pPr>
            <a:endParaRPr lang="en-GB" sz="3600" b="1" dirty="0">
              <a:solidFill>
                <a:schemeClr val="bg1"/>
              </a:solidFill>
              <a:latin typeface="Arial" panose="020B0604020202020204" pitchFamily="34" charset="0"/>
              <a:cs typeface="Arial" panose="020B0604020202020204" pitchFamily="34" charset="0"/>
            </a:endParaRPr>
          </a:p>
          <a:p>
            <a:pPr algn="ctr">
              <a:lnSpc>
                <a:spcPct val="150000"/>
              </a:lnSpc>
            </a:pPr>
            <a:r>
              <a:rPr lang="en-GB" dirty="0">
                <a:solidFill>
                  <a:schemeClr val="bg1"/>
                </a:solidFill>
                <a:latin typeface="Arial" panose="020B0604020202020204" pitchFamily="34" charset="0"/>
                <a:cs typeface="Arial" panose="020B0604020202020204" pitchFamily="34" charset="0"/>
              </a:rPr>
              <a:t>Tesla's adoption of AI, automation and robotics is transforming the way work is performed, creating new opportunities for innovation, productivity and competitive advantage. However, achieving long-term success will depend on how effectively the company develops employee skills, manages organisational change and ensures the responsible use of AI. By combining technological advancement with a people-centred HR strategy, Tesla can build a resilient workforce that is prepared for the future of work</a:t>
            </a:r>
            <a:r>
              <a:rPr lang="en-GB" dirty="0">
                <a:latin typeface="Arial" panose="020B0604020202020204" pitchFamily="34" charset="0"/>
                <a:cs typeface="Arial" panose="020B0604020202020204" pitchFamily="34" charset="0"/>
              </a:rPr>
              <a:t>.</a:t>
            </a:r>
          </a:p>
          <a:p>
            <a:endParaRPr lang="en-GB" dirty="0"/>
          </a:p>
        </p:txBody>
      </p:sp>
      <p:sp>
        <p:nvSpPr>
          <p:cNvPr id="4" name="TextBox 14">
            <a:extLst>
              <a:ext uri="{FF2B5EF4-FFF2-40B4-BE49-F238E27FC236}">
                <a16:creationId xmlns:a16="http://schemas.microsoft.com/office/drawing/2014/main" id="{A64427A6-EEF2-2BDD-857E-6206F9AFC07F}"/>
              </a:ext>
            </a:extLst>
          </p:cNvPr>
          <p:cNvSpPr txBox="1"/>
          <p:nvPr/>
        </p:nvSpPr>
        <p:spPr>
          <a:xfrm>
            <a:off x="9013230" y="-1058220"/>
            <a:ext cx="2781847" cy="2843086"/>
          </a:xfrm>
          <a:prstGeom prst="rect">
            <a:avLst/>
          </a:prstGeom>
        </p:spPr>
        <p:txBody>
          <a:bodyPr lIns="0" tIns="0" rIns="0" bIns="0" rtlCol="0" anchor="t">
            <a:spAutoFit/>
          </a:bodyPr>
          <a:lstStyle/>
          <a:p>
            <a:pPr algn="r">
              <a:lnSpc>
                <a:spcPts val="25137"/>
              </a:lnSpc>
            </a:pPr>
            <a:r>
              <a:rPr lang="en-US" sz="9600" dirty="0">
                <a:solidFill>
                  <a:srgbClr val="A6A6A6"/>
                </a:solidFill>
                <a:latin typeface="Anton"/>
                <a:ea typeface="Anton"/>
                <a:cs typeface="Anton"/>
                <a:sym typeface="Anton"/>
              </a:rPr>
              <a:t>29</a:t>
            </a:r>
          </a:p>
        </p:txBody>
      </p:sp>
      <p:sp>
        <p:nvSpPr>
          <p:cNvPr id="5" name="TextBox 4">
            <a:extLst>
              <a:ext uri="{FF2B5EF4-FFF2-40B4-BE49-F238E27FC236}">
                <a16:creationId xmlns:a16="http://schemas.microsoft.com/office/drawing/2014/main" id="{EE8E3E29-3473-5789-ACC8-E3B45D6DB8F5}"/>
              </a:ext>
            </a:extLst>
          </p:cNvPr>
          <p:cNvSpPr txBox="1"/>
          <p:nvPr/>
        </p:nvSpPr>
        <p:spPr>
          <a:xfrm>
            <a:off x="10122266" y="1500173"/>
            <a:ext cx="1757478" cy="28469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lnSpc>
                <a:spcPts val="1493"/>
              </a:lnSpc>
            </a:pPr>
            <a:r>
              <a:rPr lang="en-US" sz="1600" dirty="0">
                <a:solidFill>
                  <a:srgbClr val="FFFFFF"/>
                </a:solidFill>
                <a:latin typeface="Arial" panose="020B0604020202020204" pitchFamily="34" charset="0"/>
                <a:ea typeface="Anonymous Pro"/>
                <a:cs typeface="Arial" panose="020B0604020202020204" pitchFamily="34" charset="0"/>
                <a:sym typeface="Anonymous Pro"/>
              </a:rPr>
              <a:t>Olena </a:t>
            </a:r>
            <a:r>
              <a:rPr lang="en-US" sz="1600" dirty="0" err="1">
                <a:solidFill>
                  <a:srgbClr val="FFFFFF"/>
                </a:solidFill>
                <a:latin typeface="Arial" panose="020B0604020202020204" pitchFamily="34" charset="0"/>
                <a:ea typeface="Anonymous Pro"/>
                <a:cs typeface="Arial" panose="020B0604020202020204" pitchFamily="34" charset="0"/>
                <a:sym typeface="Anonymous Pro"/>
              </a:rPr>
              <a:t>Kokorieva</a:t>
            </a:r>
            <a:endParaRPr lang="en-US" sz="1600" spc="217" dirty="0">
              <a:solidFill>
                <a:schemeClr val="bg1"/>
              </a:solidFill>
              <a:latin typeface="Muli"/>
              <a:ea typeface="Muli"/>
              <a:cs typeface="Muli"/>
              <a:sym typeface="Muli"/>
            </a:endParaRPr>
          </a:p>
        </p:txBody>
      </p:sp>
    </p:spTree>
    <p:extLst>
      <p:ext uri="{BB962C8B-B14F-4D97-AF65-F5344CB8AC3E}">
        <p14:creationId xmlns:p14="http://schemas.microsoft.com/office/powerpoint/2010/main" val="2760991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4" presetClass="entr" presetSubtype="5"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randombar(vertic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666" b="-666"/>
            </a:stretch>
          </a:blipFill>
        </p:spPr>
        <p:txBody>
          <a:bodyPr/>
          <a:lstStyle/>
          <a:p>
            <a:endParaRPr lang="en-GB"/>
          </a:p>
        </p:txBody>
      </p:sp>
      <p:sp>
        <p:nvSpPr>
          <p:cNvPr id="3" name="TextBox 3"/>
          <p:cNvSpPr txBox="1"/>
          <p:nvPr/>
        </p:nvSpPr>
        <p:spPr>
          <a:xfrm>
            <a:off x="1543057" y="1838866"/>
            <a:ext cx="9105885" cy="183383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0" tIns="0" rIns="0" bIns="0" rtlCol="0" anchor="t">
            <a:spAutoFit/>
          </a:bodyPr>
          <a:lstStyle/>
          <a:p>
            <a:pPr algn="ctr">
              <a:lnSpc>
                <a:spcPts val="14312"/>
              </a:lnSpc>
            </a:pPr>
            <a:r>
              <a:rPr lang="en-US" sz="12445" dirty="0">
                <a:solidFill>
                  <a:srgbClr val="FFFFFF"/>
                </a:solidFill>
                <a:latin typeface="League Gothic"/>
                <a:ea typeface="League Gothic"/>
                <a:cs typeface="League Gothic"/>
                <a:sym typeface="League Gothic"/>
              </a:rPr>
              <a:t>THANK YOU</a:t>
            </a:r>
          </a:p>
        </p:txBody>
      </p:sp>
      <p:sp>
        <p:nvSpPr>
          <p:cNvPr id="4" name="TextBox 4"/>
          <p:cNvSpPr txBox="1"/>
          <p:nvPr/>
        </p:nvSpPr>
        <p:spPr>
          <a:xfrm>
            <a:off x="3302422" y="396141"/>
            <a:ext cx="5587156" cy="866584"/>
          </a:xfrm>
          <a:prstGeom prst="rect">
            <a:avLst/>
          </a:prstGeom>
        </p:spPr>
        <p:txBody>
          <a:bodyPr lIns="0" tIns="0" rIns="0" bIns="0" rtlCol="0" anchor="t">
            <a:spAutoFit/>
          </a:bodyPr>
          <a:lstStyle/>
          <a:p>
            <a:pPr algn="ctr">
              <a:lnSpc>
                <a:spcPts val="3476"/>
              </a:lnSpc>
            </a:pPr>
            <a:r>
              <a:rPr lang="en-US" sz="2397" spc="359" dirty="0">
                <a:solidFill>
                  <a:srgbClr val="F4D314"/>
                </a:solidFill>
                <a:latin typeface="Muli"/>
                <a:ea typeface="Muli"/>
                <a:cs typeface="Muli"/>
                <a:sym typeface="Muli"/>
              </a:rPr>
              <a:t>TESLA AI &amp; WORKFORCE TRANSFORMATION</a:t>
            </a:r>
          </a:p>
        </p:txBody>
      </p:sp>
      <p:pic>
        <p:nvPicPr>
          <p:cNvPr id="5" name="Picture 4">
            <a:extLst>
              <a:ext uri="{FF2B5EF4-FFF2-40B4-BE49-F238E27FC236}">
                <a16:creationId xmlns:a16="http://schemas.microsoft.com/office/drawing/2014/main" id="{E89308E7-3CAE-AD1E-3456-188C2767315D}"/>
              </a:ext>
            </a:extLst>
          </p:cNvPr>
          <p:cNvPicPr>
            <a:picLocks noChangeAspect="1"/>
          </p:cNvPicPr>
          <p:nvPr/>
        </p:nvPicPr>
        <p:blipFill>
          <a:blip r:embed="rId3"/>
          <a:srcRect l="13076" t="18968" r="14620" b="15372"/>
          <a:stretch>
            <a:fillRect/>
          </a:stretch>
        </p:blipFill>
        <p:spPr>
          <a:xfrm>
            <a:off x="4853478" y="3672701"/>
            <a:ext cx="2485043" cy="2256638"/>
          </a:xfrm>
          <a:prstGeom prst="ellipse">
            <a:avLst/>
          </a:prstGeom>
          <a:ln>
            <a:noFill/>
          </a:ln>
          <a:effectLst>
            <a:reflection blurRad="25400" stA="41000" endPos="55000" dist="25400" dir="5400000" sy="-100000" algn="bl" rotWithShape="0"/>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5D4F25-3F1E-55AE-5749-3219A7B7AB45}"/>
              </a:ext>
            </a:extLst>
          </p:cNvPr>
          <p:cNvSpPr txBox="1"/>
          <p:nvPr/>
        </p:nvSpPr>
        <p:spPr>
          <a:xfrm>
            <a:off x="128337" y="58846"/>
            <a:ext cx="11935326" cy="6740307"/>
          </a:xfrm>
          <a:prstGeom prst="rect">
            <a:avLst/>
          </a:prstGeom>
          <a:noFill/>
        </p:spPr>
        <p:txBody>
          <a:bodyPr wrap="square">
            <a:spAutoFit/>
          </a:bodyPr>
          <a:lstStyle/>
          <a:p>
            <a:r>
              <a:rPr lang="en-GB" sz="2000" b="1" dirty="0">
                <a:latin typeface="Arial" panose="020B0604020202020204" pitchFamily="34" charset="0"/>
                <a:cs typeface="Arial" panose="020B0604020202020204" pitchFamily="34" charset="0"/>
              </a:rPr>
              <a:t>References</a:t>
            </a:r>
          </a:p>
          <a:p>
            <a:endParaRPr lang="en-GB" b="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Appelbaum, E., Bailey, T., Berg, P. and Kalleberg, A. (2000). </a:t>
            </a:r>
            <a:r>
              <a:rPr lang="en-GB" i="1" dirty="0">
                <a:latin typeface="Arial" panose="020B0604020202020204" pitchFamily="34" charset="0"/>
                <a:cs typeface="Arial" panose="020B0604020202020204" pitchFamily="34" charset="0"/>
              </a:rPr>
              <a:t>Manufacturing Advantage: Why High-Performance Work Systems Pay Off</a:t>
            </a:r>
            <a:r>
              <a:rPr lang="en-GB" dirty="0">
                <a:latin typeface="Arial" panose="020B0604020202020204" pitchFamily="34" charset="0"/>
                <a:cs typeface="Arial" panose="020B0604020202020204" pitchFamily="34" charset="0"/>
              </a:rPr>
              <a:t>. Ithaca, NY: Cornell University Press.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Barney, J. (1991). 'Firm resources and sustained competitive advantage', </a:t>
            </a:r>
            <a:r>
              <a:rPr lang="en-GB" i="1" dirty="0">
                <a:latin typeface="Arial" panose="020B0604020202020204" pitchFamily="34" charset="0"/>
                <a:cs typeface="Arial" panose="020B0604020202020204" pitchFamily="34" charset="0"/>
              </a:rPr>
              <a:t>Journal of Management</a:t>
            </a:r>
            <a:r>
              <a:rPr lang="en-GB" dirty="0">
                <a:latin typeface="Arial" panose="020B0604020202020204" pitchFamily="34" charset="0"/>
                <a:cs typeface="Arial" panose="020B0604020202020204" pitchFamily="34" charset="0"/>
              </a:rPr>
              <a:t>, 17(1), pp. 99–120.</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Becker, G.S. (1993). </a:t>
            </a:r>
            <a:r>
              <a:rPr lang="en-GB" i="1" dirty="0">
                <a:latin typeface="Arial" panose="020B0604020202020204" pitchFamily="34" charset="0"/>
                <a:cs typeface="Arial" panose="020B0604020202020204" pitchFamily="34" charset="0"/>
              </a:rPr>
              <a:t>Human Capital: A Theoretical and Empirical Analysis, with Special Reference to Education</a:t>
            </a:r>
            <a:r>
              <a:rPr lang="en-GB" dirty="0">
                <a:latin typeface="Arial" panose="020B0604020202020204" pitchFamily="34" charset="0"/>
                <a:cs typeface="Arial" panose="020B0604020202020204" pitchFamily="34" charset="0"/>
              </a:rPr>
              <a:t>. 3rd </a:t>
            </a:r>
            <a:r>
              <a:rPr lang="en-GB" dirty="0" err="1">
                <a:latin typeface="Arial" panose="020B0604020202020204" pitchFamily="34" charset="0"/>
                <a:cs typeface="Arial" panose="020B0604020202020204" pitchFamily="34" charset="0"/>
              </a:rPr>
              <a:t>edn</a:t>
            </a:r>
            <a:r>
              <a:rPr lang="en-GB" dirty="0">
                <a:latin typeface="Arial" panose="020B0604020202020204" pitchFamily="34" charset="0"/>
                <a:cs typeface="Arial" panose="020B0604020202020204" pitchFamily="34" charset="0"/>
              </a:rPr>
              <a:t>. Chicago: University of Chicago Press.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Brynjolfsson, E. and McAfee, A. (2017). 'The Business of Artificial Intelligence', </a:t>
            </a:r>
            <a:r>
              <a:rPr lang="en-GB" i="1" dirty="0">
                <a:latin typeface="Arial" panose="020B0604020202020204" pitchFamily="34" charset="0"/>
                <a:cs typeface="Arial" panose="020B0604020202020204" pitchFamily="34" charset="0"/>
              </a:rPr>
              <a:t>Harvard Business Review</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Davenport, T.H. and Kirby, J. (2016). </a:t>
            </a:r>
            <a:r>
              <a:rPr lang="en-GB" i="1" dirty="0">
                <a:latin typeface="Arial" panose="020B0604020202020204" pitchFamily="34" charset="0"/>
                <a:cs typeface="Arial" panose="020B0604020202020204" pitchFamily="34" charset="0"/>
              </a:rPr>
              <a:t>Only Humans Need Apply: Winners and Losers in the Age of Smart Machines</a:t>
            </a:r>
            <a:r>
              <a:rPr lang="en-GB" dirty="0">
                <a:latin typeface="Arial" panose="020B0604020202020204" pitchFamily="34" charset="0"/>
                <a:cs typeface="Arial" panose="020B0604020202020204" pitchFamily="34" charset="0"/>
              </a:rPr>
              <a:t>. New York: Harper Business.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International Association of Privacy Professionals (IAPP) and Credo AI (2025). </a:t>
            </a:r>
            <a:r>
              <a:rPr lang="en-GB" i="1" dirty="0">
                <a:latin typeface="Arial" panose="020B0604020202020204" pitchFamily="34" charset="0"/>
                <a:cs typeface="Arial" panose="020B0604020202020204" pitchFamily="34" charset="0"/>
              </a:rPr>
              <a:t>AI Governance Profession Report 2025</a:t>
            </a:r>
            <a:r>
              <a:rPr lang="en-GB" dirty="0">
                <a:latin typeface="Arial" panose="020B0604020202020204" pitchFamily="34" charset="0"/>
                <a:cs typeface="Arial" panose="020B0604020202020204" pitchFamily="34" charset="0"/>
              </a:rPr>
              <a:t>. Portsmouth, NH: IAPP.</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Lewin, K. (1947). 'Frontiers in group dynamics', </a:t>
            </a:r>
            <a:r>
              <a:rPr lang="en-GB" i="1" dirty="0">
                <a:latin typeface="Arial" panose="020B0604020202020204" pitchFamily="34" charset="0"/>
                <a:cs typeface="Arial" panose="020B0604020202020204" pitchFamily="34" charset="0"/>
              </a:rPr>
              <a:t>Human Relations</a:t>
            </a:r>
            <a:r>
              <a:rPr lang="en-GB" dirty="0">
                <a:latin typeface="Arial" panose="020B0604020202020204" pitchFamily="34" charset="0"/>
                <a:cs typeface="Arial" panose="020B0604020202020204" pitchFamily="34" charset="0"/>
              </a:rPr>
              <a:t>, 1(1), pp. 5–41.</a:t>
            </a:r>
          </a:p>
          <a:p>
            <a:r>
              <a:rPr lang="en-GB" dirty="0" err="1">
                <a:latin typeface="Arial" panose="020B0604020202020204" pitchFamily="34" charset="0"/>
                <a:cs typeface="Arial" panose="020B0604020202020204" pitchFamily="34" charset="0"/>
              </a:rPr>
              <a:t>Maslej</a:t>
            </a:r>
            <a:r>
              <a:rPr lang="en-GB" dirty="0">
                <a:latin typeface="Arial" panose="020B0604020202020204" pitchFamily="34" charset="0"/>
                <a:cs typeface="Arial" panose="020B0604020202020204" pitchFamily="34" charset="0"/>
              </a:rPr>
              <a:t>, N., Fattorini, L., Perrault, R., Gil, Y., Parli, V., Sajjadieh, S., Altman, R., Brynjolfsson, E., Brodley, C., Clark, J., Dignum, V., Kumar, V., Landay, J., Lyons, T., Manyika, J., Niebles, J.C., Shoham, Y., Tabassi, E., Wald, R. and Weld, D. (2026) </a:t>
            </a:r>
            <a:r>
              <a:rPr lang="en-GB" i="1" dirty="0">
                <a:latin typeface="Arial" panose="020B0604020202020204" pitchFamily="34" charset="0"/>
                <a:cs typeface="Arial" panose="020B0604020202020204" pitchFamily="34" charset="0"/>
              </a:rPr>
              <a:t>Artificial Intelligence Index Report 2026</a:t>
            </a:r>
            <a:r>
              <a:rPr lang="en-GB" dirty="0">
                <a:latin typeface="Arial" panose="020B0604020202020204" pitchFamily="34" charset="0"/>
                <a:cs typeface="Arial" panose="020B0604020202020204" pitchFamily="34" charset="0"/>
              </a:rPr>
              <a:t>. Stanford, CA: Stanford Institute for Human-</a:t>
            </a:r>
            <a:r>
              <a:rPr lang="en-GB" dirty="0" err="1">
                <a:latin typeface="Arial" panose="020B0604020202020204" pitchFamily="34" charset="0"/>
                <a:cs typeface="Arial" panose="020B0604020202020204" pitchFamily="34" charset="0"/>
              </a:rPr>
              <a:t>Centered</a:t>
            </a:r>
            <a:r>
              <a:rPr lang="en-GB" dirty="0">
                <a:latin typeface="Arial" panose="020B0604020202020204" pitchFamily="34" charset="0"/>
                <a:cs typeface="Arial" panose="020B0604020202020204" pitchFamily="34" charset="0"/>
              </a:rPr>
              <a:t> Artificial Intelligence.</a:t>
            </a:r>
          </a:p>
        </p:txBody>
      </p:sp>
    </p:spTree>
    <p:extLst>
      <p:ext uri="{BB962C8B-B14F-4D97-AF65-F5344CB8AC3E}">
        <p14:creationId xmlns:p14="http://schemas.microsoft.com/office/powerpoint/2010/main" val="42031294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950745-499F-18C2-0412-9878B7830145}"/>
              </a:ext>
            </a:extLst>
          </p:cNvPr>
          <p:cNvSpPr txBox="1"/>
          <p:nvPr/>
        </p:nvSpPr>
        <p:spPr>
          <a:xfrm>
            <a:off x="163629" y="67377"/>
            <a:ext cx="11819824" cy="5632311"/>
          </a:xfrm>
          <a:prstGeom prst="rect">
            <a:avLst/>
          </a:prstGeom>
          <a:noFill/>
        </p:spPr>
        <p:txBody>
          <a:bodyPr wrap="square" rtlCol="0">
            <a:spAutoFit/>
          </a:bodyPr>
          <a:lstStyle/>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McKinsey &amp; Company (2024). </a:t>
            </a:r>
            <a:r>
              <a:rPr lang="en-GB" i="1" dirty="0">
                <a:latin typeface="Arial" panose="020B0604020202020204" pitchFamily="34" charset="0"/>
                <a:cs typeface="Arial" panose="020B0604020202020204" pitchFamily="34" charset="0"/>
              </a:rPr>
              <a:t>The state of AI in early 2024: Gen AI adoption spikes and starts to generate value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2"/>
              </a:rPr>
              <a:t>https://www.mckinsey.com/capabilities/quantumblack/our-insights/the-state-of-ai-2024</a:t>
            </a:r>
            <a:r>
              <a:rPr lang="en-GB" dirty="0">
                <a:latin typeface="Arial" panose="020B0604020202020204" pitchFamily="34" charset="0"/>
                <a:cs typeface="Arial" panose="020B0604020202020204" pitchFamily="34" charset="0"/>
              </a:rPr>
              <a:t> (Accessed: 22/07/2026).</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Reuters (2026). 'Why Tesla's AI trainers don't trust its self-driving tech'. 28 May.</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Tesla, Inc. (2026). </a:t>
            </a:r>
            <a:r>
              <a:rPr lang="en-GB" i="1" dirty="0">
                <a:latin typeface="Arial" panose="020B0604020202020204" pitchFamily="34" charset="0"/>
                <a:cs typeface="Arial" panose="020B0604020202020204" pitchFamily="34" charset="0"/>
              </a:rPr>
              <a:t>Annual Report on Form 10-K for the fiscal year ended 31 December 2025</a:t>
            </a:r>
            <a:r>
              <a:rPr lang="en-GB" dirty="0">
                <a:latin typeface="Arial" panose="020B0604020202020204" pitchFamily="34" charset="0"/>
                <a:cs typeface="Arial" panose="020B0604020202020204" pitchFamily="34" charset="0"/>
              </a:rPr>
              <a:t>. Austin, TX: Tesla, Inc. Available at: </a:t>
            </a:r>
            <a:r>
              <a:rPr lang="en-GB" dirty="0">
                <a:latin typeface="Arial" panose="020B0604020202020204" pitchFamily="34" charset="0"/>
                <a:cs typeface="Arial" panose="020B0604020202020204" pitchFamily="34" charset="0"/>
                <a:hlinkClick r:id="rId3"/>
              </a:rPr>
              <a:t>https://www.tesla.com/ns_videos/2025-tesla-annual-report.pdf </a:t>
            </a:r>
            <a:r>
              <a:rPr lang="en-GB" dirty="0">
                <a:latin typeface="Arial" panose="020B0604020202020204" pitchFamily="34" charset="0"/>
                <a:cs typeface="Arial" panose="020B0604020202020204" pitchFamily="34" charset="0"/>
              </a:rPr>
              <a:t>(Accessed: 22/07/2026).</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Tesla, Inc. (2024/2025). </a:t>
            </a:r>
            <a:r>
              <a:rPr lang="en-GB" i="1" dirty="0">
                <a:latin typeface="Arial" panose="020B0604020202020204" pitchFamily="34" charset="0"/>
                <a:cs typeface="Arial" panose="020B0604020202020204" pitchFamily="34" charset="0"/>
              </a:rPr>
              <a:t>Impact Report</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4"/>
              </a:rPr>
              <a:t>https://www.tesla.com/impact</a:t>
            </a:r>
            <a:r>
              <a:rPr lang="en-GB" dirty="0">
                <a:latin typeface="Arial" panose="020B0604020202020204" pitchFamily="34" charset="0"/>
                <a:cs typeface="Arial" panose="020B0604020202020204" pitchFamily="34" charset="0"/>
              </a:rPr>
              <a:t> (Accessed: 23/07/2026).</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Tesla Official Website (2026). </a:t>
            </a:r>
            <a:r>
              <a:rPr lang="en-GB" i="1" dirty="0">
                <a:latin typeface="Arial" panose="020B0604020202020204" pitchFamily="34" charset="0"/>
                <a:cs typeface="Arial" panose="020B0604020202020204" pitchFamily="34" charset="0"/>
              </a:rPr>
              <a:t>AI &amp; Robotics</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5"/>
              </a:rPr>
              <a:t>https://www.tesla.com/AI</a:t>
            </a:r>
            <a:r>
              <a:rPr lang="en-GB" dirty="0">
                <a:latin typeface="Arial" panose="020B0604020202020204" pitchFamily="34" charset="0"/>
                <a:cs typeface="Arial" panose="020B0604020202020204" pitchFamily="34" charset="0"/>
              </a:rPr>
              <a:t> (Accessed: 19/07/2026).</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Waterman, R.H., Peters, T.J. and Phillips, J.R. (1980) 'Structure is not organization', </a:t>
            </a:r>
            <a:r>
              <a:rPr lang="en-GB" i="1" dirty="0">
                <a:latin typeface="Arial" panose="020B0604020202020204" pitchFamily="34" charset="0"/>
                <a:cs typeface="Arial" panose="020B0604020202020204" pitchFamily="34" charset="0"/>
              </a:rPr>
              <a:t>Business Horizons</a:t>
            </a:r>
            <a:r>
              <a:rPr lang="en-GB" dirty="0">
                <a:latin typeface="Arial" panose="020B0604020202020204" pitchFamily="34" charset="0"/>
                <a:cs typeface="Arial" panose="020B0604020202020204" pitchFamily="34" charset="0"/>
              </a:rPr>
              <a:t>, 23(3), pp. 14–26.</a:t>
            </a:r>
          </a:p>
          <a:p>
            <a:r>
              <a:rPr lang="en-GB" dirty="0">
                <a:latin typeface="Arial" panose="020B0604020202020204" pitchFamily="34" charset="0"/>
                <a:cs typeface="Arial" panose="020B0604020202020204" pitchFamily="34" charset="0"/>
              </a:rPr>
              <a:t>World Economic Forum (2025). </a:t>
            </a:r>
            <a:r>
              <a:rPr lang="en-GB" i="1" dirty="0">
                <a:latin typeface="Arial" panose="020B0604020202020204" pitchFamily="34" charset="0"/>
                <a:cs typeface="Arial" panose="020B0604020202020204" pitchFamily="34" charset="0"/>
              </a:rPr>
              <a:t>The Future of Jobs Report 2025</a:t>
            </a:r>
            <a:r>
              <a:rPr lang="en-GB" dirty="0">
                <a:latin typeface="Arial" panose="020B0604020202020204" pitchFamily="34" charset="0"/>
                <a:cs typeface="Arial" panose="020B0604020202020204" pitchFamily="34" charset="0"/>
              </a:rPr>
              <a:t>. Geneva: World Economic Forum. Available at: </a:t>
            </a:r>
            <a:r>
              <a:rPr lang="en-GB" dirty="0">
                <a:latin typeface="Arial" panose="020B0604020202020204" pitchFamily="34" charset="0"/>
                <a:cs typeface="Arial" panose="020B0604020202020204" pitchFamily="34" charset="0"/>
                <a:hlinkClick r:id="rId6"/>
              </a:rPr>
              <a:t>https://www.weforum.org/publications/the-future-of-jobs-report-2025/</a:t>
            </a:r>
            <a:r>
              <a:rPr lang="en-GB" dirty="0">
                <a:latin typeface="Arial" panose="020B0604020202020204" pitchFamily="34" charset="0"/>
                <a:cs typeface="Arial" panose="020B0604020202020204" pitchFamily="34" charset="0"/>
              </a:rPr>
              <a:t> (Accessed: 17/07/2026).</a:t>
            </a:r>
          </a:p>
          <a:p>
            <a:endParaRPr lang="en-GB" dirty="0"/>
          </a:p>
          <a:p>
            <a:r>
              <a:rPr lang="en-GB" dirty="0"/>
              <a:t>Background images and images were created using AI (ChatGPT)</a:t>
            </a:r>
          </a:p>
        </p:txBody>
      </p:sp>
    </p:spTree>
    <p:extLst>
      <p:ext uri="{BB962C8B-B14F-4D97-AF65-F5344CB8AC3E}">
        <p14:creationId xmlns:p14="http://schemas.microsoft.com/office/powerpoint/2010/main" val="354649297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96B24"/>
      </a:accent1>
      <a:accent2>
        <a:srgbClr val="4EA72E"/>
      </a:accent2>
      <a:accent3>
        <a:srgbClr val="156082"/>
      </a:accent3>
      <a:accent4>
        <a:srgbClr val="0F9ED5"/>
      </a:accent4>
      <a:accent5>
        <a:srgbClr val="A02B93"/>
      </a:accent5>
      <a:accent6>
        <a:srgbClr val="E97132"/>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97E0A228-C590-4D20-B05F-A6BF04A0544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13749</TotalTime>
  <Words>3497</Words>
  <Application>Microsoft Office PowerPoint</Application>
  <PresentationFormat>Widescreen</PresentationFormat>
  <Paragraphs>483</Paragraphs>
  <Slides>40</Slides>
  <Notes>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40</vt:i4>
      </vt:variant>
    </vt:vector>
  </HeadingPairs>
  <TitlesOfParts>
    <vt:vector size="56" baseType="lpstr">
      <vt:lpstr>MS Mincho</vt:lpstr>
      <vt:lpstr>Anonymous Pro</vt:lpstr>
      <vt:lpstr>Anton</vt:lpstr>
      <vt:lpstr>Aptos</vt:lpstr>
      <vt:lpstr>Aptos Display</vt:lpstr>
      <vt:lpstr>Arial</vt:lpstr>
      <vt:lpstr>Arial Black</vt:lpstr>
      <vt:lpstr>Arial,Sans-Serif</vt:lpstr>
      <vt:lpstr>Calibri</vt:lpstr>
      <vt:lpstr>Cambria</vt:lpstr>
      <vt:lpstr>League Gothic</vt:lpstr>
      <vt:lpstr>Muli</vt:lpstr>
      <vt:lpstr>Muli Bold</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Opportunities</vt:lpstr>
      <vt:lpstr>Opportunity One</vt:lpstr>
      <vt:lpstr>Opportunity Two</vt:lpstr>
      <vt:lpstr>PowerPoint Presentation</vt:lpstr>
      <vt:lpstr>Current Challenges</vt:lpstr>
      <vt:lpstr>Challenge One</vt:lpstr>
      <vt:lpstr>Challenge Two</vt:lpstr>
      <vt:lpstr>Key Takeaways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Andre Pinto</dc:creator>
  <cp:lastModifiedBy>Andre Pinto</cp:lastModifiedBy>
  <cp:revision>491</cp:revision>
  <dcterms:created xsi:type="dcterms:W3CDTF">2026-07-01T08:41:46Z</dcterms:created>
  <dcterms:modified xsi:type="dcterms:W3CDTF">2026-08-01T21:56:59Z</dcterms:modified>
</cp:coreProperties>
</file>