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44" r:id="rId1"/>
  </p:sldMasterIdLst>
  <p:notesMasterIdLst>
    <p:notesMasterId r:id="rId12"/>
  </p:notesMasterIdLst>
  <p:handoutMasterIdLst>
    <p:handoutMasterId r:id="rId13"/>
  </p:handoutMasterIdLst>
  <p:sldIdLst>
    <p:sldId id="352" r:id="rId2"/>
    <p:sldId id="403" r:id="rId3"/>
    <p:sldId id="420" r:id="rId4"/>
    <p:sldId id="423" r:id="rId5"/>
    <p:sldId id="427" r:id="rId6"/>
    <p:sldId id="426" r:id="rId7"/>
    <p:sldId id="424" r:id="rId8"/>
    <p:sldId id="425" r:id="rId9"/>
    <p:sldId id="413" r:id="rId10"/>
    <p:sldId id="421" r:id="rId11"/>
  </p:sldIdLst>
  <p:sldSz cx="9144000" cy="6858000" type="screen4x3"/>
  <p:notesSz cx="6669088" cy="9926638"/>
  <p:embeddedFontLst>
    <p:embeddedFont>
      <p:font typeface="Tahoma" panose="020B0604030504040204" pitchFamily="34" charset="0"/>
      <p:regular r:id="rId14"/>
      <p:bold r:id="rId15"/>
    </p:embeddedFont>
  </p:embeddedFont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  <a:srgbClr val="0000FF"/>
    <a:srgbClr val="FF00FF"/>
    <a:srgbClr val="FFCC00"/>
    <a:srgbClr val="9966FF"/>
    <a:srgbClr val="CC9900"/>
    <a:srgbClr val="00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747" autoAdjust="0"/>
    <p:restoredTop sz="94660"/>
  </p:normalViewPr>
  <p:slideViewPr>
    <p:cSldViewPr>
      <p:cViewPr varScale="1">
        <p:scale>
          <a:sx n="112" d="100"/>
          <a:sy n="112" d="100"/>
        </p:scale>
        <p:origin x="21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324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>
            <a:extLst>
              <a:ext uri="{FF2B5EF4-FFF2-40B4-BE49-F238E27FC236}">
                <a16:creationId xmlns:a16="http://schemas.microsoft.com/office/drawing/2014/main" id="{91AE313D-E42E-4EAC-9BB5-FB2112D3087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>
            <a:extLst>
              <a:ext uri="{FF2B5EF4-FFF2-40B4-BE49-F238E27FC236}">
                <a16:creationId xmlns:a16="http://schemas.microsoft.com/office/drawing/2014/main" id="{8152DA69-FC17-4105-B062-9773B5FD9BC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>
            <a:extLst>
              <a:ext uri="{FF2B5EF4-FFF2-40B4-BE49-F238E27FC236}">
                <a16:creationId xmlns:a16="http://schemas.microsoft.com/office/drawing/2014/main" id="{554CEE17-7384-4722-8BBD-D6A8FAE3FB7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>
            <a:extLst>
              <a:ext uri="{FF2B5EF4-FFF2-40B4-BE49-F238E27FC236}">
                <a16:creationId xmlns:a16="http://schemas.microsoft.com/office/drawing/2014/main" id="{E5249FCF-CE23-4E7E-9C7B-0106D5AFE25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D2E54CE-C93E-428E-BF8C-70982E4E20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5D79F73-C977-4A10-8609-A80FDDCC7E3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4F65A0B-9529-47F0-ABC9-42658775798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CE07C7DA-5A9C-4A84-B0F8-4FAE4BD2824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EC90DA25-C54D-4B2C-9B27-F44AF8B1BEC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EDDCCBB9-775A-4D1A-88C4-9E66E62950D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1464B82A-5892-4084-88E8-F14066AA94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3B29D5F-BF01-4585-9085-157E7E7BB58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4302412B-71FB-4ACB-B31F-54BC1BCB44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EFC13DE8-2114-46BB-B736-154EF0B13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DCF12C21-E7D4-4E3F-A0A8-064CCDF0C0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1BBEE02-F34D-4948-9F06-5073DDC5B3F5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pPr>
              <a:defRPr/>
            </a:pPr>
            <a:fld id="{FD302B66-8A36-4294-BE7C-94D3DD2C7597}" type="datetime1">
              <a:rPr lang="en-GB" smtClean="0"/>
              <a:pPr>
                <a:defRPr/>
              </a:pPr>
              <a:t>09/08/2026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3493B-A7C8-4CE1-ADC4-5D80E104EE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13673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11B97A-C745-4635-90C7-FE26BBFDD311}" type="datetime1">
              <a:rPr lang="en-GB" smtClean="0"/>
              <a:pPr>
                <a:defRPr/>
              </a:pPr>
              <a:t>09/08/2026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67133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137B5F-348A-4144-8855-1A118415B52D}" type="datetime1">
              <a:rPr lang="en-GB" smtClean="0"/>
              <a:pPr>
                <a:defRPr/>
              </a:pPr>
              <a:t>09/08/2026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41D79D-BD2A-407B-8973-2A48EF48EDB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0831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8DC1F5-9450-4CDE-9BFD-B52DCA429668}" type="datetime1">
              <a:rPr lang="en-GB" smtClean="0"/>
              <a:pPr>
                <a:defRPr/>
              </a:pPr>
              <a:t>09/08/2026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70415E-120D-4E9E-B01B-46C5C6FB23F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39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B20828-EFE9-40A2-8F77-E479AC468603}" type="datetime1">
              <a:rPr lang="en-GB" smtClean="0"/>
              <a:pPr>
                <a:defRPr/>
              </a:pPr>
              <a:t>09/08/2026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0D6324-26E1-46EB-8467-EBD406E4A5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75812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27F73E-6DE9-45A8-82BD-CC38C87E6438}" type="datetime1">
              <a:rPr lang="en-GB" smtClean="0"/>
              <a:pPr>
                <a:defRPr/>
              </a:pPr>
              <a:t>09/08/2026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B0D99B-E6F6-49C7-9825-4D771D0DB4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0487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EB70C9-1289-4436-8DBD-8C3B05F7B53E}" type="datetime1">
              <a:rPr lang="en-GB" smtClean="0"/>
              <a:pPr>
                <a:defRPr/>
              </a:pPr>
              <a:t>09/08/2026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48666B-5EC3-48FE-A254-D79F0C0DD3C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2174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DB4A4-A670-4BAB-993D-0DF1832FA1CE}" type="datetime1">
              <a:rPr lang="en-GB" smtClean="0"/>
              <a:pPr>
                <a:defRPr/>
              </a:pPr>
              <a:t>09/08/2026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6B884-AB0F-4D16-98F7-3E977D03D25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53622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E3E6E9-43E2-4B51-A8D9-3A7B89882ED2}" type="datetime1">
              <a:rPr lang="en-GB" smtClean="0"/>
              <a:pPr>
                <a:defRPr/>
              </a:pPr>
              <a:t>09/08/2026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54276-D6B9-4660-BFBE-3F0CEEDD8E2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714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56CB09-31B3-4DFA-B142-D0A4760E0364}" type="datetime1">
              <a:rPr lang="en-GB" smtClean="0"/>
              <a:pPr>
                <a:defRPr/>
              </a:pPr>
              <a:t>09/08/2026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A339F5-3D69-453A-AC8D-C86CD02379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80119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45C54E-F647-4261-83C1-DC3AE55C9322}" type="datetime1">
              <a:rPr lang="en-GB" smtClean="0"/>
              <a:pPr>
                <a:defRPr/>
              </a:pPr>
              <a:t>09/08/2026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17AA19-4A88-4249-849C-A0AE1424EB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1708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200AD49-99FB-4D40-8FA3-115C676EE128}" type="datetime1">
              <a:rPr lang="en-GB" smtClean="0"/>
              <a:pPr>
                <a:defRPr/>
              </a:pPr>
              <a:t>09/08/2026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360AFA-CA55-4F0C-9216-19A373FDB90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764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sldNum="0" hd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wU5aTNPJb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9E846F05-BC0F-4CC5-87AB-CB0E154BFF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560" y="3717033"/>
            <a:ext cx="7772400" cy="1584176"/>
          </a:xfrm>
        </p:spPr>
        <p:txBody>
          <a:bodyPr/>
          <a:lstStyle/>
          <a:p>
            <a:r>
              <a:rPr lang="en-US" altLang="en-US" sz="3600" dirty="0">
                <a:latin typeface="Tahoma" panose="020B0604030504040204" pitchFamily="34" charset="0"/>
              </a:rPr>
              <a:t>Implementing Change Process .</a:t>
            </a:r>
          </a:p>
        </p:txBody>
      </p:sp>
      <p:sp>
        <p:nvSpPr>
          <p:cNvPr id="18435" name="Subtitle 2">
            <a:extLst>
              <a:ext uri="{FF2B5EF4-FFF2-40B4-BE49-F238E27FC236}">
                <a16:creationId xmlns:a16="http://schemas.microsoft.com/office/drawing/2014/main" id="{F9883C11-B519-4958-A6A2-C4EC52356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1628800"/>
            <a:ext cx="7091064" cy="223224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 6003</a:t>
            </a:r>
            <a:endParaRPr lang="en-GB" altLang="en-US" sz="32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32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Leading &amp; Implementing Change</a:t>
            </a:r>
          </a:p>
          <a:p>
            <a:pPr eaLnBrk="1" hangingPunct="1"/>
            <a:r>
              <a:rPr lang="en-GB" altLang="en-US" sz="320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9 </a:t>
            </a:r>
            <a:r>
              <a:rPr lang="en-GB" altLang="en-US" sz="32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Session 1 </a:t>
            </a:r>
            <a:endParaRPr lang="en-US" altLang="en-US" sz="32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3DD5B-AAC1-4457-A3BC-95F963042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52688-BF46-4076-A59A-EAFCA1697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session, you should be able to:</a:t>
            </a:r>
          </a:p>
          <a:p>
            <a:endParaRPr lang="en-US" dirty="0"/>
          </a:p>
          <a:p>
            <a:r>
              <a:rPr lang="en-US" dirty="0"/>
              <a:t>Explain Leading and managing change Process </a:t>
            </a:r>
          </a:p>
          <a:p>
            <a:endParaRPr lang="en-US" dirty="0"/>
          </a:p>
          <a:p>
            <a:r>
              <a:rPr lang="en-US" dirty="0"/>
              <a:t>Implementation Process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688C03-48D3-4F50-A4CA-4FA74144B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1338613958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3BFBF-EC9C-C360-BA63-FCD17D72D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up Activity – 10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F7BCB-E964-25F3-F52B-216EA8ADD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 out the requirement of implementation of change process </a:t>
            </a:r>
          </a:p>
          <a:p>
            <a:endParaRPr lang="en-GB" dirty="0"/>
          </a:p>
          <a:p>
            <a:r>
              <a:rPr lang="en-GB" dirty="0"/>
              <a:t>See you </a:t>
            </a:r>
            <a:r>
              <a:rPr lang="en-GB"/>
              <a:t>in 10 </a:t>
            </a:r>
            <a:r>
              <a:rPr lang="en-GB" dirty="0"/>
              <a:t>Minutes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E4F490-542E-5034-C2AC-E3383705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564664957"/>
      </p:ext>
    </p:extLst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4330B-0019-F902-5DC2-7E3B5FAA4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/>
          <a:lstStyle/>
          <a:p>
            <a:r>
              <a:rPr lang="en-GB" dirty="0"/>
              <a:t>Watch this video and discuss the extracts </a:t>
            </a:r>
            <a:br>
              <a:rPr lang="en-GB" dirty="0"/>
            </a:br>
            <a:r>
              <a:rPr lang="en-GB" dirty="0"/>
              <a:t>Class Activity : 15 Minutes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DA408-CC85-307A-65A7-A342002BCD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420887"/>
            <a:ext cx="8229600" cy="3096345"/>
          </a:xfrm>
        </p:spPr>
        <p:txBody>
          <a:bodyPr/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Leading a positive change :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4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https://www.youtube.com/watch?v=owU5aTNPJbs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2EB217-2CE5-54AF-5D09-703D93ED3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641755789"/>
      </p:ext>
    </p:extLst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A8C3F-7943-C177-53BC-70C1A3CFD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dirty="0"/>
              <a:t>Implementation of change process </a:t>
            </a:r>
          </a:p>
        </p:txBody>
      </p:sp>
      <p:pic>
        <p:nvPicPr>
          <p:cNvPr id="5" name="Content Placeholder 4" descr="How to Implement Change Management in Your Supply Chain - Clear Spider">
            <a:extLst>
              <a:ext uri="{FF2B5EF4-FFF2-40B4-BE49-F238E27FC236}">
                <a16:creationId xmlns:a16="http://schemas.microsoft.com/office/drawing/2014/main" id="{E14D7DAB-207A-059F-0FA1-835460871C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7664" y="836712"/>
            <a:ext cx="6264696" cy="4679851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1F9BF9-65A3-9149-A4C7-903CF33DB9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2052725807"/>
      </p:ext>
    </p:extLst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F303F-A11B-25D7-80E3-A98A7392B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/>
              <a:t>Implementation of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36BFB-EFDC-4258-FDCE-232D04FF1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>
            <a:normAutofit/>
          </a:bodyPr>
          <a:lstStyle/>
          <a:p>
            <a:r>
              <a:rPr lang="en-GB" sz="2800" b="0" i="0" dirty="0">
                <a:solidFill>
                  <a:srgbClr val="1F1F1F"/>
                </a:solidFill>
                <a:effectLst/>
                <a:latin typeface="Google Sans"/>
              </a:rPr>
              <a:t>Effective process implementation is </a:t>
            </a:r>
            <a:r>
              <a:rPr lang="en-GB" sz="2800" b="0" i="0" dirty="0">
                <a:solidFill>
                  <a:srgbClr val="040C28"/>
                </a:solidFill>
                <a:effectLst/>
                <a:latin typeface="Google Sans"/>
              </a:rPr>
              <a:t>key to establish a productive and efficient workplace</a:t>
            </a:r>
            <a:r>
              <a:rPr lang="en-GB" sz="2800" b="0" i="0" dirty="0">
                <a:solidFill>
                  <a:srgbClr val="1F1F1F"/>
                </a:solidFill>
                <a:effectLst/>
                <a:latin typeface="Google Sans"/>
              </a:rPr>
              <a:t>. </a:t>
            </a:r>
          </a:p>
          <a:p>
            <a:r>
              <a:rPr lang="en-GB" sz="2800" b="0" i="0" dirty="0">
                <a:solidFill>
                  <a:srgbClr val="1F1F1F"/>
                </a:solidFill>
                <a:effectLst/>
                <a:latin typeface="Google Sans"/>
              </a:rPr>
              <a:t>An effective change management rely on clear and appropriate communication with relevant stakeholders</a:t>
            </a:r>
          </a:p>
          <a:p>
            <a:r>
              <a:rPr lang="en-GB" sz="2800" dirty="0">
                <a:solidFill>
                  <a:srgbClr val="1F1F1F"/>
                </a:solidFill>
                <a:latin typeface="Google Sans"/>
              </a:rPr>
              <a:t>A robust p</a:t>
            </a:r>
            <a:r>
              <a:rPr lang="en-GB" sz="2800" b="0" i="0" dirty="0">
                <a:solidFill>
                  <a:srgbClr val="1F1F1F"/>
                </a:solidFill>
                <a:effectLst/>
                <a:latin typeface="Google Sans"/>
              </a:rPr>
              <a:t>roper planning including acquisition of resources</a:t>
            </a:r>
          </a:p>
          <a:p>
            <a:r>
              <a:rPr lang="en-GB" sz="2800" dirty="0">
                <a:solidFill>
                  <a:srgbClr val="1F1F1F"/>
                </a:solidFill>
                <a:latin typeface="Google Sans"/>
              </a:rPr>
              <a:t>A clear</a:t>
            </a:r>
            <a:r>
              <a:rPr lang="en-GB" sz="2800" b="0" i="0" dirty="0">
                <a:solidFill>
                  <a:srgbClr val="1F1F1F"/>
                </a:solidFill>
                <a:effectLst/>
                <a:latin typeface="Google Sans"/>
              </a:rPr>
              <a:t> focus on continuous improvement can lead to the desired success of the process implementation.</a:t>
            </a:r>
            <a:endParaRPr lang="en-GB" sz="2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DEB52C-47A1-5674-EC88-6DD61E622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934915425"/>
      </p:ext>
    </p:extLst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1AC40-026E-A3ED-993A-236DF3B22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Change Implementation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2F301-5EFF-B506-4B81-0729BFCD2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0728"/>
            <a:ext cx="9144000" cy="4680520"/>
          </a:xfrm>
        </p:spPr>
        <p:txBody>
          <a:bodyPr/>
          <a:lstStyle/>
          <a:p>
            <a:r>
              <a:rPr lang="en-GB" dirty="0"/>
              <a:t>Defining the change objectives </a:t>
            </a:r>
          </a:p>
          <a:p>
            <a:r>
              <a:rPr lang="en-GB" dirty="0"/>
              <a:t>Guild the change team </a:t>
            </a:r>
          </a:p>
          <a:p>
            <a:r>
              <a:rPr lang="en-GB" dirty="0"/>
              <a:t>Align stakeholders around a cohesive vision </a:t>
            </a:r>
          </a:p>
          <a:p>
            <a:r>
              <a:rPr lang="en-GB" dirty="0"/>
              <a:t>Craft your blueprint for success </a:t>
            </a:r>
          </a:p>
          <a:p>
            <a:r>
              <a:rPr lang="en-GB" dirty="0"/>
              <a:t>Navigate change</a:t>
            </a:r>
          </a:p>
          <a:p>
            <a:r>
              <a:rPr lang="en-GB" dirty="0"/>
              <a:t>Launch an early adopter program</a:t>
            </a:r>
          </a:p>
          <a:p>
            <a:r>
              <a:rPr lang="en-GB" dirty="0"/>
              <a:t>Devise the communications and start training</a:t>
            </a:r>
          </a:p>
          <a:p>
            <a:r>
              <a:rPr lang="en-GB" dirty="0"/>
              <a:t>Motivate employees and recognize achievements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DBE4F3-EB71-DA3C-6346-B441C4A9C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1905469452"/>
      </p:ext>
    </p:extLst>
  </p:cSld>
  <p:clrMapOvr>
    <a:masterClrMapping/>
  </p:clrMapOvr>
  <p:transition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EBAA3-B5A2-6050-CB6E-03917333A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Group Activity 20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23C75-1050-FF74-768F-65DD5FA856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 each point of implementation in the context of your chosen change and organisation </a:t>
            </a:r>
          </a:p>
          <a:p>
            <a:endParaRPr lang="en-GB" dirty="0"/>
          </a:p>
          <a:p>
            <a:r>
              <a:rPr lang="en-GB" dirty="0"/>
              <a:t>Present your views in an open forum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3FE476-F8D6-04B7-00EB-E38D271F0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3593892457"/>
      </p:ext>
    </p:extLst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CC657-2DE5-45EE-BCE4-9A571EC99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0FC49-32D9-4690-AAA1-65813ABEE2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session, you should be able to:</a:t>
            </a:r>
          </a:p>
          <a:p>
            <a:r>
              <a:rPr lang="en-US" dirty="0"/>
              <a:t>Distinguish between different approaches to change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Explain and evaluate the implementation of change 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AAE22D-DF1A-444D-9368-E4150563B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508947"/>
      </p:ext>
    </p:extLst>
  </p:cSld>
  <p:clrMapOvr>
    <a:masterClrMapping/>
  </p:clrMapOvr>
  <p:transition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056B3-CE96-9C4E-2F6E-6CB21180A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59764-0A35-30E0-8917-541D218BC9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>
            <a:normAutofit/>
          </a:bodyPr>
          <a:lstStyle/>
          <a:p>
            <a:r>
              <a:rPr lang="en-GB" sz="1400" dirty="0" err="1"/>
              <a:t>Carnall</a:t>
            </a:r>
            <a:r>
              <a:rPr lang="en-GB" sz="1400" dirty="0"/>
              <a:t>, C.A. (2014) Managing change in organizations . Sixth edition. Harlow, England :, Pearson.</a:t>
            </a:r>
          </a:p>
          <a:p>
            <a:endParaRPr lang="en-GB" sz="1400" dirty="0"/>
          </a:p>
          <a:p>
            <a:r>
              <a:rPr lang="en-GB" sz="1400" dirty="0" err="1"/>
              <a:t>Bencivenga</a:t>
            </a:r>
            <a:r>
              <a:rPr lang="en-GB" sz="1400" dirty="0"/>
              <a:t>, J. (2002) John Kotter on leadership, management and change. American Association of School Administrators.</a:t>
            </a:r>
          </a:p>
          <a:p>
            <a:endParaRPr lang="en-GB" sz="1400" dirty="0"/>
          </a:p>
          <a:p>
            <a:r>
              <a:rPr lang="en-GB" sz="1400" dirty="0"/>
              <a:t>Institute of Management Sciences. &amp; Institute for Operations Research and the Management Sciences. (eds.) (1990) Organization science : a journal of the Institute of Management Sciences. Providence, R.I. :, Institute of Management Sciences.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FEAA1F-1402-F920-2448-7F66D3EDD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1443949553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1_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EMPL6003 Leading and implementing workplace change</Template>
  <TotalTime>1055</TotalTime>
  <Words>355</Words>
  <Application>Microsoft Office PowerPoint</Application>
  <PresentationFormat>On-screen Show (4:3)</PresentationFormat>
  <Paragraphs>57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Times New Roman</vt:lpstr>
      <vt:lpstr>Myriad Pro</vt:lpstr>
      <vt:lpstr>Calibri</vt:lpstr>
      <vt:lpstr>Arial</vt:lpstr>
      <vt:lpstr>Google Sans</vt:lpstr>
      <vt:lpstr>Tahoma</vt:lpstr>
      <vt:lpstr>1_Default Theme</vt:lpstr>
      <vt:lpstr>Implementing Change Process .</vt:lpstr>
      <vt:lpstr>Learning Aims</vt:lpstr>
      <vt:lpstr>Start up Activity – 10 Minutes</vt:lpstr>
      <vt:lpstr>Watch this video and discuss the extracts  Class Activity : 15 Minutes </vt:lpstr>
      <vt:lpstr>Implementation of change process </vt:lpstr>
      <vt:lpstr>Implementation of Change </vt:lpstr>
      <vt:lpstr>Change Implementation plan </vt:lpstr>
      <vt:lpstr>Class Group Activity 20 Minutes</vt:lpstr>
      <vt:lpstr>Learning Outcomes</vt:lpstr>
      <vt:lpstr>References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</dc:title>
  <dc:creator>Paul</dc:creator>
  <cp:lastModifiedBy>Nadeem Mirza</cp:lastModifiedBy>
  <cp:revision>32</cp:revision>
  <cp:lastPrinted>2015-05-08T17:50:00Z</cp:lastPrinted>
  <dcterms:created xsi:type="dcterms:W3CDTF">2018-06-14T10:40:44Z</dcterms:created>
  <dcterms:modified xsi:type="dcterms:W3CDTF">2026-08-09T10:19:12Z</dcterms:modified>
</cp:coreProperties>
</file>