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57" r:id="rId4"/>
    <p:sldId id="266" r:id="rId5"/>
    <p:sldId id="267" r:id="rId6"/>
    <p:sldId id="268" r:id="rId7"/>
    <p:sldId id="269" r:id="rId8"/>
    <p:sldId id="272" r:id="rId9"/>
    <p:sldId id="270" r:id="rId10"/>
    <p:sldId id="282" r:id="rId11"/>
    <p:sldId id="283" r:id="rId12"/>
    <p:sldId id="280" r:id="rId13"/>
    <p:sldId id="281" r:id="rId14"/>
    <p:sldId id="271" r:id="rId15"/>
    <p:sldId id="258" r:id="rId16"/>
    <p:sldId id="278"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07"/>
  </p:normalViewPr>
  <p:slideViewPr>
    <p:cSldViewPr snapToGrid="0">
      <p:cViewPr varScale="1">
        <p:scale>
          <a:sx n="106" d="100"/>
          <a:sy n="106" d="100"/>
        </p:scale>
        <p:origin x="6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0E7267-4304-4F14-8269-0875FEEDB4C3}" type="doc">
      <dgm:prSet loTypeId="urn:microsoft.com/office/officeart/2005/8/layout/hierarchy2" loCatId="hierarchy" qsTypeId="urn:microsoft.com/office/officeart/2005/8/quickstyle/simple4" qsCatId="simple" csTypeId="urn:microsoft.com/office/officeart/2005/8/colors/colorful1" csCatId="colorful"/>
      <dgm:spPr/>
      <dgm:t>
        <a:bodyPr/>
        <a:lstStyle/>
        <a:p>
          <a:endParaRPr lang="en-US"/>
        </a:p>
      </dgm:t>
    </dgm:pt>
    <dgm:pt modelId="{DDF9B7E2-C946-4BA6-B3C3-37A9DA62FEEF}">
      <dgm:prSet/>
      <dgm:spPr/>
      <dgm:t>
        <a:bodyPr/>
        <a:lstStyle/>
        <a:p>
          <a:r>
            <a:rPr lang="en-US" b="1"/>
            <a:t>Learning outcomes:</a:t>
          </a:r>
          <a:endParaRPr lang="en-US"/>
        </a:p>
      </dgm:t>
    </dgm:pt>
    <dgm:pt modelId="{30512604-04C4-4F9B-A018-15F72E367748}" type="parTrans" cxnId="{FF97A9E3-310E-40FD-9C98-75B4BBC8E78F}">
      <dgm:prSet/>
      <dgm:spPr/>
      <dgm:t>
        <a:bodyPr/>
        <a:lstStyle/>
        <a:p>
          <a:endParaRPr lang="en-US"/>
        </a:p>
      </dgm:t>
    </dgm:pt>
    <dgm:pt modelId="{2F95EDCA-DD37-4543-BA3D-C17EEC35E802}" type="sibTrans" cxnId="{FF97A9E3-310E-40FD-9C98-75B4BBC8E78F}">
      <dgm:prSet/>
      <dgm:spPr/>
      <dgm:t>
        <a:bodyPr/>
        <a:lstStyle/>
        <a:p>
          <a:endParaRPr lang="en-US"/>
        </a:p>
      </dgm:t>
    </dgm:pt>
    <dgm:pt modelId="{8F62782E-6BCC-459D-881B-25FEB71A9BBF}">
      <dgm:prSet/>
      <dgm:spPr/>
      <dgm:t>
        <a:bodyPr/>
        <a:lstStyle/>
        <a:p>
          <a:r>
            <a:rPr lang="en-US"/>
            <a:t>Summarise core effects of music on physical activity</a:t>
          </a:r>
        </a:p>
      </dgm:t>
    </dgm:pt>
    <dgm:pt modelId="{868EB0CA-1425-4D28-96A8-C17B2934C7CD}" type="parTrans" cxnId="{EEC36033-3CEA-40AC-90A2-FD77E03F6073}">
      <dgm:prSet/>
      <dgm:spPr/>
      <dgm:t>
        <a:bodyPr/>
        <a:lstStyle/>
        <a:p>
          <a:endParaRPr lang="en-US"/>
        </a:p>
      </dgm:t>
    </dgm:pt>
    <dgm:pt modelId="{6BEF2D1B-17C7-4825-A258-3DB73365A561}" type="sibTrans" cxnId="{EEC36033-3CEA-40AC-90A2-FD77E03F6073}">
      <dgm:prSet/>
      <dgm:spPr/>
      <dgm:t>
        <a:bodyPr/>
        <a:lstStyle/>
        <a:p>
          <a:endParaRPr lang="en-US"/>
        </a:p>
      </dgm:t>
    </dgm:pt>
    <dgm:pt modelId="{8282BD70-483F-4DFB-A5DA-4CEAB304C59B}">
      <dgm:prSet/>
      <dgm:spPr/>
      <dgm:t>
        <a:bodyPr/>
        <a:lstStyle/>
        <a:p>
          <a:r>
            <a:rPr lang="en-US"/>
            <a:t>Explain psychological and physiological mechanisms</a:t>
          </a:r>
        </a:p>
      </dgm:t>
    </dgm:pt>
    <dgm:pt modelId="{F0956C2D-6C45-4924-95FD-582E1CBA960E}" type="parTrans" cxnId="{EA7E75E0-959F-446C-A6B3-815B8F5E2441}">
      <dgm:prSet/>
      <dgm:spPr/>
      <dgm:t>
        <a:bodyPr/>
        <a:lstStyle/>
        <a:p>
          <a:endParaRPr lang="en-US"/>
        </a:p>
      </dgm:t>
    </dgm:pt>
    <dgm:pt modelId="{ABEF5FE5-5068-437C-9E5D-44CBF7892DB4}" type="sibTrans" cxnId="{EA7E75E0-959F-446C-A6B3-815B8F5E2441}">
      <dgm:prSet/>
      <dgm:spPr/>
      <dgm:t>
        <a:bodyPr/>
        <a:lstStyle/>
        <a:p>
          <a:endParaRPr lang="en-US"/>
        </a:p>
      </dgm:t>
    </dgm:pt>
    <dgm:pt modelId="{4BB1D38B-663F-42DF-B839-2817FF8CBB7D}">
      <dgm:prSet/>
      <dgm:spPr/>
      <dgm:t>
        <a:bodyPr/>
        <a:lstStyle/>
        <a:p>
          <a:r>
            <a:rPr lang="en-US"/>
            <a:t>Analyse evidence and discuss practical applications</a:t>
          </a:r>
        </a:p>
      </dgm:t>
    </dgm:pt>
    <dgm:pt modelId="{027CD594-6895-49E1-ABCB-E4F102DE6677}" type="parTrans" cxnId="{0FC66BBD-F778-4AB3-B87C-9333FDA83833}">
      <dgm:prSet/>
      <dgm:spPr/>
      <dgm:t>
        <a:bodyPr/>
        <a:lstStyle/>
        <a:p>
          <a:endParaRPr lang="en-US"/>
        </a:p>
      </dgm:t>
    </dgm:pt>
    <dgm:pt modelId="{433BB613-DEC7-491D-90EE-4A1FA59E3191}" type="sibTrans" cxnId="{0FC66BBD-F778-4AB3-B87C-9333FDA83833}">
      <dgm:prSet/>
      <dgm:spPr/>
      <dgm:t>
        <a:bodyPr/>
        <a:lstStyle/>
        <a:p>
          <a:endParaRPr lang="en-US"/>
        </a:p>
      </dgm:t>
    </dgm:pt>
    <dgm:pt modelId="{DE032224-3E2F-4EBB-84A6-E63B9856ADB2}">
      <dgm:prSet/>
      <dgm:spPr/>
      <dgm:t>
        <a:bodyPr/>
        <a:lstStyle/>
        <a:p>
          <a:r>
            <a:rPr lang="en-US"/>
            <a:t>Who regularly uses music during exercise? Why or why not?</a:t>
          </a:r>
        </a:p>
      </dgm:t>
    </dgm:pt>
    <dgm:pt modelId="{9D3F6F06-2A0F-4F2E-B899-4C65D3E4D1AD}" type="parTrans" cxnId="{C317CAD5-265C-4DBD-A4B9-E710C89CFE87}">
      <dgm:prSet/>
      <dgm:spPr/>
      <dgm:t>
        <a:bodyPr/>
        <a:lstStyle/>
        <a:p>
          <a:endParaRPr lang="en-US"/>
        </a:p>
      </dgm:t>
    </dgm:pt>
    <dgm:pt modelId="{0C06C55C-B74E-4752-AA38-805FD9A4FA0A}" type="sibTrans" cxnId="{C317CAD5-265C-4DBD-A4B9-E710C89CFE87}">
      <dgm:prSet/>
      <dgm:spPr/>
      <dgm:t>
        <a:bodyPr/>
        <a:lstStyle/>
        <a:p>
          <a:endParaRPr lang="en-US"/>
        </a:p>
      </dgm:t>
    </dgm:pt>
    <dgm:pt modelId="{7378AC28-1FA1-2746-BD11-7E09F2E0B13A}" type="pres">
      <dgm:prSet presAssocID="{8C0E7267-4304-4F14-8269-0875FEEDB4C3}" presName="diagram" presStyleCnt="0">
        <dgm:presLayoutVars>
          <dgm:chPref val="1"/>
          <dgm:dir/>
          <dgm:animOne val="branch"/>
          <dgm:animLvl val="lvl"/>
          <dgm:resizeHandles val="exact"/>
        </dgm:presLayoutVars>
      </dgm:prSet>
      <dgm:spPr/>
    </dgm:pt>
    <dgm:pt modelId="{BB9F1AB3-D874-FA46-9137-1A6C6FD93735}" type="pres">
      <dgm:prSet presAssocID="{DDF9B7E2-C946-4BA6-B3C3-37A9DA62FEEF}" presName="root1" presStyleCnt="0"/>
      <dgm:spPr/>
    </dgm:pt>
    <dgm:pt modelId="{115616F2-EF9D-0441-BDC4-DD60D2AC2F56}" type="pres">
      <dgm:prSet presAssocID="{DDF9B7E2-C946-4BA6-B3C3-37A9DA62FEEF}" presName="LevelOneTextNode" presStyleLbl="node0" presStyleIdx="0" presStyleCnt="2">
        <dgm:presLayoutVars>
          <dgm:chPref val="3"/>
        </dgm:presLayoutVars>
      </dgm:prSet>
      <dgm:spPr/>
    </dgm:pt>
    <dgm:pt modelId="{45DBC167-26E6-2F44-817B-5DCE0CC48C17}" type="pres">
      <dgm:prSet presAssocID="{DDF9B7E2-C946-4BA6-B3C3-37A9DA62FEEF}" presName="level2hierChild" presStyleCnt="0"/>
      <dgm:spPr/>
    </dgm:pt>
    <dgm:pt modelId="{605EC4B3-6C8D-0B4A-899F-AF4F53A96819}" type="pres">
      <dgm:prSet presAssocID="{868EB0CA-1425-4D28-96A8-C17B2934C7CD}" presName="conn2-1" presStyleLbl="parChTrans1D2" presStyleIdx="0" presStyleCnt="3"/>
      <dgm:spPr/>
    </dgm:pt>
    <dgm:pt modelId="{C8C45519-9918-EB47-9505-68E892826D82}" type="pres">
      <dgm:prSet presAssocID="{868EB0CA-1425-4D28-96A8-C17B2934C7CD}" presName="connTx" presStyleLbl="parChTrans1D2" presStyleIdx="0" presStyleCnt="3"/>
      <dgm:spPr/>
    </dgm:pt>
    <dgm:pt modelId="{09C2C49B-B6F1-E242-B5C6-5A01BEA53C0F}" type="pres">
      <dgm:prSet presAssocID="{8F62782E-6BCC-459D-881B-25FEB71A9BBF}" presName="root2" presStyleCnt="0"/>
      <dgm:spPr/>
    </dgm:pt>
    <dgm:pt modelId="{268EDCBC-6E5C-3A48-A6ED-43699159F1DC}" type="pres">
      <dgm:prSet presAssocID="{8F62782E-6BCC-459D-881B-25FEB71A9BBF}" presName="LevelTwoTextNode" presStyleLbl="node2" presStyleIdx="0" presStyleCnt="3">
        <dgm:presLayoutVars>
          <dgm:chPref val="3"/>
        </dgm:presLayoutVars>
      </dgm:prSet>
      <dgm:spPr/>
    </dgm:pt>
    <dgm:pt modelId="{DBDC87E4-3588-AD4D-AF5E-2C27A6AA0D02}" type="pres">
      <dgm:prSet presAssocID="{8F62782E-6BCC-459D-881B-25FEB71A9BBF}" presName="level3hierChild" presStyleCnt="0"/>
      <dgm:spPr/>
    </dgm:pt>
    <dgm:pt modelId="{DB3A3256-D21E-D14C-80FC-D365D39578AC}" type="pres">
      <dgm:prSet presAssocID="{F0956C2D-6C45-4924-95FD-582E1CBA960E}" presName="conn2-1" presStyleLbl="parChTrans1D2" presStyleIdx="1" presStyleCnt="3"/>
      <dgm:spPr/>
    </dgm:pt>
    <dgm:pt modelId="{C3B90946-A991-4B45-8CA6-418C1C6079F4}" type="pres">
      <dgm:prSet presAssocID="{F0956C2D-6C45-4924-95FD-582E1CBA960E}" presName="connTx" presStyleLbl="parChTrans1D2" presStyleIdx="1" presStyleCnt="3"/>
      <dgm:spPr/>
    </dgm:pt>
    <dgm:pt modelId="{87ED7D03-4C27-D944-B847-7C0BA2FFB839}" type="pres">
      <dgm:prSet presAssocID="{8282BD70-483F-4DFB-A5DA-4CEAB304C59B}" presName="root2" presStyleCnt="0"/>
      <dgm:spPr/>
    </dgm:pt>
    <dgm:pt modelId="{5A6A9366-9772-654A-9492-C17C8A63E1C7}" type="pres">
      <dgm:prSet presAssocID="{8282BD70-483F-4DFB-A5DA-4CEAB304C59B}" presName="LevelTwoTextNode" presStyleLbl="node2" presStyleIdx="1" presStyleCnt="3">
        <dgm:presLayoutVars>
          <dgm:chPref val="3"/>
        </dgm:presLayoutVars>
      </dgm:prSet>
      <dgm:spPr/>
    </dgm:pt>
    <dgm:pt modelId="{E9416D48-68B8-D24B-88E3-B497B4AEC7BF}" type="pres">
      <dgm:prSet presAssocID="{8282BD70-483F-4DFB-A5DA-4CEAB304C59B}" presName="level3hierChild" presStyleCnt="0"/>
      <dgm:spPr/>
    </dgm:pt>
    <dgm:pt modelId="{B243B09E-94B0-2E4A-92C9-3D351592374F}" type="pres">
      <dgm:prSet presAssocID="{027CD594-6895-49E1-ABCB-E4F102DE6677}" presName="conn2-1" presStyleLbl="parChTrans1D2" presStyleIdx="2" presStyleCnt="3"/>
      <dgm:spPr/>
    </dgm:pt>
    <dgm:pt modelId="{C1ED3633-8CE9-EE4E-924F-563448C14FA8}" type="pres">
      <dgm:prSet presAssocID="{027CD594-6895-49E1-ABCB-E4F102DE6677}" presName="connTx" presStyleLbl="parChTrans1D2" presStyleIdx="2" presStyleCnt="3"/>
      <dgm:spPr/>
    </dgm:pt>
    <dgm:pt modelId="{8A45BBE8-0BB5-F341-B0DA-273FF8D6B80B}" type="pres">
      <dgm:prSet presAssocID="{4BB1D38B-663F-42DF-B839-2817FF8CBB7D}" presName="root2" presStyleCnt="0"/>
      <dgm:spPr/>
    </dgm:pt>
    <dgm:pt modelId="{3DADCAE8-9147-3548-936C-201D96577295}" type="pres">
      <dgm:prSet presAssocID="{4BB1D38B-663F-42DF-B839-2817FF8CBB7D}" presName="LevelTwoTextNode" presStyleLbl="node2" presStyleIdx="2" presStyleCnt="3">
        <dgm:presLayoutVars>
          <dgm:chPref val="3"/>
        </dgm:presLayoutVars>
      </dgm:prSet>
      <dgm:spPr/>
    </dgm:pt>
    <dgm:pt modelId="{82DF2BC8-9D0B-1345-BE16-8830FE7D6ED2}" type="pres">
      <dgm:prSet presAssocID="{4BB1D38B-663F-42DF-B839-2817FF8CBB7D}" presName="level3hierChild" presStyleCnt="0"/>
      <dgm:spPr/>
    </dgm:pt>
    <dgm:pt modelId="{11902305-FD2B-E849-82A5-E65CE1518E20}" type="pres">
      <dgm:prSet presAssocID="{DE032224-3E2F-4EBB-84A6-E63B9856ADB2}" presName="root1" presStyleCnt="0"/>
      <dgm:spPr/>
    </dgm:pt>
    <dgm:pt modelId="{72C6ED47-1B40-8044-A044-8CF73EB0E3E2}" type="pres">
      <dgm:prSet presAssocID="{DE032224-3E2F-4EBB-84A6-E63B9856ADB2}" presName="LevelOneTextNode" presStyleLbl="node0" presStyleIdx="1" presStyleCnt="2">
        <dgm:presLayoutVars>
          <dgm:chPref val="3"/>
        </dgm:presLayoutVars>
      </dgm:prSet>
      <dgm:spPr/>
    </dgm:pt>
    <dgm:pt modelId="{A581A745-1FD1-C249-84E1-31BF68884F2C}" type="pres">
      <dgm:prSet presAssocID="{DE032224-3E2F-4EBB-84A6-E63B9856ADB2}" presName="level2hierChild" presStyleCnt="0"/>
      <dgm:spPr/>
    </dgm:pt>
  </dgm:ptLst>
  <dgm:cxnLst>
    <dgm:cxn modelId="{36E9FE18-849B-1B48-922E-01D2FB71FA50}" type="presOf" srcId="{868EB0CA-1425-4D28-96A8-C17B2934C7CD}" destId="{C8C45519-9918-EB47-9505-68E892826D82}" srcOrd="1" destOrd="0" presId="urn:microsoft.com/office/officeart/2005/8/layout/hierarchy2"/>
    <dgm:cxn modelId="{2D665033-C786-A24C-8365-0D7A0759D8DD}" type="presOf" srcId="{DE032224-3E2F-4EBB-84A6-E63B9856ADB2}" destId="{72C6ED47-1B40-8044-A044-8CF73EB0E3E2}" srcOrd="0" destOrd="0" presId="urn:microsoft.com/office/officeart/2005/8/layout/hierarchy2"/>
    <dgm:cxn modelId="{EEC36033-3CEA-40AC-90A2-FD77E03F6073}" srcId="{DDF9B7E2-C946-4BA6-B3C3-37A9DA62FEEF}" destId="{8F62782E-6BCC-459D-881B-25FEB71A9BBF}" srcOrd="0" destOrd="0" parTransId="{868EB0CA-1425-4D28-96A8-C17B2934C7CD}" sibTransId="{6BEF2D1B-17C7-4825-A258-3DB73365A561}"/>
    <dgm:cxn modelId="{13A6FC4F-CFDF-1145-A194-EAE380CDF585}" type="presOf" srcId="{4BB1D38B-663F-42DF-B839-2817FF8CBB7D}" destId="{3DADCAE8-9147-3548-936C-201D96577295}" srcOrd="0" destOrd="0" presId="urn:microsoft.com/office/officeart/2005/8/layout/hierarchy2"/>
    <dgm:cxn modelId="{8D6D6364-DF98-AF48-89A0-FD4F5ADC9DC3}" type="presOf" srcId="{8282BD70-483F-4DFB-A5DA-4CEAB304C59B}" destId="{5A6A9366-9772-654A-9492-C17C8A63E1C7}" srcOrd="0" destOrd="0" presId="urn:microsoft.com/office/officeart/2005/8/layout/hierarchy2"/>
    <dgm:cxn modelId="{835E4370-5DC2-9E48-B049-30492B5DDB76}" type="presOf" srcId="{DDF9B7E2-C946-4BA6-B3C3-37A9DA62FEEF}" destId="{115616F2-EF9D-0441-BDC4-DD60D2AC2F56}" srcOrd="0" destOrd="0" presId="urn:microsoft.com/office/officeart/2005/8/layout/hierarchy2"/>
    <dgm:cxn modelId="{2C1C9C71-D169-FF44-9136-C29C322DE789}" type="presOf" srcId="{868EB0CA-1425-4D28-96A8-C17B2934C7CD}" destId="{605EC4B3-6C8D-0B4A-899F-AF4F53A96819}" srcOrd="0" destOrd="0" presId="urn:microsoft.com/office/officeart/2005/8/layout/hierarchy2"/>
    <dgm:cxn modelId="{314519A2-05E2-1340-A80E-90B2464B39E5}" type="presOf" srcId="{027CD594-6895-49E1-ABCB-E4F102DE6677}" destId="{C1ED3633-8CE9-EE4E-924F-563448C14FA8}" srcOrd="1" destOrd="0" presId="urn:microsoft.com/office/officeart/2005/8/layout/hierarchy2"/>
    <dgm:cxn modelId="{352F1DA9-3921-A04E-BA40-8C4CB46723BF}" type="presOf" srcId="{F0956C2D-6C45-4924-95FD-582E1CBA960E}" destId="{DB3A3256-D21E-D14C-80FC-D365D39578AC}" srcOrd="0" destOrd="0" presId="urn:microsoft.com/office/officeart/2005/8/layout/hierarchy2"/>
    <dgm:cxn modelId="{17EFCDAA-F70C-9C44-9E5C-EF7482483777}" type="presOf" srcId="{027CD594-6895-49E1-ABCB-E4F102DE6677}" destId="{B243B09E-94B0-2E4A-92C9-3D351592374F}" srcOrd="0" destOrd="0" presId="urn:microsoft.com/office/officeart/2005/8/layout/hierarchy2"/>
    <dgm:cxn modelId="{0FC66BBD-F778-4AB3-B87C-9333FDA83833}" srcId="{DDF9B7E2-C946-4BA6-B3C3-37A9DA62FEEF}" destId="{4BB1D38B-663F-42DF-B839-2817FF8CBB7D}" srcOrd="2" destOrd="0" parTransId="{027CD594-6895-49E1-ABCB-E4F102DE6677}" sibTransId="{433BB613-DEC7-491D-90EE-4A1FA59E3191}"/>
    <dgm:cxn modelId="{CD7951C1-FBF9-D548-A5E9-74184F6BE9C9}" type="presOf" srcId="{8F62782E-6BCC-459D-881B-25FEB71A9BBF}" destId="{268EDCBC-6E5C-3A48-A6ED-43699159F1DC}" srcOrd="0" destOrd="0" presId="urn:microsoft.com/office/officeart/2005/8/layout/hierarchy2"/>
    <dgm:cxn modelId="{BA5DBCC1-FEDF-234F-8235-F7AF1F0DE4D7}" type="presOf" srcId="{8C0E7267-4304-4F14-8269-0875FEEDB4C3}" destId="{7378AC28-1FA1-2746-BD11-7E09F2E0B13A}" srcOrd="0" destOrd="0" presId="urn:microsoft.com/office/officeart/2005/8/layout/hierarchy2"/>
    <dgm:cxn modelId="{C317CAD5-265C-4DBD-A4B9-E710C89CFE87}" srcId="{8C0E7267-4304-4F14-8269-0875FEEDB4C3}" destId="{DE032224-3E2F-4EBB-84A6-E63B9856ADB2}" srcOrd="1" destOrd="0" parTransId="{9D3F6F06-2A0F-4F2E-B899-4C65D3E4D1AD}" sibTransId="{0C06C55C-B74E-4752-AA38-805FD9A4FA0A}"/>
    <dgm:cxn modelId="{EA7E75E0-959F-446C-A6B3-815B8F5E2441}" srcId="{DDF9B7E2-C946-4BA6-B3C3-37A9DA62FEEF}" destId="{8282BD70-483F-4DFB-A5DA-4CEAB304C59B}" srcOrd="1" destOrd="0" parTransId="{F0956C2D-6C45-4924-95FD-582E1CBA960E}" sibTransId="{ABEF5FE5-5068-437C-9E5D-44CBF7892DB4}"/>
    <dgm:cxn modelId="{FF97A9E3-310E-40FD-9C98-75B4BBC8E78F}" srcId="{8C0E7267-4304-4F14-8269-0875FEEDB4C3}" destId="{DDF9B7E2-C946-4BA6-B3C3-37A9DA62FEEF}" srcOrd="0" destOrd="0" parTransId="{30512604-04C4-4F9B-A018-15F72E367748}" sibTransId="{2F95EDCA-DD37-4543-BA3D-C17EEC35E802}"/>
    <dgm:cxn modelId="{A56042F9-25F6-FE4E-8519-DA10A1E07D69}" type="presOf" srcId="{F0956C2D-6C45-4924-95FD-582E1CBA960E}" destId="{C3B90946-A991-4B45-8CA6-418C1C6079F4}" srcOrd="1" destOrd="0" presId="urn:microsoft.com/office/officeart/2005/8/layout/hierarchy2"/>
    <dgm:cxn modelId="{06F64E83-1D7B-A44E-95FE-E504E9556D5B}" type="presParOf" srcId="{7378AC28-1FA1-2746-BD11-7E09F2E0B13A}" destId="{BB9F1AB3-D874-FA46-9137-1A6C6FD93735}" srcOrd="0" destOrd="0" presId="urn:microsoft.com/office/officeart/2005/8/layout/hierarchy2"/>
    <dgm:cxn modelId="{FDADDA14-EA0E-9146-ABA9-D2092B118EA8}" type="presParOf" srcId="{BB9F1AB3-D874-FA46-9137-1A6C6FD93735}" destId="{115616F2-EF9D-0441-BDC4-DD60D2AC2F56}" srcOrd="0" destOrd="0" presId="urn:microsoft.com/office/officeart/2005/8/layout/hierarchy2"/>
    <dgm:cxn modelId="{8905C8B0-3BC6-6240-A4CC-02D1BC4959E6}" type="presParOf" srcId="{BB9F1AB3-D874-FA46-9137-1A6C6FD93735}" destId="{45DBC167-26E6-2F44-817B-5DCE0CC48C17}" srcOrd="1" destOrd="0" presId="urn:microsoft.com/office/officeart/2005/8/layout/hierarchy2"/>
    <dgm:cxn modelId="{5F27B7A9-B5C3-E940-822A-74D78E7E2EE0}" type="presParOf" srcId="{45DBC167-26E6-2F44-817B-5DCE0CC48C17}" destId="{605EC4B3-6C8D-0B4A-899F-AF4F53A96819}" srcOrd="0" destOrd="0" presId="urn:microsoft.com/office/officeart/2005/8/layout/hierarchy2"/>
    <dgm:cxn modelId="{3B23E2F9-27F7-D748-9983-AF16FC426A01}" type="presParOf" srcId="{605EC4B3-6C8D-0B4A-899F-AF4F53A96819}" destId="{C8C45519-9918-EB47-9505-68E892826D82}" srcOrd="0" destOrd="0" presId="urn:microsoft.com/office/officeart/2005/8/layout/hierarchy2"/>
    <dgm:cxn modelId="{EBA3E077-D857-1542-85FD-280A29536FF4}" type="presParOf" srcId="{45DBC167-26E6-2F44-817B-5DCE0CC48C17}" destId="{09C2C49B-B6F1-E242-B5C6-5A01BEA53C0F}" srcOrd="1" destOrd="0" presId="urn:microsoft.com/office/officeart/2005/8/layout/hierarchy2"/>
    <dgm:cxn modelId="{8283A1A0-B74B-CD49-8A65-B4A0F61DDE15}" type="presParOf" srcId="{09C2C49B-B6F1-E242-B5C6-5A01BEA53C0F}" destId="{268EDCBC-6E5C-3A48-A6ED-43699159F1DC}" srcOrd="0" destOrd="0" presId="urn:microsoft.com/office/officeart/2005/8/layout/hierarchy2"/>
    <dgm:cxn modelId="{E1D43D72-88E0-AF45-A047-F4B1AF2D279F}" type="presParOf" srcId="{09C2C49B-B6F1-E242-B5C6-5A01BEA53C0F}" destId="{DBDC87E4-3588-AD4D-AF5E-2C27A6AA0D02}" srcOrd="1" destOrd="0" presId="urn:microsoft.com/office/officeart/2005/8/layout/hierarchy2"/>
    <dgm:cxn modelId="{AEE5E62D-119F-2544-BE8D-499257E72E77}" type="presParOf" srcId="{45DBC167-26E6-2F44-817B-5DCE0CC48C17}" destId="{DB3A3256-D21E-D14C-80FC-D365D39578AC}" srcOrd="2" destOrd="0" presId="urn:microsoft.com/office/officeart/2005/8/layout/hierarchy2"/>
    <dgm:cxn modelId="{04C864EE-7F38-0845-A7B1-25806D2F5219}" type="presParOf" srcId="{DB3A3256-D21E-D14C-80FC-D365D39578AC}" destId="{C3B90946-A991-4B45-8CA6-418C1C6079F4}" srcOrd="0" destOrd="0" presId="urn:microsoft.com/office/officeart/2005/8/layout/hierarchy2"/>
    <dgm:cxn modelId="{92976DD6-D2A6-074A-8E82-161539DCC3D9}" type="presParOf" srcId="{45DBC167-26E6-2F44-817B-5DCE0CC48C17}" destId="{87ED7D03-4C27-D944-B847-7C0BA2FFB839}" srcOrd="3" destOrd="0" presId="urn:microsoft.com/office/officeart/2005/8/layout/hierarchy2"/>
    <dgm:cxn modelId="{364AF3C9-5A5C-1945-B4D7-2C184D4AF6B9}" type="presParOf" srcId="{87ED7D03-4C27-D944-B847-7C0BA2FFB839}" destId="{5A6A9366-9772-654A-9492-C17C8A63E1C7}" srcOrd="0" destOrd="0" presId="urn:microsoft.com/office/officeart/2005/8/layout/hierarchy2"/>
    <dgm:cxn modelId="{83EB4C4C-0132-9143-A907-F4887170F1C0}" type="presParOf" srcId="{87ED7D03-4C27-D944-B847-7C0BA2FFB839}" destId="{E9416D48-68B8-D24B-88E3-B497B4AEC7BF}" srcOrd="1" destOrd="0" presId="urn:microsoft.com/office/officeart/2005/8/layout/hierarchy2"/>
    <dgm:cxn modelId="{BF69A49F-B828-4545-A32A-B4981AE34BCE}" type="presParOf" srcId="{45DBC167-26E6-2F44-817B-5DCE0CC48C17}" destId="{B243B09E-94B0-2E4A-92C9-3D351592374F}" srcOrd="4" destOrd="0" presId="urn:microsoft.com/office/officeart/2005/8/layout/hierarchy2"/>
    <dgm:cxn modelId="{D5031C18-F759-024A-8610-0DBEFDCDC79E}" type="presParOf" srcId="{B243B09E-94B0-2E4A-92C9-3D351592374F}" destId="{C1ED3633-8CE9-EE4E-924F-563448C14FA8}" srcOrd="0" destOrd="0" presId="urn:microsoft.com/office/officeart/2005/8/layout/hierarchy2"/>
    <dgm:cxn modelId="{2B096F24-A2B7-E748-9219-6063C755B68A}" type="presParOf" srcId="{45DBC167-26E6-2F44-817B-5DCE0CC48C17}" destId="{8A45BBE8-0BB5-F341-B0DA-273FF8D6B80B}" srcOrd="5" destOrd="0" presId="urn:microsoft.com/office/officeart/2005/8/layout/hierarchy2"/>
    <dgm:cxn modelId="{2D4FFB0D-63FF-4646-AC54-AD1B7F5542BB}" type="presParOf" srcId="{8A45BBE8-0BB5-F341-B0DA-273FF8D6B80B}" destId="{3DADCAE8-9147-3548-936C-201D96577295}" srcOrd="0" destOrd="0" presId="urn:microsoft.com/office/officeart/2005/8/layout/hierarchy2"/>
    <dgm:cxn modelId="{386E804C-A774-6E41-81C0-04CA066D2200}" type="presParOf" srcId="{8A45BBE8-0BB5-F341-B0DA-273FF8D6B80B}" destId="{82DF2BC8-9D0B-1345-BE16-8830FE7D6ED2}" srcOrd="1" destOrd="0" presId="urn:microsoft.com/office/officeart/2005/8/layout/hierarchy2"/>
    <dgm:cxn modelId="{09EAB5FB-B3AC-BB4D-A8C3-AB8ADBB8E4AF}" type="presParOf" srcId="{7378AC28-1FA1-2746-BD11-7E09F2E0B13A}" destId="{11902305-FD2B-E849-82A5-E65CE1518E20}" srcOrd="1" destOrd="0" presId="urn:microsoft.com/office/officeart/2005/8/layout/hierarchy2"/>
    <dgm:cxn modelId="{836D23F1-7792-B245-ADCF-9F6EA6D82E5B}" type="presParOf" srcId="{11902305-FD2B-E849-82A5-E65CE1518E20}" destId="{72C6ED47-1B40-8044-A044-8CF73EB0E3E2}" srcOrd="0" destOrd="0" presId="urn:microsoft.com/office/officeart/2005/8/layout/hierarchy2"/>
    <dgm:cxn modelId="{CAFE75DB-0A07-CC40-B56E-50E82265093D}" type="presParOf" srcId="{11902305-FD2B-E849-82A5-E65CE1518E20}" destId="{A581A745-1FD1-C249-84E1-31BF68884F2C}"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B73DC4-421B-4D0B-91E7-B0CBA4871C2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F8690B-D095-4109-BB3F-A09013FDB258}">
      <dgm:prSet/>
      <dgm:spPr/>
      <dgm:t>
        <a:bodyPr/>
        <a:lstStyle/>
        <a:p>
          <a:r>
            <a:rPr lang="en-CA"/>
            <a:t>‘Background’ music that is played during an event or an activity to make the environment more pleasurable. </a:t>
          </a:r>
          <a:endParaRPr lang="en-US"/>
        </a:p>
      </dgm:t>
    </dgm:pt>
    <dgm:pt modelId="{12B7379A-491A-4A84-AC9C-DA0802E61F1A}" type="parTrans" cxnId="{0556A4E3-33EB-4875-BE45-03FB96E4462B}">
      <dgm:prSet/>
      <dgm:spPr/>
      <dgm:t>
        <a:bodyPr/>
        <a:lstStyle/>
        <a:p>
          <a:endParaRPr lang="en-US"/>
        </a:p>
      </dgm:t>
    </dgm:pt>
    <dgm:pt modelId="{BEA4BD98-DEA7-4376-8F28-3CBC4A9F7A67}" type="sibTrans" cxnId="{0556A4E3-33EB-4875-BE45-03FB96E4462B}">
      <dgm:prSet/>
      <dgm:spPr/>
      <dgm:t>
        <a:bodyPr/>
        <a:lstStyle/>
        <a:p>
          <a:endParaRPr lang="en-US"/>
        </a:p>
      </dgm:t>
    </dgm:pt>
    <dgm:pt modelId="{3719A196-966D-4CA7-8C27-E8F92438209A}">
      <dgm:prSet/>
      <dgm:spPr/>
      <dgm:t>
        <a:bodyPr/>
        <a:lstStyle/>
        <a:p>
          <a:r>
            <a:rPr lang="en-CA"/>
            <a:t>No conscious synchronisation is present between the tempo of music and movement patterns in an individual, when listening to asynchronous music (Karageorghis </a:t>
          </a:r>
          <a:r>
            <a:rPr lang="en-CA" i="1"/>
            <a:t>et al.,</a:t>
          </a:r>
          <a:r>
            <a:rPr lang="en-CA"/>
            <a:t> 2009; Karageorghis and Terry, 1997). </a:t>
          </a:r>
          <a:endParaRPr lang="en-US"/>
        </a:p>
      </dgm:t>
    </dgm:pt>
    <dgm:pt modelId="{F3D348A0-486E-40FD-95B0-31460BFAB5F7}" type="parTrans" cxnId="{10A398AF-800F-4AD1-9561-82722D872384}">
      <dgm:prSet/>
      <dgm:spPr/>
      <dgm:t>
        <a:bodyPr/>
        <a:lstStyle/>
        <a:p>
          <a:endParaRPr lang="en-US"/>
        </a:p>
      </dgm:t>
    </dgm:pt>
    <dgm:pt modelId="{DDD3B5CC-B13C-4DEE-B27C-ED1E15371A29}" type="sibTrans" cxnId="{10A398AF-800F-4AD1-9561-82722D872384}">
      <dgm:prSet/>
      <dgm:spPr/>
      <dgm:t>
        <a:bodyPr/>
        <a:lstStyle/>
        <a:p>
          <a:endParaRPr lang="en-US"/>
        </a:p>
      </dgm:t>
    </dgm:pt>
    <dgm:pt modelId="{0142863C-5215-400A-8FEB-8C25A4F5A105}">
      <dgm:prSet/>
      <dgm:spPr/>
      <dgm:t>
        <a:bodyPr/>
        <a:lstStyle/>
        <a:p>
          <a:r>
            <a:rPr lang="en-CA" dirty="0"/>
            <a:t>Moreover, the psychological and psychophysical effects of asynchronous music have been studied rather than its use as an ergogenic effect.</a:t>
          </a:r>
          <a:endParaRPr lang="en-US" dirty="0"/>
        </a:p>
      </dgm:t>
    </dgm:pt>
    <dgm:pt modelId="{733962DB-EE5A-4DDD-8FBA-35BE4BEF8FA1}" type="parTrans" cxnId="{27562AC2-B930-4146-B022-501892CD320D}">
      <dgm:prSet/>
      <dgm:spPr/>
      <dgm:t>
        <a:bodyPr/>
        <a:lstStyle/>
        <a:p>
          <a:endParaRPr lang="en-US"/>
        </a:p>
      </dgm:t>
    </dgm:pt>
    <dgm:pt modelId="{F1E1C9B9-F810-4C42-9E8C-A15AA8C78761}" type="sibTrans" cxnId="{27562AC2-B930-4146-B022-501892CD320D}">
      <dgm:prSet/>
      <dgm:spPr/>
      <dgm:t>
        <a:bodyPr/>
        <a:lstStyle/>
        <a:p>
          <a:endParaRPr lang="en-US"/>
        </a:p>
      </dgm:t>
    </dgm:pt>
    <dgm:pt modelId="{E3450BB1-0291-4BE8-BBAA-FD9630EF3244}">
      <dgm:prSet/>
      <dgm:spPr/>
      <dgm:t>
        <a:bodyPr/>
        <a:lstStyle/>
        <a:p>
          <a:r>
            <a:rPr lang="en-CA"/>
            <a:t>Ergogenic effect - enhance an individual’s performance. </a:t>
          </a:r>
          <a:endParaRPr lang="en-US"/>
        </a:p>
      </dgm:t>
    </dgm:pt>
    <dgm:pt modelId="{42ACDCAE-6DCB-45FC-98C3-B2DE840EBA94}" type="parTrans" cxnId="{6FAA588C-B42D-43BB-A5C8-31012B744DFF}">
      <dgm:prSet/>
      <dgm:spPr/>
      <dgm:t>
        <a:bodyPr/>
        <a:lstStyle/>
        <a:p>
          <a:endParaRPr lang="en-US"/>
        </a:p>
      </dgm:t>
    </dgm:pt>
    <dgm:pt modelId="{51DDBC36-EBC2-44A8-B65B-BE0982CFC679}" type="sibTrans" cxnId="{6FAA588C-B42D-43BB-A5C8-31012B744DFF}">
      <dgm:prSet/>
      <dgm:spPr/>
      <dgm:t>
        <a:bodyPr/>
        <a:lstStyle/>
        <a:p>
          <a:endParaRPr lang="en-US"/>
        </a:p>
      </dgm:t>
    </dgm:pt>
    <dgm:pt modelId="{48901F60-7A11-45F9-8F71-D58786AAF6C5}">
      <dgm:prSet/>
      <dgm:spPr/>
      <dgm:t>
        <a:bodyPr/>
        <a:lstStyle/>
        <a:p>
          <a:r>
            <a:rPr lang="en-CA"/>
            <a:t>Music can be used as an ergogenic effect to distract an individual from the external environment and enhance focus while performing an exercise.</a:t>
          </a:r>
          <a:endParaRPr lang="en-US"/>
        </a:p>
      </dgm:t>
    </dgm:pt>
    <dgm:pt modelId="{81967F2A-CCB9-43BC-B3FB-9479AC296844}" type="parTrans" cxnId="{047B778D-C259-481C-98AD-63DBF6EDA172}">
      <dgm:prSet/>
      <dgm:spPr/>
      <dgm:t>
        <a:bodyPr/>
        <a:lstStyle/>
        <a:p>
          <a:endParaRPr lang="en-US"/>
        </a:p>
      </dgm:t>
    </dgm:pt>
    <dgm:pt modelId="{6B68FADA-A783-40A1-8C45-66F71E02472D}" type="sibTrans" cxnId="{047B778D-C259-481C-98AD-63DBF6EDA172}">
      <dgm:prSet/>
      <dgm:spPr/>
      <dgm:t>
        <a:bodyPr/>
        <a:lstStyle/>
        <a:p>
          <a:endParaRPr lang="en-US"/>
        </a:p>
      </dgm:t>
    </dgm:pt>
    <dgm:pt modelId="{EA5D2B37-398A-8C48-BF93-238A3E4E599E}" type="pres">
      <dgm:prSet presAssocID="{D1B73DC4-421B-4D0B-91E7-B0CBA4871C2E}" presName="Name0" presStyleCnt="0">
        <dgm:presLayoutVars>
          <dgm:dir/>
          <dgm:animLvl val="lvl"/>
          <dgm:resizeHandles val="exact"/>
        </dgm:presLayoutVars>
      </dgm:prSet>
      <dgm:spPr/>
    </dgm:pt>
    <dgm:pt modelId="{A5F2F362-121B-3149-AC52-DBF9595A371B}" type="pres">
      <dgm:prSet presAssocID="{48901F60-7A11-45F9-8F71-D58786AAF6C5}" presName="boxAndChildren" presStyleCnt="0"/>
      <dgm:spPr/>
    </dgm:pt>
    <dgm:pt modelId="{F82C7FD8-47D7-8946-84F2-D4231BD4D885}" type="pres">
      <dgm:prSet presAssocID="{48901F60-7A11-45F9-8F71-D58786AAF6C5}" presName="parentTextBox" presStyleLbl="node1" presStyleIdx="0" presStyleCnt="3"/>
      <dgm:spPr/>
    </dgm:pt>
    <dgm:pt modelId="{6912D4A3-D3BA-CA4A-B2EF-AC20581BE1CC}" type="pres">
      <dgm:prSet presAssocID="{F1E1C9B9-F810-4C42-9E8C-A15AA8C78761}" presName="sp" presStyleCnt="0"/>
      <dgm:spPr/>
    </dgm:pt>
    <dgm:pt modelId="{CE2B0758-11B9-BF40-BD34-4D840BACB425}" type="pres">
      <dgm:prSet presAssocID="{0142863C-5215-400A-8FEB-8C25A4F5A105}" presName="arrowAndChildren" presStyleCnt="0"/>
      <dgm:spPr/>
    </dgm:pt>
    <dgm:pt modelId="{48048B85-C577-8849-887D-7CF1DDCD7D34}" type="pres">
      <dgm:prSet presAssocID="{0142863C-5215-400A-8FEB-8C25A4F5A105}" presName="parentTextArrow" presStyleLbl="node1" presStyleIdx="0" presStyleCnt="3"/>
      <dgm:spPr/>
    </dgm:pt>
    <dgm:pt modelId="{E715FEFF-98DD-AF4A-9ABA-7BBAA946E808}" type="pres">
      <dgm:prSet presAssocID="{0142863C-5215-400A-8FEB-8C25A4F5A105}" presName="arrow" presStyleLbl="node1" presStyleIdx="1" presStyleCnt="3" custLinFactNeighborX="0" custLinFactNeighborY="2611"/>
      <dgm:spPr/>
    </dgm:pt>
    <dgm:pt modelId="{8FC84D0B-46BE-1243-BC3A-F18F64B87EE0}" type="pres">
      <dgm:prSet presAssocID="{0142863C-5215-400A-8FEB-8C25A4F5A105}" presName="descendantArrow" presStyleCnt="0"/>
      <dgm:spPr/>
    </dgm:pt>
    <dgm:pt modelId="{3B5547F2-6B91-5143-9EA5-E7702090AC54}" type="pres">
      <dgm:prSet presAssocID="{E3450BB1-0291-4BE8-BBAA-FD9630EF3244}" presName="childTextArrow" presStyleLbl="fgAccFollowNode1" presStyleIdx="0" presStyleCnt="2">
        <dgm:presLayoutVars>
          <dgm:bulletEnabled val="1"/>
        </dgm:presLayoutVars>
      </dgm:prSet>
      <dgm:spPr/>
    </dgm:pt>
    <dgm:pt modelId="{4613B0F0-4DC0-6649-A5DE-2DC458703955}" type="pres">
      <dgm:prSet presAssocID="{BEA4BD98-DEA7-4376-8F28-3CBC4A9F7A67}" presName="sp" presStyleCnt="0"/>
      <dgm:spPr/>
    </dgm:pt>
    <dgm:pt modelId="{710B54EC-7260-644C-BD97-9324C12A1D59}" type="pres">
      <dgm:prSet presAssocID="{2BF8690B-D095-4109-BB3F-A09013FDB258}" presName="arrowAndChildren" presStyleCnt="0"/>
      <dgm:spPr/>
    </dgm:pt>
    <dgm:pt modelId="{B71BF639-1456-DD40-B08F-0A8D97DCDD0F}" type="pres">
      <dgm:prSet presAssocID="{2BF8690B-D095-4109-BB3F-A09013FDB258}" presName="parentTextArrow" presStyleLbl="node1" presStyleIdx="1" presStyleCnt="3"/>
      <dgm:spPr/>
    </dgm:pt>
    <dgm:pt modelId="{9996F4D3-1CAC-5249-BD6E-A5E0FBB0E317}" type="pres">
      <dgm:prSet presAssocID="{2BF8690B-D095-4109-BB3F-A09013FDB258}" presName="arrow" presStyleLbl="node1" presStyleIdx="2" presStyleCnt="3"/>
      <dgm:spPr/>
    </dgm:pt>
    <dgm:pt modelId="{88645C43-E11F-D341-9574-996614A48245}" type="pres">
      <dgm:prSet presAssocID="{2BF8690B-D095-4109-BB3F-A09013FDB258}" presName="descendantArrow" presStyleCnt="0"/>
      <dgm:spPr/>
    </dgm:pt>
    <dgm:pt modelId="{8ABA9760-9963-604E-A70B-FAD4AAF83829}" type="pres">
      <dgm:prSet presAssocID="{3719A196-966D-4CA7-8C27-E8F92438209A}" presName="childTextArrow" presStyleLbl="fgAccFollowNode1" presStyleIdx="1" presStyleCnt="2">
        <dgm:presLayoutVars>
          <dgm:bulletEnabled val="1"/>
        </dgm:presLayoutVars>
      </dgm:prSet>
      <dgm:spPr/>
    </dgm:pt>
  </dgm:ptLst>
  <dgm:cxnLst>
    <dgm:cxn modelId="{EB378003-283E-DE41-912C-C312C90CC9AF}" type="presOf" srcId="{0142863C-5215-400A-8FEB-8C25A4F5A105}" destId="{E715FEFF-98DD-AF4A-9ABA-7BBAA946E808}" srcOrd="1" destOrd="0" presId="urn:microsoft.com/office/officeart/2005/8/layout/process4"/>
    <dgm:cxn modelId="{48A51B3C-8DBA-0843-8762-7B3707C6D3AF}" type="presOf" srcId="{2BF8690B-D095-4109-BB3F-A09013FDB258}" destId="{9996F4D3-1CAC-5249-BD6E-A5E0FBB0E317}" srcOrd="1" destOrd="0" presId="urn:microsoft.com/office/officeart/2005/8/layout/process4"/>
    <dgm:cxn modelId="{D8359840-B1E9-A844-B7DC-3AC74A2351A6}" type="presOf" srcId="{E3450BB1-0291-4BE8-BBAA-FD9630EF3244}" destId="{3B5547F2-6B91-5143-9EA5-E7702090AC54}" srcOrd="0" destOrd="0" presId="urn:microsoft.com/office/officeart/2005/8/layout/process4"/>
    <dgm:cxn modelId="{D8E8E964-FDE5-EB49-A07E-9B8DFF19228E}" type="presOf" srcId="{48901F60-7A11-45F9-8F71-D58786AAF6C5}" destId="{F82C7FD8-47D7-8946-84F2-D4231BD4D885}" srcOrd="0" destOrd="0" presId="urn:microsoft.com/office/officeart/2005/8/layout/process4"/>
    <dgm:cxn modelId="{369F2367-7904-5E4A-B200-67BF8A36B71C}" type="presOf" srcId="{D1B73DC4-421B-4D0B-91E7-B0CBA4871C2E}" destId="{EA5D2B37-398A-8C48-BF93-238A3E4E599E}" srcOrd="0" destOrd="0" presId="urn:microsoft.com/office/officeart/2005/8/layout/process4"/>
    <dgm:cxn modelId="{6FAA588C-B42D-43BB-A5C8-31012B744DFF}" srcId="{0142863C-5215-400A-8FEB-8C25A4F5A105}" destId="{E3450BB1-0291-4BE8-BBAA-FD9630EF3244}" srcOrd="0" destOrd="0" parTransId="{42ACDCAE-6DCB-45FC-98C3-B2DE840EBA94}" sibTransId="{51DDBC36-EBC2-44A8-B65B-BE0982CFC679}"/>
    <dgm:cxn modelId="{047B778D-C259-481C-98AD-63DBF6EDA172}" srcId="{D1B73DC4-421B-4D0B-91E7-B0CBA4871C2E}" destId="{48901F60-7A11-45F9-8F71-D58786AAF6C5}" srcOrd="2" destOrd="0" parTransId="{81967F2A-CCB9-43BC-B3FB-9479AC296844}" sibTransId="{6B68FADA-A783-40A1-8C45-66F71E02472D}"/>
    <dgm:cxn modelId="{3D5F01A6-8388-B24E-86FB-EF246408AB57}" type="presOf" srcId="{2BF8690B-D095-4109-BB3F-A09013FDB258}" destId="{B71BF639-1456-DD40-B08F-0A8D97DCDD0F}" srcOrd="0" destOrd="0" presId="urn:microsoft.com/office/officeart/2005/8/layout/process4"/>
    <dgm:cxn modelId="{10A398AF-800F-4AD1-9561-82722D872384}" srcId="{2BF8690B-D095-4109-BB3F-A09013FDB258}" destId="{3719A196-966D-4CA7-8C27-E8F92438209A}" srcOrd="0" destOrd="0" parTransId="{F3D348A0-486E-40FD-95B0-31460BFAB5F7}" sibTransId="{DDD3B5CC-B13C-4DEE-B27C-ED1E15371A29}"/>
    <dgm:cxn modelId="{7750E0BD-7093-0845-971E-4D00BA1CBBB7}" type="presOf" srcId="{0142863C-5215-400A-8FEB-8C25A4F5A105}" destId="{48048B85-C577-8849-887D-7CF1DDCD7D34}" srcOrd="0" destOrd="0" presId="urn:microsoft.com/office/officeart/2005/8/layout/process4"/>
    <dgm:cxn modelId="{27562AC2-B930-4146-B022-501892CD320D}" srcId="{D1B73DC4-421B-4D0B-91E7-B0CBA4871C2E}" destId="{0142863C-5215-400A-8FEB-8C25A4F5A105}" srcOrd="1" destOrd="0" parTransId="{733962DB-EE5A-4DDD-8FBA-35BE4BEF8FA1}" sibTransId="{F1E1C9B9-F810-4C42-9E8C-A15AA8C78761}"/>
    <dgm:cxn modelId="{0556A4E3-33EB-4875-BE45-03FB96E4462B}" srcId="{D1B73DC4-421B-4D0B-91E7-B0CBA4871C2E}" destId="{2BF8690B-D095-4109-BB3F-A09013FDB258}" srcOrd="0" destOrd="0" parTransId="{12B7379A-491A-4A84-AC9C-DA0802E61F1A}" sibTransId="{BEA4BD98-DEA7-4376-8F28-3CBC4A9F7A67}"/>
    <dgm:cxn modelId="{F2D308E7-6CFE-254D-87A3-827898E77DDC}" type="presOf" srcId="{3719A196-966D-4CA7-8C27-E8F92438209A}" destId="{8ABA9760-9963-604E-A70B-FAD4AAF83829}" srcOrd="0" destOrd="0" presId="urn:microsoft.com/office/officeart/2005/8/layout/process4"/>
    <dgm:cxn modelId="{E89254F0-199B-864E-9E4B-9C03303E8ACC}" type="presParOf" srcId="{EA5D2B37-398A-8C48-BF93-238A3E4E599E}" destId="{A5F2F362-121B-3149-AC52-DBF9595A371B}" srcOrd="0" destOrd="0" presId="urn:microsoft.com/office/officeart/2005/8/layout/process4"/>
    <dgm:cxn modelId="{66EA5635-CC64-454F-9F02-2CA2033F4C64}" type="presParOf" srcId="{A5F2F362-121B-3149-AC52-DBF9595A371B}" destId="{F82C7FD8-47D7-8946-84F2-D4231BD4D885}" srcOrd="0" destOrd="0" presId="urn:microsoft.com/office/officeart/2005/8/layout/process4"/>
    <dgm:cxn modelId="{35327AFD-F7E4-264E-A362-10C7AA422B37}" type="presParOf" srcId="{EA5D2B37-398A-8C48-BF93-238A3E4E599E}" destId="{6912D4A3-D3BA-CA4A-B2EF-AC20581BE1CC}" srcOrd="1" destOrd="0" presId="urn:microsoft.com/office/officeart/2005/8/layout/process4"/>
    <dgm:cxn modelId="{ABE6EE8D-15C8-FF48-8ADE-7D5B92781338}" type="presParOf" srcId="{EA5D2B37-398A-8C48-BF93-238A3E4E599E}" destId="{CE2B0758-11B9-BF40-BD34-4D840BACB425}" srcOrd="2" destOrd="0" presId="urn:microsoft.com/office/officeart/2005/8/layout/process4"/>
    <dgm:cxn modelId="{BD459122-85A2-9D48-A4D0-8A8112105209}" type="presParOf" srcId="{CE2B0758-11B9-BF40-BD34-4D840BACB425}" destId="{48048B85-C577-8849-887D-7CF1DDCD7D34}" srcOrd="0" destOrd="0" presId="urn:microsoft.com/office/officeart/2005/8/layout/process4"/>
    <dgm:cxn modelId="{F2F7903F-7019-A74B-BD10-0430198A7740}" type="presParOf" srcId="{CE2B0758-11B9-BF40-BD34-4D840BACB425}" destId="{E715FEFF-98DD-AF4A-9ABA-7BBAA946E808}" srcOrd="1" destOrd="0" presId="urn:microsoft.com/office/officeart/2005/8/layout/process4"/>
    <dgm:cxn modelId="{B79396E3-7D10-FD4A-9DBC-33B54D646BA1}" type="presParOf" srcId="{CE2B0758-11B9-BF40-BD34-4D840BACB425}" destId="{8FC84D0B-46BE-1243-BC3A-F18F64B87EE0}" srcOrd="2" destOrd="0" presId="urn:microsoft.com/office/officeart/2005/8/layout/process4"/>
    <dgm:cxn modelId="{8BCA4890-3F3F-8C40-8DE8-90B7ABC4E969}" type="presParOf" srcId="{8FC84D0B-46BE-1243-BC3A-F18F64B87EE0}" destId="{3B5547F2-6B91-5143-9EA5-E7702090AC54}" srcOrd="0" destOrd="0" presId="urn:microsoft.com/office/officeart/2005/8/layout/process4"/>
    <dgm:cxn modelId="{1011CEA8-6B53-7C49-912D-6ACE286F9767}" type="presParOf" srcId="{EA5D2B37-398A-8C48-BF93-238A3E4E599E}" destId="{4613B0F0-4DC0-6649-A5DE-2DC458703955}" srcOrd="3" destOrd="0" presId="urn:microsoft.com/office/officeart/2005/8/layout/process4"/>
    <dgm:cxn modelId="{AD28D56E-5771-AB42-9938-1D1FD5B1ABF4}" type="presParOf" srcId="{EA5D2B37-398A-8C48-BF93-238A3E4E599E}" destId="{710B54EC-7260-644C-BD97-9324C12A1D59}" srcOrd="4" destOrd="0" presId="urn:microsoft.com/office/officeart/2005/8/layout/process4"/>
    <dgm:cxn modelId="{9520B862-2708-184C-B2F9-85C5118024FB}" type="presParOf" srcId="{710B54EC-7260-644C-BD97-9324C12A1D59}" destId="{B71BF639-1456-DD40-B08F-0A8D97DCDD0F}" srcOrd="0" destOrd="0" presId="urn:microsoft.com/office/officeart/2005/8/layout/process4"/>
    <dgm:cxn modelId="{9644A75C-09A1-2343-8272-FB84C550EBD0}" type="presParOf" srcId="{710B54EC-7260-644C-BD97-9324C12A1D59}" destId="{9996F4D3-1CAC-5249-BD6E-A5E0FBB0E317}" srcOrd="1" destOrd="0" presId="urn:microsoft.com/office/officeart/2005/8/layout/process4"/>
    <dgm:cxn modelId="{B0FAF3FE-288C-514F-9803-2121C14B8C3B}" type="presParOf" srcId="{710B54EC-7260-644C-BD97-9324C12A1D59}" destId="{88645C43-E11F-D341-9574-996614A48245}" srcOrd="2" destOrd="0" presId="urn:microsoft.com/office/officeart/2005/8/layout/process4"/>
    <dgm:cxn modelId="{63FCE5FB-8232-BE48-94FD-5A13AC9875AC}" type="presParOf" srcId="{88645C43-E11F-D341-9574-996614A48245}" destId="{8ABA9760-9963-604E-A70B-FAD4AAF8382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616F2-EF9D-0441-BDC4-DD60D2AC2F56}">
      <dsp:nvSpPr>
        <dsp:cNvPr id="0" name=""/>
        <dsp:cNvSpPr/>
      </dsp:nvSpPr>
      <dsp:spPr>
        <a:xfrm>
          <a:off x="3542" y="2033236"/>
          <a:ext cx="2774894" cy="13874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b="1" kern="1200"/>
            <a:t>Learning outcomes:</a:t>
          </a:r>
          <a:endParaRPr lang="en-US" sz="2200" kern="1200"/>
        </a:p>
      </dsp:txBody>
      <dsp:txXfrm>
        <a:off x="44179" y="2073873"/>
        <a:ext cx="2693620" cy="1306173"/>
      </dsp:txXfrm>
    </dsp:sp>
    <dsp:sp modelId="{605EC4B3-6C8D-0B4A-899F-AF4F53A96819}">
      <dsp:nvSpPr>
        <dsp:cNvPr id="0" name=""/>
        <dsp:cNvSpPr/>
      </dsp:nvSpPr>
      <dsp:spPr>
        <a:xfrm rot="18289469">
          <a:off x="2361584" y="1906282"/>
          <a:ext cx="1943664" cy="45791"/>
        </a:xfrm>
        <a:custGeom>
          <a:avLst/>
          <a:gdLst/>
          <a:ahLst/>
          <a:cxnLst/>
          <a:rect l="0" t="0" r="0" b="0"/>
          <a:pathLst>
            <a:path>
              <a:moveTo>
                <a:pt x="0" y="22895"/>
              </a:moveTo>
              <a:lnTo>
                <a:pt x="1943664" y="22895"/>
              </a:lnTo>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284824" y="1880586"/>
        <a:ext cx="97183" cy="97183"/>
      </dsp:txXfrm>
    </dsp:sp>
    <dsp:sp modelId="{268EDCBC-6E5C-3A48-A6ED-43699159F1DC}">
      <dsp:nvSpPr>
        <dsp:cNvPr id="0" name=""/>
        <dsp:cNvSpPr/>
      </dsp:nvSpPr>
      <dsp:spPr>
        <a:xfrm>
          <a:off x="3888395" y="437671"/>
          <a:ext cx="2774894" cy="138744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a:t>Summarise core effects of music on physical activity</a:t>
          </a:r>
        </a:p>
      </dsp:txBody>
      <dsp:txXfrm>
        <a:off x="3929032" y="478308"/>
        <a:ext cx="2693620" cy="1306173"/>
      </dsp:txXfrm>
    </dsp:sp>
    <dsp:sp modelId="{DB3A3256-D21E-D14C-80FC-D365D39578AC}">
      <dsp:nvSpPr>
        <dsp:cNvPr id="0" name=""/>
        <dsp:cNvSpPr/>
      </dsp:nvSpPr>
      <dsp:spPr>
        <a:xfrm>
          <a:off x="2778437" y="2704064"/>
          <a:ext cx="1109957" cy="45791"/>
        </a:xfrm>
        <a:custGeom>
          <a:avLst/>
          <a:gdLst/>
          <a:ahLst/>
          <a:cxnLst/>
          <a:rect l="0" t="0" r="0" b="0"/>
          <a:pathLst>
            <a:path>
              <a:moveTo>
                <a:pt x="0" y="22895"/>
              </a:moveTo>
              <a:lnTo>
                <a:pt x="1109957" y="22895"/>
              </a:lnTo>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5667" y="2699211"/>
        <a:ext cx="55497" cy="55497"/>
      </dsp:txXfrm>
    </dsp:sp>
    <dsp:sp modelId="{5A6A9366-9772-654A-9492-C17C8A63E1C7}">
      <dsp:nvSpPr>
        <dsp:cNvPr id="0" name=""/>
        <dsp:cNvSpPr/>
      </dsp:nvSpPr>
      <dsp:spPr>
        <a:xfrm>
          <a:off x="3888395" y="2033236"/>
          <a:ext cx="2774894" cy="138744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a:t>Explain psychological and physiological mechanisms</a:t>
          </a:r>
        </a:p>
      </dsp:txBody>
      <dsp:txXfrm>
        <a:off x="3929032" y="2073873"/>
        <a:ext cx="2693620" cy="1306173"/>
      </dsp:txXfrm>
    </dsp:sp>
    <dsp:sp modelId="{B243B09E-94B0-2E4A-92C9-3D351592374F}">
      <dsp:nvSpPr>
        <dsp:cNvPr id="0" name=""/>
        <dsp:cNvSpPr/>
      </dsp:nvSpPr>
      <dsp:spPr>
        <a:xfrm rot="3310531">
          <a:off x="2361584" y="3501846"/>
          <a:ext cx="1943664" cy="45791"/>
        </a:xfrm>
        <a:custGeom>
          <a:avLst/>
          <a:gdLst/>
          <a:ahLst/>
          <a:cxnLst/>
          <a:rect l="0" t="0" r="0" b="0"/>
          <a:pathLst>
            <a:path>
              <a:moveTo>
                <a:pt x="0" y="22895"/>
              </a:moveTo>
              <a:lnTo>
                <a:pt x="1943664" y="22895"/>
              </a:lnTo>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284824" y="3476150"/>
        <a:ext cx="97183" cy="97183"/>
      </dsp:txXfrm>
    </dsp:sp>
    <dsp:sp modelId="{3DADCAE8-9147-3548-936C-201D96577295}">
      <dsp:nvSpPr>
        <dsp:cNvPr id="0" name=""/>
        <dsp:cNvSpPr/>
      </dsp:nvSpPr>
      <dsp:spPr>
        <a:xfrm>
          <a:off x="3888395" y="3628800"/>
          <a:ext cx="2774894" cy="138744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a:t>Analyse evidence and discuss practical applications</a:t>
          </a:r>
        </a:p>
      </dsp:txBody>
      <dsp:txXfrm>
        <a:off x="3929032" y="3669437"/>
        <a:ext cx="2693620" cy="1306173"/>
      </dsp:txXfrm>
    </dsp:sp>
    <dsp:sp modelId="{72C6ED47-1B40-8044-A044-8CF73EB0E3E2}">
      <dsp:nvSpPr>
        <dsp:cNvPr id="0" name=""/>
        <dsp:cNvSpPr/>
      </dsp:nvSpPr>
      <dsp:spPr>
        <a:xfrm>
          <a:off x="3542" y="3628800"/>
          <a:ext cx="2774894" cy="13874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a:t>Who regularly uses music during exercise? Why or why not?</a:t>
          </a:r>
        </a:p>
      </dsp:txBody>
      <dsp:txXfrm>
        <a:off x="44179" y="3669437"/>
        <a:ext cx="2693620" cy="1306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C7FD8-47D7-8946-84F2-D4231BD4D885}">
      <dsp:nvSpPr>
        <dsp:cNvPr id="0" name=""/>
        <dsp:cNvSpPr/>
      </dsp:nvSpPr>
      <dsp:spPr>
        <a:xfrm>
          <a:off x="0" y="3507877"/>
          <a:ext cx="10551694" cy="115136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Music can be used as an ergogenic effect to distract an individual from the external environment and enhance focus while performing an exercise.</a:t>
          </a:r>
          <a:endParaRPr lang="en-US" sz="1400" kern="1200"/>
        </a:p>
      </dsp:txBody>
      <dsp:txXfrm>
        <a:off x="0" y="3507877"/>
        <a:ext cx="10551694" cy="1151363"/>
      </dsp:txXfrm>
    </dsp:sp>
    <dsp:sp modelId="{E715FEFF-98DD-AF4A-9ABA-7BBAA946E808}">
      <dsp:nvSpPr>
        <dsp:cNvPr id="0" name=""/>
        <dsp:cNvSpPr/>
      </dsp:nvSpPr>
      <dsp:spPr>
        <a:xfrm rot="10800000">
          <a:off x="0" y="1800586"/>
          <a:ext cx="10551694" cy="1770797"/>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dirty="0"/>
            <a:t>Moreover, the psychological and psychophysical effects of asynchronous music have been studied rather than its use as an ergogenic effect.</a:t>
          </a:r>
          <a:endParaRPr lang="en-US" sz="1400" kern="1200" dirty="0"/>
        </a:p>
      </dsp:txBody>
      <dsp:txXfrm rot="-10800000">
        <a:off x="0" y="1800586"/>
        <a:ext cx="10551694" cy="621549"/>
      </dsp:txXfrm>
    </dsp:sp>
    <dsp:sp modelId="{3B5547F2-6B91-5143-9EA5-E7702090AC54}">
      <dsp:nvSpPr>
        <dsp:cNvPr id="0" name=""/>
        <dsp:cNvSpPr/>
      </dsp:nvSpPr>
      <dsp:spPr>
        <a:xfrm>
          <a:off x="0" y="2375900"/>
          <a:ext cx="10551694" cy="52946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CA" sz="1700" kern="1200"/>
            <a:t>Ergogenic effect - enhance an individual’s performance. </a:t>
          </a:r>
          <a:endParaRPr lang="en-US" sz="1700" kern="1200"/>
        </a:p>
      </dsp:txBody>
      <dsp:txXfrm>
        <a:off x="0" y="2375900"/>
        <a:ext cx="10551694" cy="529468"/>
      </dsp:txXfrm>
    </dsp:sp>
    <dsp:sp modelId="{9996F4D3-1CAC-5249-BD6E-A5E0FBB0E317}">
      <dsp:nvSpPr>
        <dsp:cNvPr id="0" name=""/>
        <dsp:cNvSpPr/>
      </dsp:nvSpPr>
      <dsp:spPr>
        <a:xfrm rot="10800000">
          <a:off x="0" y="823"/>
          <a:ext cx="10551694" cy="1770797"/>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‘Background’ music that is played during an event or an activity to make the environment more pleasurable. </a:t>
          </a:r>
          <a:endParaRPr lang="en-US" sz="1400" kern="1200"/>
        </a:p>
      </dsp:txBody>
      <dsp:txXfrm rot="-10800000">
        <a:off x="0" y="823"/>
        <a:ext cx="10551694" cy="621549"/>
      </dsp:txXfrm>
    </dsp:sp>
    <dsp:sp modelId="{8ABA9760-9963-604E-A70B-FAD4AAF83829}">
      <dsp:nvSpPr>
        <dsp:cNvPr id="0" name=""/>
        <dsp:cNvSpPr/>
      </dsp:nvSpPr>
      <dsp:spPr>
        <a:xfrm>
          <a:off x="0" y="622373"/>
          <a:ext cx="10551694" cy="52946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CA" sz="1700" kern="1200"/>
            <a:t>No conscious synchronisation is present between the tempo of music and movement patterns in an individual, when listening to asynchronous music (Karageorghis </a:t>
          </a:r>
          <a:r>
            <a:rPr lang="en-CA" sz="1700" i="1" kern="1200"/>
            <a:t>et al.,</a:t>
          </a:r>
          <a:r>
            <a:rPr lang="en-CA" sz="1700" kern="1200"/>
            <a:t> 2009; Karageorghis and Terry, 1997). </a:t>
          </a:r>
          <a:endParaRPr lang="en-US" sz="1700" kern="1200"/>
        </a:p>
      </dsp:txBody>
      <dsp:txXfrm>
        <a:off x="0" y="622373"/>
        <a:ext cx="10551694" cy="52946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36EE5-06C9-0C48-A6B4-25E7ACFD0D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2D273D9-2C8A-D4EA-47CA-2B172709E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148F0F4-58D4-3B1B-840C-63401D81B154}"/>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5" name="Footer Placeholder 4">
            <a:extLst>
              <a:ext uri="{FF2B5EF4-FFF2-40B4-BE49-F238E27FC236}">
                <a16:creationId xmlns:a16="http://schemas.microsoft.com/office/drawing/2014/main" id="{2F59AE97-EC76-18BC-00C4-E66949F1B4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78CC18-49B2-9AAE-31C2-CEA196D37027}"/>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336570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FF953-4C60-CAA3-2914-0D601994D5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534A71-D00C-EB15-91D7-6A379803C4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ADFADD-1863-DF00-A25C-85A1F3C7224E}"/>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5" name="Footer Placeholder 4">
            <a:extLst>
              <a:ext uri="{FF2B5EF4-FFF2-40B4-BE49-F238E27FC236}">
                <a16:creationId xmlns:a16="http://schemas.microsoft.com/office/drawing/2014/main" id="{7A6C1F94-7B47-74A6-B922-634DB3D294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561EDF-CF35-E0E1-19AB-2D05A2D74EA3}"/>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3105832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B8B7A-725E-FA7A-7AE3-0EEA36161E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B4A0E8-9CDB-C7BB-5A33-682360B90E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186207-1290-AE7F-0DDA-0D6E95703AA6}"/>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5" name="Footer Placeholder 4">
            <a:extLst>
              <a:ext uri="{FF2B5EF4-FFF2-40B4-BE49-F238E27FC236}">
                <a16:creationId xmlns:a16="http://schemas.microsoft.com/office/drawing/2014/main" id="{B3D45DDF-3567-89E2-0A13-26DFAE371D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738382-275C-22AD-DC72-312F50068A5E}"/>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2112066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F2A78-661E-7545-591E-E0F9E91C5D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15B500-0D0D-93A4-9114-C75ED605E5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B22D416-17F8-849C-51B2-AACD87F7009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CFBEED5-2DFB-20BA-7FC3-E6A920C7401A}"/>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6" name="Footer Placeholder 5">
            <a:extLst>
              <a:ext uri="{FF2B5EF4-FFF2-40B4-BE49-F238E27FC236}">
                <a16:creationId xmlns:a16="http://schemas.microsoft.com/office/drawing/2014/main" id="{E8217395-2E1B-4130-7D1F-7A20B09576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666EF-6C7F-9DD8-8E6C-BA19CC06F611}"/>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1301924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AEF44-AA50-193D-2881-F58BE4EC3E0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BBB705E-9065-AFD6-6069-DA37008EF6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44E59B-D0F3-2FA9-213F-AD149E98D51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9DAB208-718C-AE57-112A-72DBABC0A4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9FAF34-516F-E436-A149-EED18E58F1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5ACEF2-257A-9679-9F69-E8BCB79368C0}"/>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8" name="Footer Placeholder 7">
            <a:extLst>
              <a:ext uri="{FF2B5EF4-FFF2-40B4-BE49-F238E27FC236}">
                <a16:creationId xmlns:a16="http://schemas.microsoft.com/office/drawing/2014/main" id="{DEECD698-B74D-CAA3-DECE-8393AAC292C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4DFF43-36FF-267F-D567-068EEC6BB12C}"/>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1936694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A80CF-EF47-E378-2478-6863364030C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8BFD3D4-D33C-33E5-EC4D-DE2D97964F9C}"/>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4" name="Footer Placeholder 3">
            <a:extLst>
              <a:ext uri="{FF2B5EF4-FFF2-40B4-BE49-F238E27FC236}">
                <a16:creationId xmlns:a16="http://schemas.microsoft.com/office/drawing/2014/main" id="{87389368-C429-35E1-2FAA-19519342B8E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DA87EF7-5A52-9C2F-D9C1-F1F5CF5F9DD6}"/>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2242853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A0C205-BDA7-3AC5-3929-FE3935DF9F1F}"/>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3" name="Footer Placeholder 2">
            <a:extLst>
              <a:ext uri="{FF2B5EF4-FFF2-40B4-BE49-F238E27FC236}">
                <a16:creationId xmlns:a16="http://schemas.microsoft.com/office/drawing/2014/main" id="{8C29D1E1-A4B9-AD38-0EAD-88A69ED206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AC5F-84F4-B05B-7E68-91E326EBE209}"/>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1540274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1B764-5E7F-3612-3C9C-893563A33B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3EAF5AB-B873-668B-B231-32F096774E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87145A-88A8-E427-A79D-E18F1AA96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0DE1C9-895C-3561-12D5-74288CB948F7}"/>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6" name="Footer Placeholder 5">
            <a:extLst>
              <a:ext uri="{FF2B5EF4-FFF2-40B4-BE49-F238E27FC236}">
                <a16:creationId xmlns:a16="http://schemas.microsoft.com/office/drawing/2014/main" id="{9A4DE823-30D4-3086-74B2-513A5D9F29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23A4E-5883-66D2-5D86-7F0E4CD120A8}"/>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1866150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CEDD-EC3C-8059-AB26-F101BC1474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31BF022-E4D5-34C8-3280-4B28AE568E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3930351-53CC-2131-516A-0B7B03C39E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1C0F79-D65A-693D-AD19-5FC5B5FEE2FB}"/>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6" name="Footer Placeholder 5">
            <a:extLst>
              <a:ext uri="{FF2B5EF4-FFF2-40B4-BE49-F238E27FC236}">
                <a16:creationId xmlns:a16="http://schemas.microsoft.com/office/drawing/2014/main" id="{B85DFE86-C94C-C65B-2F37-5FA19C7A05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91CA64-C240-E5CE-2B21-9678EC89CCAD}"/>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275554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AE246-BF1C-6189-14DD-96D0FC10327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0A6A11-786B-C3A6-02E6-34EE4E42DE7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3DBA41-2B61-FB45-4E22-E46FBD649BD5}"/>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5" name="Footer Placeholder 4">
            <a:extLst>
              <a:ext uri="{FF2B5EF4-FFF2-40B4-BE49-F238E27FC236}">
                <a16:creationId xmlns:a16="http://schemas.microsoft.com/office/drawing/2014/main" id="{4F9812D5-1EE5-6175-A521-7E07B9D488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F2BF55-3BF7-1973-6161-35A01B7B2E13}"/>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389709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EA7D9F-6E8C-45DB-61B7-A1041FF18D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EE66212-4865-56D4-9401-0DD56B3D3E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38853F-4E7D-EFD7-EFE2-40FF579B7FBD}"/>
              </a:ext>
            </a:extLst>
          </p:cNvPr>
          <p:cNvSpPr>
            <a:spLocks noGrp="1"/>
          </p:cNvSpPr>
          <p:nvPr>
            <p:ph type="dt" sz="half" idx="10"/>
          </p:nvPr>
        </p:nvSpPr>
        <p:spPr/>
        <p:txBody>
          <a:bodyPr/>
          <a:lstStyle/>
          <a:p>
            <a:fld id="{FCA6202A-E300-714F-AABB-FC5D2D676469}" type="datetimeFigureOut">
              <a:rPr lang="en-US" smtClean="0"/>
              <a:t>11/10/25</a:t>
            </a:fld>
            <a:endParaRPr lang="en-US"/>
          </a:p>
        </p:txBody>
      </p:sp>
      <p:sp>
        <p:nvSpPr>
          <p:cNvPr id="5" name="Footer Placeholder 4">
            <a:extLst>
              <a:ext uri="{FF2B5EF4-FFF2-40B4-BE49-F238E27FC236}">
                <a16:creationId xmlns:a16="http://schemas.microsoft.com/office/drawing/2014/main" id="{495448DE-CC33-1C6B-140E-3A6A0A1D0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F86D8F-F568-691C-5E0D-93E32E72A9A1}"/>
              </a:ext>
            </a:extLst>
          </p:cNvPr>
          <p:cNvSpPr>
            <a:spLocks noGrp="1"/>
          </p:cNvSpPr>
          <p:nvPr>
            <p:ph type="sldNum" sz="quarter" idx="12"/>
          </p:nvPr>
        </p:nvSpPr>
        <p:spPr/>
        <p:txBody>
          <a:bodyPr/>
          <a:lstStyle/>
          <a:p>
            <a:fld id="{6DE079EC-0BAE-4245-BE54-138A21D8110A}" type="slidenum">
              <a:rPr lang="en-US" smtClean="0"/>
              <a:t>‹#›</a:t>
            </a:fld>
            <a:endParaRPr lang="en-US"/>
          </a:p>
        </p:txBody>
      </p:sp>
    </p:spTree>
    <p:extLst>
      <p:ext uri="{BB962C8B-B14F-4D97-AF65-F5344CB8AC3E}">
        <p14:creationId xmlns:p14="http://schemas.microsoft.com/office/powerpoint/2010/main" val="499868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6DC6F5-EBAE-D9D4-E8ED-9EB085AACD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9B6026-301B-4F67-2BD6-1ABD75B8A8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E17067-F994-5DED-B0C2-D93228C263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A6202A-E300-714F-AABB-FC5D2D676469}" type="datetimeFigureOut">
              <a:rPr lang="en-US" smtClean="0"/>
              <a:t>11/10/25</a:t>
            </a:fld>
            <a:endParaRPr lang="en-US"/>
          </a:p>
        </p:txBody>
      </p:sp>
      <p:sp>
        <p:nvSpPr>
          <p:cNvPr id="5" name="Footer Placeholder 4">
            <a:extLst>
              <a:ext uri="{FF2B5EF4-FFF2-40B4-BE49-F238E27FC236}">
                <a16:creationId xmlns:a16="http://schemas.microsoft.com/office/drawing/2014/main" id="{0A27A17D-05D3-0FBD-EE96-5751A01FA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A29AD7-556C-E5FA-9EDE-CF492D8F64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E079EC-0BAE-4245-BE54-138A21D8110A}" type="slidenum">
              <a:rPr lang="en-US" smtClean="0"/>
              <a:t>‹#›</a:t>
            </a:fld>
            <a:endParaRPr lang="en-US"/>
          </a:p>
        </p:txBody>
      </p:sp>
    </p:spTree>
    <p:extLst>
      <p:ext uri="{BB962C8B-B14F-4D97-AF65-F5344CB8AC3E}">
        <p14:creationId xmlns:p14="http://schemas.microsoft.com/office/powerpoint/2010/main" val="2671508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rontiersin.org/journals/psychology/articles/10.3389/fpsyg.2023.1021825/full" TargetMode="External"/><Relationship Id="rId2" Type="http://schemas.openxmlformats.org/officeDocument/2006/relationships/hyperlink" Target="https://bura.brunel.ac.uk/bitstream/2438/19875/1/FullText-AAM.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pmc.ncbi.nlm.nih.gov/articles/PMC8167645/#sec2-jfmk-06-00033"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sciencedirect.com/science/article/pii/S146902922400055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rontiersin.org/journals/psychology/articles/10.3389/fpsyg.2023.1021825/full#ref143" TargetMode="External"/><Relationship Id="rId2" Type="http://schemas.openxmlformats.org/officeDocument/2006/relationships/hyperlink" Target="https://www.frontiersin.org/journals/psychology/articles/10.3389/fpsyg.2023.1021825/full#ref141" TargetMode="External"/><Relationship Id="rId1" Type="http://schemas.openxmlformats.org/officeDocument/2006/relationships/slideLayout" Target="../slideLayouts/slideLayout2.xml"/><Relationship Id="rId6" Type="http://schemas.openxmlformats.org/officeDocument/2006/relationships/hyperlink" Target="https://www.frontiersin.org/journals/psychology/articles/10.3389/fpsyg.2023.1021825/full#ref53" TargetMode="External"/><Relationship Id="rId5" Type="http://schemas.openxmlformats.org/officeDocument/2006/relationships/hyperlink" Target="https://www.frontiersin.org/journals/psychology/articles/10.3389/fpsyg.2023.1021825/full#ref102" TargetMode="External"/><Relationship Id="rId4" Type="http://schemas.openxmlformats.org/officeDocument/2006/relationships/hyperlink" Target="https://www.frontiersin.org/journals/psychology/articles/10.3389/fpsyg.2023.1021825/full#ref92"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9204D-BD0A-F9CF-3C50-C15ADA9EAAE3}"/>
              </a:ext>
            </a:extLst>
          </p:cNvPr>
          <p:cNvSpPr>
            <a:spLocks noGrp="1"/>
          </p:cNvSpPr>
          <p:nvPr>
            <p:ph type="ctrTitle"/>
          </p:nvPr>
        </p:nvSpPr>
        <p:spPr>
          <a:xfrm>
            <a:off x="5162550" y="1562669"/>
            <a:ext cx="5636113" cy="2456597"/>
          </a:xfrm>
        </p:spPr>
        <p:txBody>
          <a:bodyPr anchor="b">
            <a:normAutofit/>
          </a:bodyPr>
          <a:lstStyle/>
          <a:p>
            <a:r>
              <a:rPr lang="en-US" sz="4400">
                <a:solidFill>
                  <a:schemeClr val="tx1">
                    <a:lumMod val="85000"/>
                    <a:lumOff val="15000"/>
                  </a:schemeClr>
                </a:solidFill>
              </a:rPr>
              <a:t>The Use of Music During Exercise</a:t>
            </a:r>
          </a:p>
        </p:txBody>
      </p:sp>
      <p:sp>
        <p:nvSpPr>
          <p:cNvPr id="3" name="Subtitle 2">
            <a:extLst>
              <a:ext uri="{FF2B5EF4-FFF2-40B4-BE49-F238E27FC236}">
                <a16:creationId xmlns:a16="http://schemas.microsoft.com/office/drawing/2014/main" id="{0D18E6F3-3D77-E318-512E-C7791804B03F}"/>
              </a:ext>
            </a:extLst>
          </p:cNvPr>
          <p:cNvSpPr>
            <a:spLocks noGrp="1"/>
          </p:cNvSpPr>
          <p:nvPr>
            <p:ph type="subTitle" idx="1"/>
          </p:nvPr>
        </p:nvSpPr>
        <p:spPr>
          <a:xfrm>
            <a:off x="5649309" y="4298722"/>
            <a:ext cx="4678086" cy="1148885"/>
          </a:xfrm>
        </p:spPr>
        <p:txBody>
          <a:bodyPr anchor="t">
            <a:normAutofit/>
          </a:bodyPr>
          <a:lstStyle/>
          <a:p>
            <a:r>
              <a:rPr lang="en-US" sz="1800" dirty="0">
                <a:solidFill>
                  <a:schemeClr val="tx1">
                    <a:lumMod val="85000"/>
                    <a:lumOff val="15000"/>
                  </a:schemeClr>
                </a:solidFill>
              </a:rPr>
              <a:t>Week 7</a:t>
            </a:r>
          </a:p>
        </p:txBody>
      </p:sp>
      <p:pic>
        <p:nvPicPr>
          <p:cNvPr id="5" name="Picture 4" descr="Kettlebells on the floor">
            <a:extLst>
              <a:ext uri="{FF2B5EF4-FFF2-40B4-BE49-F238E27FC236}">
                <a16:creationId xmlns:a16="http://schemas.microsoft.com/office/drawing/2014/main" id="{A70C29CC-F777-4A25-24D0-A008F89B8B37}"/>
              </a:ext>
            </a:extLst>
          </p:cNvPr>
          <p:cNvPicPr>
            <a:picLocks noChangeAspect="1"/>
          </p:cNvPicPr>
          <p:nvPr/>
        </p:nvPicPr>
        <p:blipFill>
          <a:blip r:embed="rId2"/>
          <a:srcRect l="54637" r="10619" b="-1"/>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307131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9C1B8-F9F6-9EC4-5769-D11333B6261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The Use of Music during Exercise</a:t>
            </a:r>
          </a:p>
        </p:txBody>
      </p:sp>
      <p:graphicFrame>
        <p:nvGraphicFramePr>
          <p:cNvPr id="5" name="Content Placeholder 2">
            <a:extLst>
              <a:ext uri="{FF2B5EF4-FFF2-40B4-BE49-F238E27FC236}">
                <a16:creationId xmlns:a16="http://schemas.microsoft.com/office/drawing/2014/main" id="{3C9131F1-9D6A-F497-73DD-C765A0047D64}"/>
              </a:ext>
            </a:extLst>
          </p:cNvPr>
          <p:cNvGraphicFramePr>
            <a:graphicFrameLocks noGrp="1"/>
          </p:cNvGraphicFramePr>
          <p:nvPr>
            <p:ph idx="1"/>
            <p:extLst>
              <p:ext uri="{D42A27DB-BD31-4B8C-83A1-F6EECF244321}">
                <p14:modId xmlns:p14="http://schemas.microsoft.com/office/powerpoint/2010/main" val="24494742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988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52063-F940-551B-7442-0E8A6E7DB4F5}"/>
              </a:ext>
            </a:extLst>
          </p:cNvPr>
          <p:cNvSpPr>
            <a:spLocks noGrp="1"/>
          </p:cNvSpPr>
          <p:nvPr>
            <p:ph type="title"/>
          </p:nvPr>
        </p:nvSpPr>
        <p:spPr>
          <a:xfrm>
            <a:off x="4553733" y="548464"/>
            <a:ext cx="6798541" cy="1675623"/>
          </a:xfrm>
        </p:spPr>
        <p:txBody>
          <a:bodyPr anchor="b">
            <a:normAutofit/>
          </a:bodyPr>
          <a:lstStyle/>
          <a:p>
            <a:r>
              <a:rPr lang="en-GB" sz="4000"/>
              <a:t>Why Use Music in Exercise?</a:t>
            </a:r>
            <a:br>
              <a:rPr lang="en-GB" sz="4000"/>
            </a:br>
            <a:endParaRPr lang="en-US" sz="4000"/>
          </a:p>
        </p:txBody>
      </p:sp>
      <p:pic>
        <p:nvPicPr>
          <p:cNvPr id="5" name="Picture 4" descr="Kettlebells on the floor">
            <a:extLst>
              <a:ext uri="{FF2B5EF4-FFF2-40B4-BE49-F238E27FC236}">
                <a16:creationId xmlns:a16="http://schemas.microsoft.com/office/drawing/2014/main" id="{E0424A27-DC7A-2DC4-89A2-9D0303DFFF97}"/>
              </a:ext>
            </a:extLst>
          </p:cNvPr>
          <p:cNvPicPr>
            <a:picLocks noChangeAspect="1"/>
          </p:cNvPicPr>
          <p:nvPr/>
        </p:nvPicPr>
        <p:blipFill>
          <a:blip r:embed="rId2"/>
          <a:srcRect l="51586" r="7568"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7BB30DAE-97AF-B6EB-F999-EDE5C96012DF}"/>
              </a:ext>
            </a:extLst>
          </p:cNvPr>
          <p:cNvSpPr>
            <a:spLocks noGrp="1"/>
          </p:cNvSpPr>
          <p:nvPr>
            <p:ph idx="1"/>
          </p:nvPr>
        </p:nvSpPr>
        <p:spPr>
          <a:xfrm>
            <a:off x="4553734" y="2409830"/>
            <a:ext cx="6798539" cy="3705217"/>
          </a:xfrm>
        </p:spPr>
        <p:txBody>
          <a:bodyPr>
            <a:normAutofit/>
          </a:bodyPr>
          <a:lstStyle/>
          <a:p>
            <a:r>
              <a:rPr lang="en-US" sz="2000" b="1"/>
              <a:t>Why Use Music in Exercise?</a:t>
            </a:r>
            <a:endParaRPr lang="en-GB" sz="2000"/>
          </a:p>
          <a:p>
            <a:pPr lvl="0"/>
            <a:r>
              <a:rPr lang="en-US" sz="2000"/>
              <a:t>Music is used in gyms, classes, competition, and rehab.</a:t>
            </a:r>
            <a:endParaRPr lang="en-GB" sz="2000"/>
          </a:p>
          <a:p>
            <a:pPr lvl="0"/>
            <a:r>
              <a:rPr lang="en-US" sz="2000"/>
              <a:t>Ubiquity: Both group and individual settings, many exercise types.</a:t>
            </a:r>
            <a:endParaRPr lang="en-GB" sz="2000"/>
          </a:p>
          <a:p>
            <a:pPr marL="0" indent="0">
              <a:buNone/>
            </a:pPr>
            <a:endParaRPr lang="en-GB" sz="2000"/>
          </a:p>
          <a:p>
            <a:r>
              <a:rPr lang="en-GB" sz="2000"/>
              <a:t>Task: In pairs, name as many exercise settings where you’ve encountered music.</a:t>
            </a:r>
          </a:p>
          <a:p>
            <a:pPr marL="0" indent="0">
              <a:buNone/>
            </a:pPr>
            <a:endParaRPr lang="en-US" sz="2000"/>
          </a:p>
        </p:txBody>
      </p:sp>
    </p:spTree>
    <p:extLst>
      <p:ext uri="{BB962C8B-B14F-4D97-AF65-F5344CB8AC3E}">
        <p14:creationId xmlns:p14="http://schemas.microsoft.com/office/powerpoint/2010/main" val="397123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D7C9E-03A3-1755-E37A-6DBB4A67B888}"/>
              </a:ext>
            </a:extLst>
          </p:cNvPr>
          <p:cNvSpPr>
            <a:spLocks noGrp="1"/>
          </p:cNvSpPr>
          <p:nvPr>
            <p:ph type="title"/>
          </p:nvPr>
        </p:nvSpPr>
        <p:spPr>
          <a:xfrm>
            <a:off x="1043631" y="809898"/>
            <a:ext cx="9942716" cy="1554480"/>
          </a:xfrm>
        </p:spPr>
        <p:txBody>
          <a:bodyPr anchor="ctr">
            <a:normAutofit/>
          </a:bodyPr>
          <a:lstStyle/>
          <a:p>
            <a:r>
              <a:rPr lang="en-US" sz="4800" b="1"/>
              <a:t>Core Effects – The Research</a:t>
            </a:r>
            <a:br>
              <a:rPr lang="en-GB" sz="4800"/>
            </a:br>
            <a:endParaRPr lang="en-US" sz="4800"/>
          </a:p>
        </p:txBody>
      </p:sp>
      <p:sp>
        <p:nvSpPr>
          <p:cNvPr id="3" name="Content Placeholder 2">
            <a:extLst>
              <a:ext uri="{FF2B5EF4-FFF2-40B4-BE49-F238E27FC236}">
                <a16:creationId xmlns:a16="http://schemas.microsoft.com/office/drawing/2014/main" id="{2CF1CFB5-75EE-5472-587D-22EF358AA078}"/>
              </a:ext>
            </a:extLst>
          </p:cNvPr>
          <p:cNvSpPr>
            <a:spLocks noGrp="1"/>
          </p:cNvSpPr>
          <p:nvPr>
            <p:ph idx="1"/>
          </p:nvPr>
        </p:nvSpPr>
        <p:spPr>
          <a:xfrm>
            <a:off x="1045028" y="3017522"/>
            <a:ext cx="9941319" cy="3124658"/>
          </a:xfrm>
        </p:spPr>
        <p:txBody>
          <a:bodyPr anchor="ctr">
            <a:normAutofit/>
          </a:bodyPr>
          <a:lstStyle/>
          <a:p>
            <a:pPr lvl="0"/>
            <a:r>
              <a:rPr lang="en-US" sz="1900"/>
              <a:t>Meta-analyses show:</a:t>
            </a:r>
            <a:endParaRPr lang="en-GB" sz="1900"/>
          </a:p>
          <a:p>
            <a:pPr lvl="1"/>
            <a:r>
              <a:rPr lang="en-US" sz="1900"/>
              <a:t>Music boosts motivation and enjoyment, reduces perceived exertion.</a:t>
            </a:r>
            <a:endParaRPr lang="en-GB" sz="1900"/>
          </a:p>
          <a:p>
            <a:pPr lvl="1"/>
            <a:r>
              <a:rPr lang="en-US" sz="1900"/>
              <a:t>Can marginally enhance performance (ergogenic effect).</a:t>
            </a:r>
            <a:endParaRPr lang="en-GB" sz="1900"/>
          </a:p>
          <a:p>
            <a:pPr lvl="1"/>
            <a:r>
              <a:rPr lang="en-US" sz="1900"/>
              <a:t>May help delay fatigue in both aerobic and anaerobic exercise.</a:t>
            </a:r>
            <a:endParaRPr lang="en-GB" sz="1900"/>
          </a:p>
          <a:p>
            <a:pPr lvl="0"/>
            <a:r>
              <a:rPr lang="en-US" sz="1900"/>
              <a:t>Discuss: Is the performance effect of music mainly psychological or physiological? </a:t>
            </a:r>
            <a:endParaRPr lang="en-GB" sz="1900"/>
          </a:p>
          <a:p>
            <a:pPr lvl="0"/>
            <a:r>
              <a:rPr lang="en-US" sz="1900" b="1"/>
              <a:t>References:</a:t>
            </a:r>
            <a:endParaRPr lang="en-GB" sz="1900"/>
          </a:p>
          <a:p>
            <a:r>
              <a:rPr lang="en-US" sz="1900">
                <a:hlinkClick r:id="rId2"/>
              </a:rPr>
              <a:t>https://bura.brunel.ac.uk/bitstream/2438/19875/1/FullText-AAM.pdf</a:t>
            </a:r>
            <a:endParaRPr lang="en-US" sz="1900"/>
          </a:p>
          <a:p>
            <a:r>
              <a:rPr lang="en-US" sz="1900">
                <a:hlinkClick r:id="rId3"/>
              </a:rPr>
              <a:t>https://www.frontiersin.org/journals/psychology/articles/10.3389/fpsyg.2023.1021825/full</a:t>
            </a:r>
            <a:endParaRPr lang="en-US" sz="1900"/>
          </a:p>
          <a:p>
            <a:endParaRPr lang="en-US" sz="1900"/>
          </a:p>
          <a:p>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0814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6DDB6-8399-F9F2-8C84-81216FA53BD2}"/>
              </a:ext>
            </a:extLst>
          </p:cNvPr>
          <p:cNvSpPr>
            <a:spLocks noGrp="1"/>
          </p:cNvSpPr>
          <p:nvPr>
            <p:ph type="title"/>
          </p:nvPr>
        </p:nvSpPr>
        <p:spPr>
          <a:xfrm>
            <a:off x="1282963" y="1238080"/>
            <a:ext cx="9849751" cy="1349671"/>
          </a:xfrm>
        </p:spPr>
        <p:txBody>
          <a:bodyPr anchor="b">
            <a:normAutofit/>
          </a:bodyPr>
          <a:lstStyle/>
          <a:p>
            <a:r>
              <a:rPr lang="en-US" sz="5400" b="1"/>
              <a:t>Mechanisms – How Music Works</a:t>
            </a:r>
            <a:endParaRPr lang="en-US" sz="5400"/>
          </a:p>
        </p:txBody>
      </p:sp>
      <p:sp>
        <p:nvSpPr>
          <p:cNvPr id="3" name="Content Placeholder 2">
            <a:extLst>
              <a:ext uri="{FF2B5EF4-FFF2-40B4-BE49-F238E27FC236}">
                <a16:creationId xmlns:a16="http://schemas.microsoft.com/office/drawing/2014/main" id="{9951A26B-2EB1-C3DE-C8ED-4AC51A6F9B24}"/>
              </a:ext>
            </a:extLst>
          </p:cNvPr>
          <p:cNvSpPr>
            <a:spLocks noGrp="1"/>
          </p:cNvSpPr>
          <p:nvPr>
            <p:ph idx="1"/>
          </p:nvPr>
        </p:nvSpPr>
        <p:spPr>
          <a:xfrm>
            <a:off x="1289304" y="2902913"/>
            <a:ext cx="9849751" cy="3032168"/>
          </a:xfrm>
        </p:spPr>
        <p:txBody>
          <a:bodyPr anchor="ctr">
            <a:normAutofit/>
          </a:bodyPr>
          <a:lstStyle/>
          <a:p>
            <a:pPr lvl="0"/>
            <a:r>
              <a:rPr lang="en-US" sz="2000" b="1"/>
              <a:t>Psychological mechanisms:</a:t>
            </a:r>
            <a:r>
              <a:rPr lang="en-US" sz="2000"/>
              <a:t> Distraction, positive mood, motivation, altered perception of effort.</a:t>
            </a:r>
            <a:endParaRPr lang="en-GB" sz="2000"/>
          </a:p>
          <a:p>
            <a:pPr lvl="0"/>
            <a:r>
              <a:rPr lang="en-US" sz="2000" b="1"/>
              <a:t>Physiological mechanisms:</a:t>
            </a:r>
            <a:r>
              <a:rPr lang="en-US" sz="2000"/>
              <a:t> Changes in heart rate, hormones, motor unit activation.</a:t>
            </a:r>
            <a:endParaRPr lang="en-GB" sz="2000"/>
          </a:p>
          <a:p>
            <a:pPr lvl="0"/>
            <a:r>
              <a:rPr lang="en-US" sz="2000" b="1"/>
              <a:t>Psychophysiological:</a:t>
            </a:r>
            <a:r>
              <a:rPr lang="en-US" sz="2000"/>
              <a:t> Integration of both, facilitating “flow state.”</a:t>
            </a:r>
          </a:p>
          <a:p>
            <a:pPr lvl="0"/>
            <a:endParaRPr lang="en-US" sz="2000"/>
          </a:p>
          <a:p>
            <a:pPr lvl="0"/>
            <a:r>
              <a:rPr lang="en-GB" sz="2000">
                <a:hlinkClick r:id="rId2"/>
              </a:rPr>
              <a:t>https://pmc.ncbi.nlm.nih.gov/articles/PMC8167645/#sec2-jfmk-06-00033</a:t>
            </a:r>
            <a:r>
              <a:rPr lang="en-GB" sz="2000"/>
              <a:t> (Point 2 onwards)</a:t>
            </a:r>
          </a:p>
          <a:p>
            <a:pPr marL="0" indent="0">
              <a:buNone/>
            </a:pPr>
            <a:endParaRPr lang="en-US" sz="2000"/>
          </a:p>
        </p:txBody>
      </p:sp>
    </p:spTree>
    <p:extLst>
      <p:ext uri="{BB962C8B-B14F-4D97-AF65-F5344CB8AC3E}">
        <p14:creationId xmlns:p14="http://schemas.microsoft.com/office/powerpoint/2010/main" val="389563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CC339-2F6A-A77E-FB2D-F690DAB8EA5C}"/>
              </a:ext>
            </a:extLst>
          </p:cNvPr>
          <p:cNvSpPr>
            <a:spLocks noGrp="1"/>
          </p:cNvSpPr>
          <p:nvPr>
            <p:ph type="title"/>
          </p:nvPr>
        </p:nvSpPr>
        <p:spPr>
          <a:xfrm>
            <a:off x="645065" y="1463040"/>
            <a:ext cx="3796306" cy="2690949"/>
          </a:xfrm>
        </p:spPr>
        <p:txBody>
          <a:bodyPr anchor="t">
            <a:normAutofit/>
          </a:bodyPr>
          <a:lstStyle/>
          <a:p>
            <a:r>
              <a:rPr lang="en-US" sz="4800" b="1"/>
              <a:t>Music Tempo and Exercise Intensity</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5A8004-67F4-FD7D-9550-1800EA9A6742}"/>
              </a:ext>
            </a:extLst>
          </p:cNvPr>
          <p:cNvSpPr>
            <a:spLocks noGrp="1"/>
          </p:cNvSpPr>
          <p:nvPr>
            <p:ph idx="1"/>
          </p:nvPr>
        </p:nvSpPr>
        <p:spPr>
          <a:xfrm>
            <a:off x="5656218" y="1463039"/>
            <a:ext cx="5542387" cy="4300447"/>
          </a:xfrm>
        </p:spPr>
        <p:txBody>
          <a:bodyPr anchor="t">
            <a:normAutofit/>
          </a:bodyPr>
          <a:lstStyle/>
          <a:p>
            <a:pPr lvl="0"/>
            <a:r>
              <a:rPr lang="en-US" sz="1700"/>
              <a:t>Faster tempos tend to match higher-intensity activity.</a:t>
            </a:r>
            <a:endParaRPr lang="en-GB" sz="1700"/>
          </a:p>
          <a:p>
            <a:pPr lvl="0"/>
            <a:r>
              <a:rPr lang="en-US" sz="1700"/>
              <a:t>“Synchronised” music (matching movement tempo) increases efficiency and enjoyment.</a:t>
            </a:r>
            <a:endParaRPr lang="en-GB" sz="1700"/>
          </a:p>
          <a:p>
            <a:pPr lvl="0"/>
            <a:r>
              <a:rPr lang="en-US" sz="1700" i="1"/>
              <a:t>E.g.,</a:t>
            </a:r>
            <a:r>
              <a:rPr lang="en-US" sz="1700"/>
              <a:t> 120–140 bpm recommended for running; slower for stretching/cooldown.</a:t>
            </a:r>
          </a:p>
          <a:p>
            <a:pPr marL="0" lvl="0" indent="0">
              <a:buNone/>
            </a:pPr>
            <a:endParaRPr lang="en-GB" sz="1700"/>
          </a:p>
          <a:p>
            <a:pPr lvl="0"/>
            <a:r>
              <a:rPr lang="en-US" sz="1700" b="1"/>
              <a:t>Listen &amp; Reflect:</a:t>
            </a:r>
            <a:r>
              <a:rPr lang="en-US" sz="1700"/>
              <a:t> Play two music clips with different tempos. How would they make you want to move? </a:t>
            </a:r>
          </a:p>
          <a:p>
            <a:r>
              <a:rPr lang="en-GB" sz="1700"/>
              <a:t>The exercise intensity–music-tempo preference relationship: A decennial revisit (Jones et al., 2024)</a:t>
            </a:r>
          </a:p>
          <a:p>
            <a:r>
              <a:rPr lang="en-GB" sz="1700">
                <a:hlinkClick r:id="rId2"/>
              </a:rPr>
              <a:t>https://www.sciencedirect.com/science/article/pii/S1469029224000554</a:t>
            </a:r>
            <a:endParaRPr lang="en-GB" sz="1700"/>
          </a:p>
          <a:p>
            <a:endParaRPr lang="en-GB" sz="1700"/>
          </a:p>
          <a:p>
            <a:endParaRPr lang="en-GB" sz="1700"/>
          </a:p>
          <a:p>
            <a:pPr lvl="0"/>
            <a:endParaRPr lang="en-US" sz="1700"/>
          </a:p>
        </p:txBody>
      </p:sp>
    </p:spTree>
    <p:extLst>
      <p:ext uri="{BB962C8B-B14F-4D97-AF65-F5344CB8AC3E}">
        <p14:creationId xmlns:p14="http://schemas.microsoft.com/office/powerpoint/2010/main" val="3210033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59EAD-1232-95E1-AC3B-2DD289AB46AB}"/>
              </a:ext>
            </a:extLst>
          </p:cNvPr>
          <p:cNvSpPr>
            <a:spLocks noGrp="1"/>
          </p:cNvSpPr>
          <p:nvPr>
            <p:ph type="title"/>
          </p:nvPr>
        </p:nvSpPr>
        <p:spPr>
          <a:xfrm>
            <a:off x="1153618" y="1239927"/>
            <a:ext cx="4008586" cy="4680583"/>
          </a:xfrm>
        </p:spPr>
        <p:txBody>
          <a:bodyPr anchor="ctr">
            <a:normAutofit/>
          </a:bodyPr>
          <a:lstStyle/>
          <a:p>
            <a:r>
              <a:rPr lang="en-US" sz="5200" b="1"/>
              <a:t>Types of Exercise &amp; Music Benefit</a:t>
            </a:r>
            <a:endParaRPr lang="en-US" sz="5200"/>
          </a:p>
        </p:txBody>
      </p:sp>
      <p:sp>
        <p:nvSpPr>
          <p:cNvPr id="3" name="Content Placeholder 2">
            <a:extLst>
              <a:ext uri="{FF2B5EF4-FFF2-40B4-BE49-F238E27FC236}">
                <a16:creationId xmlns:a16="http://schemas.microsoft.com/office/drawing/2014/main" id="{D8FBF9A8-674A-5FFE-417D-A51085E87B43}"/>
              </a:ext>
            </a:extLst>
          </p:cNvPr>
          <p:cNvSpPr>
            <a:spLocks noGrp="1"/>
          </p:cNvSpPr>
          <p:nvPr>
            <p:ph idx="1"/>
          </p:nvPr>
        </p:nvSpPr>
        <p:spPr>
          <a:xfrm>
            <a:off x="6291923" y="1239927"/>
            <a:ext cx="4971824" cy="4680583"/>
          </a:xfrm>
        </p:spPr>
        <p:txBody>
          <a:bodyPr anchor="ctr">
            <a:normAutofit/>
          </a:bodyPr>
          <a:lstStyle/>
          <a:p>
            <a:pPr lvl="0"/>
            <a:r>
              <a:rPr lang="en-US" sz="2000"/>
              <a:t>Aerobic exercise: Reduced exertion, increased satisfaction.</a:t>
            </a:r>
            <a:endParaRPr lang="en-GB" sz="2000"/>
          </a:p>
          <a:p>
            <a:pPr lvl="0"/>
            <a:r>
              <a:rPr lang="en-US" sz="2000"/>
              <a:t>Resistance: More reps, higher or sustained intensity.</a:t>
            </a:r>
            <a:endParaRPr lang="en-GB" sz="2000"/>
          </a:p>
          <a:p>
            <a:pPr lvl="0"/>
            <a:endParaRPr lang="en-US" sz="2000"/>
          </a:p>
          <a:p>
            <a:pPr lvl="0"/>
            <a:r>
              <a:rPr lang="en-US" sz="2000"/>
              <a:t>Less impact or even distraction for skill-focused or safety-critical sports.</a:t>
            </a:r>
          </a:p>
          <a:p>
            <a:pPr lvl="0"/>
            <a:endParaRPr lang="en-GB" sz="2000"/>
          </a:p>
          <a:p>
            <a:pPr lvl="0"/>
            <a:r>
              <a:rPr lang="en-US" sz="2000" b="1"/>
              <a:t>Case Study Discussion:</a:t>
            </a:r>
            <a:r>
              <a:rPr lang="en-US" sz="2000"/>
              <a:t> Which sports/activities benefit least from music? (E.g., gymnastics, outdoor cycling on roads)</a:t>
            </a:r>
            <a:endParaRPr lang="en-GB" sz="2000"/>
          </a:p>
          <a:p>
            <a:endParaRPr lang="en-US" sz="2000"/>
          </a:p>
        </p:txBody>
      </p:sp>
    </p:spTree>
    <p:extLst>
      <p:ext uri="{BB962C8B-B14F-4D97-AF65-F5344CB8AC3E}">
        <p14:creationId xmlns:p14="http://schemas.microsoft.com/office/powerpoint/2010/main" val="2156729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62828-BB9F-7242-C01D-601FD35E3AF6}"/>
              </a:ext>
            </a:extLst>
          </p:cNvPr>
          <p:cNvSpPr>
            <a:spLocks noGrp="1"/>
          </p:cNvSpPr>
          <p:nvPr>
            <p:ph type="title"/>
          </p:nvPr>
        </p:nvSpPr>
        <p:spPr>
          <a:xfrm>
            <a:off x="645065" y="1463040"/>
            <a:ext cx="3796306" cy="2690949"/>
          </a:xfrm>
        </p:spPr>
        <p:txBody>
          <a:bodyPr anchor="t">
            <a:normAutofit/>
          </a:bodyPr>
          <a:lstStyle/>
          <a:p>
            <a:r>
              <a:rPr lang="en-US" sz="4800" b="1"/>
              <a:t>Cons of Using Music</a:t>
            </a: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BF078B-2ED0-650C-79AF-A11013EE88D5}"/>
              </a:ext>
            </a:extLst>
          </p:cNvPr>
          <p:cNvSpPr>
            <a:spLocks noGrp="1"/>
          </p:cNvSpPr>
          <p:nvPr>
            <p:ph idx="1"/>
          </p:nvPr>
        </p:nvSpPr>
        <p:spPr>
          <a:xfrm>
            <a:off x="5656218" y="1463039"/>
            <a:ext cx="5542387" cy="4300447"/>
          </a:xfrm>
        </p:spPr>
        <p:txBody>
          <a:bodyPr anchor="t">
            <a:normAutofit/>
          </a:bodyPr>
          <a:lstStyle/>
          <a:p>
            <a:r>
              <a:rPr lang="en-US" sz="2200"/>
              <a:t>Music can obscure fatigue, pose safety problems (e.g., running outside), or detract from focus in skill-based sports.</a:t>
            </a:r>
            <a:endParaRPr lang="en-GB" sz="2200"/>
          </a:p>
          <a:p>
            <a:pPr lvl="0"/>
            <a:r>
              <a:rPr lang="en-US" sz="2200"/>
              <a:t>Effect plateaus at very high intensities; sometimes pros don’t use music.</a:t>
            </a:r>
          </a:p>
          <a:p>
            <a:pPr lvl="0"/>
            <a:endParaRPr lang="en-GB" sz="2200"/>
          </a:p>
          <a:p>
            <a:pPr lvl="0"/>
            <a:r>
              <a:rPr lang="en-US" sz="2200" b="1"/>
              <a:t>Discuss:</a:t>
            </a:r>
            <a:r>
              <a:rPr lang="en-US" sz="2200"/>
              <a:t> Example situations where you believe music during exercise would be inappropriate or risky.</a:t>
            </a:r>
            <a:endParaRPr lang="en-GB" sz="2200"/>
          </a:p>
          <a:p>
            <a:endParaRPr lang="en-US" sz="2200"/>
          </a:p>
        </p:txBody>
      </p:sp>
    </p:spTree>
    <p:extLst>
      <p:ext uri="{BB962C8B-B14F-4D97-AF65-F5344CB8AC3E}">
        <p14:creationId xmlns:p14="http://schemas.microsoft.com/office/powerpoint/2010/main" val="3293893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05E02-A575-583E-F8EE-D17AE079B07A}"/>
              </a:ext>
            </a:extLst>
          </p:cNvPr>
          <p:cNvSpPr>
            <a:spLocks noGrp="1"/>
          </p:cNvSpPr>
          <p:nvPr>
            <p:ph type="title"/>
          </p:nvPr>
        </p:nvSpPr>
        <p:spPr>
          <a:xfrm>
            <a:off x="1153618" y="1239927"/>
            <a:ext cx="4008586" cy="4680583"/>
          </a:xfrm>
        </p:spPr>
        <p:txBody>
          <a:bodyPr anchor="ctr">
            <a:normAutofit/>
          </a:bodyPr>
          <a:lstStyle/>
          <a:p>
            <a:r>
              <a:rPr lang="en-US" sz="5200" b="1"/>
              <a:t>Music, Mood, and Exercise Adherence</a:t>
            </a:r>
            <a:endParaRPr lang="en-US" sz="5200"/>
          </a:p>
        </p:txBody>
      </p:sp>
      <p:sp>
        <p:nvSpPr>
          <p:cNvPr id="3" name="Content Placeholder 2">
            <a:extLst>
              <a:ext uri="{FF2B5EF4-FFF2-40B4-BE49-F238E27FC236}">
                <a16:creationId xmlns:a16="http://schemas.microsoft.com/office/drawing/2014/main" id="{99F9B85E-E151-DC67-A0FD-0136ABDB4050}"/>
              </a:ext>
            </a:extLst>
          </p:cNvPr>
          <p:cNvSpPr>
            <a:spLocks noGrp="1"/>
          </p:cNvSpPr>
          <p:nvPr>
            <p:ph idx="1"/>
          </p:nvPr>
        </p:nvSpPr>
        <p:spPr>
          <a:xfrm>
            <a:off x="6291923" y="1239927"/>
            <a:ext cx="4971824" cy="4680583"/>
          </a:xfrm>
        </p:spPr>
        <p:txBody>
          <a:bodyPr anchor="ctr">
            <a:normAutofit/>
          </a:bodyPr>
          <a:lstStyle/>
          <a:p>
            <a:pPr lvl="0"/>
            <a:r>
              <a:rPr lang="en-US" sz="2000"/>
              <a:t>Positive affect from music linked to greater exercise consistency.</a:t>
            </a:r>
            <a:endParaRPr lang="en-GB" sz="2000"/>
          </a:p>
          <a:p>
            <a:pPr lvl="0"/>
            <a:r>
              <a:rPr lang="en-US" sz="2000"/>
              <a:t>Especially impactful for new or low-active exercisers.</a:t>
            </a:r>
          </a:p>
          <a:p>
            <a:pPr lvl="0"/>
            <a:endParaRPr lang="en-GB" sz="2000"/>
          </a:p>
          <a:p>
            <a:pPr lvl="0"/>
            <a:r>
              <a:rPr lang="en-US" sz="2000" b="1"/>
              <a:t>Discussion Question:</a:t>
            </a:r>
            <a:r>
              <a:rPr lang="en-US" sz="2000"/>
              <a:t> Is music enough to help people stick with exercise long-term? Why or why not?</a:t>
            </a:r>
          </a:p>
          <a:p>
            <a:pPr lvl="0"/>
            <a:endParaRPr lang="en-GB" sz="2000"/>
          </a:p>
          <a:p>
            <a:endParaRPr lang="en-US" sz="2000"/>
          </a:p>
        </p:txBody>
      </p:sp>
    </p:spTree>
    <p:extLst>
      <p:ext uri="{BB962C8B-B14F-4D97-AF65-F5344CB8AC3E}">
        <p14:creationId xmlns:p14="http://schemas.microsoft.com/office/powerpoint/2010/main" val="70689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452" y="1088390"/>
            <a:ext cx="2387868" cy="4680583"/>
          </a:xfrm>
        </p:spPr>
        <p:txBody>
          <a:bodyPr anchor="ctr">
            <a:normAutofit/>
          </a:bodyPr>
          <a:lstStyle/>
          <a:p>
            <a:r>
              <a:rPr lang="en-CA" sz="5200" b="1" u="sng" dirty="0"/>
              <a:t>Mood Effects</a:t>
            </a:r>
            <a:endParaRPr lang="en-GB" sz="5200" dirty="0"/>
          </a:p>
        </p:txBody>
      </p:sp>
      <p:sp>
        <p:nvSpPr>
          <p:cNvPr id="3" name="Content Placeholder 2"/>
          <p:cNvSpPr>
            <a:spLocks noGrp="1"/>
          </p:cNvSpPr>
          <p:nvPr>
            <p:ph idx="1"/>
          </p:nvPr>
        </p:nvSpPr>
        <p:spPr>
          <a:xfrm>
            <a:off x="3073320" y="868364"/>
            <a:ext cx="8259290" cy="5752404"/>
          </a:xfrm>
        </p:spPr>
        <p:txBody>
          <a:bodyPr anchor="ctr">
            <a:normAutofit/>
          </a:bodyPr>
          <a:lstStyle/>
          <a:p>
            <a:r>
              <a:rPr lang="en-CA" sz="1800" dirty="0"/>
              <a:t>Music has the potential to influence a person’s mood, especially when considering the lyrical content. </a:t>
            </a:r>
          </a:p>
          <a:p>
            <a:r>
              <a:rPr lang="en-CA" sz="1800" dirty="0"/>
              <a:t>Studies have shown that it can produce various mood state changes (Bishop </a:t>
            </a:r>
            <a:r>
              <a:rPr lang="en-CA" sz="1800" i="1" dirty="0"/>
              <a:t>et al</a:t>
            </a:r>
            <a:r>
              <a:rPr lang="en-CA" sz="1800" dirty="0"/>
              <a:t>., 2007; Crust, 2008; </a:t>
            </a:r>
            <a:r>
              <a:rPr lang="en-CA" sz="1800" dirty="0" err="1"/>
              <a:t>Laukka</a:t>
            </a:r>
            <a:r>
              <a:rPr lang="en-CA" sz="1800" dirty="0"/>
              <a:t> and Quick, 2011; Sanchez </a:t>
            </a:r>
            <a:r>
              <a:rPr lang="en-CA" sz="1800" i="1" dirty="0"/>
              <a:t>et al</a:t>
            </a:r>
            <a:r>
              <a:rPr lang="en-CA" sz="1800" dirty="0"/>
              <a:t>., 2013; Terry and </a:t>
            </a:r>
            <a:r>
              <a:rPr lang="en-CA" sz="1800" dirty="0" err="1"/>
              <a:t>Karageorghis</a:t>
            </a:r>
            <a:r>
              <a:rPr lang="en-CA" sz="1800" dirty="0"/>
              <a:t>, 2011). </a:t>
            </a:r>
          </a:p>
          <a:p>
            <a:r>
              <a:rPr lang="en-CA" sz="1800" dirty="0"/>
              <a:t>Lyrics seem to have a greater influence on mood change than music without lyrics (Sanchez </a:t>
            </a:r>
            <a:r>
              <a:rPr lang="en-CA" sz="1800" i="1" dirty="0"/>
              <a:t>et al</a:t>
            </a:r>
            <a:r>
              <a:rPr lang="en-CA" sz="1800" dirty="0"/>
              <a:t>., 2013; Stratton and </a:t>
            </a:r>
            <a:r>
              <a:rPr lang="en-CA" sz="1800" dirty="0" err="1"/>
              <a:t>Zalanowski</a:t>
            </a:r>
            <a:r>
              <a:rPr lang="en-CA" sz="1800" dirty="0"/>
              <a:t>, 1994). </a:t>
            </a:r>
          </a:p>
          <a:p>
            <a:r>
              <a:rPr lang="en-CA" sz="1800" dirty="0"/>
              <a:t>Research conducted by Sanchez </a:t>
            </a:r>
            <a:r>
              <a:rPr lang="en-CA" sz="1800" i="1" dirty="0"/>
              <a:t>et al.</a:t>
            </a:r>
            <a:r>
              <a:rPr lang="en-CA" sz="1800" dirty="0"/>
              <a:t> (2013) found ‘emotional contagion’ is linked to music when exercising. </a:t>
            </a:r>
          </a:p>
          <a:p>
            <a:pPr lvl="1"/>
            <a:r>
              <a:rPr lang="en-CA" sz="1800" dirty="0"/>
              <a:t>This phenomenon refers to feelings and emotions that an individual develops or “catches” in response to listening to music. </a:t>
            </a:r>
          </a:p>
          <a:p>
            <a:pPr lvl="1"/>
            <a:r>
              <a:rPr lang="en-CA" sz="1800" dirty="0"/>
              <a:t>Support for this phenomenon has been specified in neuroscience when shown that individuals who listen to music pieces can recognise projected expressions such as sadness or happiness </a:t>
            </a:r>
          </a:p>
          <a:p>
            <a:pPr lvl="1"/>
            <a:r>
              <a:rPr lang="en-CA" sz="1800" dirty="0"/>
              <a:t>Negative feelings that can emerge as a result of this includes boredom, depression, anger, fatigue, tension and confusion (</a:t>
            </a:r>
            <a:r>
              <a:rPr lang="en-CA" sz="1800" dirty="0" err="1"/>
              <a:t>Karageorghis</a:t>
            </a:r>
            <a:r>
              <a:rPr lang="en-CA" sz="1800" dirty="0"/>
              <a:t> </a:t>
            </a:r>
            <a:r>
              <a:rPr lang="en-CA" sz="1800" i="1" dirty="0"/>
              <a:t>et al</a:t>
            </a:r>
            <a:r>
              <a:rPr lang="en-CA" sz="1800" dirty="0"/>
              <a:t>., 2009). </a:t>
            </a:r>
          </a:p>
          <a:p>
            <a:pPr marL="0" indent="0">
              <a:buNone/>
            </a:pPr>
            <a:endParaRPr lang="en-GB" sz="1800" dirty="0"/>
          </a:p>
          <a:p>
            <a:endParaRPr lang="en-GB" sz="1300" dirty="0"/>
          </a:p>
        </p:txBody>
      </p:sp>
    </p:spTree>
    <p:extLst>
      <p:ext uri="{BB962C8B-B14F-4D97-AF65-F5344CB8AC3E}">
        <p14:creationId xmlns:p14="http://schemas.microsoft.com/office/powerpoint/2010/main" val="3212506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D60D88-4C4E-8909-1C4F-6949CE789494}"/>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C551AD-8F46-4F52-13A3-B29535BAFAC8}"/>
              </a:ext>
            </a:extLst>
          </p:cNvPr>
          <p:cNvSpPr>
            <a:spLocks noGrp="1"/>
          </p:cNvSpPr>
          <p:nvPr>
            <p:ph idx="1"/>
          </p:nvPr>
        </p:nvSpPr>
        <p:spPr>
          <a:xfrm>
            <a:off x="793660" y="2599509"/>
            <a:ext cx="10143668" cy="3435531"/>
          </a:xfrm>
        </p:spPr>
        <p:txBody>
          <a:bodyPr anchor="ctr">
            <a:normAutofit/>
          </a:bodyPr>
          <a:lstStyle/>
          <a:p>
            <a:r>
              <a:rPr lang="en-CA" sz="2200"/>
              <a:t>Research conducted by Sanchez </a:t>
            </a:r>
            <a:r>
              <a:rPr lang="en-CA" sz="2200" i="1"/>
              <a:t>et al.</a:t>
            </a:r>
            <a:r>
              <a:rPr lang="en-CA" sz="2200"/>
              <a:t> (2013) found ‘emotional contagion’ is linked to music when exercising. </a:t>
            </a:r>
          </a:p>
          <a:p>
            <a:pPr lvl="1"/>
            <a:r>
              <a:rPr lang="en-CA" sz="2200"/>
              <a:t>This phenomenon refers to feelings and emotions that an individual develops or “catches” in response to listening to music. </a:t>
            </a:r>
          </a:p>
          <a:p>
            <a:pPr lvl="1"/>
            <a:r>
              <a:rPr lang="en-CA" sz="2200"/>
              <a:t>Support for this phenomenon has been specified in neuroscience when shown that individuals who listen to music pieces can recognise projected expressions such as sadness or happiness </a:t>
            </a:r>
          </a:p>
          <a:p>
            <a:pPr lvl="1"/>
            <a:r>
              <a:rPr lang="en-CA" sz="2200"/>
              <a:t>Negative feelings that can emerge as a result of this includes boredom, depression, anger, fatigue, tension and confusion (Karageorghis </a:t>
            </a:r>
            <a:r>
              <a:rPr lang="en-CA" sz="2200" i="1"/>
              <a:t>et al</a:t>
            </a:r>
            <a:r>
              <a:rPr lang="en-CA" sz="2200"/>
              <a:t>., 2009). </a:t>
            </a:r>
          </a:p>
          <a:p>
            <a:endParaRPr lang="en-US" sz="2200"/>
          </a:p>
        </p:txBody>
      </p:sp>
    </p:spTree>
    <p:extLst>
      <p:ext uri="{BB962C8B-B14F-4D97-AF65-F5344CB8AC3E}">
        <p14:creationId xmlns:p14="http://schemas.microsoft.com/office/powerpoint/2010/main" val="956786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CA" b="1" dirty="0"/>
              <a:t>Synchronous and Asynchronous Music</a:t>
            </a:r>
            <a:endParaRPr lang="en-GB"/>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4300447"/>
          </a:xfrm>
        </p:spPr>
        <p:txBody>
          <a:bodyPr anchor="t">
            <a:normAutofit/>
          </a:bodyPr>
          <a:lstStyle/>
          <a:p>
            <a:r>
              <a:rPr lang="en-CA" sz="1700" dirty="0"/>
              <a:t>The tempo and rhythm of music usually aids with the rhythmic movement of an athlete. </a:t>
            </a:r>
          </a:p>
          <a:p>
            <a:pPr lvl="1"/>
            <a:r>
              <a:rPr lang="en-CA" sz="1700" dirty="0"/>
              <a:t>E.g. runner synchronising each running step to the beat of the music. </a:t>
            </a:r>
          </a:p>
          <a:p>
            <a:r>
              <a:rPr lang="en-CA" sz="1700" dirty="0" err="1"/>
              <a:t>Karageorghis</a:t>
            </a:r>
            <a:r>
              <a:rPr lang="en-CA" sz="1700" dirty="0"/>
              <a:t> </a:t>
            </a:r>
            <a:r>
              <a:rPr lang="en-CA" sz="1700" i="1" dirty="0"/>
              <a:t>et al</a:t>
            </a:r>
            <a:r>
              <a:rPr lang="en-CA" sz="1700" dirty="0"/>
              <a:t>. (2009) suggests that most people have a tendency to respond to the rhythmical qualities of music</a:t>
            </a:r>
          </a:p>
          <a:p>
            <a:r>
              <a:rPr lang="en-CA" sz="1700" dirty="0"/>
              <a:t>Causes the body to be in sync with speed or tempo of the music during an athlete’s performance pattern. </a:t>
            </a:r>
          </a:p>
          <a:p>
            <a:r>
              <a:rPr lang="en-CA" sz="1700" dirty="0"/>
              <a:t>Limited research conducted as to whether or not music can be used to enhance a recreational athlete’s performance (</a:t>
            </a:r>
            <a:r>
              <a:rPr lang="en-CA" sz="1700" dirty="0" err="1"/>
              <a:t>Karageorghis</a:t>
            </a:r>
            <a:r>
              <a:rPr lang="en-CA" sz="1700" dirty="0"/>
              <a:t> </a:t>
            </a:r>
            <a:r>
              <a:rPr lang="en-CA" sz="1700" i="1" dirty="0"/>
              <a:t>et al., </a:t>
            </a:r>
            <a:r>
              <a:rPr lang="en-CA" sz="1700" dirty="0"/>
              <a:t>2009). </a:t>
            </a:r>
          </a:p>
          <a:p>
            <a:pPr lvl="1"/>
            <a:r>
              <a:rPr lang="en-CA" sz="1700" dirty="0"/>
              <a:t>Further research will needed in relation to the affects of synchronous music and elite athletes - insufficient research in this area. </a:t>
            </a:r>
            <a:endParaRPr lang="en-GB" sz="1700" dirty="0"/>
          </a:p>
          <a:p>
            <a:endParaRPr lang="en-GB" sz="1700" dirty="0"/>
          </a:p>
        </p:txBody>
      </p:sp>
    </p:spTree>
    <p:extLst>
      <p:ext uri="{BB962C8B-B14F-4D97-AF65-F5344CB8AC3E}">
        <p14:creationId xmlns:p14="http://schemas.microsoft.com/office/powerpoint/2010/main" val="3612173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7053" y="229602"/>
            <a:ext cx="6547768" cy="1162050"/>
          </a:xfrm>
        </p:spPr>
        <p:txBody>
          <a:bodyPr anchor="b">
            <a:normAutofit/>
          </a:bodyPr>
          <a:lstStyle/>
          <a:p>
            <a:pPr>
              <a:lnSpc>
                <a:spcPct val="90000"/>
              </a:lnSpc>
            </a:pPr>
            <a:r>
              <a:rPr lang="en-CA" dirty="0"/>
              <a:t>Asynchronous music</a:t>
            </a:r>
            <a:endParaRPr lang="en-GB" dirty="0"/>
          </a:p>
        </p:txBody>
      </p:sp>
      <p:sp>
        <p:nvSpPr>
          <p:cNvPr id="9" name="Text Placeholder 3">
            <a:extLst>
              <a:ext uri="{FF2B5EF4-FFF2-40B4-BE49-F238E27FC236}">
                <a16:creationId xmlns:a16="http://schemas.microsoft.com/office/drawing/2014/main" id="{31CB635C-07EF-202F-E649-596F744AE626}"/>
              </a:ext>
            </a:extLst>
          </p:cNvPr>
          <p:cNvSpPr>
            <a:spLocks noGrp="1"/>
          </p:cNvSpPr>
          <p:nvPr>
            <p:ph type="body" sz="half" idx="2"/>
          </p:nvPr>
        </p:nvSpPr>
        <p:spPr>
          <a:xfrm>
            <a:off x="2303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F0B9FF68-6F93-4082-2666-655199206618}"/>
              </a:ext>
            </a:extLst>
          </p:cNvPr>
          <p:cNvGraphicFramePr>
            <a:graphicFrameLocks noGrp="1"/>
          </p:cNvGraphicFramePr>
          <p:nvPr>
            <p:ph idx="1"/>
            <p:extLst>
              <p:ext uri="{D42A27DB-BD31-4B8C-83A1-F6EECF244321}">
                <p14:modId xmlns:p14="http://schemas.microsoft.com/office/powerpoint/2010/main" val="4064098544"/>
              </p:ext>
            </p:extLst>
          </p:nvPr>
        </p:nvGraphicFramePr>
        <p:xfrm>
          <a:off x="685800" y="1612232"/>
          <a:ext cx="10551695" cy="46600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729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3AB42-0BB8-3108-DAC4-A5BA67D6E7B8}"/>
              </a:ext>
            </a:extLst>
          </p:cNvPr>
          <p:cNvSpPr>
            <a:spLocks noGrp="1"/>
          </p:cNvSpPr>
          <p:nvPr>
            <p:ph type="title"/>
          </p:nvPr>
        </p:nvSpPr>
        <p:spPr>
          <a:xfrm>
            <a:off x="686834" y="1153572"/>
            <a:ext cx="3200400" cy="4461163"/>
          </a:xfrm>
        </p:spPr>
        <p:txBody>
          <a:bodyPr>
            <a:normAutofit/>
          </a:bodyPr>
          <a:lstStyle/>
          <a:p>
            <a:r>
              <a:rPr lang="en-US">
                <a:solidFill>
                  <a:srgbClr val="FFFFFF"/>
                </a:solidFill>
              </a:rPr>
              <a:t>In Clinical Settings: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93389F-D0B7-DB20-C384-D0B5AEFA4D0F}"/>
              </a:ext>
            </a:extLst>
          </p:cNvPr>
          <p:cNvSpPr>
            <a:spLocks noGrp="1"/>
          </p:cNvSpPr>
          <p:nvPr>
            <p:ph idx="1"/>
          </p:nvPr>
        </p:nvSpPr>
        <p:spPr>
          <a:xfrm>
            <a:off x="4447308" y="591344"/>
            <a:ext cx="6906491" cy="5585619"/>
          </a:xfrm>
        </p:spPr>
        <p:txBody>
          <a:bodyPr anchor="ctr">
            <a:normAutofit/>
          </a:bodyPr>
          <a:lstStyle/>
          <a:p>
            <a:r>
              <a:rPr lang="en-US" sz="2200" b="1"/>
              <a:t>Applied and Clinical Uses</a:t>
            </a:r>
            <a:endParaRPr lang="en-GB" sz="2200"/>
          </a:p>
          <a:p>
            <a:pPr lvl="0"/>
            <a:r>
              <a:rPr lang="en-US" sz="2200"/>
              <a:t>Used in rehab for coordination, motivation (stroke, Parkinson’s, chronic illness).</a:t>
            </a:r>
            <a:endParaRPr lang="en-GB" sz="2200"/>
          </a:p>
          <a:p>
            <a:pPr lvl="0"/>
            <a:r>
              <a:rPr lang="en-US" sz="2200"/>
              <a:t>Group fitness: Enhances social bonds, engagement.</a:t>
            </a:r>
            <a:endParaRPr lang="en-GB" sz="2200"/>
          </a:p>
          <a:p>
            <a:pPr marL="0" indent="0">
              <a:buNone/>
            </a:pPr>
            <a:endParaRPr lang="en-GB" sz="2200"/>
          </a:p>
          <a:p>
            <a:r>
              <a:rPr lang="en-GB" sz="2200"/>
              <a:t>Frequently utilized in clinical settings, people with neurodegenerative diseases such as Parkinson’s disease (PD) and stroke… or brain injuries have benefited from being trained to synchronize their walking steps to RAS (</a:t>
            </a:r>
            <a:r>
              <a:rPr lang="en-GB" sz="2200">
                <a:hlinkClick r:id="rId2"/>
              </a:rPr>
              <a:t>Thaut, 2005</a:t>
            </a:r>
            <a:r>
              <a:rPr lang="en-GB" sz="2200"/>
              <a:t>; </a:t>
            </a:r>
            <a:r>
              <a:rPr lang="en-GB" sz="2200">
                <a:hlinkClick r:id="rId3"/>
              </a:rPr>
              <a:t>Thaut et al., 2015</a:t>
            </a:r>
            <a:r>
              <a:rPr lang="en-GB" sz="2200"/>
              <a:t>). </a:t>
            </a:r>
          </a:p>
          <a:p>
            <a:r>
              <a:rPr lang="en-GB" sz="2200"/>
              <a:t>RAS interventions have used varying forms of synchronous stimuli - auditory tempo (beats/min, BPM) matched to individual cadence (steps/min) - such as metronome pulse (see reviews by </a:t>
            </a:r>
            <a:r>
              <a:rPr lang="en-GB" sz="2200">
                <a:hlinkClick r:id="rId4"/>
              </a:rPr>
              <a:t>Lim et al., 2005</a:t>
            </a:r>
            <a:r>
              <a:rPr lang="en-GB" sz="2200"/>
              <a:t>; </a:t>
            </a:r>
            <a:r>
              <a:rPr lang="en-GB" sz="2200">
                <a:hlinkClick r:id="rId5"/>
              </a:rPr>
              <a:t>Nombela et al., 2013</a:t>
            </a:r>
            <a:r>
              <a:rPr lang="en-GB" sz="2200"/>
              <a:t>; </a:t>
            </a:r>
            <a:r>
              <a:rPr lang="en-GB" sz="2200">
                <a:hlinkClick r:id="rId6"/>
              </a:rPr>
              <a:t>Ghai et al., 2018</a:t>
            </a:r>
            <a:r>
              <a:rPr lang="en-GB" sz="2200"/>
              <a:t>)</a:t>
            </a:r>
            <a:endParaRPr lang="en-US" sz="2200"/>
          </a:p>
        </p:txBody>
      </p:sp>
    </p:spTree>
    <p:extLst>
      <p:ext uri="{BB962C8B-B14F-4D97-AF65-F5344CB8AC3E}">
        <p14:creationId xmlns:p14="http://schemas.microsoft.com/office/powerpoint/2010/main" val="3237198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E950E-6BE8-D23D-26C6-AA26D14BF20D}"/>
              </a:ext>
            </a:extLst>
          </p:cNvPr>
          <p:cNvSpPr>
            <a:spLocks noGrp="1"/>
          </p:cNvSpPr>
          <p:nvPr>
            <p:ph type="title"/>
          </p:nvPr>
        </p:nvSpPr>
        <p:spPr>
          <a:xfrm>
            <a:off x="1043631" y="809898"/>
            <a:ext cx="9942716" cy="1554480"/>
          </a:xfrm>
        </p:spPr>
        <p:txBody>
          <a:bodyPr anchor="ctr">
            <a:normAutofit/>
          </a:bodyPr>
          <a:lstStyle/>
          <a:p>
            <a:r>
              <a:rPr lang="en-GB" sz="4800"/>
              <a:t>Group Task: </a:t>
            </a:r>
            <a:endParaRPr lang="en-US" sz="4800"/>
          </a:p>
        </p:txBody>
      </p:sp>
      <p:sp>
        <p:nvSpPr>
          <p:cNvPr id="3" name="Content Placeholder 2">
            <a:extLst>
              <a:ext uri="{FF2B5EF4-FFF2-40B4-BE49-F238E27FC236}">
                <a16:creationId xmlns:a16="http://schemas.microsoft.com/office/drawing/2014/main" id="{9BFCB977-2054-FB8E-E20A-490BB47098A6}"/>
              </a:ext>
            </a:extLst>
          </p:cNvPr>
          <p:cNvSpPr>
            <a:spLocks noGrp="1"/>
          </p:cNvSpPr>
          <p:nvPr>
            <p:ph idx="1"/>
          </p:nvPr>
        </p:nvSpPr>
        <p:spPr>
          <a:xfrm>
            <a:off x="1045028" y="3017522"/>
            <a:ext cx="9941319" cy="3124658"/>
          </a:xfrm>
        </p:spPr>
        <p:txBody>
          <a:bodyPr anchor="ctr">
            <a:normAutofit/>
          </a:bodyPr>
          <a:lstStyle/>
          <a:p>
            <a:r>
              <a:rPr lang="en-GB" sz="2400"/>
              <a:t>Design a short playlist and explain its evidence-based rationale for a particular exercise setting (e.g., running, HIIT, group cycling).</a:t>
            </a:r>
          </a:p>
          <a:p>
            <a:endParaRPr lang="en-GB" sz="2400"/>
          </a:p>
          <a:p>
            <a:pPr marL="0" indent="0">
              <a:buNone/>
            </a:pPr>
            <a:br>
              <a:rPr lang="en-GB" sz="2400"/>
            </a:b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4337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dirty="0"/>
              <a:t>RPE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CA" sz="1700"/>
              <a:t>Previous research supports this notion and indicates asynchronous music led to three specific psychophysical responses. </a:t>
            </a:r>
          </a:p>
          <a:p>
            <a:pPr lvl="1"/>
            <a:r>
              <a:rPr lang="en-CA" sz="1700"/>
              <a:t>These responses reflected a development of better quality in an individual’s mood state;</a:t>
            </a:r>
          </a:p>
          <a:p>
            <a:pPr lvl="1"/>
            <a:r>
              <a:rPr lang="en-CA" sz="1700"/>
              <a:t>A decrease in ratings of perceived exertion; </a:t>
            </a:r>
          </a:p>
          <a:p>
            <a:pPr lvl="1"/>
            <a:r>
              <a:rPr lang="en-CA" sz="1700"/>
              <a:t>Control of the arousal state (Karageorghis and Terry, 1997; Karageorghis </a:t>
            </a:r>
            <a:r>
              <a:rPr lang="en-CA" sz="1700" i="1"/>
              <a:t>et al</a:t>
            </a:r>
            <a:r>
              <a:rPr lang="en-CA" sz="1700"/>
              <a:t>., 1999; Priest and Karageorghis, 2008). </a:t>
            </a:r>
          </a:p>
          <a:p>
            <a:r>
              <a:rPr lang="en-CA" sz="1700"/>
              <a:t>Previous studies have stated that utilising music as a distraction plays a role in the reduction of RPE in recreational exercisers during physical activity (Brownley, McMurray and Hackney, 1995). </a:t>
            </a:r>
          </a:p>
          <a:p>
            <a:r>
              <a:rPr lang="en-CA" sz="1700"/>
              <a:t>Found that neither fast or slow tempo music drastically influenced RPE for athletes running on a treadmill. </a:t>
            </a:r>
          </a:p>
          <a:p>
            <a:pPr lvl="1"/>
            <a:r>
              <a:rPr lang="en-CA" sz="1700"/>
              <a:t>The influence of music on RPE was not generally relevant to every type of exercise activity (Brownley, McMurray and Hackney, 1995). </a:t>
            </a:r>
            <a:endParaRPr lang="en-GB" sz="1700"/>
          </a:p>
          <a:p>
            <a:endParaRPr lang="en-GB" sz="1700"/>
          </a:p>
        </p:txBody>
      </p:sp>
    </p:spTree>
    <p:extLst>
      <p:ext uri="{BB962C8B-B14F-4D97-AF65-F5344CB8AC3E}">
        <p14:creationId xmlns:p14="http://schemas.microsoft.com/office/powerpoint/2010/main" val="1352237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432F4-F3BD-31D4-E84F-261690BD9E8E}"/>
              </a:ext>
            </a:extLst>
          </p:cNvPr>
          <p:cNvSpPr>
            <a:spLocks noGrp="1"/>
          </p:cNvSpPr>
          <p:nvPr>
            <p:ph type="title"/>
          </p:nvPr>
        </p:nvSpPr>
        <p:spPr>
          <a:xfrm>
            <a:off x="645065" y="1463040"/>
            <a:ext cx="3796306" cy="2690949"/>
          </a:xfrm>
        </p:spPr>
        <p:txBody>
          <a:bodyPr anchor="t">
            <a:normAutofit/>
          </a:bodyPr>
          <a:lstStyle/>
          <a:p>
            <a:r>
              <a:rPr lang="en-GB" sz="4800"/>
              <a:t>Activity Task</a:t>
            </a:r>
            <a:br>
              <a:rPr lang="en-GB" sz="4800"/>
            </a:br>
            <a:endParaRPr lang="en-US"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E72CE3-9144-8005-F13F-CD62764C1F0A}"/>
              </a:ext>
            </a:extLst>
          </p:cNvPr>
          <p:cNvSpPr>
            <a:spLocks noGrp="1"/>
          </p:cNvSpPr>
          <p:nvPr>
            <p:ph idx="1"/>
          </p:nvPr>
        </p:nvSpPr>
        <p:spPr>
          <a:xfrm>
            <a:off x="5656218" y="1463039"/>
            <a:ext cx="5542387" cy="4300447"/>
          </a:xfrm>
        </p:spPr>
        <p:txBody>
          <a:bodyPr anchor="t">
            <a:normAutofit/>
          </a:bodyPr>
          <a:lstStyle/>
          <a:p>
            <a:r>
              <a:rPr lang="en-GB" sz="2200"/>
              <a:t>Practical Task: </a:t>
            </a:r>
          </a:p>
          <a:p>
            <a:r>
              <a:rPr lang="en-GB" sz="2200"/>
              <a:t>Individually choose an activity (walking, running, gym, cycling, etc). Perform for 15 minutes with your preferred music and 15 minutes without music (order can be randomised). Record your enjoyment and perceived effort for each.</a:t>
            </a:r>
          </a:p>
          <a:p>
            <a:pPr marL="0" indent="0">
              <a:buNone/>
            </a:pPr>
            <a:endParaRPr lang="en-GB" sz="2200"/>
          </a:p>
          <a:p>
            <a:r>
              <a:rPr lang="en-GB" sz="2200"/>
              <a:t>Discussion: </a:t>
            </a:r>
          </a:p>
          <a:p>
            <a:r>
              <a:rPr lang="en-GB" sz="2200"/>
              <a:t>What differences did you notice? </a:t>
            </a:r>
          </a:p>
          <a:p>
            <a:r>
              <a:rPr lang="en-GB" sz="2200"/>
              <a:t>Did music affect your mood or effort?</a:t>
            </a:r>
          </a:p>
          <a:p>
            <a:endParaRPr lang="en-US" sz="2200"/>
          </a:p>
        </p:txBody>
      </p:sp>
    </p:spTree>
    <p:extLst>
      <p:ext uri="{BB962C8B-B14F-4D97-AF65-F5344CB8AC3E}">
        <p14:creationId xmlns:p14="http://schemas.microsoft.com/office/powerpoint/2010/main" val="10339612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TotalTime>
  <Words>1407</Words>
  <Application>Microsoft Macintosh PowerPoint</Application>
  <PresentationFormat>Widescreen</PresentationFormat>
  <Paragraphs>106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The Use of Music During Exercise</vt:lpstr>
      <vt:lpstr>The Use of Music during Exercise</vt:lpstr>
      <vt:lpstr>Why Use Music in Exercise? </vt:lpstr>
      <vt:lpstr>Core Effects – The Research </vt:lpstr>
      <vt:lpstr>Mechanisms – How Music Works</vt:lpstr>
      <vt:lpstr>Music Tempo and Exercise Intensity</vt:lpstr>
      <vt:lpstr>Types of Exercise &amp; Music Benefit</vt:lpstr>
      <vt:lpstr>Cons of Using Music</vt:lpstr>
      <vt:lpstr>Music, Mood, and Exercise Adherence</vt:lpstr>
      <vt:lpstr>Mood Effects</vt:lpstr>
      <vt:lpstr>PowerPoint Presentation</vt:lpstr>
      <vt:lpstr>Synchronous and Asynchronous Music</vt:lpstr>
      <vt:lpstr>Asynchronous music</vt:lpstr>
      <vt:lpstr>In Clinical Settings:</vt:lpstr>
      <vt:lpstr>Group Task: </vt:lpstr>
      <vt:lpstr>RPE</vt:lpstr>
      <vt:lpstr>Activity Task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2</cp:revision>
  <dcterms:created xsi:type="dcterms:W3CDTF">2025-11-10T20:54:31Z</dcterms:created>
  <dcterms:modified xsi:type="dcterms:W3CDTF">2025-11-10T22:39:14Z</dcterms:modified>
</cp:coreProperties>
</file>