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74" r:id="rId4"/>
    <p:sldId id="275" r:id="rId5"/>
    <p:sldId id="259" r:id="rId6"/>
    <p:sldId id="260" r:id="rId7"/>
    <p:sldId id="262" r:id="rId8"/>
    <p:sldId id="263" r:id="rId9"/>
    <p:sldId id="268" r:id="rId10"/>
    <p:sldId id="270" r:id="rId11"/>
    <p:sldId id="271" r:id="rId12"/>
    <p:sldId id="272"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720" autoAdjust="0"/>
  </p:normalViewPr>
  <p:slideViewPr>
    <p:cSldViewPr snapToGrid="0">
      <p:cViewPr varScale="1">
        <p:scale>
          <a:sx n="67" d="100"/>
          <a:sy n="67" d="100"/>
        </p:scale>
        <p:origin x="15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789849E-6635-4599-9D42-4FB35EBEBA78}" type="datetimeFigureOut">
              <a:rPr lang="en-GB" smtClean="0"/>
              <a:t>04/03/2019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65C08A5-8CDE-4475-83A2-08E8C9C1854D}" type="slidenum">
              <a:rPr lang="en-GB" smtClean="0"/>
              <a:t>‹#›</a:t>
            </a:fld>
            <a:endParaRPr lang="en-GB"/>
          </a:p>
        </p:txBody>
      </p:sp>
    </p:spTree>
    <p:extLst>
      <p:ext uri="{BB962C8B-B14F-4D97-AF65-F5344CB8AC3E}">
        <p14:creationId xmlns:p14="http://schemas.microsoft.com/office/powerpoint/2010/main" val="7256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1</a:t>
            </a:fld>
            <a:endParaRPr lang="en-GB"/>
          </a:p>
        </p:txBody>
      </p:sp>
    </p:spTree>
    <p:extLst>
      <p:ext uri="{BB962C8B-B14F-4D97-AF65-F5344CB8AC3E}">
        <p14:creationId xmlns:p14="http://schemas.microsoft.com/office/powerpoint/2010/main" val="263038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As always we must understand a bit about where</a:t>
            </a:r>
            <a:r>
              <a:rPr lang="en-GB" sz="2400" baseline="0" dirty="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45454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5C08A5-8CDE-4475-83A2-08E8C9C1854D}" type="slidenum">
              <a:rPr lang="en-GB" smtClean="0"/>
              <a:t>3</a:t>
            </a:fld>
            <a:endParaRPr lang="en-GB"/>
          </a:p>
        </p:txBody>
      </p:sp>
    </p:spTree>
    <p:extLst>
      <p:ext uri="{BB962C8B-B14F-4D97-AF65-F5344CB8AC3E}">
        <p14:creationId xmlns:p14="http://schemas.microsoft.com/office/powerpoint/2010/main" val="250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4</a:t>
            </a:fld>
            <a:endParaRPr lang="en-GB"/>
          </a:p>
        </p:txBody>
      </p:sp>
    </p:spTree>
    <p:extLst>
      <p:ext uri="{BB962C8B-B14F-4D97-AF65-F5344CB8AC3E}">
        <p14:creationId xmlns:p14="http://schemas.microsoft.com/office/powerpoint/2010/main" val="24308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let’s talk about PM through the ages. During the 40s</a:t>
            </a:r>
            <a:r>
              <a:rPr lang="en-GB" sz="1200" baseline="0" dirty="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a:p>
          <a:p>
            <a:r>
              <a:rPr lang="en-GB" sz="1200" baseline="0" dirty="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a:p>
          <a:p>
            <a:r>
              <a:rPr lang="en-GB" sz="1200" baseline="0" dirty="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a:p>
          <a:p>
            <a:r>
              <a:rPr lang="en-GB" sz="1200" baseline="0" dirty="0"/>
              <a:t>Do you recognise your own company? </a:t>
            </a:r>
            <a:r>
              <a:rPr lang="en-US" sz="1200" baseline="0" dirty="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16477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External drivers may start to force their hands as an ever newer</a:t>
            </a:r>
            <a:r>
              <a:rPr lang="en-GB" sz="1200" baseline="0" dirty="0"/>
              <a:t> type of management thinking has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a:p>
          <a:p>
            <a:r>
              <a:rPr lang="en-GB" sz="1200" baseline="0" dirty="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56984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There are many big drivers influencing this change</a:t>
            </a:r>
            <a:r>
              <a:rPr lang="en-GB" sz="1200" baseline="0" dirty="0"/>
              <a:t> in thinking.  Not least the rise of the millennial.  (Check understanding of term).  It seems like they want it all and they want it now.  </a:t>
            </a:r>
          </a:p>
          <a:p>
            <a:endParaRPr lang="en-GB" sz="1200" baseline="0" dirty="0"/>
          </a:p>
          <a:p>
            <a:r>
              <a:rPr lang="en-GB" sz="1200" baseline="0" dirty="0"/>
              <a:t>People used to join companies for life.  Today the average worker stays at their job for 4.4 years and some research indicates that millennials change jobs at twice that rate.  </a:t>
            </a:r>
          </a:p>
          <a:p>
            <a:r>
              <a:rPr lang="en-GB" sz="1200" baseline="0" dirty="0"/>
              <a:t>Younger workers seem to have set their sights on taking down the annual performance review, they want more regular feedback and they expect to be able to give feedback too. </a:t>
            </a:r>
          </a:p>
          <a:p>
            <a:endParaRPr lang="en-GB" sz="1200" baseline="0" dirty="0"/>
          </a:p>
          <a:p>
            <a:r>
              <a:rPr lang="en-GB" sz="1200" baseline="0" dirty="0"/>
              <a:t>Who identifies as a millennial?  Do you recognise these traits?</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946339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We all seem to have less and less time.</a:t>
            </a:r>
            <a:r>
              <a:rPr lang="en-GB" sz="1400" baseline="0" dirty="0"/>
              <a:t> </a:t>
            </a:r>
            <a:r>
              <a:rPr lang="en-GB" sz="1400" dirty="0"/>
              <a:t> one of the major bug bears that is levied at performance management processes is</a:t>
            </a:r>
            <a:r>
              <a:rPr lang="en-GB" sz="1400" baseline="0" dirty="0"/>
              <a:t> the number of hours involved</a:t>
            </a:r>
            <a:r>
              <a:rPr lang="en-GB" sz="1400" dirty="0"/>
              <a:t>.</a:t>
            </a:r>
            <a:r>
              <a:rPr lang="en-GB" sz="1400" baseline="0" dirty="0"/>
              <a:t>  Managers think they are too complicated and long winded and often see them as a check box obligation that is burdensome and begrudgingly endured by both manager and employee.  </a:t>
            </a:r>
          </a:p>
          <a:p>
            <a:endParaRPr lang="en-GB" sz="1400" baseline="0" dirty="0"/>
          </a:p>
          <a:p>
            <a:r>
              <a:rPr lang="en-GB" sz="1400" baseline="0" dirty="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802514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Managers and employees</a:t>
            </a:r>
            <a:r>
              <a:rPr lang="en-GB" sz="1400" baseline="0" dirty="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173384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should be on</a:t>
            </a:r>
            <a:r>
              <a:rPr lang="en-GB" baseline="0" dirty="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273534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Compensation shouldn’t be just about the rating.  Consider other things like how much stretch was there in the projects delivered.  What was the overall benefit to the business and how did they go about delivering the result.</a:t>
            </a:r>
            <a:r>
              <a:rPr lang="en-GB" sz="1200" baseline="0" dirty="0"/>
              <a:t>  I can think of many examples from my sales career where people were reward for delivering high volumes regardless of the bad practice they might have used to get there.</a:t>
            </a:r>
          </a:p>
          <a:p>
            <a:endParaRPr lang="en-GB" sz="1200" baseline="0" dirty="0"/>
          </a:p>
          <a:p>
            <a:r>
              <a:rPr lang="en-GB" sz="1200" baseline="0" dirty="0"/>
              <a:t>Look at how your organisation can create a recognition culture that suits.  Not all will be the same.</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2368855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faced</a:t>
            </a:r>
            <a:r>
              <a:rPr lang="en-GB" baseline="0" dirty="0"/>
              <a:t> something similar I am sure.  Maybe not quite as extreme!  No matter how good a process we might develop and how accessible the tools we design we must have management buy-in as they are the ones that will hold the discussions.  Get senior leaders on board and training line managers effectively.</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402887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15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82361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60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09548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199630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46280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6223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376976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12163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794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743121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Two tables</a:t>
            </a: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312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a:solidFill>
                    <a:srgbClr val="000000"/>
                  </a:solidFill>
                </a:rPr>
                <a:t>Delete </a:t>
              </a:r>
              <a:r>
                <a:rPr lang="en-GB" sz="1400" kern="0" dirty="0">
                  <a:solidFill>
                    <a:srgbClr val="000000"/>
                  </a:solidFill>
                </a:rPr>
                <a:t>existing</a:t>
              </a:r>
              <a:r>
                <a:rPr lang="nl-NL" sz="1400" kern="0" dirty="0">
                  <a:solidFill>
                    <a:srgbClr val="000000"/>
                  </a:solidFill>
                </a:rPr>
                <a:t> picture </a:t>
              </a:r>
              <a:r>
                <a:rPr lang="nl-NL" sz="1400" kern="0" dirty="0" err="1">
                  <a:solidFill>
                    <a:srgbClr val="000000"/>
                  </a:solidFill>
                </a:rPr>
                <a:t>and</a:t>
              </a:r>
              <a:r>
                <a:rPr lang="nl-NL" sz="1400" kern="0" dirty="0">
                  <a:solidFill>
                    <a:srgbClr val="000000"/>
                  </a:solidFill>
                </a:rPr>
                <a:t> click on the icon </a:t>
              </a:r>
              <a:r>
                <a:rPr lang="nl-NL" sz="1400" kern="0" dirty="0" err="1">
                  <a:solidFill>
                    <a:srgbClr val="000000"/>
                  </a:solidFill>
                </a:rPr>
                <a:t>to</a:t>
              </a:r>
              <a:r>
                <a:rPr lang="nl-NL" sz="1400" kern="0" dirty="0">
                  <a:solidFill>
                    <a:srgbClr val="000000"/>
                  </a:solidFill>
                </a:rPr>
                <a:t> </a:t>
              </a:r>
              <a:r>
                <a:rPr lang="nl-NL" sz="1400" kern="0" dirty="0" err="1">
                  <a:solidFill>
                    <a:srgbClr val="000000"/>
                  </a:solidFill>
                </a:rPr>
                <a:t>insert</a:t>
              </a:r>
              <a:r>
                <a:rPr lang="nl-NL" sz="1400" kern="0" dirty="0">
                  <a:solidFill>
                    <a:srgbClr val="000000"/>
                  </a:solidFill>
                </a:rPr>
                <a:t> a new picture</a:t>
              </a:r>
              <a:endParaRPr lang="en-US" sz="1400" kern="0" dirty="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Search and selected the picture you want.</a:t>
              </a:r>
              <a:br>
                <a:rPr lang="en-US" sz="1400" kern="0" dirty="0">
                  <a:solidFill>
                    <a:srgbClr val="000000"/>
                  </a:solidFill>
                </a:rPr>
              </a:br>
              <a:r>
                <a:rPr lang="en-US" sz="1400" kern="0" dirty="0">
                  <a:solidFill>
                    <a:srgbClr val="000000"/>
                  </a:solidFill>
                </a:rPr>
                <a:t>Click</a:t>
              </a:r>
              <a:r>
                <a:rPr lang="en-US" sz="1400" kern="0" dirty="0">
                  <a:solidFill>
                    <a:srgbClr val="E3CC5A"/>
                  </a:solidFill>
                </a:rPr>
                <a:t> </a:t>
              </a:r>
              <a:r>
                <a:rPr lang="en-US" sz="1400" b="1" kern="0" dirty="0">
                  <a:solidFill>
                    <a:srgbClr val="514949"/>
                  </a:solidFill>
                </a:rPr>
                <a:t>´Insert´</a:t>
              </a:r>
              <a:endParaRPr lang="nl-NL" sz="1400" b="1" kern="0" dirty="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Select the picture and select</a:t>
              </a:r>
              <a:r>
                <a:rPr lang="en-US" sz="1400" kern="0" dirty="0">
                  <a:solidFill>
                    <a:srgbClr val="514949"/>
                  </a:solidFill>
                </a:rPr>
                <a:t> </a:t>
              </a:r>
              <a:r>
                <a:rPr lang="en-US" sz="1400" b="1" kern="0" dirty="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993486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1801850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Tree>
    <p:extLst>
      <p:ext uri="{BB962C8B-B14F-4D97-AF65-F5344CB8AC3E}">
        <p14:creationId xmlns:p14="http://schemas.microsoft.com/office/powerpoint/2010/main" val="431161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10485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5767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a:solidFill>
                  <a:schemeClr val="tx2"/>
                </a:solidFill>
              </a:rPr>
              <a:t>Performance Management Systems?</a:t>
            </a:r>
          </a:p>
        </p:txBody>
      </p:sp>
      <p:sp>
        <p:nvSpPr>
          <p:cNvPr id="3" name="Content Placeholder 2"/>
          <p:cNvSpPr>
            <a:spLocks noGrp="1"/>
          </p:cNvSpPr>
          <p:nvPr>
            <p:ph type="body" idx="1"/>
          </p:nvPr>
        </p:nvSpPr>
        <p:spPr/>
        <p:txBody>
          <a:bodyPr>
            <a:normAutofit fontScale="92500" lnSpcReduction="20000"/>
          </a:bodyPr>
          <a:lstStyle/>
          <a:p>
            <a:r>
              <a:rPr lang="en-GB" dirty="0"/>
              <a:t>How can appropriate performance management processes contribute to engagement and motivation within organisations?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9695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a:t>Session Overview</a:t>
            </a:r>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1787404405"/>
              </p:ext>
            </p:extLst>
          </p:nvPr>
        </p:nvGraphicFramePr>
        <p:xfrm>
          <a:off x="500175" y="1737361"/>
          <a:ext cx="8310110" cy="3485836"/>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Definition</a:t>
                      </a:r>
                      <a:r>
                        <a:rPr lang="en-US" sz="1700" baseline="0" dirty="0"/>
                        <a:t>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a:t>A</a:t>
                      </a:r>
                      <a:r>
                        <a:rPr lang="en-US" sz="1700" baseline="0" dirty="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Factors Influencing the Need for Change</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459">
                <a:tc>
                  <a:txBody>
                    <a:bodyPr/>
                    <a:lstStyle/>
                    <a:p>
                      <a:pPr algn="ctr"/>
                      <a:r>
                        <a:rPr lang="en-US" sz="2000" b="1" dirty="0">
                          <a:solidFill>
                            <a:schemeClr val="bg1"/>
                          </a:solidFill>
                        </a:rPr>
                        <a:t>4</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The Future of Performance Management</a:t>
                      </a:r>
                    </a:p>
                    <a:p>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393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Performance Management Defined</a:t>
            </a:r>
          </a:p>
        </p:txBody>
      </p:sp>
      <p:sp>
        <p:nvSpPr>
          <p:cNvPr id="5" name="Content Placeholder 4"/>
          <p:cNvSpPr>
            <a:spLocks noGrp="1"/>
          </p:cNvSpPr>
          <p:nvPr>
            <p:ph idx="1"/>
          </p:nvPr>
        </p:nvSpPr>
        <p:spPr/>
        <p:txBody>
          <a:bodyPr/>
          <a:lstStyle/>
          <a:p>
            <a:r>
              <a:rPr lang="en-GB" dirty="0"/>
              <a:t>Performance management is 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a:t>
            </a:r>
          </a:p>
          <a:p>
            <a:endParaRPr lang="en-GB" dirty="0"/>
          </a:p>
          <a:p>
            <a:pPr algn="r"/>
            <a:r>
              <a:rPr lang="en-GB" dirty="0"/>
              <a:t>(Armstrong , 2015)</a:t>
            </a:r>
          </a:p>
          <a:p>
            <a:pPr algn="r"/>
            <a:endParaRPr lang="en-GB" dirty="0"/>
          </a:p>
          <a:p>
            <a:r>
              <a:rPr lang="en-GB" i="1" dirty="0"/>
              <a:t>“When done well, it ensures that we are all clear about what success looks like and the part we play in delivering this success.”</a:t>
            </a:r>
          </a:p>
          <a:p>
            <a:pPr algn="r"/>
            <a:r>
              <a:rPr lang="en-GB" dirty="0"/>
              <a:t>(Lloyds Banking Group)</a:t>
            </a:r>
          </a:p>
        </p:txBody>
      </p:sp>
    </p:spTree>
    <p:extLst>
      <p:ext uri="{BB962C8B-B14F-4D97-AF65-F5344CB8AC3E}">
        <p14:creationId xmlns:p14="http://schemas.microsoft.com/office/powerpoint/2010/main" val="294370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Aim of Performance Management  </a:t>
            </a: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
            </a:pPr>
            <a:r>
              <a:rPr lang="en-GB" sz="3200" dirty="0"/>
              <a:t> To correct poor performance</a:t>
            </a:r>
          </a:p>
          <a:p>
            <a:pPr>
              <a:buFont typeface="Wingdings" panose="05000000000000000000" pitchFamily="2" charset="2"/>
              <a:buChar char="§"/>
            </a:pPr>
            <a:r>
              <a:rPr lang="en-GB" sz="3200" dirty="0"/>
              <a:t> To sustain good performance</a:t>
            </a:r>
          </a:p>
          <a:p>
            <a:pPr>
              <a:buFont typeface="Wingdings" panose="05000000000000000000" pitchFamily="2" charset="2"/>
              <a:buChar char="§"/>
            </a:pPr>
            <a:r>
              <a:rPr lang="en-GB" sz="3200" dirty="0"/>
              <a:t> To improve performance</a:t>
            </a:r>
          </a:p>
          <a:p>
            <a:pPr marL="0" indent="0" algn="r">
              <a:buNone/>
            </a:pPr>
            <a:r>
              <a:rPr lang="en-GB" sz="2600" dirty="0"/>
              <a:t>(Lee, 2005)</a:t>
            </a:r>
          </a:p>
          <a:p>
            <a:pPr>
              <a:buFont typeface="Wingdings" panose="05000000000000000000" pitchFamily="2" charset="2"/>
              <a:buChar char="§"/>
            </a:pPr>
            <a:endParaRPr lang="en-GB" sz="3200" dirty="0"/>
          </a:p>
          <a:p>
            <a:pPr>
              <a:buFont typeface="Wingdings" panose="05000000000000000000" pitchFamily="2" charset="2"/>
              <a:buChar char="§"/>
            </a:pPr>
            <a:r>
              <a:rPr lang="en-GB" sz="3200" dirty="0"/>
              <a:t>To communicate to employees the strategic goals of the enterprise</a:t>
            </a:r>
          </a:p>
          <a:p>
            <a:pPr>
              <a:buFont typeface="Wingdings" panose="05000000000000000000" pitchFamily="2" charset="2"/>
              <a:buChar char="§"/>
            </a:pPr>
            <a:r>
              <a:rPr lang="en-GB" sz="3200" dirty="0"/>
              <a:t> To specify what the organisations expects in terms of behaviour and results</a:t>
            </a:r>
          </a:p>
          <a:p>
            <a:pPr marL="0" indent="0" algn="r">
              <a:buNone/>
            </a:pPr>
            <a:r>
              <a:rPr lang="en-GB" sz="2600" dirty="0"/>
              <a:t>(Shields, 2007)</a:t>
            </a:r>
          </a:p>
        </p:txBody>
      </p:sp>
    </p:spTree>
    <p:extLst>
      <p:ext uri="{BB962C8B-B14F-4D97-AF65-F5344CB8AC3E}">
        <p14:creationId xmlns:p14="http://schemas.microsoft.com/office/powerpoint/2010/main" val="3940444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a:t>1990s</a:t>
            </a:r>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a:t>1940s</a:t>
            </a:r>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a:t>1970s</a:t>
            </a:r>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234235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a:latin typeface="+mj-lt"/>
              </a:rPr>
              <a:t>Where we are Today</a:t>
            </a: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a:t>Followership</a:t>
            </a:r>
          </a:p>
          <a:p>
            <a:pPr lvl="1"/>
            <a:r>
              <a:rPr lang="en-US" sz="2200" dirty="0"/>
              <a:t>Networks of teams</a:t>
            </a:r>
          </a:p>
          <a:p>
            <a:pPr lvl="1"/>
            <a:r>
              <a:rPr lang="en-US" sz="2200" dirty="0"/>
              <a:t>Project orientated</a:t>
            </a:r>
          </a:p>
          <a:p>
            <a:pPr lvl="1"/>
            <a:r>
              <a:rPr lang="en-US" sz="2200" dirty="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a:t>The Noughties and beyond</a:t>
            </a:r>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1732216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Factors Influencing Change - Workforce</a:t>
            </a:r>
          </a:p>
        </p:txBody>
      </p:sp>
      <p:pic>
        <p:nvPicPr>
          <p:cNvPr id="3" name="Picture 2"/>
          <p:cNvPicPr>
            <a:picLocks noChangeAspect="1"/>
          </p:cNvPicPr>
          <p:nvPr/>
        </p:nvPicPr>
        <p:blipFill>
          <a:blip r:embed="rId3"/>
          <a:stretch>
            <a:fillRect/>
          </a:stretch>
        </p:blipFill>
        <p:spPr>
          <a:xfrm>
            <a:off x="822960" y="1737361"/>
            <a:ext cx="6485318" cy="3242659"/>
          </a:xfrm>
          <a:prstGeom prst="rect">
            <a:avLst/>
          </a:prstGeom>
        </p:spPr>
      </p:pic>
      <p:sp>
        <p:nvSpPr>
          <p:cNvPr id="5" name="Rounded Rectangle 4"/>
          <p:cNvSpPr/>
          <p:nvPr/>
        </p:nvSpPr>
        <p:spPr>
          <a:xfrm>
            <a:off x="630455" y="5149515"/>
            <a:ext cx="1823987" cy="14277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prstClr val="white"/>
                </a:solidFill>
              </a:rPr>
              <a:t>80% would like to give their boss a performance review</a:t>
            </a:r>
          </a:p>
        </p:txBody>
      </p:sp>
      <p:sp>
        <p:nvSpPr>
          <p:cNvPr id="7" name="Rounded Rectangle 6"/>
          <p:cNvSpPr/>
          <p:nvPr/>
        </p:nvSpPr>
        <p:spPr>
          <a:xfrm>
            <a:off x="2601228" y="5149515"/>
            <a:ext cx="1823987" cy="142774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prstClr val="black"/>
                </a:solidFill>
              </a:rPr>
              <a:t>Expect feedback weekly and progression annually</a:t>
            </a:r>
          </a:p>
        </p:txBody>
      </p:sp>
      <p:sp>
        <p:nvSpPr>
          <p:cNvPr id="8" name="Rounded Rectangle 7"/>
          <p:cNvSpPr/>
          <p:nvPr/>
        </p:nvSpPr>
        <p:spPr>
          <a:xfrm>
            <a:off x="4572001" y="5149515"/>
            <a:ext cx="1823987" cy="14277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prstClr val="black"/>
                </a:solidFill>
              </a:rPr>
              <a:t>60% think that 7 months of work means they’re loyal</a:t>
            </a:r>
          </a:p>
        </p:txBody>
      </p:sp>
      <p:sp>
        <p:nvSpPr>
          <p:cNvPr id="9" name="Rounded Rectangle 8"/>
          <p:cNvSpPr/>
          <p:nvPr/>
        </p:nvSpPr>
        <p:spPr>
          <a:xfrm>
            <a:off x="6542773" y="5149515"/>
            <a:ext cx="1823987" cy="142774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solidFill>
                  <a:prstClr val="black"/>
                </a:solidFill>
              </a:rPr>
              <a:t>2/3 want a job where they can be creative</a:t>
            </a:r>
          </a:p>
        </p:txBody>
      </p:sp>
    </p:spTree>
    <p:extLst>
      <p:ext uri="{BB962C8B-B14F-4D97-AF65-F5344CB8AC3E}">
        <p14:creationId xmlns:p14="http://schemas.microsoft.com/office/powerpoint/2010/main" val="2762449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latin typeface="+mj-lt"/>
              </a:rPr>
              <a:t>Factors Influencing Change</a:t>
            </a: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a:t>Time Constraints</a:t>
            </a:r>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a:t> Long end of year paperwork process</a:t>
            </a:r>
          </a:p>
          <a:p>
            <a:pPr lvl="1">
              <a:buFont typeface="Wingdings" panose="05000000000000000000" pitchFamily="2" charset="2"/>
              <a:buChar char="§"/>
            </a:pPr>
            <a:r>
              <a:rPr lang="en-GB" dirty="0"/>
              <a:t> 80,000 hrs at Adobe</a:t>
            </a:r>
          </a:p>
          <a:p>
            <a:pPr lvl="1">
              <a:buFont typeface="Wingdings" panose="05000000000000000000" pitchFamily="2" charset="2"/>
              <a:buChar char="§"/>
            </a:pPr>
            <a:r>
              <a:rPr lang="en-GB" dirty="0"/>
              <a:t>150,000 hrs at Deloitte</a:t>
            </a:r>
          </a:p>
          <a:p>
            <a:pPr>
              <a:buFont typeface="Wingdings" panose="05000000000000000000" pitchFamily="2" charset="2"/>
              <a:buChar char="§"/>
            </a:pPr>
            <a:r>
              <a:rPr lang="en-GB" dirty="0"/>
              <a:t> Only 12% of companies believe their existing performance management process is “worth the time put into it”.</a:t>
            </a:r>
          </a:p>
          <a:p>
            <a:pPr>
              <a:buFont typeface="Wingdings" panose="05000000000000000000" pitchFamily="2" charset="2"/>
              <a:buChar char="§"/>
            </a:pPr>
            <a:r>
              <a:rPr lang="en-GB" dirty="0"/>
              <a:t> 75% say there is a need to simplify processes, with 25% of these seeing this need as very important.</a:t>
            </a:r>
          </a:p>
          <a:p>
            <a:pPr marL="0" indent="0">
              <a:buNone/>
            </a:pPr>
            <a:r>
              <a:rPr lang="en-GB" dirty="0"/>
              <a:t>(Deloitte Human Capital Trends 2015)</a:t>
            </a:r>
          </a:p>
        </p:txBody>
      </p:sp>
    </p:spTree>
    <p:extLst>
      <p:ext uri="{BB962C8B-B14F-4D97-AF65-F5344CB8AC3E}">
        <p14:creationId xmlns:p14="http://schemas.microsoft.com/office/powerpoint/2010/main" val="2544852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a:solidFill>
                  <a:prstClr val="black"/>
                </a:solidFill>
              </a:rPr>
              <a:t>Organisations that have employees review their goals quarterly or even more frequently were 3.5 times more likely to score in the top quartile of business performance</a:t>
            </a: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Ongoing Review</a:t>
            </a: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Regular Check-ins</a:t>
            </a:r>
          </a:p>
          <a:p>
            <a:pPr>
              <a:buClr>
                <a:srgbClr val="9DBFBE"/>
              </a:buClr>
              <a:buFont typeface="Wingdings" panose="05000000000000000000" pitchFamily="2" charset="2"/>
              <a:buChar char="§"/>
            </a:pPr>
            <a:r>
              <a:rPr lang="en-GB" dirty="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Two way development discussion</a:t>
            </a:r>
          </a:p>
        </p:txBody>
      </p:sp>
    </p:spTree>
    <p:extLst>
      <p:ext uri="{BB962C8B-B14F-4D97-AF65-F5344CB8AC3E}">
        <p14:creationId xmlns:p14="http://schemas.microsoft.com/office/powerpoint/2010/main" val="377375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Continuous Development</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Mentors – 60% of millennials see this as a key development tool</a:t>
            </a:r>
          </a:p>
          <a:p>
            <a:pPr>
              <a:buClr>
                <a:srgbClr val="9DBFBE"/>
              </a:buClr>
              <a:buFont typeface="Wingdings" panose="05000000000000000000" pitchFamily="2" charset="2"/>
              <a:buChar char="§"/>
            </a:pPr>
            <a:r>
              <a:rPr lang="en-GB" dirty="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584026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rotWithShape="1">
          <a:blip r:embed="rId3"/>
          <a:srcRect b="7264"/>
          <a:stretch/>
        </p:blipFill>
        <p:spPr>
          <a:xfrm>
            <a:off x="855044" y="1848352"/>
            <a:ext cx="3372089" cy="3477628"/>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Compensation &amp; Reward</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Go beyond the performance rating. Ask:</a:t>
            </a:r>
          </a:p>
          <a:p>
            <a:pPr lvl="1">
              <a:buClr>
                <a:srgbClr val="9DBFBE"/>
              </a:buClr>
              <a:buFont typeface="Wingdings" panose="05000000000000000000" pitchFamily="2" charset="2"/>
              <a:buChar char="§"/>
            </a:pPr>
            <a:r>
              <a:rPr lang="en-GB" dirty="0">
                <a:solidFill>
                  <a:prstClr val="black">
                    <a:lumMod val="75000"/>
                    <a:lumOff val="25000"/>
                  </a:prstClr>
                </a:solidFill>
              </a:rPr>
              <a:t>What was the stretch?</a:t>
            </a:r>
          </a:p>
          <a:p>
            <a:pPr lvl="1">
              <a:buClr>
                <a:srgbClr val="9DBFBE"/>
              </a:buClr>
              <a:buFont typeface="Wingdings" panose="05000000000000000000" pitchFamily="2" charset="2"/>
              <a:buChar char="§"/>
            </a:pPr>
            <a:r>
              <a:rPr lang="en-GB" dirty="0">
                <a:solidFill>
                  <a:prstClr val="black">
                    <a:lumMod val="75000"/>
                    <a:lumOff val="25000"/>
                  </a:prstClr>
                </a:solidFill>
              </a:rPr>
              <a:t>What was the contribution to the successful performance of the company?</a:t>
            </a:r>
          </a:p>
          <a:p>
            <a:pPr lvl="1">
              <a:buClr>
                <a:srgbClr val="9DBFBE"/>
              </a:buClr>
              <a:buFont typeface="Wingdings" panose="05000000000000000000" pitchFamily="2" charset="2"/>
              <a:buChar char="§"/>
            </a:pPr>
            <a:r>
              <a:rPr lang="en-GB" dirty="0">
                <a:solidFill>
                  <a:prstClr val="black">
                    <a:lumMod val="75000"/>
                    <a:lumOff val="25000"/>
                  </a:prstClr>
                </a:solidFill>
              </a:rPr>
              <a:t>How did they meet their goals, was it in line with company values and behavioural competencies?</a:t>
            </a:r>
          </a:p>
          <a:p>
            <a:pPr lvl="1">
              <a:buClr>
                <a:srgbClr val="9DBFBE"/>
              </a:buClr>
              <a:buFont typeface="Wingdings" panose="05000000000000000000" pitchFamily="2" charset="2"/>
              <a:buChar char="§"/>
            </a:pPr>
            <a:endParaRPr lang="en-GB" dirty="0">
              <a:solidFill>
                <a:prstClr val="black">
                  <a:lumMod val="75000"/>
                  <a:lumOff val="25000"/>
                </a:prstClr>
              </a:solidFill>
            </a:endParaRPr>
          </a:p>
          <a:p>
            <a:pPr>
              <a:buClr>
                <a:srgbClr val="9DBFBE"/>
              </a:buClr>
              <a:buFont typeface="Wingdings" panose="05000000000000000000" pitchFamily="2" charset="2"/>
              <a:buChar char="§"/>
            </a:pPr>
            <a:r>
              <a:rPr lang="en-GB" dirty="0">
                <a:solidFill>
                  <a:prstClr val="black">
                    <a:lumMod val="75000"/>
                    <a:lumOff val="25000"/>
                  </a:prstClr>
                </a:solidFill>
              </a:rPr>
              <a:t>Create a recognition culture</a:t>
            </a:r>
          </a:p>
          <a:p>
            <a:pPr lvl="1">
              <a:buClr>
                <a:srgbClr val="9DBFBE"/>
              </a:buClr>
              <a:buFont typeface="Wingdings" panose="05000000000000000000" pitchFamily="2" charset="2"/>
              <a:buChar char="§"/>
            </a:pPr>
            <a:r>
              <a:rPr lang="en-GB" dirty="0">
                <a:solidFill>
                  <a:prstClr val="black">
                    <a:lumMod val="75000"/>
                    <a:lumOff val="25000"/>
                  </a:prstClr>
                </a:solidFill>
              </a:rPr>
              <a:t>31% reduction in voluntary turnover</a:t>
            </a:r>
          </a:p>
        </p:txBody>
      </p:sp>
    </p:spTree>
    <p:extLst>
      <p:ext uri="{BB962C8B-B14F-4D97-AF65-F5344CB8AC3E}">
        <p14:creationId xmlns:p14="http://schemas.microsoft.com/office/powerpoint/2010/main" val="3375459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sp>
        <p:nvSpPr>
          <p:cNvPr id="4" name="Vertical Text Placeholder 7"/>
          <p:cNvSpPr txBox="1">
            <a:spLocks/>
          </p:cNvSpPr>
          <p:nvPr/>
        </p:nvSpPr>
        <p:spPr>
          <a:xfrm>
            <a:off x="822960" y="4528924"/>
            <a:ext cx="5627636" cy="369741"/>
          </a:xfrm>
          <a:prstGeom prst="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Management Driven</a:t>
            </a:r>
          </a:p>
        </p:txBody>
      </p:sp>
      <p:sp>
        <p:nvSpPr>
          <p:cNvPr id="5" name="Vertical Text Placeholder 9"/>
          <p:cNvSpPr txBox="1">
            <a:spLocks/>
          </p:cNvSpPr>
          <p:nvPr/>
        </p:nvSpPr>
        <p:spPr>
          <a:xfrm>
            <a:off x="822960" y="4898665"/>
            <a:ext cx="5625966"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Not a HR process it’s a “management process”</a:t>
            </a:r>
          </a:p>
          <a:p>
            <a:pPr>
              <a:buClr>
                <a:srgbClr val="9DBFBE"/>
              </a:buClr>
              <a:buFont typeface="Wingdings" panose="05000000000000000000" pitchFamily="2" charset="2"/>
              <a:buChar char="§"/>
            </a:pPr>
            <a:r>
              <a:rPr lang="en-GB" dirty="0">
                <a:solidFill>
                  <a:prstClr val="black">
                    <a:lumMod val="75000"/>
                    <a:lumOff val="25000"/>
                  </a:prstClr>
                </a:solidFill>
              </a:rPr>
              <a:t> Involve senior leaders</a:t>
            </a:r>
          </a:p>
          <a:p>
            <a:pPr>
              <a:buClr>
                <a:srgbClr val="9DBFBE"/>
              </a:buClr>
              <a:buFont typeface="Wingdings" panose="05000000000000000000" pitchFamily="2" charset="2"/>
              <a:buChar char="§"/>
            </a:pPr>
            <a:r>
              <a:rPr lang="en-GB" dirty="0">
                <a:solidFill>
                  <a:prstClr val="black">
                    <a:lumMod val="75000"/>
                    <a:lumOff val="25000"/>
                  </a:prstClr>
                </a:solidFill>
              </a:rPr>
              <a:t> Train line managers</a:t>
            </a:r>
          </a:p>
          <a:p>
            <a:pPr>
              <a:buClr>
                <a:srgbClr val="9DBFBE"/>
              </a:buClr>
              <a:buFont typeface="Wingdings" panose="05000000000000000000" pitchFamily="2" charset="2"/>
              <a:buChar char="§"/>
            </a:pPr>
            <a:endParaRPr lang="en-GB" dirty="0">
              <a:solidFill>
                <a:prstClr val="black">
                  <a:lumMod val="75000"/>
                  <a:lumOff val="25000"/>
                </a:prstClr>
              </a:solidFill>
            </a:endParaRPr>
          </a:p>
        </p:txBody>
      </p:sp>
      <p:pic>
        <p:nvPicPr>
          <p:cNvPr id="6" name="Picture 5"/>
          <p:cNvPicPr>
            <a:picLocks noChangeAspect="1"/>
          </p:cNvPicPr>
          <p:nvPr/>
        </p:nvPicPr>
        <p:blipFill>
          <a:blip r:embed="rId3"/>
          <a:stretch>
            <a:fillRect/>
          </a:stretch>
        </p:blipFill>
        <p:spPr>
          <a:xfrm>
            <a:off x="822960" y="1856015"/>
            <a:ext cx="7543800" cy="2345709"/>
          </a:xfrm>
          <a:prstGeom prst="rect">
            <a:avLst/>
          </a:prstGeom>
        </p:spPr>
      </p:pic>
    </p:spTree>
    <p:extLst>
      <p:ext uri="{BB962C8B-B14F-4D97-AF65-F5344CB8AC3E}">
        <p14:creationId xmlns:p14="http://schemas.microsoft.com/office/powerpoint/2010/main" val="28986596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315</TotalTime>
  <Words>1233</Words>
  <Application>Microsoft Office PowerPoint</Application>
  <PresentationFormat>On-screen Show (4:3)</PresentationFormat>
  <Paragraphs>115</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Wingdings</vt:lpstr>
      <vt:lpstr>Retrospect</vt:lpstr>
      <vt:lpstr>Performance Management Systems?</vt:lpstr>
      <vt:lpstr>Session Overview</vt:lpstr>
      <vt:lpstr>Performance Management Defined</vt:lpstr>
      <vt:lpstr>Aim of Performance Management  </vt:lpstr>
      <vt:lpstr>The History of Performance Management</vt:lpstr>
      <vt:lpstr>Where we are Today</vt:lpstr>
      <vt:lpstr>Factors Influencing Change - Workforce</vt:lpstr>
      <vt:lpstr>Factors Influencing Change</vt:lpstr>
      <vt:lpstr>The Future of Performance Management</vt:lpstr>
      <vt:lpstr>The Future of Performance Management</vt:lpstr>
      <vt:lpstr>The Future of Performance Management</vt:lpstr>
      <vt:lpstr>The Future of Performance Management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Systems?</dc:title>
  <dc:creator>Administrator</dc:creator>
  <cp:lastModifiedBy>Admin</cp:lastModifiedBy>
  <cp:revision>4</cp:revision>
  <cp:lastPrinted>2017-11-16T09:55:50Z</cp:lastPrinted>
  <dcterms:created xsi:type="dcterms:W3CDTF">2017-11-02T12:35:42Z</dcterms:created>
  <dcterms:modified xsi:type="dcterms:W3CDTF">2019-03-04T14:57:56Z</dcterms:modified>
</cp:coreProperties>
</file>