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3"/>
  </p:sldMasterIdLst>
  <p:notesMasterIdLst>
    <p:notesMasterId r:id="rId16"/>
  </p:notesMasterIdLst>
  <p:handoutMasterIdLst>
    <p:handoutMasterId r:id="rId17"/>
  </p:handoutMasterIdLst>
  <p:sldIdLst>
    <p:sldId id="256" r:id="rId4"/>
    <p:sldId id="287" r:id="rId5"/>
    <p:sldId id="297" r:id="rId6"/>
    <p:sldId id="298" r:id="rId7"/>
    <p:sldId id="299" r:id="rId8"/>
    <p:sldId id="305" r:id="rId9"/>
    <p:sldId id="300" r:id="rId10"/>
    <p:sldId id="301" r:id="rId11"/>
    <p:sldId id="302" r:id="rId12"/>
    <p:sldId id="303" r:id="rId13"/>
    <p:sldId id="304" r:id="rId14"/>
    <p:sldId id="285" r:id="rId15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emi Ademoye" initials="KA" lastIdx="1" clrIdx="0">
    <p:extLst>
      <p:ext uri="{19B8F6BF-5375-455C-9EA6-DF929625EA0E}">
        <p15:presenceInfo xmlns:p15="http://schemas.microsoft.com/office/powerpoint/2012/main" userId="S-1-5-21-809251214-2178901256-4152538893-2668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BC6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8446" autoAdjust="0"/>
  </p:normalViewPr>
  <p:slideViewPr>
    <p:cSldViewPr>
      <p:cViewPr varScale="1">
        <p:scale>
          <a:sx n="89" d="100"/>
          <a:sy n="89" d="100"/>
        </p:scale>
        <p:origin x="1695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commentAuthors" Target="commentAuthors.xml"/><Relationship Id="rId3" Type="http://schemas.openxmlformats.org/officeDocument/2006/relationships/slideMaster" Target="slideMasters/slideMaster1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9A93B2-AC31-4CC8-8888-43B06E0E59AB}" type="datetimeFigureOut">
              <a:rPr lang="en-GB" smtClean="0"/>
              <a:t>05/02/2019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6CB166-AF45-45F0-8AC9-283301A83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3855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09BF45-866D-408B-BE41-63D4CBED4D11}" type="datetimeFigureOut">
              <a:rPr lang="en-US" smtClean="0"/>
              <a:pPr/>
              <a:t>2/5/2019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7F37A7-6CD5-480C-8A9C-8A14678CA5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162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60483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2/5/2019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8000" y="108000"/>
            <a:ext cx="2857500" cy="100012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596000" y="108000"/>
            <a:ext cx="1543050" cy="1143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2/5/2019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2/5/2019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2/5/2019</a:t>
            </a:fld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2/5/2019</a:t>
            </a:fld>
            <a:endParaRPr lang="en-GB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2/5/2019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2/5/2019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2/5/2019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EFD89C59-280D-43ED-8FC0-545418D6ECAE}" type="datetimeFigureOut">
              <a:rPr lang="en-US" smtClean="0"/>
              <a:pPr/>
              <a:t>2/5/2019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2/5/2019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EFD89C59-280D-43ED-8FC0-545418D6ECAE}" type="datetimeFigureOut">
              <a:rPr lang="en-US" smtClean="0"/>
              <a:pPr/>
              <a:t>2/5/2019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2/5/2019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docs.microsoft.com/en-us/aspnet/core/mvc/views/partial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docs.microsoft.com/en-us/dotnet/api/microsoft.aspnetcore.mvc.rendering.htmlhelperpartialextensions.renderpartialasync" TargetMode="External"/><Relationship Id="rId2" Type="http://schemas.openxmlformats.org/officeDocument/2006/relationships/hyperlink" Target="https://docs.microsoft.com/en-us/dotnet/api/microsoft.aspnetcore.mvc.rendering.htmlhelperpartialextensions.partialasync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docs.microsoft.com/en-us/dotnet/api/microsoft.aspnetcore.mvc.rendering.htmlhelperpartialextensions.renderpartial" TargetMode="External"/><Relationship Id="rId4" Type="http://schemas.openxmlformats.org/officeDocument/2006/relationships/hyperlink" Target="https://docs.microsoft.com/en-us/dotnet/api/microsoft.aspnetcore.mvc.rendering.htmlhelperpartialextensions.partial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View Page Layouts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Lecture </a:t>
            </a:r>
            <a:r>
              <a:rPr lang="en-GB" dirty="0" smtClean="0"/>
              <a:t>9b: </a:t>
            </a:r>
            <a:r>
              <a:rPr lang="en-GB" dirty="0"/>
              <a:t>Application Development (</a:t>
            </a:r>
            <a:r>
              <a:rPr lang="en-GB" dirty="0" err="1"/>
              <a:t>AppDev</a:t>
            </a:r>
            <a:r>
              <a:rPr lang="en-GB" dirty="0"/>
              <a:t>)</a:t>
            </a:r>
          </a:p>
          <a:p>
            <a:r>
              <a:rPr lang="en-GB" dirty="0"/>
              <a:t>Dr Kemi Ademoye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Week:</a:t>
            </a:r>
          </a:p>
          <a:p>
            <a:r>
              <a:rPr lang="en-US" dirty="0"/>
              <a:t>04-Feb-2019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Today’s Lecture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View Layouts</a:t>
            </a:r>
            <a:endParaRPr lang="en-GB" dirty="0"/>
          </a:p>
          <a:p>
            <a:r>
              <a:rPr lang="en-GB" dirty="0" smtClean="0"/>
              <a:t>Partial Views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6623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</a:t>
            </a:r>
            <a:r>
              <a:rPr lang="en-GB" dirty="0" smtClean="0"/>
              <a:t>Layout and Views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HTML Web Pages are usually divided into sections collectively referred to as the Web Page Layout.</a:t>
            </a:r>
          </a:p>
          <a:p>
            <a:r>
              <a:rPr lang="en-GB" dirty="0"/>
              <a:t>It includes the common user interface elements  of the web site/application, such as the header navigation or menu elements and footer.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973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 Simple Layout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/>
          </p:nvPr>
        </p:nvGraphicFramePr>
        <p:xfrm>
          <a:off x="612774" y="1600200"/>
          <a:ext cx="8153273" cy="45651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3566">
                  <a:extLst>
                    <a:ext uri="{9D8B030D-6E8A-4147-A177-3AD203B41FA5}">
                      <a16:colId xmlns:a16="http://schemas.microsoft.com/office/drawing/2014/main" val="1440192697"/>
                    </a:ext>
                  </a:extLst>
                </a:gridCol>
                <a:gridCol w="6419707">
                  <a:extLst>
                    <a:ext uri="{9D8B030D-6E8A-4147-A177-3AD203B41FA5}">
                      <a16:colId xmlns:a16="http://schemas.microsoft.com/office/drawing/2014/main" val="4047641679"/>
                    </a:ext>
                  </a:extLst>
                </a:gridCol>
              </a:tblGrid>
              <a:tr h="658483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/>
                        <a:t>Header</a:t>
                      </a:r>
                      <a:r>
                        <a:rPr lang="en-GB" baseline="0" dirty="0"/>
                        <a:t> Section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61497129"/>
                  </a:ext>
                </a:extLst>
              </a:tr>
              <a:tr h="3248139">
                <a:tc>
                  <a:txBody>
                    <a:bodyPr/>
                    <a:lstStyle/>
                    <a:p>
                      <a:r>
                        <a:rPr lang="en-GB" dirty="0"/>
                        <a:t>Sidebar or Left Navigation Section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3"/>
                      <a:r>
                        <a:rPr lang="en-GB" dirty="0"/>
                        <a:t>Main</a:t>
                      </a:r>
                      <a:r>
                        <a:rPr lang="en-GB" baseline="0" dirty="0"/>
                        <a:t> Content Section</a:t>
                      </a:r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41820192"/>
                  </a:ext>
                </a:extLst>
              </a:tr>
              <a:tr h="658483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/>
                        <a:t>Footer Section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75824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88983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View Layout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Just like standard HTML pages, views frequently share visual and programmatic elements.</a:t>
            </a:r>
          </a:p>
          <a:p>
            <a:r>
              <a:rPr lang="en-GB" dirty="0"/>
              <a:t>In ASP.NET, you define this common content once for reuse in a </a:t>
            </a:r>
            <a:r>
              <a:rPr lang="en-GB" b="1" dirty="0"/>
              <a:t>layout</a:t>
            </a:r>
            <a:r>
              <a:rPr lang="en-GB" dirty="0"/>
              <a:t> file.</a:t>
            </a:r>
          </a:p>
          <a:p>
            <a:r>
              <a:rPr lang="en-GB" dirty="0"/>
              <a:t>The default layout of an ASP.NET app is called </a:t>
            </a:r>
            <a:r>
              <a:rPr lang="en-GB" b="1" dirty="0"/>
              <a:t>_</a:t>
            </a:r>
            <a:r>
              <a:rPr lang="en-GB" b="1" dirty="0" err="1"/>
              <a:t>Layout.cshtml</a:t>
            </a:r>
            <a:r>
              <a:rPr lang="en-GB" dirty="0"/>
              <a:t>.</a:t>
            </a:r>
          </a:p>
          <a:p>
            <a:pPr lvl="1"/>
            <a:r>
              <a:rPr lang="en-GB" dirty="0" smtClean="0"/>
              <a:t>Next slide for why name starts with “_”.</a:t>
            </a:r>
          </a:p>
          <a:p>
            <a:r>
              <a:rPr lang="en-GB" dirty="0" smtClean="0"/>
              <a:t>It </a:t>
            </a:r>
            <a:r>
              <a:rPr lang="en-GB" dirty="0"/>
              <a:t>is located in: </a:t>
            </a:r>
            <a:r>
              <a:rPr lang="en-GB" b="1" dirty="0"/>
              <a:t>Views/Shared/_</a:t>
            </a:r>
            <a:r>
              <a:rPr lang="en-GB" b="1" dirty="0" err="1" smtClean="0"/>
              <a:t>Layout.cshtml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327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Open up the shared layout file</a:t>
            </a:r>
          </a:p>
          <a:p>
            <a:pPr lvl="1"/>
            <a:r>
              <a:rPr lang="en-GB" dirty="0"/>
              <a:t>It is located in: </a:t>
            </a:r>
            <a:r>
              <a:rPr lang="en-GB" b="1" dirty="0"/>
              <a:t>Views/Shared/_</a:t>
            </a:r>
            <a:r>
              <a:rPr lang="en-GB" b="1" dirty="0" err="1"/>
              <a:t>Layout.cshtml</a:t>
            </a:r>
            <a:r>
              <a:rPr lang="en-GB" dirty="0"/>
              <a:t>.</a:t>
            </a:r>
          </a:p>
          <a:p>
            <a:r>
              <a:rPr lang="en-GB" b="1" dirty="0" smtClean="0"/>
              <a:t>See if you can find</a:t>
            </a:r>
            <a:r>
              <a:rPr lang="en-GB" dirty="0" smtClean="0"/>
              <a:t> the following sections:</a:t>
            </a:r>
          </a:p>
          <a:p>
            <a:pPr lvl="1"/>
            <a:r>
              <a:rPr lang="en-GB" b="1" dirty="0"/>
              <a:t>@</a:t>
            </a:r>
            <a:r>
              <a:rPr lang="en-GB" b="1" dirty="0" err="1"/>
              <a:t>RenderBody</a:t>
            </a:r>
            <a:r>
              <a:rPr lang="en-GB" dirty="0"/>
              <a:t>() directive: indicates where view specific content should be added in the layout.</a:t>
            </a:r>
          </a:p>
          <a:p>
            <a:pPr lvl="1"/>
            <a:r>
              <a:rPr lang="en-GB" b="1" dirty="0"/>
              <a:t>@</a:t>
            </a:r>
            <a:r>
              <a:rPr lang="en-GB" b="1" dirty="0" err="1"/>
              <a:t>RenderSection</a:t>
            </a:r>
            <a:r>
              <a:rPr lang="en-GB" dirty="0"/>
              <a:t>("Scripts", required: false): indicates if views using the layout can have a scripts section and where to add it.</a:t>
            </a:r>
          </a:p>
          <a:p>
            <a:pPr lvl="1"/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2141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Partial Views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Layout files contain only part of the content of a view page i.e. </a:t>
            </a:r>
            <a:r>
              <a:rPr lang="en-GB" b="1" i="1" dirty="0" smtClean="0"/>
              <a:t>partial content</a:t>
            </a:r>
            <a:r>
              <a:rPr lang="en-GB" dirty="0" smtClean="0"/>
              <a:t>.</a:t>
            </a:r>
          </a:p>
          <a:p>
            <a:r>
              <a:rPr lang="en-GB" dirty="0" smtClean="0"/>
              <a:t>Thus, they are known as </a:t>
            </a:r>
            <a:r>
              <a:rPr lang="en-GB" b="1" dirty="0" smtClean="0"/>
              <a:t>Partial views</a:t>
            </a:r>
            <a:r>
              <a:rPr lang="en-GB" dirty="0" smtClean="0"/>
              <a:t>.</a:t>
            </a:r>
            <a:endParaRPr lang="en-GB" dirty="0"/>
          </a:p>
          <a:p>
            <a:pPr lvl="1"/>
            <a:r>
              <a:rPr lang="en-GB" dirty="0"/>
              <a:t>By convention, </a:t>
            </a:r>
            <a:r>
              <a:rPr lang="en-GB" b="1" i="1" dirty="0"/>
              <a:t>shared files’ names</a:t>
            </a:r>
            <a:r>
              <a:rPr lang="en-GB" dirty="0"/>
              <a:t> (reusable sections) start with an </a:t>
            </a:r>
            <a:r>
              <a:rPr lang="en-GB" b="1" i="1" dirty="0"/>
              <a:t>underscore</a:t>
            </a:r>
            <a:r>
              <a:rPr lang="en-GB" dirty="0"/>
              <a:t>.</a:t>
            </a:r>
          </a:p>
          <a:p>
            <a:r>
              <a:rPr lang="en-GB" dirty="0">
                <a:hlinkClick r:id="rId3"/>
              </a:rPr>
              <a:t>Partial views</a:t>
            </a:r>
            <a:r>
              <a:rPr lang="en-GB" dirty="0"/>
              <a:t> are reusable view blocks that can be shared and reused across your application.</a:t>
            </a:r>
          </a:p>
          <a:p>
            <a:r>
              <a:rPr lang="en-GB" dirty="0"/>
              <a:t>You simply plug the reusable partial view into a desired location in the view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5481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Partial Views Examples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For example, you could create a partial view displaying login information. It could display:</a:t>
            </a:r>
          </a:p>
          <a:p>
            <a:pPr lvl="1"/>
            <a:r>
              <a:rPr lang="en-GB" dirty="0"/>
              <a:t>A login link if user is not logged in or a welcome/ hello message if logged in.</a:t>
            </a:r>
          </a:p>
          <a:p>
            <a:r>
              <a:rPr lang="en-GB" dirty="0" smtClean="0"/>
              <a:t>Look in the Views </a:t>
            </a:r>
            <a:r>
              <a:rPr lang="en-GB" dirty="0" smtClean="0">
                <a:sym typeface="Wingdings" panose="05000000000000000000" pitchFamily="2" charset="2"/>
              </a:rPr>
              <a:t> Shared folder of your application for examples of partial views.</a:t>
            </a:r>
          </a:p>
          <a:p>
            <a:pPr lvl="1"/>
            <a:r>
              <a:rPr lang="en-GB" dirty="0" smtClean="0"/>
              <a:t>Note that their names all start with an underscore.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49425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Displaying Partial Views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There are two ways to display partial views:</a:t>
            </a:r>
          </a:p>
          <a:p>
            <a:pPr lvl="1"/>
            <a:r>
              <a:rPr lang="en-GB" dirty="0" smtClean="0"/>
              <a:t>Using the HTML Helper Methods:</a:t>
            </a:r>
          </a:p>
          <a:p>
            <a:pPr lvl="2"/>
            <a:r>
              <a:rPr lang="en-GB" u="sng" dirty="0">
                <a:hlinkClick r:id="rId2"/>
              </a:rPr>
              <a:t>@await </a:t>
            </a:r>
            <a:r>
              <a:rPr lang="en-GB" u="sng" dirty="0" err="1">
                <a:hlinkClick r:id="rId2"/>
              </a:rPr>
              <a:t>Html.PartialAsync</a:t>
            </a:r>
            <a:endParaRPr lang="en-GB" dirty="0"/>
          </a:p>
          <a:p>
            <a:pPr lvl="2"/>
            <a:r>
              <a:rPr lang="en-GB" dirty="0">
                <a:hlinkClick r:id="rId3"/>
              </a:rPr>
              <a:t>@await </a:t>
            </a:r>
            <a:r>
              <a:rPr lang="en-GB" dirty="0" err="1">
                <a:hlinkClick r:id="rId3"/>
              </a:rPr>
              <a:t>Html.RenderPartialAsync</a:t>
            </a:r>
            <a:endParaRPr lang="en-GB" dirty="0"/>
          </a:p>
          <a:p>
            <a:pPr lvl="2"/>
            <a:r>
              <a:rPr lang="en-GB" dirty="0">
                <a:hlinkClick r:id="rId4"/>
              </a:rPr>
              <a:t>@</a:t>
            </a:r>
            <a:r>
              <a:rPr lang="en-GB" dirty="0" err="1">
                <a:hlinkClick r:id="rId4"/>
              </a:rPr>
              <a:t>Html.Partial</a:t>
            </a:r>
            <a:endParaRPr lang="en-GB" dirty="0"/>
          </a:p>
          <a:p>
            <a:pPr lvl="2"/>
            <a:r>
              <a:rPr lang="en-GB" dirty="0">
                <a:hlinkClick r:id="rId5"/>
              </a:rPr>
              <a:t>@</a:t>
            </a:r>
            <a:r>
              <a:rPr lang="en-GB" dirty="0" err="1" smtClean="0">
                <a:hlinkClick r:id="rId5"/>
              </a:rPr>
              <a:t>Html.RenderPartial</a:t>
            </a:r>
            <a:endParaRPr lang="en-GB" dirty="0" smtClean="0"/>
          </a:p>
          <a:p>
            <a:pPr lvl="1"/>
            <a:r>
              <a:rPr lang="en-GB" dirty="0" smtClean="0"/>
              <a:t>Using Tag Helpers (</a:t>
            </a:r>
            <a:r>
              <a:rPr lang="en-GB" b="1" dirty="0" smtClean="0"/>
              <a:t>recommended</a:t>
            </a:r>
            <a:r>
              <a:rPr lang="en-GB" dirty="0" smtClean="0"/>
              <a:t>)</a:t>
            </a:r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76629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Display Partial Views with Tag Helper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en-GB" dirty="0" smtClean="0"/>
              <a:t>Syntax:</a:t>
            </a:r>
          </a:p>
          <a:p>
            <a:pPr marL="365760" lvl="1" indent="0">
              <a:buNone/>
            </a:pPr>
            <a:r>
              <a:rPr lang="en-GB" sz="24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2400" b="1" dirty="0">
                <a:solidFill>
                  <a:srgbClr val="800080"/>
                </a:solidFill>
                <a:latin typeface="Consolas" panose="020B0609020204030204" pitchFamily="49" charset="0"/>
              </a:rPr>
              <a:t>partial</a:t>
            </a:r>
            <a:r>
              <a:rPr lang="en-GB" sz="24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2400" b="1" dirty="0">
                <a:solidFill>
                  <a:srgbClr val="800080"/>
                </a:solidFill>
                <a:latin typeface="Consolas" panose="020B0609020204030204" pitchFamily="49" charset="0"/>
              </a:rPr>
              <a:t>name</a:t>
            </a:r>
            <a:r>
              <a:rPr lang="en-GB" sz="24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="_</a:t>
            </a:r>
            <a:r>
              <a:rPr lang="en-GB" sz="2400" dirty="0" err="1" smtClean="0">
                <a:solidFill>
                  <a:srgbClr val="0000FF"/>
                </a:solidFill>
                <a:latin typeface="Consolas" panose="020B0609020204030204" pitchFamily="49" charset="0"/>
              </a:rPr>
              <a:t>PartialName</a:t>
            </a:r>
            <a:r>
              <a:rPr lang="en-GB" sz="24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"</a:t>
            </a:r>
            <a:r>
              <a:rPr lang="en-GB" sz="2400" dirty="0" smtClean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2400" b="1" dirty="0">
                <a:solidFill>
                  <a:srgbClr val="800080"/>
                </a:solidFill>
                <a:latin typeface="Consolas" panose="020B0609020204030204" pitchFamily="49" charset="0"/>
              </a:rPr>
              <a:t>for</a:t>
            </a:r>
            <a:r>
              <a:rPr lang="en-GB" sz="24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="</a:t>
            </a:r>
            <a:r>
              <a:rPr lang="en-GB" sz="2400" dirty="0" smtClean="0">
                <a:solidFill>
                  <a:srgbClr val="000000"/>
                </a:solidFill>
                <a:highlight>
                  <a:srgbClr val="FFFF00"/>
                </a:highlight>
                <a:latin typeface="Consolas" panose="020B0609020204030204" pitchFamily="49" charset="0"/>
              </a:rPr>
              <a:t>@</a:t>
            </a:r>
            <a:r>
              <a:rPr lang="en-GB" sz="2400" dirty="0" err="1" smtClean="0">
                <a:solidFill>
                  <a:srgbClr val="000000"/>
                </a:solidFill>
                <a:latin typeface="Consolas" panose="020B0609020204030204" pitchFamily="49" charset="0"/>
              </a:rPr>
              <a:t>ModelItem</a:t>
            </a:r>
            <a:r>
              <a:rPr lang="en-GB" sz="24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"</a:t>
            </a:r>
            <a:r>
              <a:rPr lang="en-GB" sz="2400" dirty="0" smtClean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24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/&gt;</a:t>
            </a:r>
          </a:p>
          <a:p>
            <a:pPr marL="365760" lvl="1" indent="0">
              <a:buNone/>
            </a:pPr>
            <a:r>
              <a:rPr lang="en-GB" sz="24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2400" b="1" dirty="0">
                <a:solidFill>
                  <a:srgbClr val="800080"/>
                </a:solidFill>
                <a:latin typeface="Consolas" panose="020B0609020204030204" pitchFamily="49" charset="0"/>
              </a:rPr>
              <a:t>partial</a:t>
            </a:r>
            <a:r>
              <a:rPr lang="en-GB" sz="24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2400" b="1" dirty="0">
                <a:solidFill>
                  <a:srgbClr val="800080"/>
                </a:solidFill>
                <a:latin typeface="Consolas" panose="020B0609020204030204" pitchFamily="49" charset="0"/>
              </a:rPr>
              <a:t>name</a:t>
            </a:r>
            <a:r>
              <a:rPr lang="en-GB" sz="24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="Shared/_</a:t>
            </a:r>
            <a:r>
              <a:rPr lang="en-GB" sz="2400" dirty="0" err="1" smtClean="0">
                <a:solidFill>
                  <a:srgbClr val="0000FF"/>
                </a:solidFill>
                <a:latin typeface="Consolas" panose="020B0609020204030204" pitchFamily="49" charset="0"/>
              </a:rPr>
              <a:t>PartialName.cshtml</a:t>
            </a:r>
            <a:r>
              <a:rPr lang="en-GB" sz="24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"</a:t>
            </a:r>
            <a:r>
              <a:rPr lang="en-GB" sz="2400" dirty="0" smtClean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2400" b="1" dirty="0">
                <a:solidFill>
                  <a:srgbClr val="800080"/>
                </a:solidFill>
                <a:latin typeface="Consolas" panose="020B0609020204030204" pitchFamily="49" charset="0"/>
              </a:rPr>
              <a:t>for</a:t>
            </a:r>
            <a:r>
              <a:rPr lang="en-GB" sz="2400" dirty="0">
                <a:solidFill>
                  <a:srgbClr val="0000FF"/>
                </a:solidFill>
                <a:latin typeface="Consolas" panose="020B0609020204030204" pitchFamily="49" charset="0"/>
              </a:rPr>
              <a:t>="</a:t>
            </a:r>
            <a:r>
              <a:rPr lang="en-GB" sz="2400" dirty="0">
                <a:solidFill>
                  <a:srgbClr val="000000"/>
                </a:solidFill>
                <a:highlight>
                  <a:srgbClr val="FFFF00"/>
                </a:highlight>
                <a:latin typeface="Consolas" panose="020B0609020204030204" pitchFamily="49" charset="0"/>
              </a:rPr>
              <a:t>@</a:t>
            </a:r>
            <a:r>
              <a:rPr lang="en-GB" sz="2400" dirty="0" err="1">
                <a:solidFill>
                  <a:srgbClr val="000000"/>
                </a:solidFill>
                <a:latin typeface="Consolas" panose="020B0609020204030204" pitchFamily="49" charset="0"/>
              </a:rPr>
              <a:t>ModelItem</a:t>
            </a:r>
            <a:r>
              <a:rPr lang="en-GB" sz="2400" dirty="0">
                <a:solidFill>
                  <a:srgbClr val="0000FF"/>
                </a:solidFill>
                <a:latin typeface="Consolas" panose="020B0609020204030204" pitchFamily="49" charset="0"/>
              </a:rPr>
              <a:t>"</a:t>
            </a:r>
            <a:r>
              <a:rPr lang="en-GB" sz="24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24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/&gt;</a:t>
            </a:r>
            <a:endParaRPr lang="en-GB" sz="2400" dirty="0" smtClean="0"/>
          </a:p>
          <a:p>
            <a:r>
              <a:rPr lang="en-GB" dirty="0" smtClean="0"/>
              <a:t>Where </a:t>
            </a:r>
          </a:p>
          <a:p>
            <a:pPr lvl="1"/>
            <a:r>
              <a:rPr lang="en-GB" b="1" dirty="0" smtClean="0"/>
              <a:t>name</a:t>
            </a:r>
            <a:r>
              <a:rPr lang="en-GB" dirty="0" smtClean="0"/>
              <a:t> is:</a:t>
            </a:r>
          </a:p>
          <a:p>
            <a:pPr lvl="2"/>
            <a:r>
              <a:rPr lang="en-GB" dirty="0" smtClean="0"/>
              <a:t>Name of Partial View (usually when in same folder as main view)</a:t>
            </a:r>
          </a:p>
          <a:p>
            <a:pPr lvl="2"/>
            <a:r>
              <a:rPr lang="en-GB" dirty="0" smtClean="0"/>
              <a:t>Path to the Partial View(usually when in different folder)</a:t>
            </a:r>
          </a:p>
          <a:p>
            <a:pPr lvl="1"/>
            <a:r>
              <a:rPr lang="en-GB" b="1" dirty="0"/>
              <a:t>f</a:t>
            </a:r>
            <a:r>
              <a:rPr lang="en-GB" b="1" dirty="0" smtClean="0"/>
              <a:t>or</a:t>
            </a:r>
            <a:r>
              <a:rPr lang="en-GB" dirty="0" smtClean="0"/>
              <a:t>: name of model item property to display.</a:t>
            </a:r>
            <a:endParaRPr lang="en-GB" dirty="0"/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2411760" y="2132856"/>
            <a:ext cx="720080" cy="720080"/>
          </a:xfrm>
          <a:prstGeom prst="rect">
            <a:avLst/>
          </a:prstGeom>
          <a:solidFill>
            <a:srgbClr val="FFFF0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5436096" y="2060848"/>
            <a:ext cx="648072" cy="432048"/>
          </a:xfrm>
          <a:prstGeom prst="rect">
            <a:avLst/>
          </a:prstGeom>
          <a:solidFill>
            <a:srgbClr val="1BC6E5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331640" y="3819368"/>
            <a:ext cx="792088" cy="432048"/>
          </a:xfrm>
          <a:prstGeom prst="rect">
            <a:avLst/>
          </a:prstGeom>
          <a:solidFill>
            <a:srgbClr val="FFFF0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259632" y="5301208"/>
            <a:ext cx="648072" cy="432048"/>
          </a:xfrm>
          <a:prstGeom prst="rect">
            <a:avLst/>
          </a:prstGeom>
          <a:solidFill>
            <a:srgbClr val="1BC6E5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7031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animBg="1"/>
      <p:bldP spid="5" grpId="0" animBg="1"/>
      <p:bldP spid="6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Partial Views Example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28800"/>
            <a:ext cx="8153400" cy="4495800"/>
          </a:xfrm>
        </p:spPr>
        <p:txBody>
          <a:bodyPr>
            <a:normAutofit/>
          </a:bodyPr>
          <a:lstStyle/>
          <a:p>
            <a:r>
              <a:rPr lang="en-GB" dirty="0" smtClean="0"/>
              <a:t>Create a partial view to display a reusable view for a film item called: </a:t>
            </a:r>
            <a:r>
              <a:rPr lang="en-GB" b="1" dirty="0" smtClean="0"/>
              <a:t>_</a:t>
            </a:r>
            <a:r>
              <a:rPr lang="en-GB" b="1" dirty="0" err="1" smtClean="0"/>
              <a:t>Film.cshtml</a:t>
            </a:r>
            <a:endParaRPr lang="en-GB" b="1" dirty="0" smtClean="0"/>
          </a:p>
          <a:p>
            <a:r>
              <a:rPr lang="en-GB" dirty="0" smtClean="0"/>
              <a:t>Display the partial view for each film item in the Film table:</a:t>
            </a:r>
          </a:p>
          <a:p>
            <a:pPr lvl="1"/>
            <a:r>
              <a:rPr lang="en-GB" dirty="0" smtClean="0"/>
              <a:t>Note: you need a for { … } to go loop the items:</a:t>
            </a:r>
          </a:p>
          <a:p>
            <a:pPr marL="685800" lvl="2" indent="0">
              <a:buNone/>
            </a:pPr>
            <a:r>
              <a:rPr lang="en-GB" sz="2400" dirty="0">
                <a:solidFill>
                  <a:srgbClr val="000000"/>
                </a:solidFill>
                <a:highlight>
                  <a:srgbClr val="FFFF00"/>
                </a:highlight>
                <a:latin typeface="Consolas" panose="020B0609020204030204" pitchFamily="49" charset="0"/>
              </a:rPr>
              <a:t>@</a:t>
            </a:r>
            <a:r>
              <a:rPr lang="en-GB" sz="2400" dirty="0" err="1" smtClean="0">
                <a:solidFill>
                  <a:srgbClr val="0000FF"/>
                </a:solidFill>
                <a:latin typeface="Consolas" panose="020B0609020204030204" pitchFamily="49" charset="0"/>
              </a:rPr>
              <a:t>foreach</a:t>
            </a:r>
            <a:r>
              <a:rPr lang="en-GB" sz="2400" dirty="0" smtClean="0">
                <a:solidFill>
                  <a:srgbClr val="000000"/>
                </a:solidFill>
                <a:latin typeface="Consolas" panose="020B0609020204030204" pitchFamily="49" charset="0"/>
              </a:rPr>
              <a:t>(</a:t>
            </a:r>
            <a:r>
              <a:rPr lang="en-GB" sz="2400" dirty="0" err="1">
                <a:solidFill>
                  <a:srgbClr val="0000FF"/>
                </a:solidFill>
                <a:latin typeface="Consolas" panose="020B0609020204030204" pitchFamily="49" charset="0"/>
              </a:rPr>
              <a:t>var</a:t>
            </a:r>
            <a:r>
              <a:rPr lang="en-GB" sz="2400" dirty="0" smtClean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2400" dirty="0">
                <a:solidFill>
                  <a:srgbClr val="000000"/>
                </a:solidFill>
                <a:latin typeface="Consolas" panose="020B0609020204030204" pitchFamily="49" charset="0"/>
              </a:rPr>
              <a:t>item </a:t>
            </a:r>
            <a:r>
              <a:rPr lang="en-GB" sz="2400" dirty="0">
                <a:solidFill>
                  <a:srgbClr val="0000FF"/>
                </a:solidFill>
                <a:latin typeface="Consolas" panose="020B0609020204030204" pitchFamily="49" charset="0"/>
              </a:rPr>
              <a:t>in</a:t>
            </a:r>
            <a:r>
              <a:rPr lang="en-GB" sz="24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2400" dirty="0" err="1">
                <a:solidFill>
                  <a:srgbClr val="000000"/>
                </a:solidFill>
                <a:latin typeface="Consolas" panose="020B0609020204030204" pitchFamily="49" charset="0"/>
              </a:rPr>
              <a:t>Model.FilmList</a:t>
            </a:r>
            <a:r>
              <a:rPr lang="en-GB" sz="2400" dirty="0">
                <a:solidFill>
                  <a:srgbClr val="000000"/>
                </a:solidFill>
                <a:latin typeface="Consolas" panose="020B0609020204030204" pitchFamily="49" charset="0"/>
              </a:rPr>
              <a:t>)</a:t>
            </a:r>
          </a:p>
          <a:p>
            <a:pPr marL="685800" lvl="2" indent="0">
              <a:buNone/>
            </a:pPr>
            <a:r>
              <a:rPr lang="en-GB" sz="2400" dirty="0" smtClean="0">
                <a:solidFill>
                  <a:srgbClr val="000000"/>
                </a:solidFill>
                <a:latin typeface="Consolas" panose="020B0609020204030204" pitchFamily="49" charset="0"/>
              </a:rPr>
              <a:t>{ </a:t>
            </a:r>
            <a:endParaRPr lang="en-GB" sz="24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buNone/>
            </a:pPr>
            <a:r>
              <a:rPr lang="en-GB" sz="24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      &lt;</a:t>
            </a:r>
            <a:r>
              <a:rPr lang="en-GB" sz="2400" b="1" dirty="0">
                <a:solidFill>
                  <a:srgbClr val="800080"/>
                </a:solidFill>
                <a:latin typeface="Consolas" panose="020B0609020204030204" pitchFamily="49" charset="0"/>
              </a:rPr>
              <a:t>partial</a:t>
            </a:r>
            <a:r>
              <a:rPr lang="en-GB" sz="24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2400" b="1" dirty="0">
                <a:solidFill>
                  <a:srgbClr val="800080"/>
                </a:solidFill>
                <a:latin typeface="Consolas" panose="020B0609020204030204" pitchFamily="49" charset="0"/>
              </a:rPr>
              <a:t>name</a:t>
            </a:r>
            <a:r>
              <a:rPr lang="en-GB" sz="2400" dirty="0">
                <a:solidFill>
                  <a:srgbClr val="0000FF"/>
                </a:solidFill>
                <a:latin typeface="Consolas" panose="020B0609020204030204" pitchFamily="49" charset="0"/>
              </a:rPr>
              <a:t>="_Film"</a:t>
            </a:r>
            <a:r>
              <a:rPr lang="en-GB" sz="24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2400" b="1" dirty="0">
                <a:solidFill>
                  <a:srgbClr val="800080"/>
                </a:solidFill>
                <a:latin typeface="Consolas" panose="020B0609020204030204" pitchFamily="49" charset="0"/>
              </a:rPr>
              <a:t>for</a:t>
            </a:r>
            <a:r>
              <a:rPr lang="en-GB" sz="24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="</a:t>
            </a:r>
            <a:r>
              <a:rPr lang="en-GB" sz="2400" dirty="0" smtClean="0">
                <a:solidFill>
                  <a:srgbClr val="000000"/>
                </a:solidFill>
                <a:highlight>
                  <a:srgbClr val="FFFF00"/>
                </a:highlight>
                <a:latin typeface="Consolas" panose="020B0609020204030204" pitchFamily="49" charset="0"/>
              </a:rPr>
              <a:t>@</a:t>
            </a:r>
            <a:r>
              <a:rPr lang="en-GB" sz="2400" dirty="0">
                <a:solidFill>
                  <a:srgbClr val="000000"/>
                </a:solidFill>
                <a:latin typeface="Consolas" panose="020B0609020204030204" pitchFamily="49" charset="0"/>
              </a:rPr>
              <a:t>item</a:t>
            </a:r>
            <a:r>
              <a:rPr lang="en-GB" sz="2400" dirty="0">
                <a:solidFill>
                  <a:srgbClr val="0000FF"/>
                </a:solidFill>
                <a:latin typeface="Consolas" panose="020B0609020204030204" pitchFamily="49" charset="0"/>
              </a:rPr>
              <a:t>"</a:t>
            </a:r>
            <a:r>
              <a:rPr lang="en-GB" sz="24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2400" dirty="0">
                <a:solidFill>
                  <a:srgbClr val="0000FF"/>
                </a:solidFill>
                <a:latin typeface="Consolas" panose="020B0609020204030204" pitchFamily="49" charset="0"/>
              </a:rPr>
              <a:t>/&gt;</a:t>
            </a:r>
            <a:endParaRPr lang="en-GB" sz="24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594360" lvl="2" indent="0">
              <a:buNone/>
            </a:pPr>
            <a:r>
              <a:rPr lang="en-GB" sz="2400" dirty="0" smtClean="0">
                <a:solidFill>
                  <a:srgbClr val="000000"/>
                </a:solidFill>
                <a:latin typeface="Consolas" panose="020B0609020204030204" pitchFamily="49" charset="0"/>
              </a:rPr>
              <a:t>}</a:t>
            </a:r>
            <a:endParaRPr lang="en-GB" sz="2400" dirty="0"/>
          </a:p>
          <a:p>
            <a:pPr lvl="1"/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547664" y="4941168"/>
            <a:ext cx="6408712" cy="432048"/>
          </a:xfrm>
          <a:prstGeom prst="rect">
            <a:avLst/>
          </a:prstGeom>
          <a:solidFill>
            <a:srgbClr val="FFFF0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563888" y="4077072"/>
            <a:ext cx="792088" cy="36004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6228184" y="4977172"/>
            <a:ext cx="936104" cy="36004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0532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animBg="1"/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Lab Exercise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Download Instructions from Moodle</a:t>
            </a:r>
          </a:p>
        </p:txBody>
      </p:sp>
    </p:spTree>
    <p:extLst>
      <p:ext uri="{BB962C8B-B14F-4D97-AF65-F5344CB8AC3E}">
        <p14:creationId xmlns:p14="http://schemas.microsoft.com/office/powerpoint/2010/main" val="673580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ontrol xmlns="http://schemas.microsoft.com/VisualStudio/2011/storyboarding/control">
  <Id Name="System.Storyboarding.Backgrounds.WebBrowser" Revision="1" Stencil="System.Storyboarding.Backgrounds" StencilVersion="0.1"/>
</Control>
</file>

<file path=customXml/item2.xml><?xml version="1.0" encoding="utf-8"?>
<Control xmlns="http://schemas.microsoft.com/VisualStudio/2011/storyboarding/control">
  <Id Name="System.Storyboarding.Common.TextInput" Revision="1" Stencil="System.Storyboarding.Common" StencilVersion="0.1"/>
</Control>
</file>

<file path=customXml/itemProps1.xml><?xml version="1.0" encoding="utf-8"?>
<ds:datastoreItem xmlns:ds="http://schemas.openxmlformats.org/officeDocument/2006/customXml" ds:itemID="{EB7B554C-29BD-42EC-82E7-C9EE7367E9A1}">
  <ds:schemaRefs>
    <ds:schemaRef ds:uri="http://schemas.microsoft.com/VisualStudio/2011/storyboarding/control"/>
  </ds:schemaRefs>
</ds:datastoreItem>
</file>

<file path=customXml/itemProps2.xml><?xml version="1.0" encoding="utf-8"?>
<ds:datastoreItem xmlns:ds="http://schemas.openxmlformats.org/officeDocument/2006/customXml" ds:itemID="{69CA5B40-25F3-41C0-8BBC-13DDE9C63212}">
  <ds:schemaRefs>
    <ds:schemaRef ds:uri="http://schemas.microsoft.com/VisualStudio/2011/storyboarding/control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17844</TotalTime>
  <Words>530</Words>
  <Application>Microsoft Office PowerPoint</Application>
  <PresentationFormat>On-screen Show (4:3)</PresentationFormat>
  <Paragraphs>69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Calibri</vt:lpstr>
      <vt:lpstr>Cambria</vt:lpstr>
      <vt:lpstr>Consolas</vt:lpstr>
      <vt:lpstr>Wingdings</vt:lpstr>
      <vt:lpstr>Wingdings 2</vt:lpstr>
      <vt:lpstr>Median</vt:lpstr>
      <vt:lpstr>View Page Layouts</vt:lpstr>
      <vt:lpstr>Today’s Lecture</vt:lpstr>
      <vt:lpstr>The Layout and Views</vt:lpstr>
      <vt:lpstr>A Simple Layout</vt:lpstr>
      <vt:lpstr>View Layout</vt:lpstr>
      <vt:lpstr>Exercise</vt:lpstr>
      <vt:lpstr>Partial Views</vt:lpstr>
      <vt:lpstr>Partial Views Examples</vt:lpstr>
      <vt:lpstr>Displaying Partial Views</vt:lpstr>
      <vt:lpstr>Display Partial Views with Tag Helper</vt:lpstr>
      <vt:lpstr>Partial Views Example</vt:lpstr>
      <vt:lpstr>Lab Exercise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Kemi Ademoye</dc:creator>
  <cp:lastModifiedBy>Kemi Ademoye</cp:lastModifiedBy>
  <cp:revision>2000</cp:revision>
  <cp:lastPrinted>2014-09-29T16:21:25Z</cp:lastPrinted>
  <dcterms:created xsi:type="dcterms:W3CDTF">2013-09-18T07:00:31Z</dcterms:created>
  <dcterms:modified xsi:type="dcterms:W3CDTF">2019-02-05T10:14:04Z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fs.IsStoryboard">
    <vt:bool>true</vt:bool>
  </property>
</Properties>
</file>