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 id="2147483730" r:id="rId2"/>
  </p:sldMasterIdLst>
  <p:notesMasterIdLst>
    <p:notesMasterId r:id="rId16"/>
  </p:notesMasterIdLst>
  <p:sldIdLst>
    <p:sldId id="271" r:id="rId3"/>
    <p:sldId id="260" r:id="rId4"/>
    <p:sldId id="264" r:id="rId5"/>
    <p:sldId id="269" r:id="rId6"/>
    <p:sldId id="261" r:id="rId7"/>
    <p:sldId id="272" r:id="rId8"/>
    <p:sldId id="262" r:id="rId9"/>
    <p:sldId id="267" r:id="rId10"/>
    <p:sldId id="263" r:id="rId11"/>
    <p:sldId id="257" r:id="rId12"/>
    <p:sldId id="258"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0B2DE3-E58B-48F0-AF90-D3A18BDE7BFD}" type="datetimeFigureOut">
              <a:rPr lang="en-GB" smtClean="0"/>
              <a:t>27/02/2022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9E0EB3-8F70-442D-A9CB-6B7CA8F90FCD}" type="slidenum">
              <a:rPr lang="en-GB" smtClean="0"/>
              <a:t>‹#›</a:t>
            </a:fld>
            <a:endParaRPr lang="en-GB"/>
          </a:p>
        </p:txBody>
      </p:sp>
    </p:spTree>
    <p:extLst>
      <p:ext uri="{BB962C8B-B14F-4D97-AF65-F5344CB8AC3E}">
        <p14:creationId xmlns:p14="http://schemas.microsoft.com/office/powerpoint/2010/main" val="327050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992709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157373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230949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987567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6C33234-2E21-4E8C-B24B-4FE578261B94}"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562561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26C33234-2E21-4E8C-B24B-4FE578261B94}"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598913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33234-2E21-4E8C-B24B-4FE578261B94}"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810397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680543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270502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951329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891976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0877809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80915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561387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20732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2334789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1413782-1894-424C-A0AF-807F83FBB344}"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2061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0892386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68943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334801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6C33234-2E21-4E8C-B24B-4FE578261B94}"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8182671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6C33234-2E21-4E8C-B24B-4FE578261B94}"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1969945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33234-2E21-4E8C-B24B-4FE578261B94}"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774679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576154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817826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714631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693490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1413782-1894-424C-A0AF-807F83FBB344}" type="slidenum">
              <a:rPr lang="en-GB" smtClean="0"/>
              <a:t>‹#›</a:t>
            </a:fld>
            <a:endParaRPr lang="en-GB"/>
          </a:p>
        </p:txBody>
      </p:sp>
    </p:spTree>
    <p:extLst>
      <p:ext uri="{BB962C8B-B14F-4D97-AF65-F5344CB8AC3E}">
        <p14:creationId xmlns:p14="http://schemas.microsoft.com/office/powerpoint/2010/main" val="344809088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D1413782-1894-424C-A0AF-807F83FBB344}" type="slidenum">
              <a:rPr lang="en-GB" smtClean="0"/>
              <a:t>‹#›</a:t>
            </a:fld>
            <a:endParaRPr lang="en-GB"/>
          </a:p>
        </p:txBody>
      </p:sp>
    </p:spTree>
    <p:extLst>
      <p:ext uri="{BB962C8B-B14F-4D97-AF65-F5344CB8AC3E}">
        <p14:creationId xmlns:p14="http://schemas.microsoft.com/office/powerpoint/2010/main" val="20151368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justintarte.com/2011/12/top-10-questions-to-ask-yourself-in.html"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image" Target="../media/image11.jpeg"/><Relationship Id="rId7" Type="http://schemas.openxmlformats.org/officeDocument/2006/relationships/hyperlink" Target="https://creativecommons.org/licenses/by-nc/3.0/"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pngimg.com/download/25694" TargetMode="External"/><Relationship Id="rId5" Type="http://schemas.openxmlformats.org/officeDocument/2006/relationships/image" Target="../media/image12.png"/><Relationship Id="rId4" Type="http://schemas.openxmlformats.org/officeDocument/2006/relationships/hyperlink" Target="http://tribework.blogspot.com/2012/02/fruits-of-trust-intimacy-and-fairness.html" TargetMode="External"/><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igital.report/global-vs-national-internet/" TargetMode="External"/><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eposaudio.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905DA-326D-4629-8F65-728AB93B9352}"/>
              </a:ext>
            </a:extLst>
          </p:cNvPr>
          <p:cNvSpPr>
            <a:spLocks noGrp="1"/>
          </p:cNvSpPr>
          <p:nvPr>
            <p:ph type="title"/>
          </p:nvPr>
        </p:nvSpPr>
        <p:spPr>
          <a:xfrm>
            <a:off x="3131389" y="1588967"/>
            <a:ext cx="7220309" cy="2991660"/>
          </a:xfrm>
        </p:spPr>
        <p:txBody>
          <a:bodyPr vert="horz" lIns="91440" tIns="45720" rIns="91440" bIns="45720" rtlCol="0" anchor="b">
            <a:normAutofit fontScale="90000"/>
          </a:bodyPr>
          <a:lstStyle/>
          <a:p>
            <a:r>
              <a:rPr lang="en-US" sz="5000"/>
              <a:t>How do we use technology to collaborate at UWTSD?</a:t>
            </a:r>
            <a:br>
              <a:rPr lang="en-US" sz="5000"/>
            </a:br>
            <a:br>
              <a:rPr lang="en-US" sz="5000"/>
            </a:br>
            <a:r>
              <a:rPr lang="en-US" sz="1800"/>
              <a:t>Sadeka Dhali 2122280</a:t>
            </a:r>
            <a:br>
              <a:rPr lang="en-US" sz="5000"/>
            </a:br>
            <a:r>
              <a:rPr lang="en-US" sz="1800" err="1"/>
              <a:t>kadiatou</a:t>
            </a:r>
            <a:r>
              <a:rPr lang="en-US" sz="1800"/>
              <a:t> Diallo 2118524</a:t>
            </a:r>
            <a:br>
              <a:rPr lang="en-US" sz="1600"/>
            </a:br>
            <a:r>
              <a:rPr lang="en-US" sz="1600" err="1"/>
              <a:t>Shahanara</a:t>
            </a:r>
            <a:r>
              <a:rPr lang="en-US" sz="1600"/>
              <a:t> Bibi 2116667</a:t>
            </a:r>
            <a:br>
              <a:rPr lang="en-US" sz="1600"/>
            </a:br>
            <a:r>
              <a:rPr lang="en-US" sz="1600" err="1"/>
              <a:t>Hanim</a:t>
            </a:r>
            <a:r>
              <a:rPr lang="en-US" sz="1600"/>
              <a:t> Slim 1914720</a:t>
            </a:r>
            <a:br>
              <a:rPr lang="en-US" sz="1600"/>
            </a:br>
            <a:r>
              <a:rPr lang="en-US" sz="1600"/>
              <a:t>Roxanne Finn 2121653</a:t>
            </a:r>
            <a:endParaRPr lang="en-US" sz="5000"/>
          </a:p>
        </p:txBody>
      </p:sp>
      <p:pic>
        <p:nvPicPr>
          <p:cNvPr id="4" name="Picture 3">
            <a:extLst>
              <a:ext uri="{FF2B5EF4-FFF2-40B4-BE49-F238E27FC236}">
                <a16:creationId xmlns:a16="http://schemas.microsoft.com/office/drawing/2014/main" id="{0E08EA53-10D2-44F1-9F94-A028F582512E}"/>
              </a:ext>
            </a:extLst>
          </p:cNvPr>
          <p:cNvPicPr>
            <a:picLocks noChangeAspect="1"/>
          </p:cNvPicPr>
          <p:nvPr/>
        </p:nvPicPr>
        <p:blipFill rotWithShape="1">
          <a:blip r:embed="rId2"/>
          <a:srcRect r="-1" b="10667"/>
          <a:stretch/>
        </p:blipFill>
        <p:spPr>
          <a:xfrm>
            <a:off x="0" y="0"/>
            <a:ext cx="2038529" cy="1989076"/>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86CC02A9-8D4C-445F-8238-F1BBF8736DA3}"/>
              </a:ext>
            </a:extLst>
          </p:cNvPr>
          <p:cNvSpPr txBox="1"/>
          <p:nvPr/>
        </p:nvSpPr>
        <p:spPr>
          <a:xfrm>
            <a:off x="7604859" y="6237373"/>
            <a:ext cx="4251766" cy="369332"/>
          </a:xfrm>
          <a:prstGeom prst="rect">
            <a:avLst/>
          </a:prstGeom>
          <a:noFill/>
        </p:spPr>
        <p:txBody>
          <a:bodyPr wrap="square" rtlCol="0">
            <a:spAutoFit/>
          </a:bodyPr>
          <a:lstStyle/>
          <a:p>
            <a:r>
              <a:rPr lang="en-US"/>
              <a:t>Lecturer Dr Sayed </a:t>
            </a:r>
            <a:r>
              <a:rPr lang="en-US" err="1"/>
              <a:t>Nasirpouroseoei</a:t>
            </a:r>
            <a:endParaRPr lang="en-GB"/>
          </a:p>
        </p:txBody>
      </p:sp>
      <p:sp>
        <p:nvSpPr>
          <p:cNvPr id="11" name="TextBox 10">
            <a:extLst>
              <a:ext uri="{FF2B5EF4-FFF2-40B4-BE49-F238E27FC236}">
                <a16:creationId xmlns:a16="http://schemas.microsoft.com/office/drawing/2014/main" id="{B9A9479F-3552-4B9E-95ED-AA53CA58E432}"/>
              </a:ext>
            </a:extLst>
          </p:cNvPr>
          <p:cNvSpPr txBox="1"/>
          <p:nvPr/>
        </p:nvSpPr>
        <p:spPr>
          <a:xfrm>
            <a:off x="1" y="6098875"/>
            <a:ext cx="3916392" cy="646331"/>
          </a:xfrm>
          <a:prstGeom prst="rect">
            <a:avLst/>
          </a:prstGeom>
          <a:noFill/>
        </p:spPr>
        <p:txBody>
          <a:bodyPr wrap="square" rtlCol="0">
            <a:spAutoFit/>
          </a:bodyPr>
          <a:lstStyle/>
          <a:p>
            <a:r>
              <a:rPr lang="en-US"/>
              <a:t>Digital Skills and Research Methods</a:t>
            </a:r>
          </a:p>
          <a:p>
            <a:r>
              <a:rPr lang="en-US"/>
              <a:t> Module code:BMSW4003</a:t>
            </a:r>
            <a:endParaRPr lang="en-GB"/>
          </a:p>
        </p:txBody>
      </p:sp>
      <p:pic>
        <p:nvPicPr>
          <p:cNvPr id="13" name="Picture 12">
            <a:extLst>
              <a:ext uri="{FF2B5EF4-FFF2-40B4-BE49-F238E27FC236}">
                <a16:creationId xmlns:a16="http://schemas.microsoft.com/office/drawing/2014/main" id="{710D723D-6C62-4EB2-A69C-15FEA71C43E9}"/>
              </a:ext>
            </a:extLst>
          </p:cNvPr>
          <p:cNvPicPr>
            <a:picLocks noChangeAspect="1"/>
          </p:cNvPicPr>
          <p:nvPr/>
        </p:nvPicPr>
        <p:blipFill>
          <a:blip r:embed="rId3"/>
          <a:stretch>
            <a:fillRect/>
          </a:stretch>
        </p:blipFill>
        <p:spPr>
          <a:xfrm>
            <a:off x="5452816" y="3246104"/>
            <a:ext cx="1286367" cy="365792"/>
          </a:xfrm>
          <a:prstGeom prst="rect">
            <a:avLst/>
          </a:prstGeom>
        </p:spPr>
      </p:pic>
      <p:sp>
        <p:nvSpPr>
          <p:cNvPr id="15" name="TextBox 14">
            <a:extLst>
              <a:ext uri="{FF2B5EF4-FFF2-40B4-BE49-F238E27FC236}">
                <a16:creationId xmlns:a16="http://schemas.microsoft.com/office/drawing/2014/main" id="{E5BF4893-3C26-4330-B337-119A7922A4DB}"/>
              </a:ext>
            </a:extLst>
          </p:cNvPr>
          <p:cNvSpPr txBox="1"/>
          <p:nvPr/>
        </p:nvSpPr>
        <p:spPr>
          <a:xfrm>
            <a:off x="0" y="1588966"/>
            <a:ext cx="1345721" cy="400110"/>
          </a:xfrm>
          <a:prstGeom prst="rect">
            <a:avLst/>
          </a:prstGeom>
          <a:noFill/>
        </p:spPr>
        <p:txBody>
          <a:bodyPr wrap="square" rtlCol="0">
            <a:spAutoFit/>
          </a:bodyPr>
          <a:lstStyle/>
          <a:p>
            <a:r>
              <a:rPr lang="en-US" sz="1000"/>
              <a:t>Sadeka Dhali 2122280</a:t>
            </a:r>
            <a:endParaRPr lang="en-GB" sz="1000"/>
          </a:p>
        </p:txBody>
      </p:sp>
    </p:spTree>
    <p:extLst>
      <p:ext uri="{BB962C8B-B14F-4D97-AF65-F5344CB8AC3E}">
        <p14:creationId xmlns:p14="http://schemas.microsoft.com/office/powerpoint/2010/main" val="11060874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2" name="Picture 4" descr="Orange and blue flowery patterns">
            <a:extLst>
              <a:ext uri="{FF2B5EF4-FFF2-40B4-BE49-F238E27FC236}">
                <a16:creationId xmlns:a16="http://schemas.microsoft.com/office/drawing/2014/main" id="{66CCDF8F-5049-432D-9147-626C2D10270D}"/>
              </a:ext>
            </a:extLst>
          </p:cNvPr>
          <p:cNvPicPr>
            <a:picLocks noChangeAspect="1"/>
          </p:cNvPicPr>
          <p:nvPr/>
        </p:nvPicPr>
        <p:blipFill rotWithShape="1">
          <a:blip r:embed="rId2"/>
          <a:srcRect l="6809" r="6554"/>
          <a:stretch/>
        </p:blipFill>
        <p:spPr>
          <a:xfrm>
            <a:off x="4210478" y="1979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EA2E0E4-3FA6-47E0-916A-5807D5EAD6D2}"/>
              </a:ext>
            </a:extLst>
          </p:cNvPr>
          <p:cNvSpPr>
            <a:spLocks noGrp="1"/>
          </p:cNvSpPr>
          <p:nvPr>
            <p:ph type="title"/>
          </p:nvPr>
        </p:nvSpPr>
        <p:spPr>
          <a:xfrm>
            <a:off x="677333" y="609600"/>
            <a:ext cx="3851123" cy="1320800"/>
          </a:xfrm>
        </p:spPr>
        <p:txBody>
          <a:bodyPr>
            <a:normAutofit/>
          </a:bodyPr>
          <a:lstStyle/>
          <a:p>
            <a:r>
              <a:rPr lang="en-US"/>
              <a:t>Introduction</a:t>
            </a:r>
            <a:endParaRPr lang="en-GB"/>
          </a:p>
        </p:txBody>
      </p:sp>
      <p:sp>
        <p:nvSpPr>
          <p:cNvPr id="43" name="Content Placeholder 2">
            <a:extLst>
              <a:ext uri="{FF2B5EF4-FFF2-40B4-BE49-F238E27FC236}">
                <a16:creationId xmlns:a16="http://schemas.microsoft.com/office/drawing/2014/main" id="{F9D07E90-3D67-42CA-94A6-83CDCA1D1EED}"/>
              </a:ext>
            </a:extLst>
          </p:cNvPr>
          <p:cNvSpPr>
            <a:spLocks noGrp="1"/>
          </p:cNvSpPr>
          <p:nvPr>
            <p:ph idx="1"/>
          </p:nvPr>
        </p:nvSpPr>
        <p:spPr>
          <a:xfrm>
            <a:off x="677334" y="1863707"/>
            <a:ext cx="3999563" cy="4068798"/>
          </a:xfrm>
        </p:spPr>
        <p:txBody>
          <a:bodyPr vert="horz" lIns="91440" tIns="45720" rIns="91440" bIns="45720" rtlCol="0" anchor="t">
            <a:normAutofit fontScale="62500" lnSpcReduction="20000"/>
          </a:bodyPr>
          <a:lstStyle/>
          <a:p>
            <a:pPr marL="0" indent="0">
              <a:buNone/>
            </a:pPr>
            <a:endParaRPr lang="en-US"/>
          </a:p>
          <a:p>
            <a:pPr>
              <a:lnSpc>
                <a:spcPct val="90000"/>
              </a:lnSpc>
              <a:spcBef>
                <a:spcPts val="1400"/>
              </a:spcBef>
            </a:pPr>
            <a:r>
              <a:rPr lang="en-US">
                <a:solidFill>
                  <a:schemeClr val="tx1"/>
                </a:solidFill>
                <a:latin typeface="Arial"/>
                <a:cs typeface="Arial"/>
              </a:rPr>
              <a:t>In this assignment we are going to explore on how we use technology to collaborate at UWTSD?</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The question we have chosen is </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Which digital tool is most commonly  used for collaboration at UWTSD ?</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1. cover page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2. Introduction</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3. Rationale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4. Proposed method</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5. Ethical Consideration</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6. Research Timeline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7. Hypothesis</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8. Harvard Reference List</a:t>
            </a:r>
            <a:endParaRPr lang="en-US">
              <a:solidFill>
                <a:schemeClr val="tx1"/>
              </a:solidFill>
              <a:ea typeface="+mn-lt"/>
              <a:cs typeface="+mn-lt"/>
            </a:endParaRPr>
          </a:p>
          <a:p>
            <a:pPr>
              <a:lnSpc>
                <a:spcPct val="90000"/>
              </a:lnSpc>
              <a:spcBef>
                <a:spcPts val="1400"/>
              </a:spcBef>
            </a:pPr>
            <a:endParaRPr lang="en-GB">
              <a:ea typeface="+mn-lt"/>
              <a:cs typeface="+mn-lt"/>
            </a:endParaRPr>
          </a:p>
          <a:p>
            <a:endParaRPr lang="en-GB"/>
          </a:p>
        </p:txBody>
      </p:sp>
      <p:cxnSp>
        <p:nvCxnSpPr>
          <p:cNvPr id="44"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5"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A821A427-E0DC-4F03-A328-61011234A2ED}"/>
              </a:ext>
            </a:extLst>
          </p:cNvPr>
          <p:cNvSpPr txBox="1"/>
          <p:nvPr/>
        </p:nvSpPr>
        <p:spPr>
          <a:xfrm>
            <a:off x="8227621" y="6218711"/>
            <a:ext cx="28223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FFFF"/>
                </a:solidFill>
              </a:rPr>
              <a:t>Kadiatou Diallo 2118524</a:t>
            </a:r>
          </a:p>
        </p:txBody>
      </p:sp>
    </p:spTree>
    <p:extLst>
      <p:ext uri="{BB962C8B-B14F-4D97-AF65-F5344CB8AC3E}">
        <p14:creationId xmlns:p14="http://schemas.microsoft.com/office/powerpoint/2010/main" val="4225709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C6985-8D37-42C0-B6B5-452E5ACDEC96}"/>
              </a:ext>
            </a:extLst>
          </p:cNvPr>
          <p:cNvSpPr>
            <a:spLocks noGrp="1"/>
          </p:cNvSpPr>
          <p:nvPr>
            <p:ph type="title"/>
          </p:nvPr>
        </p:nvSpPr>
        <p:spPr>
          <a:xfrm>
            <a:off x="6417487" y="292925"/>
            <a:ext cx="3737268" cy="1320800"/>
          </a:xfrm>
        </p:spPr>
        <p:txBody>
          <a:bodyPr>
            <a:normAutofit/>
          </a:bodyPr>
          <a:lstStyle/>
          <a:p>
            <a:r>
              <a:rPr lang="en-US"/>
              <a:t>Rationale </a:t>
            </a:r>
            <a:endParaRPr lang="en-GB"/>
          </a:p>
        </p:txBody>
      </p:sp>
      <p:sp>
        <p:nvSpPr>
          <p:cNvPr id="3" name="Content Placeholder 2">
            <a:extLst>
              <a:ext uri="{FF2B5EF4-FFF2-40B4-BE49-F238E27FC236}">
                <a16:creationId xmlns:a16="http://schemas.microsoft.com/office/drawing/2014/main" id="{55358919-ED76-4522-A924-99B64E064122}"/>
              </a:ext>
            </a:extLst>
          </p:cNvPr>
          <p:cNvSpPr>
            <a:spLocks noGrp="1"/>
          </p:cNvSpPr>
          <p:nvPr>
            <p:ph idx="1"/>
          </p:nvPr>
        </p:nvSpPr>
        <p:spPr>
          <a:xfrm>
            <a:off x="5654888" y="2210069"/>
            <a:ext cx="4064439" cy="3880773"/>
          </a:xfrm>
        </p:spPr>
        <p:txBody>
          <a:bodyPr vert="horz" lIns="91440" tIns="45720" rIns="91440" bIns="45720" rtlCol="0" anchor="t">
            <a:normAutofit lnSpcReduction="10000"/>
          </a:bodyPr>
          <a:lstStyle/>
          <a:p>
            <a:pPr marL="0" indent="0">
              <a:buNone/>
            </a:pPr>
            <a:endParaRPr lang="en-US"/>
          </a:p>
          <a:p>
            <a:pPr marL="0" indent="0">
              <a:buNone/>
            </a:pPr>
            <a:endParaRPr lang="en-US"/>
          </a:p>
          <a:p>
            <a:pPr marL="0" indent="0">
              <a:buNone/>
            </a:pPr>
            <a:endParaRPr lang="en-US"/>
          </a:p>
          <a:p>
            <a:pPr>
              <a:buFont typeface="Wingdings" panose="05000000000000000000" pitchFamily="2" charset="2"/>
              <a:buChar char="Ø"/>
            </a:pPr>
            <a:r>
              <a:rPr lang="en-US"/>
              <a:t>Tools commonly used for video conferencing like Skype, MS Teams and Zoom</a:t>
            </a:r>
          </a:p>
          <a:p>
            <a:pPr>
              <a:buFont typeface="Wingdings" panose="05000000000000000000" pitchFamily="2" charset="2"/>
              <a:buChar char="Ø"/>
            </a:pPr>
            <a:r>
              <a:rPr lang="en-US"/>
              <a:t>File sharing tools that we use are Drop box, google drive also One drive</a:t>
            </a:r>
          </a:p>
          <a:p>
            <a:pPr>
              <a:buFont typeface="Wingdings" panose="05000000000000000000" pitchFamily="2" charset="2"/>
              <a:buChar char="Ø"/>
            </a:pPr>
            <a:r>
              <a:rPr lang="en-US"/>
              <a:t>Finally, the last tool used is game based tool such as Kahoot and Twitch</a:t>
            </a:r>
          </a:p>
          <a:p>
            <a:pPr>
              <a:buFont typeface="Wingdings" panose="05000000000000000000" pitchFamily="2" charset="2"/>
              <a:buChar char="Ø"/>
            </a:pPr>
            <a:endParaRPr lang="en-GB"/>
          </a:p>
        </p:txBody>
      </p:sp>
      <p:pic>
        <p:nvPicPr>
          <p:cNvPr id="5" name="Picture 4" descr="Top view of a circular staircase">
            <a:extLst>
              <a:ext uri="{FF2B5EF4-FFF2-40B4-BE49-F238E27FC236}">
                <a16:creationId xmlns:a16="http://schemas.microsoft.com/office/drawing/2014/main" id="{A72CF31C-7EB2-4C41-8D92-A7F5AB169E18}"/>
              </a:ext>
            </a:extLst>
          </p:cNvPr>
          <p:cNvPicPr>
            <a:picLocks noChangeAspect="1"/>
          </p:cNvPicPr>
          <p:nvPr/>
        </p:nvPicPr>
        <p:blipFill rotWithShape="1">
          <a:blip r:embed="rId2"/>
          <a:srcRect r="47489" b="-2"/>
          <a:stretch/>
        </p:blipFill>
        <p:spPr>
          <a:xfrm>
            <a:off x="1602" y="17291"/>
            <a:ext cx="5382569" cy="6843155"/>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8C477E8D-7E8D-40A0-B5CF-A52F7284D077}"/>
              </a:ext>
            </a:extLst>
          </p:cNvPr>
          <p:cNvSpPr txBox="1"/>
          <p:nvPr/>
        </p:nvSpPr>
        <p:spPr>
          <a:xfrm>
            <a:off x="8989620" y="62385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Shahanara</a:t>
            </a:r>
            <a:r>
              <a:rPr lang="en-GB"/>
              <a:t> Bibi 2116667</a:t>
            </a:r>
          </a:p>
        </p:txBody>
      </p:sp>
    </p:spTree>
    <p:extLst>
      <p:ext uri="{BB962C8B-B14F-4D97-AF65-F5344CB8AC3E}">
        <p14:creationId xmlns:p14="http://schemas.microsoft.com/office/powerpoint/2010/main" val="42877638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56D1BE-FAF9-4A44-A5A5-CE0F803A98B7}"/>
              </a:ext>
            </a:extLst>
          </p:cNvPr>
          <p:cNvSpPr txBox="1"/>
          <p:nvPr/>
        </p:nvSpPr>
        <p:spPr>
          <a:xfrm>
            <a:off x="6803755" y="2433233"/>
            <a:ext cx="3725700" cy="800219"/>
          </a:xfrm>
          <a:prstGeom prst="rect">
            <a:avLst/>
          </a:prstGeom>
          <a:noFill/>
        </p:spPr>
        <p:txBody>
          <a:bodyPr wrap="none" rtlCol="0">
            <a:spAutoFit/>
          </a:bodyPr>
          <a:lstStyle/>
          <a:p>
            <a:pPr marL="457200" indent="-457200">
              <a:buFont typeface="Arial" panose="020B0604020202020204" pitchFamily="34" charset="0"/>
              <a:buChar char="•"/>
            </a:pPr>
            <a:r>
              <a:rPr lang="en-US" sz="2800"/>
              <a:t>Game based learning</a:t>
            </a:r>
          </a:p>
          <a:p>
            <a:endParaRPr lang="en-GB"/>
          </a:p>
        </p:txBody>
      </p:sp>
      <p:sp>
        <p:nvSpPr>
          <p:cNvPr id="5" name="Content Placeholder 7">
            <a:extLst>
              <a:ext uri="{FF2B5EF4-FFF2-40B4-BE49-F238E27FC236}">
                <a16:creationId xmlns:a16="http://schemas.microsoft.com/office/drawing/2014/main" id="{253F12B4-64A8-481A-AB7F-1532B0886968}"/>
              </a:ext>
            </a:extLst>
          </p:cNvPr>
          <p:cNvSpPr txBox="1">
            <a:spLocks/>
          </p:cNvSpPr>
          <p:nvPr/>
        </p:nvSpPr>
        <p:spPr>
          <a:xfrm>
            <a:off x="1224367" y="2433233"/>
            <a:ext cx="4530670" cy="292801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3"/>
            <a:r>
              <a:rPr lang="en-US" sz="3200"/>
              <a:t>File sharing</a:t>
            </a:r>
            <a:endParaRPr lang="en-GB" sz="3200"/>
          </a:p>
        </p:txBody>
      </p:sp>
      <p:sp>
        <p:nvSpPr>
          <p:cNvPr id="6" name="TextBox 5">
            <a:extLst>
              <a:ext uri="{FF2B5EF4-FFF2-40B4-BE49-F238E27FC236}">
                <a16:creationId xmlns:a16="http://schemas.microsoft.com/office/drawing/2014/main" id="{C4B3511B-AA79-45B3-BBE4-6D004D73B0A8}"/>
              </a:ext>
            </a:extLst>
          </p:cNvPr>
          <p:cNvSpPr txBox="1"/>
          <p:nvPr/>
        </p:nvSpPr>
        <p:spPr>
          <a:xfrm>
            <a:off x="4298196" y="3714387"/>
            <a:ext cx="3595608" cy="523220"/>
          </a:xfrm>
          <a:prstGeom prst="rect">
            <a:avLst/>
          </a:prstGeom>
          <a:noFill/>
        </p:spPr>
        <p:txBody>
          <a:bodyPr wrap="square" rtlCol="0">
            <a:spAutoFit/>
          </a:bodyPr>
          <a:lstStyle/>
          <a:p>
            <a:pPr marL="457200" indent="-457200" algn="ctr">
              <a:buFont typeface="Arial" panose="020B0604020202020204" pitchFamily="34" charset="0"/>
              <a:buChar char="•"/>
            </a:pPr>
            <a:r>
              <a:rPr lang="en-US" sz="2800"/>
              <a:t>Video conferencing</a:t>
            </a:r>
            <a:endParaRPr lang="en-GB" sz="2800"/>
          </a:p>
        </p:txBody>
      </p:sp>
      <p:sp>
        <p:nvSpPr>
          <p:cNvPr id="7" name="Rectangle 6">
            <a:extLst>
              <a:ext uri="{FF2B5EF4-FFF2-40B4-BE49-F238E27FC236}">
                <a16:creationId xmlns:a16="http://schemas.microsoft.com/office/drawing/2014/main" id="{BE65E9D7-FDA5-430B-99C3-9A3EF7160C70}"/>
              </a:ext>
            </a:extLst>
          </p:cNvPr>
          <p:cNvSpPr/>
          <p:nvPr/>
        </p:nvSpPr>
        <p:spPr>
          <a:xfrm>
            <a:off x="3017749" y="469217"/>
            <a:ext cx="5474577" cy="1323439"/>
          </a:xfrm>
          <a:prstGeom prst="rect">
            <a:avLst/>
          </a:prstGeom>
          <a:noFill/>
        </p:spPr>
        <p:txBody>
          <a:bodyPr wrap="none" lIns="91440" tIns="45720" rIns="91440" bIns="45720">
            <a:spAutoFit/>
          </a:bodyPr>
          <a:lstStyle/>
          <a:p>
            <a:pPr lvl="1" algn="ctr"/>
            <a:r>
              <a:rPr lang="en-US" sz="8000" b="1" cap="none" spc="0">
                <a:ln w="0"/>
                <a:solidFill>
                  <a:schemeClr val="accent4">
                    <a:lumMod val="40000"/>
                    <a:lumOff val="60000"/>
                  </a:schemeClr>
                </a:solidFill>
                <a:effectLst>
                  <a:outerShdw blurRad="38100" dist="25400" dir="5400000" algn="ctr" rotWithShape="0">
                    <a:srgbClr val="6E747A">
                      <a:alpha val="43000"/>
                    </a:srgbClr>
                  </a:outerShdw>
                </a:effectLst>
              </a:rPr>
              <a:t>RATIONALE</a:t>
            </a:r>
            <a:endParaRPr lang="en-GB" sz="8000" b="1" cap="none" spc="0">
              <a:ln w="0"/>
              <a:solidFill>
                <a:schemeClr val="accent4">
                  <a:lumMod val="40000"/>
                  <a:lumOff val="60000"/>
                </a:schemeClr>
              </a:solidFill>
              <a:effectLst>
                <a:outerShdw blurRad="38100" dist="25400" dir="5400000" algn="ctr" rotWithShape="0">
                  <a:srgbClr val="6E747A">
                    <a:alpha val="43000"/>
                  </a:srgbClr>
                </a:outerShdw>
              </a:effectLst>
            </a:endParaRPr>
          </a:p>
        </p:txBody>
      </p:sp>
      <p:sp>
        <p:nvSpPr>
          <p:cNvPr id="8" name="TextBox 7">
            <a:extLst>
              <a:ext uri="{FF2B5EF4-FFF2-40B4-BE49-F238E27FC236}">
                <a16:creationId xmlns:a16="http://schemas.microsoft.com/office/drawing/2014/main" id="{96A3E862-2842-48D5-A2E8-50458BF08323}"/>
              </a:ext>
            </a:extLst>
          </p:cNvPr>
          <p:cNvSpPr txBox="1"/>
          <p:nvPr/>
        </p:nvSpPr>
        <p:spPr>
          <a:xfrm flipH="1">
            <a:off x="9544861" y="6268286"/>
            <a:ext cx="2647139" cy="369332"/>
          </a:xfrm>
          <a:prstGeom prst="rect">
            <a:avLst/>
          </a:prstGeom>
          <a:noFill/>
        </p:spPr>
        <p:txBody>
          <a:bodyPr wrap="square" rtlCol="0">
            <a:spAutoFit/>
          </a:bodyPr>
          <a:lstStyle/>
          <a:p>
            <a:r>
              <a:rPr lang="en-US"/>
              <a:t>Shahanara Bibi  (2116667)</a:t>
            </a:r>
            <a:endParaRPr lang="en-GB"/>
          </a:p>
        </p:txBody>
      </p:sp>
      <p:pic>
        <p:nvPicPr>
          <p:cNvPr id="9" name="Picture 2" descr="10 best file-sharing tools &amp;amp; software for Windows 10/11">
            <a:extLst>
              <a:ext uri="{FF2B5EF4-FFF2-40B4-BE49-F238E27FC236}">
                <a16:creationId xmlns:a16="http://schemas.microsoft.com/office/drawing/2014/main" id="{D333A6BB-BA32-4B4D-8E5C-2E1F1E4EA5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92" y="4413561"/>
            <a:ext cx="3342162" cy="22240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Gamification And Game-Based Learning: Two Different Things - eLearning  Industry">
            <a:extLst>
              <a:ext uri="{FF2B5EF4-FFF2-40B4-BE49-F238E27FC236}">
                <a16:creationId xmlns:a16="http://schemas.microsoft.com/office/drawing/2014/main" id="{F810522F-B200-4B76-85BB-D072262FA2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0211" y="89839"/>
            <a:ext cx="2818867" cy="23433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Tired of Video Conferencing? Research Suggests that You&amp;#39;re Right to  Question Its Effectiveness - Tepper School of Business - Carnegie Mellon  University">
            <a:extLst>
              <a:ext uri="{FF2B5EF4-FFF2-40B4-BE49-F238E27FC236}">
                <a16:creationId xmlns:a16="http://schemas.microsoft.com/office/drawing/2014/main" id="{BFD4D7C3-2F7D-4BB5-8C66-D0AB1D0591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91008" y="3714387"/>
            <a:ext cx="3725700" cy="247966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3F53338-8C58-45CB-8015-BC6E360F19DF}"/>
              </a:ext>
            </a:extLst>
          </p:cNvPr>
          <p:cNvSpPr txBox="1"/>
          <p:nvPr/>
        </p:nvSpPr>
        <p:spPr>
          <a:xfrm>
            <a:off x="4314751" y="4255369"/>
            <a:ext cx="3350341" cy="369332"/>
          </a:xfrm>
          <a:prstGeom prst="rect">
            <a:avLst/>
          </a:prstGeom>
          <a:noFill/>
        </p:spPr>
        <p:txBody>
          <a:bodyPr wrap="none" rtlCol="0">
            <a:spAutoFit/>
          </a:bodyPr>
          <a:lstStyle/>
          <a:p>
            <a:r>
              <a:rPr lang="en-US"/>
              <a:t> Microsoft Teams, Zoom &amp; Skype  </a:t>
            </a:r>
            <a:endParaRPr lang="en-GB"/>
          </a:p>
        </p:txBody>
      </p:sp>
      <p:sp>
        <p:nvSpPr>
          <p:cNvPr id="13" name="TextBox 12">
            <a:extLst>
              <a:ext uri="{FF2B5EF4-FFF2-40B4-BE49-F238E27FC236}">
                <a16:creationId xmlns:a16="http://schemas.microsoft.com/office/drawing/2014/main" id="{A855F5D9-B6D8-48CF-B040-64177E887040}"/>
              </a:ext>
            </a:extLst>
          </p:cNvPr>
          <p:cNvSpPr txBox="1"/>
          <p:nvPr/>
        </p:nvSpPr>
        <p:spPr>
          <a:xfrm>
            <a:off x="1467322" y="3052667"/>
            <a:ext cx="3480459" cy="369332"/>
          </a:xfrm>
          <a:prstGeom prst="rect">
            <a:avLst/>
          </a:prstGeom>
          <a:noFill/>
        </p:spPr>
        <p:txBody>
          <a:bodyPr wrap="square" rtlCol="0">
            <a:spAutoFit/>
          </a:bodyPr>
          <a:lstStyle/>
          <a:p>
            <a:r>
              <a:rPr lang="en-US"/>
              <a:t>Google drive, One drive &amp; Dropbox</a:t>
            </a:r>
            <a:endParaRPr lang="en-GB"/>
          </a:p>
        </p:txBody>
      </p:sp>
      <p:sp>
        <p:nvSpPr>
          <p:cNvPr id="14" name="TextBox 13">
            <a:extLst>
              <a:ext uri="{FF2B5EF4-FFF2-40B4-BE49-F238E27FC236}">
                <a16:creationId xmlns:a16="http://schemas.microsoft.com/office/drawing/2014/main" id="{C562198B-268E-4698-9F1C-E39C97EDD630}"/>
              </a:ext>
            </a:extLst>
          </p:cNvPr>
          <p:cNvSpPr txBox="1"/>
          <p:nvPr/>
        </p:nvSpPr>
        <p:spPr>
          <a:xfrm>
            <a:off x="7402882" y="3052667"/>
            <a:ext cx="1731243" cy="369332"/>
          </a:xfrm>
          <a:prstGeom prst="rect">
            <a:avLst/>
          </a:prstGeom>
          <a:noFill/>
        </p:spPr>
        <p:txBody>
          <a:bodyPr wrap="none" rtlCol="0">
            <a:spAutoFit/>
          </a:bodyPr>
          <a:lstStyle/>
          <a:p>
            <a:r>
              <a:rPr lang="en-US"/>
              <a:t>Kahoot &amp; Twitch</a:t>
            </a:r>
            <a:endParaRPr lang="en-GB"/>
          </a:p>
        </p:txBody>
      </p:sp>
    </p:spTree>
    <p:extLst>
      <p:ext uri="{BB962C8B-B14F-4D97-AF65-F5344CB8AC3E}">
        <p14:creationId xmlns:p14="http://schemas.microsoft.com/office/powerpoint/2010/main" val="1162615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group of people looking at a computer&#10;&#10;Description automatically generated with medium confidence">
            <a:extLst>
              <a:ext uri="{FF2B5EF4-FFF2-40B4-BE49-F238E27FC236}">
                <a16:creationId xmlns:a16="http://schemas.microsoft.com/office/drawing/2014/main" id="{4FE2A8CC-01F1-4150-AB2D-871A46D45B50}"/>
              </a:ext>
            </a:extLst>
          </p:cNvPr>
          <p:cNvPicPr>
            <a:picLocks noChangeAspect="1"/>
          </p:cNvPicPr>
          <p:nvPr/>
        </p:nvPicPr>
        <p:blipFill rotWithShape="1">
          <a:blip r:embed="rId2"/>
          <a:srcRect l="23150" r="1909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CC9848BC-498A-4F01-A3E6-9A165F751CB3}"/>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a:t>Proposed Methods </a:t>
            </a:r>
          </a:p>
        </p:txBody>
      </p:sp>
      <p:sp>
        <p:nvSpPr>
          <p:cNvPr id="7" name="TextBox 6">
            <a:extLst>
              <a:ext uri="{FF2B5EF4-FFF2-40B4-BE49-F238E27FC236}">
                <a16:creationId xmlns:a16="http://schemas.microsoft.com/office/drawing/2014/main" id="{69B9F9CA-C790-490C-8D9B-C150025D0825}"/>
              </a:ext>
            </a:extLst>
          </p:cNvPr>
          <p:cNvSpPr txBox="1"/>
          <p:nvPr/>
        </p:nvSpPr>
        <p:spPr>
          <a:xfrm>
            <a:off x="677334" y="2160589"/>
            <a:ext cx="3851122" cy="3880773"/>
          </a:xfrm>
          <a:prstGeom prst="rect">
            <a:avLst/>
          </a:prstGeom>
        </p:spPr>
        <p:txBody>
          <a:bodyPr vert="horz" lIns="91440" tIns="45720" rIns="91440" bIns="45720" rtlCol="0" anchor="t">
            <a:normAutofit/>
          </a:bodyPr>
          <a:lstStyle/>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to represent the tool which is the most used at UWTSD</a:t>
            </a:r>
          </a:p>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 to show how this tool it facilitate studying in university</a:t>
            </a:r>
          </a:p>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who this tool useful for students face to face or on-line, also to show how this enable students to have access to all the resources needed. </a:t>
            </a:r>
          </a:p>
        </p:txBody>
      </p:sp>
      <p:cxnSp>
        <p:nvCxnSpPr>
          <p:cNvPr id="26" name="Straight Connector 25">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A49BAC27-9E2D-4D4B-8DED-E4E515043FE2}"/>
              </a:ext>
            </a:extLst>
          </p:cNvPr>
          <p:cNvSpPr txBox="1"/>
          <p:nvPr/>
        </p:nvSpPr>
        <p:spPr>
          <a:xfrm>
            <a:off x="9385464" y="62879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Hanim Slim 1914720</a:t>
            </a:r>
          </a:p>
        </p:txBody>
      </p:sp>
    </p:spTree>
    <p:extLst>
      <p:ext uri="{BB962C8B-B14F-4D97-AF65-F5344CB8AC3E}">
        <p14:creationId xmlns:p14="http://schemas.microsoft.com/office/powerpoint/2010/main" val="2508168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D2E73-EAA3-4172-942E-9EBD783E81F4}"/>
              </a:ext>
            </a:extLst>
          </p:cNvPr>
          <p:cNvSpPr>
            <a:spLocks noGrp="1"/>
          </p:cNvSpPr>
          <p:nvPr>
            <p:ph type="title"/>
          </p:nvPr>
        </p:nvSpPr>
        <p:spPr/>
        <p:txBody>
          <a:bodyPr/>
          <a:lstStyle/>
          <a:p>
            <a:endParaRPr lang="en-GB">
              <a:latin typeface="Arial"/>
              <a:cs typeface="Arial"/>
            </a:endParaRPr>
          </a:p>
        </p:txBody>
      </p:sp>
      <p:sp>
        <p:nvSpPr>
          <p:cNvPr id="3" name="Content Placeholder 2">
            <a:extLst>
              <a:ext uri="{FF2B5EF4-FFF2-40B4-BE49-F238E27FC236}">
                <a16:creationId xmlns:a16="http://schemas.microsoft.com/office/drawing/2014/main" id="{96ACFCF5-5734-4BA7-ACCD-CB41D7A997B3}"/>
              </a:ext>
            </a:extLst>
          </p:cNvPr>
          <p:cNvSpPr>
            <a:spLocks noGrp="1"/>
          </p:cNvSpPr>
          <p:nvPr>
            <p:ph idx="1"/>
          </p:nvPr>
        </p:nvSpPr>
        <p:spPr/>
        <p:txBody>
          <a:bodyPr/>
          <a:lstStyle/>
          <a:p>
            <a:endParaRPr lang="en-GB">
              <a:latin typeface="Arial"/>
              <a:cs typeface="Arial"/>
            </a:endParaRPr>
          </a:p>
        </p:txBody>
      </p:sp>
      <p:pic>
        <p:nvPicPr>
          <p:cNvPr id="4" name="Picture 3" descr="Icon&#10;&#10;Description automatically generated">
            <a:extLst>
              <a:ext uri="{FF2B5EF4-FFF2-40B4-BE49-F238E27FC236}">
                <a16:creationId xmlns:a16="http://schemas.microsoft.com/office/drawing/2014/main" id="{E12B15DE-DA02-478C-BA13-DD4DCAC0E1A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0"/>
            <a:ext cx="12192000" cy="6951784"/>
          </a:xfrm>
          <a:prstGeom prst="rect">
            <a:avLst/>
          </a:prstGeom>
        </p:spPr>
      </p:pic>
      <p:sp>
        <p:nvSpPr>
          <p:cNvPr id="5" name="Title 1">
            <a:extLst>
              <a:ext uri="{FF2B5EF4-FFF2-40B4-BE49-F238E27FC236}">
                <a16:creationId xmlns:a16="http://schemas.microsoft.com/office/drawing/2014/main" id="{94EDC961-77D9-4CB8-968F-C1F1D2CB31C9}"/>
              </a:ext>
            </a:extLst>
          </p:cNvPr>
          <p:cNvSpPr>
            <a:spLocks noGrp="1"/>
          </p:cNvSpPr>
          <p:nvPr/>
        </p:nvSpPr>
        <p:spPr>
          <a:xfrm>
            <a:off x="0" y="108427"/>
            <a:ext cx="5750361" cy="761150"/>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US">
                <a:latin typeface="Arial"/>
                <a:cs typeface="Arial"/>
              </a:rPr>
              <a:t>Questions asked to students</a:t>
            </a:r>
            <a:endParaRPr lang="en-GB">
              <a:latin typeface="Arial"/>
              <a:cs typeface="Arial"/>
            </a:endParaRPr>
          </a:p>
        </p:txBody>
      </p:sp>
      <p:sp>
        <p:nvSpPr>
          <p:cNvPr id="6" name="Content Placeholder 2">
            <a:extLst>
              <a:ext uri="{FF2B5EF4-FFF2-40B4-BE49-F238E27FC236}">
                <a16:creationId xmlns:a16="http://schemas.microsoft.com/office/drawing/2014/main" id="{A0033B20-E9D9-42E3-BABB-E4688C9E7838}"/>
              </a:ext>
            </a:extLst>
          </p:cNvPr>
          <p:cNvSpPr>
            <a:spLocks noGrp="1"/>
          </p:cNvSpPr>
          <p:nvPr/>
        </p:nvSpPr>
        <p:spPr>
          <a:xfrm>
            <a:off x="0" y="1168934"/>
            <a:ext cx="7713631" cy="2303079"/>
          </a:xfrm>
          <a:prstGeom prst="rect">
            <a:avLst/>
          </a:prstGeom>
        </p:spPr>
        <p:txBody>
          <a:bodyPr vert="horz" lIns="91440" tIns="45720" rIns="91440" bIns="45720" rtlCol="0" anchor="t">
            <a:normAutofit fontScale="92500" lnSpcReduction="10000"/>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r>
              <a:rPr lang="en-US">
                <a:solidFill>
                  <a:schemeClr val="tx1"/>
                </a:solidFill>
                <a:latin typeface="Arial"/>
                <a:cs typeface="Arial"/>
              </a:rPr>
              <a:t>How is file sharing tools useful for students at UWTSD?</a:t>
            </a:r>
          </a:p>
          <a:p>
            <a:r>
              <a:rPr lang="en-US">
                <a:solidFill>
                  <a:schemeClr val="tx1"/>
                </a:solidFill>
                <a:latin typeface="Arial"/>
                <a:cs typeface="Arial"/>
              </a:rPr>
              <a:t>Who does video conferencing most benefit?</a:t>
            </a:r>
          </a:p>
          <a:p>
            <a:r>
              <a:rPr lang="en-US">
                <a:solidFill>
                  <a:schemeClr val="tx1"/>
                </a:solidFill>
                <a:latin typeface="Arial"/>
                <a:cs typeface="Arial"/>
              </a:rPr>
              <a:t>Why is game-based tools effective at making students learn?</a:t>
            </a:r>
          </a:p>
          <a:p>
            <a:r>
              <a:rPr lang="en-US">
                <a:solidFill>
                  <a:schemeClr val="tx1"/>
                </a:solidFill>
                <a:latin typeface="Arial"/>
                <a:cs typeface="Arial"/>
              </a:rPr>
              <a:t>When would a student most need video conferencing?</a:t>
            </a:r>
          </a:p>
          <a:p>
            <a:r>
              <a:rPr lang="en-US">
                <a:solidFill>
                  <a:schemeClr val="tx1"/>
                </a:solidFill>
                <a:latin typeface="Arial"/>
                <a:cs typeface="Arial"/>
              </a:rPr>
              <a:t>What are the consequences for pupils who do not have access to file-sharing software versus students who do?</a:t>
            </a:r>
          </a:p>
          <a:p>
            <a:pPr marL="0" indent="0">
              <a:buNone/>
            </a:pPr>
            <a:endParaRPr lang="en-US">
              <a:latin typeface="Arial"/>
              <a:cs typeface="Arial"/>
            </a:endParaRPr>
          </a:p>
        </p:txBody>
      </p:sp>
      <p:sp>
        <p:nvSpPr>
          <p:cNvPr id="7" name="TextBox 4">
            <a:extLst>
              <a:ext uri="{FF2B5EF4-FFF2-40B4-BE49-F238E27FC236}">
                <a16:creationId xmlns:a16="http://schemas.microsoft.com/office/drawing/2014/main" id="{8C31EEFB-03A9-4FCC-BF65-57499BD37D9C}"/>
              </a:ext>
            </a:extLst>
          </p:cNvPr>
          <p:cNvSpPr txBox="1"/>
          <p:nvPr/>
        </p:nvSpPr>
        <p:spPr>
          <a:xfrm>
            <a:off x="272456" y="3807898"/>
            <a:ext cx="5448128"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3200">
                <a:solidFill>
                  <a:srgbClr val="92D050"/>
                </a:solidFill>
                <a:latin typeface="Arial"/>
                <a:cs typeface="Arial"/>
              </a:rPr>
              <a:t>Questions asked to lecturers</a:t>
            </a:r>
            <a:endParaRPr lang="en-GB" sz="3200">
              <a:solidFill>
                <a:srgbClr val="92D050"/>
              </a:solidFill>
              <a:latin typeface="Arial"/>
              <a:cs typeface="Arial"/>
            </a:endParaRPr>
          </a:p>
        </p:txBody>
      </p:sp>
      <p:sp>
        <p:nvSpPr>
          <p:cNvPr id="8" name="TextBox 5">
            <a:extLst>
              <a:ext uri="{FF2B5EF4-FFF2-40B4-BE49-F238E27FC236}">
                <a16:creationId xmlns:a16="http://schemas.microsoft.com/office/drawing/2014/main" id="{78631CB8-2FB0-4540-9BAA-881C4DD6D6A6}"/>
              </a:ext>
            </a:extLst>
          </p:cNvPr>
          <p:cNvSpPr txBox="1"/>
          <p:nvPr/>
        </p:nvSpPr>
        <p:spPr>
          <a:xfrm>
            <a:off x="-45044" y="4528961"/>
            <a:ext cx="7555369" cy="92333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buClr>
                <a:schemeClr val="accent1"/>
              </a:buClr>
              <a:buFont typeface="Wingdings" panose="05000000000000000000" pitchFamily="2" charset="2"/>
              <a:buChar char="Ø"/>
            </a:pPr>
            <a:r>
              <a:rPr lang="en-US">
                <a:latin typeface="Arial"/>
                <a:cs typeface="Arial"/>
              </a:rPr>
              <a:t>Is it simpler to teach in front of a class or through teams?</a:t>
            </a:r>
          </a:p>
          <a:p>
            <a:pPr marL="285750" indent="-285750">
              <a:buClr>
                <a:schemeClr val="accent1"/>
              </a:buClr>
              <a:buFont typeface="Wingdings" panose="05000000000000000000" pitchFamily="2" charset="2"/>
              <a:buChar char="Ø"/>
            </a:pPr>
            <a:r>
              <a:rPr lang="en-US">
                <a:latin typeface="Arial"/>
                <a:cs typeface="Arial"/>
              </a:rPr>
              <a:t>Has file sharing tools allowed a lecturer to save time?</a:t>
            </a:r>
          </a:p>
          <a:p>
            <a:pPr marL="285750" indent="-285750">
              <a:buClr>
                <a:schemeClr val="accent1"/>
              </a:buClr>
              <a:buFont typeface="Wingdings" panose="05000000000000000000" pitchFamily="2" charset="2"/>
              <a:buChar char="Ø"/>
            </a:pPr>
            <a:r>
              <a:rPr lang="en-US">
                <a:latin typeface="Arial"/>
                <a:cs typeface="Arial"/>
              </a:rPr>
              <a:t>Why do you think a game-based tool helps your students?</a:t>
            </a:r>
            <a:endParaRPr lang="en-GB">
              <a:latin typeface="Arial"/>
              <a:cs typeface="Arial"/>
            </a:endParaRPr>
          </a:p>
        </p:txBody>
      </p:sp>
      <p:sp>
        <p:nvSpPr>
          <p:cNvPr id="9" name="TextBox 6">
            <a:extLst>
              <a:ext uri="{FF2B5EF4-FFF2-40B4-BE49-F238E27FC236}">
                <a16:creationId xmlns:a16="http://schemas.microsoft.com/office/drawing/2014/main" id="{9E6B86C2-BD7E-4161-AE4A-565D602D2E02}"/>
              </a:ext>
            </a:extLst>
          </p:cNvPr>
          <p:cNvSpPr txBox="1"/>
          <p:nvPr/>
        </p:nvSpPr>
        <p:spPr>
          <a:xfrm>
            <a:off x="369593" y="6662112"/>
            <a:ext cx="10960983" cy="2308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a:latin typeface="Arial"/>
                <a:cs typeface="Arial"/>
                <a:hlinkClick r:id="rId3" tooltip="http://www.justintarte.com/2011/12/top-10-questions-to-ask-yourself-in.html"/>
              </a:rPr>
              <a:t>This Photo</a:t>
            </a:r>
            <a:r>
              <a:rPr lang="en-GB" sz="900">
                <a:latin typeface="Arial"/>
                <a:cs typeface="Arial"/>
              </a:rPr>
              <a:t> by Unknown Author is licensed under </a:t>
            </a:r>
            <a:r>
              <a:rPr lang="en-GB" sz="900">
                <a:latin typeface="Arial"/>
                <a:cs typeface="Arial"/>
                <a:hlinkClick r:id="rId4" tooltip="https://creativecommons.org/licenses/by/3.0/"/>
              </a:rPr>
              <a:t>CC BY</a:t>
            </a:r>
            <a:endParaRPr lang="en-GB" sz="900">
              <a:latin typeface="Arial"/>
              <a:cs typeface="Arial"/>
            </a:endParaRPr>
          </a:p>
        </p:txBody>
      </p:sp>
      <p:sp>
        <p:nvSpPr>
          <p:cNvPr id="10" name="TextBox 7">
            <a:extLst>
              <a:ext uri="{FF2B5EF4-FFF2-40B4-BE49-F238E27FC236}">
                <a16:creationId xmlns:a16="http://schemas.microsoft.com/office/drawing/2014/main" id="{C98B64ED-62F8-470F-B4FD-CE8DAF4C2068}"/>
              </a:ext>
            </a:extLst>
          </p:cNvPr>
          <p:cNvSpPr txBox="1"/>
          <p:nvPr/>
        </p:nvSpPr>
        <p:spPr>
          <a:xfrm>
            <a:off x="9440230" y="6011708"/>
            <a:ext cx="2570062" cy="369332"/>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latin typeface="Arial"/>
                <a:cs typeface="Arial"/>
              </a:rPr>
              <a:t>Sadeka Dhali 2122280</a:t>
            </a:r>
          </a:p>
        </p:txBody>
      </p:sp>
    </p:spTree>
    <p:extLst>
      <p:ext uri="{BB962C8B-B14F-4D97-AF65-F5344CB8AC3E}">
        <p14:creationId xmlns:p14="http://schemas.microsoft.com/office/powerpoint/2010/main" val="3184464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9">
            <a:extLst>
              <a:ext uri="{FF2B5EF4-FFF2-40B4-BE49-F238E27FC236}">
                <a16:creationId xmlns:a16="http://schemas.microsoft.com/office/drawing/2014/main" id="{46E2C1D0-2072-4664-9C67-3B12866F5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17" y="-1"/>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5" name="Picture 4" descr="Solo journey">
            <a:extLst>
              <a:ext uri="{FF2B5EF4-FFF2-40B4-BE49-F238E27FC236}">
                <a16:creationId xmlns:a16="http://schemas.microsoft.com/office/drawing/2014/main" id="{103196EB-8B67-4259-8F43-2D0B0F9594BB}"/>
              </a:ext>
            </a:extLst>
          </p:cNvPr>
          <p:cNvPicPr>
            <a:picLocks noChangeAspect="1"/>
          </p:cNvPicPr>
          <p:nvPr/>
        </p:nvPicPr>
        <p:blipFill rotWithShape="1">
          <a:blip r:embed="rId2"/>
          <a:srcRect l="21620" r="12789"/>
          <a:stretch/>
        </p:blipFill>
        <p:spPr>
          <a:xfrm>
            <a:off x="6079349" y="10"/>
            <a:ext cx="5997632" cy="6857990"/>
          </a:xfrm>
          <a:custGeom>
            <a:avLst/>
            <a:gdLst/>
            <a:ahLst/>
            <a:cxnLst/>
            <a:rect l="l" t="t" r="r" b="b"/>
            <a:pathLst>
              <a:path w="5997632" h="6858000">
                <a:moveTo>
                  <a:pt x="0" y="0"/>
                </a:moveTo>
                <a:lnTo>
                  <a:pt x="5997632" y="0"/>
                </a:lnTo>
                <a:lnTo>
                  <a:pt x="5997632" y="6858000"/>
                </a:lnTo>
                <a:lnTo>
                  <a:pt x="3178693" y="6858000"/>
                </a:lnTo>
                <a:close/>
              </a:path>
            </a:pathLst>
          </a:custGeom>
        </p:spPr>
      </p:pic>
      <p:pic>
        <p:nvPicPr>
          <p:cNvPr id="10" name="Picture 9">
            <a:extLst>
              <a:ext uri="{FF2B5EF4-FFF2-40B4-BE49-F238E27FC236}">
                <a16:creationId xmlns:a16="http://schemas.microsoft.com/office/drawing/2014/main" id="{4DFDA481-F349-42B3-A762-89764C95806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24765"/>
          <a:stretch/>
        </p:blipFill>
        <p:spPr>
          <a:xfrm>
            <a:off x="14376" y="10"/>
            <a:ext cx="7689632" cy="6857990"/>
          </a:xfrm>
          <a:custGeom>
            <a:avLst/>
            <a:gdLst/>
            <a:ahLst/>
            <a:cxnLst/>
            <a:rect l="l" t="t" r="r" b="b"/>
            <a:pathLst>
              <a:path w="9141744" h="6863485">
                <a:moveTo>
                  <a:pt x="0" y="0"/>
                </a:moveTo>
                <a:lnTo>
                  <a:pt x="5963051" y="0"/>
                </a:lnTo>
                <a:lnTo>
                  <a:pt x="9141744" y="6863485"/>
                </a:lnTo>
                <a:lnTo>
                  <a:pt x="0" y="6863485"/>
                </a:lnTo>
                <a:lnTo>
                  <a:pt x="0" y="0"/>
                </a:lnTo>
                <a:close/>
              </a:path>
            </a:pathLst>
          </a:custGeom>
        </p:spPr>
      </p:pic>
      <p:sp>
        <p:nvSpPr>
          <p:cNvPr id="32" name="Freeform: Shape 31">
            <a:extLst>
              <a:ext uri="{FF2B5EF4-FFF2-40B4-BE49-F238E27FC236}">
                <a16:creationId xmlns:a16="http://schemas.microsoft.com/office/drawing/2014/main" id="{37FEB674-D811-4FFE-A878-29D0C0ED1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73847"/>
            <a:ext cx="6434783" cy="3310306"/>
          </a:xfrm>
          <a:custGeom>
            <a:avLst/>
            <a:gdLst>
              <a:gd name="connsiteX0" fmla="*/ 0 w 6434783"/>
              <a:gd name="connsiteY0" fmla="*/ 0 h 3310306"/>
              <a:gd name="connsiteX1" fmla="*/ 3829872 w 6434783"/>
              <a:gd name="connsiteY1" fmla="*/ 0 h 3310306"/>
              <a:gd name="connsiteX2" fmla="*/ 4896100 w 6434783"/>
              <a:gd name="connsiteY2" fmla="*/ 0 h 3310306"/>
              <a:gd name="connsiteX3" fmla="*/ 4901677 w 6434783"/>
              <a:gd name="connsiteY3" fmla="*/ 0 h 3310306"/>
              <a:gd name="connsiteX4" fmla="*/ 6434783 w 6434783"/>
              <a:gd name="connsiteY4" fmla="*/ 3310306 h 3310306"/>
              <a:gd name="connsiteX5" fmla="*/ 0 w 6434783"/>
              <a:gd name="connsiteY5" fmla="*/ 3310306 h 331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4783" h="3310306">
                <a:moveTo>
                  <a:pt x="0" y="0"/>
                </a:moveTo>
                <a:lnTo>
                  <a:pt x="3829872" y="0"/>
                </a:lnTo>
                <a:lnTo>
                  <a:pt x="4896100" y="0"/>
                </a:lnTo>
                <a:lnTo>
                  <a:pt x="4901677" y="0"/>
                </a:lnTo>
                <a:lnTo>
                  <a:pt x="6434783" y="3310306"/>
                </a:lnTo>
                <a:lnTo>
                  <a:pt x="0" y="3310306"/>
                </a:lnTo>
                <a:close/>
              </a:path>
            </a:pathLst>
          </a:custGeom>
          <a:solidFill>
            <a:schemeClr val="bg1">
              <a:lumMod val="85000"/>
              <a:lumOff val="1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23E45E-1194-41CD-A6D0-2604B2CCE19D}"/>
              </a:ext>
            </a:extLst>
          </p:cNvPr>
          <p:cNvSpPr>
            <a:spLocks noGrp="1"/>
          </p:cNvSpPr>
          <p:nvPr>
            <p:ph type="title"/>
          </p:nvPr>
        </p:nvSpPr>
        <p:spPr>
          <a:xfrm>
            <a:off x="618064" y="2093887"/>
            <a:ext cx="4193810" cy="880985"/>
          </a:xfrm>
        </p:spPr>
        <p:txBody>
          <a:bodyPr anchor="ctr">
            <a:normAutofit/>
          </a:bodyPr>
          <a:lstStyle/>
          <a:p>
            <a:r>
              <a:rPr lang="en-US" sz="2800"/>
              <a:t>Ethical considerations </a:t>
            </a:r>
            <a:endParaRPr lang="en-GB" sz="2800"/>
          </a:p>
        </p:txBody>
      </p:sp>
      <p:sp>
        <p:nvSpPr>
          <p:cNvPr id="3" name="Content Placeholder 2">
            <a:extLst>
              <a:ext uri="{FF2B5EF4-FFF2-40B4-BE49-F238E27FC236}">
                <a16:creationId xmlns:a16="http://schemas.microsoft.com/office/drawing/2014/main" id="{83A5482E-EFCC-4AF5-9112-9946CC358A5A}"/>
              </a:ext>
            </a:extLst>
          </p:cNvPr>
          <p:cNvSpPr>
            <a:spLocks noGrp="1"/>
          </p:cNvSpPr>
          <p:nvPr>
            <p:ph idx="1"/>
          </p:nvPr>
        </p:nvSpPr>
        <p:spPr>
          <a:xfrm>
            <a:off x="618064" y="2984423"/>
            <a:ext cx="4620544" cy="1873327"/>
          </a:xfrm>
        </p:spPr>
        <p:txBody>
          <a:bodyPr>
            <a:normAutofit/>
          </a:bodyPr>
          <a:lstStyle/>
          <a:p>
            <a:pPr>
              <a:lnSpc>
                <a:spcPct val="90000"/>
              </a:lnSpc>
            </a:pPr>
            <a:r>
              <a:rPr lang="en-US" sz="1200"/>
              <a:t>Integrity, fairness and open minded</a:t>
            </a:r>
          </a:p>
          <a:p>
            <a:pPr>
              <a:lnSpc>
                <a:spcPct val="90000"/>
              </a:lnSpc>
            </a:pPr>
            <a:r>
              <a:rPr lang="en-US" sz="1200"/>
              <a:t>Respect for others</a:t>
            </a:r>
          </a:p>
          <a:p>
            <a:pPr>
              <a:lnSpc>
                <a:spcPct val="90000"/>
              </a:lnSpc>
            </a:pPr>
            <a:r>
              <a:rPr lang="en-US" sz="1200"/>
              <a:t>Avoidance of harm</a:t>
            </a:r>
          </a:p>
          <a:p>
            <a:pPr>
              <a:lnSpc>
                <a:spcPct val="90000"/>
              </a:lnSpc>
            </a:pPr>
            <a:r>
              <a:rPr lang="en-US" sz="1200"/>
              <a:t>Privacy of those taking part</a:t>
            </a:r>
          </a:p>
          <a:p>
            <a:pPr>
              <a:lnSpc>
                <a:spcPct val="90000"/>
              </a:lnSpc>
            </a:pPr>
            <a:r>
              <a:rPr lang="en-US" sz="1200"/>
              <a:t>Voluntary nature of participation and right to withdraw</a:t>
            </a:r>
          </a:p>
          <a:p>
            <a:pPr>
              <a:lnSpc>
                <a:spcPct val="90000"/>
              </a:lnSpc>
            </a:pPr>
            <a:r>
              <a:rPr lang="en-US" sz="1200"/>
              <a:t>Informed consent of those taking part</a:t>
            </a:r>
          </a:p>
          <a:p>
            <a:pPr>
              <a:lnSpc>
                <a:spcPct val="90000"/>
              </a:lnSpc>
            </a:pPr>
            <a:endParaRPr lang="en-GB" sz="1200"/>
          </a:p>
        </p:txBody>
      </p:sp>
      <p:pic>
        <p:nvPicPr>
          <p:cNvPr id="6" name="Picture 5" descr="Icon&#10;&#10;Description automatically generated">
            <a:extLst>
              <a:ext uri="{FF2B5EF4-FFF2-40B4-BE49-F238E27FC236}">
                <a16:creationId xmlns:a16="http://schemas.microsoft.com/office/drawing/2014/main" id="{59CC1220-1416-4522-861D-C3921A99197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flipV="1">
            <a:off x="-10068206" y="6858000"/>
            <a:ext cx="18189182" cy="22871646"/>
          </a:xfrm>
          <a:prstGeom prst="rect">
            <a:avLst/>
          </a:prstGeom>
        </p:spPr>
      </p:pic>
      <p:sp>
        <p:nvSpPr>
          <p:cNvPr id="7" name="TextBox 6">
            <a:extLst>
              <a:ext uri="{FF2B5EF4-FFF2-40B4-BE49-F238E27FC236}">
                <a16:creationId xmlns:a16="http://schemas.microsoft.com/office/drawing/2014/main" id="{168352DD-0034-4866-81E0-A5AB5B7A944F}"/>
              </a:ext>
            </a:extLst>
          </p:cNvPr>
          <p:cNvSpPr txBox="1"/>
          <p:nvPr/>
        </p:nvSpPr>
        <p:spPr>
          <a:xfrm flipV="1">
            <a:off x="5805576" y="7088832"/>
            <a:ext cx="2315399" cy="369332"/>
          </a:xfrm>
          <a:prstGeom prst="rect">
            <a:avLst/>
          </a:prstGeom>
          <a:noFill/>
        </p:spPr>
        <p:txBody>
          <a:bodyPr wrap="square" rtlCol="0">
            <a:spAutoFit/>
          </a:bodyPr>
          <a:lstStyle/>
          <a:p>
            <a:pPr>
              <a:spcAft>
                <a:spcPts val="600"/>
              </a:spcAft>
            </a:pPr>
            <a:r>
              <a:rPr lang="en-GB" sz="900">
                <a:hlinkClick r:id="rId6" tooltip="http://pngimg.com/download/25694"/>
              </a:rPr>
              <a:t>This Photo</a:t>
            </a:r>
            <a:r>
              <a:rPr lang="en-GB" sz="900"/>
              <a:t> by Unknown Author is licensed under </a:t>
            </a:r>
            <a:r>
              <a:rPr lang="en-GB" sz="900">
                <a:hlinkClick r:id="rId7" tooltip="https://creativecommons.org/licenses/by-nc/3.0/"/>
              </a:rPr>
              <a:t>CC BY-NC</a:t>
            </a:r>
            <a:endParaRPr lang="en-GB" sz="900"/>
          </a:p>
        </p:txBody>
      </p:sp>
      <p:sp>
        <p:nvSpPr>
          <p:cNvPr id="12" name="TextBox 11">
            <a:extLst>
              <a:ext uri="{FF2B5EF4-FFF2-40B4-BE49-F238E27FC236}">
                <a16:creationId xmlns:a16="http://schemas.microsoft.com/office/drawing/2014/main" id="{351FCC63-FCF5-4064-8E86-019C8CA39D76}"/>
              </a:ext>
            </a:extLst>
          </p:cNvPr>
          <p:cNvSpPr txBox="1"/>
          <p:nvPr/>
        </p:nvSpPr>
        <p:spPr>
          <a:xfrm>
            <a:off x="9505047" y="6657945"/>
            <a:ext cx="26869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tribework.blogspot.com/2012/02/fruits-of-trust-intimacy-and-fairnes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pic>
        <p:nvPicPr>
          <p:cNvPr id="4" name="Picture 7">
            <a:extLst>
              <a:ext uri="{FF2B5EF4-FFF2-40B4-BE49-F238E27FC236}">
                <a16:creationId xmlns:a16="http://schemas.microsoft.com/office/drawing/2014/main" id="{A525B39B-98BF-42EB-9655-EB1AB45F885B}"/>
              </a:ext>
            </a:extLst>
          </p:cNvPr>
          <p:cNvPicPr>
            <a:picLocks noChangeAspect="1"/>
          </p:cNvPicPr>
          <p:nvPr/>
        </p:nvPicPr>
        <p:blipFill>
          <a:blip r:embed="rId9"/>
          <a:stretch>
            <a:fillRect/>
          </a:stretch>
        </p:blipFill>
        <p:spPr>
          <a:xfrm>
            <a:off x="10201404" y="3168770"/>
            <a:ext cx="1810211" cy="2849593"/>
          </a:xfrm>
          <a:prstGeom prst="rect">
            <a:avLst/>
          </a:prstGeom>
        </p:spPr>
      </p:pic>
      <p:sp>
        <p:nvSpPr>
          <p:cNvPr id="8" name="TextBox 7">
            <a:extLst>
              <a:ext uri="{FF2B5EF4-FFF2-40B4-BE49-F238E27FC236}">
                <a16:creationId xmlns:a16="http://schemas.microsoft.com/office/drawing/2014/main" id="{5B6F10CA-3661-46C5-934F-F1A0E1C341E8}"/>
              </a:ext>
            </a:extLst>
          </p:cNvPr>
          <p:cNvSpPr txBox="1"/>
          <p:nvPr/>
        </p:nvSpPr>
        <p:spPr>
          <a:xfrm rot="-10800000" flipV="1">
            <a:off x="7182928" y="5654450"/>
            <a:ext cx="293010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Click2121 to21</a:t>
            </a:r>
          </a:p>
        </p:txBody>
      </p:sp>
      <p:sp>
        <p:nvSpPr>
          <p:cNvPr id="9" name="TextBox 8">
            <a:extLst>
              <a:ext uri="{FF2B5EF4-FFF2-40B4-BE49-F238E27FC236}">
                <a16:creationId xmlns:a16="http://schemas.microsoft.com/office/drawing/2014/main" id="{BF918B1B-5A1C-4596-8D3A-84DDDB9CDF55}"/>
              </a:ext>
            </a:extLst>
          </p:cNvPr>
          <p:cNvSpPr txBox="1"/>
          <p:nvPr/>
        </p:nvSpPr>
        <p:spPr>
          <a:xfrm rot="-10800000" flipV="1">
            <a:off x="9079840" y="6173013"/>
            <a:ext cx="2930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2121653 Roxanne Finn</a:t>
            </a:r>
          </a:p>
        </p:txBody>
      </p:sp>
    </p:spTree>
    <p:extLst>
      <p:ext uri="{BB962C8B-B14F-4D97-AF65-F5344CB8AC3E}">
        <p14:creationId xmlns:p14="http://schemas.microsoft.com/office/powerpoint/2010/main" val="382925769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Free Images : achievement, african descent, agreement ...">
            <a:extLst>
              <a:ext uri="{FF2B5EF4-FFF2-40B4-BE49-F238E27FC236}">
                <a16:creationId xmlns:a16="http://schemas.microsoft.com/office/drawing/2014/main" id="{8879D0CA-4E2B-4C99-B315-FF850CCA30A2}"/>
              </a:ext>
            </a:extLst>
          </p:cNvPr>
          <p:cNvPicPr>
            <a:picLocks noChangeAspect="1"/>
          </p:cNvPicPr>
          <p:nvPr/>
        </p:nvPicPr>
        <p:blipFill rotWithShape="1">
          <a:blip r:embed="rId2"/>
          <a:srcRect l="18561" r="-1" b="-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09CF3F4-A0BB-4561-907B-4121532202D6}"/>
              </a:ext>
            </a:extLst>
          </p:cNvPr>
          <p:cNvSpPr>
            <a:spLocks noGrp="1"/>
          </p:cNvSpPr>
          <p:nvPr>
            <p:ph type="title"/>
          </p:nvPr>
        </p:nvSpPr>
        <p:spPr>
          <a:xfrm>
            <a:off x="677333" y="609600"/>
            <a:ext cx="3851123" cy="1320800"/>
          </a:xfrm>
        </p:spPr>
        <p:txBody>
          <a:bodyPr>
            <a:normAutofit/>
          </a:bodyPr>
          <a:lstStyle/>
          <a:p>
            <a:r>
              <a:rPr lang="en-GB"/>
              <a:t>Ethical principles</a:t>
            </a:r>
          </a:p>
        </p:txBody>
      </p:sp>
      <p:sp>
        <p:nvSpPr>
          <p:cNvPr id="3" name="Content Placeholder 2">
            <a:extLst>
              <a:ext uri="{FF2B5EF4-FFF2-40B4-BE49-F238E27FC236}">
                <a16:creationId xmlns:a16="http://schemas.microsoft.com/office/drawing/2014/main" id="{D4B0C202-A516-42EF-82F7-C709FF2BD97C}"/>
              </a:ext>
            </a:extLst>
          </p:cNvPr>
          <p:cNvSpPr>
            <a:spLocks noGrp="1"/>
          </p:cNvSpPr>
          <p:nvPr>
            <p:ph idx="1"/>
          </p:nvPr>
        </p:nvSpPr>
        <p:spPr>
          <a:xfrm>
            <a:off x="677334" y="2160589"/>
            <a:ext cx="3851122" cy="3880773"/>
          </a:xfrm>
        </p:spPr>
        <p:txBody>
          <a:bodyPr vert="horz" lIns="91440" tIns="45720" rIns="91440" bIns="45720" rtlCol="0">
            <a:normAutofit/>
          </a:bodyPr>
          <a:lstStyle/>
          <a:p>
            <a:pPr>
              <a:lnSpc>
                <a:spcPct val="90000"/>
              </a:lnSpc>
            </a:pPr>
            <a:r>
              <a:rPr lang="en-GB" b="1"/>
              <a:t>Respect for people</a:t>
            </a:r>
          </a:p>
          <a:p>
            <a:pPr marL="0" indent="0">
              <a:lnSpc>
                <a:spcPct val="90000"/>
              </a:lnSpc>
              <a:buNone/>
            </a:pPr>
            <a:r>
              <a:rPr lang="en-GB"/>
              <a:t>     Privacy</a:t>
            </a:r>
          </a:p>
          <a:p>
            <a:pPr marL="0" indent="0">
              <a:lnSpc>
                <a:spcPct val="90000"/>
              </a:lnSpc>
              <a:buNone/>
            </a:pPr>
            <a:r>
              <a:rPr lang="en-GB"/>
              <a:t>     consent</a:t>
            </a:r>
          </a:p>
          <a:p>
            <a:pPr marL="0" indent="0">
              <a:lnSpc>
                <a:spcPct val="90000"/>
              </a:lnSpc>
              <a:buNone/>
            </a:pPr>
            <a:r>
              <a:rPr lang="en-GB"/>
              <a:t>     voluntaries</a:t>
            </a:r>
          </a:p>
          <a:p>
            <a:pPr>
              <a:lnSpc>
                <a:spcPct val="90000"/>
              </a:lnSpc>
            </a:pPr>
            <a:r>
              <a:rPr lang="en-GB" b="1"/>
              <a:t>Beneficence</a:t>
            </a:r>
          </a:p>
          <a:p>
            <a:pPr marL="0" indent="0">
              <a:lnSpc>
                <a:spcPct val="90000"/>
              </a:lnSpc>
              <a:buNone/>
            </a:pPr>
            <a:r>
              <a:rPr lang="en-GB"/>
              <a:t>     Repurposing</a:t>
            </a:r>
          </a:p>
          <a:p>
            <a:pPr marL="0" indent="0">
              <a:lnSpc>
                <a:spcPct val="90000"/>
              </a:lnSpc>
              <a:buNone/>
            </a:pPr>
            <a:r>
              <a:rPr lang="en-GB"/>
              <a:t>     Public benefit</a:t>
            </a:r>
          </a:p>
          <a:p>
            <a:pPr>
              <a:lnSpc>
                <a:spcPct val="90000"/>
              </a:lnSpc>
            </a:pPr>
            <a:r>
              <a:rPr lang="en-GB" b="1"/>
              <a:t>Justice</a:t>
            </a:r>
          </a:p>
          <a:p>
            <a:pPr marL="0" indent="0">
              <a:lnSpc>
                <a:spcPct val="90000"/>
              </a:lnSpc>
              <a:buNone/>
            </a:pPr>
            <a:r>
              <a:rPr lang="en-GB"/>
              <a:t>     Non discrimination</a:t>
            </a:r>
          </a:p>
          <a:p>
            <a:pPr marL="0" indent="0">
              <a:lnSpc>
                <a:spcPct val="90000"/>
              </a:lnSpc>
              <a:buNone/>
            </a:pPr>
            <a:r>
              <a:rPr lang="en-GB"/>
              <a:t>     Digital inequality</a:t>
            </a: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B06551E2-12CB-47FC-BC2C-48FFEEBAEF59}"/>
              </a:ext>
            </a:extLst>
          </p:cNvPr>
          <p:cNvSpPr txBox="1"/>
          <p:nvPr/>
        </p:nvSpPr>
        <p:spPr>
          <a:xfrm>
            <a:off x="9017122" y="6305402"/>
            <a:ext cx="25275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2121653 Roxanne Finn</a:t>
            </a:r>
          </a:p>
        </p:txBody>
      </p:sp>
    </p:spTree>
    <p:extLst>
      <p:ext uri="{BB962C8B-B14F-4D97-AF65-F5344CB8AC3E}">
        <p14:creationId xmlns:p14="http://schemas.microsoft.com/office/powerpoint/2010/main" val="311665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3"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3"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3"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1E428-F937-4C75-BFA9-B5DDBE074CC4}"/>
              </a:ext>
            </a:extLst>
          </p:cNvPr>
          <p:cNvSpPr>
            <a:spLocks noGrp="1"/>
          </p:cNvSpPr>
          <p:nvPr>
            <p:ph type="title"/>
          </p:nvPr>
        </p:nvSpPr>
        <p:spPr>
          <a:xfrm>
            <a:off x="4428370" y="-3958"/>
            <a:ext cx="5399813" cy="1380176"/>
          </a:xfrm>
        </p:spPr>
        <p:txBody>
          <a:bodyPr>
            <a:normAutofit/>
          </a:bodyPr>
          <a:lstStyle/>
          <a:p>
            <a:r>
              <a:rPr lang="en-US"/>
              <a:t>Research timeline</a:t>
            </a:r>
            <a:endParaRPr lang="en-GB"/>
          </a:p>
        </p:txBody>
      </p:sp>
      <p:pic>
        <p:nvPicPr>
          <p:cNvPr id="5" name="Picture 4" descr="Pipette adding DNA sample to a petri dish">
            <a:extLst>
              <a:ext uri="{FF2B5EF4-FFF2-40B4-BE49-F238E27FC236}">
                <a16:creationId xmlns:a16="http://schemas.microsoft.com/office/drawing/2014/main" id="{3F2A0750-69C4-463C-86AF-81F14B5F9A95}"/>
              </a:ext>
            </a:extLst>
          </p:cNvPr>
          <p:cNvPicPr>
            <a:picLocks noChangeAspect="1"/>
          </p:cNvPicPr>
          <p:nvPr/>
        </p:nvPicPr>
        <p:blipFill rotWithShape="1">
          <a:blip r:embed="rId2"/>
          <a:srcRect l="8708" r="32292"/>
          <a:stretch/>
        </p:blipFill>
        <p:spPr>
          <a:xfrm>
            <a:off x="20" y="-1"/>
            <a:ext cx="1820154"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7" name="Table 7">
            <a:extLst>
              <a:ext uri="{FF2B5EF4-FFF2-40B4-BE49-F238E27FC236}">
                <a16:creationId xmlns:a16="http://schemas.microsoft.com/office/drawing/2014/main" id="{32743B56-A065-4142-80A7-2991AA7EC257}"/>
              </a:ext>
            </a:extLst>
          </p:cNvPr>
          <p:cNvGraphicFramePr>
            <a:graphicFrameLocks noGrp="1"/>
          </p:cNvGraphicFramePr>
          <p:nvPr>
            <p:extLst>
              <p:ext uri="{D42A27DB-BD31-4B8C-83A1-F6EECF244321}">
                <p14:modId xmlns:p14="http://schemas.microsoft.com/office/powerpoint/2010/main" val="3667717017"/>
              </p:ext>
            </p:extLst>
          </p:nvPr>
        </p:nvGraphicFramePr>
        <p:xfrm>
          <a:off x="1969325" y="801583"/>
          <a:ext cx="7439700" cy="5122796"/>
        </p:xfrm>
        <a:graphic>
          <a:graphicData uri="http://schemas.openxmlformats.org/drawingml/2006/table">
            <a:tbl>
              <a:tblPr firstRow="1" bandRow="1">
                <a:tableStyleId>{5C22544A-7EE6-4342-B048-85BDC9FD1C3A}</a:tableStyleId>
              </a:tblPr>
              <a:tblGrid>
                <a:gridCol w="2479900">
                  <a:extLst>
                    <a:ext uri="{9D8B030D-6E8A-4147-A177-3AD203B41FA5}">
                      <a16:colId xmlns:a16="http://schemas.microsoft.com/office/drawing/2014/main" val="2953550091"/>
                    </a:ext>
                  </a:extLst>
                </a:gridCol>
                <a:gridCol w="2479900">
                  <a:extLst>
                    <a:ext uri="{9D8B030D-6E8A-4147-A177-3AD203B41FA5}">
                      <a16:colId xmlns:a16="http://schemas.microsoft.com/office/drawing/2014/main" val="3497427329"/>
                    </a:ext>
                  </a:extLst>
                </a:gridCol>
                <a:gridCol w="2479900">
                  <a:extLst>
                    <a:ext uri="{9D8B030D-6E8A-4147-A177-3AD203B41FA5}">
                      <a16:colId xmlns:a16="http://schemas.microsoft.com/office/drawing/2014/main" val="3337284393"/>
                    </a:ext>
                  </a:extLst>
                </a:gridCol>
              </a:tblGrid>
              <a:tr h="1298339">
                <a:tc>
                  <a:txBody>
                    <a:bodyPr/>
                    <a:lstStyle/>
                    <a:p>
                      <a:r>
                        <a:rPr lang="en-US"/>
                        <a:t>Week 1</a:t>
                      </a:r>
                    </a:p>
                    <a:p>
                      <a:endParaRPr lang="en-US"/>
                    </a:p>
                    <a:p>
                      <a:r>
                        <a:rPr lang="en-US"/>
                        <a:t>introduction</a:t>
                      </a:r>
                      <a:endParaRPr lang="en-GB"/>
                    </a:p>
                  </a:txBody>
                  <a:tcPr/>
                </a:tc>
                <a:tc>
                  <a:txBody>
                    <a:bodyPr/>
                    <a:lstStyle/>
                    <a:p>
                      <a:r>
                        <a:rPr lang="en-US"/>
                        <a:t>Week 2</a:t>
                      </a:r>
                    </a:p>
                    <a:p>
                      <a:endParaRPr lang="en-US"/>
                    </a:p>
                    <a:p>
                      <a:r>
                        <a:rPr lang="en-US"/>
                        <a:t>Identify a research question</a:t>
                      </a:r>
                    </a:p>
                    <a:p>
                      <a:endParaRPr lang="en-GB"/>
                    </a:p>
                  </a:txBody>
                  <a:tcPr/>
                </a:tc>
                <a:tc>
                  <a:txBody>
                    <a:bodyPr/>
                    <a:lstStyle/>
                    <a:p>
                      <a:r>
                        <a:rPr lang="en-US"/>
                        <a:t>Week 3</a:t>
                      </a:r>
                    </a:p>
                    <a:p>
                      <a:endParaRPr lang="en-US"/>
                    </a:p>
                    <a:p>
                      <a:r>
                        <a:rPr lang="en-US"/>
                        <a:t>Find out groups</a:t>
                      </a:r>
                    </a:p>
                    <a:p>
                      <a:endParaRPr lang="en-GB"/>
                    </a:p>
                  </a:txBody>
                  <a:tcPr/>
                </a:tc>
                <a:extLst>
                  <a:ext uri="{0D108BD9-81ED-4DB2-BD59-A6C34878D82A}">
                    <a16:rowId xmlns:a16="http://schemas.microsoft.com/office/drawing/2014/main" val="1526722834"/>
                  </a:ext>
                </a:extLst>
              </a:tr>
              <a:tr h="1829878">
                <a:tc>
                  <a:txBody>
                    <a:bodyPr/>
                    <a:lstStyle/>
                    <a:p>
                      <a:r>
                        <a:rPr lang="en-US"/>
                        <a:t>Week 4 and week 5 </a:t>
                      </a:r>
                    </a:p>
                    <a:p>
                      <a:endParaRPr lang="en-US"/>
                    </a:p>
                    <a:p>
                      <a:r>
                        <a:rPr lang="en-US"/>
                        <a:t>Plan research method and consider ethics</a:t>
                      </a:r>
                      <a:endParaRPr lang="en-GB"/>
                    </a:p>
                  </a:txBody>
                  <a:tcPr/>
                </a:tc>
                <a:tc>
                  <a:txBody>
                    <a:bodyPr/>
                    <a:lstStyle/>
                    <a:p>
                      <a:r>
                        <a:rPr lang="en-US"/>
                        <a:t>Week 6</a:t>
                      </a:r>
                    </a:p>
                    <a:p>
                      <a:endParaRPr lang="en-US"/>
                    </a:p>
                    <a:p>
                      <a:r>
                        <a:rPr lang="en-US"/>
                        <a:t>Group presentation</a:t>
                      </a:r>
                      <a:endParaRPr lang="en-GB"/>
                    </a:p>
                  </a:txBody>
                  <a:tcPr/>
                </a:tc>
                <a:tc>
                  <a:txBody>
                    <a:bodyPr/>
                    <a:lstStyle/>
                    <a:p>
                      <a:r>
                        <a:rPr lang="en-US"/>
                        <a:t>Week 7</a:t>
                      </a:r>
                    </a:p>
                    <a:p>
                      <a:endParaRPr lang="en-US"/>
                    </a:p>
                    <a:p>
                      <a:r>
                        <a:rPr lang="en-US"/>
                        <a:t>Collect data (make questionnaire)</a:t>
                      </a:r>
                      <a:endParaRPr lang="en-GB"/>
                    </a:p>
                  </a:txBody>
                  <a:tcPr/>
                </a:tc>
                <a:extLst>
                  <a:ext uri="{0D108BD9-81ED-4DB2-BD59-A6C34878D82A}">
                    <a16:rowId xmlns:a16="http://schemas.microsoft.com/office/drawing/2014/main" val="4048373901"/>
                  </a:ext>
                </a:extLst>
              </a:tr>
              <a:tr h="1829878">
                <a:tc>
                  <a:txBody>
                    <a:bodyPr/>
                    <a:lstStyle/>
                    <a:p>
                      <a:r>
                        <a:rPr lang="en-US"/>
                        <a:t>Week 8</a:t>
                      </a:r>
                    </a:p>
                    <a:p>
                      <a:endParaRPr lang="en-US"/>
                    </a:p>
                    <a:p>
                      <a:r>
                        <a:rPr lang="en-US"/>
                        <a:t>Analyse result</a:t>
                      </a:r>
                      <a:endParaRPr lang="en-GB"/>
                    </a:p>
                  </a:txBody>
                  <a:tcPr/>
                </a:tc>
                <a:tc>
                  <a:txBody>
                    <a:bodyPr/>
                    <a:lstStyle/>
                    <a:p>
                      <a:r>
                        <a:rPr lang="en-US"/>
                        <a:t>Week 9</a:t>
                      </a:r>
                    </a:p>
                    <a:p>
                      <a:endParaRPr lang="en-US"/>
                    </a:p>
                    <a:p>
                      <a:r>
                        <a:rPr lang="en-US"/>
                        <a:t>Write up full report</a:t>
                      </a:r>
                      <a:endParaRPr lang="en-GB"/>
                    </a:p>
                  </a:txBody>
                  <a:tcPr/>
                </a:tc>
                <a:tc>
                  <a:txBody>
                    <a:bodyPr/>
                    <a:lstStyle/>
                    <a:p>
                      <a:r>
                        <a:rPr lang="en-US"/>
                        <a:t>Week 10</a:t>
                      </a:r>
                    </a:p>
                    <a:p>
                      <a:endParaRPr lang="en-US"/>
                    </a:p>
                    <a:p>
                      <a:r>
                        <a:rPr lang="en-US"/>
                        <a:t>Discussions and conclusion</a:t>
                      </a:r>
                      <a:endParaRPr lang="en-GB"/>
                    </a:p>
                  </a:txBody>
                  <a:tcPr/>
                </a:tc>
                <a:extLst>
                  <a:ext uri="{0D108BD9-81ED-4DB2-BD59-A6C34878D82A}">
                    <a16:rowId xmlns:a16="http://schemas.microsoft.com/office/drawing/2014/main" val="312898103"/>
                  </a:ext>
                </a:extLst>
              </a:tr>
            </a:tbl>
          </a:graphicData>
        </a:graphic>
      </p:graphicFrame>
      <p:sp>
        <p:nvSpPr>
          <p:cNvPr id="4" name="TextBox 3">
            <a:extLst>
              <a:ext uri="{FF2B5EF4-FFF2-40B4-BE49-F238E27FC236}">
                <a16:creationId xmlns:a16="http://schemas.microsoft.com/office/drawing/2014/main" id="{4B2B0868-778D-4E42-BB9F-0218B84114EF}"/>
              </a:ext>
            </a:extLst>
          </p:cNvPr>
          <p:cNvSpPr txBox="1"/>
          <p:nvPr/>
        </p:nvSpPr>
        <p:spPr>
          <a:xfrm>
            <a:off x="9276608" y="619891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Roxanne Finn 2121653</a:t>
            </a:r>
          </a:p>
        </p:txBody>
      </p:sp>
    </p:spTree>
    <p:extLst>
      <p:ext uri="{BB962C8B-B14F-4D97-AF65-F5344CB8AC3E}">
        <p14:creationId xmlns:p14="http://schemas.microsoft.com/office/powerpoint/2010/main" val="3127282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hought Bubble: Cloud 4">
            <a:extLst>
              <a:ext uri="{FF2B5EF4-FFF2-40B4-BE49-F238E27FC236}">
                <a16:creationId xmlns:a16="http://schemas.microsoft.com/office/drawing/2014/main" id="{7168B0D1-DD2E-4935-B2B6-480C56EED0F4}"/>
              </a:ext>
            </a:extLst>
          </p:cNvPr>
          <p:cNvSpPr/>
          <p:nvPr/>
        </p:nvSpPr>
        <p:spPr>
          <a:xfrm>
            <a:off x="4056462" y="2160589"/>
            <a:ext cx="5217539" cy="388077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a:bodyPr>
          <a:lstStyle/>
          <a:p>
            <a:pPr indent="-228600">
              <a:spcBef>
                <a:spcPts val="1000"/>
              </a:spcBef>
              <a:buClr>
                <a:schemeClr val="accent1"/>
              </a:buClr>
              <a:buSzPct val="80000"/>
              <a:buFont typeface="Wingdings 3" charset="2"/>
              <a:buChar char=""/>
            </a:pPr>
            <a:r>
              <a:rPr lang="en-US">
                <a:solidFill>
                  <a:schemeClr val="tx1">
                    <a:lumMod val="75000"/>
                    <a:lumOff val="25000"/>
                  </a:schemeClr>
                </a:solidFill>
              </a:rPr>
              <a:t>Our hypothesis is that the most used digital tool in UWTSD is video conferencing. Another digital tool that we hypothesis is file sharing. The last digital tool used for collaboration is a game-based learning tool. </a:t>
            </a:r>
          </a:p>
          <a:p>
            <a:pPr indent="-228600">
              <a:spcBef>
                <a:spcPts val="1000"/>
              </a:spcBef>
              <a:buClr>
                <a:schemeClr val="accent1"/>
              </a:buClr>
              <a:buSzPct val="80000"/>
              <a:buFont typeface="Wingdings 3" charset="2"/>
              <a:buChar char=""/>
            </a:pPr>
            <a:endParaRPr lang="en-US">
              <a:solidFill>
                <a:schemeClr val="tx1">
                  <a:lumMod val="75000"/>
                  <a:lumOff val="25000"/>
                </a:schemeClr>
              </a:solidFill>
            </a:endParaRPr>
          </a:p>
        </p:txBody>
      </p:sp>
      <p:pic>
        <p:nvPicPr>
          <p:cNvPr id="8" name="Picture 7" descr="Diagram, schematic&#10;&#10;Description automatically generated">
            <a:extLst>
              <a:ext uri="{FF2B5EF4-FFF2-40B4-BE49-F238E27FC236}">
                <a16:creationId xmlns:a16="http://schemas.microsoft.com/office/drawing/2014/main" id="{715FC4B7-207F-4DAC-8193-E8ABAA6E59A3}"/>
              </a:ext>
            </a:extLst>
          </p:cNvPr>
          <p:cNvPicPr>
            <a:picLocks noChangeAspect="1"/>
          </p:cNvPicPr>
          <p:nvPr/>
        </p:nvPicPr>
        <p:blipFill>
          <a:blip r:embed="rId2"/>
          <a:stretch>
            <a:fillRect/>
          </a:stretch>
        </p:blipFill>
        <p:spPr>
          <a:xfrm>
            <a:off x="951427" y="3439020"/>
            <a:ext cx="2602341" cy="2602341"/>
          </a:xfrm>
          <a:prstGeom prst="rect">
            <a:avLst/>
          </a:prstGeom>
        </p:spPr>
      </p:pic>
      <p:sp>
        <p:nvSpPr>
          <p:cNvPr id="9" name="Title 1">
            <a:extLst>
              <a:ext uri="{FF2B5EF4-FFF2-40B4-BE49-F238E27FC236}">
                <a16:creationId xmlns:a16="http://schemas.microsoft.com/office/drawing/2014/main" id="{11BB3C8A-8EF5-4A96-97EE-00BAAE237567}"/>
              </a:ext>
            </a:extLst>
          </p:cNvPr>
          <p:cNvSpPr>
            <a:spLocks noGrp="1"/>
          </p:cNvSpPr>
          <p:nvPr>
            <p:ph type="title"/>
          </p:nvPr>
        </p:nvSpPr>
        <p:spPr>
          <a:xfrm>
            <a:off x="4227366" y="481263"/>
            <a:ext cx="3737268" cy="1320800"/>
          </a:xfrm>
        </p:spPr>
        <p:txBody>
          <a:bodyPr>
            <a:normAutofit/>
          </a:bodyPr>
          <a:lstStyle/>
          <a:p>
            <a:r>
              <a:rPr lang="en-US"/>
              <a:t>Hypothesis </a:t>
            </a:r>
            <a:endParaRPr lang="en-GB"/>
          </a:p>
        </p:txBody>
      </p:sp>
      <p:sp>
        <p:nvSpPr>
          <p:cNvPr id="2" name="TextBox 1">
            <a:extLst>
              <a:ext uri="{FF2B5EF4-FFF2-40B4-BE49-F238E27FC236}">
                <a16:creationId xmlns:a16="http://schemas.microsoft.com/office/drawing/2014/main" id="{D4893976-1F61-41DC-AF7A-C6CCD27FBE74}"/>
              </a:ext>
            </a:extLst>
          </p:cNvPr>
          <p:cNvSpPr txBox="1"/>
          <p:nvPr/>
        </p:nvSpPr>
        <p:spPr>
          <a:xfrm>
            <a:off x="9274001" y="6181344"/>
            <a:ext cx="2850943" cy="369332"/>
          </a:xfrm>
          <a:prstGeom prst="rect">
            <a:avLst/>
          </a:prstGeom>
          <a:noFill/>
        </p:spPr>
        <p:txBody>
          <a:bodyPr wrap="square" rtlCol="0">
            <a:spAutoFit/>
          </a:bodyPr>
          <a:lstStyle/>
          <a:p>
            <a:r>
              <a:rPr lang="en-US" dirty="0"/>
              <a:t>Sadeka Dhali 2122280</a:t>
            </a:r>
            <a:endParaRPr lang="en-GB" dirty="0"/>
          </a:p>
        </p:txBody>
      </p:sp>
    </p:spTree>
    <p:extLst>
      <p:ext uri="{BB962C8B-B14F-4D97-AF65-F5344CB8AC3E}">
        <p14:creationId xmlns:p14="http://schemas.microsoft.com/office/powerpoint/2010/main" val="2731922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Map&#10;&#10;Description automatically generated">
            <a:extLst>
              <a:ext uri="{FF2B5EF4-FFF2-40B4-BE49-F238E27FC236}">
                <a16:creationId xmlns:a16="http://schemas.microsoft.com/office/drawing/2014/main" id="{937C1AC5-2C00-4621-95A4-4E38FB86AF8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889" r="1" b="1"/>
          <a:stretch/>
        </p:blipFill>
        <p:spPr>
          <a:xfrm>
            <a:off x="0" y="-244405"/>
            <a:ext cx="12614680" cy="7095747"/>
          </a:xfrm>
          <a:prstGeom prst="rect">
            <a:avLst/>
          </a:prstGeom>
        </p:spPr>
      </p:pic>
      <p:sp>
        <p:nvSpPr>
          <p:cNvPr id="7" name="TextBox 6">
            <a:extLst>
              <a:ext uri="{FF2B5EF4-FFF2-40B4-BE49-F238E27FC236}">
                <a16:creationId xmlns:a16="http://schemas.microsoft.com/office/drawing/2014/main" id="{58631328-0AF3-4B33-BF31-D4F164FC7889}"/>
              </a:ext>
            </a:extLst>
          </p:cNvPr>
          <p:cNvSpPr txBox="1"/>
          <p:nvPr/>
        </p:nvSpPr>
        <p:spPr>
          <a:xfrm>
            <a:off x="525517" y="3173159"/>
            <a:ext cx="4705906" cy="271066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solidFill>
                  <a:schemeClr val="bg1"/>
                </a:solidFill>
              </a:rPr>
              <a:t>With video conferencing and file sharing, the user is able to communicate and interact with other users. No matter where they are, students and lecturers can connect without disruption. Finally, a game-based tool  enables students to  compete with each other .  </a:t>
            </a:r>
          </a:p>
        </p:txBody>
      </p:sp>
      <p:sp>
        <p:nvSpPr>
          <p:cNvPr id="5" name="TextBox 4">
            <a:extLst>
              <a:ext uri="{FF2B5EF4-FFF2-40B4-BE49-F238E27FC236}">
                <a16:creationId xmlns:a16="http://schemas.microsoft.com/office/drawing/2014/main" id="{2DC2E7B1-A85C-4B26-BE63-0AD653164F7B}"/>
              </a:ext>
            </a:extLst>
          </p:cNvPr>
          <p:cNvSpPr txBox="1"/>
          <p:nvPr/>
        </p:nvSpPr>
        <p:spPr>
          <a:xfrm>
            <a:off x="9795190" y="6413531"/>
            <a:ext cx="2455718" cy="206991"/>
          </a:xfrm>
          <a:prstGeom prst="rect">
            <a:avLst/>
          </a:prstGeom>
          <a:solidFill>
            <a:srgbClr val="000000"/>
          </a:solidFill>
        </p:spPr>
        <p:txBody>
          <a:bodyPr wrap="square" rtlCol="0">
            <a:spAutoFit/>
          </a:bodyPr>
          <a:lstStyle/>
          <a:p>
            <a:pPr algn="r">
              <a:spcAft>
                <a:spcPts val="600"/>
              </a:spcAft>
            </a:pPr>
            <a:r>
              <a:rPr lang="en-GB" sz="700">
                <a:solidFill>
                  <a:schemeClr val="bg1"/>
                </a:solidFill>
                <a:hlinkClick r:id="rId3" tooltip="https://digital.report/global-vs-national-internet/">
                  <a:extLst>
                    <a:ext uri="{A12FA001-AC4F-418D-AE19-62706E023703}">
                      <ahyp:hlinkClr xmlns:ahyp="http://schemas.microsoft.com/office/drawing/2018/hyperlinkcolor" val="tx"/>
                    </a:ext>
                  </a:extLst>
                </a:hlinkClick>
              </a:rPr>
              <a:t>This Photo</a:t>
            </a:r>
            <a:r>
              <a:rPr lang="en-GB" sz="700">
                <a:solidFill>
                  <a:schemeClr val="bg1"/>
                </a:solidFill>
              </a:rPr>
              <a:t> by Unknown Author is licensed under </a:t>
            </a:r>
            <a:r>
              <a:rPr lang="en-GB" sz="700">
                <a:solidFill>
                  <a:schemeClr val="bg1"/>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chemeClr val="bg1"/>
              </a:solidFill>
            </a:endParaRPr>
          </a:p>
        </p:txBody>
      </p:sp>
      <p:sp>
        <p:nvSpPr>
          <p:cNvPr id="2" name="TextBox 1">
            <a:extLst>
              <a:ext uri="{FF2B5EF4-FFF2-40B4-BE49-F238E27FC236}">
                <a16:creationId xmlns:a16="http://schemas.microsoft.com/office/drawing/2014/main" id="{BDA44393-F51F-4177-8808-FF1D75B81A0E}"/>
              </a:ext>
            </a:extLst>
          </p:cNvPr>
          <p:cNvSpPr txBox="1"/>
          <p:nvPr/>
        </p:nvSpPr>
        <p:spPr>
          <a:xfrm>
            <a:off x="8870867" y="23156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FFFF"/>
                </a:solidFill>
              </a:rPr>
              <a:t>Sadeka Dhali 2122280</a:t>
            </a:r>
          </a:p>
        </p:txBody>
      </p:sp>
    </p:spTree>
    <p:extLst>
      <p:ext uri="{BB962C8B-B14F-4D97-AF65-F5344CB8AC3E}">
        <p14:creationId xmlns:p14="http://schemas.microsoft.com/office/powerpoint/2010/main" val="1117569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050DB-3A0E-4D39-827B-51BFDA467AAF}"/>
              </a:ext>
            </a:extLst>
          </p:cNvPr>
          <p:cNvSpPr>
            <a:spLocks noGrp="1"/>
          </p:cNvSpPr>
          <p:nvPr>
            <p:ph type="title"/>
          </p:nvPr>
        </p:nvSpPr>
        <p:spPr/>
        <p:txBody>
          <a:bodyPr/>
          <a:lstStyle/>
          <a:p>
            <a:r>
              <a:rPr lang="en-US"/>
              <a:t>Reference list </a:t>
            </a:r>
            <a:endParaRPr lang="en-GB"/>
          </a:p>
        </p:txBody>
      </p:sp>
      <p:sp>
        <p:nvSpPr>
          <p:cNvPr id="3" name="Content Placeholder 2">
            <a:extLst>
              <a:ext uri="{FF2B5EF4-FFF2-40B4-BE49-F238E27FC236}">
                <a16:creationId xmlns:a16="http://schemas.microsoft.com/office/drawing/2014/main" id="{3603AFB2-3A63-40D0-967D-3CAC2A828A2A}"/>
              </a:ext>
            </a:extLst>
          </p:cNvPr>
          <p:cNvSpPr>
            <a:spLocks noGrp="1"/>
          </p:cNvSpPr>
          <p:nvPr>
            <p:ph idx="1"/>
          </p:nvPr>
        </p:nvSpPr>
        <p:spPr/>
        <p:txBody>
          <a:bodyPr vert="horz" lIns="91440" tIns="45720" rIns="91440" bIns="45720" rtlCol="0" anchor="t">
            <a:normAutofit/>
          </a:bodyPr>
          <a:lstStyle/>
          <a:p>
            <a:r>
              <a:rPr lang="en-GB"/>
              <a:t>Prensky, M (2003). Game based learning</a:t>
            </a:r>
          </a:p>
          <a:p>
            <a:r>
              <a:rPr lang="en-GB"/>
              <a:t>F Oberholzer-gee, K Strumpf (2010) journals. Uchigago.edu cited by 254</a:t>
            </a:r>
          </a:p>
          <a:p>
            <a:r>
              <a:rPr lang="en-GB"/>
              <a:t>Mark NK Saunders (2019) Research methods for business students, edition 8, chapter 4, Pearson Education</a:t>
            </a:r>
          </a:p>
          <a:p>
            <a:r>
              <a:rPr lang="en-GB">
                <a:hlinkClick r:id="rId2"/>
              </a:rPr>
              <a:t>https://www.eposaudio.com</a:t>
            </a:r>
            <a:r>
              <a:rPr lang="en-GB"/>
              <a:t> (2021) video conferencing</a:t>
            </a:r>
          </a:p>
          <a:p>
            <a:r>
              <a:rPr lang="en-GB"/>
              <a:t>Danton S char (2020) The American journal of bioethics, volume 20 pages 7-17 </a:t>
            </a:r>
            <a:r>
              <a:rPr lang="en-GB" err="1"/>
              <a:t>Micheal</a:t>
            </a:r>
            <a:r>
              <a:rPr lang="en-GB"/>
              <a:t> D Abramoff &amp; Chris Feudther </a:t>
            </a:r>
          </a:p>
        </p:txBody>
      </p:sp>
      <p:sp>
        <p:nvSpPr>
          <p:cNvPr id="4" name="TextBox 3">
            <a:extLst>
              <a:ext uri="{FF2B5EF4-FFF2-40B4-BE49-F238E27FC236}">
                <a16:creationId xmlns:a16="http://schemas.microsoft.com/office/drawing/2014/main" id="{673A97C3-2B32-4AFA-AD90-A0942B2BF1E5}"/>
              </a:ext>
            </a:extLst>
          </p:cNvPr>
          <p:cNvSpPr txBox="1"/>
          <p:nvPr/>
        </p:nvSpPr>
        <p:spPr>
          <a:xfrm>
            <a:off x="9080738" y="6040037"/>
            <a:ext cx="24844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2121653 Roxanne </a:t>
            </a:r>
            <a:r>
              <a:rPr lang="en-GB" err="1"/>
              <a:t>FInn</a:t>
            </a:r>
          </a:p>
        </p:txBody>
      </p:sp>
    </p:spTree>
    <p:extLst>
      <p:ext uri="{BB962C8B-B14F-4D97-AF65-F5344CB8AC3E}">
        <p14:creationId xmlns:p14="http://schemas.microsoft.com/office/powerpoint/2010/main" val="3158731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id="{27577DEC-D9A5-404D-9789-702F4319B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CEEA9366-CEA8-4F23-B065-4337F0D836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3" name="Straight Connector 22">
              <a:extLst>
                <a:ext uri="{FF2B5EF4-FFF2-40B4-BE49-F238E27FC236}">
                  <a16:creationId xmlns:a16="http://schemas.microsoft.com/office/drawing/2014/main" id="{904A03D6-39B4-4278-9BE1-A07E024499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BE459AF-3736-4886-82E0-9B5DA427B5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4B6B88EF-180C-4E39-8A3F-A52E87110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52DFAACF-64D0-4621-8FF4-E2F03C3E8D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36611FF0-65B3-49DB-97C6-1B72AAD0F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0F7407FE-86B1-4890-9D80-9406FBF29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9">
              <a:extLst>
                <a:ext uri="{FF2B5EF4-FFF2-40B4-BE49-F238E27FC236}">
                  <a16:creationId xmlns:a16="http://schemas.microsoft.com/office/drawing/2014/main" id="{EBD42D5B-8F87-45B3-98B3-C66944F92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F5E04699-59E1-4468-9E7C-83070EEB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F2AE8F13-9A52-4D7F-9637-321EA7CF32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D501E95E-E5BE-4D63-A07F-7173CFAD73F4}"/>
              </a:ext>
            </a:extLst>
          </p:cNvPr>
          <p:cNvSpPr>
            <a:spLocks noGrp="1"/>
          </p:cNvSpPr>
          <p:nvPr>
            <p:ph type="title"/>
          </p:nvPr>
        </p:nvSpPr>
        <p:spPr>
          <a:xfrm>
            <a:off x="1507067" y="2404534"/>
            <a:ext cx="7766936" cy="1646302"/>
          </a:xfrm>
        </p:spPr>
        <p:txBody>
          <a:bodyPr vert="horz" lIns="91440" tIns="45720" rIns="91440" bIns="45720" rtlCol="0" anchor="b">
            <a:normAutofit/>
          </a:bodyPr>
          <a:lstStyle/>
          <a:p>
            <a:pPr algn="r"/>
            <a:r>
              <a:rPr lang="en-US" sz="5400"/>
              <a:t>Thank you for listening </a:t>
            </a:r>
          </a:p>
        </p:txBody>
      </p:sp>
    </p:spTree>
    <p:extLst>
      <p:ext uri="{BB962C8B-B14F-4D97-AF65-F5344CB8AC3E}">
        <p14:creationId xmlns:p14="http://schemas.microsoft.com/office/powerpoint/2010/main" val="259749626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694</Words>
  <Application>Microsoft Office PowerPoint</Application>
  <PresentationFormat>Widescreen</PresentationFormat>
  <Paragraphs>118</Paragraphs>
  <Slides>13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Calibri</vt:lpstr>
      <vt:lpstr>Corbel</vt:lpstr>
      <vt:lpstr>Trebuchet MS</vt:lpstr>
      <vt:lpstr>Wingdings</vt:lpstr>
      <vt:lpstr>Wingdings 3</vt:lpstr>
      <vt:lpstr>Facet</vt:lpstr>
      <vt:lpstr>Basis</vt:lpstr>
      <vt:lpstr>How do we use technology to collaborate at UWTSD?  Sadeka Dhali 2122280 kadiatou Diallo 2118524 Shahanara Bibi 2116667 Hanim Slim 1914720 Roxanne Finn 2121653</vt:lpstr>
      <vt:lpstr>Introduction</vt:lpstr>
      <vt:lpstr>Rationale </vt:lpstr>
      <vt:lpstr>PowerPoint Presentation</vt:lpstr>
      <vt:lpstr>Proposed Methods </vt:lpstr>
      <vt:lpstr>PowerPoint Presentation</vt:lpstr>
      <vt:lpstr>Ethical considerations </vt:lpstr>
      <vt:lpstr>Ethical principles</vt:lpstr>
      <vt:lpstr>Research timeline</vt:lpstr>
      <vt:lpstr>Hypothesis </vt:lpstr>
      <vt:lpstr>PowerPoint Presentation</vt:lpstr>
      <vt:lpstr>Reference list </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Sadeka Ghani Dhali (2122280)</dc:creator>
  <cp:lastModifiedBy>Sadeka Dhali</cp:lastModifiedBy>
  <cp:revision>2</cp:revision>
  <dcterms:created xsi:type="dcterms:W3CDTF">2022-02-26T16:21:19Z</dcterms:created>
  <dcterms:modified xsi:type="dcterms:W3CDTF">2022-02-27T14:52:39Z</dcterms:modified>
</cp:coreProperties>
</file>