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9" r:id="rId3"/>
    <p:sldId id="271" r:id="rId4"/>
    <p:sldId id="273" r:id="rId5"/>
    <p:sldId id="272" r:id="rId6"/>
    <p:sldId id="275" r:id="rId7"/>
    <p:sldId id="258" r:id="rId8"/>
    <p:sldId id="276" r:id="rId9"/>
    <p:sldId id="277" r:id="rId10"/>
    <p:sldId id="278" r:id="rId11"/>
    <p:sldId id="259" r:id="rId12"/>
    <p:sldId id="279" r:id="rId13"/>
    <p:sldId id="286" r:id="rId14"/>
    <p:sldId id="281" r:id="rId15"/>
    <p:sldId id="280" r:id="rId16"/>
    <p:sldId id="284" r:id="rId17"/>
    <p:sldId id="282" r:id="rId18"/>
    <p:sldId id="283" r:id="rId19"/>
    <p:sldId id="285" r:id="rId20"/>
    <p:sldId id="274" r:id="rId2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7" autoAdjust="0"/>
    <p:restoredTop sz="94660"/>
  </p:normalViewPr>
  <p:slideViewPr>
    <p:cSldViewPr snapToGrid="0">
      <p:cViewPr varScale="1">
        <p:scale>
          <a:sx n="84" d="100"/>
          <a:sy n="84" d="100"/>
        </p:scale>
        <p:origin x="950" y="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C646BD4-78E6-4F37-A6DC-D9A589C9E0C5}" type="datetimeFigureOut">
              <a:rPr lang="en-GB" smtClean="0"/>
              <a:t>30/10/2020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A9C3D3-C92B-4DA5-B4EC-E8B9F8C05CBB}" type="slidenum">
              <a:rPr lang="en-GB" smtClean="0"/>
              <a:t>‹#›</a:t>
            </a:fld>
            <a:endParaRPr lang="en-GB"/>
          </a:p>
        </p:txBody>
      </p:sp>
    </p:spTree>
    <p:extLst>
      <p:ext uri="{BB962C8B-B14F-4D97-AF65-F5344CB8AC3E}">
        <p14:creationId xmlns:p14="http://schemas.microsoft.com/office/powerpoint/2010/main" val="6816163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C646BD4-78E6-4F37-A6DC-D9A589C9E0C5}" type="datetimeFigureOut">
              <a:rPr lang="en-GB" smtClean="0"/>
              <a:t>30/10/2020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A9C3D3-C92B-4DA5-B4EC-E8B9F8C05CBB}" type="slidenum">
              <a:rPr lang="en-GB" smtClean="0"/>
              <a:t>‹#›</a:t>
            </a:fld>
            <a:endParaRPr lang="en-GB"/>
          </a:p>
        </p:txBody>
      </p:sp>
    </p:spTree>
    <p:extLst>
      <p:ext uri="{BB962C8B-B14F-4D97-AF65-F5344CB8AC3E}">
        <p14:creationId xmlns:p14="http://schemas.microsoft.com/office/powerpoint/2010/main" val="19164809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C646BD4-78E6-4F37-A6DC-D9A589C9E0C5}" type="datetimeFigureOut">
              <a:rPr lang="en-GB" smtClean="0"/>
              <a:t>30/10/2020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A9C3D3-C92B-4DA5-B4EC-E8B9F8C05CBB}" type="slidenum">
              <a:rPr lang="en-GB" smtClean="0"/>
              <a:t>‹#›</a:t>
            </a:fld>
            <a:endParaRPr lang="en-GB"/>
          </a:p>
        </p:txBody>
      </p:sp>
    </p:spTree>
    <p:extLst>
      <p:ext uri="{BB962C8B-B14F-4D97-AF65-F5344CB8AC3E}">
        <p14:creationId xmlns:p14="http://schemas.microsoft.com/office/powerpoint/2010/main" val="24874479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C646BD4-78E6-4F37-A6DC-D9A589C9E0C5}" type="datetimeFigureOut">
              <a:rPr lang="en-GB" smtClean="0"/>
              <a:t>30/10/2020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CA9C3D3-C92B-4DA5-B4EC-E8B9F8C05CBB}" type="slidenum">
              <a:rPr lang="en-GB" smtClean="0"/>
              <a:t>‹#›</a:t>
            </a:fld>
            <a:endParaRPr lang="en-GB"/>
          </a:p>
        </p:txBody>
      </p:sp>
    </p:spTree>
    <p:extLst>
      <p:ext uri="{BB962C8B-B14F-4D97-AF65-F5344CB8AC3E}">
        <p14:creationId xmlns:p14="http://schemas.microsoft.com/office/powerpoint/2010/main" val="3550073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C646BD4-78E6-4F37-A6DC-D9A589C9E0C5}" type="datetimeFigureOut">
              <a:rPr lang="en-GB" smtClean="0"/>
              <a:t>30/10/2020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CA9C3D3-C92B-4DA5-B4EC-E8B9F8C05CBB}" type="slidenum">
              <a:rPr lang="en-GB" smtClean="0"/>
              <a:t>‹#›</a:t>
            </a:fld>
            <a:endParaRPr lang="en-GB"/>
          </a:p>
        </p:txBody>
      </p:sp>
    </p:spTree>
    <p:extLst>
      <p:ext uri="{BB962C8B-B14F-4D97-AF65-F5344CB8AC3E}">
        <p14:creationId xmlns:p14="http://schemas.microsoft.com/office/powerpoint/2010/main" val="32304242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C646BD4-78E6-4F37-A6DC-D9A589C9E0C5}" type="datetimeFigureOut">
              <a:rPr lang="en-GB" smtClean="0"/>
              <a:t>30/10/2020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CA9C3D3-C92B-4DA5-B4EC-E8B9F8C05CBB}" type="slidenum">
              <a:rPr lang="en-GB" smtClean="0"/>
              <a:t>‹#›</a:t>
            </a:fld>
            <a:endParaRPr lang="en-GB"/>
          </a:p>
        </p:txBody>
      </p:sp>
    </p:spTree>
    <p:extLst>
      <p:ext uri="{BB962C8B-B14F-4D97-AF65-F5344CB8AC3E}">
        <p14:creationId xmlns:p14="http://schemas.microsoft.com/office/powerpoint/2010/main" val="14962421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C646BD4-78E6-4F37-A6DC-D9A589C9E0C5}" type="datetimeFigureOut">
              <a:rPr lang="en-GB" smtClean="0"/>
              <a:t>30/10/2020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CA9C3D3-C92B-4DA5-B4EC-E8B9F8C05CBB}" type="slidenum">
              <a:rPr lang="en-GB" smtClean="0"/>
              <a:t>‹#›</a:t>
            </a:fld>
            <a:endParaRPr lang="en-GB"/>
          </a:p>
        </p:txBody>
      </p:sp>
    </p:spTree>
    <p:extLst>
      <p:ext uri="{BB962C8B-B14F-4D97-AF65-F5344CB8AC3E}">
        <p14:creationId xmlns:p14="http://schemas.microsoft.com/office/powerpoint/2010/main" val="29342539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C646BD4-78E6-4F37-A6DC-D9A589C9E0C5}" type="datetimeFigureOut">
              <a:rPr lang="en-GB" smtClean="0"/>
              <a:t>30/10/2020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CA9C3D3-C92B-4DA5-B4EC-E8B9F8C05CBB}" type="slidenum">
              <a:rPr lang="en-GB" smtClean="0"/>
              <a:t>‹#›</a:t>
            </a:fld>
            <a:endParaRPr lang="en-GB"/>
          </a:p>
        </p:txBody>
      </p:sp>
    </p:spTree>
    <p:extLst>
      <p:ext uri="{BB962C8B-B14F-4D97-AF65-F5344CB8AC3E}">
        <p14:creationId xmlns:p14="http://schemas.microsoft.com/office/powerpoint/2010/main" val="5379595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C646BD4-78E6-4F37-A6DC-D9A589C9E0C5}" type="datetimeFigureOut">
              <a:rPr lang="en-GB" smtClean="0"/>
              <a:t>30/10/2020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CA9C3D3-C92B-4DA5-B4EC-E8B9F8C05CBB}" type="slidenum">
              <a:rPr lang="en-GB" smtClean="0"/>
              <a:t>‹#›</a:t>
            </a:fld>
            <a:endParaRPr lang="en-GB"/>
          </a:p>
        </p:txBody>
      </p:sp>
    </p:spTree>
    <p:extLst>
      <p:ext uri="{BB962C8B-B14F-4D97-AF65-F5344CB8AC3E}">
        <p14:creationId xmlns:p14="http://schemas.microsoft.com/office/powerpoint/2010/main" val="7739767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C646BD4-78E6-4F37-A6DC-D9A589C9E0C5}" type="datetimeFigureOut">
              <a:rPr lang="en-GB" smtClean="0"/>
              <a:t>30/10/2020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A9C3D3-C92B-4DA5-B4EC-E8B9F8C05CBB}" type="slidenum">
              <a:rPr lang="en-GB" smtClean="0"/>
              <a:t>‹#›</a:t>
            </a:fld>
            <a:endParaRPr lang="en-GB"/>
          </a:p>
        </p:txBody>
      </p:sp>
    </p:spTree>
    <p:extLst>
      <p:ext uri="{BB962C8B-B14F-4D97-AF65-F5344CB8AC3E}">
        <p14:creationId xmlns:p14="http://schemas.microsoft.com/office/powerpoint/2010/main" val="26155535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C646BD4-78E6-4F37-A6DC-D9A589C9E0C5}" type="datetimeFigureOut">
              <a:rPr lang="en-GB" smtClean="0"/>
              <a:t>30/10/2020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A9C3D3-C92B-4DA5-B4EC-E8B9F8C05CBB}" type="slidenum">
              <a:rPr lang="en-GB" smtClean="0"/>
              <a:t>‹#›</a:t>
            </a:fld>
            <a:endParaRPr lang="en-GB"/>
          </a:p>
        </p:txBody>
      </p:sp>
    </p:spTree>
    <p:extLst>
      <p:ext uri="{BB962C8B-B14F-4D97-AF65-F5344CB8AC3E}">
        <p14:creationId xmlns:p14="http://schemas.microsoft.com/office/powerpoint/2010/main" val="2900776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C646BD4-78E6-4F37-A6DC-D9A589C9E0C5}" type="datetimeFigureOut">
              <a:rPr lang="en-GB" smtClean="0"/>
              <a:t>30/10/2020</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CA9C3D3-C92B-4DA5-B4EC-E8B9F8C05CBB}" type="slidenum">
              <a:rPr lang="en-GB" smtClean="0"/>
              <a:t>‹#›</a:t>
            </a:fld>
            <a:endParaRPr lang="en-GB"/>
          </a:p>
        </p:txBody>
      </p:sp>
    </p:spTree>
    <p:extLst>
      <p:ext uri="{BB962C8B-B14F-4D97-AF65-F5344CB8AC3E}">
        <p14:creationId xmlns:p14="http://schemas.microsoft.com/office/powerpoint/2010/main" val="325253042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gi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gi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 Id="rId4" Type="http://schemas.openxmlformats.org/officeDocument/2006/relationships/image" Target="../media/image17.jpeg"/></Relationships>
</file>

<file path=ppt/slides/_rels/slide13.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jpeg"/><Relationship Id="rId1" Type="http://schemas.openxmlformats.org/officeDocument/2006/relationships/slideLayout" Target="../slideLayouts/slideLayout2.xml"/><Relationship Id="rId5" Type="http://schemas.openxmlformats.org/officeDocument/2006/relationships/image" Target="../media/image30.jpeg"/><Relationship Id="rId4" Type="http://schemas.openxmlformats.org/officeDocument/2006/relationships/image" Target="../media/image29.jpeg"/></Relationships>
</file>

<file path=ppt/slides/_rels/slide20.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3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B9DB218-FC52-4460-8BBF-29F27CA159D8}"/>
              </a:ext>
            </a:extLst>
          </p:cNvPr>
          <p:cNvSpPr>
            <a:spLocks noGrp="1"/>
          </p:cNvSpPr>
          <p:nvPr>
            <p:ph type="title"/>
          </p:nvPr>
        </p:nvSpPr>
        <p:spPr>
          <a:xfrm>
            <a:off x="486696" y="629266"/>
            <a:ext cx="2629122" cy="1622321"/>
          </a:xfrm>
        </p:spPr>
        <p:txBody>
          <a:bodyPr>
            <a:normAutofit/>
          </a:bodyPr>
          <a:lstStyle/>
          <a:p>
            <a:r>
              <a:rPr lang="en-GB" sz="2400" b="1">
                <a:latin typeface="+mn-lt"/>
              </a:rPr>
              <a:t>HPCH5009/6009  China in the World</a:t>
            </a:r>
            <a:br>
              <a:rPr lang="en-GB" sz="2400" b="1"/>
            </a:br>
            <a:r>
              <a:rPr lang="en-GB" sz="2400" b="1">
                <a:latin typeface="+mn-lt"/>
              </a:rPr>
              <a:t>Lecture 7: China’s Rise since 2000</a:t>
            </a:r>
            <a:endParaRPr lang="en-GB" sz="2400">
              <a:latin typeface="+mn-lt"/>
            </a:endParaRPr>
          </a:p>
        </p:txBody>
      </p:sp>
      <p:sp>
        <p:nvSpPr>
          <p:cNvPr id="5" name="Content Placeholder 4">
            <a:extLst>
              <a:ext uri="{FF2B5EF4-FFF2-40B4-BE49-F238E27FC236}">
                <a16:creationId xmlns:a16="http://schemas.microsoft.com/office/drawing/2014/main" id="{513A7BA0-3643-45B7-A93A-68AA1627A8CB}"/>
              </a:ext>
            </a:extLst>
          </p:cNvPr>
          <p:cNvSpPr>
            <a:spLocks noGrp="1"/>
          </p:cNvSpPr>
          <p:nvPr>
            <p:ph idx="1"/>
          </p:nvPr>
        </p:nvSpPr>
        <p:spPr>
          <a:xfrm>
            <a:off x="486698" y="2438400"/>
            <a:ext cx="2629120" cy="3785419"/>
          </a:xfrm>
        </p:spPr>
        <p:txBody>
          <a:bodyPr>
            <a:normAutofit fontScale="92500" lnSpcReduction="10000"/>
          </a:bodyPr>
          <a:lstStyle/>
          <a:p>
            <a:pPr marL="0" indent="0">
              <a:buNone/>
            </a:pPr>
            <a:endParaRPr lang="en-GB" sz="1100" dirty="0"/>
          </a:p>
          <a:p>
            <a:pPr marL="0" indent="0">
              <a:buNone/>
            </a:pPr>
            <a:endParaRPr lang="en-GB" sz="1100" dirty="0"/>
          </a:p>
          <a:p>
            <a:pPr marL="0" indent="0">
              <a:buNone/>
            </a:pPr>
            <a:r>
              <a:rPr lang="en-GB" sz="1600" b="1" dirty="0"/>
              <a:t>In this class, we'll study China's industrial development since 2000, its campaign to eradicate rural poverty (and progress on the UN’s Human Development Index). We'll also consider massive rural-urban migration and the rapid growth of China's megacities, foreign capital in China and (state-led) outward investment: the rise of a new world power. The class will include a survey of China's worldwide </a:t>
            </a:r>
            <a:r>
              <a:rPr lang="en-GB" sz="1600" b="1" i="1" dirty="0"/>
              <a:t>Belt and Road</a:t>
            </a:r>
            <a:r>
              <a:rPr lang="en-GB" sz="1600" b="1" dirty="0"/>
              <a:t> strategic orientation.</a:t>
            </a:r>
          </a:p>
          <a:p>
            <a:pPr marL="0" indent="0">
              <a:buNone/>
            </a:pPr>
            <a:endParaRPr lang="en-GB" sz="1100" dirty="0"/>
          </a:p>
        </p:txBody>
      </p:sp>
      <p:sp>
        <p:nvSpPr>
          <p:cNvPr id="71" name="Rectangle 70">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9292" y="0"/>
            <a:ext cx="5664708"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42766" y="557784"/>
            <a:ext cx="4938073"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a:extLst>
              <a:ext uri="{FF2B5EF4-FFF2-40B4-BE49-F238E27FC236}">
                <a16:creationId xmlns:a16="http://schemas.microsoft.com/office/drawing/2014/main" id="{A01D5E34-2E6B-45A2-A2B1-8E773463FE3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054396" y="1719072"/>
            <a:ext cx="4514498" cy="3010564"/>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53411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35" name="Rectangle 134">
            <a:extLst>
              <a:ext uri="{FF2B5EF4-FFF2-40B4-BE49-F238E27FC236}">
                <a16:creationId xmlns:a16="http://schemas.microsoft.com/office/drawing/2014/main" id="{16C5FA50-8D52-4617-AF91-5C7B1C835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76717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0EAA4D-62C1-4746-ADAE-3B3510ED0E6D}"/>
              </a:ext>
            </a:extLst>
          </p:cNvPr>
          <p:cNvSpPr>
            <a:spLocks noGrp="1"/>
          </p:cNvSpPr>
          <p:nvPr>
            <p:ph type="title"/>
          </p:nvPr>
        </p:nvSpPr>
        <p:spPr>
          <a:xfrm>
            <a:off x="6820122" y="618681"/>
            <a:ext cx="1960404" cy="4794567"/>
          </a:xfrm>
        </p:spPr>
        <p:txBody>
          <a:bodyPr vert="horz" lIns="91440" tIns="45720" rIns="91440" bIns="45720" rtlCol="0" anchor="ctr">
            <a:normAutofit/>
          </a:bodyPr>
          <a:lstStyle/>
          <a:p>
            <a:r>
              <a:rPr lang="en-US" sz="3100" b="1">
                <a:solidFill>
                  <a:srgbClr val="FFFFFF"/>
                </a:solidFill>
              </a:rPr>
              <a:t>China’s economic growth 1973-2015</a:t>
            </a:r>
          </a:p>
        </p:txBody>
      </p:sp>
      <p:sp>
        <p:nvSpPr>
          <p:cNvPr id="137" name="Rounded Rectangle 9">
            <a:extLst>
              <a:ext uri="{FF2B5EF4-FFF2-40B4-BE49-F238E27FC236}">
                <a16:creationId xmlns:a16="http://schemas.microsoft.com/office/drawing/2014/main" id="{E223798C-12AD-4B0C-A50C-D676347D6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0015" y="484632"/>
            <a:ext cx="6096762" cy="5724144"/>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See the source image">
            <a:extLst>
              <a:ext uri="{FF2B5EF4-FFF2-40B4-BE49-F238E27FC236}">
                <a16:creationId xmlns:a16="http://schemas.microsoft.com/office/drawing/2014/main" id="{16CDC1DC-851E-4AD6-ADC9-5521BE4893F3}"/>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14741" r="4807" b="4"/>
          <a:stretch/>
        </p:blipFill>
        <p:spPr bwMode="auto">
          <a:xfrm>
            <a:off x="732188" y="942538"/>
            <a:ext cx="5372416" cy="4808332"/>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911980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DA02D4-E749-4577-9633-433E606C5FBB}"/>
              </a:ext>
            </a:extLst>
          </p:cNvPr>
          <p:cNvSpPr>
            <a:spLocks noGrp="1"/>
          </p:cNvSpPr>
          <p:nvPr>
            <p:ph type="title"/>
          </p:nvPr>
        </p:nvSpPr>
        <p:spPr>
          <a:xfrm>
            <a:off x="628650" y="365126"/>
            <a:ext cx="7886700" cy="1325563"/>
          </a:xfrm>
        </p:spPr>
        <p:txBody>
          <a:bodyPr/>
          <a:lstStyle/>
          <a:p>
            <a:r>
              <a:rPr lang="en-GB" b="1">
                <a:latin typeface="+mn-lt"/>
              </a:rPr>
              <a:t>Comparisons: China/India;  China/EU</a:t>
            </a:r>
            <a:endParaRPr lang="en-GB" b="1" dirty="0">
              <a:latin typeface="+mn-lt"/>
            </a:endParaRPr>
          </a:p>
        </p:txBody>
      </p:sp>
      <p:pic>
        <p:nvPicPr>
          <p:cNvPr id="2050" name="Picture 2" descr="See the source image">
            <a:extLst>
              <a:ext uri="{FF2B5EF4-FFF2-40B4-BE49-F238E27FC236}">
                <a16:creationId xmlns:a16="http://schemas.microsoft.com/office/drawing/2014/main" id="{3E7CFB99-48FF-4451-9D17-466DBDBABF1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4168" y="1767410"/>
            <a:ext cx="4060593" cy="3016906"/>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A9FA6E00-405E-4B70-8D46-53CE0D08BF89}"/>
              </a:ext>
            </a:extLst>
          </p:cNvPr>
          <p:cNvSpPr>
            <a:spLocks noGrp="1"/>
          </p:cNvSpPr>
          <p:nvPr>
            <p:ph idx="1"/>
          </p:nvPr>
        </p:nvSpPr>
        <p:spPr>
          <a:xfrm>
            <a:off x="628648" y="2204958"/>
            <a:ext cx="7886700" cy="4351338"/>
          </a:xfrm>
        </p:spPr>
        <p:txBody>
          <a:bodyPr/>
          <a:lstStyle/>
          <a:p>
            <a:pPr marL="0" indent="0">
              <a:buNone/>
            </a:pPr>
            <a:r>
              <a:rPr lang="en-GB"/>
              <a:t>  </a:t>
            </a:r>
            <a:endParaRPr lang="en-GB" dirty="0"/>
          </a:p>
        </p:txBody>
      </p:sp>
      <p:pic>
        <p:nvPicPr>
          <p:cNvPr id="2052" name="Picture 4" descr="See the source image">
            <a:extLst>
              <a:ext uri="{FF2B5EF4-FFF2-40B4-BE49-F238E27FC236}">
                <a16:creationId xmlns:a16="http://schemas.microsoft.com/office/drawing/2014/main" id="{217C0ED9-CBD3-4C9B-AB86-E7185BBC04E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54761" y="2543489"/>
            <a:ext cx="4392011" cy="25630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784441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5D1E13-133E-4F08-8808-29B2A7F10B0A}"/>
              </a:ext>
            </a:extLst>
          </p:cNvPr>
          <p:cNvSpPr>
            <a:spLocks noGrp="1"/>
          </p:cNvSpPr>
          <p:nvPr>
            <p:ph type="title"/>
          </p:nvPr>
        </p:nvSpPr>
        <p:spPr/>
        <p:txBody>
          <a:bodyPr/>
          <a:lstStyle/>
          <a:p>
            <a:r>
              <a:rPr lang="en-GB" b="1" dirty="0">
                <a:latin typeface="+mn-lt"/>
              </a:rPr>
              <a:t>China/USA 1960-2017</a:t>
            </a:r>
          </a:p>
        </p:txBody>
      </p:sp>
      <p:pic>
        <p:nvPicPr>
          <p:cNvPr id="4098" name="Picture 2" descr="See the source image">
            <a:extLst>
              <a:ext uri="{FF2B5EF4-FFF2-40B4-BE49-F238E27FC236}">
                <a16:creationId xmlns:a16="http://schemas.microsoft.com/office/drawing/2014/main" id="{AD2B4325-6A25-48C2-8512-C37A995AA956}"/>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088313" y="1836383"/>
            <a:ext cx="6967373" cy="4351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480389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66DC34-5959-424E-A272-CC12BEDA1235}"/>
              </a:ext>
            </a:extLst>
          </p:cNvPr>
          <p:cNvSpPr>
            <a:spLocks noGrp="1"/>
          </p:cNvSpPr>
          <p:nvPr>
            <p:ph type="title"/>
          </p:nvPr>
        </p:nvSpPr>
        <p:spPr>
          <a:xfrm>
            <a:off x="628650" y="365126"/>
            <a:ext cx="7886700" cy="1325563"/>
          </a:xfrm>
        </p:spPr>
        <p:txBody>
          <a:bodyPr>
            <a:normAutofit/>
          </a:bodyPr>
          <a:lstStyle/>
          <a:p>
            <a:r>
              <a:rPr lang="en-GB" b="1">
                <a:latin typeface="+mn-lt"/>
              </a:rPr>
              <a:t>China as a trading partner:</a:t>
            </a:r>
            <a:br>
              <a:rPr lang="en-GB" b="1">
                <a:latin typeface="+mn-lt"/>
              </a:rPr>
            </a:br>
            <a:r>
              <a:rPr lang="en-GB" sz="2000" b="1">
                <a:solidFill>
                  <a:srgbClr val="FF0000"/>
                </a:solidFill>
                <a:latin typeface="+mn-lt"/>
              </a:rPr>
              <a:t>Red</a:t>
            </a:r>
            <a:r>
              <a:rPr lang="en-GB" sz="2000" b="1">
                <a:latin typeface="+mn-lt"/>
              </a:rPr>
              <a:t> = top trading partner; </a:t>
            </a:r>
            <a:r>
              <a:rPr lang="en-GB" sz="2000" b="1">
                <a:solidFill>
                  <a:srgbClr val="FFC000"/>
                </a:solidFill>
                <a:latin typeface="+mn-lt"/>
              </a:rPr>
              <a:t>orange</a:t>
            </a:r>
            <a:r>
              <a:rPr lang="en-GB" sz="2000" b="1">
                <a:latin typeface="+mn-lt"/>
              </a:rPr>
              <a:t> = No. 2 trading partner;  </a:t>
            </a:r>
            <a:r>
              <a:rPr lang="en-GB" sz="2000" b="1">
                <a:highlight>
                  <a:srgbClr val="FFFF00"/>
                </a:highlight>
                <a:latin typeface="+mn-lt"/>
              </a:rPr>
              <a:t>yellow </a:t>
            </a:r>
            <a:r>
              <a:rPr lang="en-GB" sz="2000" b="1">
                <a:latin typeface="+mn-lt"/>
              </a:rPr>
              <a:t>= No. 3</a:t>
            </a:r>
            <a:endParaRPr lang="en-GB" sz="2000" b="1" dirty="0">
              <a:latin typeface="+mn-lt"/>
            </a:endParaRPr>
          </a:p>
        </p:txBody>
      </p:sp>
      <p:pic>
        <p:nvPicPr>
          <p:cNvPr id="4" name="Picture 2" descr="See the source image">
            <a:extLst>
              <a:ext uri="{FF2B5EF4-FFF2-40B4-BE49-F238E27FC236}">
                <a16:creationId xmlns:a16="http://schemas.microsoft.com/office/drawing/2014/main" id="{D2529DDA-6445-47A3-A98B-CBC9A3EE598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28650" y="1644969"/>
            <a:ext cx="7886700" cy="39433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63722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AA6587-D37B-4E4F-B304-99F10F5F8148}"/>
              </a:ext>
            </a:extLst>
          </p:cNvPr>
          <p:cNvSpPr>
            <a:spLocks noGrp="1"/>
          </p:cNvSpPr>
          <p:nvPr>
            <p:ph type="title"/>
          </p:nvPr>
        </p:nvSpPr>
        <p:spPr/>
        <p:txBody>
          <a:bodyPr/>
          <a:lstStyle/>
          <a:p>
            <a:r>
              <a:rPr lang="en-GB" b="1" dirty="0">
                <a:latin typeface="+mn-lt"/>
              </a:rPr>
              <a:t>US/China </a:t>
            </a:r>
            <a:br>
              <a:rPr lang="en-GB" b="1" dirty="0">
                <a:latin typeface="+mn-lt"/>
              </a:rPr>
            </a:br>
            <a:r>
              <a:rPr lang="en-GB" b="1" dirty="0">
                <a:latin typeface="+mn-lt"/>
              </a:rPr>
              <a:t>military power</a:t>
            </a:r>
          </a:p>
        </p:txBody>
      </p:sp>
      <p:pic>
        <p:nvPicPr>
          <p:cNvPr id="6146" name="Picture 2" descr="See the source image">
            <a:extLst>
              <a:ext uri="{FF2B5EF4-FFF2-40B4-BE49-F238E27FC236}">
                <a16:creationId xmlns:a16="http://schemas.microsoft.com/office/drawing/2014/main" id="{E34F6235-88EC-4D6A-8C16-0139CFFC1A9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862108" y="2133600"/>
            <a:ext cx="7527252" cy="3951807"/>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Image result for china us world power">
            <a:extLst>
              <a:ext uri="{FF2B5EF4-FFF2-40B4-BE49-F238E27FC236}">
                <a16:creationId xmlns:a16="http://schemas.microsoft.com/office/drawing/2014/main" id="{A68DE5B4-164F-481E-817D-5A314D21E10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88935" y="365126"/>
            <a:ext cx="3400425" cy="20002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47463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B670D7-6B26-43C6-B27C-323394AB1B41}"/>
              </a:ext>
            </a:extLst>
          </p:cNvPr>
          <p:cNvSpPr>
            <a:spLocks noGrp="1"/>
          </p:cNvSpPr>
          <p:nvPr>
            <p:ph type="title"/>
          </p:nvPr>
        </p:nvSpPr>
        <p:spPr/>
        <p:txBody>
          <a:bodyPr>
            <a:normAutofit fontScale="90000"/>
          </a:bodyPr>
          <a:lstStyle/>
          <a:p>
            <a:br>
              <a:rPr lang="en-GB" sz="3600" b="1" dirty="0">
                <a:latin typeface="+mn-lt"/>
              </a:rPr>
            </a:br>
            <a:r>
              <a:rPr lang="en-GB" sz="3600" b="1" dirty="0">
                <a:latin typeface="+mn-lt"/>
              </a:rPr>
              <a:t>China’s contribution to the campaign to eradicate rural poverty </a:t>
            </a:r>
            <a:r>
              <a:rPr lang="en-GB" sz="2200" b="1" dirty="0">
                <a:latin typeface="+mn-lt"/>
              </a:rPr>
              <a:t>(and progress on the UN’s Human Development Index).</a:t>
            </a:r>
            <a:br>
              <a:rPr lang="en-GB" dirty="0"/>
            </a:br>
            <a:endParaRPr lang="en-GB" dirty="0"/>
          </a:p>
        </p:txBody>
      </p:sp>
      <p:pic>
        <p:nvPicPr>
          <p:cNvPr id="3074" name="Picture 2" descr="See the source image">
            <a:extLst>
              <a:ext uri="{FF2B5EF4-FFF2-40B4-BE49-F238E27FC236}">
                <a16:creationId xmlns:a16="http://schemas.microsoft.com/office/drawing/2014/main" id="{AD2B80DE-E4AD-4FF4-B335-8F45F22226F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8650" y="1825625"/>
            <a:ext cx="4363783" cy="3052662"/>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Image result for HDI">
            <a:extLst>
              <a:ext uri="{FF2B5EF4-FFF2-40B4-BE49-F238E27FC236}">
                <a16:creationId xmlns:a16="http://schemas.microsoft.com/office/drawing/2014/main" id="{C249D389-BD3A-4D6E-A22C-29F1A9D2947B}"/>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5202936" y="1825624"/>
            <a:ext cx="3603117" cy="30526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52874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B882E3-2967-4334-8F1A-C6F101E53415}"/>
              </a:ext>
            </a:extLst>
          </p:cNvPr>
          <p:cNvSpPr>
            <a:spLocks noGrp="1"/>
          </p:cNvSpPr>
          <p:nvPr>
            <p:ph type="title"/>
          </p:nvPr>
        </p:nvSpPr>
        <p:spPr>
          <a:xfrm>
            <a:off x="3724072" y="629268"/>
            <a:ext cx="4939868" cy="1286160"/>
          </a:xfrm>
        </p:spPr>
        <p:txBody>
          <a:bodyPr anchor="b">
            <a:normAutofit fontScale="90000"/>
          </a:bodyPr>
          <a:lstStyle/>
          <a:p>
            <a:br>
              <a:rPr lang="en-GB" sz="1100" b="1" dirty="0"/>
            </a:br>
            <a:br>
              <a:rPr lang="en-GB" sz="1100" b="1" dirty="0"/>
            </a:br>
            <a:br>
              <a:rPr lang="en-GB" sz="1100" b="1" dirty="0"/>
            </a:br>
            <a:r>
              <a:rPr lang="en-GB" sz="1600" b="1" dirty="0">
                <a:latin typeface="+mn-lt"/>
              </a:rPr>
              <a:t>MDG success springboard for new sustainable </a:t>
            </a:r>
            <a:br>
              <a:rPr lang="en-GB" sz="1600" b="1" dirty="0">
                <a:latin typeface="+mn-lt"/>
              </a:rPr>
            </a:br>
            <a:r>
              <a:rPr lang="en-GB" sz="1600" b="1" dirty="0">
                <a:latin typeface="+mn-lt"/>
              </a:rPr>
              <a:t>development agenda: UN report, New York, 6 July 2015</a:t>
            </a:r>
            <a:br>
              <a:rPr lang="en-GB" sz="1100" dirty="0"/>
            </a:br>
            <a:br>
              <a:rPr lang="en-GB" sz="1100" dirty="0"/>
            </a:br>
            <a:r>
              <a:rPr lang="en-GB" sz="2200" b="1" dirty="0">
                <a:latin typeface="+mn-lt"/>
              </a:rPr>
              <a:t>Extreme poverty reduction in Asia is </a:t>
            </a:r>
            <a:br>
              <a:rPr lang="en-GB" sz="2200" b="1" dirty="0">
                <a:latin typeface="+mn-lt"/>
              </a:rPr>
            </a:br>
            <a:r>
              <a:rPr lang="en-GB" sz="2200" b="1" dirty="0">
                <a:latin typeface="+mn-lt"/>
              </a:rPr>
              <a:t>the highlight of MDG achievements </a:t>
            </a:r>
            <a:br>
              <a:rPr lang="en-GB" sz="1100" dirty="0"/>
            </a:br>
            <a:endParaRPr lang="en-GB" sz="1100" dirty="0"/>
          </a:p>
        </p:txBody>
      </p:sp>
      <p:sp>
        <p:nvSpPr>
          <p:cNvPr id="3" name="Content Placeholder 2">
            <a:extLst>
              <a:ext uri="{FF2B5EF4-FFF2-40B4-BE49-F238E27FC236}">
                <a16:creationId xmlns:a16="http://schemas.microsoft.com/office/drawing/2014/main" id="{075CDF3D-BF5A-4E8A-91D7-260C8524CACD}"/>
              </a:ext>
            </a:extLst>
          </p:cNvPr>
          <p:cNvSpPr>
            <a:spLocks noGrp="1"/>
          </p:cNvSpPr>
          <p:nvPr>
            <p:ph idx="1"/>
          </p:nvPr>
        </p:nvSpPr>
        <p:spPr>
          <a:xfrm>
            <a:off x="3724073" y="2115118"/>
            <a:ext cx="4939867" cy="4431986"/>
          </a:xfrm>
        </p:spPr>
        <p:txBody>
          <a:bodyPr>
            <a:normAutofit/>
          </a:bodyPr>
          <a:lstStyle/>
          <a:p>
            <a:pPr marL="0" indent="0">
              <a:buNone/>
            </a:pPr>
            <a:endParaRPr lang="en-GB" sz="1400" dirty="0"/>
          </a:p>
          <a:p>
            <a:pPr marL="0" indent="0">
              <a:buNone/>
            </a:pPr>
            <a:r>
              <a:rPr lang="en-GB" sz="1400" dirty="0"/>
              <a:t>The Millennium Development Goals (MDGs) have produced the most successful anti-poverty movement in history and will serve as the jumping-off point for the new sustainable development agenda to be adopted this year, according to the final MDG report launched today by United Nations Secretary-General Ban Ki-moon. The Millennium Development Goals Report 2015 found that the 15-year effort to achieve the eight aspirational goals set out in the Millennium Declaration in 2000 was largely successful across the globe, while acknowledging shortfalls that remain. </a:t>
            </a:r>
          </a:p>
          <a:p>
            <a:pPr marL="0" indent="0">
              <a:buNone/>
            </a:pPr>
            <a:endParaRPr lang="en-GB" sz="1400" dirty="0"/>
          </a:p>
          <a:p>
            <a:pPr marL="0" indent="0">
              <a:buNone/>
            </a:pPr>
            <a:r>
              <a:rPr lang="en-GB" sz="1400" dirty="0"/>
              <a:t>The data and analysis presented in the report show that with targeted interventions, sound strategies, adequate resources and political will, even the poorest can make progress. “Following profound and consistent gains, we now know that extreme poverty can be eradicated within one more generation”, said Ban Ki-moon. “The MDGs have greatly contributed to this progress and have taught us how governments, business and civil society can work together to achieve transformational breakthroughs”. </a:t>
            </a:r>
          </a:p>
          <a:p>
            <a:pPr marL="0" indent="0">
              <a:buNone/>
            </a:pPr>
            <a:endParaRPr lang="en-GB" sz="1300" dirty="0"/>
          </a:p>
        </p:txBody>
      </p:sp>
      <p:pic>
        <p:nvPicPr>
          <p:cNvPr id="1028" name="Picture 4" descr="See the source image">
            <a:extLst>
              <a:ext uri="{FF2B5EF4-FFF2-40B4-BE49-F238E27FC236}">
                <a16:creationId xmlns:a16="http://schemas.microsoft.com/office/drawing/2014/main" id="{21AD5D6C-43E4-4560-B2AE-6932377CEBD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4006" r="14340"/>
          <a:stretch/>
        </p:blipFill>
        <p:spPr bwMode="auto">
          <a:xfrm>
            <a:off x="20" y="10"/>
            <a:ext cx="3476673" cy="6857990"/>
          </a:xfrm>
          <a:prstGeom prst="rect">
            <a:avLst/>
          </a:prstGeom>
          <a:noFill/>
          <a:effectLst/>
          <a:extLst>
            <a:ext uri="{909E8E84-426E-40DD-AFC4-6F175D3DCCD1}">
              <a14:hiddenFill xmlns:a14="http://schemas.microsoft.com/office/drawing/2010/main">
                <a:solidFill>
                  <a:srgbClr val="FFFFFF"/>
                </a:solidFill>
              </a14:hiddenFill>
            </a:ext>
          </a:extLst>
        </p:spPr>
      </p:pic>
      <p:cxnSp>
        <p:nvCxnSpPr>
          <p:cNvPr id="73" name="Straight Connector 72">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10700" y="2115117"/>
            <a:ext cx="4732020" cy="0"/>
          </a:xfrm>
          <a:prstGeom prst="line">
            <a:avLst/>
          </a:prstGeom>
          <a:ln w="19050">
            <a:solidFill>
              <a:srgbClr val="65E4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487056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AAEADA-ED72-42DF-8579-64BB873310CD}"/>
              </a:ext>
            </a:extLst>
          </p:cNvPr>
          <p:cNvSpPr>
            <a:spLocks noGrp="1"/>
          </p:cNvSpPr>
          <p:nvPr>
            <p:ph type="title"/>
          </p:nvPr>
        </p:nvSpPr>
        <p:spPr>
          <a:xfrm>
            <a:off x="628650" y="374270"/>
            <a:ext cx="7886700" cy="1325563"/>
          </a:xfrm>
        </p:spPr>
        <p:txBody>
          <a:bodyPr/>
          <a:lstStyle/>
          <a:p>
            <a:r>
              <a:rPr lang="en-GB" b="1" dirty="0">
                <a:latin typeface="+mn-lt"/>
              </a:rPr>
              <a:t>Goals and </a:t>
            </a:r>
            <a:br>
              <a:rPr lang="en-GB" b="1" dirty="0">
                <a:latin typeface="+mn-lt"/>
              </a:rPr>
            </a:br>
            <a:r>
              <a:rPr lang="en-GB" b="1" dirty="0">
                <a:latin typeface="+mn-lt"/>
              </a:rPr>
              <a:t>targets work</a:t>
            </a:r>
          </a:p>
        </p:txBody>
      </p:sp>
      <p:sp>
        <p:nvSpPr>
          <p:cNvPr id="3" name="Content Placeholder 2">
            <a:extLst>
              <a:ext uri="{FF2B5EF4-FFF2-40B4-BE49-F238E27FC236}">
                <a16:creationId xmlns:a16="http://schemas.microsoft.com/office/drawing/2014/main" id="{A08768EB-6C8E-4EB9-B056-250055B0D341}"/>
              </a:ext>
            </a:extLst>
          </p:cNvPr>
          <p:cNvSpPr>
            <a:spLocks noGrp="1"/>
          </p:cNvSpPr>
          <p:nvPr>
            <p:ph idx="1"/>
          </p:nvPr>
        </p:nvSpPr>
        <p:spPr>
          <a:xfrm>
            <a:off x="628650" y="1825625"/>
            <a:ext cx="7886700" cy="4789512"/>
          </a:xfrm>
        </p:spPr>
        <p:txBody>
          <a:bodyPr>
            <a:normAutofit fontScale="32500" lnSpcReduction="20000"/>
          </a:bodyPr>
          <a:lstStyle/>
          <a:p>
            <a:pPr marL="0" indent="0">
              <a:buNone/>
            </a:pPr>
            <a:endParaRPr lang="en-GB" sz="3300" dirty="0"/>
          </a:p>
          <a:p>
            <a:pPr marL="0" indent="0">
              <a:buNone/>
            </a:pPr>
            <a:endParaRPr lang="en-GB" sz="3300" dirty="0"/>
          </a:p>
          <a:p>
            <a:pPr marL="0" indent="0">
              <a:buNone/>
            </a:pPr>
            <a:endParaRPr lang="en-GB" sz="3300" dirty="0"/>
          </a:p>
          <a:p>
            <a:pPr marL="0" indent="0">
              <a:buNone/>
            </a:pPr>
            <a:endParaRPr lang="en-GB" sz="4300" dirty="0"/>
          </a:p>
          <a:p>
            <a:pPr marL="0" indent="0">
              <a:buNone/>
            </a:pPr>
            <a:r>
              <a:rPr lang="en-GB" sz="4900" dirty="0"/>
              <a:t>The MDG report confirms that goal-setting can lift millions of people out of poverty, empower women and girls, improve health and well-being, and provide vast new opportunities for better lives. </a:t>
            </a:r>
            <a:r>
              <a:rPr lang="en-GB" sz="4900" b="1" i="1" dirty="0"/>
              <a:t>Only two short decades ago, nearly half of the developing world lived in extreme poverty. The number of people now living in extreme poverty has declined by more than half, falling from 1.9 billion in 1990 to 836 million in 2015. </a:t>
            </a:r>
          </a:p>
          <a:p>
            <a:pPr marL="0" indent="0">
              <a:buNone/>
            </a:pPr>
            <a:r>
              <a:rPr lang="en-GB" sz="4900" dirty="0"/>
              <a:t>The world has also witnessed dramatic improvement in gender equality in schooling since the MDGs, and gender parity in primary school has been achieved in the majority of countries. More girls are now in school, and women have gained ground in parliamentary representation over the past 20 years in nearly 90 per cent of the 174 countries with data...The rate of children dying before their fifth birthday has declined by more than half, dropping from 90 to 43 deaths per 1,000 live births since 1990. The maternal mortality ratio shows a decline of 45 per cent worldwide, with most of the reduction occurring since 2000. </a:t>
            </a:r>
          </a:p>
          <a:p>
            <a:pPr marL="0" indent="0">
              <a:buNone/>
            </a:pPr>
            <a:r>
              <a:rPr lang="en-GB" sz="4900" dirty="0"/>
              <a:t>Targeted investments in fighting diseases, such as HIV/AIDS and malaria, have brought unprecedented results. Over 6.2 million malaria deaths were averted between 2000 and 2015, while tuberculosis prevention, diagnosis and treatment interventions saved an estimated 37 million lives between 2000 and 2013. Worldwide, 2.1 billion have gained access to improved sanitation… </a:t>
            </a:r>
          </a:p>
          <a:p>
            <a:pPr marL="0" indent="0">
              <a:buNone/>
            </a:pPr>
            <a:r>
              <a:rPr lang="en-GB" sz="4900" dirty="0"/>
              <a:t>[My emphasis]</a:t>
            </a:r>
          </a:p>
        </p:txBody>
      </p:sp>
      <p:pic>
        <p:nvPicPr>
          <p:cNvPr id="2050" name="Picture 2" descr="See the source image">
            <a:extLst>
              <a:ext uri="{FF2B5EF4-FFF2-40B4-BE49-F238E27FC236}">
                <a16:creationId xmlns:a16="http://schemas.microsoft.com/office/drawing/2014/main" id="{E998B2D1-9C05-4FE2-93A0-BA2956C40A7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68153" y="242863"/>
            <a:ext cx="3440239" cy="24066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529441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BA7B73-910B-465B-A548-CC590636B078}"/>
              </a:ext>
            </a:extLst>
          </p:cNvPr>
          <p:cNvSpPr>
            <a:spLocks noGrp="1"/>
          </p:cNvSpPr>
          <p:nvPr>
            <p:ph type="title"/>
          </p:nvPr>
        </p:nvSpPr>
        <p:spPr>
          <a:xfrm>
            <a:off x="3724072" y="629268"/>
            <a:ext cx="4939868" cy="1286160"/>
          </a:xfrm>
        </p:spPr>
        <p:txBody>
          <a:bodyPr anchor="b">
            <a:normAutofit/>
          </a:bodyPr>
          <a:lstStyle/>
          <a:p>
            <a:r>
              <a:rPr lang="en-GB" b="1" dirty="0">
                <a:latin typeface="+mn-lt"/>
              </a:rPr>
              <a:t>Regional progress</a:t>
            </a:r>
          </a:p>
        </p:txBody>
      </p:sp>
      <p:sp>
        <p:nvSpPr>
          <p:cNvPr id="3" name="Content Placeholder 2">
            <a:extLst>
              <a:ext uri="{FF2B5EF4-FFF2-40B4-BE49-F238E27FC236}">
                <a16:creationId xmlns:a16="http://schemas.microsoft.com/office/drawing/2014/main" id="{4E338BBA-EE38-4A2D-B6E5-50C8D407FB24}"/>
              </a:ext>
            </a:extLst>
          </p:cNvPr>
          <p:cNvSpPr>
            <a:spLocks noGrp="1"/>
          </p:cNvSpPr>
          <p:nvPr>
            <p:ph idx="1"/>
          </p:nvPr>
        </p:nvSpPr>
        <p:spPr>
          <a:xfrm>
            <a:off x="3724073" y="2438400"/>
            <a:ext cx="4939867" cy="3785419"/>
          </a:xfrm>
        </p:spPr>
        <p:txBody>
          <a:bodyPr>
            <a:normAutofit/>
          </a:bodyPr>
          <a:lstStyle/>
          <a:p>
            <a:pPr marL="0" indent="0">
              <a:buNone/>
            </a:pPr>
            <a:r>
              <a:rPr lang="en-GB" sz="1400" b="1" i="1" dirty="0"/>
              <a:t>Eastern Asia and South-Eastern Asia have met or are close to meeting most of the MDG targets</a:t>
            </a:r>
            <a:r>
              <a:rPr lang="en-GB" sz="1400" dirty="0"/>
              <a:t>. Southern Asia has made remarkable progress in moving towards the achievement of the MDGs in some areas, but increased efforts are needed in many other areas. </a:t>
            </a:r>
          </a:p>
          <a:p>
            <a:pPr marL="0" indent="0">
              <a:buNone/>
            </a:pPr>
            <a:r>
              <a:rPr lang="en-GB" sz="1400" b="1" i="1" dirty="0"/>
              <a:t>By 2011, Asia had met the target of halving the proportion of people who live in extreme poverty. </a:t>
            </a:r>
            <a:r>
              <a:rPr lang="en-GB" sz="1400" dirty="0"/>
              <a:t>The world’s most populous countries, China and India, have played a central role in the global reduction of poverty</a:t>
            </a:r>
            <a:r>
              <a:rPr lang="en-GB" sz="1400" b="1" i="1" dirty="0"/>
              <a:t>. As a result of progress in China, the extreme poverty rate in Eastern Asia has dropped from 61 per cent in 1990 to only 4 per cent in 2015. </a:t>
            </a:r>
            <a:r>
              <a:rPr lang="en-GB" sz="1400" dirty="0"/>
              <a:t>Southern Asia’s progress is almost as impressive—a decline from 52 per cent to 17 per cent for the same period—and its rate of reduction has accelerated since 2008. South-Eastern Asia has reduced the extreme poverty rate by 84 per cent. The hunger target was achieved in Eastern Asia and South-Eastern Asia.</a:t>
            </a:r>
          </a:p>
          <a:p>
            <a:pPr marL="0" indent="0">
              <a:buNone/>
            </a:pPr>
            <a:r>
              <a:rPr lang="en-GB" sz="1400" dirty="0"/>
              <a:t>[My emphasis]</a:t>
            </a:r>
          </a:p>
          <a:p>
            <a:pPr marL="0" indent="0">
              <a:buNone/>
            </a:pPr>
            <a:endParaRPr lang="en-GB" sz="1300" dirty="0"/>
          </a:p>
        </p:txBody>
      </p:sp>
      <p:pic>
        <p:nvPicPr>
          <p:cNvPr id="4098" name="Picture 2" descr="See the source image">
            <a:extLst>
              <a:ext uri="{FF2B5EF4-FFF2-40B4-BE49-F238E27FC236}">
                <a16:creationId xmlns:a16="http://schemas.microsoft.com/office/drawing/2014/main" id="{BCC9834D-E1F6-40F0-997C-B0A362D8426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9067"/>
          <a:stretch/>
        </p:blipFill>
        <p:spPr bwMode="auto">
          <a:xfrm>
            <a:off x="20" y="10"/>
            <a:ext cx="3476673" cy="6857990"/>
          </a:xfrm>
          <a:prstGeom prst="rect">
            <a:avLst/>
          </a:prstGeom>
          <a:noFill/>
          <a:effectLst/>
          <a:extLst>
            <a:ext uri="{909E8E84-426E-40DD-AFC4-6F175D3DCCD1}">
              <a14:hiddenFill xmlns:a14="http://schemas.microsoft.com/office/drawing/2010/main">
                <a:solidFill>
                  <a:srgbClr val="FFFFFF"/>
                </a:solidFill>
              </a14:hiddenFill>
            </a:ext>
          </a:extLst>
        </p:spPr>
      </p:pic>
      <p:cxnSp>
        <p:nvCxnSpPr>
          <p:cNvPr id="71" name="Straight Connector 70">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10700" y="2115117"/>
            <a:ext cx="4732020" cy="0"/>
          </a:xfrm>
          <a:prstGeom prst="line">
            <a:avLst/>
          </a:prstGeom>
          <a:ln w="19050">
            <a:solidFill>
              <a:srgbClr val="F5FA1E"/>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518224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8F1E73-444C-428C-B61E-A6603856C9B3}"/>
              </a:ext>
            </a:extLst>
          </p:cNvPr>
          <p:cNvSpPr>
            <a:spLocks noGrp="1"/>
          </p:cNvSpPr>
          <p:nvPr>
            <p:ph type="title"/>
          </p:nvPr>
        </p:nvSpPr>
        <p:spPr>
          <a:xfrm>
            <a:off x="750339" y="1610024"/>
            <a:ext cx="2293965" cy="1457002"/>
          </a:xfrm>
        </p:spPr>
        <p:txBody>
          <a:bodyPr anchor="b">
            <a:normAutofit/>
          </a:bodyPr>
          <a:lstStyle/>
          <a:p>
            <a:r>
              <a:rPr lang="en-GB" sz="3500" b="1">
                <a:latin typeface="+mn-lt"/>
              </a:rPr>
              <a:t>Other vital issues</a:t>
            </a:r>
          </a:p>
        </p:txBody>
      </p:sp>
      <p:grpSp>
        <p:nvGrpSpPr>
          <p:cNvPr id="16" name="Group 15">
            <a:extLst>
              <a:ext uri="{FF2B5EF4-FFF2-40B4-BE49-F238E27FC236}">
                <a16:creationId xmlns:a16="http://schemas.microsoft.com/office/drawing/2014/main" id="{770AE191-D2EA-45C9-A44D-830C188F74C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54015" y="518649"/>
            <a:ext cx="846287" cy="847206"/>
            <a:chOff x="8183879" y="1000124"/>
            <a:chExt cx="1562267" cy="1172973"/>
          </a:xfrm>
        </p:grpSpPr>
        <p:sp>
          <p:nvSpPr>
            <p:cNvPr id="17" name="Freeform 5">
              <a:extLst>
                <a:ext uri="{FF2B5EF4-FFF2-40B4-BE49-F238E27FC236}">
                  <a16:creationId xmlns:a16="http://schemas.microsoft.com/office/drawing/2014/main" id="{23A0E4C1-B7A6-4637-AC51-4A5AE3841FF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83879"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18" name="Freeform 5">
              <a:extLst>
                <a:ext uri="{FF2B5EF4-FFF2-40B4-BE49-F238E27FC236}">
                  <a16:creationId xmlns:a16="http://schemas.microsoft.com/office/drawing/2014/main" id="{F4E8C039-CC58-44F3-8A7B-E0A934C1D01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983979"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
        <p:nvSpPr>
          <p:cNvPr id="3" name="Content Placeholder 2">
            <a:extLst>
              <a:ext uri="{FF2B5EF4-FFF2-40B4-BE49-F238E27FC236}">
                <a16:creationId xmlns:a16="http://schemas.microsoft.com/office/drawing/2014/main" id="{BE152166-0BB3-4734-8F17-029A65C55890}"/>
              </a:ext>
            </a:extLst>
          </p:cNvPr>
          <p:cNvSpPr>
            <a:spLocks noGrp="1"/>
          </p:cNvSpPr>
          <p:nvPr>
            <p:ph idx="1"/>
          </p:nvPr>
        </p:nvSpPr>
        <p:spPr>
          <a:xfrm>
            <a:off x="750337" y="3067026"/>
            <a:ext cx="2293967" cy="3272324"/>
          </a:xfrm>
        </p:spPr>
        <p:txBody>
          <a:bodyPr anchor="t">
            <a:normAutofit/>
          </a:bodyPr>
          <a:lstStyle/>
          <a:p>
            <a:pPr marL="0" indent="0">
              <a:buNone/>
            </a:pPr>
            <a:endParaRPr lang="en-GB" sz="1200" dirty="0"/>
          </a:p>
          <a:p>
            <a:r>
              <a:rPr lang="en-GB" sz="1600" b="1" dirty="0"/>
              <a:t>Rural-urban migration </a:t>
            </a:r>
          </a:p>
          <a:p>
            <a:r>
              <a:rPr lang="en-GB" sz="1600" b="1" dirty="0"/>
              <a:t>Rapid growth of China's megacities, </a:t>
            </a:r>
          </a:p>
          <a:p>
            <a:r>
              <a:rPr lang="en-GB" sz="1600" b="1" dirty="0"/>
              <a:t>Foreign capital in China </a:t>
            </a:r>
          </a:p>
          <a:p>
            <a:r>
              <a:rPr lang="en-GB" sz="1600" b="1" dirty="0"/>
              <a:t>(State-led) outward investment: Belt and Road strategy</a:t>
            </a:r>
          </a:p>
          <a:p>
            <a:r>
              <a:rPr lang="en-GB" sz="1600" b="1" dirty="0"/>
              <a:t>The rise of a new world power.</a:t>
            </a:r>
          </a:p>
        </p:txBody>
      </p:sp>
      <p:pic>
        <p:nvPicPr>
          <p:cNvPr id="7" name="Picture 6" descr="See the source image">
            <a:extLst>
              <a:ext uri="{FF2B5EF4-FFF2-40B4-BE49-F238E27FC236}">
                <a16:creationId xmlns:a16="http://schemas.microsoft.com/office/drawing/2014/main" id="{306FC62B-8AD2-4952-91C4-FD2078A2D5DC}"/>
              </a:ext>
            </a:extLst>
          </p:cNvPr>
          <p:cNvPicPr/>
          <p:nvPr/>
        </p:nvPicPr>
        <p:blipFill rotWithShape="1">
          <a:blip r:embed="rId2">
            <a:extLst>
              <a:ext uri="{28A0092B-C50C-407E-A947-70E740481C1C}">
                <a14:useLocalDpi xmlns:a14="http://schemas.microsoft.com/office/drawing/2010/main" val="0"/>
              </a:ext>
            </a:extLst>
          </a:blip>
          <a:srcRect r="5794" b="2"/>
          <a:stretch/>
        </p:blipFill>
        <p:spPr bwMode="auto">
          <a:xfrm>
            <a:off x="3477722" y="10"/>
            <a:ext cx="5666278" cy="3383270"/>
          </a:xfrm>
          <a:prstGeom prst="rect">
            <a:avLst/>
          </a:prstGeom>
          <a:noFill/>
        </p:spPr>
      </p:pic>
      <p:pic>
        <p:nvPicPr>
          <p:cNvPr id="9" name="Picture 8" descr="See the source image">
            <a:extLst>
              <a:ext uri="{FF2B5EF4-FFF2-40B4-BE49-F238E27FC236}">
                <a16:creationId xmlns:a16="http://schemas.microsoft.com/office/drawing/2014/main" id="{CF80EA89-CBEE-4B39-B993-F5F4E558592E}"/>
              </a:ext>
            </a:extLst>
          </p:cNvPr>
          <p:cNvPicPr/>
          <p:nvPr/>
        </p:nvPicPr>
        <p:blipFill rotWithShape="1">
          <a:blip r:embed="rId3">
            <a:extLst>
              <a:ext uri="{28A0092B-C50C-407E-A947-70E740481C1C}">
                <a14:useLocalDpi xmlns:a14="http://schemas.microsoft.com/office/drawing/2010/main" val="0"/>
              </a:ext>
            </a:extLst>
          </a:blip>
          <a:srcRect l="10141" r="3633" b="2"/>
          <a:stretch/>
        </p:blipFill>
        <p:spPr bwMode="auto">
          <a:xfrm>
            <a:off x="3479292" y="3474720"/>
            <a:ext cx="5664708" cy="3383280"/>
          </a:xfrm>
          <a:prstGeom prst="rect">
            <a:avLst/>
          </a:prstGeom>
          <a:noFill/>
        </p:spPr>
      </p:pic>
    </p:spTree>
    <p:extLst>
      <p:ext uri="{BB962C8B-B14F-4D97-AF65-F5344CB8AC3E}">
        <p14:creationId xmlns:p14="http://schemas.microsoft.com/office/powerpoint/2010/main" val="35204784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A8FCF0-947C-4B02-8A45-A8EF0865F8E5}"/>
              </a:ext>
            </a:extLst>
          </p:cNvPr>
          <p:cNvSpPr>
            <a:spLocks noGrp="1"/>
          </p:cNvSpPr>
          <p:nvPr>
            <p:ph type="title"/>
          </p:nvPr>
        </p:nvSpPr>
        <p:spPr>
          <a:xfrm>
            <a:off x="628650" y="365126"/>
            <a:ext cx="7886700" cy="1325563"/>
          </a:xfrm>
        </p:spPr>
        <p:txBody>
          <a:bodyPr/>
          <a:lstStyle/>
          <a:p>
            <a:r>
              <a:rPr lang="en-GB" b="1" dirty="0">
                <a:latin typeface="+mn-lt"/>
              </a:rPr>
              <a:t>Rural-urban </a:t>
            </a:r>
            <a:br>
              <a:rPr lang="en-GB" b="1" dirty="0">
                <a:latin typeface="+mn-lt"/>
              </a:rPr>
            </a:br>
            <a:r>
              <a:rPr lang="en-GB" b="1" dirty="0">
                <a:latin typeface="+mn-lt"/>
              </a:rPr>
              <a:t>migration</a:t>
            </a:r>
          </a:p>
        </p:txBody>
      </p:sp>
      <p:pic>
        <p:nvPicPr>
          <p:cNvPr id="4" name="Content Placeholder 3" descr="See the source image">
            <a:extLst>
              <a:ext uri="{FF2B5EF4-FFF2-40B4-BE49-F238E27FC236}">
                <a16:creationId xmlns:a16="http://schemas.microsoft.com/office/drawing/2014/main" id="{D9584B52-B9D2-4D31-A270-ED54ED2AC889}"/>
              </a:ext>
            </a:extLst>
          </p:cNvPr>
          <p:cNvPicPr>
            <a:picLocks noGrp="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722435" y="1832904"/>
            <a:ext cx="4459288" cy="4103260"/>
          </a:xfrm>
          <a:prstGeom prst="rect">
            <a:avLst/>
          </a:prstGeom>
          <a:noFill/>
          <a:ln>
            <a:noFill/>
          </a:ln>
        </p:spPr>
      </p:pic>
      <p:pic>
        <p:nvPicPr>
          <p:cNvPr id="5" name="Picture 4" descr="See the source image">
            <a:extLst>
              <a:ext uri="{FF2B5EF4-FFF2-40B4-BE49-F238E27FC236}">
                <a16:creationId xmlns:a16="http://schemas.microsoft.com/office/drawing/2014/main" id="{1A621765-65A7-41B3-81AF-B7A29F76A246}"/>
              </a:ext>
            </a:extLst>
          </p:cNvPr>
          <p:cNvPicPr/>
          <p:nvPr/>
        </p:nvPicPr>
        <p:blipFill>
          <a:blip r:embed="rId3">
            <a:extLst>
              <a:ext uri="{28A0092B-C50C-407E-A947-70E740481C1C}">
                <a14:useLocalDpi xmlns:a14="http://schemas.microsoft.com/office/drawing/2010/main" val="0"/>
              </a:ext>
            </a:extLst>
          </a:blip>
          <a:srcRect/>
          <a:stretch>
            <a:fillRect/>
          </a:stretch>
        </p:blipFill>
        <p:spPr bwMode="auto">
          <a:xfrm>
            <a:off x="4775201" y="507341"/>
            <a:ext cx="3740150" cy="2329644"/>
          </a:xfrm>
          <a:prstGeom prst="rect">
            <a:avLst/>
          </a:prstGeom>
          <a:noFill/>
          <a:ln>
            <a:noFill/>
          </a:ln>
        </p:spPr>
      </p:pic>
      <p:pic>
        <p:nvPicPr>
          <p:cNvPr id="13" name="Picture 12" descr="See the source image">
            <a:extLst>
              <a:ext uri="{FF2B5EF4-FFF2-40B4-BE49-F238E27FC236}">
                <a16:creationId xmlns:a16="http://schemas.microsoft.com/office/drawing/2014/main" id="{CE74A875-464C-4609-B7B9-0584E72A3D76}"/>
              </a:ext>
            </a:extLst>
          </p:cNvPr>
          <p:cNvPicPr/>
          <p:nvPr/>
        </p:nvPicPr>
        <p:blipFill rotWithShape="1">
          <a:blip r:embed="rId4">
            <a:extLst>
              <a:ext uri="{28A0092B-C50C-407E-A947-70E740481C1C}">
                <a14:useLocalDpi xmlns:a14="http://schemas.microsoft.com/office/drawing/2010/main" val="0"/>
              </a:ext>
            </a:extLst>
          </a:blip>
          <a:srcRect l="17479" t="-1713" r="21392" b="1713"/>
          <a:stretch/>
        </p:blipFill>
        <p:spPr bwMode="auto">
          <a:xfrm>
            <a:off x="5086008" y="2792119"/>
            <a:ext cx="2957830" cy="3558540"/>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0977295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CE1EFC-0175-49E9-AF85-65EFBB3962E4}"/>
              </a:ext>
            </a:extLst>
          </p:cNvPr>
          <p:cNvSpPr>
            <a:spLocks noGrp="1"/>
          </p:cNvSpPr>
          <p:nvPr>
            <p:ph type="title"/>
          </p:nvPr>
        </p:nvSpPr>
        <p:spPr>
          <a:xfrm>
            <a:off x="628650" y="365126"/>
            <a:ext cx="7886700" cy="1325563"/>
          </a:xfrm>
        </p:spPr>
        <p:txBody>
          <a:bodyPr/>
          <a:lstStyle/>
          <a:p>
            <a:r>
              <a:rPr lang="en-GB" b="1" dirty="0">
                <a:latin typeface="+mn-lt"/>
              </a:rPr>
              <a:t>Rural-urban </a:t>
            </a:r>
            <a:br>
              <a:rPr lang="en-GB" b="1" dirty="0">
                <a:latin typeface="+mn-lt"/>
              </a:rPr>
            </a:br>
            <a:r>
              <a:rPr lang="en-GB" b="1" dirty="0">
                <a:latin typeface="+mn-lt"/>
              </a:rPr>
              <a:t>migration studies</a:t>
            </a:r>
          </a:p>
        </p:txBody>
      </p:sp>
      <p:pic>
        <p:nvPicPr>
          <p:cNvPr id="4" name="Content Placeholder 3" descr="See the source image">
            <a:extLst>
              <a:ext uri="{FF2B5EF4-FFF2-40B4-BE49-F238E27FC236}">
                <a16:creationId xmlns:a16="http://schemas.microsoft.com/office/drawing/2014/main" id="{84B2CA9F-7952-4452-9B5C-404264875E85}"/>
              </a:ext>
            </a:extLst>
          </p:cNvPr>
          <p:cNvPicPr>
            <a:picLocks noGrp="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861168" y="531446"/>
            <a:ext cx="3654181" cy="5572368"/>
          </a:xfrm>
          <a:prstGeom prst="rect">
            <a:avLst/>
          </a:prstGeom>
          <a:noFill/>
          <a:ln>
            <a:noFill/>
          </a:ln>
        </p:spPr>
      </p:pic>
      <p:pic>
        <p:nvPicPr>
          <p:cNvPr id="5" name="Picture 4" descr="See the source image">
            <a:extLst>
              <a:ext uri="{FF2B5EF4-FFF2-40B4-BE49-F238E27FC236}">
                <a16:creationId xmlns:a16="http://schemas.microsoft.com/office/drawing/2014/main" id="{65A0B195-B8F3-43CC-BECC-345108B6CE60}"/>
              </a:ext>
            </a:extLst>
          </p:cNvPr>
          <p:cNvPicPr/>
          <p:nvPr/>
        </p:nvPicPr>
        <p:blipFill>
          <a:blip r:embed="rId3">
            <a:extLst>
              <a:ext uri="{28A0092B-C50C-407E-A947-70E740481C1C}">
                <a14:useLocalDpi xmlns:a14="http://schemas.microsoft.com/office/drawing/2010/main" val="0"/>
              </a:ext>
            </a:extLst>
          </a:blip>
          <a:srcRect/>
          <a:stretch>
            <a:fillRect/>
          </a:stretch>
        </p:blipFill>
        <p:spPr bwMode="auto">
          <a:xfrm>
            <a:off x="628650" y="2092569"/>
            <a:ext cx="3943350" cy="2885831"/>
          </a:xfrm>
          <a:prstGeom prst="rect">
            <a:avLst/>
          </a:prstGeom>
          <a:noFill/>
          <a:ln>
            <a:noFill/>
          </a:ln>
        </p:spPr>
      </p:pic>
    </p:spTree>
    <p:extLst>
      <p:ext uri="{BB962C8B-B14F-4D97-AF65-F5344CB8AC3E}">
        <p14:creationId xmlns:p14="http://schemas.microsoft.com/office/powerpoint/2010/main" val="20894954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CFAFAE-D6D2-4AEF-9E39-EBBBDCB1C56A}"/>
              </a:ext>
            </a:extLst>
          </p:cNvPr>
          <p:cNvSpPr>
            <a:spLocks noGrp="1"/>
          </p:cNvSpPr>
          <p:nvPr>
            <p:ph type="title"/>
          </p:nvPr>
        </p:nvSpPr>
        <p:spPr/>
        <p:txBody>
          <a:bodyPr/>
          <a:lstStyle/>
          <a:p>
            <a:r>
              <a:rPr lang="en-GB" b="1" dirty="0">
                <a:latin typeface="+mn-lt"/>
              </a:rPr>
              <a:t>Megacities - worldwide</a:t>
            </a:r>
          </a:p>
        </p:txBody>
      </p:sp>
      <p:pic>
        <p:nvPicPr>
          <p:cNvPr id="5" name="Content Placeholder 4" descr="See the source image">
            <a:extLst>
              <a:ext uri="{FF2B5EF4-FFF2-40B4-BE49-F238E27FC236}">
                <a16:creationId xmlns:a16="http://schemas.microsoft.com/office/drawing/2014/main" id="{4976EC9B-F324-4B34-B0D0-ACB877267CE6}"/>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768134" y="1825625"/>
            <a:ext cx="7607731" cy="4351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033327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B0194F-7E49-46B9-ADA4-A234180C1D34}"/>
              </a:ext>
            </a:extLst>
          </p:cNvPr>
          <p:cNvSpPr>
            <a:spLocks noGrp="1"/>
          </p:cNvSpPr>
          <p:nvPr>
            <p:ph type="title"/>
          </p:nvPr>
        </p:nvSpPr>
        <p:spPr>
          <a:xfrm>
            <a:off x="628650" y="365126"/>
            <a:ext cx="7886700" cy="1325563"/>
          </a:xfrm>
        </p:spPr>
        <p:txBody>
          <a:bodyPr/>
          <a:lstStyle/>
          <a:p>
            <a:r>
              <a:rPr lang="en-GB" b="1">
                <a:latin typeface="+mn-lt"/>
              </a:rPr>
              <a:t>China’s megacities</a:t>
            </a:r>
            <a:endParaRPr lang="en-GB" b="1" dirty="0">
              <a:latin typeface="+mn-lt"/>
            </a:endParaRPr>
          </a:p>
        </p:txBody>
      </p:sp>
      <p:pic>
        <p:nvPicPr>
          <p:cNvPr id="3074" name="Picture 2" descr="See the source image">
            <a:extLst>
              <a:ext uri="{FF2B5EF4-FFF2-40B4-BE49-F238E27FC236}">
                <a16:creationId xmlns:a16="http://schemas.microsoft.com/office/drawing/2014/main" id="{1F4D21AF-E71A-4716-89BE-3ADE9DAD9802}"/>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95570" y="1690690"/>
            <a:ext cx="7056656" cy="4897680"/>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descr="See the source image">
            <a:extLst>
              <a:ext uri="{FF2B5EF4-FFF2-40B4-BE49-F238E27FC236}">
                <a16:creationId xmlns:a16="http://schemas.microsoft.com/office/drawing/2014/main" id="{DB1BB187-A8E8-46A3-B702-DFD3E73D34A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19481" y="1240449"/>
            <a:ext cx="3855596" cy="31361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153491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66167-4700-4777-A3FD-36AFB6E730B0}"/>
              </a:ext>
            </a:extLst>
          </p:cNvPr>
          <p:cNvSpPr>
            <a:spLocks noGrp="1"/>
          </p:cNvSpPr>
          <p:nvPr>
            <p:ph type="title"/>
          </p:nvPr>
        </p:nvSpPr>
        <p:spPr>
          <a:xfrm>
            <a:off x="486696" y="629266"/>
            <a:ext cx="2629122" cy="1622321"/>
          </a:xfrm>
        </p:spPr>
        <p:txBody>
          <a:bodyPr>
            <a:normAutofit/>
          </a:bodyPr>
          <a:lstStyle/>
          <a:p>
            <a:r>
              <a:rPr lang="en-GB" sz="3700" b="1">
                <a:latin typeface="+mn-lt"/>
              </a:rPr>
              <a:t>Foreign Capital in China</a:t>
            </a:r>
          </a:p>
        </p:txBody>
      </p:sp>
      <p:sp>
        <p:nvSpPr>
          <p:cNvPr id="3" name="Content Placeholder 2">
            <a:extLst>
              <a:ext uri="{FF2B5EF4-FFF2-40B4-BE49-F238E27FC236}">
                <a16:creationId xmlns:a16="http://schemas.microsoft.com/office/drawing/2014/main" id="{FCDA19BD-DDE1-4F52-8556-0D9991D0951B}"/>
              </a:ext>
            </a:extLst>
          </p:cNvPr>
          <p:cNvSpPr>
            <a:spLocks noGrp="1"/>
          </p:cNvSpPr>
          <p:nvPr>
            <p:ph idx="1"/>
          </p:nvPr>
        </p:nvSpPr>
        <p:spPr>
          <a:xfrm>
            <a:off x="486698" y="2438400"/>
            <a:ext cx="2629120" cy="3785419"/>
          </a:xfrm>
        </p:spPr>
        <p:txBody>
          <a:bodyPr>
            <a:normAutofit/>
          </a:bodyPr>
          <a:lstStyle/>
          <a:p>
            <a:pPr marL="0" indent="0">
              <a:buNone/>
            </a:pPr>
            <a:endParaRPr lang="en-GB" sz="1700" dirty="0"/>
          </a:p>
          <a:p>
            <a:endParaRPr lang="en-GB" sz="1700" dirty="0"/>
          </a:p>
          <a:p>
            <a:r>
              <a:rPr lang="en-GB" sz="2400" dirty="0"/>
              <a:t>Huge market</a:t>
            </a:r>
          </a:p>
          <a:p>
            <a:r>
              <a:rPr lang="en-GB" sz="2400" dirty="0"/>
              <a:t>Investment and expertise</a:t>
            </a:r>
          </a:p>
          <a:p>
            <a:r>
              <a:rPr lang="en-GB" sz="2400" dirty="0"/>
              <a:t>SEZs and SARs</a:t>
            </a:r>
          </a:p>
          <a:p>
            <a:r>
              <a:rPr lang="en-GB" sz="2400" dirty="0"/>
              <a:t>State control of foreign trade and banking</a:t>
            </a:r>
          </a:p>
          <a:p>
            <a:pPr marL="0" indent="0">
              <a:buNone/>
            </a:pPr>
            <a:endParaRPr lang="en-GB" sz="2400" dirty="0"/>
          </a:p>
          <a:p>
            <a:endParaRPr lang="en-GB" sz="1700" dirty="0"/>
          </a:p>
          <a:p>
            <a:endParaRPr lang="en-GB" sz="1700" dirty="0"/>
          </a:p>
          <a:p>
            <a:endParaRPr lang="en-GB" sz="1700" dirty="0"/>
          </a:p>
          <a:p>
            <a:endParaRPr lang="en-GB" sz="1700" dirty="0"/>
          </a:p>
        </p:txBody>
      </p:sp>
      <p:sp>
        <p:nvSpPr>
          <p:cNvPr id="10" name="Rectangle 9">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9292" y="0"/>
            <a:ext cx="5664708"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42766" y="557784"/>
            <a:ext cx="4938073"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2">
            <a:extLst>
              <a:ext uri="{FF2B5EF4-FFF2-40B4-BE49-F238E27FC236}">
                <a16:creationId xmlns:a16="http://schemas.microsoft.com/office/drawing/2014/main" id="{2A6EC05A-71B0-4420-B2C1-C1EB042D296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054396" y="1435355"/>
            <a:ext cx="4514498" cy="3984043"/>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0416756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6E9777-B838-4C93-9988-1AE2C1CF619C}"/>
              </a:ext>
            </a:extLst>
          </p:cNvPr>
          <p:cNvSpPr>
            <a:spLocks noGrp="1"/>
          </p:cNvSpPr>
          <p:nvPr>
            <p:ph type="title"/>
          </p:nvPr>
        </p:nvSpPr>
        <p:spPr>
          <a:xfrm>
            <a:off x="628650" y="365126"/>
            <a:ext cx="7886700" cy="1325563"/>
          </a:xfrm>
        </p:spPr>
        <p:txBody>
          <a:bodyPr/>
          <a:lstStyle/>
          <a:p>
            <a:r>
              <a:rPr lang="en-GB" b="1">
                <a:latin typeface="+mn-lt"/>
              </a:rPr>
              <a:t>China and </a:t>
            </a:r>
            <a:br>
              <a:rPr lang="en-GB" b="1">
                <a:latin typeface="+mn-lt"/>
              </a:rPr>
            </a:br>
            <a:r>
              <a:rPr lang="en-GB" b="1">
                <a:latin typeface="+mn-lt"/>
              </a:rPr>
              <a:t>investment</a:t>
            </a:r>
            <a:endParaRPr lang="en-GB" b="1" dirty="0">
              <a:latin typeface="+mn-lt"/>
            </a:endParaRPr>
          </a:p>
        </p:txBody>
      </p:sp>
      <p:pic>
        <p:nvPicPr>
          <p:cNvPr id="5122" name="Picture 2" descr="See the source image">
            <a:extLst>
              <a:ext uri="{FF2B5EF4-FFF2-40B4-BE49-F238E27FC236}">
                <a16:creationId xmlns:a16="http://schemas.microsoft.com/office/drawing/2014/main" id="{E2797605-B26A-4FA8-B0B6-CC46D14A46D9}"/>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910438" y="3569757"/>
            <a:ext cx="4904207" cy="2777677"/>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See the source image">
            <a:extLst>
              <a:ext uri="{FF2B5EF4-FFF2-40B4-BE49-F238E27FC236}">
                <a16:creationId xmlns:a16="http://schemas.microsoft.com/office/drawing/2014/main" id="{765E3271-B352-45FE-A11B-8A454A21CB3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29723" y="510566"/>
            <a:ext cx="3562393" cy="29794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944786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A254D376-7060-4491-9779-FC35E62F3F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9C0062D-B685-4B48-A949-247FF86D0AF8}"/>
              </a:ext>
            </a:extLst>
          </p:cNvPr>
          <p:cNvSpPr>
            <a:spLocks noGrp="1"/>
          </p:cNvSpPr>
          <p:nvPr>
            <p:ph type="title"/>
          </p:nvPr>
        </p:nvSpPr>
        <p:spPr>
          <a:xfrm>
            <a:off x="628650" y="5186423"/>
            <a:ext cx="7886700" cy="1114382"/>
          </a:xfrm>
        </p:spPr>
        <p:txBody>
          <a:bodyPr vert="horz" lIns="91440" tIns="45720" rIns="91440" bIns="45720" rtlCol="0" anchor="ctr">
            <a:normAutofit/>
          </a:bodyPr>
          <a:lstStyle/>
          <a:p>
            <a:pPr algn="ctr"/>
            <a:r>
              <a:rPr lang="en-US" sz="3500" b="1" dirty="0">
                <a:latin typeface="+mn-lt"/>
              </a:rPr>
              <a:t>Outward investment</a:t>
            </a:r>
            <a:br>
              <a:rPr lang="en-US" sz="3500" b="1" dirty="0">
                <a:latin typeface="+mn-lt"/>
              </a:rPr>
            </a:br>
            <a:r>
              <a:rPr lang="en-US" sz="3500" b="1" i="1" dirty="0">
                <a:latin typeface="+mn-lt"/>
              </a:rPr>
              <a:t>One</a:t>
            </a:r>
            <a:r>
              <a:rPr lang="en-US" sz="3500" b="1" dirty="0">
                <a:latin typeface="+mn-lt"/>
              </a:rPr>
              <a:t> </a:t>
            </a:r>
            <a:r>
              <a:rPr lang="en-US" sz="3500" b="1" i="1" dirty="0">
                <a:latin typeface="+mn-lt"/>
              </a:rPr>
              <a:t>Belt One Road (OBOR) </a:t>
            </a:r>
            <a:r>
              <a:rPr lang="en-US" sz="3500" b="1" dirty="0">
                <a:latin typeface="+mn-lt"/>
              </a:rPr>
              <a:t>strategy</a:t>
            </a:r>
          </a:p>
        </p:txBody>
      </p:sp>
      <p:pic>
        <p:nvPicPr>
          <p:cNvPr id="7170" name="Picture 2" descr="See the source image">
            <a:extLst>
              <a:ext uri="{FF2B5EF4-FFF2-40B4-BE49-F238E27FC236}">
                <a16:creationId xmlns:a16="http://schemas.microsoft.com/office/drawing/2014/main" id="{4EA51A73-60A5-4790-8134-6EB418890D31}"/>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b="2504"/>
          <a:stretch/>
        </p:blipFill>
        <p:spPr bwMode="auto">
          <a:xfrm>
            <a:off x="20" y="7825"/>
            <a:ext cx="9143980" cy="50146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279738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F13A17-4B60-4D60-BEA0-6C10FEC6803D}"/>
              </a:ext>
            </a:extLst>
          </p:cNvPr>
          <p:cNvSpPr>
            <a:spLocks noGrp="1"/>
          </p:cNvSpPr>
          <p:nvPr>
            <p:ph type="title"/>
          </p:nvPr>
        </p:nvSpPr>
        <p:spPr>
          <a:xfrm>
            <a:off x="1143000" y="2245810"/>
            <a:ext cx="6858000" cy="1355750"/>
          </a:xfrm>
        </p:spPr>
        <p:txBody>
          <a:bodyPr vert="horz" lIns="91440" tIns="45720" rIns="91440" bIns="45720" rtlCol="0" anchor="b">
            <a:normAutofit/>
          </a:bodyPr>
          <a:lstStyle/>
          <a:p>
            <a:r>
              <a:rPr lang="en-US" sz="3600" b="1" kern="1200" dirty="0">
                <a:solidFill>
                  <a:schemeClr val="tx1"/>
                </a:solidFill>
                <a:latin typeface="+mn-lt"/>
                <a:ea typeface="+mj-ea"/>
                <a:cs typeface="+mj-cs"/>
              </a:rPr>
              <a:t>Belt and Road: China’s “reach”</a:t>
            </a:r>
          </a:p>
        </p:txBody>
      </p:sp>
      <p:pic>
        <p:nvPicPr>
          <p:cNvPr id="8196" name="Picture 4" descr="Image result for belt and road">
            <a:extLst>
              <a:ext uri="{FF2B5EF4-FFF2-40B4-BE49-F238E27FC236}">
                <a16:creationId xmlns:a16="http://schemas.microsoft.com/office/drawing/2014/main" id="{0D2140E7-7433-474E-8E32-AEA307B6239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6508" r="3" b="14115"/>
          <a:stretch/>
        </p:blipFill>
        <p:spPr bwMode="auto">
          <a:xfrm>
            <a:off x="2736988" y="10"/>
            <a:ext cx="6407012" cy="2130463"/>
          </a:xfrm>
          <a:custGeom>
            <a:avLst/>
            <a:gdLst/>
            <a:ahLst/>
            <a:cxnLst/>
            <a:rect l="l" t="t" r="r" b="b"/>
            <a:pathLst>
              <a:path w="8542682" h="2130473">
                <a:moveTo>
                  <a:pt x="986689" y="0"/>
                </a:moveTo>
                <a:lnTo>
                  <a:pt x="8542682" y="0"/>
                </a:lnTo>
                <a:lnTo>
                  <a:pt x="8542682" y="2130473"/>
                </a:lnTo>
                <a:lnTo>
                  <a:pt x="0" y="2130473"/>
                </a:lnTo>
                <a:close/>
              </a:path>
            </a:pathLst>
          </a:custGeom>
          <a:noFill/>
          <a:extLst>
            <a:ext uri="{909E8E84-426E-40DD-AFC4-6F175D3DCCD1}">
              <a14:hiddenFill xmlns:a14="http://schemas.microsoft.com/office/drawing/2010/main">
                <a:solidFill>
                  <a:srgbClr val="FFFFFF"/>
                </a:solidFill>
              </a14:hiddenFill>
            </a:ext>
          </a:extLst>
        </p:spPr>
      </p:pic>
      <p:pic>
        <p:nvPicPr>
          <p:cNvPr id="8194" name="Picture 2" descr="See the source image">
            <a:extLst>
              <a:ext uri="{FF2B5EF4-FFF2-40B4-BE49-F238E27FC236}">
                <a16:creationId xmlns:a16="http://schemas.microsoft.com/office/drawing/2014/main" id="{CA227C99-72E0-4948-A2DC-A4486EF259C1}"/>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r="12568" b="3"/>
          <a:stretch/>
        </p:blipFill>
        <p:spPr bwMode="auto">
          <a:xfrm>
            <a:off x="20" y="-6956"/>
            <a:ext cx="3356335" cy="2130473"/>
          </a:xfrm>
          <a:custGeom>
            <a:avLst/>
            <a:gdLst/>
            <a:ahLst/>
            <a:cxnLst/>
            <a:rect l="l" t="t" r="r" b="b"/>
            <a:pathLst>
              <a:path w="4475140" h="2130473">
                <a:moveTo>
                  <a:pt x="0" y="0"/>
                </a:moveTo>
                <a:lnTo>
                  <a:pt x="1074821" y="0"/>
                </a:lnTo>
                <a:lnTo>
                  <a:pt x="1074821" y="239"/>
                </a:lnTo>
                <a:lnTo>
                  <a:pt x="4475140" y="239"/>
                </a:lnTo>
                <a:lnTo>
                  <a:pt x="3488563" y="2130473"/>
                </a:lnTo>
                <a:lnTo>
                  <a:pt x="0" y="2130473"/>
                </a:lnTo>
                <a:close/>
              </a:path>
            </a:pathLst>
          </a:custGeom>
          <a:noFill/>
          <a:extLst>
            <a:ext uri="{909E8E84-426E-40DD-AFC4-6F175D3DCCD1}">
              <a14:hiddenFill xmlns:a14="http://schemas.microsoft.com/office/drawing/2010/main">
                <a:solidFill>
                  <a:srgbClr val="FFFFFF"/>
                </a:solidFill>
              </a14:hiddenFill>
            </a:ext>
          </a:extLst>
        </p:spPr>
      </p:pic>
      <p:pic>
        <p:nvPicPr>
          <p:cNvPr id="8198" name="Picture 6" descr="See the source image">
            <a:extLst>
              <a:ext uri="{FF2B5EF4-FFF2-40B4-BE49-F238E27FC236}">
                <a16:creationId xmlns:a16="http://schemas.microsoft.com/office/drawing/2014/main" id="{BCA49F7D-0A39-41D6-A1C7-591D01031E9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5479" r="4238" b="5"/>
          <a:stretch/>
        </p:blipFill>
        <p:spPr bwMode="auto">
          <a:xfrm>
            <a:off x="5787645" y="4683320"/>
            <a:ext cx="3356355" cy="2174680"/>
          </a:xfrm>
          <a:custGeom>
            <a:avLst/>
            <a:gdLst/>
            <a:ahLst/>
            <a:cxnLst/>
            <a:rect l="l" t="t" r="r" b="b"/>
            <a:pathLst>
              <a:path w="4475140" h="2174680">
                <a:moveTo>
                  <a:pt x="1006941" y="0"/>
                </a:moveTo>
                <a:lnTo>
                  <a:pt x="4475140" y="0"/>
                </a:lnTo>
                <a:lnTo>
                  <a:pt x="4475140" y="2174680"/>
                </a:lnTo>
                <a:lnTo>
                  <a:pt x="3400319" y="2174680"/>
                </a:lnTo>
                <a:lnTo>
                  <a:pt x="3400319" y="2174202"/>
                </a:lnTo>
                <a:lnTo>
                  <a:pt x="0" y="2174202"/>
                </a:lnTo>
                <a:close/>
              </a:path>
            </a:pathLst>
          </a:custGeom>
          <a:noFill/>
          <a:extLst>
            <a:ext uri="{909E8E84-426E-40DD-AFC4-6F175D3DCCD1}">
              <a14:hiddenFill xmlns:a14="http://schemas.microsoft.com/office/drawing/2010/main">
                <a:solidFill>
                  <a:srgbClr val="FFFFFF"/>
                </a:solidFill>
              </a14:hiddenFill>
            </a:ext>
          </a:extLst>
        </p:spPr>
      </p:pic>
      <p:pic>
        <p:nvPicPr>
          <p:cNvPr id="8200" name="Picture 8" descr="Image result for belt and road sri lanka">
            <a:extLst>
              <a:ext uri="{FF2B5EF4-FFF2-40B4-BE49-F238E27FC236}">
                <a16:creationId xmlns:a16="http://schemas.microsoft.com/office/drawing/2014/main" id="{18F89DE0-3771-48B5-80F7-513048E5188B}"/>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9514" r="-2" b="28907"/>
          <a:stretch/>
        </p:blipFill>
        <p:spPr bwMode="auto">
          <a:xfrm>
            <a:off x="20" y="4690655"/>
            <a:ext cx="6422512" cy="2175160"/>
          </a:xfrm>
          <a:custGeom>
            <a:avLst/>
            <a:gdLst/>
            <a:ahLst/>
            <a:cxnLst/>
            <a:rect l="l" t="t" r="r" b="b"/>
            <a:pathLst>
              <a:path w="8563376" h="2175160">
                <a:moveTo>
                  <a:pt x="0" y="0"/>
                </a:moveTo>
                <a:lnTo>
                  <a:pt x="8563376" y="0"/>
                </a:lnTo>
                <a:lnTo>
                  <a:pt x="7555992" y="2175160"/>
                </a:lnTo>
                <a:lnTo>
                  <a:pt x="0" y="2175160"/>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9490071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5993F1-BD84-480F-9B22-FC3BC16426C6}"/>
              </a:ext>
            </a:extLst>
          </p:cNvPr>
          <p:cNvSpPr>
            <a:spLocks noGrp="1"/>
          </p:cNvSpPr>
          <p:nvPr>
            <p:ph type="title"/>
          </p:nvPr>
        </p:nvSpPr>
        <p:spPr/>
        <p:txBody>
          <a:bodyPr/>
          <a:lstStyle/>
          <a:p>
            <a:r>
              <a:rPr lang="en-GB" b="1" dirty="0">
                <a:latin typeface="+mn-lt"/>
              </a:rPr>
              <a:t>World </a:t>
            </a:r>
            <a:r>
              <a:rPr lang="en-GB" b="1">
                <a:latin typeface="+mn-lt"/>
              </a:rPr>
              <a:t>Hegemony 2025 ?</a:t>
            </a:r>
            <a:endParaRPr lang="en-GB" b="1" dirty="0">
              <a:latin typeface="+mn-lt"/>
            </a:endParaRPr>
          </a:p>
        </p:txBody>
      </p:sp>
      <p:pic>
        <p:nvPicPr>
          <p:cNvPr id="7170" name="Picture 2" descr="Image result for World Hegemony 2025">
            <a:extLst>
              <a:ext uri="{FF2B5EF4-FFF2-40B4-BE49-F238E27FC236}">
                <a16:creationId xmlns:a16="http://schemas.microsoft.com/office/drawing/2014/main" id="{148F46FE-D331-4452-8FA0-FB0B1298CC1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994496" y="1831758"/>
            <a:ext cx="3248025" cy="2095500"/>
          </a:xfrm>
          <a:prstGeom prst="rect">
            <a:avLst/>
          </a:prstGeom>
          <a:noFill/>
          <a:extLst>
            <a:ext uri="{909E8E84-426E-40DD-AFC4-6F175D3DCCD1}">
              <a14:hiddenFill xmlns:a14="http://schemas.microsoft.com/office/drawing/2010/main">
                <a:solidFill>
                  <a:srgbClr val="FFFFFF"/>
                </a:solidFill>
              </a14:hiddenFill>
            </a:ext>
          </a:extLst>
        </p:spPr>
      </p:pic>
      <p:pic>
        <p:nvPicPr>
          <p:cNvPr id="7172" name="Picture 4" descr="Image result for World Hegemony 2025">
            <a:extLst>
              <a:ext uri="{FF2B5EF4-FFF2-40B4-BE49-F238E27FC236}">
                <a16:creationId xmlns:a16="http://schemas.microsoft.com/office/drawing/2014/main" id="{06614767-DAC7-46B8-8E5B-AB3776A49C6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25068" y="3172186"/>
            <a:ext cx="4754249" cy="30207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3404100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104</TotalTime>
  <Words>791</Words>
  <Application>Microsoft Office PowerPoint</Application>
  <PresentationFormat>On-screen Show (4:3)</PresentationFormat>
  <Paragraphs>54</Paragraphs>
  <Slides>20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Arial</vt:lpstr>
      <vt:lpstr>Calibri</vt:lpstr>
      <vt:lpstr>Calibri Light</vt:lpstr>
      <vt:lpstr>Office Theme</vt:lpstr>
      <vt:lpstr>HPCH5009/6009  China in the World Lecture 7: China’s Rise since 2000</vt:lpstr>
      <vt:lpstr>China’s economic growth 1973-2015</vt:lpstr>
      <vt:lpstr>Comparisons: China/India;  China/EU</vt:lpstr>
      <vt:lpstr>China/USA 1960-2017</vt:lpstr>
      <vt:lpstr>China as a trading partner: Red = top trading partner; orange = No. 2 trading partner;  yellow = No. 3</vt:lpstr>
      <vt:lpstr>US/China  military power</vt:lpstr>
      <vt:lpstr> China’s contribution to the campaign to eradicate rural poverty (and progress on the UN’s Human Development Index). </vt:lpstr>
      <vt:lpstr>   MDG success springboard for new sustainable  development agenda: UN report, New York, 6 July 2015  Extreme poverty reduction in Asia is  the highlight of MDG achievements  </vt:lpstr>
      <vt:lpstr>Goals and  targets work</vt:lpstr>
      <vt:lpstr>Regional progress</vt:lpstr>
      <vt:lpstr>Other vital issues</vt:lpstr>
      <vt:lpstr>Rural-urban  migration</vt:lpstr>
      <vt:lpstr>Rural-urban  migration studies</vt:lpstr>
      <vt:lpstr>Megacities - worldwide</vt:lpstr>
      <vt:lpstr>China’s megacities</vt:lpstr>
      <vt:lpstr>Foreign Capital in China</vt:lpstr>
      <vt:lpstr>China and  investment</vt:lpstr>
      <vt:lpstr>Outward investment One Belt One Road (OBOR) strategy</vt:lpstr>
      <vt:lpstr>Belt and Road: China’s “reach”</vt:lpstr>
      <vt:lpstr>World Hegemony 2025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HPCH5009/6009  China in the World Lecture 7: China’s Rise since 2000</dc:title>
  <dc:creator>Andy Bevan</dc:creator>
  <cp:lastModifiedBy>Andy Bevan</cp:lastModifiedBy>
  <cp:revision>25</cp:revision>
  <dcterms:created xsi:type="dcterms:W3CDTF">2020-09-26T10:56:56Z</dcterms:created>
  <dcterms:modified xsi:type="dcterms:W3CDTF">2020-10-30T08:24:17Z</dcterms:modified>
</cp:coreProperties>
</file>