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webextensions/webextension1.xml" ContentType="application/vnd.ms-office.webextension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13" r:id="rId1"/>
  </p:sldMasterIdLst>
  <p:notesMasterIdLst>
    <p:notesMasterId r:id="rId27"/>
  </p:notesMasterIdLst>
  <p:sldIdLst>
    <p:sldId id="256" r:id="rId2"/>
    <p:sldId id="288" r:id="rId3"/>
    <p:sldId id="290" r:id="rId4"/>
    <p:sldId id="257" r:id="rId5"/>
    <p:sldId id="305" r:id="rId6"/>
    <p:sldId id="259" r:id="rId7"/>
    <p:sldId id="261" r:id="rId8"/>
    <p:sldId id="264" r:id="rId9"/>
    <p:sldId id="265" r:id="rId10"/>
    <p:sldId id="294" r:id="rId11"/>
    <p:sldId id="295" r:id="rId12"/>
    <p:sldId id="296" r:id="rId13"/>
    <p:sldId id="258" r:id="rId14"/>
    <p:sldId id="283" r:id="rId15"/>
    <p:sldId id="262" r:id="rId16"/>
    <p:sldId id="291" r:id="rId17"/>
    <p:sldId id="303" r:id="rId18"/>
    <p:sldId id="304" r:id="rId19"/>
    <p:sldId id="308" r:id="rId20"/>
    <p:sldId id="309" r:id="rId21"/>
    <p:sldId id="293" r:id="rId22"/>
    <p:sldId id="307" r:id="rId23"/>
    <p:sldId id="263" r:id="rId24"/>
    <p:sldId id="260" r:id="rId25"/>
    <p:sldId id="306" r:id="rId26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66CCFF"/>
    <a:srgbClr val="FF99CC"/>
    <a:srgbClr val="FFCC00"/>
    <a:srgbClr val="FFCC66"/>
    <a:srgbClr val="339966"/>
    <a:srgbClr val="00A6A2"/>
    <a:srgbClr val="808000"/>
    <a:srgbClr val="FFABD5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575D1C-6D1D-45CE-8F0B-23E4716D582A}" v="665" dt="2026-02-02T09:15:39.138"/>
  </p1510:revLst>
</p1510:revInfo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852" y="28"/>
      </p:cViewPr>
      <p:guideLst/>
    </p:cSldViewPr>
  </p:slideViewPr>
  <p:notesTextViewPr>
    <p:cViewPr>
      <p:scale>
        <a:sx n="3" d="2"/>
        <a:sy n="3" d="2"/>
      </p:scale>
      <p:origin x="-6" y="-1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40ADF0-6078-43DF-B2B2-D811F2741A1D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A0086-4210-483F-80D6-0FBCEE6583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463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FA0086-4210-483F-80D6-0FBCEE6583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202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FA0086-4210-483F-80D6-0FBCEE65836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847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B104D-9F4B-0C2E-0CEC-507B3ABFD2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AAEF79-9CDD-8130-76A0-DA0CA9378E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A2360-AE37-24E0-B53F-EF0D032A1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2DDB0-52E8-41C9-8A82-95156D8D094F}" type="datetime1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221B30-FB80-57EA-E7F5-288250F4F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A4D265-D9B8-0D6F-2E78-0D5916D6D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083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D3E76-7730-4156-9539-04A32F88E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53737-83D1-35C4-73AA-C9C6A9AA0C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65900F-8031-5D60-798A-EF572D1B8B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A9C2-53A3-408D-9B56-218F6349B5F9}" type="datetime1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BB535-B3A8-FD4D-C33F-19357144C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AB11A-6548-847A-87E4-C04D9B6B0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389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F2C58-6807-8E7E-AD4F-15E4011B2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D8E6B8-2798-9B0B-2FE3-2724EB5717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01D57-FFCA-08C4-9E37-5625B32EB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8B398-155D-40F8-9458-149A48A1CABD}" type="datetime1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037798-C0CA-44CB-594E-74FA09670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9EB36-1B28-60DD-C6CE-88EA3C676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990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1B230-BD08-A188-8CCB-A0A91E418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3A1D8-E93A-617D-105F-2CABD4023D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B1E562-4375-DC3C-012C-71E2E4634C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BDB2C1-31EB-DD39-075A-5CE3282BC7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1AA6-1C3D-4524-9A1D-3761AAE449A6}" type="datetime1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295BF3-C8E0-B023-6CB5-C87549505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91658A-50B9-037D-FF8B-AA0F6557C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168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CC9F7-1229-01A3-301F-64110E60A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51BD0C-91F7-CB55-17D0-CEBE56B97A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31E4B0-159F-C22F-3A31-7567EEE005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4F009A-ABA6-07B5-27E9-08330B85DA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05DBAB-28BE-1A4E-2A97-06D480B3AB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01643C-A2C9-E6BA-4559-594B042AE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6F544-60D1-4B65-9291-F80AD9702EE8}" type="datetime1">
              <a:rPr lang="en-US" smtClean="0"/>
              <a:t>2/2/2026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F80781-8D78-9E2D-C3C8-A69FAF617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9F29F9-2052-B9F6-DDDD-E5B8544F6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602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D156E-0B17-4FEE-E9B0-FAD19C7CA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78F81E-F932-7043-E08D-94DA73D9F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6F550-3133-4D1E-83F5-69D2487BBF44}" type="datetime1">
              <a:rPr lang="en-US" smtClean="0"/>
              <a:t>2/2/2026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757574-5E31-C31E-EFE4-514922831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25A77C-A760-CBFF-E702-249B5168E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804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75408A-37B1-1E4E-54DC-551473C01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1EAAF-56FD-432C-A77D-3D4BCCABAE89}" type="datetime1">
              <a:rPr lang="en-US" smtClean="0"/>
              <a:t>2/2/2026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B064B6-8205-31B5-AB57-A920DEAD2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65C834-58F8-7EDC-E70A-3CDEBC379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854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E910F-A212-9C5B-9EB0-97B24212A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3B460-1A13-7BD5-7695-786B343E7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7FCBAA-F13F-D584-0FA8-E7818EB1B5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DCE539-CDE5-9D8C-5292-AA159CD8C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EC908-6797-4399-87E0-0F4E29FCAA28}" type="datetime1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D0BA88-7DFD-1C6B-9EB3-1B538F551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FD2743-CD87-1CB7-7769-BF2EDDE99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274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08FAB-F73B-A74C-2A45-B3766F534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E759CE-D072-4944-D59B-6B98EDECFD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F98AD8-BEB9-78F3-068A-373384B022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509A9E-E6A3-50D1-3B6E-5B9F77707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CDFAA-2C29-486E-96CC-0B7A2B0A8BA0}" type="datetime1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3BA337-B400-EB97-9603-D0A9C22DF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4C654C-5681-6F0B-E344-0E7A88C89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696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305DE-B4C3-AF97-D46A-2769D079F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274508-C685-714C-2B7B-69CF019C43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C4CD16-290A-7321-9133-EB8FF1257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B8DA7-7D60-4996-A9BE-CE772B6761AC}" type="datetime1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870C3C-FF73-3E7E-EB4D-89C75DF01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48556-0244-ADDF-E83F-CF815A0BE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128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98C891-8578-31E5-4F2B-30FAE3E13B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53C782-171C-1F2F-5245-223C23C140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A6060A-F89D-0C1B-AFA7-3EE22341B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18E4A-D9AF-4C89-B5DA-ECD36806B428}" type="datetime1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B93268-1F29-D769-F82E-FC66695F4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F394A9-80D4-924F-9154-316C4C9E1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91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4B51FC-D32C-920F-9D97-0E9743EC7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FAD7AF-6F0C-405F-9CA9-520B735EAA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0C859-2342-C890-06D9-B78AACF294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EB9C26-3654-4141-A246-A97B53D06D3C}" type="datetime1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937273-EF1A-5E70-EFBA-830E0EA34A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AC387A-22F8-0D77-0D06-8E0C27C3E5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054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s.ferraraccio@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cmit.mit.edu/problem-solving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linkedin.com/pulse/ideal-problem-solving-method-ryan-frank/" TargetMode="Externa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s.vecteezy.com/arte-vectorial/16221741-5w1h-es-un-enfoque-de-cuestionamiento-y-un-metodo-de-resolucion-de-problemas-que-tiene-como-objetivo-ver-las-ideas-desde-varias-perspectivas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s.vecteezy.com/arte-vectorial/16221741-5w1h-es-un-enfoque-de-cuestionamiento-y-un-metodo-de-resolucion-de-problemas-que-tiene-como-objetivo-ver-las-ideas-desde-varias-perspectiva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s.vecteezy.com/arte-vectorial/16221741-5w1h-es-un-enfoque-de-cuestionamiento-y-un-metodo-de-resolucion-de-problemas-que-tiene-como-objetivo-ver-las-ideas-desde-varias-perspectiva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s.vecteezy.com/arte-vectorial/16221741-5w1h-es-un-enfoque-de-cuestionamiento-y-un-metodo-de-resolucion-de-problemas-que-tiene-como-objetivo-ver-las-ideas-desde-varias-perspectiva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s.vecteezy.com/arte-vectorial/16221741-5w1h-es-un-enfoque-de-cuestionamiento-y-un-metodo-de-resolucion-de-problemas-que-tiene-como-objetivo-ver-las-ideas-desde-varias-perspectiva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s.vecteezy.com/arte-vectorial/16221741-5w1h-es-un-enfoque-de-cuestionamiento-y-un-metodo-de-resolucion-de-problemas-que-tiene-como-objetivo-ver-las-ideas-desde-varias-perspectiva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TCI3d2K73ok?feature=oembed" TargetMode="External"/><Relationship Id="rId6" Type="http://schemas.openxmlformats.org/officeDocument/2006/relationships/image" Target="../media/image6.jpeg"/><Relationship Id="rId5" Type="http://schemas.openxmlformats.org/officeDocument/2006/relationships/hyperlink" Target="https://es.vecteezy.com/arte-vectorial/16221741-5w1h-es-un-enfoque-de-cuestionamiento-y-un-metodo-de-resolucion-de-problemas-que-tiene-como-objetivo-ver-las-ideas-desde-varias-perspectivas" TargetMode="Externa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rkvwzrtci6Y?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ofpeople.com/freud-theory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ar.inspiredpencil.com/pictures-2023/take-a-break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kingsfund.org.uk/f/256914/x/c48bd5a1a2/interoperability_more_than_technology_2022.pdf" TargetMode="External"/><Relationship Id="rId2" Type="http://schemas.openxmlformats.org/officeDocument/2006/relationships/hyperlink" Target="https://doi.org/10.1016/j.jrt.2025.100127" TargetMode="Externa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8/S41746-024-01177-7" TargetMode="External"/><Relationship Id="rId2" Type="http://schemas.openxmlformats.org/officeDocument/2006/relationships/hyperlink" Target="https://doi.org/10.2196/5131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3399/BJGP19X704177" TargetMode="External"/><Relationship Id="rId5" Type="http://schemas.openxmlformats.org/officeDocument/2006/relationships/hyperlink" Target="https://doi.org/10.1177/2055207616672033" TargetMode="External"/><Relationship Id="rId4" Type="http://schemas.openxmlformats.org/officeDocument/2006/relationships/hyperlink" Target="https://doi.org/10.1177/193229682513165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1" name="Rectangle 104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Creative Problem Solving Kids Images – Browse 38,683 Stock Photos, Vectors,  and Video | Adobe Stock">
            <a:extLst>
              <a:ext uri="{FF2B5EF4-FFF2-40B4-BE49-F238E27FC236}">
                <a16:creationId xmlns:a16="http://schemas.microsoft.com/office/drawing/2014/main" id="{567D57EE-4C23-CA4D-A247-C25C9F521F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9" r="1117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05671E-B5AC-B8A1-2BB5-90C3592253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4256598" cy="2685553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b="1"/>
              <a:t>Problem solving in Health and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F4F345-A68B-37A3-F0BC-4B2404D4EA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6027" y="3696965"/>
            <a:ext cx="3445766" cy="2417588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BMHP4029</a:t>
            </a:r>
          </a:p>
          <a:p>
            <a:r>
              <a:rPr lang="en-US" sz="2000">
                <a:hlinkClick r:id="rId4"/>
              </a:rPr>
              <a:t>s.ferraraccio@uwtsd.ac.uk</a:t>
            </a:r>
            <a:endParaRPr lang="en-US" sz="2000"/>
          </a:p>
          <a:p>
            <a:endParaRPr lang="en-US" sz="2000"/>
          </a:p>
          <a:p>
            <a:r>
              <a:rPr lang="en-US" sz="2000"/>
              <a:t>Week 2- 02.02.2026</a:t>
            </a:r>
          </a:p>
          <a:p>
            <a:endParaRPr lang="en-US" sz="2000"/>
          </a:p>
          <a:p>
            <a:r>
              <a:rPr lang="en-US" sz="2000"/>
              <a:t>IM13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CD81BC-6CD1-9FFC-D182-5E0CC1A4C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1076ED0-0DB3-4879-AAE5-5C20D22C1DF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29C120-05EA-4E7F-C7F0-758DB3E65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14EBA4-B8C7-C451-5B4C-831D37046F8C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</p:spTree>
    <p:extLst>
      <p:ext uri="{BB962C8B-B14F-4D97-AF65-F5344CB8AC3E}">
        <p14:creationId xmlns:p14="http://schemas.microsoft.com/office/powerpoint/2010/main" val="570640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C1D51-D37C-B273-7C4B-097768A05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750" y="314323"/>
            <a:ext cx="10515600" cy="1325563"/>
          </a:xfrm>
        </p:spPr>
        <p:txBody>
          <a:bodyPr/>
          <a:lstStyle/>
          <a:p>
            <a:r>
              <a:rPr lang="en-GB" b="1"/>
              <a:t>Key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7B327-0D9D-717D-F1DA-41BD2E484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750" y="2005011"/>
            <a:ext cx="10515600" cy="4351338"/>
          </a:xfrm>
        </p:spPr>
        <p:txBody>
          <a:bodyPr/>
          <a:lstStyle/>
          <a:p>
            <a:r>
              <a:rPr lang="en-GB"/>
              <a:t>Week 3 (09 Feb 2026): Referencing lecture </a:t>
            </a:r>
          </a:p>
          <a:p>
            <a:r>
              <a:rPr lang="en-GB"/>
              <a:t>Week 4 (16 Feb 2026): Reading week</a:t>
            </a:r>
          </a:p>
          <a:p>
            <a:r>
              <a:rPr lang="en-GB"/>
              <a:t>Week 6 (02 Mar 2026): Escape room activity </a:t>
            </a:r>
          </a:p>
          <a:p>
            <a:r>
              <a:rPr lang="en-GB"/>
              <a:t>Easter break (30 Mar 2026 – 12 Apr 2026)</a:t>
            </a:r>
          </a:p>
          <a:p>
            <a:r>
              <a:rPr lang="en-GB"/>
              <a:t>Bank holiday (04 May 2026)</a:t>
            </a:r>
          </a:p>
          <a:p>
            <a:r>
              <a:rPr lang="en-GB"/>
              <a:t>Final Submission: 08 May 2026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734F36-11C8-C1C6-D5A5-3EFA30E40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DB116B-332F-21C4-C09B-FA3C1F908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B80CA7-4485-578A-D895-7ABCF39A4965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pic>
        <p:nvPicPr>
          <p:cNvPr id="7" name="Picture 2" descr="Creative Problem Solving Kids Images – Browse 38,683 Stock Photos, Vectors,  and Video | Adobe Stock">
            <a:extLst>
              <a:ext uri="{FF2B5EF4-FFF2-40B4-BE49-F238E27FC236}">
                <a16:creationId xmlns:a16="http://schemas.microsoft.com/office/drawing/2014/main" id="{B6887DE1-B604-F54E-1BBA-2F6EE190D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9" r="1117"/>
          <a:stretch>
            <a:fillRect/>
          </a:stretch>
        </p:blipFill>
        <p:spPr bwMode="auto">
          <a:xfrm>
            <a:off x="2522358" y="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8079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CF30EF6-35AC-F270-5BA9-848C94D99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31EDC39-103D-7CB1-1F3D-60F6E878B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3</a:t>
            </a:fld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376B01C9-D913-DA33-F55D-7B31CEB39C73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1D775E-B485-97F3-C0E5-C475F28B2EB3}"/>
              </a:ext>
            </a:extLst>
          </p:cNvPr>
          <p:cNvSpPr txBox="1"/>
          <p:nvPr/>
        </p:nvSpPr>
        <p:spPr>
          <a:xfrm>
            <a:off x="8506537" y="0"/>
            <a:ext cx="36358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Steps of problem solving</a:t>
            </a:r>
          </a:p>
        </p:txBody>
      </p:sp>
      <p:pic>
        <p:nvPicPr>
          <p:cNvPr id="7" name="Picture 6" descr="A diagram of a problem solving process&#10;&#10;AI-generated content may be incorrect.">
            <a:extLst>
              <a:ext uri="{FF2B5EF4-FFF2-40B4-BE49-F238E27FC236}">
                <a16:creationId xmlns:a16="http://schemas.microsoft.com/office/drawing/2014/main" id="{59AA03EF-523D-5CD6-EC24-B606957F04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82590" y="1501337"/>
            <a:ext cx="4535185" cy="451286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93EF214-73AB-7B30-2608-23CC177E43F3}"/>
              </a:ext>
            </a:extLst>
          </p:cNvPr>
          <p:cNvSpPr txBox="1"/>
          <p:nvPr/>
        </p:nvSpPr>
        <p:spPr>
          <a:xfrm>
            <a:off x="3807013" y="6003414"/>
            <a:ext cx="30150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ccmit.mit.edu/problem-solving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5A2629B-57A4-38A7-32D5-87E316951B90}"/>
              </a:ext>
            </a:extLst>
          </p:cNvPr>
          <p:cNvSpPr txBox="1"/>
          <p:nvPr/>
        </p:nvSpPr>
        <p:spPr>
          <a:xfrm>
            <a:off x="7867433" y="2846142"/>
            <a:ext cx="4274908" cy="584775"/>
          </a:xfrm>
          <a:prstGeom prst="rect">
            <a:avLst/>
          </a:prstGeom>
          <a:solidFill>
            <a:srgbClr val="66CCFF"/>
          </a:solidFill>
        </p:spPr>
        <p:txBody>
          <a:bodyPr wrap="square">
            <a:spAutoFit/>
          </a:bodyPr>
          <a:lstStyle/>
          <a:p>
            <a:r>
              <a:rPr lang="en-GB" sz="1600" b="1"/>
              <a:t>The interrogation phase. </a:t>
            </a:r>
            <a:r>
              <a:rPr lang="en-GB" sz="1600"/>
              <a:t>The Root Cause: Why is this happening? (The "Why").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85CC9FA-7EF1-733A-DE85-9DE7009C07F9}"/>
              </a:ext>
            </a:extLst>
          </p:cNvPr>
          <p:cNvSpPr txBox="1"/>
          <p:nvPr/>
        </p:nvSpPr>
        <p:spPr>
          <a:xfrm>
            <a:off x="3017603" y="685894"/>
            <a:ext cx="5374632" cy="584775"/>
          </a:xfrm>
          <a:prstGeom prst="rect">
            <a:avLst/>
          </a:prstGeom>
          <a:solidFill>
            <a:srgbClr val="FFABD5"/>
          </a:solidFill>
        </p:spPr>
        <p:txBody>
          <a:bodyPr wrap="square">
            <a:spAutoFit/>
          </a:bodyPr>
          <a:lstStyle/>
          <a:p>
            <a:r>
              <a:rPr lang="en-GB" sz="1600" b="1"/>
              <a:t>The detection phase. </a:t>
            </a:r>
            <a:r>
              <a:rPr lang="en-GB" sz="1600"/>
              <a:t>In HSC, a problem is identified when there is a deviation from the expected standard of care.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C05E30-DDC7-ACFA-F070-2C2B1CD1687D}"/>
              </a:ext>
            </a:extLst>
          </p:cNvPr>
          <p:cNvSpPr txBox="1"/>
          <p:nvPr/>
        </p:nvSpPr>
        <p:spPr>
          <a:xfrm>
            <a:off x="7514687" y="4771888"/>
            <a:ext cx="4677313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sz="1600" b="1"/>
              <a:t>The investigation phase. </a:t>
            </a:r>
            <a:r>
              <a:rPr lang="en-GB" sz="1600"/>
              <a:t>Explore all possible evidence-based solutions.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18A3A91-1B86-C089-6ED0-AF929C44792A}"/>
              </a:ext>
            </a:extLst>
          </p:cNvPr>
          <p:cNvSpPr txBox="1"/>
          <p:nvPr/>
        </p:nvSpPr>
        <p:spPr>
          <a:xfrm>
            <a:off x="82193" y="4714550"/>
            <a:ext cx="3724820" cy="830997"/>
          </a:xfrm>
          <a:prstGeom prst="rect">
            <a:avLst/>
          </a:prstGeom>
          <a:solidFill>
            <a:srgbClr val="339966">
              <a:alpha val="25098"/>
            </a:srgbClr>
          </a:solidFill>
        </p:spPr>
        <p:txBody>
          <a:bodyPr wrap="square">
            <a:spAutoFit/>
          </a:bodyPr>
          <a:lstStyle/>
          <a:p>
            <a:r>
              <a:rPr lang="en-GB" sz="1600" b="1"/>
              <a:t>The implementation phase. </a:t>
            </a:r>
            <a:r>
              <a:rPr lang="en-GB" sz="1600"/>
              <a:t>Application of a practical and realistic solution.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855FA71-DCD1-ACAD-C6EA-D9208C0EB31F}"/>
              </a:ext>
            </a:extLst>
          </p:cNvPr>
          <p:cNvSpPr txBox="1"/>
          <p:nvPr/>
        </p:nvSpPr>
        <p:spPr>
          <a:xfrm>
            <a:off x="64211" y="2934479"/>
            <a:ext cx="3149027" cy="830997"/>
          </a:xfrm>
          <a:prstGeom prst="rect">
            <a:avLst/>
          </a:prstGeom>
          <a:solidFill>
            <a:srgbClr val="FFCC00">
              <a:alpha val="61176"/>
            </a:srgbClr>
          </a:solidFill>
        </p:spPr>
        <p:txBody>
          <a:bodyPr wrap="square">
            <a:spAutoFit/>
          </a:bodyPr>
          <a:lstStyle/>
          <a:p>
            <a:r>
              <a:rPr lang="en-GB" sz="1600" b="1"/>
              <a:t>The evaluation phase. </a:t>
            </a:r>
            <a:r>
              <a:rPr lang="en-GB" sz="1600"/>
              <a:t>Evaluate and interpret the results of the action taken.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C4BF4AD-D0BB-6DBC-89C4-D7437A470891}"/>
              </a:ext>
            </a:extLst>
          </p:cNvPr>
          <p:cNvSpPr txBox="1"/>
          <p:nvPr/>
        </p:nvSpPr>
        <p:spPr>
          <a:xfrm>
            <a:off x="8153400" y="6144357"/>
            <a:ext cx="507718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>
                <a:hlinkClick r:id="rId5"/>
              </a:rPr>
              <a:t>(6) The I.D.E.A.L. Problem-Solving Method | LinkedIn</a:t>
            </a:r>
            <a:endParaRPr lang="en-GB" sz="120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00562DE-EDDA-C3C5-5A21-C822FFABFF80}"/>
              </a:ext>
            </a:extLst>
          </p:cNvPr>
          <p:cNvSpPr txBox="1">
            <a:spLocks/>
          </p:cNvSpPr>
          <p:nvPr/>
        </p:nvSpPr>
        <p:spPr>
          <a:xfrm>
            <a:off x="42532" y="28888"/>
            <a:ext cx="5784112" cy="6054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/>
              <a:t>Summary from last week</a:t>
            </a:r>
          </a:p>
        </p:txBody>
      </p:sp>
    </p:spTree>
    <p:extLst>
      <p:ext uri="{BB962C8B-B14F-4D97-AF65-F5344CB8AC3E}">
        <p14:creationId xmlns:p14="http://schemas.microsoft.com/office/powerpoint/2010/main" val="4725673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1647983-C9D7-98F9-D6B4-BD8E4393E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4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6FA9E6-F2D4-CC13-9181-CEE72514F26E}"/>
              </a:ext>
            </a:extLst>
          </p:cNvPr>
          <p:cNvSpPr txBox="1"/>
          <p:nvPr/>
        </p:nvSpPr>
        <p:spPr>
          <a:xfrm>
            <a:off x="480363" y="1572963"/>
            <a:ext cx="17004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/>
              <a:t>Contents</a:t>
            </a:r>
          </a:p>
        </p:txBody>
      </p:sp>
      <p:pic>
        <p:nvPicPr>
          <p:cNvPr id="5" name="Picture 2" descr="Creative Problem Solving Kids Images – Browse 38,683 Stock Photos, Vectors,  and Video | Adobe Stock">
            <a:extLst>
              <a:ext uri="{FF2B5EF4-FFF2-40B4-BE49-F238E27FC236}">
                <a16:creationId xmlns:a16="http://schemas.microsoft.com/office/drawing/2014/main" id="{BD56E613-0887-E949-9310-057AAF003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9" r="1117"/>
          <a:stretch>
            <a:fillRect/>
          </a:stretch>
        </p:blipFill>
        <p:spPr bwMode="auto">
          <a:xfrm>
            <a:off x="2522358" y="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07CD42-87AC-9C60-9FB1-75A793014C4A}"/>
              </a:ext>
            </a:extLst>
          </p:cNvPr>
          <p:cNvSpPr txBox="1"/>
          <p:nvPr/>
        </p:nvSpPr>
        <p:spPr>
          <a:xfrm>
            <a:off x="480363" y="2571805"/>
            <a:ext cx="6615914" cy="1298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150000"/>
              </a:lnSpc>
              <a:buFontTx/>
              <a:buAutoNum type="arabicPeriod"/>
            </a:pPr>
            <a:r>
              <a:rPr lang="en-GB"/>
              <a:t>The 5W1H framework: problem definition</a:t>
            </a:r>
          </a:p>
          <a:p>
            <a:pPr marL="342900" indent="-342900">
              <a:lnSpc>
                <a:spcPct val="150000"/>
              </a:lnSpc>
              <a:buFontTx/>
              <a:buAutoNum type="arabicPeriod"/>
            </a:pPr>
            <a:r>
              <a:rPr lang="en-GB"/>
              <a:t>Analysis of the issue: The role of digital services in health care 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GB"/>
              <a:t>Workshop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9939F9-3CD2-53A5-7CCE-1F636605B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15B9AE25-EE0F-2B75-95DC-CEBEBD073F35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</p:spTree>
    <p:extLst>
      <p:ext uri="{BB962C8B-B14F-4D97-AF65-F5344CB8AC3E}">
        <p14:creationId xmlns:p14="http://schemas.microsoft.com/office/powerpoint/2010/main" val="3779440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D5BB2FA-B95B-1881-C0FC-667C616BE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638B364-6FFA-214C-8D83-302058C5C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5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114BDA-27A0-EA1E-E9D9-5EFA2359A6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6875" t="26857" r="10625" b="8000"/>
          <a:stretch>
            <a:fillRect/>
          </a:stretch>
        </p:blipFill>
        <p:spPr>
          <a:xfrm>
            <a:off x="5194998" y="25728"/>
            <a:ext cx="6997002" cy="633062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E0D7F9F-D1E2-9952-EE5B-92325F879FD5}"/>
              </a:ext>
            </a:extLst>
          </p:cNvPr>
          <p:cNvSpPr/>
          <p:nvPr/>
        </p:nvSpPr>
        <p:spPr>
          <a:xfrm>
            <a:off x="0" y="0"/>
            <a:ext cx="4890499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3D1F87E-BBF5-EA10-EFD6-700B705A537B}"/>
              </a:ext>
            </a:extLst>
          </p:cNvPr>
          <p:cNvSpPr/>
          <p:nvPr/>
        </p:nvSpPr>
        <p:spPr>
          <a:xfrm>
            <a:off x="5446207" y="3719583"/>
            <a:ext cx="6581671" cy="701692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98AEBD74-530D-503C-0213-C12136FA091A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2F5C92-5CF3-2632-33EF-37560CA13FA9}"/>
              </a:ext>
            </a:extLst>
          </p:cNvPr>
          <p:cNvSpPr txBox="1"/>
          <p:nvPr/>
        </p:nvSpPr>
        <p:spPr>
          <a:xfrm>
            <a:off x="153979" y="2571749"/>
            <a:ext cx="4582539" cy="149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200" b="1"/>
              <a:t>The 5W1H framework</a:t>
            </a:r>
          </a:p>
          <a:p>
            <a:pPr algn="ctr">
              <a:lnSpc>
                <a:spcPct val="150000"/>
              </a:lnSpc>
            </a:pPr>
            <a:r>
              <a:rPr lang="en-GB" sz="3200" b="1"/>
              <a:t>problem definition</a:t>
            </a:r>
          </a:p>
        </p:txBody>
      </p:sp>
    </p:spTree>
    <p:extLst>
      <p:ext uri="{BB962C8B-B14F-4D97-AF65-F5344CB8AC3E}">
        <p14:creationId xmlns:p14="http://schemas.microsoft.com/office/powerpoint/2010/main" val="3051746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B4A9C94-B48D-EA52-B97F-3ED5F3E97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D0C6749-3864-369A-86A0-E634B69C7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6</a:t>
            </a:fld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6FA7D58-1FF2-30C2-A26B-EC171E2E8668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76588-A393-46AF-4521-93EAD1D7299F}"/>
              </a:ext>
            </a:extLst>
          </p:cNvPr>
          <p:cNvSpPr txBox="1"/>
          <p:nvPr/>
        </p:nvSpPr>
        <p:spPr>
          <a:xfrm>
            <a:off x="4765700" y="136525"/>
            <a:ext cx="2660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5W1H Framework</a:t>
            </a:r>
          </a:p>
        </p:txBody>
      </p:sp>
      <p:pic>
        <p:nvPicPr>
          <p:cNvPr id="7" name="Picture 6" descr="A circular diagram with different colored circles&#10;&#10;AI-generated content may be incorrect.">
            <a:extLst>
              <a:ext uri="{FF2B5EF4-FFF2-40B4-BE49-F238E27FC236}">
                <a16:creationId xmlns:a16="http://schemas.microsoft.com/office/drawing/2014/main" id="{B0EAC595-7BC2-892C-141E-5B270E7495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357" t="13783" r="20667" b="13258"/>
          <a:stretch>
            <a:fillRect/>
          </a:stretch>
        </p:blipFill>
        <p:spPr>
          <a:xfrm>
            <a:off x="0" y="927242"/>
            <a:ext cx="5055742" cy="50035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0275C50-78EB-8FB2-4F53-6DA528A4560F}"/>
              </a:ext>
            </a:extLst>
          </p:cNvPr>
          <p:cNvSpPr txBox="1"/>
          <p:nvPr/>
        </p:nvSpPr>
        <p:spPr>
          <a:xfrm>
            <a:off x="5441022" y="1065240"/>
            <a:ext cx="633915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5W1H is a basic information-gathering  tool using six key questions:</a:t>
            </a:r>
          </a:p>
          <a:p>
            <a:endParaRPr lang="en-GB"/>
          </a:p>
          <a:p>
            <a:pPr marL="342900" indent="-342900">
              <a:buAutoNum type="arabicPeriod"/>
            </a:pPr>
            <a:r>
              <a:rPr lang="en-GB"/>
              <a:t>Who?</a:t>
            </a:r>
          </a:p>
          <a:p>
            <a:pPr marL="342900" indent="-342900">
              <a:buAutoNum type="arabicPeriod"/>
            </a:pPr>
            <a:r>
              <a:rPr lang="en-GB"/>
              <a:t>What?</a:t>
            </a:r>
          </a:p>
          <a:p>
            <a:pPr marL="342900" indent="-342900">
              <a:buAutoNum type="arabicPeriod"/>
            </a:pPr>
            <a:r>
              <a:rPr lang="en-GB"/>
              <a:t>Where?</a:t>
            </a:r>
          </a:p>
          <a:p>
            <a:pPr marL="342900" indent="-342900">
              <a:buAutoNum type="arabicPeriod"/>
            </a:pPr>
            <a:r>
              <a:rPr lang="en-GB"/>
              <a:t>When?</a:t>
            </a:r>
          </a:p>
          <a:p>
            <a:pPr marL="342900" indent="-342900">
              <a:buAutoNum type="arabicPeriod"/>
            </a:pPr>
            <a:r>
              <a:rPr lang="en-GB"/>
              <a:t>Why?</a:t>
            </a:r>
          </a:p>
          <a:p>
            <a:pPr marL="342900" indent="-342900">
              <a:buAutoNum type="arabicPeriod"/>
            </a:pPr>
            <a:r>
              <a:rPr lang="en-GB"/>
              <a:t>How?</a:t>
            </a:r>
          </a:p>
          <a:p>
            <a:pPr marL="342900" indent="-342900">
              <a:buAutoNum type="arabicPeriod"/>
            </a:pPr>
            <a:endParaRPr lang="en-GB"/>
          </a:p>
          <a:p>
            <a:r>
              <a:rPr lang="en-GB"/>
              <a:t>It is used to get a complete understanding of a situation, a project, or a problem. </a:t>
            </a:r>
          </a:p>
          <a:p>
            <a:endParaRPr lang="en-GB"/>
          </a:p>
          <a:p>
            <a:r>
              <a:rPr lang="en-GB"/>
              <a:t>It is structured to ensure all essential aspects (people, action, time, place, reason, method) are considered for clarity and informed decision-making. </a:t>
            </a:r>
          </a:p>
          <a:p>
            <a:endParaRPr lang="en-GB"/>
          </a:p>
          <a:p>
            <a:pPr algn="r"/>
            <a:r>
              <a:rPr lang="en-GB"/>
              <a:t>(Liao et al.,  2025)</a:t>
            </a:r>
          </a:p>
        </p:txBody>
      </p:sp>
    </p:spTree>
    <p:extLst>
      <p:ext uri="{BB962C8B-B14F-4D97-AF65-F5344CB8AC3E}">
        <p14:creationId xmlns:p14="http://schemas.microsoft.com/office/powerpoint/2010/main" val="4280820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078319E-78B0-2DB6-7EBF-FF75D4F3C4F0}"/>
              </a:ext>
            </a:extLst>
          </p:cNvPr>
          <p:cNvSpPr/>
          <p:nvPr/>
        </p:nvSpPr>
        <p:spPr>
          <a:xfrm>
            <a:off x="0" y="0"/>
            <a:ext cx="5368247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3F08D6C-ACFF-CE71-54AC-B3CD1237A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252DA47-21AE-6F83-ADE0-C8807C4B5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7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9847FA-4CFA-26C6-CC9D-FD8FE153C195}"/>
              </a:ext>
            </a:extLst>
          </p:cNvPr>
          <p:cNvSpPr txBox="1"/>
          <p:nvPr/>
        </p:nvSpPr>
        <p:spPr>
          <a:xfrm>
            <a:off x="797344" y="523345"/>
            <a:ext cx="41280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WHO? – The human element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DEC50242-BAFB-3D94-7352-055858F3E376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C29E29-837D-7CBF-1D42-D6FBF7A9F982}"/>
              </a:ext>
            </a:extLst>
          </p:cNvPr>
          <p:cNvSpPr txBox="1"/>
          <p:nvPr/>
        </p:nvSpPr>
        <p:spPr>
          <a:xfrm>
            <a:off x="5450435" y="570090"/>
            <a:ext cx="669704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This question refer to specific people or group relevant to the issue or the situation. </a:t>
            </a:r>
          </a:p>
          <a:p>
            <a:endParaRPr lang="en-GB" sz="1600"/>
          </a:p>
          <a:p>
            <a:r>
              <a:rPr lang="en-GB" sz="1600"/>
              <a:t>Example of questions to investigate the human element:</a:t>
            </a:r>
          </a:p>
          <a:p>
            <a:endParaRPr lang="en-GB" sz="1600"/>
          </a:p>
          <a:p>
            <a:pPr marL="285750" indent="-285750">
              <a:buFontTx/>
              <a:buChar char="-"/>
            </a:pPr>
            <a:r>
              <a:rPr lang="en-GB" sz="1600"/>
              <a:t>Who is affected by the issue?</a:t>
            </a:r>
          </a:p>
          <a:p>
            <a:pPr marL="285750" indent="-285750">
              <a:buFontTx/>
              <a:buChar char="-"/>
            </a:pPr>
            <a:r>
              <a:rPr lang="en-GB" sz="1600"/>
              <a:t>Who has the power to fix the issue?</a:t>
            </a:r>
          </a:p>
          <a:p>
            <a:pPr marL="285750" indent="-285750">
              <a:buFontTx/>
              <a:buChar char="-"/>
            </a:pPr>
            <a:r>
              <a:rPr lang="en-GB" sz="1600"/>
              <a:t>Who caused the issue?</a:t>
            </a:r>
          </a:p>
          <a:p>
            <a:pPr marL="285750" indent="-285750">
              <a:buFontTx/>
              <a:buChar char="-"/>
            </a:pPr>
            <a:endParaRPr lang="en-GB" sz="16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7EABCD-2E8D-C49E-76CA-5B6D76B0B7CC}"/>
              </a:ext>
            </a:extLst>
          </p:cNvPr>
          <p:cNvSpPr txBox="1"/>
          <p:nvPr/>
        </p:nvSpPr>
        <p:spPr>
          <a:xfrm>
            <a:off x="5450435" y="3767438"/>
            <a:ext cx="6697041" cy="230832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/>
              <a:t>This component identifies </a:t>
            </a:r>
            <a:r>
              <a:rPr lang="en-GB" sz="1600" b="1"/>
              <a:t>everyone</a:t>
            </a:r>
            <a:r>
              <a:rPr lang="en-GB" sz="1600"/>
              <a:t> touched by the problem. It’s not just about the patient. </a:t>
            </a:r>
          </a:p>
          <a:p>
            <a:endParaRPr lang="en-GB" sz="1600"/>
          </a:p>
          <a:p>
            <a:pPr marL="285750" indent="-285750">
              <a:buFontTx/>
              <a:buChar char="-"/>
            </a:pPr>
            <a:r>
              <a:rPr lang="en-GB" sz="1600"/>
              <a:t>The </a:t>
            </a:r>
            <a:r>
              <a:rPr lang="en-GB" sz="1600" b="1"/>
              <a:t>service user:</a:t>
            </a:r>
            <a:r>
              <a:rPr lang="en-GB" sz="1600"/>
              <a:t> Who is experiencing the barrier? (Patients)</a:t>
            </a:r>
          </a:p>
          <a:p>
            <a:pPr marL="285750" indent="-285750">
              <a:buFontTx/>
              <a:buChar char="-"/>
            </a:pPr>
            <a:r>
              <a:rPr lang="en-GB" sz="1600"/>
              <a:t>The </a:t>
            </a:r>
            <a:r>
              <a:rPr lang="en-GB" sz="1600" b="1"/>
              <a:t>service provider: </a:t>
            </a:r>
            <a:r>
              <a:rPr lang="en-GB" sz="1600"/>
              <a:t>Who is trying to deliver the care? (GPs, receptionists, pharmacists).</a:t>
            </a:r>
          </a:p>
          <a:p>
            <a:pPr marL="285750" indent="-285750">
              <a:buFontTx/>
              <a:buChar char="-"/>
            </a:pPr>
            <a:r>
              <a:rPr lang="en-GB" sz="1600"/>
              <a:t>The </a:t>
            </a:r>
            <a:r>
              <a:rPr lang="en-GB" sz="1600" b="1"/>
              <a:t>support network: </a:t>
            </a:r>
            <a:r>
              <a:rPr lang="en-GB" sz="1600"/>
              <a:t>Who else is involved in the issue? (Carers, social workers, family members).</a:t>
            </a:r>
          </a:p>
          <a:p>
            <a:pPr marL="285750" indent="-285750">
              <a:buFontTx/>
              <a:buChar char="-"/>
            </a:pPr>
            <a:endParaRPr lang="en-GB" sz="16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993FCB-D4A3-AA28-8741-C94594C1AE0B}"/>
              </a:ext>
            </a:extLst>
          </p:cNvPr>
          <p:cNvSpPr txBox="1"/>
          <p:nvPr/>
        </p:nvSpPr>
        <p:spPr>
          <a:xfrm>
            <a:off x="5368244" y="3025185"/>
            <a:ext cx="58459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/>
              <a:t>Who is included in the human element?</a:t>
            </a:r>
          </a:p>
        </p:txBody>
      </p:sp>
      <p:pic>
        <p:nvPicPr>
          <p:cNvPr id="13" name="Picture 12" descr="A circular diagram with different colored circles&#10;&#10;AI-generated content may be incorrect.">
            <a:extLst>
              <a:ext uri="{FF2B5EF4-FFF2-40B4-BE49-F238E27FC236}">
                <a16:creationId xmlns:a16="http://schemas.microsoft.com/office/drawing/2014/main" id="{8F14A5C0-34AB-226C-4C05-60871B9651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357" t="13783" r="20667" b="13258"/>
          <a:stretch>
            <a:fillRect/>
          </a:stretch>
        </p:blipFill>
        <p:spPr>
          <a:xfrm>
            <a:off x="392160" y="1673008"/>
            <a:ext cx="4583924" cy="4536571"/>
          </a:xfrm>
          <a:prstGeom prst="ellipse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44B02567-8382-3E81-C089-C911B8E33653}"/>
              </a:ext>
            </a:extLst>
          </p:cNvPr>
          <p:cNvSpPr/>
          <p:nvPr/>
        </p:nvSpPr>
        <p:spPr>
          <a:xfrm>
            <a:off x="1754311" y="1508354"/>
            <a:ext cx="1859622" cy="168397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7959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7D675BC-9E66-FF99-CECD-1BF16B0B87B7}"/>
              </a:ext>
            </a:extLst>
          </p:cNvPr>
          <p:cNvSpPr/>
          <p:nvPr/>
        </p:nvSpPr>
        <p:spPr>
          <a:xfrm>
            <a:off x="0" y="0"/>
            <a:ext cx="5368247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2213DE7-B055-1D57-3DAE-3DB39DB4D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B2C8B8A-A594-F19E-9DCD-08EABC4A5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8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67A33B-A1AE-C028-7FEA-C653FF9550CD}"/>
              </a:ext>
            </a:extLst>
          </p:cNvPr>
          <p:cNvSpPr txBox="1"/>
          <p:nvPr/>
        </p:nvSpPr>
        <p:spPr>
          <a:xfrm>
            <a:off x="768393" y="638177"/>
            <a:ext cx="4147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WHAT? – The specific barrier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239552DC-0D7E-5E78-229F-0B1B9406378D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AB8223-37AB-08DB-370D-0B990FE467B7}"/>
              </a:ext>
            </a:extLst>
          </p:cNvPr>
          <p:cNvSpPr txBox="1"/>
          <p:nvPr/>
        </p:nvSpPr>
        <p:spPr>
          <a:xfrm>
            <a:off x="5616510" y="1507492"/>
            <a:ext cx="61833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This define the “Obstacle”, what is actually stopping the process and creating the problem.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0F4C99-C6F7-6E82-93BE-E259FA715E01}"/>
              </a:ext>
            </a:extLst>
          </p:cNvPr>
          <p:cNvSpPr txBox="1"/>
          <p:nvPr/>
        </p:nvSpPr>
        <p:spPr>
          <a:xfrm>
            <a:off x="5760407" y="3158264"/>
            <a:ext cx="66987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What can act as a barrier in the healthcare system?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7F456C2-E9F5-48CC-3989-A2DF0A61E107}"/>
              </a:ext>
            </a:extLst>
          </p:cNvPr>
          <p:cNvSpPr txBox="1"/>
          <p:nvPr/>
        </p:nvSpPr>
        <p:spPr>
          <a:xfrm>
            <a:off x="5443790" y="4166715"/>
            <a:ext cx="6528769" cy="181588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600" b="1"/>
              <a:t>Physical/Structural: </a:t>
            </a:r>
            <a:r>
              <a:rPr lang="en-GB" sz="1600"/>
              <a:t>lacks of building, lack of beds, or no transport</a:t>
            </a:r>
          </a:p>
          <a:p>
            <a:r>
              <a:rPr lang="en-GB" sz="1600"/>
              <a:t> </a:t>
            </a:r>
          </a:p>
          <a:p>
            <a:pPr marL="285750" indent="-285750">
              <a:buFontTx/>
              <a:buChar char="-"/>
            </a:pPr>
            <a:r>
              <a:rPr lang="en-GB" sz="1600" b="1"/>
              <a:t>Procedural: </a:t>
            </a:r>
            <a:r>
              <a:rPr lang="en-GB" sz="1600"/>
              <a:t>rigid booking rules, triage systems, communication between systems</a:t>
            </a:r>
          </a:p>
          <a:p>
            <a:endParaRPr lang="en-GB" sz="1600"/>
          </a:p>
          <a:p>
            <a:pPr marL="285750" indent="-285750">
              <a:buFontTx/>
              <a:buChar char="-"/>
            </a:pPr>
            <a:r>
              <a:rPr lang="en-GB" sz="1600" b="1"/>
              <a:t>Informational: </a:t>
            </a:r>
            <a:r>
              <a:rPr lang="en-GB" sz="1600"/>
              <a:t>patients not knowing where to go or how to use new tools, lack of communication between staff</a:t>
            </a:r>
            <a:endParaRPr lang="en-GB" sz="1600" b="1"/>
          </a:p>
        </p:txBody>
      </p:sp>
      <p:pic>
        <p:nvPicPr>
          <p:cNvPr id="8" name="Picture 7" descr="A circular diagram with different colored circles&#10;&#10;AI-generated content may be incorrect.">
            <a:extLst>
              <a:ext uri="{FF2B5EF4-FFF2-40B4-BE49-F238E27FC236}">
                <a16:creationId xmlns:a16="http://schemas.microsoft.com/office/drawing/2014/main" id="{D8D18A17-CDD8-0B4D-0F32-CB38C3F99B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357" t="13783" r="20667" b="13258"/>
          <a:stretch>
            <a:fillRect/>
          </a:stretch>
        </p:blipFill>
        <p:spPr>
          <a:xfrm>
            <a:off x="392160" y="1683252"/>
            <a:ext cx="4583924" cy="4536571"/>
          </a:xfrm>
          <a:prstGeom prst="ellipse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64C8328D-C847-51F2-2538-0A26B27773A5}"/>
              </a:ext>
            </a:extLst>
          </p:cNvPr>
          <p:cNvSpPr/>
          <p:nvPr/>
        </p:nvSpPr>
        <p:spPr>
          <a:xfrm>
            <a:off x="3364725" y="2267561"/>
            <a:ext cx="1859622" cy="168397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8578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5F2A149-D61A-A116-71C6-3B3041D2DE8E}"/>
              </a:ext>
            </a:extLst>
          </p:cNvPr>
          <p:cNvSpPr/>
          <p:nvPr/>
        </p:nvSpPr>
        <p:spPr>
          <a:xfrm>
            <a:off x="0" y="0"/>
            <a:ext cx="5368247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23C0749-889F-765A-A767-8F4C7D10C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02556" y="6356349"/>
            <a:ext cx="4114800" cy="365125"/>
          </a:xfrm>
        </p:spPr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AED7D99-96A7-E838-62B3-5F1E251D2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9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6D1FC7-F6FC-96F5-952C-7A7C72A718B8}"/>
              </a:ext>
            </a:extLst>
          </p:cNvPr>
          <p:cNvSpPr txBox="1"/>
          <p:nvPr/>
        </p:nvSpPr>
        <p:spPr>
          <a:xfrm>
            <a:off x="960203" y="856558"/>
            <a:ext cx="34487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WHERE? – The location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0B4CD24-FED2-46BB-DBEC-D94DAD167E95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B0CEBF-BFEB-0EE3-A53A-6F8008DE41AB}"/>
              </a:ext>
            </a:extLst>
          </p:cNvPr>
          <p:cNvSpPr txBox="1"/>
          <p:nvPr/>
        </p:nvSpPr>
        <p:spPr>
          <a:xfrm>
            <a:off x="6582107" y="2527886"/>
            <a:ext cx="46765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/>
              <a:t>Where does the problem occur?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EA3D93-475F-7EAB-4568-B220252704B2}"/>
              </a:ext>
            </a:extLst>
          </p:cNvPr>
          <p:cNvSpPr txBox="1"/>
          <p:nvPr/>
        </p:nvSpPr>
        <p:spPr>
          <a:xfrm>
            <a:off x="5993259" y="1234864"/>
            <a:ext cx="73835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This define the location and the extension of the problem.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D5872D-5100-CC0E-2F82-B2F8CFF8B36C}"/>
              </a:ext>
            </a:extLst>
          </p:cNvPr>
          <p:cNvSpPr txBox="1"/>
          <p:nvPr/>
        </p:nvSpPr>
        <p:spPr>
          <a:xfrm>
            <a:off x="5825447" y="3513946"/>
            <a:ext cx="6189837" cy="181588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600" b="1"/>
              <a:t>Nationwide :</a:t>
            </a:r>
            <a:r>
              <a:rPr lang="en-GB" sz="1600"/>
              <a:t> all organisations are affected by the same problem</a:t>
            </a:r>
          </a:p>
          <a:p>
            <a:endParaRPr lang="en-GB" sz="1600" b="1"/>
          </a:p>
          <a:p>
            <a:pPr marL="285750" indent="-285750">
              <a:buFontTx/>
              <a:buChar char="-"/>
            </a:pPr>
            <a:r>
              <a:rPr lang="en-GB" sz="1600" b="1"/>
              <a:t>Worldwide: </a:t>
            </a:r>
            <a:r>
              <a:rPr lang="en-GB" sz="1600"/>
              <a:t>the same issue is recurring in all the health and social care system across the world</a:t>
            </a:r>
          </a:p>
          <a:p>
            <a:endParaRPr lang="en-GB" sz="1600"/>
          </a:p>
          <a:p>
            <a:pPr marL="285750" indent="-285750">
              <a:buFontTx/>
              <a:buChar char="-"/>
            </a:pPr>
            <a:r>
              <a:rPr lang="en-GB" sz="1600" b="1"/>
              <a:t>Local: </a:t>
            </a:r>
            <a:r>
              <a:rPr lang="en-GB" sz="1600"/>
              <a:t>the issues is localised in a specific organisation, area, service.</a:t>
            </a:r>
            <a:endParaRPr lang="en-GB" sz="1600" b="1"/>
          </a:p>
        </p:txBody>
      </p:sp>
      <p:pic>
        <p:nvPicPr>
          <p:cNvPr id="6" name="Picture 5" descr="A circular diagram with different colored circles&#10;&#10;AI-generated content may be incorrect.">
            <a:extLst>
              <a:ext uri="{FF2B5EF4-FFF2-40B4-BE49-F238E27FC236}">
                <a16:creationId xmlns:a16="http://schemas.microsoft.com/office/drawing/2014/main" id="{E7EEE377-5A4C-A20F-4184-6D1FF1C5CF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357" t="13783" r="20667" b="13258"/>
          <a:stretch>
            <a:fillRect/>
          </a:stretch>
        </p:blipFill>
        <p:spPr>
          <a:xfrm>
            <a:off x="392160" y="1683252"/>
            <a:ext cx="4583924" cy="4536571"/>
          </a:xfrm>
          <a:prstGeom prst="ellipse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6F4E0547-FE72-4E16-E1C4-0338F8691ECC}"/>
              </a:ext>
            </a:extLst>
          </p:cNvPr>
          <p:cNvSpPr/>
          <p:nvPr/>
        </p:nvSpPr>
        <p:spPr>
          <a:xfrm>
            <a:off x="3116462" y="3855801"/>
            <a:ext cx="1859622" cy="168397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1064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491F7EE-BDD3-6A5C-3A1B-A8E1555CFAE4}"/>
              </a:ext>
            </a:extLst>
          </p:cNvPr>
          <p:cNvSpPr/>
          <p:nvPr/>
        </p:nvSpPr>
        <p:spPr>
          <a:xfrm>
            <a:off x="-2" y="0"/>
            <a:ext cx="5368247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 descr="A circular diagram with different colored circles&#10;&#10;AI-generated content may be incorrect.">
            <a:extLst>
              <a:ext uri="{FF2B5EF4-FFF2-40B4-BE49-F238E27FC236}">
                <a16:creationId xmlns:a16="http://schemas.microsoft.com/office/drawing/2014/main" id="{BB066759-1261-910B-B1BE-D1C563DCAE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357" t="13783" r="20667" b="13258"/>
          <a:stretch>
            <a:fillRect/>
          </a:stretch>
        </p:blipFill>
        <p:spPr>
          <a:xfrm>
            <a:off x="392160" y="1673008"/>
            <a:ext cx="4583924" cy="4536571"/>
          </a:xfrm>
          <a:prstGeom prst="ellipse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57F5F2F-8CD2-F9BA-5F67-D63887F83010}"/>
              </a:ext>
            </a:extLst>
          </p:cNvPr>
          <p:cNvSpPr/>
          <p:nvPr/>
        </p:nvSpPr>
        <p:spPr>
          <a:xfrm>
            <a:off x="1786817" y="4667701"/>
            <a:ext cx="1859622" cy="168397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FB5B7FC-ABA5-BEA8-83BE-3EB906B60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CA355A7-3723-2176-0B77-55E4F356C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10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78ED55-36E7-754E-07BC-D6F3F931DF2D}"/>
              </a:ext>
            </a:extLst>
          </p:cNvPr>
          <p:cNvSpPr txBox="1"/>
          <p:nvPr/>
        </p:nvSpPr>
        <p:spPr>
          <a:xfrm>
            <a:off x="960203" y="441018"/>
            <a:ext cx="3249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WHEN? – The timeline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D634872B-074A-5B54-11ED-44209B93413D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DFCE3E-C2DD-5118-721C-8EFD06818E4F}"/>
              </a:ext>
            </a:extLst>
          </p:cNvPr>
          <p:cNvSpPr txBox="1"/>
          <p:nvPr/>
        </p:nvSpPr>
        <p:spPr>
          <a:xfrm>
            <a:off x="5458914" y="1026903"/>
            <a:ext cx="64514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This define the timeline of the issue identifying the point in time the issue started. </a:t>
            </a:r>
          </a:p>
          <a:p>
            <a:endParaRPr lang="en-GB" sz="1600"/>
          </a:p>
          <a:p>
            <a:r>
              <a:rPr lang="en-GB" sz="1600"/>
              <a:t>This aspect provide a chronological story of how a problem evolved from a minor concern into a national issue.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361D3B-E0E6-55FC-C0EC-73740DEBDD29}"/>
              </a:ext>
            </a:extLst>
          </p:cNvPr>
          <p:cNvSpPr txBox="1"/>
          <p:nvPr/>
        </p:nvSpPr>
        <p:spPr>
          <a:xfrm>
            <a:off x="6441479" y="2899126"/>
            <a:ext cx="46765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/>
              <a:t>When does the problem occur?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01F865EA-91F7-53A0-08B6-9DC7644167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2367653"/>
              </p:ext>
            </p:extLst>
          </p:nvPr>
        </p:nvGraphicFramePr>
        <p:xfrm>
          <a:off x="5458914" y="3909576"/>
          <a:ext cx="6641646" cy="24434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161170">
                  <a:extLst>
                    <a:ext uri="{9D8B030D-6E8A-4147-A177-3AD203B41FA5}">
                      <a16:colId xmlns:a16="http://schemas.microsoft.com/office/drawing/2014/main" val="3673954160"/>
                    </a:ext>
                  </a:extLst>
                </a:gridCol>
                <a:gridCol w="1728819">
                  <a:extLst>
                    <a:ext uri="{9D8B030D-6E8A-4147-A177-3AD203B41FA5}">
                      <a16:colId xmlns:a16="http://schemas.microsoft.com/office/drawing/2014/main" val="4116422734"/>
                    </a:ext>
                  </a:extLst>
                </a:gridCol>
                <a:gridCol w="3751657">
                  <a:extLst>
                    <a:ext uri="{9D8B030D-6E8A-4147-A177-3AD203B41FA5}">
                      <a16:colId xmlns:a16="http://schemas.microsoft.com/office/drawing/2014/main" val="19774066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Category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Definition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Why it matters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46333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Chronology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The sequence of events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Shows the order of cause and effect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40712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Seasonality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When the issue repeats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Shows that some problems are predictable and recurring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79443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Duration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How long the issue has lasted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Helps evaluate if a policy is a “Quick fix” or a long-term solution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95383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Frequency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How often the issue occurs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Helps determine the severity and the strain on resources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88094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66091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6ABB3D9-1488-A4F6-1DEE-74350BFDEFD3}"/>
              </a:ext>
            </a:extLst>
          </p:cNvPr>
          <p:cNvSpPr/>
          <p:nvPr/>
        </p:nvSpPr>
        <p:spPr>
          <a:xfrm>
            <a:off x="0" y="0"/>
            <a:ext cx="5368247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 descr="A circular diagram with different colored circles&#10;&#10;AI-generated content may be incorrect.">
            <a:extLst>
              <a:ext uri="{FF2B5EF4-FFF2-40B4-BE49-F238E27FC236}">
                <a16:creationId xmlns:a16="http://schemas.microsoft.com/office/drawing/2014/main" id="{34793ECE-26A7-96B2-2687-737DA63F45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357" t="13783" r="20667" b="13258"/>
          <a:stretch>
            <a:fillRect/>
          </a:stretch>
        </p:blipFill>
        <p:spPr>
          <a:xfrm>
            <a:off x="392160" y="1673008"/>
            <a:ext cx="4583924" cy="4536571"/>
          </a:xfrm>
          <a:prstGeom prst="ellipse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EC860501-11E0-6A4A-D64C-938EC5F03034}"/>
              </a:ext>
            </a:extLst>
          </p:cNvPr>
          <p:cNvSpPr/>
          <p:nvPr/>
        </p:nvSpPr>
        <p:spPr>
          <a:xfrm>
            <a:off x="351383" y="3806224"/>
            <a:ext cx="1859622" cy="168397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3F4942A-A30D-B078-E19B-DEBEEC116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08C1BDB-9159-3262-A58D-3AFFFAA1A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11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D2FB80-96DA-41CD-4548-5DB74D0690DF}"/>
              </a:ext>
            </a:extLst>
          </p:cNvPr>
          <p:cNvSpPr txBox="1"/>
          <p:nvPr/>
        </p:nvSpPr>
        <p:spPr>
          <a:xfrm>
            <a:off x="530487" y="847555"/>
            <a:ext cx="4307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WHY? – Rationale and causes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F0539B-2E25-362E-2039-56DD9B838D91}"/>
              </a:ext>
            </a:extLst>
          </p:cNvPr>
          <p:cNvSpPr txBox="1"/>
          <p:nvPr/>
        </p:nvSpPr>
        <p:spPr>
          <a:xfrm>
            <a:off x="5471934" y="416116"/>
            <a:ext cx="666869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This section explains the drivers of an issue and provides a justification for why it deserves urgent attention. </a:t>
            </a:r>
          </a:p>
          <a:p>
            <a:endParaRPr lang="en-GB" sz="1600"/>
          </a:p>
          <a:p>
            <a:r>
              <a:rPr lang="en-GB" sz="1600"/>
              <a:t>It is divided into two distinct parts:</a:t>
            </a:r>
          </a:p>
          <a:p>
            <a:endParaRPr lang="en-GB" sz="1600"/>
          </a:p>
          <a:p>
            <a:pPr marL="342900" indent="-342900">
              <a:buAutoNum type="arabicPeriod"/>
            </a:pPr>
            <a:r>
              <a:rPr lang="en-GB" sz="1600" b="1"/>
              <a:t>The rationale</a:t>
            </a:r>
            <a:r>
              <a:rPr lang="en-GB" sz="1600"/>
              <a:t>: why is this issue important? (The impact on safety, dignity, and the economy)</a:t>
            </a:r>
          </a:p>
          <a:p>
            <a:pPr marL="342900" indent="-342900">
              <a:buAutoNum type="arabicPeriod"/>
            </a:pPr>
            <a:r>
              <a:rPr lang="en-GB" sz="1600" b="1"/>
              <a:t>The causes</a:t>
            </a:r>
            <a:r>
              <a:rPr lang="en-GB" sz="1600"/>
              <a:t>: what specific factors created this situation? (funding, policy shifts, or demographics)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CEB127-D62C-7444-6D4E-549FA8CAB243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D158C8CC-D274-B829-4B07-EFC2E369FD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728137"/>
              </p:ext>
            </p:extLst>
          </p:nvPr>
        </p:nvGraphicFramePr>
        <p:xfrm>
          <a:off x="5409024" y="4060739"/>
          <a:ext cx="6731606" cy="214884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1073652">
                  <a:extLst>
                    <a:ext uri="{9D8B030D-6E8A-4147-A177-3AD203B41FA5}">
                      <a16:colId xmlns:a16="http://schemas.microsoft.com/office/drawing/2014/main" val="706475411"/>
                    </a:ext>
                  </a:extLst>
                </a:gridCol>
                <a:gridCol w="2300223">
                  <a:extLst>
                    <a:ext uri="{9D8B030D-6E8A-4147-A177-3AD203B41FA5}">
                      <a16:colId xmlns:a16="http://schemas.microsoft.com/office/drawing/2014/main" val="2507746700"/>
                    </a:ext>
                  </a:extLst>
                </a:gridCol>
                <a:gridCol w="3357731">
                  <a:extLst>
                    <a:ext uri="{9D8B030D-6E8A-4147-A177-3AD203B41FA5}">
                      <a16:colId xmlns:a16="http://schemas.microsoft.com/office/drawing/2014/main" val="18740555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/>
                        <a:t>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Example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45287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Financial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Budgets and spending 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Funding cuts sing 2015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7335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Cultural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The way staff and patients behave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Resistance to new digital tools, burnout culture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52467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Technical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The tools and infrastructure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Outdated hospital buildings or slow Wi-Fi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86236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Regulatory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The rule we have to follow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Policy and legislations in place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4242840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3E818C93-60D0-1DCD-AA5B-2426B31EA79D}"/>
              </a:ext>
            </a:extLst>
          </p:cNvPr>
          <p:cNvSpPr txBox="1"/>
          <p:nvPr/>
        </p:nvSpPr>
        <p:spPr>
          <a:xfrm>
            <a:off x="7018497" y="3294856"/>
            <a:ext cx="3184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What are the causes?</a:t>
            </a:r>
          </a:p>
        </p:txBody>
      </p:sp>
    </p:spTree>
    <p:extLst>
      <p:ext uri="{BB962C8B-B14F-4D97-AF65-F5344CB8AC3E}">
        <p14:creationId xmlns:p14="http://schemas.microsoft.com/office/powerpoint/2010/main" val="3543080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C1DA19C-6B4F-8BE2-BA1D-E224ACE40C6E}"/>
              </a:ext>
            </a:extLst>
          </p:cNvPr>
          <p:cNvSpPr/>
          <p:nvPr/>
        </p:nvSpPr>
        <p:spPr>
          <a:xfrm>
            <a:off x="0" y="0"/>
            <a:ext cx="5368247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 descr="A circular diagram with different colored circles&#10;&#10;AI-generated content may be incorrect.">
            <a:extLst>
              <a:ext uri="{FF2B5EF4-FFF2-40B4-BE49-F238E27FC236}">
                <a16:creationId xmlns:a16="http://schemas.microsoft.com/office/drawing/2014/main" id="{A0A4B81A-36E0-F97A-C688-D05D265951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0357" t="13783" r="20667" b="13258"/>
          <a:stretch>
            <a:fillRect/>
          </a:stretch>
        </p:blipFill>
        <p:spPr>
          <a:xfrm>
            <a:off x="392160" y="1673008"/>
            <a:ext cx="4583924" cy="4536571"/>
          </a:xfrm>
          <a:prstGeom prst="ellipse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F4C043E1-6C26-A671-662F-AB7211A3D414}"/>
              </a:ext>
            </a:extLst>
          </p:cNvPr>
          <p:cNvSpPr/>
          <p:nvPr/>
        </p:nvSpPr>
        <p:spPr>
          <a:xfrm>
            <a:off x="301493" y="2257317"/>
            <a:ext cx="1859622" cy="168397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9A094A9-F9FC-8894-2A7B-93DE9CAFC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06D8FB7-3CEB-C862-E23E-7FD656689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12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390AC7-7C85-6336-0840-62ACB380F155}"/>
              </a:ext>
            </a:extLst>
          </p:cNvPr>
          <p:cNvSpPr txBox="1"/>
          <p:nvPr/>
        </p:nvSpPr>
        <p:spPr>
          <a:xfrm>
            <a:off x="960203" y="841890"/>
            <a:ext cx="36641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HOW? – The implications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126C7968-15AF-8EFD-287B-0AED0D8A7AC5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A34C3A-7BE4-5E8E-7803-1194B760D847}"/>
              </a:ext>
            </a:extLst>
          </p:cNvPr>
          <p:cNvSpPr txBox="1"/>
          <p:nvPr/>
        </p:nvSpPr>
        <p:spPr>
          <a:xfrm>
            <a:off x="5458914" y="200179"/>
            <a:ext cx="67330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This section explains the practical way an issue manifests and the resulting consequences for different groups.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8105A31-CD2B-A93E-5CAD-4B190FA60D3E}"/>
              </a:ext>
            </a:extLst>
          </p:cNvPr>
          <p:cNvCxnSpPr>
            <a:cxnSpLocks/>
          </p:cNvCxnSpPr>
          <p:nvPr/>
        </p:nvCxnSpPr>
        <p:spPr>
          <a:xfrm>
            <a:off x="3165471" y="1902706"/>
            <a:ext cx="0" cy="994250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AD7B5870-676C-9E2A-C8B3-39D7CEF69F4A}"/>
              </a:ext>
            </a:extLst>
          </p:cNvPr>
          <p:cNvSpPr txBox="1"/>
          <p:nvPr/>
        </p:nvSpPr>
        <p:spPr>
          <a:xfrm>
            <a:off x="5508794" y="1698370"/>
            <a:ext cx="1913299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Ripple effect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D28E306-6CEE-DA0A-F6A6-0DFBB95926A3}"/>
              </a:ext>
            </a:extLst>
          </p:cNvPr>
          <p:cNvSpPr txBox="1"/>
          <p:nvPr/>
        </p:nvSpPr>
        <p:spPr>
          <a:xfrm>
            <a:off x="5508794" y="2067056"/>
            <a:ext cx="6163102" cy="116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/>
              <a:t>Direct impact: </a:t>
            </a:r>
            <a:r>
              <a:rPr lang="en-GB" sz="1600"/>
              <a:t>the immediate result of the problem</a:t>
            </a:r>
            <a:endParaRPr lang="en-GB" sz="1600" b="1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/>
              <a:t>Indirect impact: </a:t>
            </a:r>
            <a:r>
              <a:rPr lang="en-GB" sz="1600"/>
              <a:t>how that result forces a change elsewhere</a:t>
            </a:r>
            <a:endParaRPr lang="en-GB" sz="1600" b="1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/>
              <a:t>Systemic impact: </a:t>
            </a:r>
            <a:r>
              <a:rPr lang="en-GB" sz="1600"/>
              <a:t>how the whole system becomes less efficient.</a:t>
            </a:r>
            <a:endParaRPr lang="en-GB" sz="1600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05B146B-4A5B-1D84-6B41-50D0191ACC14}"/>
              </a:ext>
            </a:extLst>
          </p:cNvPr>
          <p:cNvSpPr txBox="1"/>
          <p:nvPr/>
        </p:nvSpPr>
        <p:spPr>
          <a:xfrm>
            <a:off x="5458914" y="931725"/>
            <a:ext cx="55351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A situation in which one event causes a series of other events to happen.</a:t>
            </a:r>
          </a:p>
        </p:txBody>
      </p:sp>
      <p:pic>
        <p:nvPicPr>
          <p:cNvPr id="14" name="Online Media 13" title="Understanding the impact of changes to services">
            <a:hlinkClick r:id="" action="ppaction://media"/>
            <a:extLst>
              <a:ext uri="{FF2B5EF4-FFF2-40B4-BE49-F238E27FC236}">
                <a16:creationId xmlns:a16="http://schemas.microsoft.com/office/drawing/2014/main" id="{8F583006-C9D9-7164-8668-C9DE5D61BBA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6206967" y="3429000"/>
            <a:ext cx="5236980" cy="295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16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B7C5390-835E-EE82-3100-3BDDB0508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CD9296C-0296-AB04-15A5-2B6C0A4AD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13</a:t>
            </a:fld>
            <a:endParaRPr lang="en-US"/>
          </a:p>
        </p:txBody>
      </p:sp>
      <p:pic>
        <p:nvPicPr>
          <p:cNvPr id="4" name="Online Media 3" title="What is 5 x W + 1H?">
            <a:hlinkClick r:id="" action="ppaction://media"/>
            <a:extLst>
              <a:ext uri="{FF2B5EF4-FFF2-40B4-BE49-F238E27FC236}">
                <a16:creationId xmlns:a16="http://schemas.microsoft.com/office/drawing/2014/main" id="{0BCFDEF5-1E6D-A4CD-956A-59FD3A58654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73352" y="873698"/>
            <a:ext cx="9045295" cy="5110604"/>
          </a:xfrm>
          <a:prstGeom prst="rect">
            <a:avLst/>
          </a:prstGeom>
        </p:spPr>
      </p:pic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3F280837-A643-01C9-E090-1F0DE5215C8A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</p:spTree>
    <p:extLst>
      <p:ext uri="{BB962C8B-B14F-4D97-AF65-F5344CB8AC3E}">
        <p14:creationId xmlns:p14="http://schemas.microsoft.com/office/powerpoint/2010/main" val="1199494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3C741D-0B74-F2F6-50FF-B5B14FF1A4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colorful post-it notes with question marks attached to them&#10;&#10;AI-generated content may be incorrect.">
            <a:extLst>
              <a:ext uri="{FF2B5EF4-FFF2-40B4-BE49-F238E27FC236}">
                <a16:creationId xmlns:a16="http://schemas.microsoft.com/office/drawing/2014/main" id="{69652432-BA57-9047-9FAC-36AA7B1A3A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322" r="217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C908ECE-FABB-1358-85CE-4625316BE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B25EA2D-D3F9-92E5-D507-AAD43779F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1076ED0-0DB3-4879-AAE5-5C20D22C1DF4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8901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ck with arrows pointing to the time&#10;&#10;AI-generated content may be incorrect.">
            <a:extLst>
              <a:ext uri="{FF2B5EF4-FFF2-40B4-BE49-F238E27FC236}">
                <a16:creationId xmlns:a16="http://schemas.microsoft.com/office/drawing/2014/main" id="{135CA50E-8F75-3441-2FCF-3283BAB23F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091715D-7E68-F461-0A09-F87312670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C7F2E7D-C228-B89B-B335-C8DDAD039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15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E13B5F-0611-30EE-A5EB-742D678BBC18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B6153F-9A3C-1D33-A694-40FC48024971}"/>
              </a:ext>
            </a:extLst>
          </p:cNvPr>
          <p:cNvSpPr txBox="1"/>
          <p:nvPr/>
        </p:nvSpPr>
        <p:spPr>
          <a:xfrm>
            <a:off x="0" y="1273996"/>
            <a:ext cx="23621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/>
              <a:t>15 mins</a:t>
            </a:r>
          </a:p>
        </p:txBody>
      </p:sp>
    </p:spTree>
    <p:extLst>
      <p:ext uri="{BB962C8B-B14F-4D97-AF65-F5344CB8AC3E}">
        <p14:creationId xmlns:p14="http://schemas.microsoft.com/office/powerpoint/2010/main" val="32907848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6" name="Add-in 5" title="Forms">
                <a:extLst>
                  <a:ext uri="{FF2B5EF4-FFF2-40B4-BE49-F238E27FC236}">
                    <a16:creationId xmlns:a16="http://schemas.microsoft.com/office/drawing/2014/main" id="{CAF27596-D166-0165-C323-6330A69E2DBD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71541164"/>
                  </p:ext>
                </p:extLst>
              </p:nvPr>
            </p:nvGraphicFramePr>
            <p:xfrm>
              <a:off x="0" y="0"/>
              <a:ext cx="12202274" cy="6858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6" name="Add-in 5" title="Forms">
                <a:extLst>
                  <a:ext uri="{FF2B5EF4-FFF2-40B4-BE49-F238E27FC236}">
                    <a16:creationId xmlns:a16="http://schemas.microsoft.com/office/drawing/2014/main" id="{CAF27596-D166-0165-C323-6330A69E2DB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>
                <a:clrChange>
                  <a:clrFrom>
                    <a:prstClr val="black"/>
                  </a:clrFrom>
                  <a:clrTo>
                    <a:prstClr val="black">
                      <a:alpha val="0"/>
                    </a:prstClr>
                  </a:clrTo>
                </a:clrChange>
              </a:blip>
              <a:stretch>
                <a:fillRect/>
              </a:stretch>
            </p:blipFill>
            <p:spPr>
              <a:xfrm>
                <a:off x="0" y="0"/>
                <a:ext cx="12202274" cy="6858000"/>
              </a:xfrm>
              <a:prstGeom prst="rect">
                <a:avLst/>
              </a:prstGeom>
            </p:spPr>
          </p:pic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95DC94D-026A-3FC0-FC41-D3E369766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E8BC611-6E6D-EBE5-09BA-EDE63B674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16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448AAFAC-315E-E9D7-CAC5-C18C7D0AB659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0C9F17-3268-F9EF-B65F-E2447E11A50F}"/>
              </a:ext>
            </a:extLst>
          </p:cNvPr>
          <p:cNvSpPr txBox="1"/>
          <p:nvPr/>
        </p:nvSpPr>
        <p:spPr>
          <a:xfrm>
            <a:off x="2773923" y="136525"/>
            <a:ext cx="66441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The role of digital services in health and care </a:t>
            </a:r>
          </a:p>
        </p:txBody>
      </p:sp>
    </p:spTree>
    <p:extLst>
      <p:ext uri="{BB962C8B-B14F-4D97-AF65-F5344CB8AC3E}">
        <p14:creationId xmlns:p14="http://schemas.microsoft.com/office/powerpoint/2010/main" val="306995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693A180-B7EA-8A80-3C71-19D747E37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341396-FD38-E9C3-A200-64146CDB9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17</a:t>
            </a:fld>
            <a:endParaRPr lang="en-US"/>
          </a:p>
        </p:txBody>
      </p:sp>
      <p:pic>
        <p:nvPicPr>
          <p:cNvPr id="5" name="Picture 4" descr="A cartoon of a nurse and a patient&#10;&#10;AI-generated content may be incorrect.">
            <a:extLst>
              <a:ext uri="{FF2B5EF4-FFF2-40B4-BE49-F238E27FC236}">
                <a16:creationId xmlns:a16="http://schemas.microsoft.com/office/drawing/2014/main" id="{4484125E-A085-B075-1F6F-38E1065EF4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811" y="1491780"/>
            <a:ext cx="7103138" cy="38744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D01D4D-5672-551C-7397-BF9F538DA6B5}"/>
              </a:ext>
            </a:extLst>
          </p:cNvPr>
          <p:cNvSpPr txBox="1"/>
          <p:nvPr/>
        </p:nvSpPr>
        <p:spPr>
          <a:xfrm>
            <a:off x="2773923" y="270817"/>
            <a:ext cx="66441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The role of digital services in health and care </a:t>
            </a:r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221A915F-BF91-AD01-98F3-127161FDBCA9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B58C51-286F-5894-D4F8-128DC2983B1C}"/>
              </a:ext>
            </a:extLst>
          </p:cNvPr>
          <p:cNvSpPr txBox="1"/>
          <p:nvPr/>
        </p:nvSpPr>
        <p:spPr>
          <a:xfrm>
            <a:off x="7655103" y="1325314"/>
            <a:ext cx="4300591" cy="4207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The NHS Wales app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Maternity Digital Records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NHS 111 Wales Website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Welsh Clinical Portal (WCP)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Welsh Nursing Care Record (WNCR)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NHS Wales Video Consulting Service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Remote Patient Monitoring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Electronic Prescription Service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err="1"/>
              <a:t>AskmyGP</a:t>
            </a:r>
            <a:endParaRPr lang="en-GB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EHRs</a:t>
            </a:r>
          </a:p>
        </p:txBody>
      </p:sp>
    </p:spTree>
    <p:extLst>
      <p:ext uri="{BB962C8B-B14F-4D97-AF65-F5344CB8AC3E}">
        <p14:creationId xmlns:p14="http://schemas.microsoft.com/office/powerpoint/2010/main" val="40415839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1504046-F4F2-E756-7423-5A4603663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5BAB59F-ED87-276A-106D-69449FEAF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18</a:t>
            </a:fld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6555AB83-0A0D-85EE-A411-0CC67C6E17E2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7158BF-0FD8-39B1-8783-FBE030A09099}"/>
              </a:ext>
            </a:extLst>
          </p:cNvPr>
          <p:cNvSpPr txBox="1"/>
          <p:nvPr/>
        </p:nvSpPr>
        <p:spPr>
          <a:xfrm>
            <a:off x="118318" y="2264286"/>
            <a:ext cx="3893906" cy="3693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Positive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57317C-9EF6-23A1-1330-124F82866A10}"/>
              </a:ext>
            </a:extLst>
          </p:cNvPr>
          <p:cNvSpPr txBox="1"/>
          <p:nvPr/>
        </p:nvSpPr>
        <p:spPr>
          <a:xfrm>
            <a:off x="144694" y="4312259"/>
            <a:ext cx="3893906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Negative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A48B10-73A8-5378-5DCD-A73D1EEDB356}"/>
              </a:ext>
            </a:extLst>
          </p:cNvPr>
          <p:cNvSpPr txBox="1"/>
          <p:nvPr/>
        </p:nvSpPr>
        <p:spPr>
          <a:xfrm>
            <a:off x="63570" y="2847537"/>
            <a:ext cx="55974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/>
              <a:t>Reduced length of stay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/>
              <a:t>Cost savings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/>
              <a:t>Social care coordination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423D9D-EEDE-1289-D80B-1177336C15DC}"/>
              </a:ext>
            </a:extLst>
          </p:cNvPr>
          <p:cNvSpPr txBox="1"/>
          <p:nvPr/>
        </p:nvSpPr>
        <p:spPr>
          <a:xfrm>
            <a:off x="144694" y="5011777"/>
            <a:ext cx="55974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/>
              <a:t>Digital burnout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/>
              <a:t>Digital literacy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/>
              <a:t>Connection issues</a:t>
            </a:r>
          </a:p>
        </p:txBody>
      </p:sp>
      <p:pic>
        <p:nvPicPr>
          <p:cNvPr id="12" name="Picture 11" descr="A cartoon of two people&#10;&#10;AI-generated content may be incorrect.">
            <a:extLst>
              <a:ext uri="{FF2B5EF4-FFF2-40B4-BE49-F238E27FC236}">
                <a16:creationId xmlns:a16="http://schemas.microsoft.com/office/drawing/2014/main" id="{EB92515A-5CAE-CB0D-EDB4-192136F711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BABDDF-2DEA-4E7F-F5CB-72D949A06D24}"/>
              </a:ext>
            </a:extLst>
          </p:cNvPr>
          <p:cNvSpPr txBox="1"/>
          <p:nvPr/>
        </p:nvSpPr>
        <p:spPr>
          <a:xfrm>
            <a:off x="0" y="109008"/>
            <a:ext cx="63382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Implications of digital services in healthcare settings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89174B-3529-9432-736F-4ECDE9E4D006}"/>
              </a:ext>
            </a:extLst>
          </p:cNvPr>
          <p:cNvSpPr txBox="1"/>
          <p:nvPr/>
        </p:nvSpPr>
        <p:spPr>
          <a:xfrm>
            <a:off x="63570" y="929518"/>
            <a:ext cx="5270430" cy="107721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/>
              <a:t>For service providers:</a:t>
            </a:r>
            <a:r>
              <a:rPr lang="en-GB" sz="1600"/>
              <a:t> the digital shift is a “double-edged sword”. While it offers the data needed to save the NHS, the implementation often affect negatively the very people trying to deliver care.  </a:t>
            </a:r>
            <a:endParaRPr lang="en-GB" sz="1600" b="1"/>
          </a:p>
        </p:txBody>
      </p:sp>
    </p:spTree>
    <p:extLst>
      <p:ext uri="{BB962C8B-B14F-4D97-AF65-F5344CB8AC3E}">
        <p14:creationId xmlns:p14="http://schemas.microsoft.com/office/powerpoint/2010/main" val="41601412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B3C9973-0783-E1B6-ED40-A19927875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BB172BD-D608-39EE-3B8B-85EED10D5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19</a:t>
            </a:fld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03D3B979-9686-33C3-3388-3E2227CDC399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5594D0-3BDE-BAF9-751E-1AE1A11117D6}"/>
              </a:ext>
            </a:extLst>
          </p:cNvPr>
          <p:cNvSpPr txBox="1"/>
          <p:nvPr/>
        </p:nvSpPr>
        <p:spPr>
          <a:xfrm>
            <a:off x="0" y="109008"/>
            <a:ext cx="63382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Implications of digital services in healthcare settings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98D747-0574-F696-BC0D-C46E3E745A68}"/>
              </a:ext>
            </a:extLst>
          </p:cNvPr>
          <p:cNvSpPr txBox="1"/>
          <p:nvPr/>
        </p:nvSpPr>
        <p:spPr>
          <a:xfrm>
            <a:off x="90152" y="953037"/>
            <a:ext cx="11912957" cy="646331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/>
              <a:t>For the </a:t>
            </a:r>
            <a:r>
              <a:rPr lang="en-GB" b="1"/>
              <a:t>Service users</a:t>
            </a:r>
            <a:r>
              <a:rPr lang="en-GB"/>
              <a:t>: the implication of digital services is a shift from being a “passive recipient” of care to an “active manager” of their own health.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1D5C53-4DE5-F9B1-6403-020108D9E8B5}"/>
              </a:ext>
            </a:extLst>
          </p:cNvPr>
          <p:cNvSpPr txBox="1"/>
          <p:nvPr/>
        </p:nvSpPr>
        <p:spPr>
          <a:xfrm>
            <a:off x="118318" y="2264286"/>
            <a:ext cx="3893906" cy="3693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Positive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E21137-79F9-AA08-5340-F5623D175411}"/>
              </a:ext>
            </a:extLst>
          </p:cNvPr>
          <p:cNvSpPr txBox="1"/>
          <p:nvPr/>
        </p:nvSpPr>
        <p:spPr>
          <a:xfrm>
            <a:off x="144694" y="4312259"/>
            <a:ext cx="3893906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Negative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114B6C7-8DE3-7A96-CA46-0614ED0B63DA}"/>
              </a:ext>
            </a:extLst>
          </p:cNvPr>
          <p:cNvSpPr txBox="1"/>
          <p:nvPr/>
        </p:nvSpPr>
        <p:spPr>
          <a:xfrm>
            <a:off x="-52341" y="2847537"/>
            <a:ext cx="55974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/>
              <a:t>Empowerment and accessibility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/>
              <a:t>Care closer to home (Dignity)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/>
              <a:t>The “digital front door” (NHS Wales App)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DFACD4-59BE-5CBB-E9EB-8BBA6A82FE26}"/>
              </a:ext>
            </a:extLst>
          </p:cNvPr>
          <p:cNvSpPr txBox="1"/>
          <p:nvPr/>
        </p:nvSpPr>
        <p:spPr>
          <a:xfrm>
            <a:off x="0" y="5011138"/>
            <a:ext cx="55974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/>
              <a:t>Digital Divide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/>
              <a:t>Digital ageism and digital literacy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/>
              <a:t>Connection issues</a:t>
            </a:r>
          </a:p>
        </p:txBody>
      </p:sp>
      <p:pic>
        <p:nvPicPr>
          <p:cNvPr id="12" name="Picture 11" descr="A cartoon of a person in a wheelchair and a person standing in front of a group of people&#10;&#10;AI-generated content may be incorrect.">
            <a:extLst>
              <a:ext uri="{FF2B5EF4-FFF2-40B4-BE49-F238E27FC236}">
                <a16:creationId xmlns:a16="http://schemas.microsoft.com/office/drawing/2014/main" id="{3565C693-361E-A8AE-72CC-4710091A3D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3657" y="1846223"/>
            <a:ext cx="7456289" cy="4067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7919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3530A04-E035-EDF7-04CA-F565E1789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4F6CB4A-2BC9-E27A-5A19-73B4041F5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20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FCBC278-136D-1C51-A374-4FD3243FEA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5074484"/>
              </p:ext>
            </p:extLst>
          </p:nvPr>
        </p:nvGraphicFramePr>
        <p:xfrm>
          <a:off x="0" y="866140"/>
          <a:ext cx="12192000" cy="51257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44710">
                  <a:extLst>
                    <a:ext uri="{9D8B030D-6E8A-4147-A177-3AD203B41FA5}">
                      <a16:colId xmlns:a16="http://schemas.microsoft.com/office/drawing/2014/main" val="1999559094"/>
                    </a:ext>
                  </a:extLst>
                </a:gridCol>
                <a:gridCol w="4687910">
                  <a:extLst>
                    <a:ext uri="{9D8B030D-6E8A-4147-A177-3AD203B41FA5}">
                      <a16:colId xmlns:a16="http://schemas.microsoft.com/office/drawing/2014/main" val="3323952871"/>
                    </a:ext>
                  </a:extLst>
                </a:gridCol>
                <a:gridCol w="5559380">
                  <a:extLst>
                    <a:ext uri="{9D8B030D-6E8A-4147-A177-3AD203B41FA5}">
                      <a16:colId xmlns:a16="http://schemas.microsoft.com/office/drawing/2014/main" val="4970005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Implication 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For Service providers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For Service users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6315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(+) Precision medicine: targeted alerts</a:t>
                      </a:r>
                    </a:p>
                    <a:p>
                      <a:r>
                        <a:rPr lang="en-GB"/>
                        <a:t>(+) Vigilance: automated monitoring </a:t>
                      </a:r>
                    </a:p>
                    <a:p>
                      <a:r>
                        <a:rPr lang="en-GB"/>
                        <a:t>(-) System Fragility: reliance on uptime</a:t>
                      </a:r>
                    </a:p>
                    <a:p>
                      <a:r>
                        <a:rPr lang="en-GB"/>
                        <a:t>(-) Data integrity: risk of corrupted files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(+) Clinical Accuracy: fewer human errors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(+) Continuity: Safe data handovers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(-) Information blackholes: “Lost” results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(-) Clinical risk: delays due to glitches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631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(+) Administrative liberation: AI notes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(+) Workflow optimisation: Speed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(-) Time theft: fixing slow hardware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(-) Digital fatigue: Targeting hotspots.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(+) Self-management: empowered users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(+) Autonomy: instant record access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(-) Navigation friction: difficult apps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(-) Cognitive overload: too much data.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4095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Equity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(+) Population Health: targeting hotspots</a:t>
                      </a:r>
                    </a:p>
                    <a:p>
                      <a:r>
                        <a:rPr lang="en-GB"/>
                        <a:t>(+) Resource optimisation: smart funding</a:t>
                      </a:r>
                    </a:p>
                    <a:p>
                      <a:r>
                        <a:rPr lang="en-GB"/>
                        <a:t>(-) Digital literacy</a:t>
                      </a:r>
                    </a:p>
                    <a:p>
                      <a:r>
                        <a:rPr lang="en-GB"/>
                        <a:t>(-) Under-representation: missing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(+) Targeted prevention: earlier help</a:t>
                      </a:r>
                    </a:p>
                    <a:p>
                      <a:r>
                        <a:rPr lang="en-GB"/>
                        <a:t>(+) Health literacy: better info access</a:t>
                      </a:r>
                    </a:p>
                    <a:p>
                      <a:r>
                        <a:rPr lang="en-GB"/>
                        <a:t>(-) Digital exclusion: left behind</a:t>
                      </a:r>
                    </a:p>
                    <a:p>
                      <a:r>
                        <a:rPr lang="en-GB"/>
                        <a:t>(-) Digital Divide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39019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(+) Interoperability: seamless sharing</a:t>
                      </a:r>
                    </a:p>
                    <a:p>
                      <a:r>
                        <a:rPr lang="en-GB"/>
                        <a:t>(+) MDT synergy: staff collaborating better</a:t>
                      </a:r>
                    </a:p>
                    <a:p>
                      <a:r>
                        <a:rPr lang="en-GB"/>
                        <a:t>(-) Dehumanisation: no personal contact</a:t>
                      </a:r>
                    </a:p>
                    <a:p>
                      <a:r>
                        <a:rPr lang="en-GB"/>
                        <a:t>(-) Connection issues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(+) Co-production: shared decisions</a:t>
                      </a:r>
                    </a:p>
                    <a:p>
                      <a:r>
                        <a:rPr lang="en-GB"/>
                        <a:t>(+) Transparency: access to personal health inform</a:t>
                      </a:r>
                    </a:p>
                    <a:p>
                      <a:r>
                        <a:rPr lang="en-GB"/>
                        <a:t>(-) Clinical detachment: lack of human touch</a:t>
                      </a:r>
                    </a:p>
                    <a:p>
                      <a:r>
                        <a:rPr lang="en-GB"/>
                        <a:t>(-) Depersonalisation: missing human interaction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8111829"/>
                  </a:ext>
                </a:extLst>
              </a:tr>
            </a:tbl>
          </a:graphicData>
        </a:graphic>
      </p:graphicFrame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9EAE3DC8-124E-09AD-3037-844846AE1D5D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ECC4E1-F8F9-ADF6-82C4-479266608968}"/>
              </a:ext>
            </a:extLst>
          </p:cNvPr>
          <p:cNvSpPr txBox="1"/>
          <p:nvPr/>
        </p:nvSpPr>
        <p:spPr>
          <a:xfrm>
            <a:off x="128789" y="136525"/>
            <a:ext cx="90284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Implications of digital services in healthcare settings: summary</a:t>
            </a:r>
          </a:p>
        </p:txBody>
      </p:sp>
    </p:spTree>
    <p:extLst>
      <p:ext uri="{BB962C8B-B14F-4D97-AF65-F5344CB8AC3E}">
        <p14:creationId xmlns:p14="http://schemas.microsoft.com/office/powerpoint/2010/main" val="6920209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354F9B8-27B8-4FB8-69D9-AFB6E7C85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599" y="6421844"/>
            <a:ext cx="4114800" cy="365125"/>
          </a:xfrm>
        </p:spPr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6CDAA6-4351-E8F3-EDC3-12FD23D7E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21</a:t>
            </a:fld>
            <a:endParaRPr lang="en-US"/>
          </a:p>
        </p:txBody>
      </p:sp>
      <p:pic>
        <p:nvPicPr>
          <p:cNvPr id="5" name="Picture 4" descr="A computer screen shot of a person typing on a keyboard&#10;&#10;AI-generated content may be incorrect.">
            <a:extLst>
              <a:ext uri="{FF2B5EF4-FFF2-40B4-BE49-F238E27FC236}">
                <a16:creationId xmlns:a16="http://schemas.microsoft.com/office/drawing/2014/main" id="{CA04E713-96AA-2639-D8A6-C2692003F1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46" r="34855" b="6164"/>
          <a:stretch>
            <a:fillRect/>
          </a:stretch>
        </p:blipFill>
        <p:spPr>
          <a:xfrm>
            <a:off x="4182148" y="66776"/>
            <a:ext cx="7942501" cy="63550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C3D77D-FDD6-1B3D-F67D-01171FFCBE7C}"/>
              </a:ext>
            </a:extLst>
          </p:cNvPr>
          <p:cNvSpPr txBox="1"/>
          <p:nvPr/>
        </p:nvSpPr>
        <p:spPr>
          <a:xfrm>
            <a:off x="499730" y="2659535"/>
            <a:ext cx="225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/>
              <a:t>Case study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668EFB-D1DC-CD36-938F-07E2EB41851F}"/>
              </a:ext>
            </a:extLst>
          </p:cNvPr>
          <p:cNvSpPr txBox="1">
            <a:spLocks/>
          </p:cNvSpPr>
          <p:nvPr/>
        </p:nvSpPr>
        <p:spPr>
          <a:xfrm>
            <a:off x="-944797" y="65087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</p:spTree>
    <p:extLst>
      <p:ext uri="{BB962C8B-B14F-4D97-AF65-F5344CB8AC3E}">
        <p14:creationId xmlns:p14="http://schemas.microsoft.com/office/powerpoint/2010/main" val="457840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309851A-FDB8-F159-53F4-C2B553949B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0B329E-8F91-4A9B-61C2-9DD3A727C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22</a:t>
            </a:fld>
            <a:endParaRPr lang="en-US"/>
          </a:p>
        </p:txBody>
      </p:sp>
      <p:pic>
        <p:nvPicPr>
          <p:cNvPr id="4" name="Picture 3" descr="Cartoon of a cartoon of two people holding signs&#10;&#10;AI-generated content may be incorrect.">
            <a:extLst>
              <a:ext uri="{FF2B5EF4-FFF2-40B4-BE49-F238E27FC236}">
                <a16:creationId xmlns:a16="http://schemas.microsoft.com/office/drawing/2014/main" id="{AAAD0FA4-746C-DBD9-E190-8AFE3D2516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6" y="502276"/>
            <a:ext cx="4038600" cy="22046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24A782-35D2-8BD7-EA94-A53616D5D3CE}"/>
              </a:ext>
            </a:extLst>
          </p:cNvPr>
          <p:cNvSpPr txBox="1"/>
          <p:nvPr/>
        </p:nvSpPr>
        <p:spPr>
          <a:xfrm>
            <a:off x="359669" y="102164"/>
            <a:ext cx="35798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WHO? – The human element  </a:t>
            </a:r>
          </a:p>
        </p:txBody>
      </p:sp>
      <p:pic>
        <p:nvPicPr>
          <p:cNvPr id="6" name="Picture 5" descr="A cartoon of a person working on a computer&#10;&#10;AI-generated content may be incorrect.">
            <a:extLst>
              <a:ext uri="{FF2B5EF4-FFF2-40B4-BE49-F238E27FC236}">
                <a16:creationId xmlns:a16="http://schemas.microsoft.com/office/drawing/2014/main" id="{C4EEE6E8-7D7A-C4BB-7116-ABA19CEAFE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6700" y="502276"/>
            <a:ext cx="4038600" cy="22046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014283D-AF27-838D-90B9-E470C35B0488}"/>
              </a:ext>
            </a:extLst>
          </p:cNvPr>
          <p:cNvSpPr txBox="1"/>
          <p:nvPr/>
        </p:nvSpPr>
        <p:spPr>
          <a:xfrm>
            <a:off x="4454974" y="102164"/>
            <a:ext cx="35483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WHAT? – The specific barrier </a:t>
            </a:r>
          </a:p>
        </p:txBody>
      </p:sp>
      <p:pic>
        <p:nvPicPr>
          <p:cNvPr id="8" name="Picture 7" descr="A map of a large cluster of black holes&#10;&#10;AI-generated content may be incorrect.">
            <a:extLst>
              <a:ext uri="{FF2B5EF4-FFF2-40B4-BE49-F238E27FC236}">
                <a16:creationId xmlns:a16="http://schemas.microsoft.com/office/drawing/2014/main" id="{31D215A7-F4BD-F94B-6DB9-F0E0B8F493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0523" y="502275"/>
            <a:ext cx="4038601" cy="220466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A0AEAC6-8A9D-342F-8447-5D273CBE11A0}"/>
              </a:ext>
            </a:extLst>
          </p:cNvPr>
          <p:cNvSpPr txBox="1"/>
          <p:nvPr/>
        </p:nvSpPr>
        <p:spPr>
          <a:xfrm>
            <a:off x="8745151" y="102164"/>
            <a:ext cx="28595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WHERE? – The location</a:t>
            </a:r>
          </a:p>
        </p:txBody>
      </p:sp>
      <p:pic>
        <p:nvPicPr>
          <p:cNvPr id="10" name="Picture 9" descr="A cartoon of a computer and a diagram&#10;&#10;AI-generated content may be incorrect.">
            <a:extLst>
              <a:ext uri="{FF2B5EF4-FFF2-40B4-BE49-F238E27FC236}">
                <a16:creationId xmlns:a16="http://schemas.microsoft.com/office/drawing/2014/main" id="{76CB56B9-3AD8-BAD9-C62A-FC1A2430198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7" y="3657693"/>
            <a:ext cx="4038600" cy="220466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173545C-6C54-DFD0-DEC4-5497517E5A44}"/>
              </a:ext>
            </a:extLst>
          </p:cNvPr>
          <p:cNvSpPr txBox="1"/>
          <p:nvPr/>
        </p:nvSpPr>
        <p:spPr>
          <a:xfrm>
            <a:off x="659845" y="3163701"/>
            <a:ext cx="27446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WHEN? – The timeline</a:t>
            </a:r>
          </a:p>
        </p:txBody>
      </p:sp>
      <p:pic>
        <p:nvPicPr>
          <p:cNvPr id="12" name="Picture 11" descr="A cartoon of several people&#10;&#10;AI-generated content may be incorrect.">
            <a:extLst>
              <a:ext uri="{FF2B5EF4-FFF2-40B4-BE49-F238E27FC236}">
                <a16:creationId xmlns:a16="http://schemas.microsoft.com/office/drawing/2014/main" id="{2499DF10-5ED0-D183-5B63-D399815EA33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5802" y="3657693"/>
            <a:ext cx="3827515" cy="220466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6E75B15-2588-B60A-4E40-94568F960834}"/>
              </a:ext>
            </a:extLst>
          </p:cNvPr>
          <p:cNvSpPr txBox="1"/>
          <p:nvPr/>
        </p:nvSpPr>
        <p:spPr>
          <a:xfrm>
            <a:off x="4283645" y="3163701"/>
            <a:ext cx="36247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WHY? – Rationale and causes</a:t>
            </a:r>
          </a:p>
        </p:txBody>
      </p:sp>
      <p:pic>
        <p:nvPicPr>
          <p:cNvPr id="14" name="Picture 13" descr="Cartoon of a cartoon of two people&#10;&#10;AI-generated content may be incorrect.">
            <a:extLst>
              <a:ext uri="{FF2B5EF4-FFF2-40B4-BE49-F238E27FC236}">
                <a16:creationId xmlns:a16="http://schemas.microsoft.com/office/drawing/2014/main" id="{E55C3987-9996-CDF0-DDCB-0AD9CE903A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3400" y="3657693"/>
            <a:ext cx="4025723" cy="229556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1862390-E6C5-523C-DC76-40F98A6477E6}"/>
              </a:ext>
            </a:extLst>
          </p:cNvPr>
          <p:cNvSpPr txBox="1"/>
          <p:nvPr/>
        </p:nvSpPr>
        <p:spPr>
          <a:xfrm>
            <a:off x="8762902" y="3194479"/>
            <a:ext cx="30914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/>
              <a:t>HOW? – The implications</a:t>
            </a:r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B934F58E-0F7D-39AA-0D61-CB85F8AC54B0}"/>
              </a:ext>
            </a:extLst>
          </p:cNvPr>
          <p:cNvSpPr txBox="1">
            <a:spLocks/>
          </p:cNvSpPr>
          <p:nvPr/>
        </p:nvSpPr>
        <p:spPr>
          <a:xfrm>
            <a:off x="-944797" y="65087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</p:spTree>
    <p:extLst>
      <p:ext uri="{BB962C8B-B14F-4D97-AF65-F5344CB8AC3E}">
        <p14:creationId xmlns:p14="http://schemas.microsoft.com/office/powerpoint/2010/main" val="3319163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3" grpId="0"/>
      <p:bldP spid="1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45BCE89-C986-6EC0-3545-1C2953AFF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E9E420B-F201-50B0-EE50-57C48D401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23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416B611E-9C9B-367D-8D05-B20FD2596969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D1073F-47D8-4315-FCCD-CB0CFB7507D6}"/>
              </a:ext>
            </a:extLst>
          </p:cNvPr>
          <p:cNvSpPr txBox="1"/>
          <p:nvPr/>
        </p:nvSpPr>
        <p:spPr>
          <a:xfrm>
            <a:off x="113496" y="237470"/>
            <a:ext cx="46488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/>
              <a:t>5W1H applied to the case study 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C9209E3-948E-46BD-2172-72E1F9188104}"/>
              </a:ext>
            </a:extLst>
          </p:cNvPr>
          <p:cNvGraphicFramePr>
            <a:graphicFrameLocks noGrp="1"/>
          </p:cNvGraphicFramePr>
          <p:nvPr/>
        </p:nvGraphicFramePr>
        <p:xfrm>
          <a:off x="113496" y="896620"/>
          <a:ext cx="11996987" cy="5252720"/>
        </p:xfrm>
        <a:graphic>
          <a:graphicData uri="http://schemas.openxmlformats.org/drawingml/2006/table">
            <a:tbl>
              <a:tblPr firstRow="1" bandRow="1">
                <a:tableStyleId>{1E171933-4619-4E11-9A3F-F7608DF75F80}</a:tableStyleId>
              </a:tblPr>
              <a:tblGrid>
                <a:gridCol w="1375535">
                  <a:extLst>
                    <a:ext uri="{9D8B030D-6E8A-4147-A177-3AD203B41FA5}">
                      <a16:colId xmlns:a16="http://schemas.microsoft.com/office/drawing/2014/main" val="854451381"/>
                    </a:ext>
                  </a:extLst>
                </a:gridCol>
                <a:gridCol w="3624426">
                  <a:extLst>
                    <a:ext uri="{9D8B030D-6E8A-4147-A177-3AD203B41FA5}">
                      <a16:colId xmlns:a16="http://schemas.microsoft.com/office/drawing/2014/main" val="805006559"/>
                    </a:ext>
                  </a:extLst>
                </a:gridCol>
                <a:gridCol w="6997026">
                  <a:extLst>
                    <a:ext uri="{9D8B030D-6E8A-4147-A177-3AD203B41FA5}">
                      <a16:colId xmlns:a16="http://schemas.microsoft.com/office/drawing/2014/main" val="75584243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/>
                        <a:t>Component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Investigation question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Evidence from case study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38621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Who?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Who are the people involved in this issue?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Patients</a:t>
                      </a:r>
                      <a:r>
                        <a:rPr lang="en-GB" sz="1400"/>
                        <a:t>: three specific deaths were linked to these IT issues</a:t>
                      </a:r>
                    </a:p>
                    <a:p>
                      <a:r>
                        <a:rPr lang="en-GB" sz="1400" b="1"/>
                        <a:t>Trusts</a:t>
                      </a:r>
                      <a:r>
                        <a:rPr lang="en-GB" sz="1400"/>
                        <a:t>: nearly 60% of hospital trusts that responded to the investigation reported IT problems that affected patient care</a:t>
                      </a:r>
                    </a:p>
                    <a:p>
                      <a:r>
                        <a:rPr lang="en-GB" sz="1400" b="1"/>
                        <a:t>Staff</a:t>
                      </a:r>
                      <a:r>
                        <a:rPr lang="en-GB" sz="1400"/>
                        <a:t>: clinicians reported that critical information was “buried” in the software, making it impossible to find in emergences.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6791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What?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What is the specific problem?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Lost communication: </a:t>
                      </a:r>
                      <a:r>
                        <a:rPr lang="en-GB" sz="1400" b="0"/>
                        <a:t>over 200,000 medical letters (containing cancer diagnoses, test results and appointment dates) were never sent to GPs or patients because of “computer glitches”.</a:t>
                      </a:r>
                    </a:p>
                    <a:p>
                      <a:r>
                        <a:rPr lang="en-GB" sz="1400" b="1"/>
                        <a:t>Hidden data:</a:t>
                      </a:r>
                      <a:r>
                        <a:rPr lang="en-GB" sz="1400" b="0"/>
                        <a:t> in the case of Darnell Smith, his Personal Care Plan was not visible on the scree to the nurses treating him.</a:t>
                      </a:r>
                    </a:p>
                    <a:p>
                      <a:r>
                        <a:rPr lang="en-GB" sz="1400" b="1"/>
                        <a:t>Triage errors: </a:t>
                      </a:r>
                      <a:r>
                        <a:rPr lang="en-GB" sz="1400" b="0"/>
                        <a:t>in Emily Harkleroad’s case, the software failed to flag her as “critically ill”, leading to a fatal delay in treating a blood clot. </a:t>
                      </a:r>
                      <a:endParaRPr lang="en-GB" sz="1400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84113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Where?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Where does the problem occur?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The issues are nationwide across England, but major clusters were identified in Newcastle, Nottingham, and County Durham, where thousands of documents were “lost” in the system.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815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When?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When did the pressure points happen?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The investigation was published in May 2024, but it looks at the rollout of systems between 2022 and 2024.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60791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Why did this happen? (Root cause)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Usability; Interoperability: Training.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41379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How?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How did the system’s reaction make the problem worse?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Provider implication (spending millions on software that staff feel makes their job more dangerous), Service user implications (patients lose trust in the system)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47670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90752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D293B4F-7450-E326-B671-8A90B0216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9CC349-1463-69E0-70CA-878D0068A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24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33E7BA-9E4F-FB12-6C30-441C17DDB05A}"/>
              </a:ext>
            </a:extLst>
          </p:cNvPr>
          <p:cNvSpPr txBox="1"/>
          <p:nvPr/>
        </p:nvSpPr>
        <p:spPr>
          <a:xfrm>
            <a:off x="120580" y="331595"/>
            <a:ext cx="1379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A991FB-B199-EA27-D2CA-B54169ECFD22}"/>
              </a:ext>
            </a:extLst>
          </p:cNvPr>
          <p:cNvSpPr txBox="1"/>
          <p:nvPr/>
        </p:nvSpPr>
        <p:spPr>
          <a:xfrm>
            <a:off x="221064" y="1215851"/>
            <a:ext cx="11840797" cy="324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Liao S. M., Haykel I., Cheung K., Matalon T., </a:t>
            </a:r>
            <a:r>
              <a:rPr lang="en-GB" sz="1400" i="1"/>
              <a:t>Navigating the complexities of AI and digital governance: the 5W1H framework. </a:t>
            </a:r>
            <a:r>
              <a:rPr lang="en-GB" sz="1400"/>
              <a:t>September 2025, Journal of Responsible Technology. DOI: </a:t>
            </a:r>
            <a:r>
              <a:rPr lang="en-GB" sz="1400">
                <a:hlinkClick r:id="rId2" tooltip="Persistent link using digital object identifier"/>
              </a:rPr>
              <a:t>https://doi.org/10.1016/j.jrt.2025.100127</a:t>
            </a:r>
            <a:endParaRPr lang="en-GB" sz="1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Voorhees J, Bailey S, Waterman H, </a:t>
            </a:r>
            <a:r>
              <a:rPr lang="en-GB" sz="1400" err="1"/>
              <a:t>Checkland</a:t>
            </a:r>
            <a:r>
              <a:rPr lang="en-GB" sz="1400"/>
              <a:t> K. A paradox of problems in accessing general practice: a qualitative participatory case study. Br J Gen </a:t>
            </a:r>
            <a:r>
              <a:rPr lang="en-GB" sz="1400" err="1"/>
              <a:t>Pract</a:t>
            </a:r>
            <a:r>
              <a:rPr lang="en-GB" sz="1400"/>
              <a:t>. 2024 Jan 25;74(739):e104-e112. </a:t>
            </a:r>
            <a:r>
              <a:rPr lang="en-GB" sz="1400" err="1"/>
              <a:t>doi</a:t>
            </a:r>
            <a:r>
              <a:rPr lang="en-GB" sz="1400"/>
              <a:t>: 10.3399/BJGP.2023.0276.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Mistry, P. </a:t>
            </a:r>
            <a:r>
              <a:rPr lang="en-GB" sz="1400" i="1"/>
              <a:t>et al.</a:t>
            </a:r>
            <a:r>
              <a:rPr lang="en-GB" sz="1400"/>
              <a:t> (2022) “Interoperability is more than technology: The role of culture and leadership in joined-up care.” Available at: </a:t>
            </a:r>
            <a:r>
              <a:rPr lang="en-GB" sz="1400">
                <a:hlinkClick r:id="rId3"/>
              </a:rPr>
              <a:t>Interoperability is more than technology: The role of culture and leadership in joined-up care</a:t>
            </a:r>
            <a:endParaRPr lang="en-GB" sz="1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Dan Sheldon (2022) </a:t>
            </a:r>
            <a:r>
              <a:rPr lang="en-GB" sz="1400" i="1"/>
              <a:t>Learning from digital successes and failures</a:t>
            </a:r>
            <a:r>
              <a:rPr lang="en-GB" sz="1400"/>
              <a:t>, </a:t>
            </a:r>
            <a:r>
              <a:rPr lang="en-GB" sz="1400" i="1"/>
              <a:t>NHS Provide</a:t>
            </a:r>
            <a:r>
              <a:rPr lang="en-GB" sz="1400"/>
              <a:t>. Available at: https://nhsproviders.org/resources/learning-from-digital-successes-and-failures (Accessed: January 26,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Pritesh Mistry (2023) </a:t>
            </a:r>
            <a:r>
              <a:rPr lang="en-GB" sz="1400" i="1"/>
              <a:t>Beyond Devices And Connectivity | The King’s Fund</a:t>
            </a:r>
            <a:r>
              <a:rPr lang="en-GB" sz="1400"/>
              <a:t>. Available at: https://www.kingsfund.org.uk/insight-and-analysis/blogs/human-factors-digital-health-care (Accessed: January 30,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Clarke, N. and Martin, A. (2023) </a:t>
            </a:r>
            <a:r>
              <a:rPr lang="en-GB" sz="1400" i="1"/>
              <a:t>The human dimension of technology | Digital Transformation</a:t>
            </a:r>
            <a:r>
              <a:rPr lang="en-GB" sz="1400"/>
              <a:t>. Available at: https://digital-transformation.hee.nhs.uk/blogs/the-human-dimension-of-technology (Accessed: January 30,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1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10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177E2-2AB5-A6A1-A54B-A2E808BCED8B}"/>
              </a:ext>
            </a:extLst>
          </p:cNvPr>
          <p:cNvSpPr txBox="1">
            <a:spLocks/>
          </p:cNvSpPr>
          <p:nvPr/>
        </p:nvSpPr>
        <p:spPr>
          <a:xfrm>
            <a:off x="-1097197" y="635634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BMHP4029</a:t>
            </a:r>
          </a:p>
        </p:txBody>
      </p:sp>
    </p:spTree>
    <p:extLst>
      <p:ext uri="{BB962C8B-B14F-4D97-AF65-F5344CB8AC3E}">
        <p14:creationId xmlns:p14="http://schemas.microsoft.com/office/powerpoint/2010/main" val="35324902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D76D8DB-FEBC-CE5A-38D6-9E471DAE3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B689D0C-B2B3-EADC-380A-D39631D09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25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A9FB7C-77DA-F37B-1B51-4F36C5F9ADC4}"/>
              </a:ext>
            </a:extLst>
          </p:cNvPr>
          <p:cNvSpPr txBox="1"/>
          <p:nvPr/>
        </p:nvSpPr>
        <p:spPr>
          <a:xfrm>
            <a:off x="221064" y="136525"/>
            <a:ext cx="11749872" cy="77251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Suggested readings for “The role of digital services in health and social care”</a:t>
            </a:r>
          </a:p>
          <a:p>
            <a:endParaRPr lang="en-GB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Oliver, A., Chandler, E. and Gillard, J.A. (2024) “Impact of Digital Inclusion Initiative to Facilitate Access to Mental Health Services: Service User Interview Study,” </a:t>
            </a:r>
            <a:r>
              <a:rPr lang="en-GB" sz="1400" i="1"/>
              <a:t>JMIR mental health</a:t>
            </a:r>
            <a:r>
              <a:rPr lang="en-GB" sz="1400"/>
              <a:t>, 11. Available at: </a:t>
            </a:r>
            <a:r>
              <a:rPr lang="en-GB" sz="1400">
                <a:hlinkClick r:id="rId2"/>
              </a:rPr>
              <a:t>https://doi.org/10.2196/51315</a:t>
            </a:r>
            <a:r>
              <a:rPr lang="en-GB" sz="140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err="1"/>
              <a:t>Zangani</a:t>
            </a:r>
            <a:r>
              <a:rPr lang="en-GB" sz="1400"/>
              <a:t>, C. </a:t>
            </a:r>
            <a:r>
              <a:rPr lang="en-GB" sz="1400" i="1"/>
              <a:t>et al.</a:t>
            </a:r>
            <a:r>
              <a:rPr lang="en-GB" sz="1400"/>
              <a:t> (2022) “Impact of the COVID-19 Pandemic on the Global Delivery of Mental Health Services and Telemental Health: Systematic Review,” </a:t>
            </a:r>
            <a:r>
              <a:rPr lang="en-GB" sz="1400" i="1"/>
              <a:t>JMIR mental health</a:t>
            </a:r>
            <a:r>
              <a:rPr lang="en-GB" sz="1400"/>
              <a:t>, 9(8). Available at: https://doi.org/10.2196/38600.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a-DK" sz="1400" err="1"/>
              <a:t>Appleton</a:t>
            </a:r>
            <a:r>
              <a:rPr lang="da-DK" sz="1400"/>
              <a:t>, R. </a:t>
            </a:r>
            <a:r>
              <a:rPr lang="da-DK" sz="1400" i="1"/>
              <a:t>et al.</a:t>
            </a:r>
            <a:r>
              <a:rPr lang="da-DK" sz="1400"/>
              <a:t> </a:t>
            </a:r>
            <a:r>
              <a:rPr lang="en-GB" sz="1400"/>
              <a:t>(2021) “Implementation, Adoption, and Perceptions of Telemental Health During the COVID-19 Pandemic: Systematic Review,” </a:t>
            </a:r>
            <a:r>
              <a:rPr lang="en-GB" sz="1400" i="1"/>
              <a:t>Journal of medical Internet research</a:t>
            </a:r>
            <a:r>
              <a:rPr lang="en-GB" sz="1400"/>
              <a:t>, 23(12). Available at: https://doi.org/10.2196/31746.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Koebe, P. and Bohnet-</a:t>
            </a:r>
            <a:r>
              <a:rPr lang="en-GB" sz="1400" err="1"/>
              <a:t>Joschko</a:t>
            </a:r>
            <a:r>
              <a:rPr lang="en-GB" sz="1400"/>
              <a:t>, S. (2023) “The Impact of Digital Transformation on Inpatient Care: Mixed Methods Study,” </a:t>
            </a:r>
            <a:r>
              <a:rPr lang="en-GB" sz="1400" i="1"/>
              <a:t>JMIR public health and surveillance</a:t>
            </a:r>
            <a:r>
              <a:rPr lang="en-GB" sz="1400"/>
              <a:t>, 9. Available at: https://doi.org/10.2196/40622.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Saeed, S.A. and Masters, R.M.R. (2021) “Disparities in Health Care and the Digital Divide,” </a:t>
            </a:r>
            <a:r>
              <a:rPr lang="en-GB" sz="1400" i="1"/>
              <a:t>Current psychiatry reports</a:t>
            </a:r>
            <a:r>
              <a:rPr lang="en-GB" sz="1400"/>
              <a:t>, 23(9). Available at: https://doi.org/10.1007/S11920-021-01274-4.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The Lancet Healthy Longevity (2021) “Tackling the Digital Divide,” </a:t>
            </a:r>
            <a:r>
              <a:rPr lang="en-GB" sz="1400" i="1"/>
              <a:t>The Lancet Healthy Longevity</a:t>
            </a:r>
            <a:r>
              <a:rPr lang="en-GB" sz="1400"/>
              <a:t>, 2(10), p. e601. Available at: https://doi.org/10.1016/S2666-7568(21)00233-6.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err="1"/>
              <a:t>Macalindin</a:t>
            </a:r>
            <a:r>
              <a:rPr lang="en-GB" sz="1400"/>
              <a:t>, B.V., Ahmed, H.F. and Granaghan, R.M. (2024) “Improving nurses’ digital literacy and engagement with digital workflows through a data-driven education model,” </a:t>
            </a:r>
            <a:r>
              <a:rPr lang="en-GB" sz="1400" i="1"/>
              <a:t>Nursing management (Harrow, London, England : 1994)</a:t>
            </a:r>
            <a:r>
              <a:rPr lang="en-GB" sz="1400"/>
              <a:t>, 31(3). Available at: https://doi.org/10.7748/NM.2023.E2113.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Wilson, S. </a:t>
            </a:r>
            <a:r>
              <a:rPr lang="en-GB" sz="1400" i="1"/>
              <a:t>et al.</a:t>
            </a:r>
            <a:r>
              <a:rPr lang="en-GB" sz="1400"/>
              <a:t> (2024) “Recommendations to advance digital health equity: a systematic review of qualitative studies,” </a:t>
            </a:r>
            <a:r>
              <a:rPr lang="en-GB" sz="1400" i="1"/>
              <a:t>NPJ digital medicine</a:t>
            </a:r>
            <a:r>
              <a:rPr lang="en-GB" sz="1400"/>
              <a:t>, 7(1). Available at: </a:t>
            </a:r>
            <a:r>
              <a:rPr lang="en-GB" sz="1400">
                <a:hlinkClick r:id="rId3"/>
              </a:rPr>
              <a:t>https://doi.org/10.1038/S41746-024-01177-7</a:t>
            </a:r>
            <a:r>
              <a:rPr lang="en-GB" sz="140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err="1"/>
              <a:t>Aldakhil</a:t>
            </a:r>
            <a:r>
              <a:rPr lang="en-GB" sz="1400"/>
              <a:t>, R. </a:t>
            </a:r>
            <a:r>
              <a:rPr lang="en-GB" sz="1400" i="1"/>
              <a:t>et al.</a:t>
            </a:r>
            <a:r>
              <a:rPr lang="en-GB" sz="1400"/>
              <a:t> (2025) “The Impact of Virtual Consultations on Quality of Care for Patients With Type 2 Diabetes: A Systematic Review and Meta-Analysis,” </a:t>
            </a:r>
            <a:r>
              <a:rPr lang="en-GB" sz="1400" i="1"/>
              <a:t>Journal of diabetes science and technology</a:t>
            </a:r>
            <a:r>
              <a:rPr lang="en-GB" sz="1400"/>
              <a:t> [Preprint]. Available at: </a:t>
            </a:r>
            <a:r>
              <a:rPr lang="en-GB" sz="1400">
                <a:hlinkClick r:id="rId4"/>
              </a:rPr>
              <a:t>https://doi.org/10.1177/19322968251316585</a:t>
            </a:r>
            <a:r>
              <a:rPr lang="en-GB" sz="140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Johns, G. </a:t>
            </a:r>
            <a:r>
              <a:rPr lang="en-GB" sz="1400" i="1"/>
              <a:t>et al.</a:t>
            </a:r>
            <a:r>
              <a:rPr lang="en-GB" sz="1400"/>
              <a:t> (2023) “Benefits, challenges and sustainability of digital healthcare for NHS Wales: a qualitative study,” </a:t>
            </a:r>
            <a:r>
              <a:rPr lang="en-GB" sz="1400" i="1"/>
              <a:t>BMJ Open</a:t>
            </a:r>
            <a:r>
              <a:rPr lang="en-GB" sz="1400"/>
              <a:t>, 13(5), p. e069371. Available at: https://doi.org/10.1136/BMJOPEN-2022-069371.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Powell, J. </a:t>
            </a:r>
            <a:r>
              <a:rPr lang="en-GB" sz="1400" i="1"/>
              <a:t>et al.</a:t>
            </a:r>
            <a:r>
              <a:rPr lang="en-GB" sz="1400"/>
              <a:t> (2016) “Digital health citizens and the future of the NHS,” </a:t>
            </a:r>
            <a:r>
              <a:rPr lang="en-GB" sz="1400" i="1"/>
              <a:t>DIGITAL HEALTH</a:t>
            </a:r>
            <a:r>
              <a:rPr lang="en-GB" sz="1400"/>
              <a:t>, 2. Available at: </a:t>
            </a:r>
            <a:r>
              <a:rPr lang="en-GB" sz="1400">
                <a:hlinkClick r:id="rId5"/>
              </a:rPr>
              <a:t>https://doi.org/10.1177/2055207616672033</a:t>
            </a:r>
            <a:r>
              <a:rPr lang="en-GB" sz="140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err="1"/>
              <a:t>Shemtob</a:t>
            </a:r>
            <a:r>
              <a:rPr lang="en-GB" sz="1400"/>
              <a:t>, L., </a:t>
            </a:r>
            <a:r>
              <a:rPr lang="en-GB" sz="1400" err="1"/>
              <a:t>Shemtob</a:t>
            </a:r>
            <a:r>
              <a:rPr lang="en-GB" sz="1400"/>
              <a:t>, L. and Littlewood, R. (2019) “Challenges for digital services in the NHS: drowning in a sea of innovation,” </a:t>
            </a:r>
            <a:r>
              <a:rPr lang="en-GB" sz="1400" i="1"/>
              <a:t>The British Journal of General Practice</a:t>
            </a:r>
            <a:r>
              <a:rPr lang="en-GB" sz="1400"/>
              <a:t>, 69(684), p. 326. Available at: </a:t>
            </a:r>
            <a:r>
              <a:rPr lang="en-GB" sz="1400">
                <a:hlinkClick r:id="rId6"/>
              </a:rPr>
              <a:t>https://doi.org/10.3399/BJGP19X704177</a:t>
            </a:r>
            <a:r>
              <a:rPr lang="en-GB" sz="140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Saeed, S.A. and Masters, R.M.R. (2021) “Disparities in Health Care and the Digital Divide,” </a:t>
            </a:r>
            <a:r>
              <a:rPr lang="en-GB" sz="1400" i="1"/>
              <a:t>Current psychiatry reports</a:t>
            </a:r>
            <a:r>
              <a:rPr lang="en-GB" sz="1400"/>
              <a:t>, 23(9). Available at: https://doi.org/10.1007/S11920-021-01274-4.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306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webextension1.xml><?xml version="1.0" encoding="utf-8"?>
<we:webextension xmlns:we="http://schemas.microsoft.com/office/webextensions/webextension/2010/11" id="{BB84D435-4220-493B-8AFE-D18E9402B9FC}">
  <we:reference id="wa104381526" version="1.0.0.2" store="en-US" storeType="OMEX"/>
  <we:alternateReferences>
    <we:reference id="WA104381526" version="1.0.0.2" store="WA104381526" storeType="OMEX"/>
  </we:alternateReferences>
  <we:properties>
    <we:property name="FormID" value="&quot;-REPTm4EBUWcuNshUjEeIetKaclQLxtAir9n-KcQZwFUOEhPSEVFUDlZT0U0TVoxRjJGR1lUWlcwMS4u&quot;"/>
    <we:property name="FormMode" value="&quot;DesignTime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2658</Words>
  <Application>Microsoft Office PowerPoint</Application>
  <PresentationFormat>Widescreen</PresentationFormat>
  <Paragraphs>332</Paragraphs>
  <Slides>25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Aptos</vt:lpstr>
      <vt:lpstr>Aptos Display</vt:lpstr>
      <vt:lpstr>Office Theme</vt:lpstr>
      <vt:lpstr>Problem solving in Health and Care</vt:lpstr>
      <vt:lpstr>Key dates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cp:lastPrinted>2026-02-02T09:15:44Z</cp:lastPrinted>
  <dcterms:created xsi:type="dcterms:W3CDTF">2026-01-06T14:29:42Z</dcterms:created>
  <dcterms:modified xsi:type="dcterms:W3CDTF">2026-02-02T10:07:50Z</dcterms:modified>
</cp:coreProperties>
</file>