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66" r:id="rId5"/>
    <p:sldId id="264" r:id="rId6"/>
    <p:sldId id="256" r:id="rId7"/>
    <p:sldId id="257" r:id="rId8"/>
    <p:sldId id="258" r:id="rId9"/>
    <p:sldId id="259" r:id="rId10"/>
    <p:sldId id="267" r:id="rId11"/>
    <p:sldId id="270" r:id="rId12"/>
    <p:sldId id="261" r:id="rId13"/>
    <p:sldId id="269" r:id="rId14"/>
    <p:sldId id="271" r:id="rId15"/>
    <p:sldId id="265" r:id="rId16"/>
    <p:sldId id="263" r:id="rId17"/>
    <p:sldId id="268"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A0D6A0-7374-4A95-B379-ACFD7E0DCDC3}" v="3" dt="2025-10-10T10:21:00.0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696"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B62AFE-036B-4A1D-B9E7-5EFDB99B79B2}" type="doc">
      <dgm:prSet loTypeId="urn:microsoft.com/office/officeart/2005/8/layout/list1" loCatId="list" qsTypeId="urn:microsoft.com/office/officeart/2005/8/quickstyle/simple4" qsCatId="simple" csTypeId="urn:microsoft.com/office/officeart/2005/8/colors/colorful1" csCatId="colorful" phldr="1"/>
      <dgm:spPr/>
      <dgm:t>
        <a:bodyPr/>
        <a:lstStyle/>
        <a:p>
          <a:endParaRPr lang="en-US"/>
        </a:p>
      </dgm:t>
    </dgm:pt>
    <dgm:pt modelId="{DECA41DE-6916-4154-BFC5-4F65B9562B48}">
      <dgm:prSet/>
      <dgm:spPr/>
      <dgm:t>
        <a:bodyPr/>
        <a:lstStyle/>
        <a:p>
          <a:r>
            <a:rPr lang="en-GB">
              <a:latin typeface="Aptos"/>
            </a:rPr>
            <a:t>Global Supply Chains - </a:t>
          </a:r>
          <a:endParaRPr lang="en-US">
            <a:latin typeface="Aptos"/>
          </a:endParaRPr>
        </a:p>
      </dgm:t>
    </dgm:pt>
    <dgm:pt modelId="{AF2DD2F1-80A2-492B-BC23-FDDEC5F2AD68}" type="parTrans" cxnId="{12A38AB0-65B2-4BA3-98C4-1736EA1F80BC}">
      <dgm:prSet/>
      <dgm:spPr/>
      <dgm:t>
        <a:bodyPr/>
        <a:lstStyle/>
        <a:p>
          <a:endParaRPr lang="en-US"/>
        </a:p>
      </dgm:t>
    </dgm:pt>
    <dgm:pt modelId="{071284DD-5B62-4D6D-ABE1-BCD257B4D24E}" type="sibTrans" cxnId="{12A38AB0-65B2-4BA3-98C4-1736EA1F80BC}">
      <dgm:prSet/>
      <dgm:spPr/>
      <dgm:t>
        <a:bodyPr/>
        <a:lstStyle/>
        <a:p>
          <a:endParaRPr lang="en-US"/>
        </a:p>
      </dgm:t>
    </dgm:pt>
    <dgm:pt modelId="{14EC6F9A-7ADC-4A2C-ABEB-08C4530C3CF7}">
      <dgm:prSet/>
      <dgm:spPr/>
      <dgm:t>
        <a:bodyPr/>
        <a:lstStyle/>
        <a:p>
          <a:r>
            <a:rPr lang="en-GB">
              <a:latin typeface="Aptos"/>
            </a:rPr>
            <a:t>Parts and materials come from many countries around the world.</a:t>
          </a:r>
        </a:p>
      </dgm:t>
    </dgm:pt>
    <dgm:pt modelId="{B091632C-2F42-4832-ABE9-3743126B6B7A}" type="parTrans" cxnId="{2749C390-233A-48DE-A406-261985A157B0}">
      <dgm:prSet/>
      <dgm:spPr/>
      <dgm:t>
        <a:bodyPr/>
        <a:lstStyle/>
        <a:p>
          <a:endParaRPr lang="en-US"/>
        </a:p>
      </dgm:t>
    </dgm:pt>
    <dgm:pt modelId="{115B18DD-94AF-4A77-B24D-F56208C003DA}" type="sibTrans" cxnId="{2749C390-233A-48DE-A406-261985A157B0}">
      <dgm:prSet/>
      <dgm:spPr/>
      <dgm:t>
        <a:bodyPr/>
        <a:lstStyle/>
        <a:p>
          <a:endParaRPr lang="en-US"/>
        </a:p>
      </dgm:t>
    </dgm:pt>
    <dgm:pt modelId="{5A50E000-DF95-490F-A3CB-85F6A9260E7D}">
      <dgm:prSet/>
      <dgm:spPr/>
      <dgm:t>
        <a:bodyPr/>
        <a:lstStyle/>
        <a:p>
          <a:r>
            <a:rPr lang="en-GB">
              <a:latin typeface="Aptos"/>
            </a:rPr>
            <a:t>Can be affected by things like natural disasters, and material shortages.</a:t>
          </a:r>
          <a:endParaRPr lang="en-US">
            <a:latin typeface="Aptos"/>
          </a:endParaRPr>
        </a:p>
      </dgm:t>
    </dgm:pt>
    <dgm:pt modelId="{B7E73D8A-A477-422C-A9E3-E7FD32358C1C}" type="parTrans" cxnId="{2BCBC825-A677-4E6E-A2E7-D2ED62BD9823}">
      <dgm:prSet/>
      <dgm:spPr/>
      <dgm:t>
        <a:bodyPr/>
        <a:lstStyle/>
        <a:p>
          <a:endParaRPr lang="en-US"/>
        </a:p>
      </dgm:t>
    </dgm:pt>
    <dgm:pt modelId="{BEB12184-804E-4184-9E37-E0FB900384A0}" type="sibTrans" cxnId="{2BCBC825-A677-4E6E-A2E7-D2ED62BD9823}">
      <dgm:prSet/>
      <dgm:spPr/>
      <dgm:t>
        <a:bodyPr/>
        <a:lstStyle/>
        <a:p>
          <a:endParaRPr lang="en-US"/>
        </a:p>
      </dgm:t>
    </dgm:pt>
    <dgm:pt modelId="{A88C185E-8A77-475E-91E6-682DE8445862}">
      <dgm:prSet/>
      <dgm:spPr/>
      <dgm:t>
        <a:bodyPr/>
        <a:lstStyle/>
        <a:p>
          <a:r>
            <a:rPr lang="en-GB">
              <a:latin typeface="Aptos"/>
            </a:rPr>
            <a:t>Working on making plenty more parts locally to lower and be more prepared for future problems. </a:t>
          </a:r>
          <a:endParaRPr lang="en-US">
            <a:latin typeface="Aptos"/>
          </a:endParaRPr>
        </a:p>
      </dgm:t>
    </dgm:pt>
    <dgm:pt modelId="{BC9DFA2B-835B-4F0E-96D2-94305F29236E}" type="parTrans" cxnId="{3388061D-A2E9-4833-B9D5-D41ECD06EFD4}">
      <dgm:prSet/>
      <dgm:spPr/>
      <dgm:t>
        <a:bodyPr/>
        <a:lstStyle/>
        <a:p>
          <a:endParaRPr lang="en-US"/>
        </a:p>
      </dgm:t>
    </dgm:pt>
    <dgm:pt modelId="{28C31DCB-1997-46B8-AC5A-9BC091A7D2A2}" type="sibTrans" cxnId="{3388061D-A2E9-4833-B9D5-D41ECD06EFD4}">
      <dgm:prSet/>
      <dgm:spPr/>
      <dgm:t>
        <a:bodyPr/>
        <a:lstStyle/>
        <a:p>
          <a:endParaRPr lang="en-US"/>
        </a:p>
      </dgm:t>
    </dgm:pt>
    <dgm:pt modelId="{8208DDBE-2609-4B23-ABC9-D48AC2AB1456}">
      <dgm:prSet/>
      <dgm:spPr/>
      <dgm:t>
        <a:bodyPr/>
        <a:lstStyle/>
        <a:p>
          <a:r>
            <a:rPr lang="en-GB">
              <a:latin typeface="Aptos"/>
            </a:rPr>
            <a:t>Market Expansion -</a:t>
          </a:r>
          <a:endParaRPr lang="en-US">
            <a:latin typeface="Aptos"/>
          </a:endParaRPr>
        </a:p>
      </dgm:t>
    </dgm:pt>
    <dgm:pt modelId="{7D051077-CAFD-4ED8-A43A-68AB5EF8A757}" type="parTrans" cxnId="{A6E1B552-BFA2-455F-A72F-898AD0C6880B}">
      <dgm:prSet/>
      <dgm:spPr/>
      <dgm:t>
        <a:bodyPr/>
        <a:lstStyle/>
        <a:p>
          <a:endParaRPr lang="en-US"/>
        </a:p>
      </dgm:t>
    </dgm:pt>
    <dgm:pt modelId="{F4524FF4-993C-40D8-8055-EAA06D8BCA44}" type="sibTrans" cxnId="{A6E1B552-BFA2-455F-A72F-898AD0C6880B}">
      <dgm:prSet/>
      <dgm:spPr/>
      <dgm:t>
        <a:bodyPr/>
        <a:lstStyle/>
        <a:p>
          <a:endParaRPr lang="en-US"/>
        </a:p>
      </dgm:t>
    </dgm:pt>
    <dgm:pt modelId="{D5EB1EF8-544A-4C40-A3BC-7C00B1B70308}">
      <dgm:prSet/>
      <dgm:spPr/>
      <dgm:t>
        <a:bodyPr/>
        <a:lstStyle/>
        <a:p>
          <a:r>
            <a:rPr lang="en-GB">
              <a:latin typeface="Aptos"/>
            </a:rPr>
            <a:t>Sells cars in more than 170 countries, especially popular in Asia, North America, and Europe.</a:t>
          </a:r>
          <a:endParaRPr lang="en-US">
            <a:latin typeface="Aptos"/>
          </a:endParaRPr>
        </a:p>
      </dgm:t>
    </dgm:pt>
    <dgm:pt modelId="{965FE69E-8CC5-4FB2-AD12-32C5E11AA4A4}" type="parTrans" cxnId="{FC70EF05-4EB4-4C00-A0E9-4A5B8A970BE9}">
      <dgm:prSet/>
      <dgm:spPr/>
      <dgm:t>
        <a:bodyPr/>
        <a:lstStyle/>
        <a:p>
          <a:endParaRPr lang="en-US"/>
        </a:p>
      </dgm:t>
    </dgm:pt>
    <dgm:pt modelId="{A55B7291-44EB-4DD5-A2BA-2123D2727338}" type="sibTrans" cxnId="{FC70EF05-4EB4-4C00-A0E9-4A5B8A970BE9}">
      <dgm:prSet/>
      <dgm:spPr/>
      <dgm:t>
        <a:bodyPr/>
        <a:lstStyle/>
        <a:p>
          <a:endParaRPr lang="en-US"/>
        </a:p>
      </dgm:t>
    </dgm:pt>
    <dgm:pt modelId="{AEAB1061-083B-49EF-9232-54454353359D}">
      <dgm:prSet/>
      <dgm:spPr/>
      <dgm:t>
        <a:bodyPr/>
        <a:lstStyle/>
        <a:p>
          <a:r>
            <a:rPr lang="en-GB">
              <a:latin typeface="Aptos"/>
            </a:rPr>
            <a:t>Tend to be growing in new markets such as India, Southeast Asia, and Africa.</a:t>
          </a:r>
          <a:endParaRPr lang="en-US">
            <a:latin typeface="Aptos"/>
          </a:endParaRPr>
        </a:p>
      </dgm:t>
    </dgm:pt>
    <dgm:pt modelId="{0169A1E0-55BA-4820-9D19-3831A3BCAA2E}" type="parTrans" cxnId="{23F02D79-0828-486E-A936-01F5D28E80B0}">
      <dgm:prSet/>
      <dgm:spPr/>
      <dgm:t>
        <a:bodyPr/>
        <a:lstStyle/>
        <a:p>
          <a:endParaRPr lang="en-US"/>
        </a:p>
      </dgm:t>
    </dgm:pt>
    <dgm:pt modelId="{BA9FA98D-D5D5-474D-AED4-F32CBC1DC0A3}" type="sibTrans" cxnId="{23F02D79-0828-486E-A936-01F5D28E80B0}">
      <dgm:prSet/>
      <dgm:spPr/>
      <dgm:t>
        <a:bodyPr/>
        <a:lstStyle/>
        <a:p>
          <a:endParaRPr lang="en-US"/>
        </a:p>
      </dgm:t>
    </dgm:pt>
    <dgm:pt modelId="{D42482A3-4502-481E-99CA-1FB7BD6DF860}">
      <dgm:prSet/>
      <dgm:spPr/>
      <dgm:t>
        <a:bodyPr/>
        <a:lstStyle/>
        <a:p>
          <a:r>
            <a:rPr lang="en-GB">
              <a:latin typeface="Aptos"/>
            </a:rPr>
            <a:t>Builds factories in different regions to serve local customers and ensures to avoid extra impor</a:t>
          </a:r>
          <a:r>
            <a:rPr lang="en-GB"/>
            <a:t>t taxes. </a:t>
          </a:r>
          <a:endParaRPr lang="en-US"/>
        </a:p>
      </dgm:t>
    </dgm:pt>
    <dgm:pt modelId="{FA285915-032A-4CFD-8F16-EDA2147CEDC2}" type="parTrans" cxnId="{F197C38B-E503-4707-815C-B9A9F7EAD400}">
      <dgm:prSet/>
      <dgm:spPr/>
      <dgm:t>
        <a:bodyPr/>
        <a:lstStyle/>
        <a:p>
          <a:endParaRPr lang="en-US"/>
        </a:p>
      </dgm:t>
    </dgm:pt>
    <dgm:pt modelId="{F8624A18-6AA4-46DF-AFE1-60C270F6DE1E}" type="sibTrans" cxnId="{F197C38B-E503-4707-815C-B9A9F7EAD400}">
      <dgm:prSet/>
      <dgm:spPr/>
      <dgm:t>
        <a:bodyPr/>
        <a:lstStyle/>
        <a:p>
          <a:endParaRPr lang="en-US"/>
        </a:p>
      </dgm:t>
    </dgm:pt>
    <dgm:pt modelId="{9D2F3711-BA6A-4BDD-BCD6-C5E4072D2D72}">
      <dgm:prSet phldr="0"/>
      <dgm:spPr/>
      <dgm:t>
        <a:bodyPr/>
        <a:lstStyle/>
        <a:p>
          <a:pPr rtl="0"/>
          <a:r>
            <a:rPr lang="en-GB" sz="1100">
              <a:latin typeface="Aptos"/>
              <a:ea typeface="Calibri"/>
              <a:cs typeface="Calibri"/>
            </a:rPr>
            <a:t>Toyota’s production network spans 28 countries, integrating global suppliers for steel, semiconductors, and battery materials, enabling cost efficiency and flexibility.</a:t>
          </a:r>
          <a:endParaRPr lang="en-GB">
            <a:latin typeface="Aptos"/>
          </a:endParaRPr>
        </a:p>
      </dgm:t>
    </dgm:pt>
    <dgm:pt modelId="{DCBC0E95-9FC5-434B-97BA-9AB35D4FE3B9}" type="parTrans" cxnId="{FF4B5CFD-92D2-4BB8-AC46-5ACBD666F351}">
      <dgm:prSet/>
      <dgm:spPr/>
    </dgm:pt>
    <dgm:pt modelId="{ABBB164A-91F6-4882-A756-A7D98189B0E1}" type="sibTrans" cxnId="{FF4B5CFD-92D2-4BB8-AC46-5ACBD666F351}">
      <dgm:prSet/>
      <dgm:spPr/>
    </dgm:pt>
    <dgm:pt modelId="{1F65098F-B0B4-41E6-A6DA-AEE366856A96}" type="pres">
      <dgm:prSet presAssocID="{D7B62AFE-036B-4A1D-B9E7-5EFDB99B79B2}" presName="linear" presStyleCnt="0">
        <dgm:presLayoutVars>
          <dgm:dir/>
          <dgm:animLvl val="lvl"/>
          <dgm:resizeHandles val="exact"/>
        </dgm:presLayoutVars>
      </dgm:prSet>
      <dgm:spPr/>
    </dgm:pt>
    <dgm:pt modelId="{989F7426-2C7A-4890-B440-BAC8FB561A8D}" type="pres">
      <dgm:prSet presAssocID="{DECA41DE-6916-4154-BFC5-4F65B9562B48}" presName="parentLin" presStyleCnt="0"/>
      <dgm:spPr/>
    </dgm:pt>
    <dgm:pt modelId="{28497367-D036-4728-9844-DC9870AC6F6E}" type="pres">
      <dgm:prSet presAssocID="{DECA41DE-6916-4154-BFC5-4F65B9562B48}" presName="parentLeftMargin" presStyleLbl="node1" presStyleIdx="0" presStyleCnt="2"/>
      <dgm:spPr/>
    </dgm:pt>
    <dgm:pt modelId="{34A4E172-9C75-474B-8C15-C5A96B74BB71}" type="pres">
      <dgm:prSet presAssocID="{DECA41DE-6916-4154-BFC5-4F65B9562B48}" presName="parentText" presStyleLbl="node1" presStyleIdx="0" presStyleCnt="2">
        <dgm:presLayoutVars>
          <dgm:chMax val="0"/>
          <dgm:bulletEnabled val="1"/>
        </dgm:presLayoutVars>
      </dgm:prSet>
      <dgm:spPr/>
    </dgm:pt>
    <dgm:pt modelId="{3D6818D0-43E9-450F-9052-4354727CD35B}" type="pres">
      <dgm:prSet presAssocID="{DECA41DE-6916-4154-BFC5-4F65B9562B48}" presName="negativeSpace" presStyleCnt="0"/>
      <dgm:spPr/>
    </dgm:pt>
    <dgm:pt modelId="{27DECBCF-5354-46D5-B52A-909641F73BF0}" type="pres">
      <dgm:prSet presAssocID="{DECA41DE-6916-4154-BFC5-4F65B9562B48}" presName="childText" presStyleLbl="conFgAcc1" presStyleIdx="0" presStyleCnt="2">
        <dgm:presLayoutVars>
          <dgm:bulletEnabled val="1"/>
        </dgm:presLayoutVars>
      </dgm:prSet>
      <dgm:spPr/>
    </dgm:pt>
    <dgm:pt modelId="{FD4753B8-11FF-4DFB-A1B9-1C6B21D02009}" type="pres">
      <dgm:prSet presAssocID="{071284DD-5B62-4D6D-ABE1-BCD257B4D24E}" presName="spaceBetweenRectangles" presStyleCnt="0"/>
      <dgm:spPr/>
    </dgm:pt>
    <dgm:pt modelId="{EBA31DA7-B057-4E6B-9BE5-FF04A2B39413}" type="pres">
      <dgm:prSet presAssocID="{8208DDBE-2609-4B23-ABC9-D48AC2AB1456}" presName="parentLin" presStyleCnt="0"/>
      <dgm:spPr/>
    </dgm:pt>
    <dgm:pt modelId="{634C5D3B-7787-4EA7-8C71-6BD7ADB43896}" type="pres">
      <dgm:prSet presAssocID="{8208DDBE-2609-4B23-ABC9-D48AC2AB1456}" presName="parentLeftMargin" presStyleLbl="node1" presStyleIdx="0" presStyleCnt="2"/>
      <dgm:spPr/>
    </dgm:pt>
    <dgm:pt modelId="{9163C001-49E7-4FE0-8200-256A00D7CF74}" type="pres">
      <dgm:prSet presAssocID="{8208DDBE-2609-4B23-ABC9-D48AC2AB1456}" presName="parentText" presStyleLbl="node1" presStyleIdx="1" presStyleCnt="2">
        <dgm:presLayoutVars>
          <dgm:chMax val="0"/>
          <dgm:bulletEnabled val="1"/>
        </dgm:presLayoutVars>
      </dgm:prSet>
      <dgm:spPr/>
    </dgm:pt>
    <dgm:pt modelId="{6BA702FA-7FF4-4DC6-A374-C5A0AFD495D3}" type="pres">
      <dgm:prSet presAssocID="{8208DDBE-2609-4B23-ABC9-D48AC2AB1456}" presName="negativeSpace" presStyleCnt="0"/>
      <dgm:spPr/>
    </dgm:pt>
    <dgm:pt modelId="{E06A6530-27AA-413B-93EE-AA3D39FAB526}" type="pres">
      <dgm:prSet presAssocID="{8208DDBE-2609-4B23-ABC9-D48AC2AB1456}" presName="childText" presStyleLbl="conFgAcc1" presStyleIdx="1" presStyleCnt="2">
        <dgm:presLayoutVars>
          <dgm:bulletEnabled val="1"/>
        </dgm:presLayoutVars>
      </dgm:prSet>
      <dgm:spPr/>
    </dgm:pt>
  </dgm:ptLst>
  <dgm:cxnLst>
    <dgm:cxn modelId="{FC70EF05-4EB4-4C00-A0E9-4A5B8A970BE9}" srcId="{8208DDBE-2609-4B23-ABC9-D48AC2AB1456}" destId="{D5EB1EF8-544A-4C40-A3BC-7C00B1B70308}" srcOrd="0" destOrd="0" parTransId="{965FE69E-8CC5-4FB2-AD12-32C5E11AA4A4}" sibTransId="{A55B7291-44EB-4DD5-A2BA-2123D2727338}"/>
    <dgm:cxn modelId="{A8398606-AF0B-413B-99C2-647BFD8736FA}" type="presOf" srcId="{5A50E000-DF95-490F-A3CB-85F6A9260E7D}" destId="{27DECBCF-5354-46D5-B52A-909641F73BF0}" srcOrd="0" destOrd="1" presId="urn:microsoft.com/office/officeart/2005/8/layout/list1"/>
    <dgm:cxn modelId="{4F091E11-B130-40A4-BE4B-161E3A239F52}" type="presOf" srcId="{AEAB1061-083B-49EF-9232-54454353359D}" destId="{E06A6530-27AA-413B-93EE-AA3D39FAB526}" srcOrd="0" destOrd="1" presId="urn:microsoft.com/office/officeart/2005/8/layout/list1"/>
    <dgm:cxn modelId="{3388061D-A2E9-4833-B9D5-D41ECD06EFD4}" srcId="{DECA41DE-6916-4154-BFC5-4F65B9562B48}" destId="{A88C185E-8A77-475E-91E6-682DE8445862}" srcOrd="2" destOrd="0" parTransId="{BC9DFA2B-835B-4F0E-96D2-94305F29236E}" sibTransId="{28C31DCB-1997-46B8-AC5A-9BC091A7D2A2}"/>
    <dgm:cxn modelId="{2BCBC825-A677-4E6E-A2E7-D2ED62BD9823}" srcId="{DECA41DE-6916-4154-BFC5-4F65B9562B48}" destId="{5A50E000-DF95-490F-A3CB-85F6A9260E7D}" srcOrd="1" destOrd="0" parTransId="{B7E73D8A-A477-422C-A9E3-E7FD32358C1C}" sibTransId="{BEB12184-804E-4184-9E37-E0FB900384A0}"/>
    <dgm:cxn modelId="{E873F334-D4B4-4C0C-8E8E-2A88E97CB9B2}" type="presOf" srcId="{8208DDBE-2609-4B23-ABC9-D48AC2AB1456}" destId="{9163C001-49E7-4FE0-8200-256A00D7CF74}" srcOrd="1" destOrd="0" presId="urn:microsoft.com/office/officeart/2005/8/layout/list1"/>
    <dgm:cxn modelId="{9D56386F-426C-4DF5-ABE4-2D225B277236}" type="presOf" srcId="{14EC6F9A-7ADC-4A2C-ABEB-08C4530C3CF7}" destId="{27DECBCF-5354-46D5-B52A-909641F73BF0}" srcOrd="0" destOrd="0" presId="urn:microsoft.com/office/officeart/2005/8/layout/list1"/>
    <dgm:cxn modelId="{A6E1B552-BFA2-455F-A72F-898AD0C6880B}" srcId="{D7B62AFE-036B-4A1D-B9E7-5EFDB99B79B2}" destId="{8208DDBE-2609-4B23-ABC9-D48AC2AB1456}" srcOrd="1" destOrd="0" parTransId="{7D051077-CAFD-4ED8-A43A-68AB5EF8A757}" sibTransId="{F4524FF4-993C-40D8-8055-EAA06D8BCA44}"/>
    <dgm:cxn modelId="{23F02D79-0828-486E-A936-01F5D28E80B0}" srcId="{8208DDBE-2609-4B23-ABC9-D48AC2AB1456}" destId="{AEAB1061-083B-49EF-9232-54454353359D}" srcOrd="1" destOrd="0" parTransId="{0169A1E0-55BA-4820-9D19-3831A3BCAA2E}" sibTransId="{BA9FA98D-D5D5-474D-AED4-F32CBC1DC0A3}"/>
    <dgm:cxn modelId="{12085083-138B-4114-8DB7-A8CE9B57462F}" type="presOf" srcId="{9D2F3711-BA6A-4BDD-BCD6-C5E4072D2D72}" destId="{27DECBCF-5354-46D5-B52A-909641F73BF0}" srcOrd="0" destOrd="3" presId="urn:microsoft.com/office/officeart/2005/8/layout/list1"/>
    <dgm:cxn modelId="{F197C38B-E503-4707-815C-B9A9F7EAD400}" srcId="{8208DDBE-2609-4B23-ABC9-D48AC2AB1456}" destId="{D42482A3-4502-481E-99CA-1FB7BD6DF860}" srcOrd="2" destOrd="0" parTransId="{FA285915-032A-4CFD-8F16-EDA2147CEDC2}" sibTransId="{F8624A18-6AA4-46DF-AFE1-60C270F6DE1E}"/>
    <dgm:cxn modelId="{CC5C4A90-93F7-424E-A24C-FF1FC2A6575C}" type="presOf" srcId="{A88C185E-8A77-475E-91E6-682DE8445862}" destId="{27DECBCF-5354-46D5-B52A-909641F73BF0}" srcOrd="0" destOrd="2" presId="urn:microsoft.com/office/officeart/2005/8/layout/list1"/>
    <dgm:cxn modelId="{2749C390-233A-48DE-A406-261985A157B0}" srcId="{DECA41DE-6916-4154-BFC5-4F65B9562B48}" destId="{14EC6F9A-7ADC-4A2C-ABEB-08C4530C3CF7}" srcOrd="0" destOrd="0" parTransId="{B091632C-2F42-4832-ABE9-3743126B6B7A}" sibTransId="{115B18DD-94AF-4A77-B24D-F56208C003DA}"/>
    <dgm:cxn modelId="{12A38AB0-65B2-4BA3-98C4-1736EA1F80BC}" srcId="{D7B62AFE-036B-4A1D-B9E7-5EFDB99B79B2}" destId="{DECA41DE-6916-4154-BFC5-4F65B9562B48}" srcOrd="0" destOrd="0" parTransId="{AF2DD2F1-80A2-492B-BC23-FDDEC5F2AD68}" sibTransId="{071284DD-5B62-4D6D-ABE1-BCD257B4D24E}"/>
    <dgm:cxn modelId="{94BECBB3-7F9B-46B6-BCB2-3CA5B1B97473}" type="presOf" srcId="{D5EB1EF8-544A-4C40-A3BC-7C00B1B70308}" destId="{E06A6530-27AA-413B-93EE-AA3D39FAB526}" srcOrd="0" destOrd="0" presId="urn:microsoft.com/office/officeart/2005/8/layout/list1"/>
    <dgm:cxn modelId="{727A08D8-9F28-44A6-8185-ED14069832E4}" type="presOf" srcId="{8208DDBE-2609-4B23-ABC9-D48AC2AB1456}" destId="{634C5D3B-7787-4EA7-8C71-6BD7ADB43896}" srcOrd="0" destOrd="0" presId="urn:microsoft.com/office/officeart/2005/8/layout/list1"/>
    <dgm:cxn modelId="{1F2059DD-6488-4AC0-B29C-140B41ACB59F}" type="presOf" srcId="{DECA41DE-6916-4154-BFC5-4F65B9562B48}" destId="{28497367-D036-4728-9844-DC9870AC6F6E}" srcOrd="0" destOrd="0" presId="urn:microsoft.com/office/officeart/2005/8/layout/list1"/>
    <dgm:cxn modelId="{EB28E9E1-A7CF-424F-8185-1C7783123004}" type="presOf" srcId="{D7B62AFE-036B-4A1D-B9E7-5EFDB99B79B2}" destId="{1F65098F-B0B4-41E6-A6DA-AEE366856A96}" srcOrd="0" destOrd="0" presId="urn:microsoft.com/office/officeart/2005/8/layout/list1"/>
    <dgm:cxn modelId="{489FB4EA-D2E8-416C-9B45-FC0F8B9620ED}" type="presOf" srcId="{DECA41DE-6916-4154-BFC5-4F65B9562B48}" destId="{34A4E172-9C75-474B-8C15-C5A96B74BB71}" srcOrd="1" destOrd="0" presId="urn:microsoft.com/office/officeart/2005/8/layout/list1"/>
    <dgm:cxn modelId="{95AC15EE-1C64-4CA1-9A0F-74F57BAF7EB0}" type="presOf" srcId="{D42482A3-4502-481E-99CA-1FB7BD6DF860}" destId="{E06A6530-27AA-413B-93EE-AA3D39FAB526}" srcOrd="0" destOrd="2" presId="urn:microsoft.com/office/officeart/2005/8/layout/list1"/>
    <dgm:cxn modelId="{FF4B5CFD-92D2-4BB8-AC46-5ACBD666F351}" srcId="{DECA41DE-6916-4154-BFC5-4F65B9562B48}" destId="{9D2F3711-BA6A-4BDD-BCD6-C5E4072D2D72}" srcOrd="3" destOrd="0" parTransId="{DCBC0E95-9FC5-434B-97BA-9AB35D4FE3B9}" sibTransId="{ABBB164A-91F6-4882-A756-A7D98189B0E1}"/>
    <dgm:cxn modelId="{FFABDAB9-A362-434F-BD66-C39C69EE174B}" type="presParOf" srcId="{1F65098F-B0B4-41E6-A6DA-AEE366856A96}" destId="{989F7426-2C7A-4890-B440-BAC8FB561A8D}" srcOrd="0" destOrd="0" presId="urn:microsoft.com/office/officeart/2005/8/layout/list1"/>
    <dgm:cxn modelId="{760F584D-0419-40DD-9020-32B637EB855B}" type="presParOf" srcId="{989F7426-2C7A-4890-B440-BAC8FB561A8D}" destId="{28497367-D036-4728-9844-DC9870AC6F6E}" srcOrd="0" destOrd="0" presId="urn:microsoft.com/office/officeart/2005/8/layout/list1"/>
    <dgm:cxn modelId="{0CF639A1-7482-4B7C-892C-D3DFCA1AC078}" type="presParOf" srcId="{989F7426-2C7A-4890-B440-BAC8FB561A8D}" destId="{34A4E172-9C75-474B-8C15-C5A96B74BB71}" srcOrd="1" destOrd="0" presId="urn:microsoft.com/office/officeart/2005/8/layout/list1"/>
    <dgm:cxn modelId="{CFEAAE17-532E-4B87-8F99-99FC5AA8EC98}" type="presParOf" srcId="{1F65098F-B0B4-41E6-A6DA-AEE366856A96}" destId="{3D6818D0-43E9-450F-9052-4354727CD35B}" srcOrd="1" destOrd="0" presId="urn:microsoft.com/office/officeart/2005/8/layout/list1"/>
    <dgm:cxn modelId="{33B5D828-7853-487A-A575-DCE2235EA1F7}" type="presParOf" srcId="{1F65098F-B0B4-41E6-A6DA-AEE366856A96}" destId="{27DECBCF-5354-46D5-B52A-909641F73BF0}" srcOrd="2" destOrd="0" presId="urn:microsoft.com/office/officeart/2005/8/layout/list1"/>
    <dgm:cxn modelId="{B9E5405B-7B01-41F3-81A0-DC3A5BE523C4}" type="presParOf" srcId="{1F65098F-B0B4-41E6-A6DA-AEE366856A96}" destId="{FD4753B8-11FF-4DFB-A1B9-1C6B21D02009}" srcOrd="3" destOrd="0" presId="urn:microsoft.com/office/officeart/2005/8/layout/list1"/>
    <dgm:cxn modelId="{7535775A-D314-401C-88C9-9D69BDB71A46}" type="presParOf" srcId="{1F65098F-B0B4-41E6-A6DA-AEE366856A96}" destId="{EBA31DA7-B057-4E6B-9BE5-FF04A2B39413}" srcOrd="4" destOrd="0" presId="urn:microsoft.com/office/officeart/2005/8/layout/list1"/>
    <dgm:cxn modelId="{9EFB931B-1B90-4475-92CA-640EC4FF789D}" type="presParOf" srcId="{EBA31DA7-B057-4E6B-9BE5-FF04A2B39413}" destId="{634C5D3B-7787-4EA7-8C71-6BD7ADB43896}" srcOrd="0" destOrd="0" presId="urn:microsoft.com/office/officeart/2005/8/layout/list1"/>
    <dgm:cxn modelId="{A4A7177F-09A9-474E-AB3C-51ACD48BECC3}" type="presParOf" srcId="{EBA31DA7-B057-4E6B-9BE5-FF04A2B39413}" destId="{9163C001-49E7-4FE0-8200-256A00D7CF74}" srcOrd="1" destOrd="0" presId="urn:microsoft.com/office/officeart/2005/8/layout/list1"/>
    <dgm:cxn modelId="{99C9D38B-7411-4232-B344-0724DE06AE29}" type="presParOf" srcId="{1F65098F-B0B4-41E6-A6DA-AEE366856A96}" destId="{6BA702FA-7FF4-4DC6-A374-C5A0AFD495D3}" srcOrd="5" destOrd="0" presId="urn:microsoft.com/office/officeart/2005/8/layout/list1"/>
    <dgm:cxn modelId="{DED7FE75-4246-414F-A771-68D007D20770}" type="presParOf" srcId="{1F65098F-B0B4-41E6-A6DA-AEE366856A96}" destId="{E06A6530-27AA-413B-93EE-AA3D39FAB526}"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D34A05-D9D6-4C75-810D-27B83BC7F543}" type="doc">
      <dgm:prSet loTypeId="urn:microsoft.com/office/officeart/2008/layout/LinedList" loCatId="list" qsTypeId="urn:microsoft.com/office/officeart/2005/8/quickstyle/simple5" qsCatId="simple" csTypeId="urn:microsoft.com/office/officeart/2005/8/colors/colorful2" csCatId="colorful" phldr="1"/>
      <dgm:spPr/>
      <dgm:t>
        <a:bodyPr/>
        <a:lstStyle/>
        <a:p>
          <a:endParaRPr lang="en-US"/>
        </a:p>
      </dgm:t>
    </dgm:pt>
    <dgm:pt modelId="{41CCED2E-489D-440A-AAC6-48C62BE26A3F}">
      <dgm:prSet custT="1"/>
      <dgm:spPr/>
      <dgm:t>
        <a:bodyPr/>
        <a:lstStyle/>
        <a:p>
          <a:endParaRPr lang="en-US"/>
        </a:p>
      </dgm:t>
    </dgm:pt>
    <dgm:pt modelId="{C6474D2E-8186-4B6C-AEC3-D5554710AF12}" type="parTrans" cxnId="{FBEBBE82-DBCA-4E3A-872D-6FF882E0754C}">
      <dgm:prSet/>
      <dgm:spPr/>
      <dgm:t>
        <a:bodyPr/>
        <a:lstStyle/>
        <a:p>
          <a:endParaRPr lang="en-US"/>
        </a:p>
      </dgm:t>
    </dgm:pt>
    <dgm:pt modelId="{37DE8A9B-862A-44D8-9C3F-1C1053DCA0CC}" type="sibTrans" cxnId="{FBEBBE82-DBCA-4E3A-872D-6FF882E0754C}">
      <dgm:prSet/>
      <dgm:spPr/>
      <dgm:t>
        <a:bodyPr/>
        <a:lstStyle/>
        <a:p>
          <a:endParaRPr lang="en-US"/>
        </a:p>
      </dgm:t>
    </dgm:pt>
    <dgm:pt modelId="{66E72D30-1372-4F37-B088-ED0FCE2D064B}">
      <dgm:prSet/>
      <dgm:spPr/>
      <dgm:t>
        <a:bodyPr/>
        <a:lstStyle/>
        <a:p>
          <a:r>
            <a:rPr lang="en-PK" b="1" i="0" baseline="0">
              <a:latin typeface="Aptos"/>
            </a:rPr>
            <a:t>Manufacturing Footprint:</a:t>
          </a:r>
          <a:r>
            <a:rPr lang="en-PK" b="0" i="0" baseline="0">
              <a:latin typeface="Aptos"/>
            </a:rPr>
            <a:t> </a:t>
          </a:r>
          <a:r>
            <a:rPr lang="en-PK" i="0" baseline="0">
              <a:latin typeface="Aptos"/>
            </a:rPr>
            <a:t>Key regional production hubs in Japan, North America, and Europe serve local markets, reducing tariffs and logistical costs while meeting regional environmental standards</a:t>
          </a:r>
          <a:r>
            <a:rPr lang="en-PK" b="0" i="0" baseline="0">
              <a:latin typeface="Aptos"/>
            </a:rPr>
            <a:t>.</a:t>
          </a:r>
          <a:endParaRPr lang="en-US">
            <a:latin typeface="Aptos"/>
          </a:endParaRPr>
        </a:p>
      </dgm:t>
    </dgm:pt>
    <dgm:pt modelId="{8E995331-5CD5-49AA-86AE-B57107E1CAE2}" type="parTrans" cxnId="{BF0A97F9-951E-4AC8-9F22-F572B2D7CA1B}">
      <dgm:prSet/>
      <dgm:spPr/>
      <dgm:t>
        <a:bodyPr/>
        <a:lstStyle/>
        <a:p>
          <a:endParaRPr lang="en-US"/>
        </a:p>
      </dgm:t>
    </dgm:pt>
    <dgm:pt modelId="{5BC40F1A-9175-447C-B9DB-0CE1B9713166}" type="sibTrans" cxnId="{BF0A97F9-951E-4AC8-9F22-F572B2D7CA1B}">
      <dgm:prSet/>
      <dgm:spPr/>
      <dgm:t>
        <a:bodyPr/>
        <a:lstStyle/>
        <a:p>
          <a:endParaRPr lang="en-US"/>
        </a:p>
      </dgm:t>
    </dgm:pt>
    <dgm:pt modelId="{7C053CEA-3368-4273-966A-B1BE7288C1E4}">
      <dgm:prSet/>
      <dgm:spPr/>
      <dgm:t>
        <a:bodyPr/>
        <a:lstStyle/>
        <a:p>
          <a:r>
            <a:rPr lang="en-PK" b="1" i="0" baseline="0">
              <a:latin typeface="Aptos"/>
            </a:rPr>
            <a:t>Cross-Border Trade:</a:t>
          </a:r>
          <a:r>
            <a:rPr lang="en-PK" b="0" i="0" baseline="0">
              <a:latin typeface="Aptos"/>
            </a:rPr>
            <a:t> Free trade agreements in Asia-Pacific (e.g., RCEP) have strengthened Toyota’s access to emerging economies and reduced export costs for hybrid and EV components</a:t>
          </a:r>
          <a:r>
            <a:rPr lang="en-US" b="0" i="0" baseline="0">
              <a:latin typeface="Aptos"/>
            </a:rPr>
            <a:t> (</a:t>
          </a:r>
          <a:r>
            <a:rPr lang="en-US">
              <a:latin typeface="Aptos"/>
            </a:rPr>
            <a:t>Desjardins, 2022)</a:t>
          </a:r>
          <a:r>
            <a:rPr lang="en-PK" b="0" i="0" baseline="0">
              <a:latin typeface="Aptos"/>
            </a:rPr>
            <a:t>.</a:t>
          </a:r>
          <a:endParaRPr lang="en-US">
            <a:latin typeface="Aptos"/>
          </a:endParaRPr>
        </a:p>
      </dgm:t>
    </dgm:pt>
    <dgm:pt modelId="{6556440E-3018-4405-A020-7EC87EEEB947}" type="parTrans" cxnId="{35129197-D6E7-4834-A8AD-F5EDA4205571}">
      <dgm:prSet/>
      <dgm:spPr/>
      <dgm:t>
        <a:bodyPr/>
        <a:lstStyle/>
        <a:p>
          <a:endParaRPr lang="en-US"/>
        </a:p>
      </dgm:t>
    </dgm:pt>
    <dgm:pt modelId="{7ECF3CAC-5ACE-4F42-A5F2-ED0706DB00D3}" type="sibTrans" cxnId="{35129197-D6E7-4834-A8AD-F5EDA4205571}">
      <dgm:prSet/>
      <dgm:spPr/>
      <dgm:t>
        <a:bodyPr/>
        <a:lstStyle/>
        <a:p>
          <a:endParaRPr lang="en-US"/>
        </a:p>
      </dgm:t>
    </dgm:pt>
    <dgm:pt modelId="{83D7A0CB-8DAB-4CFC-BC1F-30D8FBE34F55}">
      <dgm:prSet/>
      <dgm:spPr/>
      <dgm:t>
        <a:bodyPr/>
        <a:lstStyle/>
        <a:p>
          <a:r>
            <a:rPr lang="en-PK" b="1" i="0" baseline="0">
              <a:latin typeface="Aptos"/>
            </a:rPr>
            <a:t>Technological Collaboration:</a:t>
          </a:r>
          <a:r>
            <a:rPr lang="en-PK" b="0" i="0" baseline="0">
              <a:latin typeface="Aptos"/>
            </a:rPr>
            <a:t> </a:t>
          </a:r>
          <a:r>
            <a:rPr lang="en-PK" i="0" baseline="0">
              <a:latin typeface="Aptos"/>
            </a:rPr>
            <a:t>Partnerships with Panasonic (battery development) and BYD (electric vehicle R&amp;D) highlight the global innovation ecosystem supporting Toyota’s EV expansion</a:t>
          </a:r>
          <a:r>
            <a:rPr lang="en-PK" b="0" i="0" baseline="0">
              <a:latin typeface="Aptos"/>
            </a:rPr>
            <a:t>.</a:t>
          </a:r>
          <a:endParaRPr lang="en-US">
            <a:latin typeface="Aptos"/>
          </a:endParaRPr>
        </a:p>
      </dgm:t>
    </dgm:pt>
    <dgm:pt modelId="{F6CFB80D-2F42-409E-9422-65566FA454C0}" type="parTrans" cxnId="{53CC5DC1-F112-4592-9158-EF315C7F1CEB}">
      <dgm:prSet/>
      <dgm:spPr/>
      <dgm:t>
        <a:bodyPr/>
        <a:lstStyle/>
        <a:p>
          <a:endParaRPr lang="en-US"/>
        </a:p>
      </dgm:t>
    </dgm:pt>
    <dgm:pt modelId="{A69AF349-34B5-42B9-937C-C193C39DDED5}" type="sibTrans" cxnId="{53CC5DC1-F112-4592-9158-EF315C7F1CEB}">
      <dgm:prSet/>
      <dgm:spPr/>
      <dgm:t>
        <a:bodyPr/>
        <a:lstStyle/>
        <a:p>
          <a:endParaRPr lang="en-US"/>
        </a:p>
      </dgm:t>
    </dgm:pt>
    <dgm:pt modelId="{E3D3CC2D-ED8E-483E-818B-9989EEEEF9EE}">
      <dgm:prSet/>
      <dgm:spPr/>
      <dgm:t>
        <a:bodyPr/>
        <a:lstStyle/>
        <a:p>
          <a:r>
            <a:rPr lang="en-PK" b="1" i="0" baseline="0">
              <a:latin typeface="Aptos"/>
            </a:rPr>
            <a:t>Challenges of Globalisation:</a:t>
          </a:r>
          <a:r>
            <a:rPr lang="en-PK" b="0" i="0" baseline="0">
              <a:latin typeface="Aptos"/>
            </a:rPr>
            <a:t> </a:t>
          </a:r>
          <a:r>
            <a:rPr lang="en-PK" i="0" baseline="0">
              <a:latin typeface="Aptos"/>
            </a:rPr>
            <a:t>Despite the benefits, Toyota faces exposure to supply chain disruptions, geopolitical tensions, and rising raw material costs, which influence production efficiency and profit margins globally.</a:t>
          </a:r>
          <a:endParaRPr lang="en-US">
            <a:latin typeface="Aptos"/>
          </a:endParaRPr>
        </a:p>
      </dgm:t>
    </dgm:pt>
    <dgm:pt modelId="{01EE6D46-1390-434E-AC2A-FC32F5EAC618}" type="parTrans" cxnId="{77DD8864-2ED0-4257-BE3F-CA182DF91654}">
      <dgm:prSet/>
      <dgm:spPr/>
      <dgm:t>
        <a:bodyPr/>
        <a:lstStyle/>
        <a:p>
          <a:endParaRPr lang="en-US"/>
        </a:p>
      </dgm:t>
    </dgm:pt>
    <dgm:pt modelId="{22A151E4-FB16-4B6F-B838-DBA5B214755B}" type="sibTrans" cxnId="{77DD8864-2ED0-4257-BE3F-CA182DF91654}">
      <dgm:prSet/>
      <dgm:spPr/>
      <dgm:t>
        <a:bodyPr/>
        <a:lstStyle/>
        <a:p>
          <a:endParaRPr lang="en-US"/>
        </a:p>
      </dgm:t>
    </dgm:pt>
    <dgm:pt modelId="{94F29C5D-DAE3-4E8F-9DE8-15195F52E3C9}">
      <dgm:prSet/>
      <dgm:spPr/>
      <dgm:t>
        <a:bodyPr/>
        <a:lstStyle/>
        <a:p>
          <a:r>
            <a:rPr lang="en-PK" b="1" i="0" baseline="0">
              <a:latin typeface="Aptos"/>
            </a:rPr>
            <a:t>Outcome:</a:t>
          </a:r>
          <a:r>
            <a:rPr lang="en-PK" b="0" i="0" baseline="0">
              <a:latin typeface="Aptos"/>
            </a:rPr>
            <a:t> Globalisation has reinforced Toyota’s dominance but demands continuous adaptation to fluctuating trade policies, sustainability standards, and regional economic shifts.</a:t>
          </a:r>
          <a:endParaRPr lang="en-US">
            <a:latin typeface="Aptos"/>
          </a:endParaRPr>
        </a:p>
      </dgm:t>
    </dgm:pt>
    <dgm:pt modelId="{B5374AB9-C7DC-4284-8C8B-9664DF801080}" type="parTrans" cxnId="{A0E78A6F-77F0-41F9-BBE9-CEAF3D22B89D}">
      <dgm:prSet/>
      <dgm:spPr/>
      <dgm:t>
        <a:bodyPr/>
        <a:lstStyle/>
        <a:p>
          <a:endParaRPr lang="en-US"/>
        </a:p>
      </dgm:t>
    </dgm:pt>
    <dgm:pt modelId="{33F0FDA8-328D-443E-AE75-D0EF925F439B}" type="sibTrans" cxnId="{A0E78A6F-77F0-41F9-BBE9-CEAF3D22B89D}">
      <dgm:prSet/>
      <dgm:spPr/>
      <dgm:t>
        <a:bodyPr/>
        <a:lstStyle/>
        <a:p>
          <a:endParaRPr lang="en-US"/>
        </a:p>
      </dgm:t>
    </dgm:pt>
    <dgm:pt modelId="{C770454E-7A06-4240-8F9D-F9979276070A}" type="pres">
      <dgm:prSet presAssocID="{20D34A05-D9D6-4C75-810D-27B83BC7F543}" presName="vert0" presStyleCnt="0">
        <dgm:presLayoutVars>
          <dgm:dir/>
          <dgm:animOne val="branch"/>
          <dgm:animLvl val="lvl"/>
        </dgm:presLayoutVars>
      </dgm:prSet>
      <dgm:spPr/>
    </dgm:pt>
    <dgm:pt modelId="{F8A078DB-563D-4BD1-A32F-BBB9ADB77DE6}" type="pres">
      <dgm:prSet presAssocID="{41CCED2E-489D-440A-AAC6-48C62BE26A3F}" presName="thickLine" presStyleLbl="alignNode1" presStyleIdx="0" presStyleCnt="6"/>
      <dgm:spPr/>
    </dgm:pt>
    <dgm:pt modelId="{85387C6C-F26C-45B4-8BF9-D8A667378EE9}" type="pres">
      <dgm:prSet presAssocID="{41CCED2E-489D-440A-AAC6-48C62BE26A3F}" presName="horz1" presStyleCnt="0"/>
      <dgm:spPr/>
    </dgm:pt>
    <dgm:pt modelId="{5D7E5B8C-12FF-4235-82B1-D0151B9CC236}" type="pres">
      <dgm:prSet presAssocID="{41CCED2E-489D-440A-AAC6-48C62BE26A3F}" presName="tx1" presStyleLbl="revTx" presStyleIdx="0" presStyleCnt="6"/>
      <dgm:spPr/>
    </dgm:pt>
    <dgm:pt modelId="{1B229E04-3A85-4312-A566-BD478BC9B82F}" type="pres">
      <dgm:prSet presAssocID="{41CCED2E-489D-440A-AAC6-48C62BE26A3F}" presName="vert1" presStyleCnt="0"/>
      <dgm:spPr/>
    </dgm:pt>
    <dgm:pt modelId="{C5A610CB-E1F3-428C-8115-40BE8E111A1B}" type="pres">
      <dgm:prSet presAssocID="{66E72D30-1372-4F37-B088-ED0FCE2D064B}" presName="thickLine" presStyleLbl="alignNode1" presStyleIdx="1" presStyleCnt="6"/>
      <dgm:spPr/>
    </dgm:pt>
    <dgm:pt modelId="{A5692D3F-2A6B-490D-AA68-B9675D160A3F}" type="pres">
      <dgm:prSet presAssocID="{66E72D30-1372-4F37-B088-ED0FCE2D064B}" presName="horz1" presStyleCnt="0"/>
      <dgm:spPr/>
    </dgm:pt>
    <dgm:pt modelId="{FF043710-9ECE-412C-9D4D-D4243960162C}" type="pres">
      <dgm:prSet presAssocID="{66E72D30-1372-4F37-B088-ED0FCE2D064B}" presName="tx1" presStyleLbl="revTx" presStyleIdx="1" presStyleCnt="6"/>
      <dgm:spPr/>
    </dgm:pt>
    <dgm:pt modelId="{9B8E1930-1226-4080-ACC5-BE435A96E3DD}" type="pres">
      <dgm:prSet presAssocID="{66E72D30-1372-4F37-B088-ED0FCE2D064B}" presName="vert1" presStyleCnt="0"/>
      <dgm:spPr/>
    </dgm:pt>
    <dgm:pt modelId="{99D152FB-FD29-4FA7-8D9C-6D5F85839CE6}" type="pres">
      <dgm:prSet presAssocID="{7C053CEA-3368-4273-966A-B1BE7288C1E4}" presName="thickLine" presStyleLbl="alignNode1" presStyleIdx="2" presStyleCnt="6"/>
      <dgm:spPr/>
    </dgm:pt>
    <dgm:pt modelId="{6C93B8C9-19C4-4F2E-AEC0-3E52A0931DAA}" type="pres">
      <dgm:prSet presAssocID="{7C053CEA-3368-4273-966A-B1BE7288C1E4}" presName="horz1" presStyleCnt="0"/>
      <dgm:spPr/>
    </dgm:pt>
    <dgm:pt modelId="{DF22612C-9F7A-4808-B259-4042893ECD59}" type="pres">
      <dgm:prSet presAssocID="{7C053CEA-3368-4273-966A-B1BE7288C1E4}" presName="tx1" presStyleLbl="revTx" presStyleIdx="2" presStyleCnt="6"/>
      <dgm:spPr/>
    </dgm:pt>
    <dgm:pt modelId="{8006F743-9C92-4548-8A18-3C38AB4371A6}" type="pres">
      <dgm:prSet presAssocID="{7C053CEA-3368-4273-966A-B1BE7288C1E4}" presName="vert1" presStyleCnt="0"/>
      <dgm:spPr/>
    </dgm:pt>
    <dgm:pt modelId="{CDF54F10-A67E-4088-987D-3B4C5023FEE5}" type="pres">
      <dgm:prSet presAssocID="{83D7A0CB-8DAB-4CFC-BC1F-30D8FBE34F55}" presName="thickLine" presStyleLbl="alignNode1" presStyleIdx="3" presStyleCnt="6"/>
      <dgm:spPr/>
    </dgm:pt>
    <dgm:pt modelId="{C190A8FA-2871-46C0-8C47-D613BF173680}" type="pres">
      <dgm:prSet presAssocID="{83D7A0CB-8DAB-4CFC-BC1F-30D8FBE34F55}" presName="horz1" presStyleCnt="0"/>
      <dgm:spPr/>
    </dgm:pt>
    <dgm:pt modelId="{3E4FF9D7-2336-4DB5-9D11-E46C553E08E8}" type="pres">
      <dgm:prSet presAssocID="{83D7A0CB-8DAB-4CFC-BC1F-30D8FBE34F55}" presName="tx1" presStyleLbl="revTx" presStyleIdx="3" presStyleCnt="6"/>
      <dgm:spPr/>
    </dgm:pt>
    <dgm:pt modelId="{0F0F2295-C075-4368-BA96-1ADB401DD407}" type="pres">
      <dgm:prSet presAssocID="{83D7A0CB-8DAB-4CFC-BC1F-30D8FBE34F55}" presName="vert1" presStyleCnt="0"/>
      <dgm:spPr/>
    </dgm:pt>
    <dgm:pt modelId="{15A2EBFB-25CE-4680-80B2-FD032D717C42}" type="pres">
      <dgm:prSet presAssocID="{E3D3CC2D-ED8E-483E-818B-9989EEEEF9EE}" presName="thickLine" presStyleLbl="alignNode1" presStyleIdx="4" presStyleCnt="6"/>
      <dgm:spPr/>
    </dgm:pt>
    <dgm:pt modelId="{42F14EDC-A3FF-4899-B82E-EFCFA0694702}" type="pres">
      <dgm:prSet presAssocID="{E3D3CC2D-ED8E-483E-818B-9989EEEEF9EE}" presName="horz1" presStyleCnt="0"/>
      <dgm:spPr/>
    </dgm:pt>
    <dgm:pt modelId="{CA8FEF13-9265-4158-9178-AACBCA912F0D}" type="pres">
      <dgm:prSet presAssocID="{E3D3CC2D-ED8E-483E-818B-9989EEEEF9EE}" presName="tx1" presStyleLbl="revTx" presStyleIdx="4" presStyleCnt="6"/>
      <dgm:spPr/>
    </dgm:pt>
    <dgm:pt modelId="{252FD287-D3BE-4BFD-851F-D072C8D2AAED}" type="pres">
      <dgm:prSet presAssocID="{E3D3CC2D-ED8E-483E-818B-9989EEEEF9EE}" presName="vert1" presStyleCnt="0"/>
      <dgm:spPr/>
    </dgm:pt>
    <dgm:pt modelId="{135A436F-DC1E-49A4-ABA3-88C27CE5C2A6}" type="pres">
      <dgm:prSet presAssocID="{94F29C5D-DAE3-4E8F-9DE8-15195F52E3C9}" presName="thickLine" presStyleLbl="alignNode1" presStyleIdx="5" presStyleCnt="6"/>
      <dgm:spPr/>
    </dgm:pt>
    <dgm:pt modelId="{4530E640-2E50-4A76-B60D-4D6927AF5601}" type="pres">
      <dgm:prSet presAssocID="{94F29C5D-DAE3-4E8F-9DE8-15195F52E3C9}" presName="horz1" presStyleCnt="0"/>
      <dgm:spPr/>
    </dgm:pt>
    <dgm:pt modelId="{DB6F03C8-5A83-4A34-8C59-1B6BA60AD958}" type="pres">
      <dgm:prSet presAssocID="{94F29C5D-DAE3-4E8F-9DE8-15195F52E3C9}" presName="tx1" presStyleLbl="revTx" presStyleIdx="5" presStyleCnt="6"/>
      <dgm:spPr/>
    </dgm:pt>
    <dgm:pt modelId="{0ACE1CB9-ECA9-41B8-84FF-5CB61D4E8677}" type="pres">
      <dgm:prSet presAssocID="{94F29C5D-DAE3-4E8F-9DE8-15195F52E3C9}" presName="vert1" presStyleCnt="0"/>
      <dgm:spPr/>
    </dgm:pt>
  </dgm:ptLst>
  <dgm:cxnLst>
    <dgm:cxn modelId="{02B82761-458F-40D7-8140-8DE57C8FBE88}" type="presOf" srcId="{20D34A05-D9D6-4C75-810D-27B83BC7F543}" destId="{C770454E-7A06-4240-8F9D-F9979276070A}" srcOrd="0" destOrd="0" presId="urn:microsoft.com/office/officeart/2008/layout/LinedList"/>
    <dgm:cxn modelId="{77DD8864-2ED0-4257-BE3F-CA182DF91654}" srcId="{20D34A05-D9D6-4C75-810D-27B83BC7F543}" destId="{E3D3CC2D-ED8E-483E-818B-9989EEEEF9EE}" srcOrd="4" destOrd="0" parTransId="{01EE6D46-1390-434E-AC2A-FC32F5EAC618}" sibTransId="{22A151E4-FB16-4B6F-B838-DBA5B214755B}"/>
    <dgm:cxn modelId="{601A196D-A152-4472-898D-60A1259B1F84}" type="presOf" srcId="{E3D3CC2D-ED8E-483E-818B-9989EEEEF9EE}" destId="{CA8FEF13-9265-4158-9178-AACBCA912F0D}" srcOrd="0" destOrd="0" presId="urn:microsoft.com/office/officeart/2008/layout/LinedList"/>
    <dgm:cxn modelId="{A0E78A6F-77F0-41F9-BBE9-CEAF3D22B89D}" srcId="{20D34A05-D9D6-4C75-810D-27B83BC7F543}" destId="{94F29C5D-DAE3-4E8F-9DE8-15195F52E3C9}" srcOrd="5" destOrd="0" parTransId="{B5374AB9-C7DC-4284-8C8B-9664DF801080}" sibTransId="{33F0FDA8-328D-443E-AE75-D0EF925F439B}"/>
    <dgm:cxn modelId="{FBEBBE82-DBCA-4E3A-872D-6FF882E0754C}" srcId="{20D34A05-D9D6-4C75-810D-27B83BC7F543}" destId="{41CCED2E-489D-440A-AAC6-48C62BE26A3F}" srcOrd="0" destOrd="0" parTransId="{C6474D2E-8186-4B6C-AEC3-D5554710AF12}" sibTransId="{37DE8A9B-862A-44D8-9C3F-1C1053DCA0CC}"/>
    <dgm:cxn modelId="{35129197-D6E7-4834-A8AD-F5EDA4205571}" srcId="{20D34A05-D9D6-4C75-810D-27B83BC7F543}" destId="{7C053CEA-3368-4273-966A-B1BE7288C1E4}" srcOrd="2" destOrd="0" parTransId="{6556440E-3018-4405-A020-7EC87EEEB947}" sibTransId="{7ECF3CAC-5ACE-4F42-A5F2-ED0706DB00D3}"/>
    <dgm:cxn modelId="{71D858AF-AB15-4465-BA72-3E726A28557B}" type="presOf" srcId="{7C053CEA-3368-4273-966A-B1BE7288C1E4}" destId="{DF22612C-9F7A-4808-B259-4042893ECD59}" srcOrd="0" destOrd="0" presId="urn:microsoft.com/office/officeart/2008/layout/LinedList"/>
    <dgm:cxn modelId="{3BBBD5B7-0F6D-4930-A6BD-67B3196F794A}" type="presOf" srcId="{94F29C5D-DAE3-4E8F-9DE8-15195F52E3C9}" destId="{DB6F03C8-5A83-4A34-8C59-1B6BA60AD958}" srcOrd="0" destOrd="0" presId="urn:microsoft.com/office/officeart/2008/layout/LinedList"/>
    <dgm:cxn modelId="{53CC5DC1-F112-4592-9158-EF315C7F1CEB}" srcId="{20D34A05-D9D6-4C75-810D-27B83BC7F543}" destId="{83D7A0CB-8DAB-4CFC-BC1F-30D8FBE34F55}" srcOrd="3" destOrd="0" parTransId="{F6CFB80D-2F42-409E-9422-65566FA454C0}" sibTransId="{A69AF349-34B5-42B9-937C-C193C39DDED5}"/>
    <dgm:cxn modelId="{E77B15D8-2492-4190-8A69-08C77555813D}" type="presOf" srcId="{41CCED2E-489D-440A-AAC6-48C62BE26A3F}" destId="{5D7E5B8C-12FF-4235-82B1-D0151B9CC236}" srcOrd="0" destOrd="0" presId="urn:microsoft.com/office/officeart/2008/layout/LinedList"/>
    <dgm:cxn modelId="{6ABF66E3-8BE2-4025-8491-A08E3BA51D3C}" type="presOf" srcId="{83D7A0CB-8DAB-4CFC-BC1F-30D8FBE34F55}" destId="{3E4FF9D7-2336-4DB5-9D11-E46C553E08E8}" srcOrd="0" destOrd="0" presId="urn:microsoft.com/office/officeart/2008/layout/LinedList"/>
    <dgm:cxn modelId="{CC5E37E4-5655-4C0D-B373-226F628BFBFC}" type="presOf" srcId="{66E72D30-1372-4F37-B088-ED0FCE2D064B}" destId="{FF043710-9ECE-412C-9D4D-D4243960162C}" srcOrd="0" destOrd="0" presId="urn:microsoft.com/office/officeart/2008/layout/LinedList"/>
    <dgm:cxn modelId="{BF0A97F9-951E-4AC8-9F22-F572B2D7CA1B}" srcId="{20D34A05-D9D6-4C75-810D-27B83BC7F543}" destId="{66E72D30-1372-4F37-B088-ED0FCE2D064B}" srcOrd="1" destOrd="0" parTransId="{8E995331-5CD5-49AA-86AE-B57107E1CAE2}" sibTransId="{5BC40F1A-9175-447C-B9DB-0CE1B9713166}"/>
    <dgm:cxn modelId="{4F7EC315-EC6A-4B7D-BE5A-3D51BED2E4A4}" type="presParOf" srcId="{C770454E-7A06-4240-8F9D-F9979276070A}" destId="{F8A078DB-563D-4BD1-A32F-BBB9ADB77DE6}" srcOrd="0" destOrd="0" presId="urn:microsoft.com/office/officeart/2008/layout/LinedList"/>
    <dgm:cxn modelId="{1204BBC4-2157-47DD-B9D9-8585EB49034F}" type="presParOf" srcId="{C770454E-7A06-4240-8F9D-F9979276070A}" destId="{85387C6C-F26C-45B4-8BF9-D8A667378EE9}" srcOrd="1" destOrd="0" presId="urn:microsoft.com/office/officeart/2008/layout/LinedList"/>
    <dgm:cxn modelId="{96E2B4C0-330C-42F1-AEDD-EE83AEE75BBB}" type="presParOf" srcId="{85387C6C-F26C-45B4-8BF9-D8A667378EE9}" destId="{5D7E5B8C-12FF-4235-82B1-D0151B9CC236}" srcOrd="0" destOrd="0" presId="urn:microsoft.com/office/officeart/2008/layout/LinedList"/>
    <dgm:cxn modelId="{0FF39210-DC7E-47A2-AA96-C2C343425753}" type="presParOf" srcId="{85387C6C-F26C-45B4-8BF9-D8A667378EE9}" destId="{1B229E04-3A85-4312-A566-BD478BC9B82F}" srcOrd="1" destOrd="0" presId="urn:microsoft.com/office/officeart/2008/layout/LinedList"/>
    <dgm:cxn modelId="{822337CF-616D-4A49-9836-5720CB4D5574}" type="presParOf" srcId="{C770454E-7A06-4240-8F9D-F9979276070A}" destId="{C5A610CB-E1F3-428C-8115-40BE8E111A1B}" srcOrd="2" destOrd="0" presId="urn:microsoft.com/office/officeart/2008/layout/LinedList"/>
    <dgm:cxn modelId="{429E7871-3861-4CF4-8A5B-E3BB3F6FC34C}" type="presParOf" srcId="{C770454E-7A06-4240-8F9D-F9979276070A}" destId="{A5692D3F-2A6B-490D-AA68-B9675D160A3F}" srcOrd="3" destOrd="0" presId="urn:microsoft.com/office/officeart/2008/layout/LinedList"/>
    <dgm:cxn modelId="{AD1719AE-E944-462F-BD26-A4658E89EBC3}" type="presParOf" srcId="{A5692D3F-2A6B-490D-AA68-B9675D160A3F}" destId="{FF043710-9ECE-412C-9D4D-D4243960162C}" srcOrd="0" destOrd="0" presId="urn:microsoft.com/office/officeart/2008/layout/LinedList"/>
    <dgm:cxn modelId="{09364B77-7387-4FA8-9C28-4BF0F80F2FA5}" type="presParOf" srcId="{A5692D3F-2A6B-490D-AA68-B9675D160A3F}" destId="{9B8E1930-1226-4080-ACC5-BE435A96E3DD}" srcOrd="1" destOrd="0" presId="urn:microsoft.com/office/officeart/2008/layout/LinedList"/>
    <dgm:cxn modelId="{0BA2C168-39D5-4659-95A6-B69B66AED2A5}" type="presParOf" srcId="{C770454E-7A06-4240-8F9D-F9979276070A}" destId="{99D152FB-FD29-4FA7-8D9C-6D5F85839CE6}" srcOrd="4" destOrd="0" presId="urn:microsoft.com/office/officeart/2008/layout/LinedList"/>
    <dgm:cxn modelId="{2580E70D-B342-4A00-981C-DF3B24F26711}" type="presParOf" srcId="{C770454E-7A06-4240-8F9D-F9979276070A}" destId="{6C93B8C9-19C4-4F2E-AEC0-3E52A0931DAA}" srcOrd="5" destOrd="0" presId="urn:microsoft.com/office/officeart/2008/layout/LinedList"/>
    <dgm:cxn modelId="{D7B556F1-F743-4FE9-AA9D-2B1F8CFEFAD2}" type="presParOf" srcId="{6C93B8C9-19C4-4F2E-AEC0-3E52A0931DAA}" destId="{DF22612C-9F7A-4808-B259-4042893ECD59}" srcOrd="0" destOrd="0" presId="urn:microsoft.com/office/officeart/2008/layout/LinedList"/>
    <dgm:cxn modelId="{403288D5-798E-4CA8-A829-CD3496D57EBB}" type="presParOf" srcId="{6C93B8C9-19C4-4F2E-AEC0-3E52A0931DAA}" destId="{8006F743-9C92-4548-8A18-3C38AB4371A6}" srcOrd="1" destOrd="0" presId="urn:microsoft.com/office/officeart/2008/layout/LinedList"/>
    <dgm:cxn modelId="{75505CEE-7957-4A15-AE94-CBDA966BA755}" type="presParOf" srcId="{C770454E-7A06-4240-8F9D-F9979276070A}" destId="{CDF54F10-A67E-4088-987D-3B4C5023FEE5}" srcOrd="6" destOrd="0" presId="urn:microsoft.com/office/officeart/2008/layout/LinedList"/>
    <dgm:cxn modelId="{F56C241E-D323-488C-9976-E1892A01C4C1}" type="presParOf" srcId="{C770454E-7A06-4240-8F9D-F9979276070A}" destId="{C190A8FA-2871-46C0-8C47-D613BF173680}" srcOrd="7" destOrd="0" presId="urn:microsoft.com/office/officeart/2008/layout/LinedList"/>
    <dgm:cxn modelId="{F4B7A9F5-7656-4653-BFC8-9BD445EC8E13}" type="presParOf" srcId="{C190A8FA-2871-46C0-8C47-D613BF173680}" destId="{3E4FF9D7-2336-4DB5-9D11-E46C553E08E8}" srcOrd="0" destOrd="0" presId="urn:microsoft.com/office/officeart/2008/layout/LinedList"/>
    <dgm:cxn modelId="{6FAD4CAA-371E-4293-9923-E6B894C2A638}" type="presParOf" srcId="{C190A8FA-2871-46C0-8C47-D613BF173680}" destId="{0F0F2295-C075-4368-BA96-1ADB401DD407}" srcOrd="1" destOrd="0" presId="urn:microsoft.com/office/officeart/2008/layout/LinedList"/>
    <dgm:cxn modelId="{350AED8A-3D98-4BE3-BE2A-C2412ECDB6C4}" type="presParOf" srcId="{C770454E-7A06-4240-8F9D-F9979276070A}" destId="{15A2EBFB-25CE-4680-80B2-FD032D717C42}" srcOrd="8" destOrd="0" presId="urn:microsoft.com/office/officeart/2008/layout/LinedList"/>
    <dgm:cxn modelId="{8DF00973-268F-4E81-B866-BF6D6DB3752B}" type="presParOf" srcId="{C770454E-7A06-4240-8F9D-F9979276070A}" destId="{42F14EDC-A3FF-4899-B82E-EFCFA0694702}" srcOrd="9" destOrd="0" presId="urn:microsoft.com/office/officeart/2008/layout/LinedList"/>
    <dgm:cxn modelId="{9391EA47-407D-4E30-80E7-D480EC650527}" type="presParOf" srcId="{42F14EDC-A3FF-4899-B82E-EFCFA0694702}" destId="{CA8FEF13-9265-4158-9178-AACBCA912F0D}" srcOrd="0" destOrd="0" presId="urn:microsoft.com/office/officeart/2008/layout/LinedList"/>
    <dgm:cxn modelId="{41154F5C-CF6B-46C9-A6CB-64AB11191988}" type="presParOf" srcId="{42F14EDC-A3FF-4899-B82E-EFCFA0694702}" destId="{252FD287-D3BE-4BFD-851F-D072C8D2AAED}" srcOrd="1" destOrd="0" presId="urn:microsoft.com/office/officeart/2008/layout/LinedList"/>
    <dgm:cxn modelId="{7ADADDA2-C660-4708-A635-65471ADFA033}" type="presParOf" srcId="{C770454E-7A06-4240-8F9D-F9979276070A}" destId="{135A436F-DC1E-49A4-ABA3-88C27CE5C2A6}" srcOrd="10" destOrd="0" presId="urn:microsoft.com/office/officeart/2008/layout/LinedList"/>
    <dgm:cxn modelId="{230C3C87-FAF8-4328-8640-696FD3BCCECC}" type="presParOf" srcId="{C770454E-7A06-4240-8F9D-F9979276070A}" destId="{4530E640-2E50-4A76-B60D-4D6927AF5601}" srcOrd="11" destOrd="0" presId="urn:microsoft.com/office/officeart/2008/layout/LinedList"/>
    <dgm:cxn modelId="{85EEC236-5488-41EF-921B-D0AC8AC08472}" type="presParOf" srcId="{4530E640-2E50-4A76-B60D-4D6927AF5601}" destId="{DB6F03C8-5A83-4A34-8C59-1B6BA60AD958}" srcOrd="0" destOrd="0" presId="urn:microsoft.com/office/officeart/2008/layout/LinedList"/>
    <dgm:cxn modelId="{28729812-AA55-4122-9151-F2605A0C5085}" type="presParOf" srcId="{4530E640-2E50-4A76-B60D-4D6927AF5601}" destId="{0ACE1CB9-ECA9-41B8-84FF-5CB61D4E8677}"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7FB07A-6B0C-4CFC-AEE6-361B1CBD3EB0}"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F8386BE2-372E-4CBE-8E5F-62D9D629628C}">
      <dgm:prSet/>
      <dgm:spPr/>
      <dgm:t>
        <a:bodyPr/>
        <a:lstStyle/>
        <a:p>
          <a:r>
            <a:rPr lang="en-US" b="1">
              <a:latin typeface="Trade Gothic Next Cond"/>
            </a:rPr>
            <a:t>Sustainability Commitment:</a:t>
          </a:r>
          <a:r>
            <a:rPr lang="en-US">
              <a:latin typeface="Trade Gothic Next Cond"/>
            </a:rPr>
            <a:t> Toyota should advance its carbon neutrality goal for 2050 by accelerating investment in battery-electric and hydrogen fuel-cell vehicles, aligning with EU and U.S. emission regulations.​</a:t>
          </a:r>
        </a:p>
      </dgm:t>
    </dgm:pt>
    <dgm:pt modelId="{7A84B5D7-114E-4B82-B187-04BB7FB58053}" type="parTrans" cxnId="{69E8CC0C-AAA0-45A9-9E62-98FF8CDC4676}">
      <dgm:prSet/>
      <dgm:spPr/>
      <dgm:t>
        <a:bodyPr/>
        <a:lstStyle/>
        <a:p>
          <a:endParaRPr lang="en-US"/>
        </a:p>
      </dgm:t>
    </dgm:pt>
    <dgm:pt modelId="{E8C68451-5988-486F-8FA7-3DD1D3CA6E44}" type="sibTrans" cxnId="{69E8CC0C-AAA0-45A9-9E62-98FF8CDC4676}">
      <dgm:prSet/>
      <dgm:spPr/>
      <dgm:t>
        <a:bodyPr/>
        <a:lstStyle/>
        <a:p>
          <a:endParaRPr lang="en-US"/>
        </a:p>
      </dgm:t>
    </dgm:pt>
    <dgm:pt modelId="{5794336D-FB73-4A88-833B-3E380B2B5A13}">
      <dgm:prSet/>
      <dgm:spPr/>
      <dgm:t>
        <a:bodyPr/>
        <a:lstStyle/>
        <a:p>
          <a:r>
            <a:rPr lang="en-US" b="1">
              <a:latin typeface="Trade Gothic Next Cond"/>
            </a:rPr>
            <a:t>Localization Strategy:</a:t>
          </a:r>
          <a:r>
            <a:rPr lang="en-US">
              <a:latin typeface="Trade Gothic Next Cond"/>
            </a:rPr>
            <a:t> Expand regional EV manufacturing plants in Africa and Southeast Asia to strengthen supply resilience and reduce overdependence on East Asian production networks.​</a:t>
          </a:r>
        </a:p>
      </dgm:t>
    </dgm:pt>
    <dgm:pt modelId="{B6EA93D2-84CA-42B4-B1F6-A076DC474318}" type="parTrans" cxnId="{879F890F-F14E-438A-A5E2-ADEBDBB52503}">
      <dgm:prSet/>
      <dgm:spPr/>
      <dgm:t>
        <a:bodyPr/>
        <a:lstStyle/>
        <a:p>
          <a:endParaRPr lang="en-US"/>
        </a:p>
      </dgm:t>
    </dgm:pt>
    <dgm:pt modelId="{67CD8893-4804-4004-ACAF-F4C48C0F207D}" type="sibTrans" cxnId="{879F890F-F14E-438A-A5E2-ADEBDBB52503}">
      <dgm:prSet/>
      <dgm:spPr/>
      <dgm:t>
        <a:bodyPr/>
        <a:lstStyle/>
        <a:p>
          <a:endParaRPr lang="en-US"/>
        </a:p>
      </dgm:t>
    </dgm:pt>
    <dgm:pt modelId="{2B55848C-F19D-4E16-86B0-7BE13922FCB8}">
      <dgm:prSet/>
      <dgm:spPr/>
      <dgm:t>
        <a:bodyPr/>
        <a:lstStyle/>
        <a:p>
          <a:r>
            <a:rPr lang="en-US" b="1">
              <a:latin typeface="Trade Gothic Next Cond"/>
            </a:rPr>
            <a:t>Digital Transformation:</a:t>
          </a:r>
          <a:r>
            <a:rPr lang="en-US">
              <a:latin typeface="Trade Gothic Next Cond"/>
            </a:rPr>
            <a:t> Enhance Industry 4.0 integration by using AI, robotics, and IoT in manufacturing to optimize productivity and reduce waste across global plants (Bhadra et al., 2023).​</a:t>
          </a:r>
        </a:p>
      </dgm:t>
    </dgm:pt>
    <dgm:pt modelId="{40B128CA-3107-40D6-A770-787C5BE5D440}" type="parTrans" cxnId="{78C86818-BC0B-4028-8D4B-9CA6D321FB13}">
      <dgm:prSet/>
      <dgm:spPr/>
      <dgm:t>
        <a:bodyPr/>
        <a:lstStyle/>
        <a:p>
          <a:endParaRPr lang="en-US"/>
        </a:p>
      </dgm:t>
    </dgm:pt>
    <dgm:pt modelId="{C5223A71-16B9-442A-8D6B-5DD1FF65ED4B}" type="sibTrans" cxnId="{78C86818-BC0B-4028-8D4B-9CA6D321FB13}">
      <dgm:prSet/>
      <dgm:spPr/>
      <dgm:t>
        <a:bodyPr/>
        <a:lstStyle/>
        <a:p>
          <a:endParaRPr lang="en-US"/>
        </a:p>
      </dgm:t>
    </dgm:pt>
    <dgm:pt modelId="{1F140A34-8A60-4396-92DC-334DF702545C}">
      <dgm:prSet/>
      <dgm:spPr/>
      <dgm:t>
        <a:bodyPr/>
        <a:lstStyle/>
        <a:p>
          <a:r>
            <a:rPr lang="en-US" b="1">
              <a:latin typeface="Trade Gothic Next Cond"/>
            </a:rPr>
            <a:t>Circular Economy Initiatives:</a:t>
          </a:r>
          <a:r>
            <a:rPr lang="en-US">
              <a:latin typeface="Trade Gothic Next Cond"/>
            </a:rPr>
            <a:t> Strengthen battery recycling programs and partnerships with renewable energy providers to ensure closed-loop sustainability.​</a:t>
          </a:r>
        </a:p>
      </dgm:t>
    </dgm:pt>
    <dgm:pt modelId="{62BDC1A8-F351-4E2E-8F95-F2B5F5D93360}" type="parTrans" cxnId="{294A4324-8622-45B7-A44D-EFA87A11AE2F}">
      <dgm:prSet/>
      <dgm:spPr/>
      <dgm:t>
        <a:bodyPr/>
        <a:lstStyle/>
        <a:p>
          <a:endParaRPr lang="en-US"/>
        </a:p>
      </dgm:t>
    </dgm:pt>
    <dgm:pt modelId="{A94C6021-522B-4516-8DDE-D87D3B686DB8}" type="sibTrans" cxnId="{294A4324-8622-45B7-A44D-EFA87A11AE2F}">
      <dgm:prSet/>
      <dgm:spPr/>
      <dgm:t>
        <a:bodyPr/>
        <a:lstStyle/>
        <a:p>
          <a:endParaRPr lang="en-US"/>
        </a:p>
      </dgm:t>
    </dgm:pt>
    <dgm:pt modelId="{72B97E30-AA3E-4A0F-A9C2-465FF3839B11}">
      <dgm:prSet/>
      <dgm:spPr/>
      <dgm:t>
        <a:bodyPr/>
        <a:lstStyle/>
        <a:p>
          <a:r>
            <a:rPr lang="en-US" b="1">
              <a:latin typeface="Trade Gothic Next Cond"/>
            </a:rPr>
            <a:t>Collaborative Innovation</a:t>
          </a:r>
          <a:r>
            <a:rPr lang="en-US">
              <a:latin typeface="Trade Gothic Next Cond"/>
            </a:rPr>
            <a:t>: Deepen R&amp;D partnerships with tech companies and governments to accelerate the development of autonomous mobility, connected cars, and innovative transportation ecosystems.</a:t>
          </a:r>
        </a:p>
      </dgm:t>
    </dgm:pt>
    <dgm:pt modelId="{7A80249D-D4DC-401E-B05C-A20732B1B796}" type="parTrans" cxnId="{D75A9EE9-79AF-4476-B8B9-F598164720FD}">
      <dgm:prSet/>
      <dgm:spPr/>
      <dgm:t>
        <a:bodyPr/>
        <a:lstStyle/>
        <a:p>
          <a:endParaRPr lang="en-US"/>
        </a:p>
      </dgm:t>
    </dgm:pt>
    <dgm:pt modelId="{17E15F76-3085-4398-9337-B18B6E66F38D}" type="sibTrans" cxnId="{D75A9EE9-79AF-4476-B8B9-F598164720FD}">
      <dgm:prSet/>
      <dgm:spPr/>
      <dgm:t>
        <a:bodyPr/>
        <a:lstStyle/>
        <a:p>
          <a:endParaRPr lang="en-US"/>
        </a:p>
      </dgm:t>
    </dgm:pt>
    <dgm:pt modelId="{DD849A7F-52F3-47A0-9D61-9D8FCB3929D4}" type="pres">
      <dgm:prSet presAssocID="{CE7FB07A-6B0C-4CFC-AEE6-361B1CBD3EB0}" presName="outerComposite" presStyleCnt="0">
        <dgm:presLayoutVars>
          <dgm:chMax val="5"/>
          <dgm:dir/>
          <dgm:resizeHandles val="exact"/>
        </dgm:presLayoutVars>
      </dgm:prSet>
      <dgm:spPr/>
    </dgm:pt>
    <dgm:pt modelId="{996CD1ED-A919-4CFE-B01C-68C1C8B28875}" type="pres">
      <dgm:prSet presAssocID="{CE7FB07A-6B0C-4CFC-AEE6-361B1CBD3EB0}" presName="dummyMaxCanvas" presStyleCnt="0">
        <dgm:presLayoutVars/>
      </dgm:prSet>
      <dgm:spPr/>
    </dgm:pt>
    <dgm:pt modelId="{D34ACFF8-3A37-44A9-B8B0-4046A5C76509}" type="pres">
      <dgm:prSet presAssocID="{CE7FB07A-6B0C-4CFC-AEE6-361B1CBD3EB0}" presName="FiveNodes_1" presStyleLbl="node1" presStyleIdx="0" presStyleCnt="5">
        <dgm:presLayoutVars>
          <dgm:bulletEnabled val="1"/>
        </dgm:presLayoutVars>
      </dgm:prSet>
      <dgm:spPr/>
    </dgm:pt>
    <dgm:pt modelId="{EEF0705F-F2E0-46A0-928E-F213790DB7CE}" type="pres">
      <dgm:prSet presAssocID="{CE7FB07A-6B0C-4CFC-AEE6-361B1CBD3EB0}" presName="FiveNodes_2" presStyleLbl="node1" presStyleIdx="1" presStyleCnt="5">
        <dgm:presLayoutVars>
          <dgm:bulletEnabled val="1"/>
        </dgm:presLayoutVars>
      </dgm:prSet>
      <dgm:spPr/>
    </dgm:pt>
    <dgm:pt modelId="{9E56F025-F980-48C3-9D0A-A349F07B7049}" type="pres">
      <dgm:prSet presAssocID="{CE7FB07A-6B0C-4CFC-AEE6-361B1CBD3EB0}" presName="FiveNodes_3" presStyleLbl="node1" presStyleIdx="2" presStyleCnt="5">
        <dgm:presLayoutVars>
          <dgm:bulletEnabled val="1"/>
        </dgm:presLayoutVars>
      </dgm:prSet>
      <dgm:spPr/>
    </dgm:pt>
    <dgm:pt modelId="{5D714D99-4E60-4EFF-82BE-06B2AD629D7D}" type="pres">
      <dgm:prSet presAssocID="{CE7FB07A-6B0C-4CFC-AEE6-361B1CBD3EB0}" presName="FiveNodes_4" presStyleLbl="node1" presStyleIdx="3" presStyleCnt="5">
        <dgm:presLayoutVars>
          <dgm:bulletEnabled val="1"/>
        </dgm:presLayoutVars>
      </dgm:prSet>
      <dgm:spPr/>
    </dgm:pt>
    <dgm:pt modelId="{F9420726-182D-48C0-8EBC-DA7BBE83A943}" type="pres">
      <dgm:prSet presAssocID="{CE7FB07A-6B0C-4CFC-AEE6-361B1CBD3EB0}" presName="FiveNodes_5" presStyleLbl="node1" presStyleIdx="4" presStyleCnt="5">
        <dgm:presLayoutVars>
          <dgm:bulletEnabled val="1"/>
        </dgm:presLayoutVars>
      </dgm:prSet>
      <dgm:spPr/>
    </dgm:pt>
    <dgm:pt modelId="{7C57F971-46E9-465D-B164-6B38B934695D}" type="pres">
      <dgm:prSet presAssocID="{CE7FB07A-6B0C-4CFC-AEE6-361B1CBD3EB0}" presName="FiveConn_1-2" presStyleLbl="fgAccFollowNode1" presStyleIdx="0" presStyleCnt="4">
        <dgm:presLayoutVars>
          <dgm:bulletEnabled val="1"/>
        </dgm:presLayoutVars>
      </dgm:prSet>
      <dgm:spPr/>
    </dgm:pt>
    <dgm:pt modelId="{988EC9EC-CCDB-4DF8-9059-CE53015F4D6A}" type="pres">
      <dgm:prSet presAssocID="{CE7FB07A-6B0C-4CFC-AEE6-361B1CBD3EB0}" presName="FiveConn_2-3" presStyleLbl="fgAccFollowNode1" presStyleIdx="1" presStyleCnt="4">
        <dgm:presLayoutVars>
          <dgm:bulletEnabled val="1"/>
        </dgm:presLayoutVars>
      </dgm:prSet>
      <dgm:spPr/>
    </dgm:pt>
    <dgm:pt modelId="{95DB4881-0319-42A5-BD4E-89FE2B52B51E}" type="pres">
      <dgm:prSet presAssocID="{CE7FB07A-6B0C-4CFC-AEE6-361B1CBD3EB0}" presName="FiveConn_3-4" presStyleLbl="fgAccFollowNode1" presStyleIdx="2" presStyleCnt="4">
        <dgm:presLayoutVars>
          <dgm:bulletEnabled val="1"/>
        </dgm:presLayoutVars>
      </dgm:prSet>
      <dgm:spPr/>
    </dgm:pt>
    <dgm:pt modelId="{1A994169-8699-4827-B7C8-56E4562616FB}" type="pres">
      <dgm:prSet presAssocID="{CE7FB07A-6B0C-4CFC-AEE6-361B1CBD3EB0}" presName="FiveConn_4-5" presStyleLbl="fgAccFollowNode1" presStyleIdx="3" presStyleCnt="4">
        <dgm:presLayoutVars>
          <dgm:bulletEnabled val="1"/>
        </dgm:presLayoutVars>
      </dgm:prSet>
      <dgm:spPr/>
    </dgm:pt>
    <dgm:pt modelId="{BC077086-EF98-4E10-9F97-5EC809EEC058}" type="pres">
      <dgm:prSet presAssocID="{CE7FB07A-6B0C-4CFC-AEE6-361B1CBD3EB0}" presName="FiveNodes_1_text" presStyleLbl="node1" presStyleIdx="4" presStyleCnt="5">
        <dgm:presLayoutVars>
          <dgm:bulletEnabled val="1"/>
        </dgm:presLayoutVars>
      </dgm:prSet>
      <dgm:spPr/>
    </dgm:pt>
    <dgm:pt modelId="{93EA0908-E6A2-4F6E-9B0A-B5F637637426}" type="pres">
      <dgm:prSet presAssocID="{CE7FB07A-6B0C-4CFC-AEE6-361B1CBD3EB0}" presName="FiveNodes_2_text" presStyleLbl="node1" presStyleIdx="4" presStyleCnt="5">
        <dgm:presLayoutVars>
          <dgm:bulletEnabled val="1"/>
        </dgm:presLayoutVars>
      </dgm:prSet>
      <dgm:spPr/>
    </dgm:pt>
    <dgm:pt modelId="{EFCFF9B2-16C7-4F2B-B8B0-D3FBD0AABA12}" type="pres">
      <dgm:prSet presAssocID="{CE7FB07A-6B0C-4CFC-AEE6-361B1CBD3EB0}" presName="FiveNodes_3_text" presStyleLbl="node1" presStyleIdx="4" presStyleCnt="5">
        <dgm:presLayoutVars>
          <dgm:bulletEnabled val="1"/>
        </dgm:presLayoutVars>
      </dgm:prSet>
      <dgm:spPr/>
    </dgm:pt>
    <dgm:pt modelId="{65FBB2C7-FE98-4FD3-A18B-EF9389B6225C}" type="pres">
      <dgm:prSet presAssocID="{CE7FB07A-6B0C-4CFC-AEE6-361B1CBD3EB0}" presName="FiveNodes_4_text" presStyleLbl="node1" presStyleIdx="4" presStyleCnt="5">
        <dgm:presLayoutVars>
          <dgm:bulletEnabled val="1"/>
        </dgm:presLayoutVars>
      </dgm:prSet>
      <dgm:spPr/>
    </dgm:pt>
    <dgm:pt modelId="{D659EC35-D134-49A2-A64C-3FD7E5B946D2}" type="pres">
      <dgm:prSet presAssocID="{CE7FB07A-6B0C-4CFC-AEE6-361B1CBD3EB0}" presName="FiveNodes_5_text" presStyleLbl="node1" presStyleIdx="4" presStyleCnt="5">
        <dgm:presLayoutVars>
          <dgm:bulletEnabled val="1"/>
        </dgm:presLayoutVars>
      </dgm:prSet>
      <dgm:spPr/>
    </dgm:pt>
  </dgm:ptLst>
  <dgm:cxnLst>
    <dgm:cxn modelId="{69E8CC0C-AAA0-45A9-9E62-98FF8CDC4676}" srcId="{CE7FB07A-6B0C-4CFC-AEE6-361B1CBD3EB0}" destId="{F8386BE2-372E-4CBE-8E5F-62D9D629628C}" srcOrd="0" destOrd="0" parTransId="{7A84B5D7-114E-4B82-B187-04BB7FB58053}" sibTransId="{E8C68451-5988-486F-8FA7-3DD1D3CA6E44}"/>
    <dgm:cxn modelId="{879F890F-F14E-438A-A5E2-ADEBDBB52503}" srcId="{CE7FB07A-6B0C-4CFC-AEE6-361B1CBD3EB0}" destId="{5794336D-FB73-4A88-833B-3E380B2B5A13}" srcOrd="1" destOrd="0" parTransId="{B6EA93D2-84CA-42B4-B1F6-A076DC474318}" sibTransId="{67CD8893-4804-4004-ACAF-F4C48C0F207D}"/>
    <dgm:cxn modelId="{78C86818-BC0B-4028-8D4B-9CA6D321FB13}" srcId="{CE7FB07A-6B0C-4CFC-AEE6-361B1CBD3EB0}" destId="{2B55848C-F19D-4E16-86B0-7BE13922FCB8}" srcOrd="2" destOrd="0" parTransId="{40B128CA-3107-40D6-A770-787C5BE5D440}" sibTransId="{C5223A71-16B9-442A-8D6B-5DD1FF65ED4B}"/>
    <dgm:cxn modelId="{7D13A023-05EA-4C40-89A8-B2FC9913B43F}" type="presOf" srcId="{2B55848C-F19D-4E16-86B0-7BE13922FCB8}" destId="{9E56F025-F980-48C3-9D0A-A349F07B7049}" srcOrd="0" destOrd="0" presId="urn:microsoft.com/office/officeart/2005/8/layout/vProcess5"/>
    <dgm:cxn modelId="{294A4324-8622-45B7-A44D-EFA87A11AE2F}" srcId="{CE7FB07A-6B0C-4CFC-AEE6-361B1CBD3EB0}" destId="{1F140A34-8A60-4396-92DC-334DF702545C}" srcOrd="3" destOrd="0" parTransId="{62BDC1A8-F351-4E2E-8F95-F2B5F5D93360}" sibTransId="{A94C6021-522B-4516-8DDE-D87D3B686DB8}"/>
    <dgm:cxn modelId="{5BDB8229-8E1D-4DF6-AA83-E9AF1AC480BA}" type="presOf" srcId="{72B97E30-AA3E-4A0F-A9C2-465FF3839B11}" destId="{D659EC35-D134-49A2-A64C-3FD7E5B946D2}" srcOrd="1" destOrd="0" presId="urn:microsoft.com/office/officeart/2005/8/layout/vProcess5"/>
    <dgm:cxn modelId="{8B33B132-14B5-4156-BCEF-8C8D8CCB80E7}" type="presOf" srcId="{C5223A71-16B9-442A-8D6B-5DD1FF65ED4B}" destId="{95DB4881-0319-42A5-BD4E-89FE2B52B51E}" srcOrd="0" destOrd="0" presId="urn:microsoft.com/office/officeart/2005/8/layout/vProcess5"/>
    <dgm:cxn modelId="{38550D3D-823A-43C5-927A-AB6669A85851}" type="presOf" srcId="{2B55848C-F19D-4E16-86B0-7BE13922FCB8}" destId="{EFCFF9B2-16C7-4F2B-B8B0-D3FBD0AABA12}" srcOrd="1" destOrd="0" presId="urn:microsoft.com/office/officeart/2005/8/layout/vProcess5"/>
    <dgm:cxn modelId="{434F664F-E91A-49FB-A983-68BDF5D2B991}" type="presOf" srcId="{5794336D-FB73-4A88-833B-3E380B2B5A13}" destId="{93EA0908-E6A2-4F6E-9B0A-B5F637637426}" srcOrd="1" destOrd="0" presId="urn:microsoft.com/office/officeart/2005/8/layout/vProcess5"/>
    <dgm:cxn modelId="{F4449C6F-B5FA-4350-8A8D-C86DEA744C3F}" type="presOf" srcId="{67CD8893-4804-4004-ACAF-F4C48C0F207D}" destId="{988EC9EC-CCDB-4DF8-9059-CE53015F4D6A}" srcOrd="0" destOrd="0" presId="urn:microsoft.com/office/officeart/2005/8/layout/vProcess5"/>
    <dgm:cxn modelId="{6F81B582-38D4-4A7E-8E85-396D817CECAF}" type="presOf" srcId="{CE7FB07A-6B0C-4CFC-AEE6-361B1CBD3EB0}" destId="{DD849A7F-52F3-47A0-9D61-9D8FCB3929D4}" srcOrd="0" destOrd="0" presId="urn:microsoft.com/office/officeart/2005/8/layout/vProcess5"/>
    <dgm:cxn modelId="{0671CC83-F24D-4AB8-90CC-26985CD2E2AB}" type="presOf" srcId="{72B97E30-AA3E-4A0F-A9C2-465FF3839B11}" destId="{F9420726-182D-48C0-8EBC-DA7BBE83A943}" srcOrd="0" destOrd="0" presId="urn:microsoft.com/office/officeart/2005/8/layout/vProcess5"/>
    <dgm:cxn modelId="{25774997-389D-49F6-92FF-792D1C45380A}" type="presOf" srcId="{A94C6021-522B-4516-8DDE-D87D3B686DB8}" destId="{1A994169-8699-4827-B7C8-56E4562616FB}" srcOrd="0" destOrd="0" presId="urn:microsoft.com/office/officeart/2005/8/layout/vProcess5"/>
    <dgm:cxn modelId="{FBD367BD-AD70-47E2-91B3-94EF1976ABAC}" type="presOf" srcId="{5794336D-FB73-4A88-833B-3E380B2B5A13}" destId="{EEF0705F-F2E0-46A0-928E-F213790DB7CE}" srcOrd="0" destOrd="0" presId="urn:microsoft.com/office/officeart/2005/8/layout/vProcess5"/>
    <dgm:cxn modelId="{422C36C0-2BB2-4804-A294-BB6FE518F55C}" type="presOf" srcId="{1F140A34-8A60-4396-92DC-334DF702545C}" destId="{65FBB2C7-FE98-4FD3-A18B-EF9389B6225C}" srcOrd="1" destOrd="0" presId="urn:microsoft.com/office/officeart/2005/8/layout/vProcess5"/>
    <dgm:cxn modelId="{AE3EF7DE-ADF6-4557-AC40-37E53B96941F}" type="presOf" srcId="{F8386BE2-372E-4CBE-8E5F-62D9D629628C}" destId="{D34ACFF8-3A37-44A9-B8B0-4046A5C76509}" srcOrd="0" destOrd="0" presId="urn:microsoft.com/office/officeart/2005/8/layout/vProcess5"/>
    <dgm:cxn modelId="{970290DF-6016-416F-BA2B-2053B7A2CAD7}" type="presOf" srcId="{E8C68451-5988-486F-8FA7-3DD1D3CA6E44}" destId="{7C57F971-46E9-465D-B164-6B38B934695D}" srcOrd="0" destOrd="0" presId="urn:microsoft.com/office/officeart/2005/8/layout/vProcess5"/>
    <dgm:cxn modelId="{D75A9EE9-79AF-4476-B8B9-F598164720FD}" srcId="{CE7FB07A-6B0C-4CFC-AEE6-361B1CBD3EB0}" destId="{72B97E30-AA3E-4A0F-A9C2-465FF3839B11}" srcOrd="4" destOrd="0" parTransId="{7A80249D-D4DC-401E-B05C-A20732B1B796}" sibTransId="{17E15F76-3085-4398-9337-B18B6E66F38D}"/>
    <dgm:cxn modelId="{B94433EF-37FB-4847-A97B-876EBB27E2F8}" type="presOf" srcId="{F8386BE2-372E-4CBE-8E5F-62D9D629628C}" destId="{BC077086-EF98-4E10-9F97-5EC809EEC058}" srcOrd="1" destOrd="0" presId="urn:microsoft.com/office/officeart/2005/8/layout/vProcess5"/>
    <dgm:cxn modelId="{BF5BA9F3-4B3C-4559-B7B5-77205F674752}" type="presOf" srcId="{1F140A34-8A60-4396-92DC-334DF702545C}" destId="{5D714D99-4E60-4EFF-82BE-06B2AD629D7D}" srcOrd="0" destOrd="0" presId="urn:microsoft.com/office/officeart/2005/8/layout/vProcess5"/>
    <dgm:cxn modelId="{D8AC7EE7-BA71-4A1A-A2BE-373FF82670E3}" type="presParOf" srcId="{DD849A7F-52F3-47A0-9D61-9D8FCB3929D4}" destId="{996CD1ED-A919-4CFE-B01C-68C1C8B28875}" srcOrd="0" destOrd="0" presId="urn:microsoft.com/office/officeart/2005/8/layout/vProcess5"/>
    <dgm:cxn modelId="{17DCD1C9-A018-4C69-A760-E78FD55EBDCD}" type="presParOf" srcId="{DD849A7F-52F3-47A0-9D61-9D8FCB3929D4}" destId="{D34ACFF8-3A37-44A9-B8B0-4046A5C76509}" srcOrd="1" destOrd="0" presId="urn:microsoft.com/office/officeart/2005/8/layout/vProcess5"/>
    <dgm:cxn modelId="{46EFFB6B-8893-4525-8C71-07A6DFFD57FB}" type="presParOf" srcId="{DD849A7F-52F3-47A0-9D61-9D8FCB3929D4}" destId="{EEF0705F-F2E0-46A0-928E-F213790DB7CE}" srcOrd="2" destOrd="0" presId="urn:microsoft.com/office/officeart/2005/8/layout/vProcess5"/>
    <dgm:cxn modelId="{0F9646E0-A337-4075-995D-F2FF4E3808AF}" type="presParOf" srcId="{DD849A7F-52F3-47A0-9D61-9D8FCB3929D4}" destId="{9E56F025-F980-48C3-9D0A-A349F07B7049}" srcOrd="3" destOrd="0" presId="urn:microsoft.com/office/officeart/2005/8/layout/vProcess5"/>
    <dgm:cxn modelId="{89A8DB54-438B-4712-B9B2-034A4318899D}" type="presParOf" srcId="{DD849A7F-52F3-47A0-9D61-9D8FCB3929D4}" destId="{5D714D99-4E60-4EFF-82BE-06B2AD629D7D}" srcOrd="4" destOrd="0" presId="urn:microsoft.com/office/officeart/2005/8/layout/vProcess5"/>
    <dgm:cxn modelId="{391A76CF-499D-48C7-86AC-E7DD2AE475E3}" type="presParOf" srcId="{DD849A7F-52F3-47A0-9D61-9D8FCB3929D4}" destId="{F9420726-182D-48C0-8EBC-DA7BBE83A943}" srcOrd="5" destOrd="0" presId="urn:microsoft.com/office/officeart/2005/8/layout/vProcess5"/>
    <dgm:cxn modelId="{00A848E1-2DC2-4B5D-868A-3C66ABCFE5AB}" type="presParOf" srcId="{DD849A7F-52F3-47A0-9D61-9D8FCB3929D4}" destId="{7C57F971-46E9-465D-B164-6B38B934695D}" srcOrd="6" destOrd="0" presId="urn:microsoft.com/office/officeart/2005/8/layout/vProcess5"/>
    <dgm:cxn modelId="{31ECCC7B-930F-4772-BBD9-DB747323DA2E}" type="presParOf" srcId="{DD849A7F-52F3-47A0-9D61-9D8FCB3929D4}" destId="{988EC9EC-CCDB-4DF8-9059-CE53015F4D6A}" srcOrd="7" destOrd="0" presId="urn:microsoft.com/office/officeart/2005/8/layout/vProcess5"/>
    <dgm:cxn modelId="{9010EF7A-D236-438B-9978-7BCEBB0543CA}" type="presParOf" srcId="{DD849A7F-52F3-47A0-9D61-9D8FCB3929D4}" destId="{95DB4881-0319-42A5-BD4E-89FE2B52B51E}" srcOrd="8" destOrd="0" presId="urn:microsoft.com/office/officeart/2005/8/layout/vProcess5"/>
    <dgm:cxn modelId="{F6AE2F82-47B5-46B3-A20F-A06D739B10DA}" type="presParOf" srcId="{DD849A7F-52F3-47A0-9D61-9D8FCB3929D4}" destId="{1A994169-8699-4827-B7C8-56E4562616FB}" srcOrd="9" destOrd="0" presId="urn:microsoft.com/office/officeart/2005/8/layout/vProcess5"/>
    <dgm:cxn modelId="{6264ACB2-4817-498F-8803-F72361A7BBF1}" type="presParOf" srcId="{DD849A7F-52F3-47A0-9D61-9D8FCB3929D4}" destId="{BC077086-EF98-4E10-9F97-5EC809EEC058}" srcOrd="10" destOrd="0" presId="urn:microsoft.com/office/officeart/2005/8/layout/vProcess5"/>
    <dgm:cxn modelId="{ED2C5F80-B9EB-4CDB-A886-01F45C2D185B}" type="presParOf" srcId="{DD849A7F-52F3-47A0-9D61-9D8FCB3929D4}" destId="{93EA0908-E6A2-4F6E-9B0A-B5F637637426}" srcOrd="11" destOrd="0" presId="urn:microsoft.com/office/officeart/2005/8/layout/vProcess5"/>
    <dgm:cxn modelId="{38F395E2-A4AE-420F-9C12-C496A77BA4A3}" type="presParOf" srcId="{DD849A7F-52F3-47A0-9D61-9D8FCB3929D4}" destId="{EFCFF9B2-16C7-4F2B-B8B0-D3FBD0AABA12}" srcOrd="12" destOrd="0" presId="urn:microsoft.com/office/officeart/2005/8/layout/vProcess5"/>
    <dgm:cxn modelId="{3E1094C4-BF2A-4EE3-930F-DE977E59FB19}" type="presParOf" srcId="{DD849A7F-52F3-47A0-9D61-9D8FCB3929D4}" destId="{65FBB2C7-FE98-4FD3-A18B-EF9389B6225C}" srcOrd="13" destOrd="0" presId="urn:microsoft.com/office/officeart/2005/8/layout/vProcess5"/>
    <dgm:cxn modelId="{A8CF0BF0-A744-4353-9CBF-A076BC64AB14}" type="presParOf" srcId="{DD849A7F-52F3-47A0-9D61-9D8FCB3929D4}" destId="{D659EC35-D134-49A2-A64C-3FD7E5B946D2}"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DECBCF-5354-46D5-B52A-909641F73BF0}">
      <dsp:nvSpPr>
        <dsp:cNvPr id="0" name=""/>
        <dsp:cNvSpPr/>
      </dsp:nvSpPr>
      <dsp:spPr>
        <a:xfrm>
          <a:off x="0" y="357188"/>
          <a:ext cx="6340289" cy="176085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2077" tIns="270764" rIns="492077"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a:latin typeface="Aptos"/>
            </a:rPr>
            <a:t>Parts and materials come from many countries around the world.</a:t>
          </a:r>
        </a:p>
        <a:p>
          <a:pPr marL="114300" lvl="1" indent="-114300" algn="l" defTabSz="577850">
            <a:lnSpc>
              <a:spcPct val="90000"/>
            </a:lnSpc>
            <a:spcBef>
              <a:spcPct val="0"/>
            </a:spcBef>
            <a:spcAft>
              <a:spcPct val="15000"/>
            </a:spcAft>
            <a:buChar char="•"/>
          </a:pPr>
          <a:r>
            <a:rPr lang="en-GB" sz="1300" kern="1200">
              <a:latin typeface="Aptos"/>
            </a:rPr>
            <a:t>Can be affected by things like natural disasters, and material shortages.</a:t>
          </a:r>
          <a:endParaRPr lang="en-US" sz="1300" kern="1200">
            <a:latin typeface="Aptos"/>
          </a:endParaRPr>
        </a:p>
        <a:p>
          <a:pPr marL="114300" lvl="1" indent="-114300" algn="l" defTabSz="577850">
            <a:lnSpc>
              <a:spcPct val="90000"/>
            </a:lnSpc>
            <a:spcBef>
              <a:spcPct val="0"/>
            </a:spcBef>
            <a:spcAft>
              <a:spcPct val="15000"/>
            </a:spcAft>
            <a:buChar char="•"/>
          </a:pPr>
          <a:r>
            <a:rPr lang="en-GB" sz="1300" kern="1200">
              <a:latin typeface="Aptos"/>
            </a:rPr>
            <a:t>Working on making plenty more parts locally to lower and be more prepared for future problems. </a:t>
          </a:r>
          <a:endParaRPr lang="en-US" sz="1300" kern="1200">
            <a:latin typeface="Aptos"/>
          </a:endParaRPr>
        </a:p>
        <a:p>
          <a:pPr marL="114300" lvl="1" indent="-114300" algn="l" defTabSz="577850" rtl="0">
            <a:lnSpc>
              <a:spcPct val="90000"/>
            </a:lnSpc>
            <a:spcBef>
              <a:spcPct val="0"/>
            </a:spcBef>
            <a:spcAft>
              <a:spcPct val="15000"/>
            </a:spcAft>
            <a:buChar char="•"/>
          </a:pPr>
          <a:r>
            <a:rPr lang="en-GB" sz="1300" kern="1200">
              <a:latin typeface="Aptos"/>
              <a:ea typeface="Calibri"/>
              <a:cs typeface="Calibri"/>
            </a:rPr>
            <a:t>Toyota’s production network spans 28 countries, integrating global suppliers for steel, semiconductors, and battery materials, enabling cost efficiency and flexibility.</a:t>
          </a:r>
          <a:endParaRPr lang="en-GB" sz="1300" kern="1200">
            <a:latin typeface="Aptos"/>
          </a:endParaRPr>
        </a:p>
      </dsp:txBody>
      <dsp:txXfrm>
        <a:off x="0" y="357188"/>
        <a:ext cx="6340289" cy="1760850"/>
      </dsp:txXfrm>
    </dsp:sp>
    <dsp:sp modelId="{34A4E172-9C75-474B-8C15-C5A96B74BB71}">
      <dsp:nvSpPr>
        <dsp:cNvPr id="0" name=""/>
        <dsp:cNvSpPr/>
      </dsp:nvSpPr>
      <dsp:spPr>
        <a:xfrm>
          <a:off x="317014" y="165308"/>
          <a:ext cx="4438202" cy="3837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753" tIns="0" rIns="167753" bIns="0" numCol="1" spcCol="1270" anchor="ctr" anchorCtr="0">
          <a:noAutofit/>
        </a:bodyPr>
        <a:lstStyle/>
        <a:p>
          <a:pPr marL="0" lvl="0" indent="0" algn="l" defTabSz="577850">
            <a:lnSpc>
              <a:spcPct val="90000"/>
            </a:lnSpc>
            <a:spcBef>
              <a:spcPct val="0"/>
            </a:spcBef>
            <a:spcAft>
              <a:spcPct val="35000"/>
            </a:spcAft>
            <a:buNone/>
          </a:pPr>
          <a:r>
            <a:rPr lang="en-GB" sz="1300" kern="1200">
              <a:latin typeface="Aptos"/>
            </a:rPr>
            <a:t>Global Supply Chains - </a:t>
          </a:r>
          <a:endParaRPr lang="en-US" sz="1300" kern="1200">
            <a:latin typeface="Aptos"/>
          </a:endParaRPr>
        </a:p>
      </dsp:txBody>
      <dsp:txXfrm>
        <a:off x="335748" y="184042"/>
        <a:ext cx="4400734" cy="346292"/>
      </dsp:txXfrm>
    </dsp:sp>
    <dsp:sp modelId="{E06A6530-27AA-413B-93EE-AA3D39FAB526}">
      <dsp:nvSpPr>
        <dsp:cNvPr id="0" name=""/>
        <dsp:cNvSpPr/>
      </dsp:nvSpPr>
      <dsp:spPr>
        <a:xfrm>
          <a:off x="0" y="2380118"/>
          <a:ext cx="6340289" cy="15151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2077" tIns="270764" rIns="492077"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a:latin typeface="Aptos"/>
            </a:rPr>
            <a:t>Sells cars in more than 170 countries, especially popular in Asia, North America, and Europe.</a:t>
          </a:r>
          <a:endParaRPr lang="en-US" sz="1300" kern="1200">
            <a:latin typeface="Aptos"/>
          </a:endParaRPr>
        </a:p>
        <a:p>
          <a:pPr marL="114300" lvl="1" indent="-114300" algn="l" defTabSz="577850">
            <a:lnSpc>
              <a:spcPct val="90000"/>
            </a:lnSpc>
            <a:spcBef>
              <a:spcPct val="0"/>
            </a:spcBef>
            <a:spcAft>
              <a:spcPct val="15000"/>
            </a:spcAft>
            <a:buChar char="•"/>
          </a:pPr>
          <a:r>
            <a:rPr lang="en-GB" sz="1300" kern="1200">
              <a:latin typeface="Aptos"/>
            </a:rPr>
            <a:t>Tend to be growing in new markets such as India, Southeast Asia, and Africa.</a:t>
          </a:r>
          <a:endParaRPr lang="en-US" sz="1300" kern="1200">
            <a:latin typeface="Aptos"/>
          </a:endParaRPr>
        </a:p>
        <a:p>
          <a:pPr marL="114300" lvl="1" indent="-114300" algn="l" defTabSz="577850">
            <a:lnSpc>
              <a:spcPct val="90000"/>
            </a:lnSpc>
            <a:spcBef>
              <a:spcPct val="0"/>
            </a:spcBef>
            <a:spcAft>
              <a:spcPct val="15000"/>
            </a:spcAft>
            <a:buChar char="•"/>
          </a:pPr>
          <a:r>
            <a:rPr lang="en-GB" sz="1300" kern="1200">
              <a:latin typeface="Aptos"/>
            </a:rPr>
            <a:t>Builds factories in different regions to serve local customers and ensures to avoid extra impor</a:t>
          </a:r>
          <a:r>
            <a:rPr lang="en-GB" sz="1300" kern="1200"/>
            <a:t>t taxes. </a:t>
          </a:r>
          <a:endParaRPr lang="en-US" sz="1300" kern="1200"/>
        </a:p>
      </dsp:txBody>
      <dsp:txXfrm>
        <a:off x="0" y="2380118"/>
        <a:ext cx="6340289" cy="1515150"/>
      </dsp:txXfrm>
    </dsp:sp>
    <dsp:sp modelId="{9163C001-49E7-4FE0-8200-256A00D7CF74}">
      <dsp:nvSpPr>
        <dsp:cNvPr id="0" name=""/>
        <dsp:cNvSpPr/>
      </dsp:nvSpPr>
      <dsp:spPr>
        <a:xfrm>
          <a:off x="317014" y="2188238"/>
          <a:ext cx="4438202" cy="38376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7753" tIns="0" rIns="167753" bIns="0" numCol="1" spcCol="1270" anchor="ctr" anchorCtr="0">
          <a:noAutofit/>
        </a:bodyPr>
        <a:lstStyle/>
        <a:p>
          <a:pPr marL="0" lvl="0" indent="0" algn="l" defTabSz="577850">
            <a:lnSpc>
              <a:spcPct val="90000"/>
            </a:lnSpc>
            <a:spcBef>
              <a:spcPct val="0"/>
            </a:spcBef>
            <a:spcAft>
              <a:spcPct val="35000"/>
            </a:spcAft>
            <a:buNone/>
          </a:pPr>
          <a:r>
            <a:rPr lang="en-GB" sz="1300" kern="1200">
              <a:latin typeface="Aptos"/>
            </a:rPr>
            <a:t>Market Expansion -</a:t>
          </a:r>
          <a:endParaRPr lang="en-US" sz="1300" kern="1200">
            <a:latin typeface="Aptos"/>
          </a:endParaRPr>
        </a:p>
      </dsp:txBody>
      <dsp:txXfrm>
        <a:off x="335748" y="2206972"/>
        <a:ext cx="4400734" cy="3462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A078DB-563D-4BD1-A32F-BBB9ADB77DE6}">
      <dsp:nvSpPr>
        <dsp:cNvPr id="0" name=""/>
        <dsp:cNvSpPr/>
      </dsp:nvSpPr>
      <dsp:spPr>
        <a:xfrm>
          <a:off x="0" y="1414"/>
          <a:ext cx="719051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D7E5B8C-12FF-4235-82B1-D0151B9CC236}">
      <dsp:nvSpPr>
        <dsp:cNvPr id="0" name=""/>
        <dsp:cNvSpPr/>
      </dsp:nvSpPr>
      <dsp:spPr>
        <a:xfrm>
          <a:off x="0" y="1414"/>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endParaRPr lang="en-US" sz="3600" kern="1200"/>
        </a:p>
      </dsp:txBody>
      <dsp:txXfrm>
        <a:off x="0" y="1414"/>
        <a:ext cx="7190510" cy="482489"/>
      </dsp:txXfrm>
    </dsp:sp>
    <dsp:sp modelId="{C5A610CB-E1F3-428C-8115-40BE8E111A1B}">
      <dsp:nvSpPr>
        <dsp:cNvPr id="0" name=""/>
        <dsp:cNvSpPr/>
      </dsp:nvSpPr>
      <dsp:spPr>
        <a:xfrm>
          <a:off x="0" y="483904"/>
          <a:ext cx="7190510" cy="0"/>
        </a:xfrm>
        <a:prstGeom prst="line">
          <a:avLst/>
        </a:prstGeom>
        <a:gradFill rotWithShape="0">
          <a:gsLst>
            <a:gs pos="0">
              <a:schemeClr val="accent2">
                <a:hueOff val="1288723"/>
                <a:satOff val="-3699"/>
                <a:lumOff val="-5922"/>
                <a:alphaOff val="0"/>
                <a:satMod val="103000"/>
                <a:lumMod val="102000"/>
                <a:tint val="94000"/>
              </a:schemeClr>
            </a:gs>
            <a:gs pos="50000">
              <a:schemeClr val="accent2">
                <a:hueOff val="1288723"/>
                <a:satOff val="-3699"/>
                <a:lumOff val="-5922"/>
                <a:alphaOff val="0"/>
                <a:satMod val="110000"/>
                <a:lumMod val="100000"/>
                <a:shade val="100000"/>
              </a:schemeClr>
            </a:gs>
            <a:gs pos="100000">
              <a:schemeClr val="accent2">
                <a:hueOff val="1288723"/>
                <a:satOff val="-3699"/>
                <a:lumOff val="-5922"/>
                <a:alphaOff val="0"/>
                <a:lumMod val="99000"/>
                <a:satMod val="120000"/>
                <a:shade val="78000"/>
              </a:schemeClr>
            </a:gs>
          </a:gsLst>
          <a:lin ang="5400000" scaled="0"/>
        </a:gradFill>
        <a:ln w="12700" cap="flat" cmpd="sng" algn="ctr">
          <a:solidFill>
            <a:schemeClr val="accent2">
              <a:hueOff val="1288723"/>
              <a:satOff val="-3699"/>
              <a:lumOff val="-592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F043710-9ECE-412C-9D4D-D4243960162C}">
      <dsp:nvSpPr>
        <dsp:cNvPr id="0" name=""/>
        <dsp:cNvSpPr/>
      </dsp:nvSpPr>
      <dsp:spPr>
        <a:xfrm>
          <a:off x="0" y="483904"/>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PK" sz="1200" b="1" i="0" kern="1200" baseline="0">
              <a:latin typeface="Aptos"/>
            </a:rPr>
            <a:t>Manufacturing Footprint:</a:t>
          </a:r>
          <a:r>
            <a:rPr lang="en-PK" sz="1200" b="0" i="0" kern="1200" baseline="0">
              <a:latin typeface="Aptos"/>
            </a:rPr>
            <a:t> </a:t>
          </a:r>
          <a:r>
            <a:rPr lang="en-PK" sz="1200" i="0" kern="1200" baseline="0">
              <a:latin typeface="Aptos"/>
            </a:rPr>
            <a:t>Key regional production hubs in Japan, North America, and Europe serve local markets, reducing tariffs and logistical costs while meeting regional environmental standards</a:t>
          </a:r>
          <a:r>
            <a:rPr lang="en-PK" sz="1200" b="0" i="0" kern="1200" baseline="0">
              <a:latin typeface="Aptos"/>
            </a:rPr>
            <a:t>.</a:t>
          </a:r>
          <a:endParaRPr lang="en-US" sz="1200" kern="1200">
            <a:latin typeface="Aptos"/>
          </a:endParaRPr>
        </a:p>
      </dsp:txBody>
      <dsp:txXfrm>
        <a:off x="0" y="483904"/>
        <a:ext cx="7190510" cy="482489"/>
      </dsp:txXfrm>
    </dsp:sp>
    <dsp:sp modelId="{99D152FB-FD29-4FA7-8D9C-6D5F85839CE6}">
      <dsp:nvSpPr>
        <dsp:cNvPr id="0" name=""/>
        <dsp:cNvSpPr/>
      </dsp:nvSpPr>
      <dsp:spPr>
        <a:xfrm>
          <a:off x="0" y="966393"/>
          <a:ext cx="7190510" cy="0"/>
        </a:xfrm>
        <a:prstGeom prst="line">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w="12700" cap="flat" cmpd="sng" algn="ctr">
          <a:solidFill>
            <a:schemeClr val="accent2">
              <a:hueOff val="2577445"/>
              <a:satOff val="-7397"/>
              <a:lumOff val="-1184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F22612C-9F7A-4808-B259-4042893ECD59}">
      <dsp:nvSpPr>
        <dsp:cNvPr id="0" name=""/>
        <dsp:cNvSpPr/>
      </dsp:nvSpPr>
      <dsp:spPr>
        <a:xfrm>
          <a:off x="0" y="966393"/>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PK" sz="1200" b="1" i="0" kern="1200" baseline="0">
              <a:latin typeface="Aptos"/>
            </a:rPr>
            <a:t>Cross-Border Trade:</a:t>
          </a:r>
          <a:r>
            <a:rPr lang="en-PK" sz="1200" b="0" i="0" kern="1200" baseline="0">
              <a:latin typeface="Aptos"/>
            </a:rPr>
            <a:t> Free trade agreements in Asia-Pacific (e.g., RCEP) have strengthened Toyota’s access to emerging economies and reduced export costs for hybrid and EV components</a:t>
          </a:r>
          <a:r>
            <a:rPr lang="en-US" sz="1200" b="0" i="0" kern="1200" baseline="0">
              <a:latin typeface="Aptos"/>
            </a:rPr>
            <a:t> (</a:t>
          </a:r>
          <a:r>
            <a:rPr lang="en-US" sz="1200" kern="1200">
              <a:latin typeface="Aptos"/>
            </a:rPr>
            <a:t>Desjardins, 2022)</a:t>
          </a:r>
          <a:r>
            <a:rPr lang="en-PK" sz="1200" b="0" i="0" kern="1200" baseline="0">
              <a:latin typeface="Aptos"/>
            </a:rPr>
            <a:t>.</a:t>
          </a:r>
          <a:endParaRPr lang="en-US" sz="1200" kern="1200">
            <a:latin typeface="Aptos"/>
          </a:endParaRPr>
        </a:p>
      </dsp:txBody>
      <dsp:txXfrm>
        <a:off x="0" y="966393"/>
        <a:ext cx="7190510" cy="482489"/>
      </dsp:txXfrm>
    </dsp:sp>
    <dsp:sp modelId="{CDF54F10-A67E-4088-987D-3B4C5023FEE5}">
      <dsp:nvSpPr>
        <dsp:cNvPr id="0" name=""/>
        <dsp:cNvSpPr/>
      </dsp:nvSpPr>
      <dsp:spPr>
        <a:xfrm>
          <a:off x="0" y="1448883"/>
          <a:ext cx="7190510" cy="0"/>
        </a:xfrm>
        <a:prstGeom prst="line">
          <a:avLst/>
        </a:prstGeom>
        <a:gradFill rotWithShape="0">
          <a:gsLst>
            <a:gs pos="0">
              <a:schemeClr val="accent2">
                <a:hueOff val="3866169"/>
                <a:satOff val="-11096"/>
                <a:lumOff val="-17765"/>
                <a:alphaOff val="0"/>
                <a:satMod val="103000"/>
                <a:lumMod val="102000"/>
                <a:tint val="94000"/>
              </a:schemeClr>
            </a:gs>
            <a:gs pos="50000">
              <a:schemeClr val="accent2">
                <a:hueOff val="3866169"/>
                <a:satOff val="-11096"/>
                <a:lumOff val="-17765"/>
                <a:alphaOff val="0"/>
                <a:satMod val="110000"/>
                <a:lumMod val="100000"/>
                <a:shade val="100000"/>
              </a:schemeClr>
            </a:gs>
            <a:gs pos="100000">
              <a:schemeClr val="accent2">
                <a:hueOff val="3866169"/>
                <a:satOff val="-11096"/>
                <a:lumOff val="-17765"/>
                <a:alphaOff val="0"/>
                <a:lumMod val="99000"/>
                <a:satMod val="120000"/>
                <a:shade val="78000"/>
              </a:schemeClr>
            </a:gs>
          </a:gsLst>
          <a:lin ang="5400000" scaled="0"/>
        </a:gradFill>
        <a:ln w="12700" cap="flat" cmpd="sng" algn="ctr">
          <a:solidFill>
            <a:schemeClr val="accent2">
              <a:hueOff val="3866169"/>
              <a:satOff val="-11096"/>
              <a:lumOff val="-17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E4FF9D7-2336-4DB5-9D11-E46C553E08E8}">
      <dsp:nvSpPr>
        <dsp:cNvPr id="0" name=""/>
        <dsp:cNvSpPr/>
      </dsp:nvSpPr>
      <dsp:spPr>
        <a:xfrm>
          <a:off x="0" y="1448883"/>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PK" sz="1200" b="1" i="0" kern="1200" baseline="0">
              <a:latin typeface="Aptos"/>
            </a:rPr>
            <a:t>Technological Collaboration:</a:t>
          </a:r>
          <a:r>
            <a:rPr lang="en-PK" sz="1200" b="0" i="0" kern="1200" baseline="0">
              <a:latin typeface="Aptos"/>
            </a:rPr>
            <a:t> </a:t>
          </a:r>
          <a:r>
            <a:rPr lang="en-PK" sz="1200" i="0" kern="1200" baseline="0">
              <a:latin typeface="Aptos"/>
            </a:rPr>
            <a:t>Partnerships with Panasonic (battery development) and BYD (electric vehicle R&amp;D) highlight the global innovation ecosystem supporting Toyota’s EV expansion</a:t>
          </a:r>
          <a:r>
            <a:rPr lang="en-PK" sz="1200" b="0" i="0" kern="1200" baseline="0">
              <a:latin typeface="Aptos"/>
            </a:rPr>
            <a:t>.</a:t>
          </a:r>
          <a:endParaRPr lang="en-US" sz="1200" kern="1200">
            <a:latin typeface="Aptos"/>
          </a:endParaRPr>
        </a:p>
      </dsp:txBody>
      <dsp:txXfrm>
        <a:off x="0" y="1448883"/>
        <a:ext cx="7190510" cy="482489"/>
      </dsp:txXfrm>
    </dsp:sp>
    <dsp:sp modelId="{15A2EBFB-25CE-4680-80B2-FD032D717C42}">
      <dsp:nvSpPr>
        <dsp:cNvPr id="0" name=""/>
        <dsp:cNvSpPr/>
      </dsp:nvSpPr>
      <dsp:spPr>
        <a:xfrm>
          <a:off x="0" y="1931373"/>
          <a:ext cx="7190510" cy="0"/>
        </a:xfrm>
        <a:prstGeom prst="line">
          <a:avLst/>
        </a:prstGeom>
        <a:gradFill rotWithShape="0">
          <a:gsLst>
            <a:gs pos="0">
              <a:schemeClr val="accent2">
                <a:hueOff val="5154891"/>
                <a:satOff val="-14794"/>
                <a:lumOff val="-23687"/>
                <a:alphaOff val="0"/>
                <a:satMod val="103000"/>
                <a:lumMod val="102000"/>
                <a:tint val="94000"/>
              </a:schemeClr>
            </a:gs>
            <a:gs pos="50000">
              <a:schemeClr val="accent2">
                <a:hueOff val="5154891"/>
                <a:satOff val="-14794"/>
                <a:lumOff val="-23687"/>
                <a:alphaOff val="0"/>
                <a:satMod val="110000"/>
                <a:lumMod val="100000"/>
                <a:shade val="100000"/>
              </a:schemeClr>
            </a:gs>
            <a:gs pos="100000">
              <a:schemeClr val="accent2">
                <a:hueOff val="5154891"/>
                <a:satOff val="-14794"/>
                <a:lumOff val="-23687"/>
                <a:alphaOff val="0"/>
                <a:lumMod val="99000"/>
                <a:satMod val="120000"/>
                <a:shade val="78000"/>
              </a:schemeClr>
            </a:gs>
          </a:gsLst>
          <a:lin ang="5400000" scaled="0"/>
        </a:gradFill>
        <a:ln w="12700" cap="flat" cmpd="sng" algn="ctr">
          <a:solidFill>
            <a:schemeClr val="accent2">
              <a:hueOff val="5154891"/>
              <a:satOff val="-14794"/>
              <a:lumOff val="-23687"/>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A8FEF13-9265-4158-9178-AACBCA912F0D}">
      <dsp:nvSpPr>
        <dsp:cNvPr id="0" name=""/>
        <dsp:cNvSpPr/>
      </dsp:nvSpPr>
      <dsp:spPr>
        <a:xfrm>
          <a:off x="0" y="1931373"/>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PK" sz="1200" b="1" i="0" kern="1200" baseline="0">
              <a:latin typeface="Aptos"/>
            </a:rPr>
            <a:t>Challenges of Globalisation:</a:t>
          </a:r>
          <a:r>
            <a:rPr lang="en-PK" sz="1200" b="0" i="0" kern="1200" baseline="0">
              <a:latin typeface="Aptos"/>
            </a:rPr>
            <a:t> </a:t>
          </a:r>
          <a:r>
            <a:rPr lang="en-PK" sz="1200" i="0" kern="1200" baseline="0">
              <a:latin typeface="Aptos"/>
            </a:rPr>
            <a:t>Despite the benefits, Toyota faces exposure to supply chain disruptions, geopolitical tensions, and rising raw material costs, which influence production efficiency and profit margins globally.</a:t>
          </a:r>
          <a:endParaRPr lang="en-US" sz="1200" kern="1200">
            <a:latin typeface="Aptos"/>
          </a:endParaRPr>
        </a:p>
      </dsp:txBody>
      <dsp:txXfrm>
        <a:off x="0" y="1931373"/>
        <a:ext cx="7190510" cy="482489"/>
      </dsp:txXfrm>
    </dsp:sp>
    <dsp:sp modelId="{135A436F-DC1E-49A4-ABA3-88C27CE5C2A6}">
      <dsp:nvSpPr>
        <dsp:cNvPr id="0" name=""/>
        <dsp:cNvSpPr/>
      </dsp:nvSpPr>
      <dsp:spPr>
        <a:xfrm>
          <a:off x="0" y="2413862"/>
          <a:ext cx="7190510"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B6F03C8-5A83-4A34-8C59-1B6BA60AD958}">
      <dsp:nvSpPr>
        <dsp:cNvPr id="0" name=""/>
        <dsp:cNvSpPr/>
      </dsp:nvSpPr>
      <dsp:spPr>
        <a:xfrm>
          <a:off x="0" y="2413862"/>
          <a:ext cx="7190510" cy="482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PK" sz="1200" b="1" i="0" kern="1200" baseline="0">
              <a:latin typeface="Aptos"/>
            </a:rPr>
            <a:t>Outcome:</a:t>
          </a:r>
          <a:r>
            <a:rPr lang="en-PK" sz="1200" b="0" i="0" kern="1200" baseline="0">
              <a:latin typeface="Aptos"/>
            </a:rPr>
            <a:t> Globalisation has reinforced Toyota’s dominance but demands continuous adaptation to fluctuating trade policies, sustainability standards, and regional economic shifts.</a:t>
          </a:r>
          <a:endParaRPr lang="en-US" sz="1200" kern="1200">
            <a:latin typeface="Aptos"/>
          </a:endParaRPr>
        </a:p>
      </dsp:txBody>
      <dsp:txXfrm>
        <a:off x="0" y="2413862"/>
        <a:ext cx="7190510" cy="4824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4ACFF8-3A37-44A9-B8B0-4046A5C76509}">
      <dsp:nvSpPr>
        <dsp:cNvPr id="0" name=""/>
        <dsp:cNvSpPr/>
      </dsp:nvSpPr>
      <dsp:spPr>
        <a:xfrm>
          <a:off x="0" y="0"/>
          <a:ext cx="5109971" cy="90340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latin typeface="Trade Gothic Next Cond"/>
            </a:rPr>
            <a:t>Sustainability Commitment:</a:t>
          </a:r>
          <a:r>
            <a:rPr lang="en-US" sz="1300" kern="1200">
              <a:latin typeface="Trade Gothic Next Cond"/>
            </a:rPr>
            <a:t> Toyota should advance its carbon neutrality goal for 2050 by accelerating investment in battery-electric and hydrogen fuel-cell vehicles, aligning with EU and U.S. emission regulations.​</a:t>
          </a:r>
        </a:p>
      </dsp:txBody>
      <dsp:txXfrm>
        <a:off x="26460" y="26460"/>
        <a:ext cx="4029424" cy="850488"/>
      </dsp:txXfrm>
    </dsp:sp>
    <dsp:sp modelId="{EEF0705F-F2E0-46A0-928E-F213790DB7CE}">
      <dsp:nvSpPr>
        <dsp:cNvPr id="0" name=""/>
        <dsp:cNvSpPr/>
      </dsp:nvSpPr>
      <dsp:spPr>
        <a:xfrm>
          <a:off x="381588" y="1028881"/>
          <a:ext cx="5109971" cy="90340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latin typeface="Trade Gothic Next Cond"/>
            </a:rPr>
            <a:t>Localization Strategy:</a:t>
          </a:r>
          <a:r>
            <a:rPr lang="en-US" sz="1300" kern="1200">
              <a:latin typeface="Trade Gothic Next Cond"/>
            </a:rPr>
            <a:t> Expand regional EV manufacturing plants in Africa and Southeast Asia to strengthen supply resilience and reduce overdependence on East Asian production networks.​</a:t>
          </a:r>
        </a:p>
      </dsp:txBody>
      <dsp:txXfrm>
        <a:off x="408048" y="1055341"/>
        <a:ext cx="4088246" cy="850488"/>
      </dsp:txXfrm>
    </dsp:sp>
    <dsp:sp modelId="{9E56F025-F980-48C3-9D0A-A349F07B7049}">
      <dsp:nvSpPr>
        <dsp:cNvPr id="0" name=""/>
        <dsp:cNvSpPr/>
      </dsp:nvSpPr>
      <dsp:spPr>
        <a:xfrm>
          <a:off x="763177" y="2057763"/>
          <a:ext cx="5109971" cy="90340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latin typeface="Trade Gothic Next Cond"/>
            </a:rPr>
            <a:t>Digital Transformation:</a:t>
          </a:r>
          <a:r>
            <a:rPr lang="en-US" sz="1300" kern="1200">
              <a:latin typeface="Trade Gothic Next Cond"/>
            </a:rPr>
            <a:t> Enhance Industry 4.0 integration by using AI, robotics, and IoT in manufacturing to optimize productivity and reduce waste across global plants (Bhadra et al., 2023).​</a:t>
          </a:r>
        </a:p>
      </dsp:txBody>
      <dsp:txXfrm>
        <a:off x="789637" y="2084223"/>
        <a:ext cx="4088246" cy="850488"/>
      </dsp:txXfrm>
    </dsp:sp>
    <dsp:sp modelId="{5D714D99-4E60-4EFF-82BE-06B2AD629D7D}">
      <dsp:nvSpPr>
        <dsp:cNvPr id="0" name=""/>
        <dsp:cNvSpPr/>
      </dsp:nvSpPr>
      <dsp:spPr>
        <a:xfrm>
          <a:off x="1144766" y="3086645"/>
          <a:ext cx="5109971" cy="90340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latin typeface="Trade Gothic Next Cond"/>
            </a:rPr>
            <a:t>Circular Economy Initiatives:</a:t>
          </a:r>
          <a:r>
            <a:rPr lang="en-US" sz="1300" kern="1200">
              <a:latin typeface="Trade Gothic Next Cond"/>
            </a:rPr>
            <a:t> Strengthen battery recycling programs and partnerships with renewable energy providers to ensure closed-loop sustainability.​</a:t>
          </a:r>
        </a:p>
      </dsp:txBody>
      <dsp:txXfrm>
        <a:off x="1171226" y="3113105"/>
        <a:ext cx="4088246" cy="850488"/>
      </dsp:txXfrm>
    </dsp:sp>
    <dsp:sp modelId="{F9420726-182D-48C0-8EBC-DA7BBE83A943}">
      <dsp:nvSpPr>
        <dsp:cNvPr id="0" name=""/>
        <dsp:cNvSpPr/>
      </dsp:nvSpPr>
      <dsp:spPr>
        <a:xfrm>
          <a:off x="1526354" y="4115526"/>
          <a:ext cx="5109971" cy="90340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b="1" kern="1200">
              <a:latin typeface="Trade Gothic Next Cond"/>
            </a:rPr>
            <a:t>Collaborative Innovation</a:t>
          </a:r>
          <a:r>
            <a:rPr lang="en-US" sz="1300" kern="1200">
              <a:latin typeface="Trade Gothic Next Cond"/>
            </a:rPr>
            <a:t>: Deepen R&amp;D partnerships with tech companies and governments to accelerate the development of autonomous mobility, connected cars, and innovative transportation ecosystems.</a:t>
          </a:r>
        </a:p>
      </dsp:txBody>
      <dsp:txXfrm>
        <a:off x="1552814" y="4141986"/>
        <a:ext cx="4088246" cy="850488"/>
      </dsp:txXfrm>
    </dsp:sp>
    <dsp:sp modelId="{7C57F971-46E9-465D-B164-6B38B934695D}">
      <dsp:nvSpPr>
        <dsp:cNvPr id="0" name=""/>
        <dsp:cNvSpPr/>
      </dsp:nvSpPr>
      <dsp:spPr>
        <a:xfrm>
          <a:off x="4522755" y="659989"/>
          <a:ext cx="587215" cy="587215"/>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654878" y="659989"/>
        <a:ext cx="322969" cy="441879"/>
      </dsp:txXfrm>
    </dsp:sp>
    <dsp:sp modelId="{988EC9EC-CCDB-4DF8-9059-CE53015F4D6A}">
      <dsp:nvSpPr>
        <dsp:cNvPr id="0" name=""/>
        <dsp:cNvSpPr/>
      </dsp:nvSpPr>
      <dsp:spPr>
        <a:xfrm>
          <a:off x="4904344" y="1688871"/>
          <a:ext cx="587215" cy="587215"/>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036467" y="1688871"/>
        <a:ext cx="322969" cy="441879"/>
      </dsp:txXfrm>
    </dsp:sp>
    <dsp:sp modelId="{95DB4881-0319-42A5-BD4E-89FE2B52B51E}">
      <dsp:nvSpPr>
        <dsp:cNvPr id="0" name=""/>
        <dsp:cNvSpPr/>
      </dsp:nvSpPr>
      <dsp:spPr>
        <a:xfrm>
          <a:off x="5285933" y="2702696"/>
          <a:ext cx="587215" cy="587215"/>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418056" y="2702696"/>
        <a:ext cx="322969" cy="441879"/>
      </dsp:txXfrm>
    </dsp:sp>
    <dsp:sp modelId="{1A994169-8699-4827-B7C8-56E4562616FB}">
      <dsp:nvSpPr>
        <dsp:cNvPr id="0" name=""/>
        <dsp:cNvSpPr/>
      </dsp:nvSpPr>
      <dsp:spPr>
        <a:xfrm>
          <a:off x="5667521" y="3741616"/>
          <a:ext cx="587215" cy="587215"/>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799644" y="3741616"/>
        <a:ext cx="322969" cy="44187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10/10/2025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10/10/2025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global.toyota/en/newsroom/corporate/42218558.html&#8203;" TargetMode="External"/><Relationship Id="rId3" Type="http://schemas.openxmlformats.org/officeDocument/2006/relationships/hyperlink" Target="https://pressroom.toyota.com/tmc-announces-april-through-march-2025-financial-results/" TargetMode="External"/><Relationship Id="rId7" Type="http://schemas.openxmlformats.org/officeDocument/2006/relationships/hyperlink" Target="https://global.toyota/en/prius20th/innovation/environment/&#8203;" TargetMode="Externa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hyperlink" Target="https://global.toyota/en/company/vision-and-philosophy/production-system/index.html&#8203;" TargetMode="External"/><Relationship Id="rId11" Type="http://schemas.openxmlformats.org/officeDocument/2006/relationships/hyperlink" Target="https://global.toyota/pages/global_toyota/ir/library/annual/2024_001_integrated_en.pdf" TargetMode="External"/><Relationship Id="rId5" Type="http://schemas.openxmlformats.org/officeDocument/2006/relationships/hyperlink" Target="https://apnews.com/article/ec57e22938df26e28ae7299bf4b0cbe6?utm_source=chatgpt.com" TargetMode="External"/><Relationship Id="rId10" Type="http://schemas.openxmlformats.org/officeDocument/2006/relationships/hyperlink" Target="https://www.reuters.com/business/autos-transportation/toyota-sells-108-million-vehicles-2024-remain-worlds-top-selling-automaker-2025-01-30/&#8203;" TargetMode="External"/><Relationship Id="rId4" Type="http://schemas.openxmlformats.org/officeDocument/2006/relationships/hyperlink" Target="https://www.reuters.com/business/autos-transportation/toyota-boost-ev-models-15-targets-producing-1-million-by-2027-nikkei-says-2025-04-06/?utm_source=chatgpt.com" TargetMode="External"/><Relationship Id="rId9" Type="http://schemas.openxmlformats.org/officeDocument/2006/relationships/hyperlink" Target="https://pressroom.toyota.com/the-evolution-of-safety-at-toyota-part-2-toyota-safety-sense-for-all/&#820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2E6F5-3222-3E42-5FC6-9796583E5B2B}"/>
              </a:ext>
            </a:extLst>
          </p:cNvPr>
          <p:cNvSpPr>
            <a:spLocks noGrp="1"/>
          </p:cNvSpPr>
          <p:nvPr>
            <p:ph type="title"/>
          </p:nvPr>
        </p:nvSpPr>
        <p:spPr>
          <a:xfrm>
            <a:off x="3642783" y="721293"/>
            <a:ext cx="10515600" cy="1325563"/>
          </a:xfrm>
        </p:spPr>
        <p:txBody>
          <a:bodyPr vert="horz" lIns="91440" tIns="45720" rIns="91440" bIns="45720" rtlCol="0" anchor="ctr">
            <a:normAutofit/>
          </a:bodyPr>
          <a:lstStyle/>
          <a:p>
            <a:r>
              <a:rPr lang="en-US" sz="3600" u="sng" kern="1200">
                <a:latin typeface="Aptos"/>
              </a:rPr>
              <a:t>Table of contents</a:t>
            </a:r>
          </a:p>
        </p:txBody>
      </p:sp>
      <p:sp>
        <p:nvSpPr>
          <p:cNvPr id="3" name="Content Placeholder 2">
            <a:extLst>
              <a:ext uri="{FF2B5EF4-FFF2-40B4-BE49-F238E27FC236}">
                <a16:creationId xmlns:a16="http://schemas.microsoft.com/office/drawing/2014/main" id="{6D1B0E97-0CDE-B26F-8208-3682504D71BA}"/>
              </a:ext>
            </a:extLst>
          </p:cNvPr>
          <p:cNvSpPr>
            <a:spLocks noGrp="1"/>
          </p:cNvSpPr>
          <p:nvPr>
            <p:ph idx="1"/>
          </p:nvPr>
        </p:nvSpPr>
        <p:spPr>
          <a:xfrm>
            <a:off x="795867" y="2039873"/>
            <a:ext cx="5097780" cy="3795748"/>
          </a:xfrm>
        </p:spPr>
        <p:txBody>
          <a:bodyPr vert="horz" lIns="91440" tIns="45720" rIns="91440" bIns="45720" rtlCol="0">
            <a:normAutofit/>
          </a:bodyPr>
          <a:lstStyle/>
          <a:p>
            <a:pPr marL="0"/>
            <a:endParaRPr lang="en-US" sz="1500"/>
          </a:p>
          <a:p>
            <a:pPr marL="514350"/>
            <a:r>
              <a:rPr lang="en-US" sz="1500"/>
              <a:t>Introduction </a:t>
            </a:r>
          </a:p>
          <a:p>
            <a:pPr marL="514350"/>
            <a:r>
              <a:rPr lang="en-US" sz="1500"/>
              <a:t>An overview of Toyota</a:t>
            </a:r>
          </a:p>
          <a:p>
            <a:pPr marL="514350"/>
            <a:r>
              <a:rPr lang="en-US" sz="1500"/>
              <a:t>The structure, size and functions of the company </a:t>
            </a:r>
          </a:p>
          <a:p>
            <a:pPr marL="514350"/>
            <a:r>
              <a:rPr lang="en-US" sz="1500"/>
              <a:t>Swot analysis</a:t>
            </a:r>
          </a:p>
          <a:p>
            <a:pPr marL="514350"/>
            <a:r>
              <a:rPr lang="en-US" sz="1500"/>
              <a:t>Pest analysis</a:t>
            </a:r>
          </a:p>
          <a:p>
            <a:pPr marL="514350"/>
            <a:r>
              <a:rPr lang="en-US" sz="1500"/>
              <a:t>Impact of globalisation</a:t>
            </a:r>
          </a:p>
          <a:p>
            <a:pPr marL="514350"/>
            <a:r>
              <a:rPr lang="en-US" sz="1500"/>
              <a:t>Influence of innovation </a:t>
            </a:r>
          </a:p>
          <a:p>
            <a:pPr marL="514350"/>
            <a:r>
              <a:rPr lang="en-US" sz="1500"/>
              <a:t>Recommendations</a:t>
            </a:r>
          </a:p>
          <a:p>
            <a:pPr marL="514350"/>
            <a:r>
              <a:rPr lang="en-US" sz="1500"/>
              <a:t>Conclusion</a:t>
            </a:r>
          </a:p>
          <a:p>
            <a:pPr marL="0"/>
            <a:endParaRPr lang="en-US" sz="1500"/>
          </a:p>
          <a:p>
            <a:pPr marL="0"/>
            <a:endParaRPr lang="en-US" sz="1500"/>
          </a:p>
          <a:p>
            <a:pPr marL="0"/>
            <a:endParaRPr lang="en-US" sz="1500"/>
          </a:p>
        </p:txBody>
      </p:sp>
      <p:sp>
        <p:nvSpPr>
          <p:cNvPr id="4" name="TextBox 3">
            <a:extLst>
              <a:ext uri="{FF2B5EF4-FFF2-40B4-BE49-F238E27FC236}">
                <a16:creationId xmlns:a16="http://schemas.microsoft.com/office/drawing/2014/main" id="{957A3F4F-D5EA-E3F1-E7F6-FE0ABB1A78A6}"/>
              </a:ext>
            </a:extLst>
          </p:cNvPr>
          <p:cNvSpPr txBox="1"/>
          <p:nvPr/>
        </p:nvSpPr>
        <p:spPr>
          <a:xfrm>
            <a:off x="8436187" y="5521789"/>
            <a:ext cx="3975946" cy="89591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55000" lnSpcReduction="20000"/>
          </a:bodyPr>
          <a:lstStyle/>
          <a:p>
            <a:pPr>
              <a:lnSpc>
                <a:spcPct val="90000"/>
              </a:lnSpc>
              <a:spcAft>
                <a:spcPts val="600"/>
              </a:spcAft>
            </a:pPr>
            <a:r>
              <a:rPr lang="en-US" sz="2400" dirty="0"/>
              <a:t>Humaira Mahboob – 2406922​</a:t>
            </a:r>
            <a:endParaRPr lang="en-US" dirty="0"/>
          </a:p>
          <a:p>
            <a:pPr>
              <a:lnSpc>
                <a:spcPct val="90000"/>
              </a:lnSpc>
              <a:spcAft>
                <a:spcPts val="600"/>
              </a:spcAft>
            </a:pPr>
            <a:r>
              <a:rPr lang="en-US" sz="2400" dirty="0"/>
              <a:t>Samiha Hoque – 2410268​</a:t>
            </a:r>
          </a:p>
          <a:p>
            <a:pPr>
              <a:lnSpc>
                <a:spcPct val="90000"/>
              </a:lnSpc>
              <a:spcAft>
                <a:spcPts val="600"/>
              </a:spcAft>
            </a:pPr>
            <a:r>
              <a:rPr lang="en-US" sz="2400" dirty="0"/>
              <a:t>Kiran zaman – 2209805</a:t>
            </a:r>
          </a:p>
          <a:p>
            <a:pPr>
              <a:lnSpc>
                <a:spcPct val="90000"/>
              </a:lnSpc>
              <a:spcAft>
                <a:spcPts val="600"/>
              </a:spcAft>
            </a:pPr>
            <a:r>
              <a:rPr lang="en-US" sz="2400" dirty="0" err="1"/>
              <a:t>Stefanel</a:t>
            </a:r>
            <a:r>
              <a:rPr lang="en-US" sz="2400" dirty="0"/>
              <a:t> Cosmin - 2512755</a:t>
            </a:r>
          </a:p>
        </p:txBody>
      </p:sp>
    </p:spTree>
    <p:extLst>
      <p:ext uri="{BB962C8B-B14F-4D97-AF65-F5344CB8AC3E}">
        <p14:creationId xmlns:p14="http://schemas.microsoft.com/office/powerpoint/2010/main" val="17053624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Rectangle 92">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CAF5CDB-466F-8C74-1E6E-CB9D5B063CFC}"/>
              </a:ext>
            </a:extLst>
          </p:cNvPr>
          <p:cNvSpPr txBox="1"/>
          <p:nvPr/>
        </p:nvSpPr>
        <p:spPr>
          <a:xfrm>
            <a:off x="1253452" y="133350"/>
            <a:ext cx="3595678" cy="133083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u="sng">
                <a:latin typeface="+mj-lt"/>
                <a:ea typeface="+mj-ea"/>
                <a:cs typeface="+mj-cs"/>
              </a:rPr>
              <a:t>Introduction</a:t>
            </a:r>
          </a:p>
        </p:txBody>
      </p:sp>
      <p:sp>
        <p:nvSpPr>
          <p:cNvPr id="4" name="TextBox 3">
            <a:extLst>
              <a:ext uri="{FF2B5EF4-FFF2-40B4-BE49-F238E27FC236}">
                <a16:creationId xmlns:a16="http://schemas.microsoft.com/office/drawing/2014/main" id="{42108D14-48E3-8F05-49F5-2C3B7C9BD0C6}"/>
              </a:ext>
            </a:extLst>
          </p:cNvPr>
          <p:cNvSpPr txBox="1"/>
          <p:nvPr/>
        </p:nvSpPr>
        <p:spPr>
          <a:xfrm>
            <a:off x="554951" y="1606055"/>
            <a:ext cx="4585181" cy="595713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600" b="1"/>
              <a:t>Overview:</a:t>
            </a:r>
            <a:r>
              <a:rPr lang="en-US" sz="1600"/>
              <a:t> Founded in 1937 and headquartered in Aichi, Japan, Toyota Motor Corporation is one of the world’s largest automotive manufacturers, operating in over 170 countries.​</a:t>
            </a:r>
          </a:p>
          <a:p>
            <a:pPr indent="-228600">
              <a:lnSpc>
                <a:spcPct val="90000"/>
              </a:lnSpc>
              <a:spcAft>
                <a:spcPts val="600"/>
              </a:spcAft>
              <a:buFont typeface="Arial" panose="020B0604020202020204" pitchFamily="34" charset="0"/>
              <a:buChar char="•"/>
            </a:pPr>
            <a:r>
              <a:rPr lang="en-US" sz="1600" b="1"/>
              <a:t>Core Operations:</a:t>
            </a:r>
            <a:r>
              <a:rPr lang="en-US" sz="1600"/>
              <a:t> Designs, manufactures, and sells passenger cars, hybrid and electric vehicles (EVs), and mobility solutions through brands such as Toyota, Lexus, and Daihatsu.​</a:t>
            </a:r>
          </a:p>
          <a:p>
            <a:pPr indent="-228600">
              <a:lnSpc>
                <a:spcPct val="90000"/>
              </a:lnSpc>
              <a:spcAft>
                <a:spcPts val="600"/>
              </a:spcAft>
              <a:buFont typeface="Arial" panose="020B0604020202020204" pitchFamily="34" charset="0"/>
              <a:buChar char="•"/>
            </a:pPr>
            <a:r>
              <a:rPr lang="en-US" sz="1600" b="1"/>
              <a:t>Market Position:</a:t>
            </a:r>
            <a:r>
              <a:rPr lang="en-US" sz="1600"/>
              <a:t> As of 2024, Toyota retained its position as the world’s top carmaker with sales exceeding 11.2 million vehicles, contributing to a global revenue of $294 billion (Lamm, 2024).​</a:t>
            </a:r>
          </a:p>
          <a:p>
            <a:pPr indent="-228600">
              <a:lnSpc>
                <a:spcPct val="90000"/>
              </a:lnSpc>
              <a:spcAft>
                <a:spcPts val="600"/>
              </a:spcAft>
              <a:buFont typeface="Arial" panose="020B0604020202020204" pitchFamily="34" charset="0"/>
              <a:buChar char="•"/>
            </a:pPr>
            <a:r>
              <a:rPr lang="en-US" sz="1600" b="1"/>
              <a:t>Mission:</a:t>
            </a:r>
            <a:r>
              <a:rPr lang="en-US" sz="1600"/>
              <a:t> “To produce happiness for all” through sustainable mobility and continuous innovation​</a:t>
            </a:r>
          </a:p>
          <a:p>
            <a:pPr indent="-228600">
              <a:lnSpc>
                <a:spcPct val="90000"/>
              </a:lnSpc>
              <a:spcAft>
                <a:spcPts val="600"/>
              </a:spcAft>
              <a:buFont typeface="Arial" panose="020B0604020202020204" pitchFamily="34" charset="0"/>
              <a:buChar char="•"/>
            </a:pPr>
            <a:r>
              <a:rPr lang="en-US" sz="1600" b="1"/>
              <a:t>Industry Context:</a:t>
            </a:r>
            <a:r>
              <a:rPr lang="en-US" sz="1600"/>
              <a:t> Toyota is transitioning from a traditional internal combustion engine leader to a mobility company . To maintain global competitiveness in the EV era, it is advancing hybrid technology, hydrogen fuel cells, and digital transformation initiatives.</a:t>
            </a:r>
          </a:p>
        </p:txBody>
      </p:sp>
      <p:pic>
        <p:nvPicPr>
          <p:cNvPr id="16" name="Picture 15" descr="Toyota Logo Vector Art, Icons, and Graphics for Free Download">
            <a:extLst>
              <a:ext uri="{FF2B5EF4-FFF2-40B4-BE49-F238E27FC236}">
                <a16:creationId xmlns:a16="http://schemas.microsoft.com/office/drawing/2014/main" id="{6C0CEDB8-51E7-0B68-2C12-BD0EE1969395}"/>
              </a:ext>
            </a:extLst>
          </p:cNvPr>
          <p:cNvPicPr>
            <a:picLocks noChangeAspect="1"/>
          </p:cNvPicPr>
          <p:nvPr/>
        </p:nvPicPr>
        <p:blipFill>
          <a:blip r:embed="rId2"/>
          <a:srcRect l="12503" r="12503"/>
          <a:stretch>
            <a:fillRect/>
          </a:stretch>
        </p:blipFill>
        <p:spPr>
          <a:xfrm>
            <a:off x="5599352" y="346365"/>
            <a:ext cx="6260140" cy="5929745"/>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265059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uide to Toyota's Subsidiaries and Partnerships - Toyota of Clermont Blog">
            <a:extLst>
              <a:ext uri="{FF2B5EF4-FFF2-40B4-BE49-F238E27FC236}">
                <a16:creationId xmlns:a16="http://schemas.microsoft.com/office/drawing/2014/main" id="{50C8A8AF-809B-E0BC-C738-4B509C4E82EE}"/>
              </a:ext>
            </a:extLst>
          </p:cNvPr>
          <p:cNvPicPr>
            <a:picLocks noChangeAspect="1"/>
          </p:cNvPicPr>
          <p:nvPr/>
        </p:nvPicPr>
        <p:blipFill>
          <a:blip r:embed="rId2"/>
          <a:srcRect l="5884" r="-1" b="-1"/>
          <a:stretch>
            <a:fillRect/>
          </a:stretch>
        </p:blipFill>
        <p:spPr>
          <a:xfrm>
            <a:off x="253619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473051" y="214562"/>
            <a:ext cx="7301509" cy="1339196"/>
          </a:xfrm>
        </p:spPr>
        <p:txBody>
          <a:bodyPr vert="horz" lIns="91440" tIns="45720" rIns="91440" bIns="45720" rtlCol="0" anchor="ctr">
            <a:normAutofit/>
          </a:bodyPr>
          <a:lstStyle/>
          <a:p>
            <a:pPr algn="l"/>
            <a:r>
              <a:rPr lang="en-US" sz="4000" u="sng"/>
              <a:t>Company Overview</a:t>
            </a:r>
          </a:p>
        </p:txBody>
      </p:sp>
      <p:sp>
        <p:nvSpPr>
          <p:cNvPr id="3" name="Subtitle 2"/>
          <p:cNvSpPr>
            <a:spLocks noGrp="1"/>
          </p:cNvSpPr>
          <p:nvPr>
            <p:ph type="subTitle" idx="1"/>
          </p:nvPr>
        </p:nvSpPr>
        <p:spPr>
          <a:xfrm>
            <a:off x="267698" y="1714135"/>
            <a:ext cx="3822189" cy="3742762"/>
          </a:xfrm>
        </p:spPr>
        <p:txBody>
          <a:bodyPr vert="horz" lIns="91440" tIns="45720" rIns="91440" bIns="45720" rtlCol="0" anchor="t">
            <a:normAutofit/>
          </a:bodyPr>
          <a:lstStyle/>
          <a:p>
            <a:pPr indent="-228600" algn="l">
              <a:buFont typeface="Arial" panose="020B0604020202020204" pitchFamily="34" charset="0"/>
              <a:buChar char="•"/>
            </a:pPr>
            <a:endParaRPr lang="en-US" sz="1600"/>
          </a:p>
          <a:p>
            <a:pPr marL="342900" indent="-228600" algn="l">
              <a:buFont typeface="Arial" panose="020B0604020202020204" pitchFamily="34" charset="0"/>
              <a:buChar char="•"/>
            </a:pPr>
            <a:r>
              <a:rPr lang="en-US" sz="1600"/>
              <a:t>Toyota is one the largest and most well thought of automakers in the world. Toyota is a legacy brand with decades of experience and a vertically integrated company model. Manufacturing, R&amp;D, parts &amp; components, etc. This is not a startup.</a:t>
            </a:r>
          </a:p>
          <a:p>
            <a:pPr marL="285750" indent="-228600" algn="l">
              <a:buFont typeface="Arial" panose="020B0604020202020204" pitchFamily="34" charset="0"/>
              <a:buChar char="•"/>
            </a:pPr>
            <a:r>
              <a:rPr lang="en-US" sz="1600"/>
              <a:t>It surrounds a wide range of vehicles, including mass-market and economy cars, hybrids, luxury cars (via Lexus), trucks, buses, and increasingly electric and alternative fuel vehicles hybrids, hydrogen fuel cells.</a:t>
            </a:r>
            <a:endParaRPr lang="en-US"/>
          </a:p>
          <a:p>
            <a:pPr indent="-228600" algn="l">
              <a:buFont typeface="Arial" panose="020B0604020202020204" pitchFamily="34" charset="0"/>
              <a:buChar char="•"/>
            </a:pPr>
            <a:endParaRPr lang="en-US" sz="1600"/>
          </a:p>
          <a:p>
            <a:pPr indent="-228600" algn="l">
              <a:buFont typeface="Arial" panose="020B0604020202020204" pitchFamily="34" charset="0"/>
              <a:buChar char="•"/>
            </a:pPr>
            <a:endParaRPr lang="en-US" sz="1600"/>
          </a:p>
        </p:txBody>
      </p: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2C69B-EF6A-C61C-EE99-DC91396CA6CA}"/>
              </a:ext>
            </a:extLst>
          </p:cNvPr>
          <p:cNvSpPr>
            <a:spLocks noGrp="1"/>
          </p:cNvSpPr>
          <p:nvPr>
            <p:ph type="title"/>
          </p:nvPr>
        </p:nvSpPr>
        <p:spPr>
          <a:xfrm>
            <a:off x="576580" y="357119"/>
            <a:ext cx="4368602" cy="1956841"/>
          </a:xfrm>
        </p:spPr>
        <p:txBody>
          <a:bodyPr anchor="b">
            <a:normAutofit/>
          </a:bodyPr>
          <a:lstStyle/>
          <a:p>
            <a:r>
              <a:rPr lang="en-GB" sz="4000" u="sng">
                <a:latin typeface="Aptos Display"/>
                <a:ea typeface="Calibri"/>
                <a:cs typeface="Calibri"/>
              </a:rPr>
              <a:t>Size structure &amp; Market presence</a:t>
            </a:r>
          </a:p>
        </p:txBody>
      </p:sp>
      <p:sp>
        <p:nvSpPr>
          <p:cNvPr id="2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BD1B1A-E914-57AB-30D4-BCAB207EB2BB}"/>
              </a:ext>
            </a:extLst>
          </p:cNvPr>
          <p:cNvSpPr>
            <a:spLocks noGrp="1"/>
          </p:cNvSpPr>
          <p:nvPr>
            <p:ph idx="1"/>
          </p:nvPr>
        </p:nvSpPr>
        <p:spPr>
          <a:xfrm>
            <a:off x="640080" y="2872899"/>
            <a:ext cx="4243589" cy="3320668"/>
          </a:xfrm>
        </p:spPr>
        <p:txBody>
          <a:bodyPr vert="horz" lIns="91440" tIns="45720" rIns="91440" bIns="45720" rtlCol="0" anchor="t">
            <a:noAutofit/>
          </a:bodyPr>
          <a:lstStyle/>
          <a:p>
            <a:r>
              <a:rPr lang="en-GB" sz="1600">
                <a:latin typeface="Calibri"/>
                <a:ea typeface="+mn-lt"/>
                <a:cs typeface="+mn-lt"/>
              </a:rPr>
              <a:t>The company frequently works with territorial manufacturers through joint ventures and owns or has stakes in a few well-known brands, such as Lexus, Daihatsu, and Hino.</a:t>
            </a:r>
          </a:p>
          <a:p>
            <a:r>
              <a:rPr lang="en-GB" sz="1600">
                <a:latin typeface="Calibri"/>
                <a:ea typeface="+mn-lt"/>
                <a:cs typeface="+mn-lt"/>
              </a:rPr>
              <a:t> Toyota is much more than just a car manufacturer. Toyota manufactures the auto parts and accessories that keep the wheels turning in addition to passenger cars and trucks. </a:t>
            </a:r>
          </a:p>
          <a:p>
            <a:r>
              <a:rPr lang="en-GB" sz="1600">
                <a:latin typeface="Calibri"/>
                <a:ea typeface="+mn-lt"/>
                <a:cs typeface="+mn-lt"/>
              </a:rPr>
              <a:t>In addition to manufacturing, Toyota offers financial services, excellent after-sales support, and a strong emphasis on research and development to continue advancing automotive technology.</a:t>
            </a:r>
            <a:endParaRPr lang="en-GB" sz="1600">
              <a:latin typeface="Calibri"/>
            </a:endParaRPr>
          </a:p>
          <a:p>
            <a:endParaRPr lang="en-GB" sz="1500"/>
          </a:p>
        </p:txBody>
      </p:sp>
      <p:pic>
        <p:nvPicPr>
          <p:cNvPr id="4" name="Picture 3" descr="Toyota is still No.1 but recalls and certification scandals add to list of  problems | CNN Business">
            <a:extLst>
              <a:ext uri="{FF2B5EF4-FFF2-40B4-BE49-F238E27FC236}">
                <a16:creationId xmlns:a16="http://schemas.microsoft.com/office/drawing/2014/main" id="{4D9B211E-925A-85EE-17A7-23C338DF9F1A}"/>
              </a:ext>
            </a:extLst>
          </p:cNvPr>
          <p:cNvPicPr>
            <a:picLocks noChangeAspect="1"/>
          </p:cNvPicPr>
          <p:nvPr/>
        </p:nvPicPr>
        <p:blipFill>
          <a:blip r:embed="rId2"/>
          <a:srcRect l="8115" r="35465"/>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741970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83D61EF-FD2D-B6DE-747D-227090CC4079}"/>
              </a:ext>
            </a:extLst>
          </p:cNvPr>
          <p:cNvSpPr>
            <a:spLocks noGrp="1"/>
          </p:cNvSpPr>
          <p:nvPr>
            <p:ph type="title"/>
          </p:nvPr>
        </p:nvSpPr>
        <p:spPr>
          <a:xfrm>
            <a:off x="248034" y="165097"/>
            <a:ext cx="8937338" cy="1161508"/>
          </a:xfrm>
        </p:spPr>
        <p:txBody>
          <a:bodyPr>
            <a:normAutofit/>
          </a:bodyPr>
          <a:lstStyle/>
          <a:p>
            <a:r>
              <a:rPr lang="en-GB" u="sng">
                <a:latin typeface="Aptos Display"/>
                <a:ea typeface="Calibri"/>
                <a:cs typeface="Calibri"/>
              </a:rPr>
              <a:t>Annual revenues and major markets</a:t>
            </a:r>
          </a:p>
        </p:txBody>
      </p:sp>
      <p:sp>
        <p:nvSpPr>
          <p:cNvPr id="3" name="Content Placeholder 2">
            <a:extLst>
              <a:ext uri="{FF2B5EF4-FFF2-40B4-BE49-F238E27FC236}">
                <a16:creationId xmlns:a16="http://schemas.microsoft.com/office/drawing/2014/main" id="{18C738D4-7307-D7BC-A073-ED940E059790}"/>
              </a:ext>
            </a:extLst>
          </p:cNvPr>
          <p:cNvSpPr>
            <a:spLocks noGrp="1"/>
          </p:cNvSpPr>
          <p:nvPr>
            <p:ph idx="1"/>
          </p:nvPr>
        </p:nvSpPr>
        <p:spPr>
          <a:xfrm>
            <a:off x="417367" y="2187779"/>
            <a:ext cx="4958966" cy="3917773"/>
          </a:xfrm>
        </p:spPr>
        <p:txBody>
          <a:bodyPr vert="horz" lIns="91440" tIns="45720" rIns="91440" bIns="45720" rtlCol="0" anchor="t">
            <a:normAutofit/>
          </a:bodyPr>
          <a:lstStyle/>
          <a:p>
            <a:r>
              <a:rPr lang="en-GB" sz="1700">
                <a:latin typeface="Calibri"/>
                <a:ea typeface="+mn-lt"/>
                <a:cs typeface="+mn-lt"/>
              </a:rPr>
              <a:t>Ja</a:t>
            </a:r>
            <a:r>
              <a:rPr lang="en-GB" sz="1600">
                <a:latin typeface="Calibri"/>
                <a:ea typeface="+mn-lt"/>
                <a:cs typeface="+mn-lt"/>
              </a:rPr>
              <a:t>pan, Toyota's home market, is by far its best-performing market with exceptionally high customer loyalty. It is also one of Toyota's largest markets.</a:t>
            </a:r>
          </a:p>
          <a:p>
            <a:r>
              <a:rPr lang="en-GB" sz="1600">
                <a:latin typeface="Calibri"/>
                <a:ea typeface="+mn-lt"/>
                <a:cs typeface="+mn-lt"/>
              </a:rPr>
              <a:t> North America, particularly the United States, is where Toyota sells a surprising number of automobiles, including best-selling models like the Tacoma, RAV4, and Camry.</a:t>
            </a:r>
          </a:p>
          <a:p>
            <a:r>
              <a:rPr lang="en-GB" sz="1600">
                <a:latin typeface="Calibri"/>
                <a:ea typeface="+mn-lt"/>
                <a:cs typeface="+mn-lt"/>
              </a:rPr>
              <a:t> Europe is a vital market, particularly as Toyota grows its electric and hybrid car lineup to comply with stricter environmental standards. Asia (apart from Japan): China, India, and a large portion of Southeast Asia are rapidly growing economies where Toyota is continuing to expand</a:t>
            </a:r>
            <a:r>
              <a:rPr lang="en-GB" sz="1700">
                <a:latin typeface="Calibri"/>
                <a:ea typeface="+mn-lt"/>
                <a:cs typeface="+mn-lt"/>
              </a:rPr>
              <a:t>.</a:t>
            </a:r>
            <a:endParaRPr lang="en-GB" sz="1700">
              <a:latin typeface="Calibri"/>
            </a:endParaRPr>
          </a:p>
        </p:txBody>
      </p:sp>
      <p:pic>
        <p:nvPicPr>
          <p:cNvPr id="4" name="Picture 3" descr="TOYOTA MOTOR CORPORATION GLOBAL WEBSITE | 75 Years of TOYOTA | Sales Volume  | Sales Volume Overseas">
            <a:extLst>
              <a:ext uri="{FF2B5EF4-FFF2-40B4-BE49-F238E27FC236}">
                <a16:creationId xmlns:a16="http://schemas.microsoft.com/office/drawing/2014/main" id="{9EDE1BEA-0971-5DFA-E4C4-D7AF1509A196}"/>
              </a:ext>
            </a:extLst>
          </p:cNvPr>
          <p:cNvPicPr>
            <a:picLocks noChangeAspect="1"/>
          </p:cNvPicPr>
          <p:nvPr/>
        </p:nvPicPr>
        <p:blipFill>
          <a:blip r:embed="rId2"/>
          <a:stretch>
            <a:fillRect/>
          </a:stretch>
        </p:blipFill>
        <p:spPr>
          <a:xfrm>
            <a:off x="5885481" y="2193003"/>
            <a:ext cx="6082467" cy="3437812"/>
          </a:xfrm>
          <a:prstGeom prst="rect">
            <a:avLst/>
          </a:prstGeom>
        </p:spPr>
      </p:pic>
      <p:sp>
        <p:nvSpPr>
          <p:cNvPr id="21"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46773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F19A8D-DF4C-96B6-1837-2D6725BC094D}"/>
              </a:ext>
            </a:extLst>
          </p:cNvPr>
          <p:cNvSpPr>
            <a:spLocks noGrp="1"/>
          </p:cNvSpPr>
          <p:nvPr>
            <p:ph type="title"/>
          </p:nvPr>
        </p:nvSpPr>
        <p:spPr>
          <a:xfrm>
            <a:off x="2680851" y="510762"/>
            <a:ext cx="9888496" cy="900131"/>
          </a:xfrm>
        </p:spPr>
        <p:txBody>
          <a:bodyPr anchor="t">
            <a:normAutofit/>
          </a:bodyPr>
          <a:lstStyle/>
          <a:p>
            <a:r>
              <a:rPr lang="en-GB" sz="4000" u="sng">
                <a:solidFill>
                  <a:schemeClr val="bg1"/>
                </a:solidFill>
                <a:latin typeface="Aptos Display"/>
                <a:ea typeface="Calibri"/>
                <a:cs typeface="Calibri"/>
              </a:rPr>
              <a:t>Key products and services</a:t>
            </a:r>
            <a:endParaRPr lang="en-US" sz="3600">
              <a:solidFill>
                <a:schemeClr val="bg1"/>
              </a:solidFill>
              <a:latin typeface="Aptos Display"/>
              <a:ea typeface="Calibri"/>
              <a:cs typeface="Calibri"/>
            </a:endParaRPr>
          </a:p>
        </p:txBody>
      </p:sp>
      <p:sp>
        <p:nvSpPr>
          <p:cNvPr id="13" name="Rectangle 12">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A07B2C79-5A3A-5502-A2D2-21A5C5211BBD}"/>
              </a:ext>
            </a:extLst>
          </p:cNvPr>
          <p:cNvSpPr>
            <a:spLocks noGrp="1"/>
          </p:cNvSpPr>
          <p:nvPr>
            <p:ph idx="1"/>
          </p:nvPr>
        </p:nvSpPr>
        <p:spPr>
          <a:xfrm>
            <a:off x="1155548" y="2217343"/>
            <a:ext cx="9880893" cy="3959619"/>
          </a:xfrm>
        </p:spPr>
        <p:txBody>
          <a:bodyPr vert="horz" lIns="91440" tIns="45720" rIns="91440" bIns="45720" rtlCol="0" anchor="t">
            <a:normAutofit/>
          </a:bodyPr>
          <a:lstStyle/>
          <a:p>
            <a:endParaRPr lang="en-GB" sz="1600">
              <a:latin typeface="Calibri"/>
              <a:ea typeface="+mn-lt"/>
              <a:cs typeface="+mn-lt"/>
            </a:endParaRPr>
          </a:p>
          <a:p>
            <a:r>
              <a:rPr lang="en-GB" sz="1600">
                <a:latin typeface="Calibri"/>
                <a:ea typeface="+mn-lt"/>
                <a:cs typeface="+mn-lt"/>
              </a:rPr>
              <a:t>Toyota makes a lot of vehicles to meet different needs. This includes everyday cars like pickups, SUVs, and sedans. The company Toyota also makes commercial vehicles such as buses and delivery vans. For luxury vars Toyota uses its Lexus brand in developing countries. They also offer small and affordable cars through its Daihatsu brand. </a:t>
            </a:r>
          </a:p>
          <a:p>
            <a:r>
              <a:rPr lang="en-GB" sz="1600">
                <a:latin typeface="Calibri"/>
                <a:ea typeface="+mn-lt"/>
                <a:cs typeface="+mn-lt"/>
              </a:rPr>
              <a:t>Hybrids: Toyota is well known for its hybrid vehicles, particularly-the prius, which was among the first to gain international acclaim. Electric vehicles (EVs) are very slow to start; however, they are now accelerating. </a:t>
            </a:r>
            <a:endParaRPr lang="en-US" sz="1600">
              <a:latin typeface="Calibri"/>
              <a:ea typeface="+mn-lt"/>
              <a:cs typeface="+mn-lt"/>
            </a:endParaRPr>
          </a:p>
          <a:p>
            <a:r>
              <a:rPr lang="en-GB" sz="1600">
                <a:latin typeface="Calibri"/>
                <a:ea typeface="+mn-lt"/>
                <a:cs typeface="+mn-lt"/>
              </a:rPr>
              <a:t>They intend to have fifteen distinct Eve. </a:t>
            </a:r>
            <a:endParaRPr lang="en-US" sz="1600">
              <a:latin typeface="Calibri"/>
              <a:ea typeface="+mn-lt"/>
              <a:cs typeface="+mn-lt"/>
            </a:endParaRPr>
          </a:p>
          <a:p>
            <a:r>
              <a:rPr lang="en-GB" sz="1600">
                <a:latin typeface="Calibri"/>
                <a:ea typeface="+mn-lt"/>
                <a:cs typeface="+mn-lt"/>
              </a:rPr>
              <a:t>Hydrogen Vehicle: Toyota is also developing vehicles that run on hydrogen, such as Mirai. It’s a more recent technology that they think will be important in the future. </a:t>
            </a:r>
            <a:endParaRPr lang="en-US" sz="1600">
              <a:latin typeface="Calibri"/>
              <a:ea typeface="+mn-lt"/>
              <a:cs typeface="+mn-lt"/>
            </a:endParaRPr>
          </a:p>
          <a:p>
            <a:r>
              <a:rPr lang="en-GB" sz="1600">
                <a:latin typeface="Calibri"/>
                <a:ea typeface="+mn-lt"/>
                <a:cs typeface="+mn-lt"/>
              </a:rPr>
              <a:t>Toyota is constantly developing new technologies to improve and clean their vehicles. Developing better batteries, such as solid-state batteries, and increasing fuel efficiency.</a:t>
            </a:r>
            <a:endParaRPr lang="en-US" sz="1600">
              <a:latin typeface="Calibri"/>
              <a:ea typeface="+mn-lt"/>
              <a:cs typeface="+mn-lt"/>
            </a:endParaRPr>
          </a:p>
          <a:p>
            <a:r>
              <a:rPr lang="en-GB" sz="1600">
                <a:latin typeface="Calibri"/>
                <a:ea typeface="+mn-lt"/>
                <a:cs typeface="+mn-lt"/>
              </a:rPr>
              <a:t>Building connected automobiles that can connect to other devices, such as smartphones. </a:t>
            </a:r>
            <a:endParaRPr lang="en-US" sz="1600">
              <a:latin typeface="Calibri"/>
              <a:ea typeface="+mn-lt"/>
              <a:cs typeface="+mn-lt"/>
            </a:endParaRPr>
          </a:p>
          <a:p>
            <a:r>
              <a:rPr lang="en-GB" sz="1600">
                <a:latin typeface="Calibri"/>
                <a:ea typeface="+mn-lt"/>
                <a:cs typeface="+mn-lt"/>
              </a:rPr>
              <a:t>Researching self-driving technology, but unlike some rivals, they're cautious and taking their time. </a:t>
            </a:r>
            <a:endParaRPr lang="en-US" sz="1600">
              <a:latin typeface="Calibri"/>
              <a:ea typeface="+mn-lt"/>
              <a:cs typeface="+mn-lt"/>
            </a:endParaRPr>
          </a:p>
          <a:p>
            <a:pPr marL="0" indent="0">
              <a:buNone/>
            </a:pPr>
            <a:endParaRPr lang="en-GB" sz="1500">
              <a:ea typeface="+mn-lt"/>
              <a:cs typeface="+mn-lt"/>
            </a:endParaRPr>
          </a:p>
          <a:p>
            <a:endParaRPr lang="en-GB" sz="1500"/>
          </a:p>
          <a:p>
            <a:endParaRPr lang="en-GB" sz="1500"/>
          </a:p>
          <a:p>
            <a:endParaRPr lang="en-GB" sz="1500"/>
          </a:p>
          <a:p>
            <a:endParaRPr lang="en-GB" sz="1500"/>
          </a:p>
          <a:p>
            <a:endParaRPr lang="en-GB" sz="1500"/>
          </a:p>
          <a:p>
            <a:endParaRPr lang="en-GB" sz="1500"/>
          </a:p>
        </p:txBody>
      </p:sp>
    </p:spTree>
    <p:extLst>
      <p:ext uri="{BB962C8B-B14F-4D97-AF65-F5344CB8AC3E}">
        <p14:creationId xmlns:p14="http://schemas.microsoft.com/office/powerpoint/2010/main" val="2276236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315A2C-00E4-8F94-C274-D31B99ACC497}"/>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latin typeface="Calibri"/>
                <a:ea typeface="Calibri"/>
                <a:cs typeface="Calibri"/>
              </a:rPr>
              <a:t>SWOT Analysis </a:t>
            </a:r>
          </a:p>
        </p:txBody>
      </p:sp>
      <p:sp>
        <p:nvSpPr>
          <p:cNvPr id="3" name="Content Placeholder 2">
            <a:extLst>
              <a:ext uri="{FF2B5EF4-FFF2-40B4-BE49-F238E27FC236}">
                <a16:creationId xmlns:a16="http://schemas.microsoft.com/office/drawing/2014/main" id="{D1A13410-F4BF-2F61-A478-FEC8113362DA}"/>
              </a:ext>
            </a:extLst>
          </p:cNvPr>
          <p:cNvSpPr>
            <a:spLocks noGrp="1"/>
          </p:cNvSpPr>
          <p:nvPr>
            <p:ph idx="1"/>
          </p:nvPr>
        </p:nvSpPr>
        <p:spPr>
          <a:xfrm>
            <a:off x="4630342" y="1028557"/>
            <a:ext cx="6555347" cy="5823137"/>
          </a:xfrm>
        </p:spPr>
        <p:txBody>
          <a:bodyPr vert="horz" lIns="91440" tIns="45720" rIns="91440" bIns="45720" rtlCol="0" anchor="ctr">
            <a:noAutofit/>
          </a:bodyPr>
          <a:lstStyle/>
          <a:p>
            <a:pPr marL="0" indent="0">
              <a:spcBef>
                <a:spcPct val="20000"/>
              </a:spcBef>
              <a:buNone/>
            </a:pPr>
            <a:r>
              <a:rPr lang="en-US" sz="1400">
                <a:latin typeface="Aptos" panose="020B0004020202020204"/>
                <a:ea typeface="Calibri"/>
                <a:cs typeface="Calibri"/>
              </a:rPr>
              <a:t>Strengths - </a:t>
            </a:r>
          </a:p>
          <a:p>
            <a:pPr>
              <a:spcBef>
                <a:spcPct val="20000"/>
              </a:spcBef>
            </a:pPr>
            <a:r>
              <a:rPr lang="en-US" sz="1400">
                <a:latin typeface="Aptos" panose="020B0004020202020204"/>
                <a:ea typeface="Calibri"/>
                <a:cs typeface="Calibri"/>
              </a:rPr>
              <a:t>Globally recognized and trusted brand with strong customer loyalty.</a:t>
            </a:r>
            <a:endParaRPr lang="en-US" sz="1400">
              <a:latin typeface="Aptos"/>
            </a:endParaRPr>
          </a:p>
          <a:p>
            <a:pPr>
              <a:spcBef>
                <a:spcPct val="20000"/>
              </a:spcBef>
            </a:pPr>
            <a:r>
              <a:rPr lang="en-US" sz="1400">
                <a:latin typeface="Aptos" panose="020B0004020202020204"/>
                <a:ea typeface="Calibri"/>
                <a:cs typeface="Calibri"/>
              </a:rPr>
              <a:t> Leadership in hybrid and fuel-efficient technologies (e.g., Prius).</a:t>
            </a:r>
          </a:p>
          <a:p>
            <a:pPr>
              <a:spcBef>
                <a:spcPct val="20000"/>
              </a:spcBef>
            </a:pPr>
            <a:r>
              <a:rPr lang="en-US" sz="1400">
                <a:latin typeface="Aptos" panose="020B0004020202020204"/>
                <a:ea typeface="Calibri"/>
                <a:cs typeface="Calibri"/>
              </a:rPr>
              <a:t>Highly efficient Toyota Production System (lean manufacturing).</a:t>
            </a:r>
          </a:p>
          <a:p>
            <a:pPr>
              <a:spcBef>
                <a:spcPct val="20000"/>
              </a:spcBef>
            </a:pPr>
            <a:r>
              <a:rPr lang="en-US" sz="1400">
                <a:latin typeface="Aptos" panose="020B0004020202020204"/>
                <a:ea typeface="Calibri"/>
                <a:cs typeface="Calibri"/>
              </a:rPr>
              <a:t>Robust global supply chain and financial stability.</a:t>
            </a:r>
          </a:p>
          <a:p>
            <a:pPr>
              <a:spcBef>
                <a:spcPct val="20000"/>
              </a:spcBef>
            </a:pPr>
            <a:r>
              <a:rPr lang="en-US" sz="1400">
                <a:latin typeface="Aptos" panose="020B0004020202020204"/>
                <a:ea typeface="Calibri"/>
                <a:cs typeface="Calibri"/>
              </a:rPr>
              <a:t> Commitment to continuous improvement (Kaizen philosophy).</a:t>
            </a:r>
          </a:p>
          <a:p>
            <a:pPr marL="0" indent="0">
              <a:spcBef>
                <a:spcPct val="20000"/>
              </a:spcBef>
              <a:buNone/>
            </a:pPr>
            <a:endParaRPr lang="en-US" sz="1400">
              <a:latin typeface="Aptos" panose="020B0004020202020204"/>
              <a:ea typeface="Calibri"/>
              <a:cs typeface="Calibri"/>
            </a:endParaRPr>
          </a:p>
          <a:p>
            <a:pPr marL="0" indent="0">
              <a:spcBef>
                <a:spcPct val="20000"/>
              </a:spcBef>
              <a:buNone/>
            </a:pPr>
            <a:r>
              <a:rPr lang="en-US" sz="1400">
                <a:latin typeface="Aptos" panose="020B0004020202020204"/>
                <a:ea typeface="Calibri"/>
                <a:cs typeface="Calibri"/>
              </a:rPr>
              <a:t>Weaknesses - </a:t>
            </a:r>
          </a:p>
          <a:p>
            <a:pPr>
              <a:spcBef>
                <a:spcPct val="20000"/>
              </a:spcBef>
              <a:buFont typeface="Arial"/>
              <a:buChar char="•"/>
            </a:pPr>
            <a:r>
              <a:rPr lang="en-US" sz="1400">
                <a:latin typeface="Aptos" panose="020B0004020202020204"/>
                <a:ea typeface="Calibri"/>
                <a:cs typeface="Calibri"/>
              </a:rPr>
              <a:t>Heavy dependence on North American and Asian markets.</a:t>
            </a:r>
          </a:p>
          <a:p>
            <a:pPr>
              <a:spcBef>
                <a:spcPct val="20000"/>
              </a:spcBef>
              <a:buFont typeface="Arial"/>
              <a:buChar char="•"/>
            </a:pPr>
            <a:r>
              <a:rPr lang="en-US" sz="1400">
                <a:latin typeface="Aptos" panose="020B0004020202020204"/>
                <a:ea typeface="Calibri"/>
                <a:cs typeface="Calibri"/>
              </a:rPr>
              <a:t>- Past large-scale recalls have affected brand image.</a:t>
            </a:r>
          </a:p>
          <a:p>
            <a:pPr>
              <a:spcBef>
                <a:spcPct val="20000"/>
              </a:spcBef>
              <a:buFont typeface="Arial"/>
              <a:buChar char="•"/>
            </a:pPr>
            <a:r>
              <a:rPr lang="en-US" sz="1400">
                <a:latin typeface="Aptos" panose="020B0004020202020204"/>
                <a:ea typeface="Calibri"/>
                <a:cs typeface="Calibri"/>
              </a:rPr>
              <a:t>- Limited focus on fully electric vehicles (compared to EV competitors).</a:t>
            </a:r>
          </a:p>
          <a:p>
            <a:pPr>
              <a:spcBef>
                <a:spcPct val="20000"/>
              </a:spcBef>
              <a:buFont typeface="Arial"/>
              <a:buChar char="•"/>
            </a:pPr>
            <a:r>
              <a:rPr lang="en-US" sz="1400">
                <a:latin typeface="Aptos" panose="020B0004020202020204"/>
                <a:ea typeface="Calibri"/>
                <a:cs typeface="Calibri"/>
              </a:rPr>
              <a:t>- Complex global supply chain vulnerable to disruptions.</a:t>
            </a:r>
          </a:p>
          <a:p>
            <a:pPr>
              <a:spcBef>
                <a:spcPct val="20000"/>
              </a:spcBef>
              <a:buFont typeface="Arial"/>
              <a:buChar char="•"/>
            </a:pPr>
            <a:r>
              <a:rPr lang="en-US" sz="1400">
                <a:latin typeface="Aptos" panose="020B0004020202020204"/>
                <a:ea typeface="Calibri"/>
                <a:cs typeface="Calibri"/>
              </a:rPr>
              <a:t>- Conservative approach to innovation and change.</a:t>
            </a:r>
          </a:p>
          <a:p>
            <a:pPr marL="0" indent="0">
              <a:spcBef>
                <a:spcPct val="20000"/>
              </a:spcBef>
              <a:buNone/>
            </a:pPr>
            <a:endParaRPr lang="en-US" sz="1400">
              <a:latin typeface="Aptos" panose="020B0004020202020204"/>
              <a:ea typeface="Calibri"/>
              <a:cs typeface="Calibri"/>
            </a:endParaRPr>
          </a:p>
          <a:p>
            <a:pPr marL="0" indent="0">
              <a:spcBef>
                <a:spcPct val="20000"/>
              </a:spcBef>
              <a:buNone/>
            </a:pPr>
            <a:r>
              <a:rPr lang="en-US" sz="1400">
                <a:latin typeface="Aptos" panose="020B0004020202020204"/>
                <a:ea typeface="Calibri"/>
                <a:cs typeface="Calibri"/>
              </a:rPr>
              <a:t>Opportunities - </a:t>
            </a:r>
          </a:p>
          <a:p>
            <a:pPr>
              <a:spcBef>
                <a:spcPct val="20000"/>
              </a:spcBef>
              <a:buFont typeface="Arial"/>
              <a:buChar char="•"/>
            </a:pPr>
            <a:r>
              <a:rPr lang="en-US" sz="1400">
                <a:latin typeface="Aptos" panose="020B0004020202020204"/>
                <a:ea typeface="Calibri"/>
                <a:cs typeface="Calibri"/>
              </a:rPr>
              <a:t>Expanding market for electric and hydrogen-powered vehicles.</a:t>
            </a:r>
          </a:p>
          <a:p>
            <a:pPr>
              <a:spcBef>
                <a:spcPct val="20000"/>
              </a:spcBef>
              <a:buFont typeface="Arial"/>
              <a:buChar char="•"/>
            </a:pPr>
            <a:r>
              <a:rPr lang="en-US" sz="1400">
                <a:latin typeface="Aptos" panose="020B0004020202020204"/>
                <a:ea typeface="Calibri"/>
                <a:cs typeface="Calibri"/>
              </a:rPr>
              <a:t>- Growing demand in emerging economies (India, Africa, Southeast Asia).</a:t>
            </a:r>
          </a:p>
          <a:p>
            <a:pPr>
              <a:spcBef>
                <a:spcPct val="20000"/>
              </a:spcBef>
              <a:buFont typeface="Arial"/>
              <a:buChar char="•"/>
            </a:pPr>
            <a:r>
              <a:rPr lang="en-US" sz="1400">
                <a:latin typeface="Aptos" panose="020B0004020202020204"/>
                <a:ea typeface="Calibri"/>
                <a:cs typeface="Calibri"/>
              </a:rPr>
              <a:t>- Strategic partnerships in AI, autonomous driving, and mobility tech.</a:t>
            </a:r>
          </a:p>
          <a:p>
            <a:pPr>
              <a:spcBef>
                <a:spcPct val="20000"/>
              </a:spcBef>
              <a:buFont typeface="Arial"/>
              <a:buChar char="•"/>
            </a:pPr>
            <a:r>
              <a:rPr lang="en-US" sz="1400">
                <a:latin typeface="Aptos" panose="020B0004020202020204"/>
                <a:ea typeface="Calibri"/>
                <a:cs typeface="Calibri"/>
              </a:rPr>
              <a:t>- Increasing focus on sustainability and green manufacturing.</a:t>
            </a:r>
          </a:p>
          <a:p>
            <a:pPr>
              <a:spcBef>
                <a:spcPct val="20000"/>
              </a:spcBef>
              <a:buFont typeface="Arial"/>
              <a:buChar char="•"/>
            </a:pPr>
            <a:r>
              <a:rPr lang="en-US" sz="1400">
                <a:latin typeface="Aptos" panose="020B0004020202020204"/>
                <a:ea typeface="Calibri"/>
                <a:cs typeface="Calibri"/>
              </a:rPr>
              <a:t>- Government incentives for clean energy and EV adoption.</a:t>
            </a:r>
          </a:p>
          <a:p>
            <a:pPr>
              <a:spcBef>
                <a:spcPct val="20000"/>
              </a:spcBef>
              <a:buFont typeface="Arial"/>
              <a:buChar char="•"/>
            </a:pPr>
            <a:endParaRPr lang="en-US" sz="1400">
              <a:latin typeface="Aptos" panose="020B0004020202020204"/>
              <a:ea typeface="Calibri"/>
              <a:cs typeface="Calibri"/>
            </a:endParaRPr>
          </a:p>
          <a:p>
            <a:pPr marL="0" indent="0">
              <a:spcBef>
                <a:spcPct val="20000"/>
              </a:spcBef>
              <a:buNone/>
            </a:pPr>
            <a:r>
              <a:rPr lang="en-US" sz="1400">
                <a:latin typeface="Aptos" panose="020B0004020202020204"/>
                <a:ea typeface="Calibri"/>
                <a:cs typeface="Calibri"/>
              </a:rPr>
              <a:t>Threats - </a:t>
            </a:r>
          </a:p>
          <a:p>
            <a:pPr>
              <a:spcBef>
                <a:spcPct val="20000"/>
              </a:spcBef>
              <a:buFont typeface="Arial"/>
              <a:buChar char="•"/>
            </a:pPr>
            <a:r>
              <a:rPr lang="en-US" sz="1400">
                <a:latin typeface="Aptos" panose="020B0004020202020204"/>
                <a:ea typeface="Calibri"/>
                <a:cs typeface="Calibri"/>
              </a:rPr>
              <a:t>Intense competition from electric vehicle manufacturers (Tesla, BYD, Rivian).</a:t>
            </a:r>
          </a:p>
          <a:p>
            <a:pPr>
              <a:spcBef>
                <a:spcPct val="20000"/>
              </a:spcBef>
              <a:buFont typeface="Arial"/>
              <a:buChar char="•"/>
            </a:pPr>
            <a:r>
              <a:rPr lang="en-US" sz="1400">
                <a:latin typeface="Aptos" panose="020B0004020202020204"/>
                <a:ea typeface="Calibri"/>
                <a:cs typeface="Calibri"/>
              </a:rPr>
              <a:t>- Global economic slowdowns affecting car sales.</a:t>
            </a:r>
          </a:p>
          <a:p>
            <a:pPr>
              <a:spcBef>
                <a:spcPct val="20000"/>
              </a:spcBef>
              <a:buFont typeface="Arial"/>
              <a:buChar char="•"/>
            </a:pPr>
            <a:r>
              <a:rPr lang="en-US" sz="1400">
                <a:latin typeface="Aptos" panose="020B0004020202020204"/>
                <a:ea typeface="Calibri"/>
                <a:cs typeface="Calibri"/>
              </a:rPr>
              <a:t>- Rising raw material and logistics costs.</a:t>
            </a:r>
          </a:p>
          <a:p>
            <a:pPr>
              <a:spcBef>
                <a:spcPct val="20000"/>
              </a:spcBef>
              <a:buFont typeface="Arial"/>
              <a:buChar char="•"/>
            </a:pPr>
            <a:r>
              <a:rPr lang="en-US" sz="1400">
                <a:latin typeface="Aptos" panose="020B0004020202020204"/>
                <a:ea typeface="Calibri"/>
                <a:cs typeface="Calibri"/>
              </a:rPr>
              <a:t>- Stringent environmental and emission regulations worldwide.</a:t>
            </a:r>
          </a:p>
          <a:p>
            <a:pPr>
              <a:spcBef>
                <a:spcPct val="20000"/>
              </a:spcBef>
              <a:buFont typeface="Arial"/>
              <a:buChar char="•"/>
            </a:pPr>
            <a:r>
              <a:rPr lang="en-US" sz="1400">
                <a:latin typeface="Aptos" panose="020B0004020202020204"/>
                <a:ea typeface="Calibri"/>
                <a:cs typeface="Calibri"/>
              </a:rPr>
              <a:t>- Rapid technological changes disrupting traditional automotive models.</a:t>
            </a:r>
          </a:p>
          <a:p>
            <a:pPr marL="0" indent="0">
              <a:spcBef>
                <a:spcPct val="20000"/>
              </a:spcBef>
              <a:buNone/>
            </a:pPr>
            <a:endParaRPr lang="en-US" sz="1400">
              <a:latin typeface="Aptos" panose="020B0004020202020204"/>
              <a:ea typeface="Calibri"/>
              <a:cs typeface="Calibri"/>
            </a:endParaRPr>
          </a:p>
          <a:p>
            <a:pPr marL="0" indent="0">
              <a:spcBef>
                <a:spcPct val="20000"/>
              </a:spcBef>
              <a:buNone/>
            </a:pPr>
            <a:endParaRPr lang="en-US" sz="1400">
              <a:latin typeface="Aptos" panose="020B0004020202020204"/>
              <a:ea typeface="Calibri"/>
              <a:cs typeface="Calibri"/>
            </a:endParaRPr>
          </a:p>
          <a:p>
            <a:pPr marL="0" indent="0">
              <a:spcBef>
                <a:spcPct val="20000"/>
              </a:spcBef>
              <a:buNone/>
            </a:pPr>
            <a:endParaRPr lang="en-US" sz="1400">
              <a:latin typeface="Aptos" panose="020B0004020202020204"/>
              <a:ea typeface="Calibri"/>
              <a:cs typeface="Calibri"/>
            </a:endParaRPr>
          </a:p>
          <a:p>
            <a:endParaRPr lang="en-US" sz="1400">
              <a:latin typeface="Aptos" panose="020B0004020202020204"/>
              <a:ea typeface="Calibri"/>
              <a:cs typeface="Calibri"/>
            </a:endParaRPr>
          </a:p>
        </p:txBody>
      </p:sp>
    </p:spTree>
    <p:extLst>
      <p:ext uri="{BB962C8B-B14F-4D97-AF65-F5344CB8AC3E}">
        <p14:creationId xmlns:p14="http://schemas.microsoft.com/office/powerpoint/2010/main" val="4027443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36F400F-DF28-43BC-8D8E-4929793B3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33807-574B-14EA-AB1C-7E59774B053F}"/>
              </a:ext>
            </a:extLst>
          </p:cNvPr>
          <p:cNvSpPr>
            <a:spLocks noGrp="1"/>
          </p:cNvSpPr>
          <p:nvPr>
            <p:ph type="title"/>
          </p:nvPr>
        </p:nvSpPr>
        <p:spPr>
          <a:xfrm>
            <a:off x="4351867" y="202710"/>
            <a:ext cx="10515600" cy="1325563"/>
          </a:xfrm>
        </p:spPr>
        <p:txBody>
          <a:bodyPr vert="horz" lIns="91440" tIns="45720" rIns="91440" bIns="45720" rtlCol="0" anchor="ctr">
            <a:normAutofit/>
          </a:bodyPr>
          <a:lstStyle/>
          <a:p>
            <a:r>
              <a:rPr lang="en-US" sz="3200" u="sng" kern="1200">
                <a:latin typeface="Aptos"/>
              </a:rPr>
              <a:t>Pest analysis </a:t>
            </a:r>
          </a:p>
        </p:txBody>
      </p:sp>
      <p:sp>
        <p:nvSpPr>
          <p:cNvPr id="3" name="Content Placeholder 2">
            <a:extLst>
              <a:ext uri="{FF2B5EF4-FFF2-40B4-BE49-F238E27FC236}">
                <a16:creationId xmlns:a16="http://schemas.microsoft.com/office/drawing/2014/main" id="{13E7B3B6-3AD5-056B-D596-62382C9036FA}"/>
              </a:ext>
            </a:extLst>
          </p:cNvPr>
          <p:cNvSpPr>
            <a:spLocks noGrp="1"/>
          </p:cNvSpPr>
          <p:nvPr>
            <p:ph idx="1"/>
          </p:nvPr>
        </p:nvSpPr>
        <p:spPr>
          <a:xfrm>
            <a:off x="531283" y="1426039"/>
            <a:ext cx="5034280" cy="4187331"/>
          </a:xfrm>
        </p:spPr>
        <p:txBody>
          <a:bodyPr vert="horz" lIns="91440" tIns="45720" rIns="91440" bIns="45720" rtlCol="0" anchor="t">
            <a:noAutofit/>
          </a:bodyPr>
          <a:lstStyle/>
          <a:p>
            <a:pPr marL="228600" lvl="1" indent="0">
              <a:buNone/>
            </a:pPr>
            <a:r>
              <a:rPr lang="en-US" sz="1100" u="sng"/>
              <a:t>Political factors </a:t>
            </a:r>
            <a:endParaRPr lang="en-US"/>
          </a:p>
          <a:p>
            <a:pPr marL="742950" lvl="1"/>
            <a:r>
              <a:rPr lang="en-US" sz="1100"/>
              <a:t>Government regulations on vehicle emissions and safety standards.</a:t>
            </a:r>
          </a:p>
          <a:p>
            <a:pPr lvl="1"/>
            <a:r>
              <a:rPr lang="en-US" sz="1100"/>
              <a:t>Trade policies and tariffs affecting global manufacturing and exports.</a:t>
            </a:r>
          </a:p>
          <a:p>
            <a:pPr lvl="1"/>
            <a:r>
              <a:rPr lang="en-US" sz="1100"/>
              <a:t>Political stability in key markets (Japan, U.S., Europe, China).</a:t>
            </a:r>
          </a:p>
          <a:p>
            <a:pPr lvl="1"/>
            <a:r>
              <a:rPr lang="en-US" sz="1100"/>
              <a:t>Government incentives for electric and hybrid vehicle production.</a:t>
            </a:r>
          </a:p>
          <a:p>
            <a:pPr lvl="1"/>
            <a:r>
              <a:rPr lang="en-US" sz="1100"/>
              <a:t>Labor and environmental laws influencing production costs and practices.</a:t>
            </a:r>
          </a:p>
          <a:p>
            <a:pPr lvl="1"/>
            <a:endParaRPr lang="en-US" sz="1100" u="sng"/>
          </a:p>
          <a:p>
            <a:pPr marL="228600" lvl="1" indent="0">
              <a:buNone/>
            </a:pPr>
            <a:r>
              <a:rPr lang="en-US" sz="1100" u="sng"/>
              <a:t>Economic factors - </a:t>
            </a:r>
          </a:p>
          <a:p>
            <a:pPr>
              <a:spcBef>
                <a:spcPct val="20000"/>
              </a:spcBef>
            </a:pPr>
            <a:r>
              <a:rPr lang="en-US" sz="1100"/>
              <a:t>Exchange rate fluctuations impacting profitability.</a:t>
            </a:r>
          </a:p>
          <a:p>
            <a:pPr>
              <a:spcBef>
                <a:spcPct val="20000"/>
              </a:spcBef>
            </a:pPr>
            <a:r>
              <a:rPr lang="en-US" sz="1100"/>
              <a:t> Global inflation and interest rate changes affecting consumer purchasing power.</a:t>
            </a:r>
          </a:p>
          <a:p>
            <a:pPr>
              <a:spcBef>
                <a:spcPct val="20000"/>
              </a:spcBef>
            </a:pPr>
            <a:r>
              <a:rPr lang="en-US" sz="1100"/>
              <a:t>Economic growth in emerging markets offering expansion opportunities.</a:t>
            </a:r>
          </a:p>
          <a:p>
            <a:pPr>
              <a:spcBef>
                <a:spcPct val="20000"/>
              </a:spcBef>
            </a:pPr>
            <a:r>
              <a:rPr lang="en-US" sz="1100"/>
              <a:t>Rising raw material and logistics costs.</a:t>
            </a:r>
          </a:p>
          <a:p>
            <a:pPr>
              <a:spcBef>
                <a:spcPct val="20000"/>
              </a:spcBef>
            </a:pPr>
            <a:r>
              <a:rPr lang="en-US" sz="1100"/>
              <a:t>Shifts in oil prices influencing vehicle demand (fuel-efficient vs. EVs).</a:t>
            </a:r>
          </a:p>
          <a:p>
            <a:pPr>
              <a:spcBef>
                <a:spcPct val="20000"/>
              </a:spcBef>
            </a:pPr>
            <a:endParaRPr lang="en-US" sz="1100" u="sng"/>
          </a:p>
          <a:p>
            <a:pPr marL="0">
              <a:spcBef>
                <a:spcPct val="20000"/>
              </a:spcBef>
            </a:pPr>
            <a:r>
              <a:rPr lang="en-US" sz="1100" u="sng"/>
              <a:t>Social factors - </a:t>
            </a:r>
          </a:p>
          <a:p>
            <a:pPr>
              <a:spcBef>
                <a:spcPct val="20000"/>
              </a:spcBef>
            </a:pPr>
            <a:r>
              <a:rPr lang="en-US" sz="1100"/>
              <a:t>Growing environmental awareness driving demand for eco-friendly vehicles.</a:t>
            </a:r>
          </a:p>
          <a:p>
            <a:pPr>
              <a:spcBef>
                <a:spcPct val="20000"/>
              </a:spcBef>
            </a:pPr>
            <a:r>
              <a:rPr lang="en-US" sz="1100"/>
              <a:t>- Changing consumer preferences toward electric and smart cars.</a:t>
            </a:r>
          </a:p>
          <a:p>
            <a:pPr>
              <a:spcBef>
                <a:spcPct val="20000"/>
              </a:spcBef>
            </a:pPr>
            <a:r>
              <a:rPr lang="en-US" sz="1100"/>
              <a:t>- Urbanization and lifestyle shifts influencing vehicle ownership trends.</a:t>
            </a:r>
          </a:p>
          <a:p>
            <a:pPr>
              <a:spcBef>
                <a:spcPct val="20000"/>
              </a:spcBef>
            </a:pPr>
            <a:r>
              <a:rPr lang="en-US" sz="1100"/>
              <a:t>- Demographic changes and rising middle class in developing nations.</a:t>
            </a:r>
          </a:p>
          <a:p>
            <a:pPr>
              <a:spcBef>
                <a:spcPct val="20000"/>
              </a:spcBef>
            </a:pPr>
            <a:r>
              <a:rPr lang="en-US" sz="1100"/>
              <a:t>- Safety and sustainability expectations among global consumers.</a:t>
            </a:r>
          </a:p>
          <a:p>
            <a:pPr marL="0">
              <a:spcBef>
                <a:spcPct val="20000"/>
              </a:spcBef>
            </a:pPr>
            <a:endParaRPr lang="en-US" sz="1000"/>
          </a:p>
          <a:p>
            <a:pPr>
              <a:spcBef>
                <a:spcPct val="20000"/>
              </a:spcBef>
            </a:pPr>
            <a:endParaRPr lang="en-US" sz="1000"/>
          </a:p>
          <a:p>
            <a:pPr lvl="1"/>
            <a:endParaRPr lang="en-US" sz="1000"/>
          </a:p>
          <a:p>
            <a:pPr marL="457200" lvl="1"/>
            <a:endParaRPr lang="en-US" sz="1000"/>
          </a:p>
          <a:p>
            <a:pPr marL="457200" lvl="1"/>
            <a:endParaRPr lang="en-US" sz="1000"/>
          </a:p>
          <a:p>
            <a:pPr marL="457200" lvl="1"/>
            <a:endParaRPr lang="en-US" sz="1000"/>
          </a:p>
          <a:p>
            <a:pPr marL="457200" lvl="1"/>
            <a:endParaRPr lang="en-US" sz="1000"/>
          </a:p>
        </p:txBody>
      </p:sp>
      <p:sp>
        <p:nvSpPr>
          <p:cNvPr id="8" name="TextBox 7">
            <a:extLst>
              <a:ext uri="{FF2B5EF4-FFF2-40B4-BE49-F238E27FC236}">
                <a16:creationId xmlns:a16="http://schemas.microsoft.com/office/drawing/2014/main" id="{8A4BC8C6-32AD-554B-2674-A644ADE34C4D}"/>
              </a:ext>
            </a:extLst>
          </p:cNvPr>
          <p:cNvSpPr txBox="1"/>
          <p:nvPr/>
        </p:nvSpPr>
        <p:spPr>
          <a:xfrm>
            <a:off x="6256020" y="2177456"/>
            <a:ext cx="5097780" cy="379574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1400" u="sng"/>
              <a:t>Technological Factors </a:t>
            </a:r>
            <a:endParaRPr lang="en-US"/>
          </a:p>
          <a:p>
            <a:pPr marL="228600" lvl="0" indent="-228600">
              <a:lnSpc>
                <a:spcPct val="90000"/>
              </a:lnSpc>
              <a:spcAft>
                <a:spcPts val="600"/>
              </a:spcAft>
              <a:buFont typeface="Arial" panose="020B0604020202020204" pitchFamily="34" charset="0"/>
              <a:buChar char="•"/>
            </a:pPr>
            <a:r>
              <a:rPr lang="en-US" sz="1400" baseline="0"/>
              <a:t>Advancements in electric vehicle (EV) and hydrogen fuel cell technologies.</a:t>
            </a:r>
            <a:r>
              <a:rPr lang="en-US" sz="1400"/>
              <a:t>​</a:t>
            </a:r>
          </a:p>
          <a:p>
            <a:pPr marL="228600" lvl="0" indent="-228600">
              <a:lnSpc>
                <a:spcPct val="90000"/>
              </a:lnSpc>
              <a:spcAft>
                <a:spcPts val="600"/>
              </a:spcAft>
              <a:buFont typeface="Arial" panose="020B0604020202020204" pitchFamily="34" charset="0"/>
              <a:buChar char="•"/>
            </a:pPr>
            <a:r>
              <a:rPr lang="en-US" sz="1400" baseline="0"/>
              <a:t>- Integration of AI and autonomous driving systems.</a:t>
            </a:r>
            <a:r>
              <a:rPr lang="en-US" sz="1400"/>
              <a:t>​</a:t>
            </a:r>
          </a:p>
          <a:p>
            <a:pPr marL="228600" lvl="0" indent="-228600">
              <a:lnSpc>
                <a:spcPct val="90000"/>
              </a:lnSpc>
              <a:spcAft>
                <a:spcPts val="600"/>
              </a:spcAft>
              <a:buFont typeface="Arial" panose="020B0604020202020204" pitchFamily="34" charset="0"/>
              <a:buChar char="•"/>
            </a:pPr>
            <a:r>
              <a:rPr lang="en-US" sz="1400" baseline="0"/>
              <a:t>- Digital transformation in manufacturing (Industry 4.0, automation).</a:t>
            </a:r>
            <a:r>
              <a:rPr lang="en-US" sz="1400"/>
              <a:t>​</a:t>
            </a:r>
          </a:p>
          <a:p>
            <a:pPr marL="228600" lvl="0" indent="-228600">
              <a:lnSpc>
                <a:spcPct val="90000"/>
              </a:lnSpc>
              <a:spcAft>
                <a:spcPts val="600"/>
              </a:spcAft>
              <a:buFont typeface="Arial" panose="020B0604020202020204" pitchFamily="34" charset="0"/>
              <a:buChar char="•"/>
            </a:pPr>
            <a:r>
              <a:rPr lang="en-US" sz="1400" baseline="0"/>
              <a:t>- Expansion of connected car and mobility services.</a:t>
            </a:r>
            <a:r>
              <a:rPr lang="en-US" sz="1400"/>
              <a:t>​</a:t>
            </a:r>
          </a:p>
          <a:p>
            <a:pPr marL="228600" lvl="0" indent="-228600">
              <a:lnSpc>
                <a:spcPct val="90000"/>
              </a:lnSpc>
              <a:spcAft>
                <a:spcPts val="600"/>
              </a:spcAft>
              <a:buFont typeface="Arial" panose="020B0604020202020204" pitchFamily="34" charset="0"/>
              <a:buChar char="•"/>
            </a:pPr>
            <a:r>
              <a:rPr lang="en-US" sz="1400" baseline="0"/>
              <a:t>- Investments in research and development to maintain innovation leadership</a:t>
            </a:r>
            <a:endParaRPr lang="en-US" sz="1400"/>
          </a:p>
        </p:txBody>
      </p:sp>
    </p:spTree>
    <p:extLst>
      <p:ext uri="{BB962C8B-B14F-4D97-AF65-F5344CB8AC3E}">
        <p14:creationId xmlns:p14="http://schemas.microsoft.com/office/powerpoint/2010/main" val="2640813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5D5E5-E2D7-B0B4-B26F-4BEA0628B27B}"/>
              </a:ext>
            </a:extLst>
          </p:cNvPr>
          <p:cNvSpPr>
            <a:spLocks noGrp="1"/>
          </p:cNvSpPr>
          <p:nvPr>
            <p:ph type="title"/>
          </p:nvPr>
        </p:nvSpPr>
        <p:spPr>
          <a:xfrm>
            <a:off x="152561" y="1027589"/>
            <a:ext cx="3538598" cy="2025943"/>
          </a:xfrm>
        </p:spPr>
        <p:txBody>
          <a:bodyPr anchor="b">
            <a:normAutofit/>
          </a:bodyPr>
          <a:lstStyle/>
          <a:p>
            <a:pPr algn="r"/>
            <a:r>
              <a:rPr lang="en-GB" sz="2800" u="sng">
                <a:solidFill>
                  <a:srgbClr val="FFFFFF"/>
                </a:solidFill>
                <a:latin typeface="Aptos Display"/>
                <a:ea typeface="Calibri"/>
                <a:cs typeface="Calibri"/>
              </a:rPr>
              <a:t>Impact of Globalisation</a:t>
            </a:r>
          </a:p>
        </p:txBody>
      </p:sp>
      <p:graphicFrame>
        <p:nvGraphicFramePr>
          <p:cNvPr id="5" name="Content Placeholder 2">
            <a:extLst>
              <a:ext uri="{FF2B5EF4-FFF2-40B4-BE49-F238E27FC236}">
                <a16:creationId xmlns:a16="http://schemas.microsoft.com/office/drawing/2014/main" id="{F2966BDF-9FE1-C4B4-391F-F5EBD1D299F5}"/>
              </a:ext>
            </a:extLst>
          </p:cNvPr>
          <p:cNvGraphicFramePr>
            <a:graphicFrameLocks noGrp="1"/>
          </p:cNvGraphicFramePr>
          <p:nvPr>
            <p:ph idx="1"/>
            <p:extLst>
              <p:ext uri="{D42A27DB-BD31-4B8C-83A1-F6EECF244321}">
                <p14:modId xmlns:p14="http://schemas.microsoft.com/office/powerpoint/2010/main" val="3875529102"/>
              </p:ext>
            </p:extLst>
          </p:nvPr>
        </p:nvGraphicFramePr>
        <p:xfrm>
          <a:off x="4280635" y="-81849"/>
          <a:ext cx="6340289" cy="40605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4" name="Rectangle 1">
            <a:extLst>
              <a:ext uri="{FF2B5EF4-FFF2-40B4-BE49-F238E27FC236}">
                <a16:creationId xmlns:a16="http://schemas.microsoft.com/office/drawing/2014/main" id="{A1B66FCF-213E-F1C3-3F79-7CE3A79A7510}"/>
              </a:ext>
            </a:extLst>
          </p:cNvPr>
          <p:cNvGraphicFramePr>
            <a:graphicFrameLocks noGrp="1"/>
          </p:cNvGraphicFramePr>
          <p:nvPr>
            <p:extLst>
              <p:ext uri="{D42A27DB-BD31-4B8C-83A1-F6EECF244321}">
                <p14:modId xmlns:p14="http://schemas.microsoft.com/office/powerpoint/2010/main" val="1983864603"/>
              </p:ext>
            </p:extLst>
          </p:nvPr>
        </p:nvGraphicFramePr>
        <p:xfrm>
          <a:off x="4280744" y="3814019"/>
          <a:ext cx="7190510" cy="289776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87359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A304BA0-8902-2CAD-03CD-BD5364C7B83F}"/>
              </a:ext>
            </a:extLst>
          </p:cNvPr>
          <p:cNvSpPr>
            <a:spLocks noGrp="1"/>
          </p:cNvSpPr>
          <p:nvPr>
            <p:ph type="title"/>
          </p:nvPr>
        </p:nvSpPr>
        <p:spPr>
          <a:xfrm>
            <a:off x="1793203" y="559223"/>
            <a:ext cx="9543405" cy="1188720"/>
          </a:xfrm>
        </p:spPr>
        <p:txBody>
          <a:bodyPr>
            <a:normAutofit/>
          </a:bodyPr>
          <a:lstStyle/>
          <a:p>
            <a:r>
              <a:rPr lang="en-US" sz="3600" u="sng">
                <a:solidFill>
                  <a:schemeClr val="tx1">
                    <a:lumMod val="85000"/>
                    <a:lumOff val="15000"/>
                  </a:schemeClr>
                </a:solidFill>
                <a:latin typeface="Calibri"/>
                <a:ea typeface="Calibri"/>
                <a:cs typeface="Calibri"/>
              </a:rPr>
              <a:t>Influence of Toyota's Innovation </a:t>
            </a:r>
          </a:p>
          <a:p>
            <a:endParaRPr lang="en-US">
              <a:solidFill>
                <a:schemeClr val="tx1">
                  <a:lumMod val="85000"/>
                  <a:lumOff val="15000"/>
                </a:schemeClr>
              </a:solidFill>
            </a:endParaRPr>
          </a:p>
        </p:txBody>
      </p:sp>
      <p:sp>
        <p:nvSpPr>
          <p:cNvPr id="42" name="Content Placeholder 2">
            <a:extLst>
              <a:ext uri="{FF2B5EF4-FFF2-40B4-BE49-F238E27FC236}">
                <a16:creationId xmlns:a16="http://schemas.microsoft.com/office/drawing/2014/main" id="{A5469F3E-B9CE-27B2-F460-8F215121B4D8}"/>
              </a:ext>
            </a:extLst>
          </p:cNvPr>
          <p:cNvSpPr>
            <a:spLocks noGrp="1"/>
          </p:cNvSpPr>
          <p:nvPr>
            <p:ph idx="1"/>
          </p:nvPr>
        </p:nvSpPr>
        <p:spPr>
          <a:xfrm>
            <a:off x="1957987" y="3426598"/>
            <a:ext cx="8276026" cy="2325198"/>
          </a:xfrm>
        </p:spPr>
        <p:txBody>
          <a:bodyPr vert="horz" lIns="91440" tIns="45720" rIns="91440" bIns="45720" rtlCol="0" anchor="ctr">
            <a:noAutofit/>
          </a:bodyPr>
          <a:lstStyle/>
          <a:p>
            <a:pPr marL="0" indent="0">
              <a:spcBef>
                <a:spcPct val="20000"/>
              </a:spcBef>
              <a:buNone/>
            </a:pPr>
            <a:r>
              <a:rPr lang="en-US" sz="1400" u="sng">
                <a:solidFill>
                  <a:schemeClr val="tx1">
                    <a:lumMod val="85000"/>
                    <a:lumOff val="15000"/>
                  </a:schemeClr>
                </a:solidFill>
                <a:latin typeface="Aptos"/>
                <a:ea typeface="Calibri"/>
                <a:cs typeface="Calibri"/>
              </a:rPr>
              <a:t>Executive summary</a:t>
            </a:r>
          </a:p>
          <a:p>
            <a:pPr>
              <a:spcBef>
                <a:spcPct val="20000"/>
              </a:spcBef>
            </a:pPr>
            <a:r>
              <a:rPr lang="en-US" sz="1400">
                <a:solidFill>
                  <a:schemeClr val="tx1">
                    <a:lumMod val="85000"/>
                    <a:lumOff val="15000"/>
                  </a:schemeClr>
                </a:solidFill>
                <a:latin typeface="Aptos"/>
                <a:ea typeface="Calibri"/>
                <a:cs typeface="Calibri"/>
              </a:rPr>
              <a:t>Toyota's innovations—TPS, hybrids, fuel-cell tech, and safety systems—shaped modern manufacturing, mobility and environmental policy.</a:t>
            </a:r>
            <a:endParaRPr lang="en-US" sz="1400">
              <a:solidFill>
                <a:schemeClr val="tx1">
                  <a:lumMod val="85000"/>
                  <a:lumOff val="15000"/>
                </a:schemeClr>
              </a:solidFill>
              <a:latin typeface="Aptos"/>
            </a:endParaRPr>
          </a:p>
          <a:p>
            <a:pPr>
              <a:spcBef>
                <a:spcPct val="20000"/>
              </a:spcBef>
            </a:pPr>
            <a:r>
              <a:rPr lang="en-US" sz="1400">
                <a:solidFill>
                  <a:schemeClr val="tx1">
                    <a:lumMod val="85000"/>
                    <a:lumOff val="15000"/>
                  </a:schemeClr>
                </a:solidFill>
                <a:latin typeface="Aptos"/>
                <a:ea typeface="Calibri"/>
                <a:cs typeface="Calibri"/>
              </a:rPr>
              <a:t>Global reach: leadership in hybrid adoption and consistent top global sales supports technology diffusion.</a:t>
            </a:r>
          </a:p>
          <a:p>
            <a:pPr>
              <a:spcBef>
                <a:spcPct val="20000"/>
              </a:spcBef>
            </a:pPr>
            <a:r>
              <a:rPr lang="en-US" sz="1400">
                <a:solidFill>
                  <a:schemeClr val="tx1">
                    <a:lumMod val="85000"/>
                    <a:lumOff val="15000"/>
                  </a:schemeClr>
                </a:solidFill>
                <a:latin typeface="Aptos"/>
                <a:ea typeface="Calibri"/>
                <a:cs typeface="Calibri"/>
              </a:rPr>
              <a:t>This deck highlights the routes and measurable impacts of those innovations.</a:t>
            </a:r>
          </a:p>
          <a:p>
            <a:pPr marL="0" indent="0">
              <a:spcBef>
                <a:spcPct val="20000"/>
              </a:spcBef>
              <a:buNone/>
            </a:pPr>
            <a:r>
              <a:rPr lang="en-US" sz="1400" u="sng">
                <a:solidFill>
                  <a:schemeClr val="tx1">
                    <a:lumMod val="85000"/>
                    <a:lumOff val="15000"/>
                  </a:schemeClr>
                </a:solidFill>
                <a:latin typeface="Aptos"/>
                <a:ea typeface="Calibri"/>
                <a:cs typeface="Calibri"/>
              </a:rPr>
              <a:t>Toyota Production System (TPS)</a:t>
            </a:r>
          </a:p>
          <a:p>
            <a:pPr>
              <a:spcBef>
                <a:spcPct val="20000"/>
              </a:spcBef>
            </a:pPr>
            <a:r>
              <a:rPr lang="en-US" sz="1400">
                <a:solidFill>
                  <a:schemeClr val="tx1">
                    <a:lumMod val="85000"/>
                    <a:lumOff val="15000"/>
                  </a:schemeClr>
                </a:solidFill>
                <a:latin typeface="Aptos"/>
                <a:ea typeface="Calibri"/>
                <a:cs typeface="Calibri"/>
              </a:rPr>
              <a:t>Origin of modern lean manufacturing; emphasis on waste elimination and Just-In-Time production.</a:t>
            </a:r>
          </a:p>
          <a:p>
            <a:pPr>
              <a:spcBef>
                <a:spcPct val="20000"/>
              </a:spcBef>
            </a:pPr>
            <a:r>
              <a:rPr lang="en-US" sz="1400">
                <a:solidFill>
                  <a:schemeClr val="tx1">
                    <a:lumMod val="85000"/>
                    <a:lumOff val="15000"/>
                  </a:schemeClr>
                </a:solidFill>
                <a:latin typeface="Aptos"/>
                <a:ea typeface="Calibri"/>
                <a:cs typeface="Calibri"/>
              </a:rPr>
              <a:t>TPS principles adopted across industries (auto suppliers, healthcare, services) to cut costs and improve quality.</a:t>
            </a:r>
          </a:p>
          <a:p>
            <a:pPr>
              <a:spcBef>
                <a:spcPct val="20000"/>
              </a:spcBef>
            </a:pPr>
            <a:r>
              <a:rPr lang="en-US" sz="1400">
                <a:solidFill>
                  <a:schemeClr val="tx1">
                    <a:lumMod val="85000"/>
                    <a:lumOff val="15000"/>
                  </a:schemeClr>
                </a:solidFill>
                <a:latin typeface="Aptos"/>
                <a:ea typeface="Calibri"/>
                <a:cs typeface="Calibri"/>
              </a:rPr>
              <a:t>Result: improved productivity, global supply-chain practices, and management thinking.</a:t>
            </a:r>
          </a:p>
          <a:p>
            <a:pPr>
              <a:spcBef>
                <a:spcPct val="20000"/>
              </a:spcBef>
            </a:pPr>
            <a:endParaRPr lang="en-US" sz="1400">
              <a:solidFill>
                <a:schemeClr val="tx1">
                  <a:lumMod val="85000"/>
                  <a:lumOff val="15000"/>
                </a:schemeClr>
              </a:solidFill>
              <a:latin typeface="Aptos"/>
              <a:ea typeface="Calibri"/>
              <a:cs typeface="Calibri"/>
            </a:endParaRPr>
          </a:p>
          <a:p>
            <a:pPr marL="0" indent="0">
              <a:spcBef>
                <a:spcPct val="20000"/>
              </a:spcBef>
              <a:buNone/>
            </a:pPr>
            <a:r>
              <a:rPr lang="en-US" sz="1400" u="sng">
                <a:solidFill>
                  <a:schemeClr val="tx1">
                    <a:lumMod val="85000"/>
                    <a:lumOff val="15000"/>
                  </a:schemeClr>
                </a:solidFill>
                <a:latin typeface="Aptos"/>
                <a:ea typeface="Calibri"/>
                <a:cs typeface="Calibri"/>
              </a:rPr>
              <a:t>Hybrid technology: Prius effect</a:t>
            </a:r>
          </a:p>
          <a:p>
            <a:pPr>
              <a:spcBef>
                <a:spcPct val="20000"/>
              </a:spcBef>
            </a:pPr>
            <a:r>
              <a:rPr lang="en-US" sz="1400">
                <a:solidFill>
                  <a:schemeClr val="tx1">
                    <a:lumMod val="85000"/>
                    <a:lumOff val="15000"/>
                  </a:schemeClr>
                </a:solidFill>
                <a:latin typeface="Aptos"/>
                <a:ea typeface="Calibri"/>
                <a:cs typeface="Calibri"/>
              </a:rPr>
              <a:t>Prius (launched 1997) mainstreamed hybrids and pushed global OEMs to develop electrified powertrains.</a:t>
            </a:r>
          </a:p>
          <a:p>
            <a:pPr>
              <a:spcBef>
                <a:spcPct val="20000"/>
              </a:spcBef>
            </a:pPr>
            <a:r>
              <a:rPr lang="en-US" sz="1400">
                <a:solidFill>
                  <a:schemeClr val="tx1">
                    <a:lumMod val="85000"/>
                    <a:lumOff val="15000"/>
                  </a:schemeClr>
                </a:solidFill>
                <a:latin typeface="Aptos"/>
                <a:ea typeface="Calibri"/>
                <a:cs typeface="Calibri"/>
              </a:rPr>
              <a:t>Toyota reports ~10 million hybrids have reduced CO₂ emissions by tens of millions of tons (company estimate).</a:t>
            </a:r>
          </a:p>
          <a:p>
            <a:pPr>
              <a:spcBef>
                <a:spcPct val="20000"/>
              </a:spcBef>
            </a:pPr>
            <a:r>
              <a:rPr lang="en-US" sz="1400">
                <a:solidFill>
                  <a:schemeClr val="tx1">
                    <a:lumMod val="85000"/>
                    <a:lumOff val="15000"/>
                  </a:schemeClr>
                </a:solidFill>
                <a:latin typeface="Aptos"/>
                <a:ea typeface="Calibri"/>
                <a:cs typeface="Calibri"/>
              </a:rPr>
              <a:t>Hybrid success influenced fuel-efficiency regulations and consumer demand for low-emission vehicles.</a:t>
            </a:r>
            <a:endParaRPr lang="en-US" sz="1400">
              <a:solidFill>
                <a:schemeClr val="tx1">
                  <a:lumMod val="85000"/>
                  <a:lumOff val="15000"/>
                </a:schemeClr>
              </a:solidFill>
              <a:latin typeface="Aptos"/>
            </a:endParaRPr>
          </a:p>
          <a:p>
            <a:pPr>
              <a:spcBef>
                <a:spcPct val="20000"/>
              </a:spcBef>
            </a:pPr>
            <a:endParaRPr lang="en-US" sz="1300">
              <a:solidFill>
                <a:schemeClr val="tx1">
                  <a:lumMod val="85000"/>
                  <a:lumOff val="15000"/>
                </a:schemeClr>
              </a:solidFill>
              <a:latin typeface="Calibri"/>
              <a:ea typeface="Calibri"/>
              <a:cs typeface="Calibri"/>
            </a:endParaRPr>
          </a:p>
          <a:p>
            <a:pPr>
              <a:spcBef>
                <a:spcPct val="20000"/>
              </a:spcBef>
            </a:pPr>
            <a:endParaRPr lang="en-US" sz="1300">
              <a:solidFill>
                <a:schemeClr val="tx1">
                  <a:lumMod val="85000"/>
                  <a:lumOff val="15000"/>
                </a:schemeClr>
              </a:solidFill>
              <a:latin typeface="Calibri"/>
              <a:ea typeface="Calibri"/>
              <a:cs typeface="Calibri"/>
            </a:endParaRPr>
          </a:p>
          <a:p>
            <a:pPr marL="0" indent="0">
              <a:buNone/>
            </a:pPr>
            <a:endParaRPr lang="en-US" sz="1300">
              <a:solidFill>
                <a:schemeClr val="tx1">
                  <a:lumMod val="85000"/>
                  <a:lumOff val="15000"/>
                </a:schemeClr>
              </a:solidFill>
            </a:endParaRPr>
          </a:p>
        </p:txBody>
      </p:sp>
      <p:sp>
        <p:nvSpPr>
          <p:cNvPr id="51" name="Freeform: Shape 50">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03479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661177-9043-971A-D915-4D6B9795AE38}"/>
              </a:ext>
            </a:extLst>
          </p:cNvPr>
          <p:cNvSpPr>
            <a:spLocks noGrp="1"/>
          </p:cNvSpPr>
          <p:nvPr>
            <p:ph idx="1"/>
          </p:nvPr>
        </p:nvSpPr>
        <p:spPr>
          <a:xfrm>
            <a:off x="665981" y="1149831"/>
            <a:ext cx="9019440" cy="5073921"/>
          </a:xfrm>
        </p:spPr>
        <p:txBody>
          <a:bodyPr vert="horz" lIns="91440" tIns="45720" rIns="91440" bIns="45720" rtlCol="0" anchor="t">
            <a:normAutofit/>
          </a:bodyPr>
          <a:lstStyle/>
          <a:p>
            <a:pPr marL="0" indent="0">
              <a:spcBef>
                <a:spcPct val="20000"/>
              </a:spcBef>
              <a:buNone/>
            </a:pPr>
            <a:r>
              <a:rPr lang="en-US" sz="1400" u="sng">
                <a:latin typeface="Calibri"/>
                <a:ea typeface="Calibri"/>
                <a:cs typeface="Calibri"/>
              </a:rPr>
              <a:t>Hydrogen &amp; Fuel-Cell: MIRAI</a:t>
            </a:r>
            <a:endParaRPr lang="en-US" sz="1400"/>
          </a:p>
          <a:p>
            <a:pPr>
              <a:spcBef>
                <a:spcPct val="20000"/>
              </a:spcBef>
            </a:pPr>
            <a:r>
              <a:rPr lang="en-US" sz="1400">
                <a:latin typeface="Calibri"/>
                <a:ea typeface="Calibri"/>
                <a:cs typeface="Calibri"/>
              </a:rPr>
              <a:t>MIRAI showcased large-scale fuel-cell deployment and Toyota supplies FC systems for other uses (buses, generators).</a:t>
            </a:r>
          </a:p>
          <a:p>
            <a:pPr>
              <a:spcBef>
                <a:spcPct val="20000"/>
              </a:spcBef>
            </a:pPr>
            <a:r>
              <a:rPr lang="en-US" sz="1400">
                <a:latin typeface="Calibri"/>
                <a:ea typeface="Calibri"/>
                <a:cs typeface="Calibri"/>
              </a:rPr>
              <a:t>Fuel-cell tech advances contributed to diversification of decarbonization pathways beyond battery EVs.</a:t>
            </a:r>
          </a:p>
          <a:p>
            <a:pPr>
              <a:spcBef>
                <a:spcPct val="20000"/>
              </a:spcBef>
            </a:pPr>
            <a:r>
              <a:rPr lang="en-US" sz="1400">
                <a:latin typeface="Calibri"/>
                <a:ea typeface="Calibri"/>
                <a:cs typeface="Calibri"/>
              </a:rPr>
              <a:t>Adoption limited by H₂ refueling infrastructure, but technology used in multiple sectors.</a:t>
            </a:r>
            <a:endParaRPr lang="en-US" sz="1400">
              <a:latin typeface="Aptos" panose="020B0004020202020204"/>
              <a:ea typeface="Calibri"/>
              <a:cs typeface="Calibri"/>
            </a:endParaRPr>
          </a:p>
          <a:p>
            <a:pPr>
              <a:spcBef>
                <a:spcPct val="20000"/>
              </a:spcBef>
            </a:pPr>
            <a:endParaRPr lang="en-US" sz="1400" u="sng">
              <a:latin typeface="Calibri"/>
              <a:ea typeface="Calibri"/>
              <a:cs typeface="Calibri"/>
            </a:endParaRPr>
          </a:p>
          <a:p>
            <a:pPr marL="0" indent="0">
              <a:spcBef>
                <a:spcPct val="20000"/>
              </a:spcBef>
              <a:buNone/>
            </a:pPr>
            <a:r>
              <a:rPr lang="en-US" sz="1400" u="sng">
                <a:latin typeface="Calibri"/>
                <a:ea typeface="Calibri"/>
                <a:cs typeface="Calibri"/>
              </a:rPr>
              <a:t>Safety systems &amp; autonomy</a:t>
            </a:r>
          </a:p>
          <a:p>
            <a:pPr>
              <a:spcBef>
                <a:spcPct val="20000"/>
              </a:spcBef>
            </a:pPr>
            <a:r>
              <a:rPr lang="en-US" sz="1400">
                <a:latin typeface="Calibri"/>
                <a:ea typeface="Calibri"/>
                <a:cs typeface="Calibri"/>
              </a:rPr>
              <a:t>Toyota Safety Sense (TSS) packaged active-safety features and helped accelerate ADAS availability across segments.</a:t>
            </a:r>
          </a:p>
          <a:p>
            <a:pPr>
              <a:spcBef>
                <a:spcPct val="20000"/>
              </a:spcBef>
            </a:pPr>
            <a:r>
              <a:rPr lang="en-US" sz="1400">
                <a:latin typeface="Calibri"/>
                <a:ea typeface="Calibri"/>
                <a:cs typeface="Calibri"/>
              </a:rPr>
              <a:t>Investments in safety engineering influence regulatory standards and reduce collisions at scale.</a:t>
            </a:r>
          </a:p>
          <a:p>
            <a:pPr>
              <a:spcBef>
                <a:spcPct val="20000"/>
              </a:spcBef>
            </a:pPr>
            <a:r>
              <a:rPr lang="en-US" sz="1400">
                <a:latin typeface="Calibri"/>
                <a:ea typeface="Calibri"/>
                <a:cs typeface="Calibri"/>
              </a:rPr>
              <a:t>R&amp;D centers and Toyota Research Institute drive robotics, autonomy, and mobility services research.</a:t>
            </a:r>
          </a:p>
          <a:p>
            <a:pPr>
              <a:spcBef>
                <a:spcPct val="20000"/>
              </a:spcBef>
            </a:pPr>
            <a:endParaRPr lang="en-US" sz="1400">
              <a:latin typeface="Calibri"/>
              <a:ea typeface="Calibri"/>
              <a:cs typeface="Calibri"/>
            </a:endParaRPr>
          </a:p>
          <a:p>
            <a:pPr marL="0" indent="0">
              <a:spcBef>
                <a:spcPct val="20000"/>
              </a:spcBef>
              <a:buNone/>
            </a:pPr>
            <a:r>
              <a:rPr lang="en-US" sz="1400" u="sng">
                <a:latin typeface="Calibri"/>
                <a:ea typeface="Calibri"/>
                <a:cs typeface="Calibri"/>
              </a:rPr>
              <a:t>Economic &amp; global influence</a:t>
            </a:r>
          </a:p>
          <a:p>
            <a:pPr>
              <a:spcBef>
                <a:spcPct val="20000"/>
              </a:spcBef>
            </a:pPr>
            <a:r>
              <a:rPr lang="en-US" sz="1400">
                <a:latin typeface="Calibri"/>
                <a:ea typeface="Calibri"/>
                <a:cs typeface="Calibri"/>
              </a:rPr>
              <a:t>Toyota remains one of the world's largest automakers by annual sales, anchoring global supply chains and employment.</a:t>
            </a:r>
          </a:p>
          <a:p>
            <a:pPr>
              <a:spcBef>
                <a:spcPct val="20000"/>
              </a:spcBef>
            </a:pPr>
            <a:r>
              <a:rPr lang="en-US" sz="1400">
                <a:latin typeface="Calibri"/>
                <a:ea typeface="Calibri"/>
                <a:cs typeface="Calibri"/>
              </a:rPr>
              <a:t>Innovations catalyzed supplier upgrades, skills transfer, and new industrial clusters (e.g., hybrid/EV ecosystems).</a:t>
            </a:r>
          </a:p>
          <a:p>
            <a:pPr>
              <a:spcBef>
                <a:spcPct val="20000"/>
              </a:spcBef>
            </a:pPr>
            <a:r>
              <a:rPr lang="en-US" sz="1400">
                <a:latin typeface="Calibri"/>
                <a:ea typeface="Calibri"/>
                <a:cs typeface="Calibri"/>
              </a:rPr>
              <a:t>Toyota-provided technologies (engines, FC systems, TPS methods) have spillovers in transportation, energy, and manufacturing.</a:t>
            </a:r>
            <a:endParaRPr lang="en-US" sz="1300"/>
          </a:p>
        </p:txBody>
      </p:sp>
      <p:sp>
        <p:nvSpPr>
          <p:cNvPr id="24" name="Freeform: Shape 23">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336894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5AEAEB0-9A30-7C46-7C29-D789F8331AA3}"/>
              </a:ext>
            </a:extLst>
          </p:cNvPr>
          <p:cNvSpPr txBox="1"/>
          <p:nvPr/>
        </p:nvSpPr>
        <p:spPr>
          <a:xfrm>
            <a:off x="433917" y="264583"/>
            <a:ext cx="71966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a:latin typeface="Aptos Display"/>
              </a:rPr>
              <a:t>Recommendations</a:t>
            </a:r>
            <a:endParaRPr lang="en-US" sz="3600" u="sng"/>
          </a:p>
        </p:txBody>
      </p:sp>
      <p:pic>
        <p:nvPicPr>
          <p:cNvPr id="6" name="Picture 5" descr="CORPORATE - Toyota Indus">
            <a:extLst>
              <a:ext uri="{FF2B5EF4-FFF2-40B4-BE49-F238E27FC236}">
                <a16:creationId xmlns:a16="http://schemas.microsoft.com/office/drawing/2014/main" id="{85CFF714-1CB9-B867-DA2D-774B3B4E87D5}"/>
              </a:ext>
            </a:extLst>
          </p:cNvPr>
          <p:cNvPicPr>
            <a:picLocks noChangeAspect="1"/>
          </p:cNvPicPr>
          <p:nvPr/>
        </p:nvPicPr>
        <p:blipFill>
          <a:blip r:embed="rId2"/>
          <a:srcRect l="3127" t="5071" r="2375" b="14476"/>
          <a:stretch>
            <a:fillRect/>
          </a:stretch>
        </p:blipFill>
        <p:spPr>
          <a:xfrm>
            <a:off x="6968838" y="1116637"/>
            <a:ext cx="4965552" cy="5406751"/>
          </a:xfrm>
          <a:prstGeom prst="rect">
            <a:avLst/>
          </a:prstGeom>
        </p:spPr>
      </p:pic>
      <p:graphicFrame>
        <p:nvGraphicFramePr>
          <p:cNvPr id="10" name="TextBox 3">
            <a:extLst>
              <a:ext uri="{FF2B5EF4-FFF2-40B4-BE49-F238E27FC236}">
                <a16:creationId xmlns:a16="http://schemas.microsoft.com/office/drawing/2014/main" id="{4C79C6D7-1AC1-707A-E000-A98826D63674}"/>
              </a:ext>
            </a:extLst>
          </p:cNvPr>
          <p:cNvGraphicFramePr/>
          <p:nvPr>
            <p:extLst>
              <p:ext uri="{D42A27DB-BD31-4B8C-83A1-F6EECF244321}">
                <p14:modId xmlns:p14="http://schemas.microsoft.com/office/powerpoint/2010/main" val="3545466507"/>
              </p:ext>
            </p:extLst>
          </p:nvPr>
        </p:nvGraphicFramePr>
        <p:xfrm>
          <a:off x="430840" y="1117601"/>
          <a:ext cx="6636326" cy="50189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7656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55EF14-603B-2CC5-FD98-0CC2692FFA73}"/>
              </a:ext>
            </a:extLst>
          </p:cNvPr>
          <p:cNvSpPr>
            <a:spLocks noGrp="1"/>
          </p:cNvSpPr>
          <p:nvPr>
            <p:ph type="title"/>
          </p:nvPr>
        </p:nvSpPr>
        <p:spPr>
          <a:xfrm>
            <a:off x="1137033" y="670559"/>
            <a:ext cx="4683321" cy="2148841"/>
          </a:xfrm>
        </p:spPr>
        <p:txBody>
          <a:bodyPr anchor="t">
            <a:normAutofit/>
          </a:bodyPr>
          <a:lstStyle/>
          <a:p>
            <a:r>
              <a:rPr lang="en-GB" sz="3400">
                <a:latin typeface="Calibri"/>
                <a:ea typeface="Calibri"/>
                <a:cs typeface="Calibri"/>
              </a:rPr>
              <a:t>    </a:t>
            </a:r>
            <a:r>
              <a:rPr lang="en-GB" sz="3400">
                <a:latin typeface="Aptos Display"/>
                <a:ea typeface="Calibri"/>
                <a:cs typeface="Calibri"/>
              </a:rPr>
              <a:t>                   </a:t>
            </a:r>
            <a:r>
              <a:rPr lang="en-GB" sz="3400" u="sng">
                <a:latin typeface="Aptos Display"/>
                <a:ea typeface="Calibri"/>
                <a:cs typeface="Calibri"/>
              </a:rPr>
              <a:t>Conclusion</a:t>
            </a:r>
          </a:p>
        </p:txBody>
      </p:sp>
      <p:pic>
        <p:nvPicPr>
          <p:cNvPr id="5" name="Picture 4" descr="Toyota Logo: A Brief History, Symbol, Meaning | Turbologo">
            <a:extLst>
              <a:ext uri="{FF2B5EF4-FFF2-40B4-BE49-F238E27FC236}">
                <a16:creationId xmlns:a16="http://schemas.microsoft.com/office/drawing/2014/main" id="{41CA1851-606C-77DF-4885-8A300DCC5CC7}"/>
              </a:ext>
            </a:extLst>
          </p:cNvPr>
          <p:cNvPicPr>
            <a:picLocks noChangeAspect="1"/>
          </p:cNvPicPr>
          <p:nvPr/>
        </p:nvPicPr>
        <p:blipFill>
          <a:blip r:embed="rId2"/>
          <a:srcRect l="118"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D9AD6F26-79F2-CA24-3592-F3032BBAC6E7}"/>
              </a:ext>
            </a:extLst>
          </p:cNvPr>
          <p:cNvSpPr>
            <a:spLocks noGrp="1"/>
          </p:cNvSpPr>
          <p:nvPr>
            <p:ph idx="1"/>
          </p:nvPr>
        </p:nvSpPr>
        <p:spPr>
          <a:xfrm>
            <a:off x="6825759" y="914974"/>
            <a:ext cx="4555782" cy="5445076"/>
          </a:xfrm>
        </p:spPr>
        <p:txBody>
          <a:bodyPr vert="horz" lIns="91440" tIns="45720" rIns="91440" bIns="45720" rtlCol="0" anchor="t">
            <a:normAutofit/>
          </a:bodyPr>
          <a:lstStyle/>
          <a:p>
            <a:pPr marL="0" indent="0">
              <a:buNone/>
            </a:pPr>
            <a:endParaRPr lang="en-GB" sz="1600">
              <a:latin typeface="Calibri"/>
              <a:ea typeface="Open Sans"/>
              <a:cs typeface="Open Sans"/>
            </a:endParaRPr>
          </a:p>
          <a:p>
            <a:pPr marL="0" indent="0">
              <a:buNone/>
            </a:pPr>
            <a:r>
              <a:rPr lang="en-GB" sz="1600">
                <a:latin typeface="Calibri"/>
                <a:ea typeface="Open Sans"/>
                <a:cs typeface="Open Sans"/>
              </a:rPr>
              <a:t>In conclusion, Toyota is a very trusted and powerful international automaker. However, Toyota must accelerate its efforts in these areas to ensure to stay ahead of the curve as the auto industry rapidly shifts to smart features, electric vehicles, and greener solutions. Throughout this presentation our research makes it clear that Toyota's strong brand and global reach are its greatest advantages.</a:t>
            </a:r>
          </a:p>
          <a:p>
            <a:pPr marL="0" indent="0">
              <a:buNone/>
            </a:pPr>
            <a:r>
              <a:rPr lang="en-GB" sz="1600">
                <a:latin typeface="Calibri"/>
                <a:ea typeface="Open Sans"/>
                <a:cs typeface="Open Sans"/>
              </a:rPr>
              <a:t>It still has few problems with the supply chain and excessive expenses. Alongside with the significant potential like the growing market and very increased demand for EVs, there are also significant risks like untamed competition and shifting rues. If Toyota can improve this area and focus on domestic manufacturing, and keep investing in smart and sustainable technology, it will be prepared to stay competitive and lead the industry into the future. </a:t>
            </a:r>
          </a:p>
          <a:p>
            <a:pPr marL="0" indent="0">
              <a:buNone/>
            </a:pPr>
            <a:endParaRPr lang="en-GB" sz="1600">
              <a:latin typeface="Calibri"/>
              <a:ea typeface="Open Sans"/>
              <a:cs typeface="Open Sans"/>
            </a:endParaRPr>
          </a:p>
          <a:p>
            <a:pPr marL="0" indent="0">
              <a:buNone/>
            </a:pPr>
            <a:endParaRPr lang="en-GB" sz="1600">
              <a:latin typeface="Aptos"/>
              <a:ea typeface="Open Sans"/>
              <a:cs typeface="Open Sans"/>
            </a:endParaRPr>
          </a:p>
          <a:p>
            <a:pPr marL="0" indent="0">
              <a:buNone/>
            </a:pPr>
            <a:endParaRPr lang="en-GB" sz="1600">
              <a:latin typeface="Open Sans"/>
              <a:ea typeface="Open Sans"/>
              <a:cs typeface="Open Sans"/>
            </a:endParaRPr>
          </a:p>
        </p:txBody>
      </p:sp>
    </p:spTree>
    <p:extLst>
      <p:ext uri="{BB962C8B-B14F-4D97-AF65-F5344CB8AC3E}">
        <p14:creationId xmlns:p14="http://schemas.microsoft.com/office/powerpoint/2010/main" val="3711115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991904-0188-D034-457C-803C91E74C71}"/>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62A023E-D7D2-F025-9FD5-0FECFCC3B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BD608AE-3428-7F79-51DF-549ED05A4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777A12-BDE6-0BE4-0C54-08E350EB0F55}"/>
              </a:ext>
            </a:extLst>
          </p:cNvPr>
          <p:cNvSpPr>
            <a:spLocks noGrp="1"/>
          </p:cNvSpPr>
          <p:nvPr>
            <p:ph type="title"/>
          </p:nvPr>
        </p:nvSpPr>
        <p:spPr>
          <a:xfrm>
            <a:off x="375034" y="426143"/>
            <a:ext cx="4683321" cy="2148841"/>
          </a:xfrm>
        </p:spPr>
        <p:txBody>
          <a:bodyPr anchor="t">
            <a:normAutofit/>
          </a:bodyPr>
          <a:lstStyle/>
          <a:p>
            <a:r>
              <a:rPr lang="en-GB" u="sng"/>
              <a:t>References</a:t>
            </a:r>
          </a:p>
        </p:txBody>
      </p:sp>
      <p:pic>
        <p:nvPicPr>
          <p:cNvPr id="4" name="Picture 3" descr="Culture case study—why Toyota is a leading company for diversity - Agility  PR Solutions">
            <a:extLst>
              <a:ext uri="{FF2B5EF4-FFF2-40B4-BE49-F238E27FC236}">
                <a16:creationId xmlns:a16="http://schemas.microsoft.com/office/drawing/2014/main" id="{C9B86B2C-4DB2-0A2A-F7CC-169B74AA2D0C}"/>
              </a:ext>
            </a:extLst>
          </p:cNvPr>
          <p:cNvPicPr>
            <a:picLocks noChangeAspect="1"/>
          </p:cNvPicPr>
          <p:nvPr/>
        </p:nvPicPr>
        <p:blipFill>
          <a:blip r:embed="rId2"/>
          <a:srcRect l="17521" r="18044"/>
          <a:stretch>
            <a:fillRect/>
          </a:stretch>
        </p:blipFill>
        <p:spPr>
          <a:xfrm>
            <a:off x="179918" y="1496485"/>
            <a:ext cx="3326341" cy="2429931"/>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F9E171E9-8F32-C7A9-B8C7-FE82B950E126}"/>
              </a:ext>
            </a:extLst>
          </p:cNvPr>
          <p:cNvSpPr>
            <a:spLocks noGrp="1"/>
          </p:cNvSpPr>
          <p:nvPr>
            <p:ph idx="1"/>
          </p:nvPr>
        </p:nvSpPr>
        <p:spPr>
          <a:xfrm>
            <a:off x="3431504" y="776392"/>
            <a:ext cx="4714532" cy="6450493"/>
          </a:xfrm>
        </p:spPr>
        <p:txBody>
          <a:bodyPr vert="horz" lIns="91440" tIns="45720" rIns="91440" bIns="45720" rtlCol="0" anchor="t">
            <a:noAutofit/>
          </a:bodyPr>
          <a:lstStyle/>
          <a:p>
            <a:r>
              <a:rPr lang="en-GB" sz="1200" b="1">
                <a:ea typeface="+mn-lt"/>
                <a:cs typeface="+mn-lt"/>
              </a:rPr>
              <a:t>Toyota Motor Corporation (2025b)</a:t>
            </a:r>
            <a:r>
              <a:rPr lang="en-GB" sz="1200">
                <a:ea typeface="+mn-lt"/>
                <a:cs typeface="+mn-lt"/>
              </a:rPr>
              <a:t>. </a:t>
            </a:r>
            <a:r>
              <a:rPr lang="en-GB" sz="1200" i="1">
                <a:ea typeface="+mn-lt"/>
                <a:cs typeface="+mn-lt"/>
              </a:rPr>
              <a:t>Toyota announces financial results for fiscal year ended March 31, 2025</a:t>
            </a:r>
            <a:r>
              <a:rPr lang="en-GB" sz="1200">
                <a:ea typeface="+mn-lt"/>
                <a:cs typeface="+mn-lt"/>
              </a:rPr>
              <a:t>. Available at: </a:t>
            </a:r>
            <a:r>
              <a:rPr lang="en-GB" sz="1200">
                <a:ea typeface="+mn-lt"/>
                <a:cs typeface="+mn-lt"/>
                <a:hlinkClick r:id="rId3"/>
              </a:rPr>
              <a:t>https://pressroom.toyota.com/tmc-announces-april-through-march-2025-financial-results/</a:t>
            </a:r>
            <a:r>
              <a:rPr lang="en-GB" sz="1200">
                <a:ea typeface="+mn-lt"/>
                <a:cs typeface="+mn-lt"/>
              </a:rPr>
              <a:t> Accessed 6 Oct 2025</a:t>
            </a:r>
            <a:endParaRPr lang="en-US" sz="1200"/>
          </a:p>
          <a:p>
            <a:r>
              <a:rPr lang="en-US" sz="1200" b="1">
                <a:ea typeface="+mn-lt"/>
                <a:cs typeface="+mn-lt"/>
              </a:rPr>
              <a:t>Reuters (2025)</a:t>
            </a:r>
            <a:r>
              <a:rPr lang="en-US" sz="1200">
                <a:ea typeface="+mn-lt"/>
                <a:cs typeface="+mn-lt"/>
              </a:rPr>
              <a:t>. </a:t>
            </a:r>
            <a:r>
              <a:rPr lang="en-US" sz="1200" i="1">
                <a:ea typeface="+mn-lt"/>
                <a:cs typeface="+mn-lt"/>
              </a:rPr>
              <a:t>Toyota plans to expand EV lineup to 15 models by 2027, aiming for 1 million EV sales annually</a:t>
            </a:r>
            <a:r>
              <a:rPr lang="en-US" sz="1200">
                <a:ea typeface="+mn-lt"/>
                <a:cs typeface="+mn-lt"/>
              </a:rPr>
              <a:t>. Reuters, 6 April. Available at: </a:t>
            </a:r>
            <a:r>
              <a:rPr lang="en-US" sz="1200">
                <a:ea typeface="+mn-lt"/>
                <a:cs typeface="+mn-lt"/>
                <a:hlinkClick r:id="rId4"/>
              </a:rPr>
              <a:t>https://www.reuters.com/business/autos-transportation/toyota-boost-ev-models-15-targets-producing-1-million-by-2027-nikkei-says-2025-04-06/</a:t>
            </a:r>
            <a:r>
              <a:rPr lang="en-US" sz="1200">
                <a:ea typeface="+mn-lt"/>
                <a:cs typeface="+mn-lt"/>
              </a:rPr>
              <a:t> (Accessed 6 Oct 2025)</a:t>
            </a:r>
            <a:endParaRPr lang="en-US" sz="1200"/>
          </a:p>
          <a:p>
            <a:r>
              <a:rPr lang="en-US" sz="1200" b="1">
                <a:ea typeface="+mn-lt"/>
                <a:cs typeface="+mn-lt"/>
              </a:rPr>
              <a:t>AP News (2025)</a:t>
            </a:r>
            <a:r>
              <a:rPr lang="en-US" sz="1200">
                <a:ea typeface="+mn-lt"/>
                <a:cs typeface="+mn-lt"/>
              </a:rPr>
              <a:t>. </a:t>
            </a:r>
            <a:r>
              <a:rPr lang="en-US" sz="1200" i="1">
                <a:ea typeface="+mn-lt"/>
                <a:cs typeface="+mn-lt"/>
              </a:rPr>
              <a:t>Toyota’s development of electric and hydrogen fuel cell vehicles</a:t>
            </a:r>
            <a:r>
              <a:rPr lang="en-US" sz="1200">
                <a:ea typeface="+mn-lt"/>
                <a:cs typeface="+mn-lt"/>
              </a:rPr>
              <a:t>. AP News, 18 July. Available at: </a:t>
            </a:r>
            <a:r>
              <a:rPr lang="en-US" sz="1200">
                <a:ea typeface="+mn-lt"/>
                <a:cs typeface="+mn-lt"/>
                <a:hlinkClick r:id="rId5"/>
              </a:rPr>
              <a:t>https://apnews.com/article/ec57e22938df26e28ae7299bf4b0cbe6</a:t>
            </a:r>
            <a:r>
              <a:rPr lang="en-US" sz="1200">
                <a:ea typeface="+mn-lt"/>
                <a:cs typeface="+mn-lt"/>
              </a:rPr>
              <a:t> (Accessed 6 Oct. 2025)</a:t>
            </a:r>
            <a:endParaRPr lang="en-US" sz="1200"/>
          </a:p>
          <a:p>
            <a:r>
              <a:rPr lang="en-GB" sz="1200" b="1"/>
              <a:t>Bhadra, P., Chakraborty, S., &amp; Saha, S. (2023)</a:t>
            </a:r>
            <a:r>
              <a:rPr lang="en-GB" sz="1200"/>
              <a:t>. Cognitive IoT meets robotic process automation: The unique convergence revolutionizing digital transformation in the Industry 4.0 era. In </a:t>
            </a:r>
            <a:r>
              <a:rPr lang="en-GB" sz="1200" i="1"/>
              <a:t>Confluence of artificial intelligence and robotic process automation</a:t>
            </a:r>
            <a:r>
              <a:rPr lang="en-GB" sz="1200"/>
              <a:t> (pp. 355-388). Singapore: Springer Nature Singapore.</a:t>
            </a:r>
            <a:endParaRPr lang="en-US" sz="1200"/>
          </a:p>
          <a:p>
            <a:r>
              <a:rPr lang="en-US" sz="1200" b="1"/>
              <a:t>Desjardins, J. (2022). </a:t>
            </a:r>
            <a:r>
              <a:rPr lang="en-US" sz="1200"/>
              <a:t>Political Feasibility of Korean-Japanese Cooperation in Global Electric Vehicle Supply Chains.</a:t>
            </a:r>
          </a:p>
          <a:p>
            <a:r>
              <a:rPr lang="en-US" sz="1200" b="1"/>
              <a:t>Lamm, M. O. (2024)</a:t>
            </a:r>
            <a:r>
              <a:rPr lang="en-US" sz="1200"/>
              <a:t>. </a:t>
            </a:r>
            <a:r>
              <a:rPr lang="en-US" sz="1200" i="1"/>
              <a:t>Mercedes Benz Group AG Equity Research–Reaching for the Stars in the New Era of Automobiles</a:t>
            </a:r>
            <a:r>
              <a:rPr lang="en-US" sz="1200"/>
              <a:t> (Master's thesis, </a:t>
            </a:r>
            <a:r>
              <a:rPr lang="en-US" sz="1200" err="1"/>
              <a:t>Universidade</a:t>
            </a:r>
            <a:r>
              <a:rPr lang="en-US" sz="1200"/>
              <a:t> NOVA de Lisboa (Portugal)).</a:t>
            </a:r>
          </a:p>
          <a:p>
            <a:pPr marL="0" indent="0">
              <a:buNone/>
            </a:pPr>
            <a:endParaRPr lang="en-US" sz="1200">
              <a:latin typeface="Aptos"/>
              <a:ea typeface="Calibri"/>
              <a:cs typeface="Calibri"/>
            </a:endParaRPr>
          </a:p>
          <a:p>
            <a:pPr>
              <a:lnSpc>
                <a:spcPct val="100000"/>
              </a:lnSpc>
              <a:spcBef>
                <a:spcPct val="20000"/>
              </a:spcBef>
            </a:pPr>
            <a:endParaRPr lang="en-US" sz="1200">
              <a:latin typeface="Calibri"/>
              <a:ea typeface="Calibri"/>
              <a:cs typeface="Calibri"/>
            </a:endParaRPr>
          </a:p>
          <a:p>
            <a:endParaRPr lang="en-GB" sz="1600"/>
          </a:p>
          <a:p>
            <a:endParaRPr lang="en-GB" sz="1600"/>
          </a:p>
          <a:p>
            <a:endParaRPr lang="en-GB" sz="1600"/>
          </a:p>
          <a:p>
            <a:endParaRPr lang="en-GB" sz="1600"/>
          </a:p>
        </p:txBody>
      </p:sp>
      <p:sp>
        <p:nvSpPr>
          <p:cNvPr id="5" name="TextBox 4">
            <a:extLst>
              <a:ext uri="{FF2B5EF4-FFF2-40B4-BE49-F238E27FC236}">
                <a16:creationId xmlns:a16="http://schemas.microsoft.com/office/drawing/2014/main" id="{F1817CEF-FC12-95A6-4880-9F8ABD33972E}"/>
              </a:ext>
            </a:extLst>
          </p:cNvPr>
          <p:cNvSpPr txBox="1"/>
          <p:nvPr/>
        </p:nvSpPr>
        <p:spPr>
          <a:xfrm>
            <a:off x="8149166" y="635000"/>
            <a:ext cx="3968750"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endParaRPr lang="en-US"/>
          </a:p>
          <a:p>
            <a:pPr marL="228600" lvl="0" indent="-228600" rtl="0">
              <a:buFont typeface=""/>
              <a:buChar char="•"/>
            </a:pPr>
            <a:r>
              <a:rPr lang="en-US" sz="1200" baseline="0">
                <a:latin typeface="Calibri"/>
                <a:ea typeface="Arial"/>
                <a:cs typeface="Arial"/>
              </a:rPr>
              <a:t>Toyota Production System — Toyota official: </a:t>
            </a:r>
            <a:r>
              <a:rPr lang="en-US" sz="1200" baseline="0">
                <a:latin typeface="Calibri"/>
                <a:ea typeface="Arial"/>
                <a:cs typeface="Arial"/>
                <a:hlinkClick r:id="rId6">
                  <a:extLst>
                    <a:ext uri="{A12FA001-AC4F-418D-AE19-62706E023703}">
                      <ahyp:hlinkClr xmlns:ahyp="http://schemas.microsoft.com/office/drawing/2018/hyperlinkcolor" val="tx"/>
                    </a:ext>
                  </a:extLst>
                </a:hlinkClick>
              </a:rPr>
              <a:t>https://global.toyota/en/company/vision-and-philosophy/production-system/index.html</a:t>
            </a:r>
            <a:r>
              <a:rPr lang="en-US" sz="1200">
                <a:latin typeface="Calibri"/>
                <a:ea typeface="Arial"/>
                <a:cs typeface="Arial"/>
                <a:hlinkClick r:id="rId6">
                  <a:extLst>
                    <a:ext uri="{A12FA001-AC4F-418D-AE19-62706E023703}">
                      <ahyp:hlinkClr xmlns:ahyp="http://schemas.microsoft.com/office/drawing/2018/hyperlinkcolor" val="tx"/>
                    </a:ext>
                  </a:extLst>
                </a:hlinkClick>
              </a:rPr>
              <a:t>​</a:t>
            </a:r>
          </a:p>
          <a:p>
            <a:endParaRPr lang="en-US" sz="1200">
              <a:latin typeface="Calibri"/>
              <a:ea typeface="Arial"/>
              <a:cs typeface="Arial"/>
            </a:endParaRPr>
          </a:p>
          <a:p>
            <a:pPr marL="228600" lvl="0" indent="-228600" rtl="0">
              <a:buFont typeface=""/>
              <a:buChar char="•"/>
            </a:pPr>
            <a:r>
              <a:rPr lang="en-US" sz="1200" baseline="0">
                <a:latin typeface="Calibri"/>
                <a:ea typeface="Arial"/>
                <a:cs typeface="Arial"/>
              </a:rPr>
              <a:t>Prius 20th &amp; hybrid environmental impact — Toyota: </a:t>
            </a:r>
            <a:r>
              <a:rPr lang="en-US" sz="1200" baseline="0">
                <a:latin typeface="Calibri"/>
                <a:ea typeface="Arial"/>
                <a:cs typeface="Arial"/>
                <a:hlinkClick r:id="rId7">
                  <a:extLst>
                    <a:ext uri="{A12FA001-AC4F-418D-AE19-62706E023703}">
                      <ahyp:hlinkClr xmlns:ahyp="http://schemas.microsoft.com/office/drawing/2018/hyperlinkcolor" val="tx"/>
                    </a:ext>
                  </a:extLst>
                </a:hlinkClick>
              </a:rPr>
              <a:t>https://global.toyota/en/prius20th/innovation/environment/</a:t>
            </a:r>
            <a:r>
              <a:rPr lang="en-US" sz="1200">
                <a:latin typeface="Calibri"/>
                <a:ea typeface="Arial"/>
                <a:cs typeface="Arial"/>
                <a:hlinkClick r:id="rId7">
                  <a:extLst>
                    <a:ext uri="{A12FA001-AC4F-418D-AE19-62706E023703}">
                      <ahyp:hlinkClr xmlns:ahyp="http://schemas.microsoft.com/office/drawing/2018/hyperlinkcolor" val="tx"/>
                    </a:ext>
                  </a:extLst>
                </a:hlinkClick>
              </a:rPr>
              <a:t>​</a:t>
            </a:r>
          </a:p>
          <a:p>
            <a:endParaRPr lang="en-US" sz="1200">
              <a:latin typeface="Calibri"/>
              <a:ea typeface="Arial"/>
              <a:cs typeface="Arial"/>
            </a:endParaRPr>
          </a:p>
          <a:p>
            <a:pPr marL="228600" lvl="0" indent="-228600" rtl="0">
              <a:buFont typeface=""/>
              <a:buChar char="•"/>
            </a:pPr>
            <a:r>
              <a:rPr lang="en-US" sz="1200" baseline="0">
                <a:latin typeface="Calibri"/>
                <a:ea typeface="Arial"/>
                <a:cs typeface="Arial"/>
              </a:rPr>
              <a:t>MIRAI and fuel-cell systems — Toyota newsroom (2025): </a:t>
            </a:r>
            <a:r>
              <a:rPr lang="en-US" sz="1200" baseline="0">
                <a:latin typeface="Calibri"/>
                <a:ea typeface="Arial"/>
                <a:cs typeface="Arial"/>
                <a:hlinkClick r:id="rId8">
                  <a:extLst>
                    <a:ext uri="{A12FA001-AC4F-418D-AE19-62706E023703}">
                      <ahyp:hlinkClr xmlns:ahyp="http://schemas.microsoft.com/office/drawing/2018/hyperlinkcolor" val="tx"/>
                    </a:ext>
                  </a:extLst>
                </a:hlinkClick>
              </a:rPr>
              <a:t>https://global.toyota/en/newsroom/corporate/42218558.html</a:t>
            </a:r>
            <a:r>
              <a:rPr lang="en-US" sz="1200">
                <a:latin typeface="Calibri"/>
                <a:ea typeface="Arial"/>
                <a:cs typeface="Arial"/>
                <a:hlinkClick r:id="rId8">
                  <a:extLst>
                    <a:ext uri="{A12FA001-AC4F-418D-AE19-62706E023703}">
                      <ahyp:hlinkClr xmlns:ahyp="http://schemas.microsoft.com/office/drawing/2018/hyperlinkcolor" val="tx"/>
                    </a:ext>
                  </a:extLst>
                </a:hlinkClick>
              </a:rPr>
              <a:t>​</a:t>
            </a:r>
          </a:p>
          <a:p>
            <a:pPr marL="228600" indent="-228600">
              <a:buFont typeface=""/>
              <a:buChar char="•"/>
            </a:pPr>
            <a:endParaRPr lang="en-US" sz="1200">
              <a:latin typeface="Calibri"/>
              <a:ea typeface="Arial"/>
              <a:cs typeface="Arial"/>
            </a:endParaRPr>
          </a:p>
          <a:p>
            <a:pPr marL="228600" indent="-228600">
              <a:buFont typeface=""/>
              <a:buChar char="•"/>
            </a:pPr>
            <a:r>
              <a:rPr lang="en-US" sz="1200" baseline="0">
                <a:latin typeface="Calibri"/>
                <a:ea typeface="Arial"/>
                <a:cs typeface="Arial"/>
              </a:rPr>
              <a:t>Toyota Safety </a:t>
            </a:r>
            <a:r>
              <a:rPr lang="en-US" sz="1200">
                <a:latin typeface="Calibri"/>
                <a:ea typeface="Arial"/>
                <a:cs typeface="Arial"/>
              </a:rPr>
              <a:t>Sense</a:t>
            </a:r>
            <a:r>
              <a:rPr lang="en-US" sz="1200" baseline="0">
                <a:latin typeface="Calibri"/>
                <a:ea typeface="Arial"/>
                <a:cs typeface="Arial"/>
              </a:rPr>
              <a:t> history — Toyota Pressroom: </a:t>
            </a:r>
            <a:r>
              <a:rPr lang="en-US" sz="1200">
                <a:latin typeface="Calibri"/>
                <a:ea typeface="Arial"/>
                <a:cs typeface="Arial"/>
                <a:hlinkClick r:id="rId9">
                  <a:extLst>
                    <a:ext uri="{A12FA001-AC4F-418D-AE19-62706E023703}">
                      <ahyp:hlinkClr xmlns:ahyp="http://schemas.microsoft.com/office/drawing/2018/hyperlinkcolor" val="tx"/>
                    </a:ext>
                  </a:extLst>
                </a:hlinkClick>
              </a:rPr>
              <a:t>https</a:t>
            </a:r>
            <a:r>
              <a:rPr lang="en-US" sz="1200" baseline="0">
                <a:latin typeface="Calibri"/>
                <a:ea typeface="Arial"/>
                <a:cs typeface="Arial"/>
                <a:hlinkClick r:id="rId9">
                  <a:extLst>
                    <a:ext uri="{A12FA001-AC4F-418D-AE19-62706E023703}">
                      <ahyp:hlinkClr xmlns:ahyp="http://schemas.microsoft.com/office/drawing/2018/hyperlinkcolor" val="tx"/>
                    </a:ext>
                  </a:extLst>
                </a:hlinkClick>
              </a:rPr>
              <a:t>://pressroom.toyota.com/the-evolution-of-safety-at-toyota-part-2-toyota-safety-sense-for-all/</a:t>
            </a:r>
            <a:r>
              <a:rPr lang="en-US" sz="1200">
                <a:latin typeface="Calibri"/>
                <a:ea typeface="Arial"/>
                <a:cs typeface="Arial"/>
                <a:hlinkClick r:id="rId9">
                  <a:extLst>
                    <a:ext uri="{A12FA001-AC4F-418D-AE19-62706E023703}">
                      <ahyp:hlinkClr xmlns:ahyp="http://schemas.microsoft.com/office/drawing/2018/hyperlinkcolor" val="tx"/>
                    </a:ext>
                  </a:extLst>
                </a:hlinkClick>
              </a:rPr>
              <a:t>​</a:t>
            </a:r>
            <a:endParaRPr lang="en-US">
              <a:hlinkClick r:id="rId9">
                <a:extLst>
                  <a:ext uri="{A12FA001-AC4F-418D-AE19-62706E023703}">
                    <ahyp:hlinkClr xmlns:ahyp="http://schemas.microsoft.com/office/drawing/2018/hyperlinkcolor" val="tx"/>
                  </a:ext>
                </a:extLst>
              </a:hlinkClick>
            </a:endParaRPr>
          </a:p>
          <a:p>
            <a:pPr marL="228600" indent="-228600">
              <a:buFont typeface=""/>
              <a:buChar char="•"/>
            </a:pPr>
            <a:endParaRPr lang="en-US" sz="1200">
              <a:latin typeface="Calibri"/>
              <a:ea typeface="Arial"/>
              <a:cs typeface="Arial"/>
            </a:endParaRPr>
          </a:p>
          <a:p>
            <a:pPr marL="228600" indent="-228600">
              <a:buFont typeface=""/>
              <a:buChar char="•"/>
            </a:pPr>
            <a:r>
              <a:rPr lang="en-US" sz="1200" baseline="0">
                <a:latin typeface="Calibri"/>
                <a:ea typeface="Arial"/>
                <a:cs typeface="Arial"/>
              </a:rPr>
              <a:t>Toyota 2024 sales &amp; stats — Reuters (Jan 30, 2025): </a:t>
            </a:r>
            <a:r>
              <a:rPr lang="en-US" sz="1200" baseline="0">
                <a:latin typeface="Calibri"/>
                <a:ea typeface="Arial"/>
                <a:cs typeface="Arial"/>
                <a:hlinkClick r:id="rId10">
                  <a:extLst>
                    <a:ext uri="{A12FA001-AC4F-418D-AE19-62706E023703}">
                      <ahyp:hlinkClr xmlns:ahyp="http://schemas.microsoft.com/office/drawing/2018/hyperlinkcolor" val="tx"/>
                    </a:ext>
                  </a:extLst>
                </a:hlinkClick>
              </a:rPr>
              <a:t>https://www.reuters.com/business/autos-transportation/</a:t>
            </a:r>
            <a:r>
              <a:rPr lang="en-US" sz="1200">
                <a:latin typeface="Calibri"/>
                <a:ea typeface="Arial"/>
                <a:cs typeface="Arial"/>
                <a:hlinkClick r:id="rId10">
                  <a:extLst>
                    <a:ext uri="{A12FA001-AC4F-418D-AE19-62706E023703}">
                      <ahyp:hlinkClr xmlns:ahyp="http://schemas.microsoft.com/office/drawing/2018/hyperlinkcolor" val="tx"/>
                    </a:ext>
                  </a:extLst>
                </a:hlinkClick>
              </a:rPr>
              <a:t>toyota-sells-108-million-vehicles-2024-remain-worlds-top-selling-automaker-2025-01-30</a:t>
            </a:r>
            <a:r>
              <a:rPr lang="en-US" sz="1200" baseline="0">
                <a:latin typeface="Calibri"/>
                <a:ea typeface="Arial"/>
                <a:cs typeface="Arial"/>
                <a:hlinkClick r:id="rId10">
                  <a:extLst>
                    <a:ext uri="{A12FA001-AC4F-418D-AE19-62706E023703}">
                      <ahyp:hlinkClr xmlns:ahyp="http://schemas.microsoft.com/office/drawing/2018/hyperlinkcolor" val="tx"/>
                    </a:ext>
                  </a:extLst>
                </a:hlinkClick>
              </a:rPr>
              <a:t>/</a:t>
            </a:r>
            <a:r>
              <a:rPr lang="en-US" sz="1200">
                <a:latin typeface="Calibri"/>
                <a:ea typeface="Arial"/>
                <a:cs typeface="Arial"/>
                <a:hlinkClick r:id="rId10">
                  <a:extLst>
                    <a:ext uri="{A12FA001-AC4F-418D-AE19-62706E023703}">
                      <ahyp:hlinkClr xmlns:ahyp="http://schemas.microsoft.com/office/drawing/2018/hyperlinkcolor" val="tx"/>
                    </a:ext>
                  </a:extLst>
                </a:hlinkClick>
              </a:rPr>
              <a:t>​</a:t>
            </a:r>
            <a:endParaRPr lang="en-US"/>
          </a:p>
          <a:p>
            <a:pPr marL="228600" indent="-228600">
              <a:buFont typeface=""/>
              <a:buChar char="•"/>
            </a:pPr>
            <a:endParaRPr lang="en-US" sz="1200">
              <a:latin typeface="Calibri"/>
              <a:ea typeface="Arial"/>
              <a:cs typeface="Arial"/>
            </a:endParaRPr>
          </a:p>
          <a:p>
            <a:pPr marL="228600" lvl="0" indent="-228600" rtl="0">
              <a:buFont typeface=""/>
              <a:buChar char="•"/>
            </a:pPr>
            <a:r>
              <a:rPr lang="en-US" sz="1200" baseline="0">
                <a:latin typeface="Calibri"/>
                <a:ea typeface="Arial"/>
                <a:cs typeface="Arial"/>
              </a:rPr>
              <a:t>Toyota Integrated Report 2024 (PDF): </a:t>
            </a:r>
            <a:r>
              <a:rPr lang="en-US" sz="1200" baseline="0">
                <a:latin typeface="Calibri"/>
                <a:ea typeface="Arial"/>
                <a:cs typeface="Arial"/>
                <a:hlinkClick r:id="rId11"/>
              </a:rPr>
              <a:t>https://global.toyota/pages/global_toyota/ir/library/annual/2024_001_integrated_en.pdf</a:t>
            </a:r>
            <a:endParaRPr lang="en-US" baseline="0">
              <a:latin typeface="Aptos" panose="020B0004020202020204"/>
              <a:ea typeface="Arial"/>
              <a:cs typeface="Arial"/>
            </a:endParaRPr>
          </a:p>
          <a:p>
            <a:pPr marL="228600" indent="-228600">
              <a:buFont typeface=""/>
              <a:buChar char="•"/>
            </a:pPr>
            <a:endParaRPr lang="en-US" sz="1200">
              <a:latin typeface="Calibri"/>
              <a:cs typeface="Arial"/>
            </a:endParaRPr>
          </a:p>
        </p:txBody>
      </p:sp>
    </p:spTree>
    <p:extLst>
      <p:ext uri="{BB962C8B-B14F-4D97-AF65-F5344CB8AC3E}">
        <p14:creationId xmlns:p14="http://schemas.microsoft.com/office/powerpoint/2010/main" val="26901742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9FB0070A83184A8206E8AB722F60C7" ma:contentTypeVersion="6" ma:contentTypeDescription="Create a new document." ma:contentTypeScope="" ma:versionID="968233aa8ef9e3c623f866545d491db2">
  <xsd:schema xmlns:xsd="http://www.w3.org/2001/XMLSchema" xmlns:xs="http://www.w3.org/2001/XMLSchema" xmlns:p="http://schemas.microsoft.com/office/2006/metadata/properties" xmlns:ns3="2fb9b754-ff8e-487c-b2c9-9bb8e92e13c5" targetNamespace="http://schemas.microsoft.com/office/2006/metadata/properties" ma:root="true" ma:fieldsID="73940f5b8668619e9cbff857355a90d0" ns3:_="">
    <xsd:import namespace="2fb9b754-ff8e-487c-b2c9-9bb8e92e13c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b9b754-ff8e-487c-b2c9-9bb8e92e13c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fb9b754-ff8e-487c-b2c9-9bb8e92e13c5" xsi:nil="true"/>
  </documentManagement>
</p:properties>
</file>

<file path=customXml/itemProps1.xml><?xml version="1.0" encoding="utf-8"?>
<ds:datastoreItem xmlns:ds="http://schemas.openxmlformats.org/officeDocument/2006/customXml" ds:itemID="{DDE3C2AF-16F2-4925-A540-7042C6DA7E2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b9b754-ff8e-487c-b2c9-9bb8e92e13c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16355E0-FA0F-48F9-9588-B25D7EA0DB15}">
  <ds:schemaRefs>
    <ds:schemaRef ds:uri="http://schemas.microsoft.com/sharepoint/v3/contenttype/forms"/>
  </ds:schemaRefs>
</ds:datastoreItem>
</file>

<file path=customXml/itemProps3.xml><?xml version="1.0" encoding="utf-8"?>
<ds:datastoreItem xmlns:ds="http://schemas.openxmlformats.org/officeDocument/2006/customXml" ds:itemID="{A4E546D0-32F7-4396-9C5C-F609E43DD638}">
  <ds:schemaRefs>
    <ds:schemaRef ds:uri="http://purl.org/dc/dcmitype/"/>
    <ds:schemaRef ds:uri="http://purl.org/dc/terms/"/>
    <ds:schemaRef ds:uri="http://schemas.microsoft.com/office/2006/metadata/properties"/>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2fb9b754-ff8e-487c-b2c9-9bb8e92e13c5"/>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office theme</Template>
  <TotalTime>6</TotalTime>
  <Words>2440</Words>
  <Application>Microsoft Office PowerPoint</Application>
  <PresentationFormat>Widescreen</PresentationFormat>
  <Paragraphs>188</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Aptos Display</vt:lpstr>
      <vt:lpstr>Arial</vt:lpstr>
      <vt:lpstr>Calibri</vt:lpstr>
      <vt:lpstr>Open Sans</vt:lpstr>
      <vt:lpstr>Trade Gothic Next Cond</vt:lpstr>
      <vt:lpstr>office theme</vt:lpstr>
      <vt:lpstr>Table of contents</vt:lpstr>
      <vt:lpstr>PowerPoint Presentation</vt:lpstr>
      <vt:lpstr>Company Overview</vt:lpstr>
      <vt:lpstr>Size structure &amp; Market presence</vt:lpstr>
      <vt:lpstr>Annual revenues and major markets</vt:lpstr>
      <vt:lpstr>Key products and services</vt:lpstr>
      <vt:lpstr>SWOT Analysis </vt:lpstr>
      <vt:lpstr>Pest analysis </vt:lpstr>
      <vt:lpstr>Impact of Globalisation</vt:lpstr>
      <vt:lpstr>Influence of Toyota's Innovation  </vt:lpstr>
      <vt:lpstr>PowerPoint Presentation</vt:lpstr>
      <vt:lpstr>PowerPoint Presentation</vt:lpstr>
      <vt:lpstr>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Table of contents</dc:title>
  <dc:creator>Hazir Hussain</dc:creator>
  <cp:lastModifiedBy>Hazir Hussain (2322707)</cp:lastModifiedBy>
  <cp:revision>5</cp:revision>
  <dcterms:created xsi:type="dcterms:W3CDTF">2025-10-06T08:06:51Z</dcterms:created>
  <dcterms:modified xsi:type="dcterms:W3CDTF">2025-10-10T10:21:01Z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0x010100609FB0070A83184A8206E8AB722F60C7</vt:lpwstr>
  </property>
</Properties>
</file>