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93" r:id="rId2"/>
    <p:sldId id="300" r:id="rId3"/>
    <p:sldId id="311" r:id="rId4"/>
    <p:sldId id="294" r:id="rId5"/>
    <p:sldId id="295" r:id="rId6"/>
    <p:sldId id="297" r:id="rId7"/>
    <p:sldId id="308" r:id="rId8"/>
    <p:sldId id="290" r:id="rId9"/>
    <p:sldId id="388" r:id="rId10"/>
    <p:sldId id="289" r:id="rId11"/>
    <p:sldId id="392" r:id="rId12"/>
    <p:sldId id="506" r:id="rId13"/>
    <p:sldId id="403" r:id="rId14"/>
    <p:sldId id="507" r:id="rId15"/>
    <p:sldId id="508" r:id="rId16"/>
    <p:sldId id="277" r:id="rId17"/>
    <p:sldId id="278" r:id="rId18"/>
    <p:sldId id="286" r:id="rId19"/>
    <p:sldId id="287" r:id="rId20"/>
    <p:sldId id="285" r:id="rId21"/>
    <p:sldId id="280" r:id="rId22"/>
    <p:sldId id="279" r:id="rId23"/>
    <p:sldId id="310" r:id="rId24"/>
    <p:sldId id="281" r:id="rId25"/>
    <p:sldId id="298" r:id="rId26"/>
    <p:sldId id="299" r:id="rId27"/>
    <p:sldId id="301" r:id="rId28"/>
    <p:sldId id="302" r:id="rId29"/>
    <p:sldId id="303" r:id="rId30"/>
    <p:sldId id="304" r:id="rId31"/>
    <p:sldId id="305" r:id="rId32"/>
    <p:sldId id="258" r:id="rId33"/>
    <p:sldId id="307" r:id="rId34"/>
    <p:sldId id="306" r:id="rId35"/>
    <p:sldId id="312" r:id="rId36"/>
    <p:sldId id="309" r:id="rId37"/>
    <p:sldId id="509" r:id="rId38"/>
    <p:sldId id="510" r:id="rId39"/>
    <p:sldId id="511" r:id="rId40"/>
    <p:sldId id="512" r:id="rId41"/>
    <p:sldId id="513" r:id="rId42"/>
    <p:sldId id="514" r:id="rId43"/>
    <p:sldId id="518" r:id="rId44"/>
    <p:sldId id="519" r:id="rId45"/>
    <p:sldId id="520" r:id="rId4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330D5C-E9EB-4184-806D-8BF5D2DF49CD}" v="13" dt="2026-01-20T13:56:12.2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67055" autoAdjust="0"/>
  </p:normalViewPr>
  <p:slideViewPr>
    <p:cSldViewPr snapToGrid="0">
      <p:cViewPr>
        <p:scale>
          <a:sx n="63" d="100"/>
          <a:sy n="63" d="100"/>
        </p:scale>
        <p:origin x="69"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953DD9-9C2C-4621-BC6A-655FC9603E51}"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242487C3-C7FC-4E38-B065-EEBB11F8F44D}">
      <dgm:prSet/>
      <dgm:spPr/>
      <dgm:t>
        <a:bodyPr/>
        <a:lstStyle/>
        <a:p>
          <a:r>
            <a:rPr lang="en-GB" b="0"/>
            <a:t>Define what a repeat victim is</a:t>
          </a:r>
          <a:endParaRPr lang="en-US"/>
        </a:p>
      </dgm:t>
    </dgm:pt>
    <dgm:pt modelId="{B8B26E72-DAB9-43C1-BF21-BBC1F9FBE96A}" type="parTrans" cxnId="{47E2DCDC-3FB9-489B-8D70-F28DEB8172C3}">
      <dgm:prSet/>
      <dgm:spPr/>
      <dgm:t>
        <a:bodyPr/>
        <a:lstStyle/>
        <a:p>
          <a:endParaRPr lang="en-US"/>
        </a:p>
      </dgm:t>
    </dgm:pt>
    <dgm:pt modelId="{C80B1BBC-00B1-4000-A187-4B678A24766F}" type="sibTrans" cxnId="{47E2DCDC-3FB9-489B-8D70-F28DEB8172C3}">
      <dgm:prSet phldrT="01" phldr="0"/>
      <dgm:spPr/>
      <dgm:t>
        <a:bodyPr/>
        <a:lstStyle/>
        <a:p>
          <a:r>
            <a:rPr lang="en-US"/>
            <a:t>01</a:t>
          </a:r>
        </a:p>
      </dgm:t>
    </dgm:pt>
    <dgm:pt modelId="{AC70497A-DA6E-4E9B-829E-CD3F24DD0ED5}">
      <dgm:prSet/>
      <dgm:spPr/>
      <dgm:t>
        <a:bodyPr/>
        <a:lstStyle/>
        <a:p>
          <a:r>
            <a:rPr lang="en-GB" b="0"/>
            <a:t>Describe the impact that crime has on repeat victims</a:t>
          </a:r>
          <a:endParaRPr lang="en-US"/>
        </a:p>
      </dgm:t>
    </dgm:pt>
    <dgm:pt modelId="{9FF212B7-B311-4699-B38C-54239AF675A8}" type="parTrans" cxnId="{41D637BD-6595-4DB1-8D0E-39F152BA3AB5}">
      <dgm:prSet/>
      <dgm:spPr/>
      <dgm:t>
        <a:bodyPr/>
        <a:lstStyle/>
        <a:p>
          <a:endParaRPr lang="en-US"/>
        </a:p>
      </dgm:t>
    </dgm:pt>
    <dgm:pt modelId="{661F35B3-F018-4767-BB27-47C533BAA304}" type="sibTrans" cxnId="{41D637BD-6595-4DB1-8D0E-39F152BA3AB5}">
      <dgm:prSet phldrT="02" phldr="0"/>
      <dgm:spPr/>
      <dgm:t>
        <a:bodyPr/>
        <a:lstStyle/>
        <a:p>
          <a:r>
            <a:rPr lang="en-US"/>
            <a:t>02</a:t>
          </a:r>
        </a:p>
      </dgm:t>
    </dgm:pt>
    <dgm:pt modelId="{FA77411F-23C3-4A3A-A94C-DDA6B31CC6FD}">
      <dgm:prSet/>
      <dgm:spPr/>
      <dgm:t>
        <a:bodyPr/>
        <a:lstStyle/>
        <a:p>
          <a:r>
            <a:rPr lang="en-GB" b="0"/>
            <a:t>State who could be considered as vulnerable</a:t>
          </a:r>
          <a:endParaRPr lang="en-US"/>
        </a:p>
      </dgm:t>
    </dgm:pt>
    <dgm:pt modelId="{580BE183-A973-408E-93A0-1EB1F6154951}" type="parTrans" cxnId="{449064A6-5476-46BA-B40A-72490822D12F}">
      <dgm:prSet/>
      <dgm:spPr/>
      <dgm:t>
        <a:bodyPr/>
        <a:lstStyle/>
        <a:p>
          <a:endParaRPr lang="en-US"/>
        </a:p>
      </dgm:t>
    </dgm:pt>
    <dgm:pt modelId="{B139ACF3-CFF1-4686-95D8-4DBDB7F449A7}" type="sibTrans" cxnId="{449064A6-5476-46BA-B40A-72490822D12F}">
      <dgm:prSet phldrT="03" phldr="0"/>
      <dgm:spPr/>
      <dgm:t>
        <a:bodyPr/>
        <a:lstStyle/>
        <a:p>
          <a:r>
            <a:rPr lang="en-US"/>
            <a:t>03</a:t>
          </a:r>
        </a:p>
      </dgm:t>
    </dgm:pt>
    <dgm:pt modelId="{F4F1CDDB-C3C0-4679-B028-2386FEB496D2}" type="pres">
      <dgm:prSet presAssocID="{36953DD9-9C2C-4621-BC6A-655FC9603E51}" presName="Name0" presStyleCnt="0">
        <dgm:presLayoutVars>
          <dgm:animLvl val="lvl"/>
          <dgm:resizeHandles val="exact"/>
        </dgm:presLayoutVars>
      </dgm:prSet>
      <dgm:spPr/>
    </dgm:pt>
    <dgm:pt modelId="{61A1C75E-4D0B-4926-8540-FEFE91C644E9}" type="pres">
      <dgm:prSet presAssocID="{242487C3-C7FC-4E38-B065-EEBB11F8F44D}" presName="compositeNode" presStyleCnt="0">
        <dgm:presLayoutVars>
          <dgm:bulletEnabled val="1"/>
        </dgm:presLayoutVars>
      </dgm:prSet>
      <dgm:spPr/>
    </dgm:pt>
    <dgm:pt modelId="{053055EF-8F86-498C-BCAC-89A90FF80169}" type="pres">
      <dgm:prSet presAssocID="{242487C3-C7FC-4E38-B065-EEBB11F8F44D}" presName="bgRect" presStyleLbl="alignNode1" presStyleIdx="0" presStyleCnt="3"/>
      <dgm:spPr/>
    </dgm:pt>
    <dgm:pt modelId="{06BD2FDD-5DDF-4DE6-96CF-C482E56D23AB}" type="pres">
      <dgm:prSet presAssocID="{C80B1BBC-00B1-4000-A187-4B678A24766F}" presName="sibTransNodeRect" presStyleLbl="alignNode1" presStyleIdx="0" presStyleCnt="3">
        <dgm:presLayoutVars>
          <dgm:chMax val="0"/>
          <dgm:bulletEnabled val="1"/>
        </dgm:presLayoutVars>
      </dgm:prSet>
      <dgm:spPr/>
    </dgm:pt>
    <dgm:pt modelId="{8CEE887C-328E-4322-8998-83B1EA4D7A8C}" type="pres">
      <dgm:prSet presAssocID="{242487C3-C7FC-4E38-B065-EEBB11F8F44D}" presName="nodeRect" presStyleLbl="alignNode1" presStyleIdx="0" presStyleCnt="3">
        <dgm:presLayoutVars>
          <dgm:bulletEnabled val="1"/>
        </dgm:presLayoutVars>
      </dgm:prSet>
      <dgm:spPr/>
    </dgm:pt>
    <dgm:pt modelId="{6C003233-B05D-440F-BB85-EF117852E9E9}" type="pres">
      <dgm:prSet presAssocID="{C80B1BBC-00B1-4000-A187-4B678A24766F}" presName="sibTrans" presStyleCnt="0"/>
      <dgm:spPr/>
    </dgm:pt>
    <dgm:pt modelId="{BB3E30DE-F7A4-4602-8A71-7C187CCD25CE}" type="pres">
      <dgm:prSet presAssocID="{AC70497A-DA6E-4E9B-829E-CD3F24DD0ED5}" presName="compositeNode" presStyleCnt="0">
        <dgm:presLayoutVars>
          <dgm:bulletEnabled val="1"/>
        </dgm:presLayoutVars>
      </dgm:prSet>
      <dgm:spPr/>
    </dgm:pt>
    <dgm:pt modelId="{410CD7C5-09B5-4170-AC12-EEA749CFC0E1}" type="pres">
      <dgm:prSet presAssocID="{AC70497A-DA6E-4E9B-829E-CD3F24DD0ED5}" presName="bgRect" presStyleLbl="alignNode1" presStyleIdx="1" presStyleCnt="3"/>
      <dgm:spPr/>
    </dgm:pt>
    <dgm:pt modelId="{A643E5BD-F6DF-44EC-B40A-24DE7DEEB654}" type="pres">
      <dgm:prSet presAssocID="{661F35B3-F018-4767-BB27-47C533BAA304}" presName="sibTransNodeRect" presStyleLbl="alignNode1" presStyleIdx="1" presStyleCnt="3">
        <dgm:presLayoutVars>
          <dgm:chMax val="0"/>
          <dgm:bulletEnabled val="1"/>
        </dgm:presLayoutVars>
      </dgm:prSet>
      <dgm:spPr/>
    </dgm:pt>
    <dgm:pt modelId="{D0950285-63B7-4B5C-A938-27872B5BA127}" type="pres">
      <dgm:prSet presAssocID="{AC70497A-DA6E-4E9B-829E-CD3F24DD0ED5}" presName="nodeRect" presStyleLbl="alignNode1" presStyleIdx="1" presStyleCnt="3">
        <dgm:presLayoutVars>
          <dgm:bulletEnabled val="1"/>
        </dgm:presLayoutVars>
      </dgm:prSet>
      <dgm:spPr/>
    </dgm:pt>
    <dgm:pt modelId="{8F7DFB84-31ED-4822-9419-E8319DCDE601}" type="pres">
      <dgm:prSet presAssocID="{661F35B3-F018-4767-BB27-47C533BAA304}" presName="sibTrans" presStyleCnt="0"/>
      <dgm:spPr/>
    </dgm:pt>
    <dgm:pt modelId="{16ECAC7E-241B-45A8-8528-E69C62A41F46}" type="pres">
      <dgm:prSet presAssocID="{FA77411F-23C3-4A3A-A94C-DDA6B31CC6FD}" presName="compositeNode" presStyleCnt="0">
        <dgm:presLayoutVars>
          <dgm:bulletEnabled val="1"/>
        </dgm:presLayoutVars>
      </dgm:prSet>
      <dgm:spPr/>
    </dgm:pt>
    <dgm:pt modelId="{F3D788BD-F5D6-4B02-B8DD-68A084D2ED5B}" type="pres">
      <dgm:prSet presAssocID="{FA77411F-23C3-4A3A-A94C-DDA6B31CC6FD}" presName="bgRect" presStyleLbl="alignNode1" presStyleIdx="2" presStyleCnt="3"/>
      <dgm:spPr/>
    </dgm:pt>
    <dgm:pt modelId="{7DDB8ED9-76DE-4EB2-8685-20822C97D956}" type="pres">
      <dgm:prSet presAssocID="{B139ACF3-CFF1-4686-95D8-4DBDB7F449A7}" presName="sibTransNodeRect" presStyleLbl="alignNode1" presStyleIdx="2" presStyleCnt="3">
        <dgm:presLayoutVars>
          <dgm:chMax val="0"/>
          <dgm:bulletEnabled val="1"/>
        </dgm:presLayoutVars>
      </dgm:prSet>
      <dgm:spPr/>
    </dgm:pt>
    <dgm:pt modelId="{9A8A7B78-F7B1-42FC-874C-1A0AC8AD2BDE}" type="pres">
      <dgm:prSet presAssocID="{FA77411F-23C3-4A3A-A94C-DDA6B31CC6FD}" presName="nodeRect" presStyleLbl="alignNode1" presStyleIdx="2" presStyleCnt="3">
        <dgm:presLayoutVars>
          <dgm:bulletEnabled val="1"/>
        </dgm:presLayoutVars>
      </dgm:prSet>
      <dgm:spPr/>
    </dgm:pt>
  </dgm:ptLst>
  <dgm:cxnLst>
    <dgm:cxn modelId="{8CAF550F-7096-49A3-AAA4-8D83523DE924}" type="presOf" srcId="{242487C3-C7FC-4E38-B065-EEBB11F8F44D}" destId="{053055EF-8F86-498C-BCAC-89A90FF80169}" srcOrd="0" destOrd="0" presId="urn:microsoft.com/office/officeart/2016/7/layout/LinearBlockProcessNumbered"/>
    <dgm:cxn modelId="{B6D0F410-66D7-4ED9-9281-9D85752BA0DD}" type="presOf" srcId="{FA77411F-23C3-4A3A-A94C-DDA6B31CC6FD}" destId="{9A8A7B78-F7B1-42FC-874C-1A0AC8AD2BDE}" srcOrd="1" destOrd="0" presId="urn:microsoft.com/office/officeart/2016/7/layout/LinearBlockProcessNumbered"/>
    <dgm:cxn modelId="{2FF5FD4D-4599-4151-AC4B-6D4D356DB34D}" type="presOf" srcId="{B139ACF3-CFF1-4686-95D8-4DBDB7F449A7}" destId="{7DDB8ED9-76DE-4EB2-8685-20822C97D956}" srcOrd="0" destOrd="0" presId="urn:microsoft.com/office/officeart/2016/7/layout/LinearBlockProcessNumbered"/>
    <dgm:cxn modelId="{47619D74-DED7-4B32-9A71-5C2C4FA7BF1E}" type="presOf" srcId="{661F35B3-F018-4767-BB27-47C533BAA304}" destId="{A643E5BD-F6DF-44EC-B40A-24DE7DEEB654}" srcOrd="0" destOrd="0" presId="urn:microsoft.com/office/officeart/2016/7/layout/LinearBlockProcessNumbered"/>
    <dgm:cxn modelId="{4AC0FC56-79D9-4BDB-BAA3-6203D764EA4B}" type="presOf" srcId="{FA77411F-23C3-4A3A-A94C-DDA6B31CC6FD}" destId="{F3D788BD-F5D6-4B02-B8DD-68A084D2ED5B}" srcOrd="0" destOrd="0" presId="urn:microsoft.com/office/officeart/2016/7/layout/LinearBlockProcessNumbered"/>
    <dgm:cxn modelId="{661E8983-C88B-4731-88A8-3EB6FDEA4E11}" type="presOf" srcId="{36953DD9-9C2C-4621-BC6A-655FC9603E51}" destId="{F4F1CDDB-C3C0-4679-B028-2386FEB496D2}" srcOrd="0" destOrd="0" presId="urn:microsoft.com/office/officeart/2016/7/layout/LinearBlockProcessNumbered"/>
    <dgm:cxn modelId="{449064A6-5476-46BA-B40A-72490822D12F}" srcId="{36953DD9-9C2C-4621-BC6A-655FC9603E51}" destId="{FA77411F-23C3-4A3A-A94C-DDA6B31CC6FD}" srcOrd="2" destOrd="0" parTransId="{580BE183-A973-408E-93A0-1EB1F6154951}" sibTransId="{B139ACF3-CFF1-4686-95D8-4DBDB7F449A7}"/>
    <dgm:cxn modelId="{90CC8DA8-1719-4D43-A761-26E865FA4900}" type="presOf" srcId="{AC70497A-DA6E-4E9B-829E-CD3F24DD0ED5}" destId="{410CD7C5-09B5-4170-AC12-EEA749CFC0E1}" srcOrd="0" destOrd="0" presId="urn:microsoft.com/office/officeart/2016/7/layout/LinearBlockProcessNumbered"/>
    <dgm:cxn modelId="{41D637BD-6595-4DB1-8D0E-39F152BA3AB5}" srcId="{36953DD9-9C2C-4621-BC6A-655FC9603E51}" destId="{AC70497A-DA6E-4E9B-829E-CD3F24DD0ED5}" srcOrd="1" destOrd="0" parTransId="{9FF212B7-B311-4699-B38C-54239AF675A8}" sibTransId="{661F35B3-F018-4767-BB27-47C533BAA304}"/>
    <dgm:cxn modelId="{01CD05BF-D260-428E-BBD2-068E8B37EE09}" type="presOf" srcId="{C80B1BBC-00B1-4000-A187-4B678A24766F}" destId="{06BD2FDD-5DDF-4DE6-96CF-C482E56D23AB}" srcOrd="0" destOrd="0" presId="urn:microsoft.com/office/officeart/2016/7/layout/LinearBlockProcessNumbered"/>
    <dgm:cxn modelId="{31B54FD9-15D7-43D7-B0B8-AAAFD673ED83}" type="presOf" srcId="{AC70497A-DA6E-4E9B-829E-CD3F24DD0ED5}" destId="{D0950285-63B7-4B5C-A938-27872B5BA127}" srcOrd="1" destOrd="0" presId="urn:microsoft.com/office/officeart/2016/7/layout/LinearBlockProcessNumbered"/>
    <dgm:cxn modelId="{6BA4DFDA-E6B8-4F00-8057-CC869355BA79}" type="presOf" srcId="{242487C3-C7FC-4E38-B065-EEBB11F8F44D}" destId="{8CEE887C-328E-4322-8998-83B1EA4D7A8C}" srcOrd="1" destOrd="0" presId="urn:microsoft.com/office/officeart/2016/7/layout/LinearBlockProcessNumbered"/>
    <dgm:cxn modelId="{47E2DCDC-3FB9-489B-8D70-F28DEB8172C3}" srcId="{36953DD9-9C2C-4621-BC6A-655FC9603E51}" destId="{242487C3-C7FC-4E38-B065-EEBB11F8F44D}" srcOrd="0" destOrd="0" parTransId="{B8B26E72-DAB9-43C1-BF21-BBC1F9FBE96A}" sibTransId="{C80B1BBC-00B1-4000-A187-4B678A24766F}"/>
    <dgm:cxn modelId="{CBB529B6-82B4-416E-8C61-27202AD20F92}" type="presParOf" srcId="{F4F1CDDB-C3C0-4679-B028-2386FEB496D2}" destId="{61A1C75E-4D0B-4926-8540-FEFE91C644E9}" srcOrd="0" destOrd="0" presId="urn:microsoft.com/office/officeart/2016/7/layout/LinearBlockProcessNumbered"/>
    <dgm:cxn modelId="{BBF0A513-1DEC-4568-ACE6-F28AB5617E58}" type="presParOf" srcId="{61A1C75E-4D0B-4926-8540-FEFE91C644E9}" destId="{053055EF-8F86-498C-BCAC-89A90FF80169}" srcOrd="0" destOrd="0" presId="urn:microsoft.com/office/officeart/2016/7/layout/LinearBlockProcessNumbered"/>
    <dgm:cxn modelId="{BF735E3D-0C06-49DC-B38B-3C537419391F}" type="presParOf" srcId="{61A1C75E-4D0B-4926-8540-FEFE91C644E9}" destId="{06BD2FDD-5DDF-4DE6-96CF-C482E56D23AB}" srcOrd="1" destOrd="0" presId="urn:microsoft.com/office/officeart/2016/7/layout/LinearBlockProcessNumbered"/>
    <dgm:cxn modelId="{5A71FF0F-14EA-44E1-9DEE-3BCABA839115}" type="presParOf" srcId="{61A1C75E-4D0B-4926-8540-FEFE91C644E9}" destId="{8CEE887C-328E-4322-8998-83B1EA4D7A8C}" srcOrd="2" destOrd="0" presId="urn:microsoft.com/office/officeart/2016/7/layout/LinearBlockProcessNumbered"/>
    <dgm:cxn modelId="{A7570A3F-787B-49A9-A97F-702DE4B3DCBC}" type="presParOf" srcId="{F4F1CDDB-C3C0-4679-B028-2386FEB496D2}" destId="{6C003233-B05D-440F-BB85-EF117852E9E9}" srcOrd="1" destOrd="0" presId="urn:microsoft.com/office/officeart/2016/7/layout/LinearBlockProcessNumbered"/>
    <dgm:cxn modelId="{71CFE341-5410-44C3-8CDF-00260F8331EB}" type="presParOf" srcId="{F4F1CDDB-C3C0-4679-B028-2386FEB496D2}" destId="{BB3E30DE-F7A4-4602-8A71-7C187CCD25CE}" srcOrd="2" destOrd="0" presId="urn:microsoft.com/office/officeart/2016/7/layout/LinearBlockProcessNumbered"/>
    <dgm:cxn modelId="{39F45DFE-DF99-4627-A532-DFCBD9A8226E}" type="presParOf" srcId="{BB3E30DE-F7A4-4602-8A71-7C187CCD25CE}" destId="{410CD7C5-09B5-4170-AC12-EEA749CFC0E1}" srcOrd="0" destOrd="0" presId="urn:microsoft.com/office/officeart/2016/7/layout/LinearBlockProcessNumbered"/>
    <dgm:cxn modelId="{FE2B9915-902A-4CDC-ADBC-AD3718BC2B3F}" type="presParOf" srcId="{BB3E30DE-F7A4-4602-8A71-7C187CCD25CE}" destId="{A643E5BD-F6DF-44EC-B40A-24DE7DEEB654}" srcOrd="1" destOrd="0" presId="urn:microsoft.com/office/officeart/2016/7/layout/LinearBlockProcessNumbered"/>
    <dgm:cxn modelId="{DA536BEC-746B-4FCD-80A4-C72302ACF375}" type="presParOf" srcId="{BB3E30DE-F7A4-4602-8A71-7C187CCD25CE}" destId="{D0950285-63B7-4B5C-A938-27872B5BA127}" srcOrd="2" destOrd="0" presId="urn:microsoft.com/office/officeart/2016/7/layout/LinearBlockProcessNumbered"/>
    <dgm:cxn modelId="{2BB55BBC-B7F9-43CF-B782-63E5838CBFAC}" type="presParOf" srcId="{F4F1CDDB-C3C0-4679-B028-2386FEB496D2}" destId="{8F7DFB84-31ED-4822-9419-E8319DCDE601}" srcOrd="3" destOrd="0" presId="urn:microsoft.com/office/officeart/2016/7/layout/LinearBlockProcessNumbered"/>
    <dgm:cxn modelId="{3C2255C0-B647-43FC-8EB5-4B10C55348BD}" type="presParOf" srcId="{F4F1CDDB-C3C0-4679-B028-2386FEB496D2}" destId="{16ECAC7E-241B-45A8-8528-E69C62A41F46}" srcOrd="4" destOrd="0" presId="urn:microsoft.com/office/officeart/2016/7/layout/LinearBlockProcessNumbered"/>
    <dgm:cxn modelId="{EA316EA3-71B1-4709-9978-ABA9C6BB955B}" type="presParOf" srcId="{16ECAC7E-241B-45A8-8528-E69C62A41F46}" destId="{F3D788BD-F5D6-4B02-B8DD-68A084D2ED5B}" srcOrd="0" destOrd="0" presId="urn:microsoft.com/office/officeart/2016/7/layout/LinearBlockProcessNumbered"/>
    <dgm:cxn modelId="{9C3C3571-8F2B-430A-B21D-FEA6CAD76B0F}" type="presParOf" srcId="{16ECAC7E-241B-45A8-8528-E69C62A41F46}" destId="{7DDB8ED9-76DE-4EB2-8685-20822C97D956}" srcOrd="1" destOrd="0" presId="urn:microsoft.com/office/officeart/2016/7/layout/LinearBlockProcessNumbered"/>
    <dgm:cxn modelId="{37CD02BB-834D-4AF3-8E41-3920A283CB97}" type="presParOf" srcId="{16ECAC7E-241B-45A8-8528-E69C62A41F46}" destId="{9A8A7B78-F7B1-42FC-874C-1A0AC8AD2BDE}"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C0920B-5210-4644-8DB6-4AA3EEA2AD5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3B7FCE2-317A-441B-9797-5ED2650F9320}">
      <dgm:prSet/>
      <dgm:spPr/>
      <dgm:t>
        <a:bodyPr/>
        <a:lstStyle/>
        <a:p>
          <a:r>
            <a:rPr lang="en-US" b="1" u="sng"/>
            <a:t>Social Services and Wellbeing (Wales) Act 2014</a:t>
          </a:r>
          <a:endParaRPr lang="en-US"/>
        </a:p>
      </dgm:t>
    </dgm:pt>
    <dgm:pt modelId="{D5F30647-9804-4588-BA28-093EB1CFA5BD}" type="parTrans" cxnId="{4214FBC9-2316-49C8-87F7-DE866EFF0CCA}">
      <dgm:prSet/>
      <dgm:spPr/>
      <dgm:t>
        <a:bodyPr/>
        <a:lstStyle/>
        <a:p>
          <a:endParaRPr lang="en-US"/>
        </a:p>
      </dgm:t>
    </dgm:pt>
    <dgm:pt modelId="{206A2216-6974-48A5-956A-608FC5CD8059}" type="sibTrans" cxnId="{4214FBC9-2316-49C8-87F7-DE866EFF0CCA}">
      <dgm:prSet/>
      <dgm:spPr/>
      <dgm:t>
        <a:bodyPr/>
        <a:lstStyle/>
        <a:p>
          <a:endParaRPr lang="en-US"/>
        </a:p>
      </dgm:t>
    </dgm:pt>
    <dgm:pt modelId="{B6961D18-98F9-4902-A8F7-C2D19A909B90}">
      <dgm:prSet/>
      <dgm:spPr/>
      <dgm:t>
        <a:bodyPr/>
        <a:lstStyle/>
        <a:p>
          <a:r>
            <a:rPr lang="en-US" b="1"/>
            <a:t>Section 128  Duty to report adults at risk</a:t>
          </a:r>
          <a:endParaRPr lang="en-US"/>
        </a:p>
      </dgm:t>
    </dgm:pt>
    <dgm:pt modelId="{DD6061E2-4268-401A-9DC8-00363FAFEB2F}" type="parTrans" cxnId="{29B44D08-8DA3-440A-ADB4-3C5045A3A393}">
      <dgm:prSet/>
      <dgm:spPr/>
      <dgm:t>
        <a:bodyPr/>
        <a:lstStyle/>
        <a:p>
          <a:endParaRPr lang="en-US"/>
        </a:p>
      </dgm:t>
    </dgm:pt>
    <dgm:pt modelId="{EC20A01B-83F9-485E-BF45-E2B81105D1E9}" type="sibTrans" cxnId="{29B44D08-8DA3-440A-ADB4-3C5045A3A393}">
      <dgm:prSet/>
      <dgm:spPr/>
      <dgm:t>
        <a:bodyPr/>
        <a:lstStyle/>
        <a:p>
          <a:endParaRPr lang="en-US"/>
        </a:p>
      </dgm:t>
    </dgm:pt>
    <dgm:pt modelId="{2AE6890A-8879-44E8-A1EA-940102D34B40}">
      <dgm:prSet/>
      <dgm:spPr/>
      <dgm:t>
        <a:bodyPr/>
        <a:lstStyle/>
        <a:p>
          <a:r>
            <a:rPr lang="en-US" b="1"/>
            <a:t>Relevant partners have a duty to report any incidents involving an Adult at Risk</a:t>
          </a:r>
          <a:endParaRPr lang="en-US"/>
        </a:p>
      </dgm:t>
    </dgm:pt>
    <dgm:pt modelId="{C0688B1B-D787-4FB1-959E-1ED70908FFE1}" type="parTrans" cxnId="{11BD2031-3EBD-40CA-9E61-E16D3A6F12CC}">
      <dgm:prSet/>
      <dgm:spPr/>
      <dgm:t>
        <a:bodyPr/>
        <a:lstStyle/>
        <a:p>
          <a:endParaRPr lang="en-US"/>
        </a:p>
      </dgm:t>
    </dgm:pt>
    <dgm:pt modelId="{9464E561-1AA3-43D7-8BC0-FA923BBF6EBD}" type="sibTrans" cxnId="{11BD2031-3EBD-40CA-9E61-E16D3A6F12CC}">
      <dgm:prSet/>
      <dgm:spPr/>
      <dgm:t>
        <a:bodyPr/>
        <a:lstStyle/>
        <a:p>
          <a:endParaRPr lang="en-US"/>
        </a:p>
      </dgm:t>
    </dgm:pt>
    <dgm:pt modelId="{1E26798A-9796-43CB-9877-924164365E11}" type="pres">
      <dgm:prSet presAssocID="{DAC0920B-5210-4644-8DB6-4AA3EEA2AD50}" presName="linear" presStyleCnt="0">
        <dgm:presLayoutVars>
          <dgm:animLvl val="lvl"/>
          <dgm:resizeHandles val="exact"/>
        </dgm:presLayoutVars>
      </dgm:prSet>
      <dgm:spPr/>
    </dgm:pt>
    <dgm:pt modelId="{A7C46152-0C21-4ECA-B461-08AC3055A5E5}" type="pres">
      <dgm:prSet presAssocID="{03B7FCE2-317A-441B-9797-5ED2650F9320}" presName="parentText" presStyleLbl="node1" presStyleIdx="0" presStyleCnt="3">
        <dgm:presLayoutVars>
          <dgm:chMax val="0"/>
          <dgm:bulletEnabled val="1"/>
        </dgm:presLayoutVars>
      </dgm:prSet>
      <dgm:spPr/>
    </dgm:pt>
    <dgm:pt modelId="{BF74444B-CEC0-44E6-BA3A-6DB0A1D8BFF6}" type="pres">
      <dgm:prSet presAssocID="{206A2216-6974-48A5-956A-608FC5CD8059}" presName="spacer" presStyleCnt="0"/>
      <dgm:spPr/>
    </dgm:pt>
    <dgm:pt modelId="{2B16A54D-0CFF-422E-A886-9A7EBBB2F042}" type="pres">
      <dgm:prSet presAssocID="{B6961D18-98F9-4902-A8F7-C2D19A909B90}" presName="parentText" presStyleLbl="node1" presStyleIdx="1" presStyleCnt="3">
        <dgm:presLayoutVars>
          <dgm:chMax val="0"/>
          <dgm:bulletEnabled val="1"/>
        </dgm:presLayoutVars>
      </dgm:prSet>
      <dgm:spPr/>
    </dgm:pt>
    <dgm:pt modelId="{817996E3-0F24-4644-8B03-6A8FC4775684}" type="pres">
      <dgm:prSet presAssocID="{EC20A01B-83F9-485E-BF45-E2B81105D1E9}" presName="spacer" presStyleCnt="0"/>
      <dgm:spPr/>
    </dgm:pt>
    <dgm:pt modelId="{480C8E5F-C060-4F2A-BE50-0B66725D3B9E}" type="pres">
      <dgm:prSet presAssocID="{2AE6890A-8879-44E8-A1EA-940102D34B40}" presName="parentText" presStyleLbl="node1" presStyleIdx="2" presStyleCnt="3">
        <dgm:presLayoutVars>
          <dgm:chMax val="0"/>
          <dgm:bulletEnabled val="1"/>
        </dgm:presLayoutVars>
      </dgm:prSet>
      <dgm:spPr/>
    </dgm:pt>
  </dgm:ptLst>
  <dgm:cxnLst>
    <dgm:cxn modelId="{29B44D08-8DA3-440A-ADB4-3C5045A3A393}" srcId="{DAC0920B-5210-4644-8DB6-4AA3EEA2AD50}" destId="{B6961D18-98F9-4902-A8F7-C2D19A909B90}" srcOrd="1" destOrd="0" parTransId="{DD6061E2-4268-401A-9DC8-00363FAFEB2F}" sibTransId="{EC20A01B-83F9-485E-BF45-E2B81105D1E9}"/>
    <dgm:cxn modelId="{355BCB20-4316-44B8-91D9-042DF57D673E}" type="presOf" srcId="{DAC0920B-5210-4644-8DB6-4AA3EEA2AD50}" destId="{1E26798A-9796-43CB-9877-924164365E11}" srcOrd="0" destOrd="0" presId="urn:microsoft.com/office/officeart/2005/8/layout/vList2"/>
    <dgm:cxn modelId="{11BD2031-3EBD-40CA-9E61-E16D3A6F12CC}" srcId="{DAC0920B-5210-4644-8DB6-4AA3EEA2AD50}" destId="{2AE6890A-8879-44E8-A1EA-940102D34B40}" srcOrd="2" destOrd="0" parTransId="{C0688B1B-D787-4FB1-959E-1ED70908FFE1}" sibTransId="{9464E561-1AA3-43D7-8BC0-FA923BBF6EBD}"/>
    <dgm:cxn modelId="{487A717B-9C82-4D1C-A137-8198B9513B45}" type="presOf" srcId="{03B7FCE2-317A-441B-9797-5ED2650F9320}" destId="{A7C46152-0C21-4ECA-B461-08AC3055A5E5}" srcOrd="0" destOrd="0" presId="urn:microsoft.com/office/officeart/2005/8/layout/vList2"/>
    <dgm:cxn modelId="{6D2878A3-2B5D-4FB2-BDE9-A5A41C69C77E}" type="presOf" srcId="{2AE6890A-8879-44E8-A1EA-940102D34B40}" destId="{480C8E5F-C060-4F2A-BE50-0B66725D3B9E}" srcOrd="0" destOrd="0" presId="urn:microsoft.com/office/officeart/2005/8/layout/vList2"/>
    <dgm:cxn modelId="{4214FBC9-2316-49C8-87F7-DE866EFF0CCA}" srcId="{DAC0920B-5210-4644-8DB6-4AA3EEA2AD50}" destId="{03B7FCE2-317A-441B-9797-5ED2650F9320}" srcOrd="0" destOrd="0" parTransId="{D5F30647-9804-4588-BA28-093EB1CFA5BD}" sibTransId="{206A2216-6974-48A5-956A-608FC5CD8059}"/>
    <dgm:cxn modelId="{017E70DD-AAB9-4970-8BCC-A4005267A98A}" type="presOf" srcId="{B6961D18-98F9-4902-A8F7-C2D19A909B90}" destId="{2B16A54D-0CFF-422E-A886-9A7EBBB2F042}" srcOrd="0" destOrd="0" presId="urn:microsoft.com/office/officeart/2005/8/layout/vList2"/>
    <dgm:cxn modelId="{20B1FF38-A91C-4237-906D-EA177C1BB27D}" type="presParOf" srcId="{1E26798A-9796-43CB-9877-924164365E11}" destId="{A7C46152-0C21-4ECA-B461-08AC3055A5E5}" srcOrd="0" destOrd="0" presId="urn:microsoft.com/office/officeart/2005/8/layout/vList2"/>
    <dgm:cxn modelId="{BE2CE6D3-0085-494B-BEA4-21C24DDA7D70}" type="presParOf" srcId="{1E26798A-9796-43CB-9877-924164365E11}" destId="{BF74444B-CEC0-44E6-BA3A-6DB0A1D8BFF6}" srcOrd="1" destOrd="0" presId="urn:microsoft.com/office/officeart/2005/8/layout/vList2"/>
    <dgm:cxn modelId="{57E9A13A-35B2-4A1B-AC35-5D2CEAA31382}" type="presParOf" srcId="{1E26798A-9796-43CB-9877-924164365E11}" destId="{2B16A54D-0CFF-422E-A886-9A7EBBB2F042}" srcOrd="2" destOrd="0" presId="urn:microsoft.com/office/officeart/2005/8/layout/vList2"/>
    <dgm:cxn modelId="{5D960769-DEAE-4ED1-AA94-5398026F9388}" type="presParOf" srcId="{1E26798A-9796-43CB-9877-924164365E11}" destId="{817996E3-0F24-4644-8B03-6A8FC4775684}" srcOrd="3" destOrd="0" presId="urn:microsoft.com/office/officeart/2005/8/layout/vList2"/>
    <dgm:cxn modelId="{85EC073A-7A8C-4A42-A9F5-01EA5A323842}" type="presParOf" srcId="{1E26798A-9796-43CB-9877-924164365E11}" destId="{480C8E5F-C060-4F2A-BE50-0B66725D3B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8F07D8-4146-4856-B19F-EEEDC2785C9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AC5745C-7A60-461D-B635-6EE05DAF0088}">
      <dgm:prSet/>
      <dgm:spPr/>
      <dgm:t>
        <a:bodyPr/>
        <a:lstStyle/>
        <a:p>
          <a:r>
            <a:rPr lang="en-GB"/>
            <a:t>Risk factors – are characteristics at the biological, psychological, family, community or cultural level that precede and are associated with a higher likelihood of negative outcomes.</a:t>
          </a:r>
          <a:endParaRPr lang="en-US"/>
        </a:p>
      </dgm:t>
    </dgm:pt>
    <dgm:pt modelId="{66F4898F-98F2-4E82-9354-0345FAB3E42F}" type="parTrans" cxnId="{E8791895-BB73-4288-9C24-1473268B138A}">
      <dgm:prSet/>
      <dgm:spPr/>
      <dgm:t>
        <a:bodyPr/>
        <a:lstStyle/>
        <a:p>
          <a:endParaRPr lang="en-US"/>
        </a:p>
      </dgm:t>
    </dgm:pt>
    <dgm:pt modelId="{85F3F7B8-6E4B-4F63-BDC3-F504A1065F34}" type="sibTrans" cxnId="{E8791895-BB73-4288-9C24-1473268B138A}">
      <dgm:prSet/>
      <dgm:spPr/>
      <dgm:t>
        <a:bodyPr/>
        <a:lstStyle/>
        <a:p>
          <a:endParaRPr lang="en-US"/>
        </a:p>
      </dgm:t>
    </dgm:pt>
    <dgm:pt modelId="{4607013D-5C3D-446C-884B-A030BBCEFFE8}">
      <dgm:prSet/>
      <dgm:spPr/>
      <dgm:t>
        <a:bodyPr/>
        <a:lstStyle/>
        <a:p>
          <a:r>
            <a:rPr lang="en-GB"/>
            <a:t>Protective factors are characteristics associated with a lower likelihood of negative outcomes or that reduce a risk factor’s impact. Protective factors may be seen as positive countering events.</a:t>
          </a:r>
          <a:endParaRPr lang="en-US"/>
        </a:p>
      </dgm:t>
    </dgm:pt>
    <dgm:pt modelId="{5B9C516F-4018-406C-859E-EDB6C6FEC64E}" type="parTrans" cxnId="{49AB8E9C-DEA5-4B25-B203-616019B48DB0}">
      <dgm:prSet/>
      <dgm:spPr/>
      <dgm:t>
        <a:bodyPr/>
        <a:lstStyle/>
        <a:p>
          <a:endParaRPr lang="en-US"/>
        </a:p>
      </dgm:t>
    </dgm:pt>
    <dgm:pt modelId="{0C4DEE19-14B4-4C87-AB31-B6220D7F1509}" type="sibTrans" cxnId="{49AB8E9C-DEA5-4B25-B203-616019B48DB0}">
      <dgm:prSet/>
      <dgm:spPr/>
      <dgm:t>
        <a:bodyPr/>
        <a:lstStyle/>
        <a:p>
          <a:endParaRPr lang="en-US"/>
        </a:p>
      </dgm:t>
    </dgm:pt>
    <dgm:pt modelId="{647DE763-22D5-4CD2-B0F2-DB964DE20AC0}" type="pres">
      <dgm:prSet presAssocID="{288F07D8-4146-4856-B19F-EEEDC2785C93}" presName="hierChild1" presStyleCnt="0">
        <dgm:presLayoutVars>
          <dgm:chPref val="1"/>
          <dgm:dir/>
          <dgm:animOne val="branch"/>
          <dgm:animLvl val="lvl"/>
          <dgm:resizeHandles/>
        </dgm:presLayoutVars>
      </dgm:prSet>
      <dgm:spPr/>
    </dgm:pt>
    <dgm:pt modelId="{87525A58-3F47-4DD2-AFB7-63A5666E85F6}" type="pres">
      <dgm:prSet presAssocID="{8AC5745C-7A60-461D-B635-6EE05DAF0088}" presName="hierRoot1" presStyleCnt="0"/>
      <dgm:spPr/>
    </dgm:pt>
    <dgm:pt modelId="{0FF65792-DABC-43D5-A87E-9EFDEBC09AA7}" type="pres">
      <dgm:prSet presAssocID="{8AC5745C-7A60-461D-B635-6EE05DAF0088}" presName="composite" presStyleCnt="0"/>
      <dgm:spPr/>
    </dgm:pt>
    <dgm:pt modelId="{A1D7E344-F043-4B4B-B96E-611E4898812A}" type="pres">
      <dgm:prSet presAssocID="{8AC5745C-7A60-461D-B635-6EE05DAF0088}" presName="background" presStyleLbl="node0" presStyleIdx="0" presStyleCnt="2"/>
      <dgm:spPr/>
    </dgm:pt>
    <dgm:pt modelId="{682B8305-70F5-45DC-A596-46F8ECADE487}" type="pres">
      <dgm:prSet presAssocID="{8AC5745C-7A60-461D-B635-6EE05DAF0088}" presName="text" presStyleLbl="fgAcc0" presStyleIdx="0" presStyleCnt="2">
        <dgm:presLayoutVars>
          <dgm:chPref val="3"/>
        </dgm:presLayoutVars>
      </dgm:prSet>
      <dgm:spPr/>
    </dgm:pt>
    <dgm:pt modelId="{A4323CB9-80FB-46BF-9FA4-C70937B937D4}" type="pres">
      <dgm:prSet presAssocID="{8AC5745C-7A60-461D-B635-6EE05DAF0088}" presName="hierChild2" presStyleCnt="0"/>
      <dgm:spPr/>
    </dgm:pt>
    <dgm:pt modelId="{75BFBB6D-2537-43C6-921F-3CD07AC75B95}" type="pres">
      <dgm:prSet presAssocID="{4607013D-5C3D-446C-884B-A030BBCEFFE8}" presName="hierRoot1" presStyleCnt="0"/>
      <dgm:spPr/>
    </dgm:pt>
    <dgm:pt modelId="{B523EC16-5675-4D10-B00F-32B64E3AE901}" type="pres">
      <dgm:prSet presAssocID="{4607013D-5C3D-446C-884B-A030BBCEFFE8}" presName="composite" presStyleCnt="0"/>
      <dgm:spPr/>
    </dgm:pt>
    <dgm:pt modelId="{2CEB3A6E-5BCA-4C92-920E-0A6F0B3FA738}" type="pres">
      <dgm:prSet presAssocID="{4607013D-5C3D-446C-884B-A030BBCEFFE8}" presName="background" presStyleLbl="node0" presStyleIdx="1" presStyleCnt="2"/>
      <dgm:spPr/>
    </dgm:pt>
    <dgm:pt modelId="{5C12103F-A2EF-40EF-A039-6DEA656F4142}" type="pres">
      <dgm:prSet presAssocID="{4607013D-5C3D-446C-884B-A030BBCEFFE8}" presName="text" presStyleLbl="fgAcc0" presStyleIdx="1" presStyleCnt="2">
        <dgm:presLayoutVars>
          <dgm:chPref val="3"/>
        </dgm:presLayoutVars>
      </dgm:prSet>
      <dgm:spPr/>
    </dgm:pt>
    <dgm:pt modelId="{9ECA3B6E-9B78-4851-9C0B-EB1D74001712}" type="pres">
      <dgm:prSet presAssocID="{4607013D-5C3D-446C-884B-A030BBCEFFE8}" presName="hierChild2" presStyleCnt="0"/>
      <dgm:spPr/>
    </dgm:pt>
  </dgm:ptLst>
  <dgm:cxnLst>
    <dgm:cxn modelId="{49BA9E8B-A6F5-400C-972C-F1A10457EA63}" type="presOf" srcId="{288F07D8-4146-4856-B19F-EEEDC2785C93}" destId="{647DE763-22D5-4CD2-B0F2-DB964DE20AC0}" srcOrd="0" destOrd="0" presId="urn:microsoft.com/office/officeart/2005/8/layout/hierarchy1"/>
    <dgm:cxn modelId="{E8791895-BB73-4288-9C24-1473268B138A}" srcId="{288F07D8-4146-4856-B19F-EEEDC2785C93}" destId="{8AC5745C-7A60-461D-B635-6EE05DAF0088}" srcOrd="0" destOrd="0" parTransId="{66F4898F-98F2-4E82-9354-0345FAB3E42F}" sibTransId="{85F3F7B8-6E4B-4F63-BDC3-F504A1065F34}"/>
    <dgm:cxn modelId="{49AB8E9C-DEA5-4B25-B203-616019B48DB0}" srcId="{288F07D8-4146-4856-B19F-EEEDC2785C93}" destId="{4607013D-5C3D-446C-884B-A030BBCEFFE8}" srcOrd="1" destOrd="0" parTransId="{5B9C516F-4018-406C-859E-EDB6C6FEC64E}" sibTransId="{0C4DEE19-14B4-4C87-AB31-B6220D7F1509}"/>
    <dgm:cxn modelId="{032A4ABD-5CF5-4F1C-86D8-AF6E9A34CBD7}" type="presOf" srcId="{4607013D-5C3D-446C-884B-A030BBCEFFE8}" destId="{5C12103F-A2EF-40EF-A039-6DEA656F4142}" srcOrd="0" destOrd="0" presId="urn:microsoft.com/office/officeart/2005/8/layout/hierarchy1"/>
    <dgm:cxn modelId="{0917A8E9-CA03-4518-B5AF-AF9B537E4FBB}" type="presOf" srcId="{8AC5745C-7A60-461D-B635-6EE05DAF0088}" destId="{682B8305-70F5-45DC-A596-46F8ECADE487}" srcOrd="0" destOrd="0" presId="urn:microsoft.com/office/officeart/2005/8/layout/hierarchy1"/>
    <dgm:cxn modelId="{FEB29581-4A8E-4611-817C-C0B661008132}" type="presParOf" srcId="{647DE763-22D5-4CD2-B0F2-DB964DE20AC0}" destId="{87525A58-3F47-4DD2-AFB7-63A5666E85F6}" srcOrd="0" destOrd="0" presId="urn:microsoft.com/office/officeart/2005/8/layout/hierarchy1"/>
    <dgm:cxn modelId="{C563FD53-8DB1-485F-BE4B-59D1F660D2F0}" type="presParOf" srcId="{87525A58-3F47-4DD2-AFB7-63A5666E85F6}" destId="{0FF65792-DABC-43D5-A87E-9EFDEBC09AA7}" srcOrd="0" destOrd="0" presId="urn:microsoft.com/office/officeart/2005/8/layout/hierarchy1"/>
    <dgm:cxn modelId="{82309D75-7EF6-466E-B3BD-1EF903607804}" type="presParOf" srcId="{0FF65792-DABC-43D5-A87E-9EFDEBC09AA7}" destId="{A1D7E344-F043-4B4B-B96E-611E4898812A}" srcOrd="0" destOrd="0" presId="urn:microsoft.com/office/officeart/2005/8/layout/hierarchy1"/>
    <dgm:cxn modelId="{0A63FAE2-8AF5-4940-A31D-C4E7282DB728}" type="presParOf" srcId="{0FF65792-DABC-43D5-A87E-9EFDEBC09AA7}" destId="{682B8305-70F5-45DC-A596-46F8ECADE487}" srcOrd="1" destOrd="0" presId="urn:microsoft.com/office/officeart/2005/8/layout/hierarchy1"/>
    <dgm:cxn modelId="{59B252EE-76B5-4A84-BCEF-DA0AB2C8DAB0}" type="presParOf" srcId="{87525A58-3F47-4DD2-AFB7-63A5666E85F6}" destId="{A4323CB9-80FB-46BF-9FA4-C70937B937D4}" srcOrd="1" destOrd="0" presId="urn:microsoft.com/office/officeart/2005/8/layout/hierarchy1"/>
    <dgm:cxn modelId="{2B72F831-13F1-457F-9A55-C4FC2F2D3728}" type="presParOf" srcId="{647DE763-22D5-4CD2-B0F2-DB964DE20AC0}" destId="{75BFBB6D-2537-43C6-921F-3CD07AC75B95}" srcOrd="1" destOrd="0" presId="urn:microsoft.com/office/officeart/2005/8/layout/hierarchy1"/>
    <dgm:cxn modelId="{50601D46-8868-4C57-B357-546E5BFC2565}" type="presParOf" srcId="{75BFBB6D-2537-43C6-921F-3CD07AC75B95}" destId="{B523EC16-5675-4D10-B00F-32B64E3AE901}" srcOrd="0" destOrd="0" presId="urn:microsoft.com/office/officeart/2005/8/layout/hierarchy1"/>
    <dgm:cxn modelId="{18AB52B8-9FF4-4261-ADB2-7DAB9C3A8C4F}" type="presParOf" srcId="{B523EC16-5675-4D10-B00F-32B64E3AE901}" destId="{2CEB3A6E-5BCA-4C92-920E-0A6F0B3FA738}" srcOrd="0" destOrd="0" presId="urn:microsoft.com/office/officeart/2005/8/layout/hierarchy1"/>
    <dgm:cxn modelId="{4285A13A-46F6-4727-B37D-D4E078FFBF1B}" type="presParOf" srcId="{B523EC16-5675-4D10-B00F-32B64E3AE901}" destId="{5C12103F-A2EF-40EF-A039-6DEA656F4142}" srcOrd="1" destOrd="0" presId="urn:microsoft.com/office/officeart/2005/8/layout/hierarchy1"/>
    <dgm:cxn modelId="{3E2731BD-8C97-4B98-8FFF-0A25B63DA8DF}" type="presParOf" srcId="{75BFBB6D-2537-43C6-921F-3CD07AC75B95}" destId="{9ECA3B6E-9B78-4851-9C0B-EB1D7400171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46621C-12A5-46B8-B2B4-3AA52D136EF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FFF7ADA-B106-4C7F-9E88-802C808DCE25}">
      <dgm:prSet/>
      <dgm:spPr/>
      <dgm:t>
        <a:bodyPr/>
        <a:lstStyle/>
        <a:p>
          <a:r>
            <a:rPr lang="en-GB" dirty="0"/>
            <a:t>Victims do not get ‘used’ to crime and suffer many emotional side-effects even when victimisation episodes appear individually trivial. </a:t>
          </a:r>
          <a:endParaRPr lang="en-US" dirty="0"/>
        </a:p>
      </dgm:t>
    </dgm:pt>
    <dgm:pt modelId="{01F5C86A-F8CC-45B8-8A71-E70C1A8082DA}" type="parTrans" cxnId="{5244E692-D546-4770-BED6-E4F875DF10D0}">
      <dgm:prSet/>
      <dgm:spPr/>
      <dgm:t>
        <a:bodyPr/>
        <a:lstStyle/>
        <a:p>
          <a:endParaRPr lang="en-US"/>
        </a:p>
      </dgm:t>
    </dgm:pt>
    <dgm:pt modelId="{8B10390C-9E27-453B-9E28-FCF9CE6E8B02}" type="sibTrans" cxnId="{5244E692-D546-4770-BED6-E4F875DF10D0}">
      <dgm:prSet/>
      <dgm:spPr/>
      <dgm:t>
        <a:bodyPr/>
        <a:lstStyle/>
        <a:p>
          <a:endParaRPr lang="en-US"/>
        </a:p>
      </dgm:t>
    </dgm:pt>
    <dgm:pt modelId="{D2166B49-1736-45BF-B9F0-EE45827DA13A}">
      <dgm:prSet/>
      <dgm:spPr/>
      <dgm:t>
        <a:bodyPr/>
        <a:lstStyle/>
        <a:p>
          <a:r>
            <a:rPr lang="en-GB"/>
            <a:t>It can be compared to a bereavement process where victims go through various stages after each incident and this applies to relatively trivial crimes as well as those viewed as more serious by society</a:t>
          </a:r>
          <a:endParaRPr lang="en-US"/>
        </a:p>
      </dgm:t>
    </dgm:pt>
    <dgm:pt modelId="{EB99DE4E-22FB-4F17-9FC6-E54761120C1F}" type="parTrans" cxnId="{71592208-AD9D-47EB-9291-C84497B03F9A}">
      <dgm:prSet/>
      <dgm:spPr/>
      <dgm:t>
        <a:bodyPr/>
        <a:lstStyle/>
        <a:p>
          <a:endParaRPr lang="en-US"/>
        </a:p>
      </dgm:t>
    </dgm:pt>
    <dgm:pt modelId="{73E974C2-17BA-4D35-951F-9A393D0A1D4E}" type="sibTrans" cxnId="{71592208-AD9D-47EB-9291-C84497B03F9A}">
      <dgm:prSet/>
      <dgm:spPr/>
      <dgm:t>
        <a:bodyPr/>
        <a:lstStyle/>
        <a:p>
          <a:endParaRPr lang="en-US"/>
        </a:p>
      </dgm:t>
    </dgm:pt>
    <dgm:pt modelId="{564F28C4-54E3-4212-9D98-B2657FFC0751}" type="pres">
      <dgm:prSet presAssocID="{8746621C-12A5-46B8-B2B4-3AA52D136EF9}" presName="vert0" presStyleCnt="0">
        <dgm:presLayoutVars>
          <dgm:dir/>
          <dgm:animOne val="branch"/>
          <dgm:animLvl val="lvl"/>
        </dgm:presLayoutVars>
      </dgm:prSet>
      <dgm:spPr/>
    </dgm:pt>
    <dgm:pt modelId="{3A77FD29-ACFB-43EF-A3BE-83159FE2A76B}" type="pres">
      <dgm:prSet presAssocID="{5FFF7ADA-B106-4C7F-9E88-802C808DCE25}" presName="thickLine" presStyleLbl="alignNode1" presStyleIdx="0" presStyleCnt="2"/>
      <dgm:spPr/>
    </dgm:pt>
    <dgm:pt modelId="{6EDDCD32-13B9-4244-B16C-96FE2805247B}" type="pres">
      <dgm:prSet presAssocID="{5FFF7ADA-B106-4C7F-9E88-802C808DCE25}" presName="horz1" presStyleCnt="0"/>
      <dgm:spPr/>
    </dgm:pt>
    <dgm:pt modelId="{3889DB3B-26BC-4037-997B-31C32A503E07}" type="pres">
      <dgm:prSet presAssocID="{5FFF7ADA-B106-4C7F-9E88-802C808DCE25}" presName="tx1" presStyleLbl="revTx" presStyleIdx="0" presStyleCnt="2"/>
      <dgm:spPr/>
    </dgm:pt>
    <dgm:pt modelId="{77B26E0B-AC18-4CF1-855E-FDB201449724}" type="pres">
      <dgm:prSet presAssocID="{5FFF7ADA-B106-4C7F-9E88-802C808DCE25}" presName="vert1" presStyleCnt="0"/>
      <dgm:spPr/>
    </dgm:pt>
    <dgm:pt modelId="{4BBC6C4F-AA89-499A-ADE2-82B7E733C5DC}" type="pres">
      <dgm:prSet presAssocID="{D2166B49-1736-45BF-B9F0-EE45827DA13A}" presName="thickLine" presStyleLbl="alignNode1" presStyleIdx="1" presStyleCnt="2"/>
      <dgm:spPr/>
    </dgm:pt>
    <dgm:pt modelId="{AC9300AA-2DF7-4C0D-8597-18A71AE5B92E}" type="pres">
      <dgm:prSet presAssocID="{D2166B49-1736-45BF-B9F0-EE45827DA13A}" presName="horz1" presStyleCnt="0"/>
      <dgm:spPr/>
    </dgm:pt>
    <dgm:pt modelId="{8102085C-66EF-4B7C-8937-B038635905B9}" type="pres">
      <dgm:prSet presAssocID="{D2166B49-1736-45BF-B9F0-EE45827DA13A}" presName="tx1" presStyleLbl="revTx" presStyleIdx="1" presStyleCnt="2"/>
      <dgm:spPr/>
    </dgm:pt>
    <dgm:pt modelId="{727743DA-0621-4555-A9D6-14B4DB19F1A5}" type="pres">
      <dgm:prSet presAssocID="{D2166B49-1736-45BF-B9F0-EE45827DA13A}" presName="vert1" presStyleCnt="0"/>
      <dgm:spPr/>
    </dgm:pt>
  </dgm:ptLst>
  <dgm:cxnLst>
    <dgm:cxn modelId="{71592208-AD9D-47EB-9291-C84497B03F9A}" srcId="{8746621C-12A5-46B8-B2B4-3AA52D136EF9}" destId="{D2166B49-1736-45BF-B9F0-EE45827DA13A}" srcOrd="1" destOrd="0" parTransId="{EB99DE4E-22FB-4F17-9FC6-E54761120C1F}" sibTransId="{73E974C2-17BA-4D35-951F-9A393D0A1D4E}"/>
    <dgm:cxn modelId="{5244E692-D546-4770-BED6-E4F875DF10D0}" srcId="{8746621C-12A5-46B8-B2B4-3AA52D136EF9}" destId="{5FFF7ADA-B106-4C7F-9E88-802C808DCE25}" srcOrd="0" destOrd="0" parTransId="{01F5C86A-F8CC-45B8-8A71-E70C1A8082DA}" sibTransId="{8B10390C-9E27-453B-9E28-FCF9CE6E8B02}"/>
    <dgm:cxn modelId="{5A9D5297-F3C1-4EDB-9AC2-8CB7C06B4330}" type="presOf" srcId="{5FFF7ADA-B106-4C7F-9E88-802C808DCE25}" destId="{3889DB3B-26BC-4037-997B-31C32A503E07}" srcOrd="0" destOrd="0" presId="urn:microsoft.com/office/officeart/2008/layout/LinedList"/>
    <dgm:cxn modelId="{B47F319D-4313-4EAE-99E1-8DEC92DEEF2B}" type="presOf" srcId="{8746621C-12A5-46B8-B2B4-3AA52D136EF9}" destId="{564F28C4-54E3-4212-9D98-B2657FFC0751}" srcOrd="0" destOrd="0" presId="urn:microsoft.com/office/officeart/2008/layout/LinedList"/>
    <dgm:cxn modelId="{81A8EFCA-3412-4738-9D9E-289D05D31D9E}" type="presOf" srcId="{D2166B49-1736-45BF-B9F0-EE45827DA13A}" destId="{8102085C-66EF-4B7C-8937-B038635905B9}" srcOrd="0" destOrd="0" presId="urn:microsoft.com/office/officeart/2008/layout/LinedList"/>
    <dgm:cxn modelId="{18F95BC9-FB87-4186-9B35-6E8B3ED0C59C}" type="presParOf" srcId="{564F28C4-54E3-4212-9D98-B2657FFC0751}" destId="{3A77FD29-ACFB-43EF-A3BE-83159FE2A76B}" srcOrd="0" destOrd="0" presId="urn:microsoft.com/office/officeart/2008/layout/LinedList"/>
    <dgm:cxn modelId="{51212347-B964-4D05-BF1C-907887CF13DC}" type="presParOf" srcId="{564F28C4-54E3-4212-9D98-B2657FFC0751}" destId="{6EDDCD32-13B9-4244-B16C-96FE2805247B}" srcOrd="1" destOrd="0" presId="urn:microsoft.com/office/officeart/2008/layout/LinedList"/>
    <dgm:cxn modelId="{3907E9EA-F6A9-4F3A-B5B8-74213002CA11}" type="presParOf" srcId="{6EDDCD32-13B9-4244-B16C-96FE2805247B}" destId="{3889DB3B-26BC-4037-997B-31C32A503E07}" srcOrd="0" destOrd="0" presId="urn:microsoft.com/office/officeart/2008/layout/LinedList"/>
    <dgm:cxn modelId="{B9637A8A-C267-4124-8AAE-1E16F0126AC9}" type="presParOf" srcId="{6EDDCD32-13B9-4244-B16C-96FE2805247B}" destId="{77B26E0B-AC18-4CF1-855E-FDB201449724}" srcOrd="1" destOrd="0" presId="urn:microsoft.com/office/officeart/2008/layout/LinedList"/>
    <dgm:cxn modelId="{913001FA-FC72-4117-ACD4-DED8996CE611}" type="presParOf" srcId="{564F28C4-54E3-4212-9D98-B2657FFC0751}" destId="{4BBC6C4F-AA89-499A-ADE2-82B7E733C5DC}" srcOrd="2" destOrd="0" presId="urn:microsoft.com/office/officeart/2008/layout/LinedList"/>
    <dgm:cxn modelId="{3C2BBBAB-41DC-4D98-B1B1-E18EF3493780}" type="presParOf" srcId="{564F28C4-54E3-4212-9D98-B2657FFC0751}" destId="{AC9300AA-2DF7-4C0D-8597-18A71AE5B92E}" srcOrd="3" destOrd="0" presId="urn:microsoft.com/office/officeart/2008/layout/LinedList"/>
    <dgm:cxn modelId="{CD584BD5-8E6A-4F89-8079-F90AC6C76094}" type="presParOf" srcId="{AC9300AA-2DF7-4C0D-8597-18A71AE5B92E}" destId="{8102085C-66EF-4B7C-8937-B038635905B9}" srcOrd="0" destOrd="0" presId="urn:microsoft.com/office/officeart/2008/layout/LinedList"/>
    <dgm:cxn modelId="{E511B794-481B-4C33-9041-B59E35D5D104}" type="presParOf" srcId="{AC9300AA-2DF7-4C0D-8597-18A71AE5B92E}" destId="{727743DA-0621-4555-A9D6-14B4DB19F1A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DC80A1-BB18-4E2A-B6F5-C8794A0B78F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9CB7C12-23DA-4EF2-A7FA-C2DD9659046C}">
      <dgm:prSet/>
      <dgm:spPr/>
      <dgm:t>
        <a:bodyPr/>
        <a:lstStyle/>
        <a:p>
          <a:r>
            <a:rPr lang="en-GB"/>
            <a:t>Tseloni &amp; Pease’s (2003)</a:t>
          </a:r>
          <a:endParaRPr lang="en-US"/>
        </a:p>
      </dgm:t>
    </dgm:pt>
    <dgm:pt modelId="{1120DE4F-6F3E-4A69-B95D-07D0E771DE1C}" type="parTrans" cxnId="{387A1799-AF7B-4892-934C-15522C5FCD35}">
      <dgm:prSet/>
      <dgm:spPr/>
      <dgm:t>
        <a:bodyPr/>
        <a:lstStyle/>
        <a:p>
          <a:endParaRPr lang="en-US"/>
        </a:p>
      </dgm:t>
    </dgm:pt>
    <dgm:pt modelId="{703D0286-0BF9-4D34-B6C1-E4205CEAA849}" type="sibTrans" cxnId="{387A1799-AF7B-4892-934C-15522C5FCD35}">
      <dgm:prSet/>
      <dgm:spPr/>
      <dgm:t>
        <a:bodyPr/>
        <a:lstStyle/>
        <a:p>
          <a:endParaRPr lang="en-US"/>
        </a:p>
      </dgm:t>
    </dgm:pt>
    <dgm:pt modelId="{50981B09-CED3-4D61-A24B-8E16AF4E92DB}">
      <dgm:prSet/>
      <dgm:spPr/>
      <dgm:t>
        <a:bodyPr/>
        <a:lstStyle/>
        <a:p>
          <a:r>
            <a:rPr lang="en-GB"/>
            <a:t>The risk of victimisation increased 40% when you are a man compared with a woman.</a:t>
          </a:r>
          <a:endParaRPr lang="en-US"/>
        </a:p>
      </dgm:t>
    </dgm:pt>
    <dgm:pt modelId="{C69BCC13-CD54-4278-98EA-650E293EB0E9}" type="parTrans" cxnId="{62C8F775-A2E0-416A-9864-2D5C346E35B3}">
      <dgm:prSet/>
      <dgm:spPr/>
      <dgm:t>
        <a:bodyPr/>
        <a:lstStyle/>
        <a:p>
          <a:endParaRPr lang="en-US"/>
        </a:p>
      </dgm:t>
    </dgm:pt>
    <dgm:pt modelId="{7F56E2EF-6012-433D-803B-919AEF8835CB}" type="sibTrans" cxnId="{62C8F775-A2E0-416A-9864-2D5C346E35B3}">
      <dgm:prSet/>
      <dgm:spPr/>
      <dgm:t>
        <a:bodyPr/>
        <a:lstStyle/>
        <a:p>
          <a:endParaRPr lang="en-US"/>
        </a:p>
      </dgm:t>
    </dgm:pt>
    <dgm:pt modelId="{BFCF7CFF-D408-4DD9-89E6-C7DFAA22D313}">
      <dgm:prSet/>
      <dgm:spPr/>
      <dgm:t>
        <a:bodyPr/>
        <a:lstStyle/>
        <a:p>
          <a:r>
            <a:rPr lang="en-GB"/>
            <a:t>Single people faced 39% more personal crimes that those who were married.</a:t>
          </a:r>
          <a:endParaRPr lang="en-US"/>
        </a:p>
      </dgm:t>
    </dgm:pt>
    <dgm:pt modelId="{378AB905-979D-4C82-9062-6F9FE749F513}" type="parTrans" cxnId="{8626EC42-C573-4B91-B6C2-DE628B8249B5}">
      <dgm:prSet/>
      <dgm:spPr/>
      <dgm:t>
        <a:bodyPr/>
        <a:lstStyle/>
        <a:p>
          <a:endParaRPr lang="en-US"/>
        </a:p>
      </dgm:t>
    </dgm:pt>
    <dgm:pt modelId="{430380F7-AC0F-411D-935C-92DBCB5CF89E}" type="sibTrans" cxnId="{8626EC42-C573-4B91-B6C2-DE628B8249B5}">
      <dgm:prSet/>
      <dgm:spPr/>
      <dgm:t>
        <a:bodyPr/>
        <a:lstStyle/>
        <a:p>
          <a:endParaRPr lang="en-US"/>
        </a:p>
      </dgm:t>
    </dgm:pt>
    <dgm:pt modelId="{A40AD6FF-6CCE-49E7-8838-1AAF1E855A8D}">
      <dgm:prSet/>
      <dgm:spPr/>
      <dgm:t>
        <a:bodyPr/>
        <a:lstStyle/>
        <a:p>
          <a:r>
            <a:rPr lang="en-GB" dirty="0"/>
            <a:t>Divorced people faced 132% more personal crimes </a:t>
          </a:r>
          <a:endParaRPr lang="en-US" dirty="0"/>
        </a:p>
      </dgm:t>
    </dgm:pt>
    <dgm:pt modelId="{25AF8CBA-6BD4-4DB1-AD25-7E77B0E1F021}" type="parTrans" cxnId="{9E636D5E-A42E-4E90-A47E-260D74758BD2}">
      <dgm:prSet/>
      <dgm:spPr/>
      <dgm:t>
        <a:bodyPr/>
        <a:lstStyle/>
        <a:p>
          <a:endParaRPr lang="en-US"/>
        </a:p>
      </dgm:t>
    </dgm:pt>
    <dgm:pt modelId="{E4E2AF51-F3BA-4CA9-A874-E54BFF92CE80}" type="sibTrans" cxnId="{9E636D5E-A42E-4E90-A47E-260D74758BD2}">
      <dgm:prSet/>
      <dgm:spPr/>
      <dgm:t>
        <a:bodyPr/>
        <a:lstStyle/>
        <a:p>
          <a:endParaRPr lang="en-US"/>
        </a:p>
      </dgm:t>
    </dgm:pt>
    <dgm:pt modelId="{13AFFF52-6284-49D7-A5A1-3B7890FEE960}">
      <dgm:prSet/>
      <dgm:spPr/>
      <dgm:t>
        <a:bodyPr/>
        <a:lstStyle/>
        <a:p>
          <a:r>
            <a:rPr lang="en-GB"/>
            <a:t>Lone parents experienced 77% more crimes than other people.  </a:t>
          </a:r>
          <a:endParaRPr lang="en-US"/>
        </a:p>
      </dgm:t>
    </dgm:pt>
    <dgm:pt modelId="{48923E53-E407-4121-8CEC-418913F718C8}" type="parTrans" cxnId="{E0B92D64-3541-4309-BB97-B41160A40773}">
      <dgm:prSet/>
      <dgm:spPr/>
      <dgm:t>
        <a:bodyPr/>
        <a:lstStyle/>
        <a:p>
          <a:endParaRPr lang="en-US"/>
        </a:p>
      </dgm:t>
    </dgm:pt>
    <dgm:pt modelId="{F640A48E-395C-47E7-BB05-7CE737F65C6A}" type="sibTrans" cxnId="{E0B92D64-3541-4309-BB97-B41160A40773}">
      <dgm:prSet/>
      <dgm:spPr/>
      <dgm:t>
        <a:bodyPr/>
        <a:lstStyle/>
        <a:p>
          <a:endParaRPr lang="en-US"/>
        </a:p>
      </dgm:t>
    </dgm:pt>
    <dgm:pt modelId="{577916C8-7423-4F90-8218-694A3DF18176}">
      <dgm:prSet/>
      <dgm:spPr/>
      <dgm:t>
        <a:bodyPr/>
        <a:lstStyle/>
        <a:p>
          <a:r>
            <a:rPr lang="en-GB"/>
            <a:t>Event dependency: the victim is more likely to be selected if they have recently been a victim of the same crime. </a:t>
          </a:r>
          <a:endParaRPr lang="en-US"/>
        </a:p>
      </dgm:t>
    </dgm:pt>
    <dgm:pt modelId="{BCE1442C-44BB-4616-8B81-5999575C0E9F}" type="parTrans" cxnId="{6FCA146A-DB9D-44A6-B66D-51ED924F22D3}">
      <dgm:prSet/>
      <dgm:spPr/>
      <dgm:t>
        <a:bodyPr/>
        <a:lstStyle/>
        <a:p>
          <a:endParaRPr lang="en-US"/>
        </a:p>
      </dgm:t>
    </dgm:pt>
    <dgm:pt modelId="{A24AE642-31EB-4053-A00C-FDBCE166C82E}" type="sibTrans" cxnId="{6FCA146A-DB9D-44A6-B66D-51ED924F22D3}">
      <dgm:prSet/>
      <dgm:spPr/>
      <dgm:t>
        <a:bodyPr/>
        <a:lstStyle/>
        <a:p>
          <a:endParaRPr lang="en-US"/>
        </a:p>
      </dgm:t>
    </dgm:pt>
    <dgm:pt modelId="{544B18E3-68B6-49C6-BC03-E70B92C61944}" type="pres">
      <dgm:prSet presAssocID="{08DC80A1-BB18-4E2A-B6F5-C8794A0B78F7}" presName="linear" presStyleCnt="0">
        <dgm:presLayoutVars>
          <dgm:animLvl val="lvl"/>
          <dgm:resizeHandles val="exact"/>
        </dgm:presLayoutVars>
      </dgm:prSet>
      <dgm:spPr/>
    </dgm:pt>
    <dgm:pt modelId="{0763FFE9-3F48-4804-BF17-3706646601E4}" type="pres">
      <dgm:prSet presAssocID="{49CB7C12-23DA-4EF2-A7FA-C2DD9659046C}" presName="parentText" presStyleLbl="node1" presStyleIdx="0" presStyleCnt="1">
        <dgm:presLayoutVars>
          <dgm:chMax val="0"/>
          <dgm:bulletEnabled val="1"/>
        </dgm:presLayoutVars>
      </dgm:prSet>
      <dgm:spPr/>
    </dgm:pt>
    <dgm:pt modelId="{0C4CAA19-5B02-45E8-BF09-BE92AC55351F}" type="pres">
      <dgm:prSet presAssocID="{49CB7C12-23DA-4EF2-A7FA-C2DD9659046C}" presName="childText" presStyleLbl="revTx" presStyleIdx="0" presStyleCnt="1">
        <dgm:presLayoutVars>
          <dgm:bulletEnabled val="1"/>
        </dgm:presLayoutVars>
      </dgm:prSet>
      <dgm:spPr/>
    </dgm:pt>
  </dgm:ptLst>
  <dgm:cxnLst>
    <dgm:cxn modelId="{8045F735-C1CE-414B-B6A7-FAF38BB364A2}" type="presOf" srcId="{50981B09-CED3-4D61-A24B-8E16AF4E92DB}" destId="{0C4CAA19-5B02-45E8-BF09-BE92AC55351F}" srcOrd="0" destOrd="0" presId="urn:microsoft.com/office/officeart/2005/8/layout/vList2"/>
    <dgm:cxn modelId="{9E636D5E-A42E-4E90-A47E-260D74758BD2}" srcId="{49CB7C12-23DA-4EF2-A7FA-C2DD9659046C}" destId="{A40AD6FF-6CCE-49E7-8838-1AAF1E855A8D}" srcOrd="2" destOrd="0" parTransId="{25AF8CBA-6BD4-4DB1-AD25-7E77B0E1F021}" sibTransId="{E4E2AF51-F3BA-4CA9-A874-E54BFF92CE80}"/>
    <dgm:cxn modelId="{8626EC42-C573-4B91-B6C2-DE628B8249B5}" srcId="{49CB7C12-23DA-4EF2-A7FA-C2DD9659046C}" destId="{BFCF7CFF-D408-4DD9-89E6-C7DFAA22D313}" srcOrd="1" destOrd="0" parTransId="{378AB905-979D-4C82-9062-6F9FE749F513}" sibTransId="{430380F7-AC0F-411D-935C-92DBCB5CF89E}"/>
    <dgm:cxn modelId="{E0B92D64-3541-4309-BB97-B41160A40773}" srcId="{49CB7C12-23DA-4EF2-A7FA-C2DD9659046C}" destId="{13AFFF52-6284-49D7-A5A1-3B7890FEE960}" srcOrd="3" destOrd="0" parTransId="{48923E53-E407-4121-8CEC-418913F718C8}" sibTransId="{F640A48E-395C-47E7-BB05-7CE737F65C6A}"/>
    <dgm:cxn modelId="{CAE81249-17CE-4EA2-8115-93E03195C44F}" type="presOf" srcId="{BFCF7CFF-D408-4DD9-89E6-C7DFAA22D313}" destId="{0C4CAA19-5B02-45E8-BF09-BE92AC55351F}" srcOrd="0" destOrd="1" presId="urn:microsoft.com/office/officeart/2005/8/layout/vList2"/>
    <dgm:cxn modelId="{6FCA146A-DB9D-44A6-B66D-51ED924F22D3}" srcId="{49CB7C12-23DA-4EF2-A7FA-C2DD9659046C}" destId="{577916C8-7423-4F90-8218-694A3DF18176}" srcOrd="4" destOrd="0" parTransId="{BCE1442C-44BB-4616-8B81-5999575C0E9F}" sibTransId="{A24AE642-31EB-4053-A00C-FDBCE166C82E}"/>
    <dgm:cxn modelId="{62C8F775-A2E0-416A-9864-2D5C346E35B3}" srcId="{49CB7C12-23DA-4EF2-A7FA-C2DD9659046C}" destId="{50981B09-CED3-4D61-A24B-8E16AF4E92DB}" srcOrd="0" destOrd="0" parTransId="{C69BCC13-CD54-4278-98EA-650E293EB0E9}" sibTransId="{7F56E2EF-6012-433D-803B-919AEF8835CB}"/>
    <dgm:cxn modelId="{AE961056-F6D6-4705-A0A9-E421F2836CD3}" type="presOf" srcId="{08DC80A1-BB18-4E2A-B6F5-C8794A0B78F7}" destId="{544B18E3-68B6-49C6-BC03-E70B92C61944}" srcOrd="0" destOrd="0" presId="urn:microsoft.com/office/officeart/2005/8/layout/vList2"/>
    <dgm:cxn modelId="{322EB358-B4CF-4FB7-BE48-8C37D4788CBB}" type="presOf" srcId="{49CB7C12-23DA-4EF2-A7FA-C2DD9659046C}" destId="{0763FFE9-3F48-4804-BF17-3706646601E4}" srcOrd="0" destOrd="0" presId="urn:microsoft.com/office/officeart/2005/8/layout/vList2"/>
    <dgm:cxn modelId="{456B6B5A-DCE6-49E3-952F-44580CF1959B}" type="presOf" srcId="{A40AD6FF-6CCE-49E7-8838-1AAF1E855A8D}" destId="{0C4CAA19-5B02-45E8-BF09-BE92AC55351F}" srcOrd="0" destOrd="2" presId="urn:microsoft.com/office/officeart/2005/8/layout/vList2"/>
    <dgm:cxn modelId="{387A1799-AF7B-4892-934C-15522C5FCD35}" srcId="{08DC80A1-BB18-4E2A-B6F5-C8794A0B78F7}" destId="{49CB7C12-23DA-4EF2-A7FA-C2DD9659046C}" srcOrd="0" destOrd="0" parTransId="{1120DE4F-6F3E-4A69-B95D-07D0E771DE1C}" sibTransId="{703D0286-0BF9-4D34-B6C1-E4205CEAA849}"/>
    <dgm:cxn modelId="{C9616C99-7460-4645-82DC-A556BFE5D8FA}" type="presOf" srcId="{577916C8-7423-4F90-8218-694A3DF18176}" destId="{0C4CAA19-5B02-45E8-BF09-BE92AC55351F}" srcOrd="0" destOrd="4" presId="urn:microsoft.com/office/officeart/2005/8/layout/vList2"/>
    <dgm:cxn modelId="{FE490ACF-FAF3-4635-9E13-A3917C4B6A3D}" type="presOf" srcId="{13AFFF52-6284-49D7-A5A1-3B7890FEE960}" destId="{0C4CAA19-5B02-45E8-BF09-BE92AC55351F}" srcOrd="0" destOrd="3" presId="urn:microsoft.com/office/officeart/2005/8/layout/vList2"/>
    <dgm:cxn modelId="{587A5BD5-45D6-476D-967E-0FA9EA664F03}" type="presParOf" srcId="{544B18E3-68B6-49C6-BC03-E70B92C61944}" destId="{0763FFE9-3F48-4804-BF17-3706646601E4}" srcOrd="0" destOrd="0" presId="urn:microsoft.com/office/officeart/2005/8/layout/vList2"/>
    <dgm:cxn modelId="{6D1294BC-F5D6-482D-B4F3-3917DCDA9284}" type="presParOf" srcId="{544B18E3-68B6-49C6-BC03-E70B92C61944}" destId="{0C4CAA19-5B02-45E8-BF09-BE92AC55351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3055EF-8F86-498C-BCAC-89A90FF80169}">
      <dsp:nvSpPr>
        <dsp:cNvPr id="0" name=""/>
        <dsp:cNvSpPr/>
      </dsp:nvSpPr>
      <dsp:spPr>
        <a:xfrm>
          <a:off x="853" y="0"/>
          <a:ext cx="3457633" cy="368940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55700">
            <a:lnSpc>
              <a:spcPct val="90000"/>
            </a:lnSpc>
            <a:spcBef>
              <a:spcPct val="0"/>
            </a:spcBef>
            <a:spcAft>
              <a:spcPct val="35000"/>
            </a:spcAft>
            <a:buNone/>
          </a:pPr>
          <a:r>
            <a:rPr lang="en-GB" sz="2600" b="0" kern="1200"/>
            <a:t>Define what a repeat victim is</a:t>
          </a:r>
          <a:endParaRPr lang="en-US" sz="2600" kern="1200"/>
        </a:p>
      </dsp:txBody>
      <dsp:txXfrm>
        <a:off x="853" y="1475762"/>
        <a:ext cx="3457633" cy="2213643"/>
      </dsp:txXfrm>
    </dsp:sp>
    <dsp:sp modelId="{06BD2FDD-5DDF-4DE6-96CF-C482E56D23AB}">
      <dsp:nvSpPr>
        <dsp:cNvPr id="0" name=""/>
        <dsp:cNvSpPr/>
      </dsp:nvSpPr>
      <dsp:spPr>
        <a:xfrm>
          <a:off x="853" y="0"/>
          <a:ext cx="3457633" cy="147576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0"/>
        <a:ext cx="3457633" cy="1475762"/>
      </dsp:txXfrm>
    </dsp:sp>
    <dsp:sp modelId="{410CD7C5-09B5-4170-AC12-EEA749CFC0E1}">
      <dsp:nvSpPr>
        <dsp:cNvPr id="0" name=""/>
        <dsp:cNvSpPr/>
      </dsp:nvSpPr>
      <dsp:spPr>
        <a:xfrm>
          <a:off x="3735097" y="0"/>
          <a:ext cx="3457633" cy="3689405"/>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55700">
            <a:lnSpc>
              <a:spcPct val="90000"/>
            </a:lnSpc>
            <a:spcBef>
              <a:spcPct val="0"/>
            </a:spcBef>
            <a:spcAft>
              <a:spcPct val="35000"/>
            </a:spcAft>
            <a:buNone/>
          </a:pPr>
          <a:r>
            <a:rPr lang="en-GB" sz="2600" b="0" kern="1200"/>
            <a:t>Describe the impact that crime has on repeat victims</a:t>
          </a:r>
          <a:endParaRPr lang="en-US" sz="2600" kern="1200"/>
        </a:p>
      </dsp:txBody>
      <dsp:txXfrm>
        <a:off x="3735097" y="1475762"/>
        <a:ext cx="3457633" cy="2213643"/>
      </dsp:txXfrm>
    </dsp:sp>
    <dsp:sp modelId="{A643E5BD-F6DF-44EC-B40A-24DE7DEEB654}">
      <dsp:nvSpPr>
        <dsp:cNvPr id="0" name=""/>
        <dsp:cNvSpPr/>
      </dsp:nvSpPr>
      <dsp:spPr>
        <a:xfrm>
          <a:off x="3735097" y="0"/>
          <a:ext cx="3457633" cy="147576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0"/>
        <a:ext cx="3457633" cy="1475762"/>
      </dsp:txXfrm>
    </dsp:sp>
    <dsp:sp modelId="{F3D788BD-F5D6-4B02-B8DD-68A084D2ED5B}">
      <dsp:nvSpPr>
        <dsp:cNvPr id="0" name=""/>
        <dsp:cNvSpPr/>
      </dsp:nvSpPr>
      <dsp:spPr>
        <a:xfrm>
          <a:off x="7469341" y="0"/>
          <a:ext cx="3457633" cy="3689405"/>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1155700">
            <a:lnSpc>
              <a:spcPct val="90000"/>
            </a:lnSpc>
            <a:spcBef>
              <a:spcPct val="0"/>
            </a:spcBef>
            <a:spcAft>
              <a:spcPct val="35000"/>
            </a:spcAft>
            <a:buNone/>
          </a:pPr>
          <a:r>
            <a:rPr lang="en-GB" sz="2600" b="0" kern="1200"/>
            <a:t>State who could be considered as vulnerable</a:t>
          </a:r>
          <a:endParaRPr lang="en-US" sz="2600" kern="1200"/>
        </a:p>
      </dsp:txBody>
      <dsp:txXfrm>
        <a:off x="7469341" y="1475762"/>
        <a:ext cx="3457633" cy="2213643"/>
      </dsp:txXfrm>
    </dsp:sp>
    <dsp:sp modelId="{7DDB8ED9-76DE-4EB2-8685-20822C97D956}">
      <dsp:nvSpPr>
        <dsp:cNvPr id="0" name=""/>
        <dsp:cNvSpPr/>
      </dsp:nvSpPr>
      <dsp:spPr>
        <a:xfrm>
          <a:off x="7469341" y="0"/>
          <a:ext cx="3457633" cy="147576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0"/>
        <a:ext cx="3457633" cy="14757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46152-0C21-4ECA-B461-08AC3055A5E5}">
      <dsp:nvSpPr>
        <dsp:cNvPr id="0" name=""/>
        <dsp:cNvSpPr/>
      </dsp:nvSpPr>
      <dsp:spPr>
        <a:xfrm>
          <a:off x="0" y="11147"/>
          <a:ext cx="6253721" cy="162227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u="sng" kern="1200"/>
            <a:t>Social Services and Wellbeing (Wales) Act 2014</a:t>
          </a:r>
          <a:endParaRPr lang="en-US" sz="2900" kern="1200"/>
        </a:p>
      </dsp:txBody>
      <dsp:txXfrm>
        <a:off x="79193" y="90340"/>
        <a:ext cx="6095335" cy="1463892"/>
      </dsp:txXfrm>
    </dsp:sp>
    <dsp:sp modelId="{2B16A54D-0CFF-422E-A886-9A7EBBB2F042}">
      <dsp:nvSpPr>
        <dsp:cNvPr id="0" name=""/>
        <dsp:cNvSpPr/>
      </dsp:nvSpPr>
      <dsp:spPr>
        <a:xfrm>
          <a:off x="0" y="1716945"/>
          <a:ext cx="6253721" cy="162227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kern="1200"/>
            <a:t>Section 128  Duty to report adults at risk</a:t>
          </a:r>
          <a:endParaRPr lang="en-US" sz="2900" kern="1200"/>
        </a:p>
      </dsp:txBody>
      <dsp:txXfrm>
        <a:off x="79193" y="1796138"/>
        <a:ext cx="6095335" cy="1463892"/>
      </dsp:txXfrm>
    </dsp:sp>
    <dsp:sp modelId="{480C8E5F-C060-4F2A-BE50-0B66725D3B9E}">
      <dsp:nvSpPr>
        <dsp:cNvPr id="0" name=""/>
        <dsp:cNvSpPr/>
      </dsp:nvSpPr>
      <dsp:spPr>
        <a:xfrm>
          <a:off x="0" y="3422744"/>
          <a:ext cx="6253721" cy="162227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b="1" kern="1200"/>
            <a:t>Relevant partners have a duty to report any incidents involving an Adult at Risk</a:t>
          </a:r>
          <a:endParaRPr lang="en-US" sz="2900" kern="1200"/>
        </a:p>
      </dsp:txBody>
      <dsp:txXfrm>
        <a:off x="79193" y="3501937"/>
        <a:ext cx="6095335" cy="14638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7E344-F043-4B4B-B96E-611E4898812A}">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2B8305-70F5-45DC-A596-46F8ECADE48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Risk factors – are characteristics at the biological, psychological, family, community or cultural level that precede and are associated with a higher likelihood of negative outcomes.</a:t>
          </a:r>
          <a:endParaRPr lang="en-US" sz="2400" kern="1200"/>
        </a:p>
      </dsp:txBody>
      <dsp:txXfrm>
        <a:off x="696297" y="538547"/>
        <a:ext cx="4171627" cy="2590157"/>
      </dsp:txXfrm>
    </dsp:sp>
    <dsp:sp modelId="{2CEB3A6E-5BCA-4C92-920E-0A6F0B3FA738}">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12103F-A2EF-40EF-A039-6DEA656F4142}">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Protective factors are characteristics associated with a lower likelihood of negative outcomes or that reduce a risk factor’s impact. Protective factors may be seen as positive countering events.</a:t>
          </a:r>
          <a:endParaRPr lang="en-US" sz="2400" kern="120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77FD29-ACFB-43EF-A3BE-83159FE2A76B}">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89DB3B-26BC-4037-997B-31C32A503E07}">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Victims do not get ‘used’ to crime and suffer many emotional side-effects even when victimisation episodes appear individually trivial. </a:t>
          </a:r>
          <a:endParaRPr lang="en-US" sz="3000" kern="1200" dirty="0"/>
        </a:p>
      </dsp:txBody>
      <dsp:txXfrm>
        <a:off x="0" y="0"/>
        <a:ext cx="6900512" cy="2768070"/>
      </dsp:txXfrm>
    </dsp:sp>
    <dsp:sp modelId="{4BBC6C4F-AA89-499A-ADE2-82B7E733C5DC}">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2085C-66EF-4B7C-8937-B038635905B9}">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It can be compared to a bereavement process where victims go through various stages after each incident and this applies to relatively trivial crimes as well as those viewed as more serious by society</a:t>
          </a:r>
          <a:endParaRPr lang="en-US" sz="3000" kern="1200"/>
        </a:p>
      </dsp:txBody>
      <dsp:txXfrm>
        <a:off x="0" y="2768070"/>
        <a:ext cx="6900512" cy="27680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3FFE9-3F48-4804-BF17-3706646601E4}">
      <dsp:nvSpPr>
        <dsp:cNvPr id="0" name=""/>
        <dsp:cNvSpPr/>
      </dsp:nvSpPr>
      <dsp:spPr>
        <a:xfrm>
          <a:off x="0" y="148509"/>
          <a:ext cx="7283664" cy="8634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Tseloni &amp; Pease’s (2003)</a:t>
          </a:r>
          <a:endParaRPr lang="en-US" sz="3600" kern="1200"/>
        </a:p>
      </dsp:txBody>
      <dsp:txXfrm>
        <a:off x="42151" y="190660"/>
        <a:ext cx="7199362" cy="779158"/>
      </dsp:txXfrm>
    </dsp:sp>
    <dsp:sp modelId="{0C4CAA19-5B02-45E8-BF09-BE92AC55351F}">
      <dsp:nvSpPr>
        <dsp:cNvPr id="0" name=""/>
        <dsp:cNvSpPr/>
      </dsp:nvSpPr>
      <dsp:spPr>
        <a:xfrm>
          <a:off x="0" y="1011969"/>
          <a:ext cx="7283664" cy="47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1256"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GB" sz="2800" kern="1200"/>
            <a:t>The risk of victimisation increased 40% when you are a man compared with a woman.</a:t>
          </a:r>
          <a:endParaRPr lang="en-US" sz="2800" kern="1200"/>
        </a:p>
        <a:p>
          <a:pPr marL="285750" lvl="1" indent="-285750" algn="l" defTabSz="1244600">
            <a:lnSpc>
              <a:spcPct val="90000"/>
            </a:lnSpc>
            <a:spcBef>
              <a:spcPct val="0"/>
            </a:spcBef>
            <a:spcAft>
              <a:spcPct val="20000"/>
            </a:spcAft>
            <a:buChar char="•"/>
          </a:pPr>
          <a:r>
            <a:rPr lang="en-GB" sz="2800" kern="1200"/>
            <a:t>Single people faced 39% more personal crimes that those who were married.</a:t>
          </a:r>
          <a:endParaRPr lang="en-US" sz="2800" kern="1200"/>
        </a:p>
        <a:p>
          <a:pPr marL="285750" lvl="1" indent="-285750" algn="l" defTabSz="1244600">
            <a:lnSpc>
              <a:spcPct val="90000"/>
            </a:lnSpc>
            <a:spcBef>
              <a:spcPct val="0"/>
            </a:spcBef>
            <a:spcAft>
              <a:spcPct val="20000"/>
            </a:spcAft>
            <a:buChar char="•"/>
          </a:pPr>
          <a:r>
            <a:rPr lang="en-GB" sz="2800" kern="1200" dirty="0"/>
            <a:t>Divorced people faced 132% more personal crimes </a:t>
          </a:r>
          <a:endParaRPr lang="en-US" sz="2800" kern="1200" dirty="0"/>
        </a:p>
        <a:p>
          <a:pPr marL="285750" lvl="1" indent="-285750" algn="l" defTabSz="1244600">
            <a:lnSpc>
              <a:spcPct val="90000"/>
            </a:lnSpc>
            <a:spcBef>
              <a:spcPct val="0"/>
            </a:spcBef>
            <a:spcAft>
              <a:spcPct val="20000"/>
            </a:spcAft>
            <a:buChar char="•"/>
          </a:pPr>
          <a:r>
            <a:rPr lang="en-GB" sz="2800" kern="1200"/>
            <a:t>Lone parents experienced 77% more crimes than other people.  </a:t>
          </a:r>
          <a:endParaRPr lang="en-US" sz="2800" kern="1200"/>
        </a:p>
        <a:p>
          <a:pPr marL="285750" lvl="1" indent="-285750" algn="l" defTabSz="1244600">
            <a:lnSpc>
              <a:spcPct val="90000"/>
            </a:lnSpc>
            <a:spcBef>
              <a:spcPct val="0"/>
            </a:spcBef>
            <a:spcAft>
              <a:spcPct val="20000"/>
            </a:spcAft>
            <a:buChar char="•"/>
          </a:pPr>
          <a:r>
            <a:rPr lang="en-GB" sz="2800" kern="1200"/>
            <a:t>Event dependency: the victim is more likely to be selected if they have recently been a victim of the same crime. </a:t>
          </a:r>
          <a:endParaRPr lang="en-US" sz="2800" kern="1200"/>
        </a:p>
      </dsp:txBody>
      <dsp:txXfrm>
        <a:off x="0" y="1011969"/>
        <a:ext cx="7283664" cy="476928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2958723-113F-4E1F-99D9-E34F227E9B42}" type="datetimeFigureOut">
              <a:rPr lang="en-GB" smtClean="0"/>
              <a:t>20/01/2026</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E978CA1-7D05-47D2-9128-B1B412284465}" type="slidenum">
              <a:rPr lang="en-GB" smtClean="0"/>
              <a:t>‹#›</a:t>
            </a:fld>
            <a:endParaRPr lang="en-GB"/>
          </a:p>
        </p:txBody>
      </p:sp>
    </p:spTree>
    <p:extLst>
      <p:ext uri="{BB962C8B-B14F-4D97-AF65-F5344CB8AC3E}">
        <p14:creationId xmlns:p14="http://schemas.microsoft.com/office/powerpoint/2010/main" val="3511501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lALupHU5A-0"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gov.uk/government/publications/hmcts-reform-evaluation-vulnerability-study"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1</a:t>
            </a:fld>
            <a:endParaRPr lang="en-GB"/>
          </a:p>
        </p:txBody>
      </p:sp>
    </p:spTree>
    <p:extLst>
      <p:ext uri="{BB962C8B-B14F-4D97-AF65-F5344CB8AC3E}">
        <p14:creationId xmlns:p14="http://schemas.microsoft.com/office/powerpoint/2010/main" val="2111370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2</a:t>
            </a:fld>
            <a:endParaRPr lang="en-GB"/>
          </a:p>
        </p:txBody>
      </p:sp>
    </p:spTree>
    <p:extLst>
      <p:ext uri="{BB962C8B-B14F-4D97-AF65-F5344CB8AC3E}">
        <p14:creationId xmlns:p14="http://schemas.microsoft.com/office/powerpoint/2010/main" val="3946121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a:t>
            </a:fld>
            <a:endParaRPr lang="en-GB"/>
          </a:p>
        </p:txBody>
      </p:sp>
    </p:spTree>
    <p:extLst>
      <p:ext uri="{BB962C8B-B14F-4D97-AF65-F5344CB8AC3E}">
        <p14:creationId xmlns:p14="http://schemas.microsoft.com/office/powerpoint/2010/main" val="2588525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4</a:t>
            </a:fld>
            <a:endParaRPr lang="en-GB"/>
          </a:p>
        </p:txBody>
      </p:sp>
    </p:spTree>
    <p:extLst>
      <p:ext uri="{BB962C8B-B14F-4D97-AF65-F5344CB8AC3E}">
        <p14:creationId xmlns:p14="http://schemas.microsoft.com/office/powerpoint/2010/main" val="2525471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A19DD7-300D-4A0C-AFA8-CFBF03F13EAB}" type="slidenum">
              <a:rPr lang="en-GB" smtClean="0"/>
              <a:t>5</a:t>
            </a:fld>
            <a:endParaRPr lang="en-GB"/>
          </a:p>
        </p:txBody>
      </p:sp>
    </p:spTree>
    <p:extLst>
      <p:ext uri="{BB962C8B-B14F-4D97-AF65-F5344CB8AC3E}">
        <p14:creationId xmlns:p14="http://schemas.microsoft.com/office/powerpoint/2010/main" val="3423353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6</a:t>
            </a:fld>
            <a:endParaRPr lang="en-GB"/>
          </a:p>
        </p:txBody>
      </p:sp>
    </p:spTree>
    <p:extLst>
      <p:ext uri="{BB962C8B-B14F-4D97-AF65-F5344CB8AC3E}">
        <p14:creationId xmlns:p14="http://schemas.microsoft.com/office/powerpoint/2010/main" val="13625364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978CA1-7D05-47D2-9128-B1B412284465}" type="slidenum">
              <a:rPr lang="en-GB" smtClean="0"/>
              <a:t>7</a:t>
            </a:fld>
            <a:endParaRPr lang="en-GB"/>
          </a:p>
        </p:txBody>
      </p:sp>
    </p:spTree>
    <p:extLst>
      <p:ext uri="{BB962C8B-B14F-4D97-AF65-F5344CB8AC3E}">
        <p14:creationId xmlns:p14="http://schemas.microsoft.com/office/powerpoint/2010/main" val="3258188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8</a:t>
            </a:fld>
            <a:endParaRPr lang="en-GB"/>
          </a:p>
        </p:txBody>
      </p:sp>
    </p:spTree>
    <p:extLst>
      <p:ext uri="{BB962C8B-B14F-4D97-AF65-F5344CB8AC3E}">
        <p14:creationId xmlns:p14="http://schemas.microsoft.com/office/powerpoint/2010/main" val="609525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9</a:t>
            </a:fld>
            <a:endParaRPr lang="en-GB"/>
          </a:p>
        </p:txBody>
      </p:sp>
    </p:spTree>
    <p:extLst>
      <p:ext uri="{BB962C8B-B14F-4D97-AF65-F5344CB8AC3E}">
        <p14:creationId xmlns:p14="http://schemas.microsoft.com/office/powerpoint/2010/main" val="1988618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10</a:t>
            </a:fld>
            <a:endParaRPr lang="en-GB"/>
          </a:p>
        </p:txBody>
      </p:sp>
    </p:spTree>
    <p:extLst>
      <p:ext uri="{BB962C8B-B14F-4D97-AF65-F5344CB8AC3E}">
        <p14:creationId xmlns:p14="http://schemas.microsoft.com/office/powerpoint/2010/main" val="1542182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11</a:t>
            </a:fld>
            <a:endParaRPr lang="en-GB"/>
          </a:p>
        </p:txBody>
      </p:sp>
    </p:spTree>
    <p:extLst>
      <p:ext uri="{BB962C8B-B14F-4D97-AF65-F5344CB8AC3E}">
        <p14:creationId xmlns:p14="http://schemas.microsoft.com/office/powerpoint/2010/main" val="2286272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12</a:t>
            </a:fld>
            <a:endParaRPr lang="en-GB"/>
          </a:p>
        </p:txBody>
      </p:sp>
    </p:spTree>
    <p:extLst>
      <p:ext uri="{BB962C8B-B14F-4D97-AF65-F5344CB8AC3E}">
        <p14:creationId xmlns:p14="http://schemas.microsoft.com/office/powerpoint/2010/main" val="1647560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of Attorney.</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dirty="0"/>
          </a:p>
        </p:txBody>
      </p:sp>
    </p:spTree>
    <p:extLst>
      <p:ext uri="{BB962C8B-B14F-4D97-AF65-F5344CB8AC3E}">
        <p14:creationId xmlns:p14="http://schemas.microsoft.com/office/powerpoint/2010/main" val="1717624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15</a:t>
            </a:fld>
            <a:endParaRPr lang="en-GB"/>
          </a:p>
        </p:txBody>
      </p:sp>
    </p:spTree>
    <p:extLst>
      <p:ext uri="{BB962C8B-B14F-4D97-AF65-F5344CB8AC3E}">
        <p14:creationId xmlns:p14="http://schemas.microsoft.com/office/powerpoint/2010/main" val="34948881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16</a:t>
            </a:fld>
            <a:endParaRPr lang="en-GB"/>
          </a:p>
        </p:txBody>
      </p:sp>
    </p:spTree>
    <p:extLst>
      <p:ext uri="{BB962C8B-B14F-4D97-AF65-F5344CB8AC3E}">
        <p14:creationId xmlns:p14="http://schemas.microsoft.com/office/powerpoint/2010/main" val="24102472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17</a:t>
            </a:fld>
            <a:endParaRPr lang="en-GB"/>
          </a:p>
        </p:txBody>
      </p:sp>
    </p:spTree>
    <p:extLst>
      <p:ext uri="{BB962C8B-B14F-4D97-AF65-F5344CB8AC3E}">
        <p14:creationId xmlns:p14="http://schemas.microsoft.com/office/powerpoint/2010/main" val="41255562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r>
              <a:rPr lang="en-GB" dirty="0"/>
              <a:t> – What is a risk factor? What is a protective factor?</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18</a:t>
            </a:fld>
            <a:endParaRPr lang="en-GB"/>
          </a:p>
        </p:txBody>
      </p:sp>
    </p:spTree>
    <p:extLst>
      <p:ext uri="{BB962C8B-B14F-4D97-AF65-F5344CB8AC3E}">
        <p14:creationId xmlns:p14="http://schemas.microsoft.com/office/powerpoint/2010/main" val="29490215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19</a:t>
            </a:fld>
            <a:endParaRPr lang="en-GB"/>
          </a:p>
        </p:txBody>
      </p:sp>
    </p:spTree>
    <p:extLst>
      <p:ext uri="{BB962C8B-B14F-4D97-AF65-F5344CB8AC3E}">
        <p14:creationId xmlns:p14="http://schemas.microsoft.com/office/powerpoint/2010/main" val="12477549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https://www.youtube.com/watch?v=lALupHU5A-0</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20</a:t>
            </a:fld>
            <a:endParaRPr lang="en-GB"/>
          </a:p>
        </p:txBody>
      </p:sp>
    </p:spTree>
    <p:extLst>
      <p:ext uri="{BB962C8B-B14F-4D97-AF65-F5344CB8AC3E}">
        <p14:creationId xmlns:p14="http://schemas.microsoft.com/office/powerpoint/2010/main" val="28226500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cannot alter those personal factors that make an</a:t>
            </a:r>
            <a:r>
              <a:rPr lang="en-GB" baseline="0" dirty="0"/>
              <a:t> individual vulnerable.</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21</a:t>
            </a:fld>
            <a:endParaRPr lang="en-GB"/>
          </a:p>
        </p:txBody>
      </p:sp>
    </p:spTree>
    <p:extLst>
      <p:ext uri="{BB962C8B-B14F-4D97-AF65-F5344CB8AC3E}">
        <p14:creationId xmlns:p14="http://schemas.microsoft.com/office/powerpoint/2010/main" val="33969545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22</a:t>
            </a:fld>
            <a:endParaRPr lang="en-GB"/>
          </a:p>
        </p:txBody>
      </p:sp>
    </p:spTree>
    <p:extLst>
      <p:ext uri="{BB962C8B-B14F-4D97-AF65-F5344CB8AC3E}">
        <p14:creationId xmlns:p14="http://schemas.microsoft.com/office/powerpoint/2010/main" val="30492826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24</a:t>
            </a:fld>
            <a:endParaRPr lang="en-GB"/>
          </a:p>
        </p:txBody>
      </p:sp>
    </p:spTree>
    <p:extLst>
      <p:ext uri="{BB962C8B-B14F-4D97-AF65-F5344CB8AC3E}">
        <p14:creationId xmlns:p14="http://schemas.microsoft.com/office/powerpoint/2010/main" val="17013248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25</a:t>
            </a:fld>
            <a:endParaRPr lang="en-GB"/>
          </a:p>
        </p:txBody>
      </p:sp>
    </p:spTree>
    <p:extLst>
      <p:ext uri="{BB962C8B-B14F-4D97-AF65-F5344CB8AC3E}">
        <p14:creationId xmlns:p14="http://schemas.microsoft.com/office/powerpoint/2010/main" val="7108407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26</a:t>
            </a:fld>
            <a:endParaRPr lang="en-GB"/>
          </a:p>
        </p:txBody>
      </p:sp>
    </p:spTree>
    <p:extLst>
      <p:ext uri="{BB962C8B-B14F-4D97-AF65-F5344CB8AC3E}">
        <p14:creationId xmlns:p14="http://schemas.microsoft.com/office/powerpoint/2010/main" val="16437783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27</a:t>
            </a:fld>
            <a:endParaRPr lang="en-GB"/>
          </a:p>
        </p:txBody>
      </p:sp>
    </p:spTree>
    <p:extLst>
      <p:ext uri="{BB962C8B-B14F-4D97-AF65-F5344CB8AC3E}">
        <p14:creationId xmlns:p14="http://schemas.microsoft.com/office/powerpoint/2010/main" val="2619760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28</a:t>
            </a:fld>
            <a:endParaRPr lang="en-GB"/>
          </a:p>
        </p:txBody>
      </p:sp>
    </p:spTree>
    <p:extLst>
      <p:ext uri="{BB962C8B-B14F-4D97-AF65-F5344CB8AC3E}">
        <p14:creationId xmlns:p14="http://schemas.microsoft.com/office/powerpoint/2010/main" val="14930929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29</a:t>
            </a:fld>
            <a:endParaRPr lang="en-GB"/>
          </a:p>
        </p:txBody>
      </p:sp>
    </p:spTree>
    <p:extLst>
      <p:ext uri="{BB962C8B-B14F-4D97-AF65-F5344CB8AC3E}">
        <p14:creationId xmlns:p14="http://schemas.microsoft.com/office/powerpoint/2010/main" val="28078650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30</a:t>
            </a:fld>
            <a:endParaRPr lang="en-GB"/>
          </a:p>
        </p:txBody>
      </p:sp>
    </p:spTree>
    <p:extLst>
      <p:ext uri="{BB962C8B-B14F-4D97-AF65-F5344CB8AC3E}">
        <p14:creationId xmlns:p14="http://schemas.microsoft.com/office/powerpoint/2010/main" val="30233452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31</a:t>
            </a:fld>
            <a:endParaRPr lang="en-GB"/>
          </a:p>
        </p:txBody>
      </p:sp>
    </p:spTree>
    <p:extLst>
      <p:ext uri="{BB962C8B-B14F-4D97-AF65-F5344CB8AC3E}">
        <p14:creationId xmlns:p14="http://schemas.microsoft.com/office/powerpoint/2010/main" val="24149905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32</a:t>
            </a:fld>
            <a:endParaRPr lang="en-GB"/>
          </a:p>
        </p:txBody>
      </p:sp>
    </p:spTree>
    <p:extLst>
      <p:ext uri="{BB962C8B-B14F-4D97-AF65-F5344CB8AC3E}">
        <p14:creationId xmlns:p14="http://schemas.microsoft.com/office/powerpoint/2010/main" val="11991334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33</a:t>
            </a:fld>
            <a:endParaRPr lang="en-GB"/>
          </a:p>
        </p:txBody>
      </p:sp>
    </p:spTree>
    <p:extLst>
      <p:ext uri="{BB962C8B-B14F-4D97-AF65-F5344CB8AC3E}">
        <p14:creationId xmlns:p14="http://schemas.microsoft.com/office/powerpoint/2010/main" val="19530284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34</a:t>
            </a:fld>
            <a:endParaRPr lang="en-GB"/>
          </a:p>
        </p:txBody>
      </p:sp>
    </p:spTree>
    <p:extLst>
      <p:ext uri="{BB962C8B-B14F-4D97-AF65-F5344CB8AC3E}">
        <p14:creationId xmlns:p14="http://schemas.microsoft.com/office/powerpoint/2010/main" val="8361819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35</a:t>
            </a:fld>
            <a:endParaRPr lang="en-GB"/>
          </a:p>
        </p:txBody>
      </p:sp>
    </p:spTree>
    <p:extLst>
      <p:ext uri="{BB962C8B-B14F-4D97-AF65-F5344CB8AC3E}">
        <p14:creationId xmlns:p14="http://schemas.microsoft.com/office/powerpoint/2010/main" val="2686897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36</a:t>
            </a:fld>
            <a:endParaRPr lang="en-GB"/>
          </a:p>
        </p:txBody>
      </p:sp>
    </p:spTree>
    <p:extLst>
      <p:ext uri="{BB962C8B-B14F-4D97-AF65-F5344CB8AC3E}">
        <p14:creationId xmlns:p14="http://schemas.microsoft.com/office/powerpoint/2010/main" val="37352204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Summary of the HMCTS Reform Evaluation: Vulnerability Study (2024)</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HMCTS Reform Evaluation: Vulnerability Study</a:t>
            </a:r>
            <a:r>
              <a:rPr lang="en-GB" sz="1200" kern="1200" dirty="0">
                <a:solidFill>
                  <a:schemeClr val="tx1"/>
                </a:solidFill>
                <a:effectLst/>
                <a:latin typeface="+mn-lt"/>
                <a:ea typeface="+mn-ea"/>
                <a:cs typeface="+mn-cs"/>
              </a:rPr>
              <a:t> is a major qualitative research project conducted by </a:t>
            </a:r>
            <a:r>
              <a:rPr lang="en-GB" sz="1200" i="1" kern="1200" dirty="0">
                <a:solidFill>
                  <a:schemeClr val="tx1"/>
                </a:solidFill>
                <a:effectLst/>
                <a:latin typeface="+mn-lt"/>
                <a:ea typeface="+mn-ea"/>
                <a:cs typeface="+mn-cs"/>
              </a:rPr>
              <a:t>Basis Social</a:t>
            </a:r>
            <a:r>
              <a:rPr lang="en-GB" sz="1200" kern="1200" dirty="0">
                <a:solidFill>
                  <a:schemeClr val="tx1"/>
                </a:solidFill>
                <a:effectLst/>
                <a:latin typeface="+mn-lt"/>
                <a:ea typeface="+mn-ea"/>
                <a:cs typeface="+mn-cs"/>
              </a:rPr>
              <a:t> for the Ministry of Justice (MoJ) and HM Courts &amp; Tribunals Service (HMCTS). It forms a core part of the wider, multi‑year evaluation of the national HMCTS Reform Programme. The study was published on </a:t>
            </a:r>
            <a:r>
              <a:rPr lang="en-GB" sz="1200" b="1" kern="1200" dirty="0">
                <a:solidFill>
                  <a:schemeClr val="tx1"/>
                </a:solidFill>
                <a:effectLst/>
                <a:latin typeface="+mn-lt"/>
                <a:ea typeface="+mn-ea"/>
                <a:cs typeface="+mn-cs"/>
              </a:rPr>
              <a:t>12 September 2024</a:t>
            </a:r>
            <a:r>
              <a:rPr lang="en-GB" sz="1200" kern="1200" dirty="0">
                <a:solidFill>
                  <a:schemeClr val="tx1"/>
                </a:solidFill>
                <a:effectLst/>
                <a:latin typeface="+mn-lt"/>
                <a:ea typeface="+mn-ea"/>
                <a:cs typeface="+mn-cs"/>
              </a:rPr>
              <a:t> and examines how vulnerable people experience legal issues and interact with (or avoid) the reformed justice system. </a:t>
            </a:r>
            <a:r>
              <a:rPr lang="en-GB" sz="1200" u="sng" kern="1200" dirty="0">
                <a:solidFill>
                  <a:schemeClr val="tx1"/>
                </a:solidFill>
                <a:effectLst/>
                <a:latin typeface="+mn-lt"/>
                <a:ea typeface="+mn-ea"/>
                <a:cs typeface="+mn-cs"/>
                <a:hlinkClick r:id="rId3"/>
              </a:rPr>
              <a:t>[gov.uk]</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37</a:t>
            </a:fld>
            <a:endParaRPr lang="en-GB"/>
          </a:p>
        </p:txBody>
      </p:sp>
    </p:spTree>
    <p:extLst>
      <p:ext uri="{BB962C8B-B14F-4D97-AF65-F5344CB8AC3E}">
        <p14:creationId xmlns:p14="http://schemas.microsoft.com/office/powerpoint/2010/main" val="7024662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38</a:t>
            </a:fld>
            <a:endParaRPr lang="en-GB"/>
          </a:p>
        </p:txBody>
      </p:sp>
    </p:spTree>
    <p:extLst>
      <p:ext uri="{BB962C8B-B14F-4D97-AF65-F5344CB8AC3E}">
        <p14:creationId xmlns:p14="http://schemas.microsoft.com/office/powerpoint/2010/main" val="85306852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39</a:t>
            </a:fld>
            <a:endParaRPr lang="en-GB"/>
          </a:p>
        </p:txBody>
      </p:sp>
    </p:spTree>
    <p:extLst>
      <p:ext uri="{BB962C8B-B14F-4D97-AF65-F5344CB8AC3E}">
        <p14:creationId xmlns:p14="http://schemas.microsoft.com/office/powerpoint/2010/main" val="4464950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40</a:t>
            </a:fld>
            <a:endParaRPr lang="en-GB"/>
          </a:p>
        </p:txBody>
      </p:sp>
    </p:spTree>
    <p:extLst>
      <p:ext uri="{BB962C8B-B14F-4D97-AF65-F5344CB8AC3E}">
        <p14:creationId xmlns:p14="http://schemas.microsoft.com/office/powerpoint/2010/main" val="1808320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41</a:t>
            </a:fld>
            <a:endParaRPr lang="en-GB"/>
          </a:p>
        </p:txBody>
      </p:sp>
    </p:spTree>
    <p:extLst>
      <p:ext uri="{BB962C8B-B14F-4D97-AF65-F5344CB8AC3E}">
        <p14:creationId xmlns:p14="http://schemas.microsoft.com/office/powerpoint/2010/main" val="20648563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42</a:t>
            </a:fld>
            <a:endParaRPr lang="en-GB"/>
          </a:p>
        </p:txBody>
      </p:sp>
    </p:spTree>
    <p:extLst>
      <p:ext uri="{BB962C8B-B14F-4D97-AF65-F5344CB8AC3E}">
        <p14:creationId xmlns:p14="http://schemas.microsoft.com/office/powerpoint/2010/main" val="272886527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44</a:t>
            </a:fld>
            <a:endParaRPr lang="en-GB"/>
          </a:p>
        </p:txBody>
      </p:sp>
    </p:spTree>
    <p:extLst>
      <p:ext uri="{BB962C8B-B14F-4D97-AF65-F5344CB8AC3E}">
        <p14:creationId xmlns:p14="http://schemas.microsoft.com/office/powerpoint/2010/main" val="24521041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978CA1-7D05-47D2-9128-B1B412284465}" type="slidenum">
              <a:rPr lang="en-GB" smtClean="0"/>
              <a:t>45</a:t>
            </a:fld>
            <a:endParaRPr lang="en-GB"/>
          </a:p>
        </p:txBody>
      </p:sp>
    </p:spTree>
    <p:extLst>
      <p:ext uri="{BB962C8B-B14F-4D97-AF65-F5344CB8AC3E}">
        <p14:creationId xmlns:p14="http://schemas.microsoft.com/office/powerpoint/2010/main" val="802151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F1B09-41AA-8722-72AB-8C17E08E59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F012F8-8EED-3DCD-20BB-B5616668C7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A887B3-DD12-3F48-14C8-EF8B08FCF62E}"/>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5" name="Footer Placeholder 4">
            <a:extLst>
              <a:ext uri="{FF2B5EF4-FFF2-40B4-BE49-F238E27FC236}">
                <a16:creationId xmlns:a16="http://schemas.microsoft.com/office/drawing/2014/main" id="{40D88ED0-99FC-3028-8ECA-B418F2B7C8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263133-F94E-1916-CB8D-98C699C308C7}"/>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278311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87D68-E75D-7FFC-8E1A-99EA473DB7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C86AF9-7513-9140-C177-B86FE585E8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11E977-CC7E-B197-DBEF-97400C70B4BF}"/>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5" name="Footer Placeholder 4">
            <a:extLst>
              <a:ext uri="{FF2B5EF4-FFF2-40B4-BE49-F238E27FC236}">
                <a16:creationId xmlns:a16="http://schemas.microsoft.com/office/drawing/2014/main" id="{58CC4D04-16D5-E7B0-3575-8C549C00B4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DE69AF-7574-0A17-157F-B9E258C90B91}"/>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1005572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72EE8-7144-C062-1842-FCEF89B780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328ADD4-F369-A2C4-47E7-FEDAEFE7AC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D7AB8F-1AD3-5B14-13DD-8FA3F9F73115}"/>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5" name="Footer Placeholder 4">
            <a:extLst>
              <a:ext uri="{FF2B5EF4-FFF2-40B4-BE49-F238E27FC236}">
                <a16:creationId xmlns:a16="http://schemas.microsoft.com/office/drawing/2014/main" id="{D2051E41-10B5-ED17-5893-80CF2059C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A62DA-6BBA-409F-A2EA-E0E1EF75A55F}"/>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3729794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F1443-41A2-091A-F10A-8FF5FD9CAD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3F4E93-55A7-60CB-6447-1B804629FC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A7826F-7772-482F-CF08-032F2ADF50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B77B30-1943-5E78-6CB9-EF27E0735044}"/>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6" name="Footer Placeholder 5">
            <a:extLst>
              <a:ext uri="{FF2B5EF4-FFF2-40B4-BE49-F238E27FC236}">
                <a16:creationId xmlns:a16="http://schemas.microsoft.com/office/drawing/2014/main" id="{4F79ED5F-05A1-3635-E9E6-A6E989E1D1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4BEEEF-7380-B43D-B398-6634EDA17FE3}"/>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3975729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AA252-FB75-5D28-CB1E-D47FD32801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E6FE9A-DD59-FA4E-E78E-4E6969E596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CC03F-F431-08B9-1DEA-7BAF15A93A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81803C-0D71-0942-E13E-F30FAC9837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43A35A-4F3A-B996-FFF2-98F3E9E02C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D83DE2-FF6E-1F5F-5289-A07A4A97B87A}"/>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8" name="Footer Placeholder 7">
            <a:extLst>
              <a:ext uri="{FF2B5EF4-FFF2-40B4-BE49-F238E27FC236}">
                <a16:creationId xmlns:a16="http://schemas.microsoft.com/office/drawing/2014/main" id="{8918B4CB-BCE7-13C3-9EC2-3373D0480C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F94A14-5AAD-4CCC-EB31-89F6F7184AC0}"/>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481564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C2665-2F63-146E-C21F-AA27465A88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28FBFC-E9E1-98FE-4026-4098E0DCFC65}"/>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4" name="Footer Placeholder 3">
            <a:extLst>
              <a:ext uri="{FF2B5EF4-FFF2-40B4-BE49-F238E27FC236}">
                <a16:creationId xmlns:a16="http://schemas.microsoft.com/office/drawing/2014/main" id="{4064AEBE-AE18-C21A-366C-76C07C7A79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AB3951-DAEC-ED0E-5930-18050F0090DA}"/>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388236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732F29-41AA-6D61-E02D-94AB12C9406E}"/>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3" name="Footer Placeholder 2">
            <a:extLst>
              <a:ext uri="{FF2B5EF4-FFF2-40B4-BE49-F238E27FC236}">
                <a16:creationId xmlns:a16="http://schemas.microsoft.com/office/drawing/2014/main" id="{2941F140-E5F7-C113-52A8-A3D6CC0EA99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4E0AA8-0ECB-497D-0020-1F3D2DEF4948}"/>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1600996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38A65-955A-3932-945D-132AA4BC91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0A8CC6-13D0-890E-D342-B88ACAC0FB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DC110E-B652-081D-C72F-7FC4AC1112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734134-3323-7105-77B3-419B6E02A265}"/>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6" name="Footer Placeholder 5">
            <a:extLst>
              <a:ext uri="{FF2B5EF4-FFF2-40B4-BE49-F238E27FC236}">
                <a16:creationId xmlns:a16="http://schemas.microsoft.com/office/drawing/2014/main" id="{39FA2197-03BD-B305-D46B-9BFBCC5743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ABC04-BE90-6CC9-1552-5418FC4A6F81}"/>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2850387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47B7-A40F-7943-7D3B-331D549D87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F34F33-8B4C-353D-E16F-B492770D95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D080AE-F1EB-B7B5-F4EE-88FE1079DF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A9F4B4-DBBF-E2E2-1985-3B213DF415DE}"/>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6" name="Footer Placeholder 5">
            <a:extLst>
              <a:ext uri="{FF2B5EF4-FFF2-40B4-BE49-F238E27FC236}">
                <a16:creationId xmlns:a16="http://schemas.microsoft.com/office/drawing/2014/main" id="{DFBACD06-579A-3106-3C8F-C7C357B33E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B8AD2F-3EF6-D000-855F-E5235A8E0765}"/>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213074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BF38-485A-1D8E-145D-BCDD16A6B7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E42A4A-5F8D-17D8-6466-605C930CEC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624D05-0DF5-0EB8-B2FB-B0C678614503}"/>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5" name="Footer Placeholder 4">
            <a:extLst>
              <a:ext uri="{FF2B5EF4-FFF2-40B4-BE49-F238E27FC236}">
                <a16:creationId xmlns:a16="http://schemas.microsoft.com/office/drawing/2014/main" id="{DDD61AA3-FB81-5FEC-81E6-15B26D38AB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5C53E4-7CE3-1742-6EDB-689EF9BA6148}"/>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4274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6A7DEC-2DCB-9635-F27F-33517A0630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FD0583-6174-7667-6A22-91A21056F1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A9442E-20F0-9D47-E1DE-63726BBC65B3}"/>
              </a:ext>
            </a:extLst>
          </p:cNvPr>
          <p:cNvSpPr>
            <a:spLocks noGrp="1"/>
          </p:cNvSpPr>
          <p:nvPr>
            <p:ph type="dt" sz="half" idx="10"/>
          </p:nvPr>
        </p:nvSpPr>
        <p:spPr/>
        <p:txBody>
          <a:bodyPr/>
          <a:lstStyle/>
          <a:p>
            <a:fld id="{27E1E527-1248-4814-88C7-0D4E90BEE730}" type="datetimeFigureOut">
              <a:rPr lang="en-GB" smtClean="0"/>
              <a:t>20/01/2026</a:t>
            </a:fld>
            <a:endParaRPr lang="en-GB"/>
          </a:p>
        </p:txBody>
      </p:sp>
      <p:sp>
        <p:nvSpPr>
          <p:cNvPr id="5" name="Footer Placeholder 4">
            <a:extLst>
              <a:ext uri="{FF2B5EF4-FFF2-40B4-BE49-F238E27FC236}">
                <a16:creationId xmlns:a16="http://schemas.microsoft.com/office/drawing/2014/main" id="{DE0644F5-770A-E5BD-DD3E-5F8AA12D00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3BB369-C889-9472-9DF3-A89BD5ECA93B}"/>
              </a:ext>
            </a:extLst>
          </p:cNvPr>
          <p:cNvSpPr>
            <a:spLocks noGrp="1"/>
          </p:cNvSpPr>
          <p:nvPr>
            <p:ph type="sldNum" sz="quarter" idx="12"/>
          </p:nvPr>
        </p:nvSpPr>
        <p:spPr/>
        <p:txBody>
          <a:bodyPr/>
          <a:lstStyle/>
          <a:p>
            <a:fld id="{9CFE9E36-E09B-425E-91EE-AF76669DD966}" type="slidenum">
              <a:rPr lang="en-GB" smtClean="0"/>
              <a:t>‹#›</a:t>
            </a:fld>
            <a:endParaRPr lang="en-GB"/>
          </a:p>
        </p:txBody>
      </p:sp>
    </p:spTree>
    <p:extLst>
      <p:ext uri="{BB962C8B-B14F-4D97-AF65-F5344CB8AC3E}">
        <p14:creationId xmlns:p14="http://schemas.microsoft.com/office/powerpoint/2010/main" val="44658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14FBB1-F91B-9209-132F-9902AB9C57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94417B-D7A2-7EDB-EC41-A0FCE521B9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221A62-3EC3-C9CB-E344-600F32456DF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E1E527-1248-4814-88C7-0D4E90BEE730}" type="datetimeFigureOut">
              <a:rPr lang="en-GB" smtClean="0"/>
              <a:t>20/01/2026</a:t>
            </a:fld>
            <a:endParaRPr lang="en-GB"/>
          </a:p>
        </p:txBody>
      </p:sp>
      <p:sp>
        <p:nvSpPr>
          <p:cNvPr id="5" name="Footer Placeholder 4">
            <a:extLst>
              <a:ext uri="{FF2B5EF4-FFF2-40B4-BE49-F238E27FC236}">
                <a16:creationId xmlns:a16="http://schemas.microsoft.com/office/drawing/2014/main" id="{9A4E666A-8E6E-3EC3-F62E-6541891A44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4D5D2B-2D5B-F047-F130-4FE87DC775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FE9E36-E09B-425E-91EE-AF76669DD966}" type="slidenum">
              <a:rPr lang="en-GB" smtClean="0"/>
              <a:t>‹#›</a:t>
            </a:fld>
            <a:endParaRPr lang="en-GB"/>
          </a:p>
        </p:txBody>
      </p:sp>
    </p:spTree>
    <p:extLst>
      <p:ext uri="{BB962C8B-B14F-4D97-AF65-F5344CB8AC3E}">
        <p14:creationId xmlns:p14="http://schemas.microsoft.com/office/powerpoint/2010/main" val="3950073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lALupHU5A-0?feature=oembed" TargetMode="External"/><Relationship Id="rId5" Type="http://schemas.openxmlformats.org/officeDocument/2006/relationships/image" Target="../media/image17.jpeg"/><Relationship Id="rId4" Type="http://schemas.openxmlformats.org/officeDocument/2006/relationships/image" Target="../media/image8.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video" Target="https://www.youtube.com/embed/JWozv3rluI8?feature=oembed" TargetMode="External"/><Relationship Id="rId4" Type="http://schemas.openxmlformats.org/officeDocument/2006/relationships/image" Target="../media/image25.jpeg"/></Relationships>
</file>

<file path=ppt/slides/_rels/slide33.xml.rels><?xml version="1.0" encoding="UTF-8" standalone="yes"?>
<Relationships xmlns="http://schemas.openxmlformats.org/package/2006/relationships"><Relationship Id="rId3" Type="http://schemas.openxmlformats.org/officeDocument/2006/relationships/hyperlink" Target="https://www.ons.gov.uk/peoplepopulationandcommunity/crimeandjustice/bulletins/crimeinenglandandwales/latest"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1CE2CC-AEF6-494D-E796-EAEF0070CC10}"/>
              </a:ext>
            </a:extLst>
          </p:cNvPr>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Crime and Vulnerability</a:t>
            </a:r>
          </a:p>
          <a:p>
            <a:pPr>
              <a:lnSpc>
                <a:spcPct val="90000"/>
              </a:lnSpc>
              <a:spcBef>
                <a:spcPct val="0"/>
              </a:spcBef>
              <a:spcAft>
                <a:spcPts val="600"/>
              </a:spcAft>
            </a:pPr>
            <a:r>
              <a:rPr lang="en-US" sz="5400" dirty="0">
                <a:latin typeface="+mj-lt"/>
                <a:ea typeface="+mj-ea"/>
                <a:cs typeface="+mj-cs"/>
              </a:rPr>
              <a:t>BMLC6003</a:t>
            </a: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Padlock on computer motherboard">
            <a:extLst>
              <a:ext uri="{FF2B5EF4-FFF2-40B4-BE49-F238E27FC236}">
                <a16:creationId xmlns:a16="http://schemas.microsoft.com/office/drawing/2014/main" id="{15BEFEB6-A5E5-F5FB-2BA5-6E672D3A9BB7}"/>
              </a:ext>
            </a:extLst>
          </p:cNvPr>
          <p:cNvPicPr>
            <a:picLocks noChangeAspect="1"/>
          </p:cNvPicPr>
          <p:nvPr/>
        </p:nvPicPr>
        <p:blipFill rotWithShape="1">
          <a:blip r:embed="rId3"/>
          <a:srcRect l="4118" r="2747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8372814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pic>
        <p:nvPicPr>
          <p:cNvPr id="4" name="Picture 3">
            <a:extLst>
              <a:ext uri="{FF2B5EF4-FFF2-40B4-BE49-F238E27FC236}">
                <a16:creationId xmlns:a16="http://schemas.microsoft.com/office/drawing/2014/main" id="{FE5B915A-2B89-FCC0-211F-82D0ED057522}"/>
              </a:ext>
            </a:extLst>
          </p:cNvPr>
          <p:cNvPicPr>
            <a:picLocks noChangeAspect="1"/>
          </p:cNvPicPr>
          <p:nvPr/>
        </p:nvPicPr>
        <p:blipFill rotWithShape="1">
          <a:blip r:embed="rId3"/>
          <a:srcRect b="10224"/>
          <a:stretch/>
        </p:blipFill>
        <p:spPr>
          <a:xfrm>
            <a:off x="470018" y="727521"/>
            <a:ext cx="5025525" cy="4858772"/>
          </a:xfrm>
          <a:prstGeom prst="rect">
            <a:avLst/>
          </a:prstGeom>
        </p:spPr>
      </p:pic>
      <p:cxnSp>
        <p:nvCxnSpPr>
          <p:cNvPr id="11" name="Straight Connector 10">
            <a:extLst>
              <a:ext uri="{FF2B5EF4-FFF2-40B4-BE49-F238E27FC236}">
                <a16:creationId xmlns:a16="http://schemas.microsoft.com/office/drawing/2014/main" id="{7AD0F4D2-80E7-4A78-82EE-BEAEE4945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300ADE-71A9-6AB2-402C-8E921064648C}"/>
              </a:ext>
            </a:extLst>
          </p:cNvPr>
          <p:cNvSpPr>
            <a:spLocks noGrp="1"/>
          </p:cNvSpPr>
          <p:nvPr>
            <p:ph idx="1"/>
          </p:nvPr>
        </p:nvSpPr>
        <p:spPr>
          <a:xfrm>
            <a:off x="6684264" y="1944061"/>
            <a:ext cx="4892040" cy="4164131"/>
          </a:xfrm>
        </p:spPr>
        <p:txBody>
          <a:bodyPr anchor="t">
            <a:normAutofit/>
          </a:bodyPr>
          <a:lstStyle/>
          <a:p>
            <a:r>
              <a:rPr lang="en-GB" dirty="0"/>
              <a:t>The nature of this module covers some particularly sensitive areas. If you feel the need to leave the classroom at any point, then please feel free to do so. </a:t>
            </a:r>
          </a:p>
        </p:txBody>
      </p:sp>
    </p:spTree>
    <p:extLst>
      <p:ext uri="{BB962C8B-B14F-4D97-AF65-F5344CB8AC3E}">
        <p14:creationId xmlns:p14="http://schemas.microsoft.com/office/powerpoint/2010/main" val="16479608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ee the source image">
            <a:extLst>
              <a:ext uri="{FF2B5EF4-FFF2-40B4-BE49-F238E27FC236}">
                <a16:creationId xmlns:a16="http://schemas.microsoft.com/office/drawing/2014/main" id="{456C1E7D-E67D-A91D-1B52-57292868349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779889" y="643467"/>
            <a:ext cx="663222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3112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C1EB7-C64A-71F6-4C77-68D59B8F628E}"/>
              </a:ext>
            </a:extLst>
          </p:cNvPr>
          <p:cNvSpPr>
            <a:spLocks noGrp="1"/>
          </p:cNvSpPr>
          <p:nvPr>
            <p:ph type="title"/>
          </p:nvPr>
        </p:nvSpPr>
        <p:spPr>
          <a:xfrm>
            <a:off x="876693" y="741391"/>
            <a:ext cx="3455821" cy="1616203"/>
          </a:xfrm>
          <a:prstGeom prst="ellipse">
            <a:avLst/>
          </a:prstGeom>
        </p:spPr>
        <p:txBody>
          <a:bodyPr vert="horz" lIns="91440" tIns="45720" rIns="91440" bIns="45720" rtlCol="0" anchor="b">
            <a:normAutofit/>
          </a:bodyPr>
          <a:lstStyle/>
          <a:p>
            <a:r>
              <a:rPr lang="en-US" sz="3200" kern="1200">
                <a:solidFill>
                  <a:schemeClr val="tx1"/>
                </a:solidFill>
                <a:latin typeface="+mj-lt"/>
                <a:ea typeface="+mj-ea"/>
                <a:cs typeface="+mj-cs"/>
              </a:rPr>
              <a:t>Scheme of work</a:t>
            </a:r>
          </a:p>
        </p:txBody>
      </p:sp>
      <p:sp>
        <p:nvSpPr>
          <p:cNvPr id="6" name="TextBox 5">
            <a:extLst>
              <a:ext uri="{FF2B5EF4-FFF2-40B4-BE49-F238E27FC236}">
                <a16:creationId xmlns:a16="http://schemas.microsoft.com/office/drawing/2014/main" id="{3F5C1096-8419-8091-DF22-ABDF853F00DC}"/>
              </a:ext>
            </a:extLst>
          </p:cNvPr>
          <p:cNvSpPr txBox="1"/>
          <p:nvPr/>
        </p:nvSpPr>
        <p:spPr>
          <a:xfrm>
            <a:off x="876693" y="2533476"/>
            <a:ext cx="3455821"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t>Please note this may be subject to change without prior notice</a:t>
            </a:r>
          </a:p>
        </p:txBody>
      </p:sp>
      <p:grpSp>
        <p:nvGrpSpPr>
          <p:cNvPr id="25" name="Group 24">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6" name="Rectangle 25">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908D7DF5-25D1-A7F8-DC75-7E55CEEAA80C}"/>
              </a:ext>
            </a:extLst>
          </p:cNvPr>
          <p:cNvPicPr>
            <a:picLocks noChangeAspect="1"/>
          </p:cNvPicPr>
          <p:nvPr/>
        </p:nvPicPr>
        <p:blipFill>
          <a:blip r:embed="rId3"/>
          <a:srcRect l="25926" t="18889" r="25852" b="12783"/>
          <a:stretch>
            <a:fillRect/>
          </a:stretch>
        </p:blipFill>
        <p:spPr>
          <a:xfrm>
            <a:off x="4549140" y="405833"/>
            <a:ext cx="6400800" cy="6046333"/>
          </a:xfrm>
          <a:prstGeom prst="rect">
            <a:avLst/>
          </a:prstGeom>
        </p:spPr>
      </p:pic>
    </p:spTree>
    <p:extLst>
      <p:ext uri="{BB962C8B-B14F-4D97-AF65-F5344CB8AC3E}">
        <p14:creationId xmlns:p14="http://schemas.microsoft.com/office/powerpoint/2010/main" val="122481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17">
            <a:extLst>
              <a:ext uri="{FF2B5EF4-FFF2-40B4-BE49-F238E27FC236}">
                <a16:creationId xmlns:a16="http://schemas.microsoft.com/office/drawing/2014/main" id="{1E5539EC-8CB8-002F-68C6-6788402826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19" name="Rectangle 18">
              <a:extLst>
                <a:ext uri="{FF2B5EF4-FFF2-40B4-BE49-F238E27FC236}">
                  <a16:creationId xmlns:a16="http://schemas.microsoft.com/office/drawing/2014/main" id="{6C5D55A6-9EFD-CDA3-20CC-A99812CE1A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9">
              <a:extLst>
                <a:ext uri="{FF2B5EF4-FFF2-40B4-BE49-F238E27FC236}">
                  <a16:creationId xmlns:a16="http://schemas.microsoft.com/office/drawing/2014/main" id="{A5B6E73B-6DFD-AE6C-1628-DF8DC300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0E00FC4-DDBC-F424-CF71-73AF7A28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5CD8ED1-1352-1840-D1E1-18010A6548B5}"/>
              </a:ext>
            </a:extLst>
          </p:cNvPr>
          <p:cNvSpPr>
            <a:spLocks noGrp="1"/>
          </p:cNvSpPr>
          <p:nvPr>
            <p:ph type="title"/>
          </p:nvPr>
        </p:nvSpPr>
        <p:spPr>
          <a:xfrm>
            <a:off x="876691" y="301843"/>
            <a:ext cx="10477109" cy="1003532"/>
          </a:xfrm>
        </p:spPr>
        <p:txBody>
          <a:bodyPr anchor="ctr">
            <a:normAutofit/>
          </a:bodyPr>
          <a:lstStyle/>
          <a:p>
            <a:r>
              <a:rPr lang="en-GB" sz="3200">
                <a:solidFill>
                  <a:srgbClr val="FFFFFF"/>
                </a:solidFill>
              </a:rPr>
              <a:t>Assessment </a:t>
            </a:r>
          </a:p>
        </p:txBody>
      </p:sp>
      <p:graphicFrame>
        <p:nvGraphicFramePr>
          <p:cNvPr id="8" name="Table 7">
            <a:extLst>
              <a:ext uri="{FF2B5EF4-FFF2-40B4-BE49-F238E27FC236}">
                <a16:creationId xmlns:a16="http://schemas.microsoft.com/office/drawing/2014/main" id="{F894EC5A-4CA0-C34A-5D53-9CCA6DCC3519}"/>
              </a:ext>
            </a:extLst>
          </p:cNvPr>
          <p:cNvGraphicFramePr>
            <a:graphicFrameLocks noGrp="1"/>
          </p:cNvGraphicFramePr>
          <p:nvPr>
            <p:extLst>
              <p:ext uri="{D42A27DB-BD31-4B8C-83A1-F6EECF244321}">
                <p14:modId xmlns:p14="http://schemas.microsoft.com/office/powerpoint/2010/main" val="879324265"/>
              </p:ext>
            </p:extLst>
          </p:nvPr>
        </p:nvGraphicFramePr>
        <p:xfrm>
          <a:off x="707147" y="2093513"/>
          <a:ext cx="5979160" cy="2026284"/>
        </p:xfrm>
        <a:graphic>
          <a:graphicData uri="http://schemas.openxmlformats.org/drawingml/2006/table">
            <a:tbl>
              <a:tblPr firstRow="1" firstCol="1" bandRow="1"/>
              <a:tblGrid>
                <a:gridCol w="2861910">
                  <a:extLst>
                    <a:ext uri="{9D8B030D-6E8A-4147-A177-3AD203B41FA5}">
                      <a16:colId xmlns:a16="http://schemas.microsoft.com/office/drawing/2014/main" val="3542593156"/>
                    </a:ext>
                  </a:extLst>
                </a:gridCol>
                <a:gridCol w="1746942">
                  <a:extLst>
                    <a:ext uri="{9D8B030D-6E8A-4147-A177-3AD203B41FA5}">
                      <a16:colId xmlns:a16="http://schemas.microsoft.com/office/drawing/2014/main" val="1567426131"/>
                    </a:ext>
                  </a:extLst>
                </a:gridCol>
                <a:gridCol w="1370308">
                  <a:extLst>
                    <a:ext uri="{9D8B030D-6E8A-4147-A177-3AD203B41FA5}">
                      <a16:colId xmlns:a16="http://schemas.microsoft.com/office/drawing/2014/main" val="489260033"/>
                    </a:ext>
                  </a:extLst>
                </a:gridCol>
              </a:tblGrid>
              <a:tr h="806326">
                <a:tc>
                  <a:txBody>
                    <a:bodyPr/>
                    <a:lstStyle/>
                    <a:p>
                      <a:pPr algn="ctr" fontAlgn="base" hangingPunct="0">
                        <a:lnSpc>
                          <a:spcPct val="107000"/>
                        </a:lnSpc>
                        <a:spcAft>
                          <a:spcPts val="800"/>
                        </a:spcAft>
                      </a:pPr>
                      <a:r>
                        <a:rPr lang="en-GB" sz="1000" b="1" dirty="0">
                          <a:effectLst/>
                          <a:latin typeface="Arial" panose="020B0604020202020204" pitchFamily="34" charset="0"/>
                          <a:ea typeface="Calibri" panose="020F0502020204030204" pitchFamily="34" charset="0"/>
                          <a:cs typeface="Arial" panose="020B0604020202020204" pitchFamily="34" charset="0"/>
                        </a:rPr>
                        <a:t>Mode of assessment</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just" fontAlgn="base" hangingPunct="0">
                        <a:lnSpc>
                          <a:spcPct val="107000"/>
                        </a:lnSpc>
                        <a:spcAft>
                          <a:spcPts val="800"/>
                        </a:spcAft>
                      </a:pPr>
                      <a:r>
                        <a:rPr lang="en-GB" sz="1000" b="1" dirty="0">
                          <a:effectLst/>
                          <a:latin typeface="Arial" panose="020B0604020202020204" pitchFamily="34" charset="0"/>
                          <a:ea typeface="Calibri" panose="020F0502020204030204" pitchFamily="34" charset="0"/>
                          <a:cs typeface="Arial" panose="020B0604020202020204" pitchFamily="34" charset="0"/>
                        </a:rPr>
                        <a:t>Volume</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tc>
                  <a:txBody>
                    <a:bodyPr/>
                    <a:lstStyle/>
                    <a:p>
                      <a:pPr algn="just" fontAlgn="base" hangingPunct="0">
                        <a:lnSpc>
                          <a:spcPct val="107000"/>
                        </a:lnSpc>
                        <a:spcAft>
                          <a:spcPts val="800"/>
                        </a:spcAft>
                      </a:pPr>
                      <a:r>
                        <a:rPr lang="en-GB" sz="1000" b="1" dirty="0">
                          <a:effectLst/>
                          <a:latin typeface="Arial" panose="020B0604020202020204" pitchFamily="34" charset="0"/>
                          <a:ea typeface="Calibri" panose="020F0502020204030204" pitchFamily="34" charset="0"/>
                          <a:cs typeface="Arial" panose="020B0604020202020204" pitchFamily="34" charset="0"/>
                        </a:rPr>
                        <a:t>Weighting</a:t>
                      </a:r>
                      <a:endParaRPr lang="en-GB" sz="1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solidFill>
                  </a:tcPr>
                </a:tc>
                <a:extLst>
                  <a:ext uri="{0D108BD9-81ED-4DB2-BD59-A6C34878D82A}">
                    <a16:rowId xmlns:a16="http://schemas.microsoft.com/office/drawing/2014/main" val="1127252273"/>
                  </a:ext>
                </a:extLst>
              </a:tr>
              <a:tr h="1219958">
                <a:tc>
                  <a:txBody>
                    <a:bodyPr/>
                    <a:lstStyle/>
                    <a:p>
                      <a:pPr algn="ctr" fontAlgn="base" hangingPunct="0">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Individual presentation plus supporting paper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fontAlgn="base" hangingPunct="0">
                        <a:lnSpc>
                          <a:spcPct val="107000"/>
                        </a:lnSpc>
                        <a:spcAft>
                          <a:spcPts val="800"/>
                        </a:spcAft>
                      </a:pPr>
                      <a:r>
                        <a:rPr lang="en-GB" sz="2000">
                          <a:effectLst/>
                          <a:latin typeface="Arial" panose="020B0604020202020204" pitchFamily="34" charset="0"/>
                          <a:ea typeface="Calibri" panose="020F0502020204030204" pitchFamily="34" charset="0"/>
                          <a:cs typeface="Arial" panose="020B0604020202020204" pitchFamily="34" charset="0"/>
                        </a:rPr>
                        <a:t>15 minutes and 2000 words</a:t>
                      </a:r>
                      <a:endParaRPr lang="en-GB" sz="20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base" hangingPunct="0">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100%</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72135221"/>
                  </a:ext>
                </a:extLst>
              </a:tr>
            </a:tbl>
          </a:graphicData>
        </a:graphic>
      </p:graphicFrame>
      <p:sp>
        <p:nvSpPr>
          <p:cNvPr id="4" name="TextBox 3">
            <a:extLst>
              <a:ext uri="{FF2B5EF4-FFF2-40B4-BE49-F238E27FC236}">
                <a16:creationId xmlns:a16="http://schemas.microsoft.com/office/drawing/2014/main" id="{7E6CD311-5C03-A41C-8F9B-8A1F4FBD1B9B}"/>
              </a:ext>
            </a:extLst>
          </p:cNvPr>
          <p:cNvSpPr txBox="1"/>
          <p:nvPr/>
        </p:nvSpPr>
        <p:spPr>
          <a:xfrm>
            <a:off x="7367734" y="2660749"/>
            <a:ext cx="3826046" cy="646331"/>
          </a:xfrm>
          <a:prstGeom prst="rect">
            <a:avLst/>
          </a:prstGeom>
          <a:noFill/>
        </p:spPr>
        <p:txBody>
          <a:bodyPr wrap="square" rtlCol="0">
            <a:spAutoFit/>
          </a:bodyPr>
          <a:lstStyle/>
          <a:p>
            <a:r>
              <a:rPr lang="en-GB" dirty="0"/>
              <a:t>Lets take a look at the assignment brief……..</a:t>
            </a:r>
          </a:p>
        </p:txBody>
      </p:sp>
      <p:pic>
        <p:nvPicPr>
          <p:cNvPr id="6" name="Picture 5">
            <a:extLst>
              <a:ext uri="{FF2B5EF4-FFF2-40B4-BE49-F238E27FC236}">
                <a16:creationId xmlns:a16="http://schemas.microsoft.com/office/drawing/2014/main" id="{0E0F3ECD-F65C-6BBC-9449-5C31CE9A6700}"/>
              </a:ext>
            </a:extLst>
          </p:cNvPr>
          <p:cNvPicPr>
            <a:picLocks noChangeAspect="1"/>
          </p:cNvPicPr>
          <p:nvPr/>
        </p:nvPicPr>
        <p:blipFill>
          <a:blip r:embed="rId3"/>
          <a:srcRect l="9555" t="20666" r="51926" b="6556"/>
          <a:stretch>
            <a:fillRect/>
          </a:stretch>
        </p:blipFill>
        <p:spPr>
          <a:xfrm>
            <a:off x="8137757" y="3550921"/>
            <a:ext cx="2286000" cy="287948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11587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CC794C-AC8F-F0C9-ABFC-669B42C87BF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Learning objectives</a:t>
            </a:r>
          </a:p>
        </p:txBody>
      </p:sp>
      <p:graphicFrame>
        <p:nvGraphicFramePr>
          <p:cNvPr id="14" name="Content Placeholder 2">
            <a:extLst>
              <a:ext uri="{FF2B5EF4-FFF2-40B4-BE49-F238E27FC236}">
                <a16:creationId xmlns:a16="http://schemas.microsoft.com/office/drawing/2014/main" id="{B03F92C6-DFBF-F99B-333C-A48BD40B77AC}"/>
              </a:ext>
            </a:extLst>
          </p:cNvPr>
          <p:cNvGraphicFramePr>
            <a:graphicFrameLocks noGrp="1"/>
          </p:cNvGraphicFramePr>
          <p:nvPr>
            <p:ph idx="1"/>
            <p:extLst>
              <p:ext uri="{D42A27DB-BD31-4B8C-83A1-F6EECF244321}">
                <p14:modId xmlns:p14="http://schemas.microsoft.com/office/powerpoint/2010/main" val="324392061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9698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0A536651-653F-B34D-5BA0-F951456F73C0}"/>
              </a:ext>
            </a:extLst>
          </p:cNvPr>
          <p:cNvPicPr>
            <a:picLocks noChangeAspect="1"/>
          </p:cNvPicPr>
          <p:nvPr/>
        </p:nvPicPr>
        <p:blipFill rotWithShape="1">
          <a:blip r:embed="rId3">
            <a:alphaModFix amt="50000"/>
          </a:blip>
          <a:srcRect/>
          <a:stretch/>
        </p:blipFill>
        <p:spPr>
          <a:xfrm>
            <a:off x="20" y="1"/>
            <a:ext cx="12191980" cy="6857999"/>
          </a:xfrm>
          <a:prstGeom prst="rect">
            <a:avLst/>
          </a:prstGeom>
        </p:spPr>
      </p:pic>
      <p:sp>
        <p:nvSpPr>
          <p:cNvPr id="4" name="TextBox 3">
            <a:extLst>
              <a:ext uri="{FF2B5EF4-FFF2-40B4-BE49-F238E27FC236}">
                <a16:creationId xmlns:a16="http://schemas.microsoft.com/office/drawing/2014/main" id="{6737B14D-8ECE-C217-9EC0-D8DB59CE2B86}"/>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a:solidFill>
                  <a:srgbClr val="FFFFFF"/>
                </a:solidFill>
                <a:latin typeface="+mj-lt"/>
                <a:ea typeface="+mj-ea"/>
                <a:cs typeface="+mj-cs"/>
              </a:rPr>
              <a:t>What does vulnerability mean to you?</a:t>
            </a:r>
          </a:p>
        </p:txBody>
      </p:sp>
    </p:spTree>
    <p:extLst>
      <p:ext uri="{BB962C8B-B14F-4D97-AF65-F5344CB8AC3E}">
        <p14:creationId xmlns:p14="http://schemas.microsoft.com/office/powerpoint/2010/main" val="1151615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alphaModFix/>
          </a:blip>
          <a:srcRect t="8907"/>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p:cNvSpPr txBox="1"/>
          <p:nvPr/>
        </p:nvSpPr>
        <p:spPr>
          <a:xfrm>
            <a:off x="969264" y="5154168"/>
            <a:ext cx="6973204" cy="126187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a:solidFill>
                  <a:schemeClr val="tx1">
                    <a:lumMod val="85000"/>
                    <a:lumOff val="15000"/>
                  </a:schemeClr>
                </a:solidFill>
                <a:latin typeface="+mj-lt"/>
                <a:ea typeface="+mj-ea"/>
                <a:cs typeface="+mj-cs"/>
              </a:rPr>
              <a:t>Who could be considered vulnerable?</a:t>
            </a:r>
          </a:p>
        </p:txBody>
      </p:sp>
      <p:cxnSp>
        <p:nvCxnSpPr>
          <p:cNvPr id="11" name="Straight Connector 10">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01513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4FB61E-F1BE-94D6-E26D-1D18199DEBA0}"/>
              </a:ext>
            </a:extLst>
          </p:cNvPr>
          <p:cNvSpPr>
            <a:spLocks noGrp="1"/>
          </p:cNvSpPr>
          <p:nvPr>
            <p:ph type="title"/>
          </p:nvPr>
        </p:nvSpPr>
        <p:spPr>
          <a:xfrm>
            <a:off x="5232400" y="1641752"/>
            <a:ext cx="6140449" cy="1323439"/>
          </a:xfrm>
        </p:spPr>
        <p:txBody>
          <a:bodyPr anchor="t">
            <a:normAutofit/>
          </a:bodyPr>
          <a:lstStyle/>
          <a:p>
            <a:r>
              <a:rPr lang="en-GB" sz="4000">
                <a:solidFill>
                  <a:schemeClr val="bg1"/>
                </a:solidFill>
              </a:rPr>
              <a:t>Organisations Vulnerability Definitions </a:t>
            </a:r>
          </a:p>
        </p:txBody>
      </p:sp>
      <p:grpSp>
        <p:nvGrpSpPr>
          <p:cNvPr id="11" name="Group 10">
            <a:extLst>
              <a:ext uri="{FF2B5EF4-FFF2-40B4-BE49-F238E27FC236}">
                <a16:creationId xmlns:a16="http://schemas.microsoft.com/office/drawing/2014/main" id="{36AB285A-81F9-42F0-A9FD-0058EB46EF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2" name="Group 11">
              <a:extLst>
                <a:ext uri="{FF2B5EF4-FFF2-40B4-BE49-F238E27FC236}">
                  <a16:creationId xmlns:a16="http://schemas.microsoft.com/office/drawing/2014/main" id="{A08FF3E0-ABFD-4639-B6D5-59DC3C50432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0" name="Freeform: Shape 19">
                <a:extLst>
                  <a:ext uri="{FF2B5EF4-FFF2-40B4-BE49-F238E27FC236}">
                    <a16:creationId xmlns:a16="http://schemas.microsoft.com/office/drawing/2014/main" id="{05F28668-2B20-456B-B40F-9496D0A01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345261A6-F525-4DE2-99D5-BD04602D3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5726B9BC-5A36-4E2B-ACA8-E750DAF63CB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D3D8668E-61B9-48EF-9EBA-555647BA6D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3B5CB98A-8493-4791-B351-0BC590BB9A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4CA2FB47-60A5-434E-9BA4-1FF65518A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406D9D90-1212-40FF-BAB0-8A661FC855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903898C6-CE98-4636-8CE5-5172BD2B9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F5326F39-37DB-4935-9AD9-746655D5D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grpSp>
      <p:pic>
        <p:nvPicPr>
          <p:cNvPr id="4" name="Graphic 3" descr="Clipboard Mixed with solid fill">
            <a:extLst>
              <a:ext uri="{FF2B5EF4-FFF2-40B4-BE49-F238E27FC236}">
                <a16:creationId xmlns:a16="http://schemas.microsoft.com/office/drawing/2014/main" id="{37275734-BD5C-9C20-E2D6-EF28ECD53ED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5024" y="2387175"/>
            <a:ext cx="2663825" cy="2663825"/>
          </a:xfrm>
          <a:prstGeom prst="rect">
            <a:avLst/>
          </a:prstGeom>
        </p:spPr>
      </p:pic>
      <p:sp>
        <p:nvSpPr>
          <p:cNvPr id="3" name="Content Placeholder 2">
            <a:extLst>
              <a:ext uri="{FF2B5EF4-FFF2-40B4-BE49-F238E27FC236}">
                <a16:creationId xmlns:a16="http://schemas.microsoft.com/office/drawing/2014/main" id="{C5F4B1BF-4A5E-39F1-9228-8B9ACCB9D0B5}"/>
              </a:ext>
            </a:extLst>
          </p:cNvPr>
          <p:cNvSpPr>
            <a:spLocks noGrp="1"/>
          </p:cNvSpPr>
          <p:nvPr>
            <p:ph idx="1"/>
          </p:nvPr>
        </p:nvSpPr>
        <p:spPr>
          <a:xfrm>
            <a:off x="5232401" y="3146400"/>
            <a:ext cx="6140449" cy="2454300"/>
          </a:xfrm>
        </p:spPr>
        <p:txBody>
          <a:bodyPr vert="horz" lIns="91440" tIns="45720" rIns="91440" bIns="45720" rtlCol="0">
            <a:normAutofit/>
          </a:bodyPr>
          <a:lstStyle/>
          <a:p>
            <a:pPr marL="0" indent="0">
              <a:buNone/>
            </a:pPr>
            <a:endParaRPr lang="en-GB" sz="2400" dirty="0">
              <a:solidFill>
                <a:schemeClr val="bg1">
                  <a:alpha val="80000"/>
                </a:schemeClr>
              </a:solidFill>
              <a:cs typeface="Calibri"/>
            </a:endParaRPr>
          </a:p>
          <a:p>
            <a:r>
              <a:rPr lang="en-GB" sz="3200" dirty="0">
                <a:solidFill>
                  <a:schemeClr val="bg1">
                    <a:alpha val="80000"/>
                  </a:schemeClr>
                </a:solidFill>
              </a:rPr>
              <a:t>Please find definitions of vulnerability from different organisations throughout England and Wales.</a:t>
            </a:r>
            <a:endParaRPr lang="en-GB" sz="3200" dirty="0">
              <a:solidFill>
                <a:schemeClr val="bg1">
                  <a:alpha val="80000"/>
                </a:schemeClr>
              </a:solidFill>
              <a:cs typeface="Calibri"/>
            </a:endParaRPr>
          </a:p>
          <a:p>
            <a:endParaRPr lang="en-GB" sz="2400" dirty="0">
              <a:solidFill>
                <a:schemeClr val="bg1">
                  <a:alpha val="80000"/>
                </a:schemeClr>
              </a:solidFill>
            </a:endParaRPr>
          </a:p>
          <a:p>
            <a:pPr marL="0" indent="0">
              <a:buNone/>
            </a:pPr>
            <a:endParaRPr lang="en-GB" sz="2400" dirty="0">
              <a:solidFill>
                <a:schemeClr val="bg1">
                  <a:alpha val="80000"/>
                </a:schemeClr>
              </a:solidFill>
              <a:cs typeface="Calibri"/>
            </a:endParaRPr>
          </a:p>
        </p:txBody>
      </p:sp>
    </p:spTree>
    <p:extLst>
      <p:ext uri="{BB962C8B-B14F-4D97-AF65-F5344CB8AC3E}">
        <p14:creationId xmlns:p14="http://schemas.microsoft.com/office/powerpoint/2010/main" val="1340883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alphaModFix amt="35000"/>
          </a:blip>
          <a:srcRect t="8907"/>
          <a:stretch/>
        </p:blipFill>
        <p:spPr>
          <a:xfrm>
            <a:off x="20" y="1"/>
            <a:ext cx="12191980" cy="6857999"/>
          </a:xfrm>
          <a:prstGeom prst="rect">
            <a:avLst/>
          </a:prstGeom>
        </p:spPr>
      </p:pic>
      <p:sp>
        <p:nvSpPr>
          <p:cNvPr id="5" name="TextBox 4"/>
          <p:cNvSpPr txBox="1"/>
          <p:nvPr/>
        </p:nvSpPr>
        <p:spPr>
          <a:xfrm>
            <a:off x="838201" y="1065862"/>
            <a:ext cx="3313164" cy="4726276"/>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r">
              <a:lnSpc>
                <a:spcPct val="90000"/>
              </a:lnSpc>
              <a:spcAft>
                <a:spcPts val="600"/>
              </a:spcAft>
            </a:pPr>
            <a:r>
              <a:rPr lang="en-US" sz="4000" b="1">
                <a:solidFill>
                  <a:srgbClr val="FFFFFF"/>
                </a:solidFill>
                <a:latin typeface="+mj-lt"/>
                <a:ea typeface="+mj-ea"/>
                <a:cs typeface="+mj-cs"/>
              </a:rPr>
              <a:t>When is a person ‘vulnerable’? – Police</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5155379" y="1065862"/>
            <a:ext cx="5744685" cy="472627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4000" dirty="0">
                <a:solidFill>
                  <a:srgbClr val="FFFFFF"/>
                </a:solidFill>
              </a:rPr>
              <a:t>A person is vulnerable if, as a result of their situation or circumstances, they are unable to take care of or protect themselves from harm or exploitation.</a:t>
            </a:r>
          </a:p>
          <a:p>
            <a:pPr indent="-228600">
              <a:lnSpc>
                <a:spcPct val="90000"/>
              </a:lnSpc>
              <a:spcAft>
                <a:spcPts val="600"/>
              </a:spcAft>
              <a:buFont typeface="Arial" panose="020B0604020202020204" pitchFamily="34" charset="0"/>
              <a:buChar char="•"/>
            </a:pPr>
            <a:endParaRPr lang="en-US" sz="2000" dirty="0">
              <a:solidFill>
                <a:srgbClr val="FFFFFF"/>
              </a:solidFill>
            </a:endParaRPr>
          </a:p>
          <a:p>
            <a:pPr indent="-228600">
              <a:lnSpc>
                <a:spcPct val="90000"/>
              </a:lnSpc>
              <a:spcAft>
                <a:spcPts val="600"/>
              </a:spcAft>
              <a:buFont typeface="Arial" panose="020B0604020202020204" pitchFamily="34" charset="0"/>
              <a:buChar char="•"/>
            </a:pPr>
            <a:endParaRPr lang="en-US" sz="2000" dirty="0">
              <a:solidFill>
                <a:srgbClr val="FFFFFF"/>
              </a:solidFill>
            </a:endParaRPr>
          </a:p>
        </p:txBody>
      </p:sp>
    </p:spTree>
    <p:extLst>
      <p:ext uri="{BB962C8B-B14F-4D97-AF65-F5344CB8AC3E}">
        <p14:creationId xmlns:p14="http://schemas.microsoft.com/office/powerpoint/2010/main" val="199206802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descr="Brain in head">
            <a:extLst>
              <a:ext uri="{FF2B5EF4-FFF2-40B4-BE49-F238E27FC236}">
                <a16:creationId xmlns:a16="http://schemas.microsoft.com/office/drawing/2014/main" id="{D7468D77-D483-6FFF-5C63-C53C8B79B9F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69471" y="941355"/>
            <a:ext cx="2601592" cy="2601592"/>
          </a:xfrm>
          <a:prstGeom prst="rect">
            <a:avLst/>
          </a:prstGeom>
        </p:spPr>
      </p:pic>
      <p:grpSp>
        <p:nvGrpSpPr>
          <p:cNvPr id="22" name="Group 21">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23" name="Oval 22">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6" name="Oval 25">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A095B-8C5C-1BEC-327D-7EB1F80DCC67}"/>
              </a:ext>
            </a:extLst>
          </p:cNvPr>
          <p:cNvSpPr>
            <a:spLocks noGrp="1"/>
          </p:cNvSpPr>
          <p:nvPr>
            <p:ph type="title"/>
          </p:nvPr>
        </p:nvSpPr>
        <p:spPr>
          <a:xfrm>
            <a:off x="702591" y="3404608"/>
            <a:ext cx="3520789" cy="2666087"/>
          </a:xfrm>
        </p:spPr>
        <p:txBody>
          <a:bodyPr>
            <a:normAutofit/>
          </a:bodyPr>
          <a:lstStyle/>
          <a:p>
            <a:pPr algn="ctr"/>
            <a:r>
              <a:rPr lang="en-GB" altLang="en-US">
                <a:solidFill>
                  <a:schemeClr val="bg1"/>
                </a:solidFill>
              </a:rPr>
              <a:t>Social Services – Vulnerable Adult</a:t>
            </a:r>
            <a:br>
              <a:rPr lang="en-GB" altLang="en-US">
                <a:solidFill>
                  <a:schemeClr val="bg1"/>
                </a:solidFill>
              </a:rPr>
            </a:br>
            <a:endParaRPr lang="en-GB">
              <a:solidFill>
                <a:schemeClr val="bg1"/>
              </a:solidFill>
            </a:endParaRPr>
          </a:p>
        </p:txBody>
      </p:sp>
      <p:grpSp>
        <p:nvGrpSpPr>
          <p:cNvPr id="28"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9" name="Freeform: Shape 28">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32"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33" name="Freeform: Shape 32">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DA3F956-3716-B0AD-DDE0-2A1885FBC6B2}"/>
              </a:ext>
            </a:extLst>
          </p:cNvPr>
          <p:cNvSpPr>
            <a:spLocks noGrp="1"/>
          </p:cNvSpPr>
          <p:nvPr>
            <p:ph idx="1"/>
          </p:nvPr>
        </p:nvSpPr>
        <p:spPr>
          <a:xfrm>
            <a:off x="6477270" y="1130846"/>
            <a:ext cx="4974771" cy="4351338"/>
          </a:xfrm>
        </p:spPr>
        <p:txBody>
          <a:bodyPr>
            <a:normAutofit/>
          </a:bodyPr>
          <a:lstStyle/>
          <a:p>
            <a:pPr marL="0" indent="0">
              <a:buNone/>
            </a:pPr>
            <a:r>
              <a:rPr lang="en-US" altLang="en-US" i="1">
                <a:solidFill>
                  <a:schemeClr val="bg1"/>
                </a:solidFill>
              </a:rPr>
              <a:t>A person who is 18 years of age or over and who is or may be in need of</a:t>
            </a:r>
            <a:br>
              <a:rPr lang="en-US" altLang="en-US" i="1">
                <a:solidFill>
                  <a:schemeClr val="bg1"/>
                </a:solidFill>
              </a:rPr>
            </a:br>
            <a:r>
              <a:rPr lang="en-US" altLang="en-US" i="1">
                <a:solidFill>
                  <a:schemeClr val="bg1"/>
                </a:solidFill>
              </a:rPr>
              <a:t>community care services by reason of mental or other disability, age or illness</a:t>
            </a:r>
            <a:br>
              <a:rPr lang="en-US" altLang="en-US" i="1">
                <a:solidFill>
                  <a:schemeClr val="bg1"/>
                </a:solidFill>
              </a:rPr>
            </a:br>
            <a:r>
              <a:rPr lang="en-US" altLang="en-US" i="1">
                <a:solidFill>
                  <a:schemeClr val="bg1"/>
                </a:solidFill>
              </a:rPr>
              <a:t>and who is or may be unable to care for him/herself, or unable to protect</a:t>
            </a:r>
            <a:br>
              <a:rPr lang="en-US" altLang="en-US" i="1">
                <a:solidFill>
                  <a:schemeClr val="bg1"/>
                </a:solidFill>
              </a:rPr>
            </a:br>
            <a:r>
              <a:rPr lang="en-US" altLang="en-US" i="1">
                <a:solidFill>
                  <a:schemeClr val="bg1"/>
                </a:solidFill>
              </a:rPr>
              <a:t>him/herself against significant harm or serious exploitation.</a:t>
            </a:r>
            <a:endParaRPr lang="en-GB">
              <a:solidFill>
                <a:schemeClr val="bg1"/>
              </a:solidFill>
            </a:endParaRPr>
          </a:p>
        </p:txBody>
      </p:sp>
    </p:spTree>
    <p:extLst>
      <p:ext uri="{BB962C8B-B14F-4D97-AF65-F5344CB8AC3E}">
        <p14:creationId xmlns:p14="http://schemas.microsoft.com/office/powerpoint/2010/main" val="1686020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69471" y="941355"/>
            <a:ext cx="2601592" cy="2601592"/>
          </a:xfrm>
          <a:prstGeom prst="rect">
            <a:avLst/>
          </a:prstGeom>
        </p:spPr>
      </p:pic>
      <p:grpSp>
        <p:nvGrpSpPr>
          <p:cNvPr id="16" name="Group 15">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7" name="Oval 16">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Oval 1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2591" y="3404608"/>
            <a:ext cx="3520789" cy="2666087"/>
          </a:xfrm>
        </p:spPr>
        <p:txBody>
          <a:bodyPr>
            <a:normAutofit/>
          </a:bodyPr>
          <a:lstStyle/>
          <a:p>
            <a:pPr algn="ctr"/>
            <a:r>
              <a:rPr lang="en-GB">
                <a:solidFill>
                  <a:schemeClr val="bg1"/>
                </a:solidFill>
              </a:rPr>
              <a:t>NSPCC</a:t>
            </a:r>
          </a:p>
        </p:txBody>
      </p:sp>
      <p:grpSp>
        <p:nvGrpSpPr>
          <p:cNvPr id="2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3" name="Freeform: Shape 2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6"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7" name="Freeform: Shape 2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p:cNvSpPr>
            <a:spLocks noGrp="1"/>
          </p:cNvSpPr>
          <p:nvPr>
            <p:ph idx="1"/>
          </p:nvPr>
        </p:nvSpPr>
        <p:spPr>
          <a:xfrm>
            <a:off x="6477270" y="1130846"/>
            <a:ext cx="4974771" cy="4351338"/>
          </a:xfrm>
        </p:spPr>
        <p:txBody>
          <a:bodyPr>
            <a:normAutofit/>
          </a:bodyPr>
          <a:lstStyle/>
          <a:p>
            <a:pPr marL="0" indent="0">
              <a:buNone/>
            </a:pPr>
            <a:r>
              <a:rPr lang="en-GB">
                <a:solidFill>
                  <a:schemeClr val="bg1"/>
                </a:solidFill>
              </a:rPr>
              <a:t> ‘</a:t>
            </a:r>
            <a:r>
              <a:rPr lang="en-GB" i="1">
                <a:solidFill>
                  <a:schemeClr val="bg1"/>
                </a:solidFill>
              </a:rPr>
              <a:t>If a child is considered to be suffering, or likely to suffer, significant harm the local authority will make them the subject of a child protection plan (in England) or add them to a child protection register (in Northern Ireland, Scotland and Wales)</a:t>
            </a:r>
            <a:r>
              <a:rPr lang="en-GB">
                <a:solidFill>
                  <a:schemeClr val="bg1"/>
                </a:solidFill>
              </a:rPr>
              <a:t>’</a:t>
            </a:r>
          </a:p>
        </p:txBody>
      </p:sp>
    </p:spTree>
    <p:extLst>
      <p:ext uri="{BB962C8B-B14F-4D97-AF65-F5344CB8AC3E}">
        <p14:creationId xmlns:p14="http://schemas.microsoft.com/office/powerpoint/2010/main" val="136070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9066F-67DE-1EFC-5F3E-3A2F8EE32EFA}"/>
              </a:ext>
            </a:extLst>
          </p:cNvPr>
          <p:cNvSpPr>
            <a:spLocks noGrp="1"/>
          </p:cNvSpPr>
          <p:nvPr>
            <p:ph type="title"/>
          </p:nvPr>
        </p:nvSpPr>
        <p:spPr>
          <a:xfrm>
            <a:off x="761803" y="350196"/>
            <a:ext cx="4646904" cy="1624520"/>
          </a:xfrm>
        </p:spPr>
        <p:txBody>
          <a:bodyPr anchor="ctr">
            <a:normAutofit/>
          </a:bodyPr>
          <a:lstStyle/>
          <a:p>
            <a:r>
              <a:rPr lang="en-US" sz="4000">
                <a:ea typeface="+mj-lt"/>
                <a:cs typeface="+mj-lt"/>
              </a:rPr>
              <a:t>NHS – Wales Vulnerable Adult</a:t>
            </a:r>
            <a:endParaRPr lang="en-US" sz="4000"/>
          </a:p>
        </p:txBody>
      </p:sp>
      <p:sp>
        <p:nvSpPr>
          <p:cNvPr id="3" name="Content Placeholder 2">
            <a:extLst>
              <a:ext uri="{FF2B5EF4-FFF2-40B4-BE49-F238E27FC236}">
                <a16:creationId xmlns:a16="http://schemas.microsoft.com/office/drawing/2014/main" id="{86E6E8EC-C3CF-87F5-FB3C-DD4EDA2D3E2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ea typeface="+mn-lt"/>
                <a:cs typeface="+mn-lt"/>
              </a:rPr>
              <a:t>A person over</a:t>
            </a:r>
            <a:br>
              <a:rPr lang="en-US" sz="2000">
                <a:ea typeface="+mn-lt"/>
                <a:cs typeface="+mn-lt"/>
              </a:rPr>
            </a:br>
            <a:r>
              <a:rPr lang="en-US" sz="2000">
                <a:ea typeface="+mn-lt"/>
                <a:cs typeface="+mn-lt"/>
              </a:rPr>
              <a:t>18 years of age who:</a:t>
            </a:r>
            <a:br>
              <a:rPr lang="en-US" sz="2000">
                <a:ea typeface="+mn-lt"/>
                <a:cs typeface="+mn-lt"/>
              </a:rPr>
            </a:br>
            <a:r>
              <a:rPr lang="en-US" sz="2000">
                <a:ea typeface="+mn-lt"/>
                <a:cs typeface="+mn-lt"/>
              </a:rPr>
              <a:t>is or may be, in need of community care services by reason of mental or other disability, age or illness and who is, or may be, unable to take care of himself or herself, or unable to protect himself or herself against significant harm or serious exploitation.</a:t>
            </a:r>
            <a:endParaRPr lang="en-GB" sz="2000">
              <a:ea typeface="+mn-lt"/>
              <a:cs typeface="+mn-lt"/>
            </a:endParaRPr>
          </a:p>
          <a:p>
            <a:endParaRPr lang="en-GB" sz="2000" dirty="0">
              <a:ea typeface="Calibri"/>
              <a:cs typeface="Calibri"/>
            </a:endParaRPr>
          </a:p>
        </p:txBody>
      </p:sp>
      <p:pic>
        <p:nvPicPr>
          <p:cNvPr id="5" name="Picture 4" descr="Two people holding each other's hands">
            <a:extLst>
              <a:ext uri="{FF2B5EF4-FFF2-40B4-BE49-F238E27FC236}">
                <a16:creationId xmlns:a16="http://schemas.microsoft.com/office/drawing/2014/main" id="{7D49905A-E5D1-D908-E44B-3645A665724B}"/>
              </a:ext>
            </a:extLst>
          </p:cNvPr>
          <p:cNvPicPr>
            <a:picLocks noChangeAspect="1"/>
          </p:cNvPicPr>
          <p:nvPr/>
        </p:nvPicPr>
        <p:blipFill>
          <a:blip r:embed="rId2"/>
          <a:srcRect l="16649" r="23950"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354227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1588" y="662400"/>
            <a:ext cx="10055721" cy="1325563"/>
          </a:xfrm>
        </p:spPr>
        <p:txBody>
          <a:bodyPr anchor="t">
            <a:normAutofit/>
          </a:bodyPr>
          <a:lstStyle/>
          <a:p>
            <a:r>
              <a:rPr lang="en-GB"/>
              <a:t>Others</a:t>
            </a:r>
          </a:p>
        </p:txBody>
      </p:sp>
      <p:sp>
        <p:nvSpPr>
          <p:cNvPr id="3" name="Content Placeholder 2"/>
          <p:cNvSpPr>
            <a:spLocks noGrp="1"/>
          </p:cNvSpPr>
          <p:nvPr>
            <p:ph idx="1"/>
          </p:nvPr>
        </p:nvSpPr>
        <p:spPr>
          <a:xfrm>
            <a:off x="1251678" y="1631853"/>
            <a:ext cx="10089112" cy="4563748"/>
          </a:xfrm>
        </p:spPr>
        <p:txBody>
          <a:bodyPr>
            <a:normAutofit/>
          </a:bodyPr>
          <a:lstStyle/>
          <a:p>
            <a:pPr marL="0" indent="0">
              <a:buNone/>
            </a:pPr>
            <a:r>
              <a:rPr lang="en-GB" sz="3600" dirty="0">
                <a:solidFill>
                  <a:schemeClr val="tx1">
                    <a:alpha val="60000"/>
                  </a:schemeClr>
                </a:solidFill>
              </a:rPr>
              <a:t>Solicitors – ‘</a:t>
            </a:r>
            <a:r>
              <a:rPr lang="en-GB" sz="3600" i="1" dirty="0">
                <a:solidFill>
                  <a:schemeClr val="tx1">
                    <a:alpha val="60000"/>
                  </a:schemeClr>
                </a:solidFill>
              </a:rPr>
              <a:t>a vulnerable person is either a minor or someone who, for physical or mental reasons, is unable to look after themselves or their finances.’</a:t>
            </a:r>
          </a:p>
          <a:p>
            <a:pPr marL="0" indent="0">
              <a:buNone/>
            </a:pPr>
            <a:endParaRPr lang="en-GB" sz="3600" i="1" dirty="0">
              <a:solidFill>
                <a:schemeClr val="tx1">
                  <a:alpha val="60000"/>
                </a:schemeClr>
              </a:solidFill>
            </a:endParaRPr>
          </a:p>
          <a:p>
            <a:pPr marL="0" indent="0">
              <a:buNone/>
            </a:pPr>
            <a:r>
              <a:rPr lang="en-GB" sz="3600" dirty="0">
                <a:solidFill>
                  <a:schemeClr val="tx1">
                    <a:alpha val="60000"/>
                  </a:schemeClr>
                </a:solidFill>
              </a:rPr>
              <a:t>Financial – ‘</a:t>
            </a:r>
            <a:r>
              <a:rPr lang="en-GB" sz="3600" i="1" dirty="0">
                <a:solidFill>
                  <a:schemeClr val="tx1">
                    <a:alpha val="60000"/>
                  </a:schemeClr>
                </a:solidFill>
              </a:rPr>
              <a:t>vulnerable person has a specific technical definition, and is either: A disabled person or a bereaved disabled person or a bereaved minor.’ </a:t>
            </a:r>
          </a:p>
        </p:txBody>
      </p:sp>
    </p:spTree>
    <p:extLst>
      <p:ext uri="{BB962C8B-B14F-4D97-AF65-F5344CB8AC3E}">
        <p14:creationId xmlns:p14="http://schemas.microsoft.com/office/powerpoint/2010/main" val="2749815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1014141" y="1450655"/>
            <a:ext cx="3932030" cy="3956690"/>
          </a:xfrm>
        </p:spPr>
        <p:txBody>
          <a:bodyPr anchor="ctr">
            <a:normAutofit/>
          </a:bodyPr>
          <a:lstStyle/>
          <a:p>
            <a:r>
              <a:rPr lang="en-GB" sz="6200">
                <a:solidFill>
                  <a:schemeClr val="bg1"/>
                </a:solidFill>
              </a:rPr>
              <a:t>Psychology Services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096000" y="1108061"/>
            <a:ext cx="5008901" cy="4571972"/>
          </a:xfrm>
        </p:spPr>
        <p:txBody>
          <a:bodyPr anchor="ctr">
            <a:normAutofit/>
          </a:bodyPr>
          <a:lstStyle/>
          <a:p>
            <a:r>
              <a:rPr lang="en-GB" sz="1900">
                <a:solidFill>
                  <a:schemeClr val="bg1"/>
                </a:solidFill>
              </a:rPr>
              <a:t>A vulnerable adult, or an adult at risk, is a person over the age of 18 person who is at risk of harm or who lacks the  </a:t>
            </a:r>
            <a:r>
              <a:rPr lang="en-GB" sz="1900" i="1">
                <a:solidFill>
                  <a:schemeClr val="bg1"/>
                </a:solidFill>
              </a:rPr>
              <a:t>most basic</a:t>
            </a:r>
            <a:r>
              <a:rPr lang="en-GB" sz="1900">
                <a:solidFill>
                  <a:schemeClr val="bg1"/>
                </a:solidFill>
              </a:rPr>
              <a:t> human life skills. A vulnerable adult is </a:t>
            </a:r>
            <a:r>
              <a:rPr lang="en-GB" sz="1900" b="1">
                <a:solidFill>
                  <a:schemeClr val="bg1"/>
                </a:solidFill>
              </a:rPr>
              <a:t>unable, rather than unwilling</a:t>
            </a:r>
            <a:r>
              <a:rPr lang="en-GB" sz="1900">
                <a:solidFill>
                  <a:schemeClr val="bg1"/>
                </a:solidFill>
              </a:rPr>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4226224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7962" y="1189703"/>
            <a:ext cx="8435619" cy="954107"/>
          </a:xfrm>
          <a:prstGeom prst="rect">
            <a:avLst/>
          </a:prstGeom>
          <a:noFill/>
        </p:spPr>
        <p:txBody>
          <a:bodyPr wrap="square" rtlCol="0">
            <a:spAutoFit/>
          </a:bodyPr>
          <a:lstStyle/>
          <a:p>
            <a:pPr algn="ctr"/>
            <a:br>
              <a:rPr lang="en-GB" sz="2800" dirty="0"/>
            </a:br>
            <a:endParaRPr lang="en-GB" sz="2800" dirty="0">
              <a:solidFill>
                <a:schemeClr val="accent5">
                  <a:lumMod val="50000"/>
                </a:schemeClr>
              </a:solidFill>
            </a:endParaRPr>
          </a:p>
        </p:txBody>
      </p:sp>
      <p:sp>
        <p:nvSpPr>
          <p:cNvPr id="6" name="Rectangle 5"/>
          <p:cNvSpPr/>
          <p:nvPr/>
        </p:nvSpPr>
        <p:spPr>
          <a:xfrm>
            <a:off x="926662" y="1690688"/>
            <a:ext cx="9995337" cy="5447645"/>
          </a:xfrm>
          <a:prstGeom prst="rect">
            <a:avLst/>
          </a:prstGeom>
        </p:spPr>
        <p:txBody>
          <a:bodyPr wrap="square">
            <a:spAutoFit/>
          </a:bodyPr>
          <a:lstStyle/>
          <a:p>
            <a:pPr algn="ctr"/>
            <a:endParaRPr lang="en-GB" sz="2400" b="1" dirty="0">
              <a:solidFill>
                <a:srgbClr val="000000"/>
              </a:solidFill>
              <a:latin typeface="Verdana" panose="020B0604030504040204" pitchFamily="34" charset="0"/>
            </a:endParaRPr>
          </a:p>
          <a:p>
            <a:pPr algn="ctr"/>
            <a:r>
              <a:rPr lang="en-GB" sz="2800" b="1" u="sng" dirty="0">
                <a:solidFill>
                  <a:srgbClr val="000000"/>
                </a:solidFill>
              </a:rPr>
              <a:t>Adult at Risk</a:t>
            </a:r>
          </a:p>
          <a:p>
            <a:pPr algn="ctr"/>
            <a:endParaRPr lang="en-GB" sz="2800" b="1" dirty="0">
              <a:solidFill>
                <a:srgbClr val="000000"/>
              </a:solidFill>
            </a:endParaRPr>
          </a:p>
          <a:p>
            <a:pPr algn="ctr"/>
            <a:r>
              <a:rPr lang="en-GB" sz="2800" dirty="0">
                <a:solidFill>
                  <a:srgbClr val="000000"/>
                </a:solidFill>
              </a:rPr>
              <a:t>Aged 18 years or older who:</a:t>
            </a:r>
          </a:p>
          <a:p>
            <a:pPr algn="ctr"/>
            <a:endParaRPr lang="en-GB" sz="2800" dirty="0">
              <a:solidFill>
                <a:srgbClr val="000000"/>
              </a:solidFill>
            </a:endParaRPr>
          </a:p>
          <a:p>
            <a:pPr algn="ctr"/>
            <a:r>
              <a:rPr lang="en-GB" sz="2800" dirty="0">
                <a:solidFill>
                  <a:srgbClr val="000000"/>
                </a:solidFill>
              </a:rPr>
              <a:t>Is experiencing, or is at risk of abuse or neglect</a:t>
            </a:r>
          </a:p>
          <a:p>
            <a:pPr algn="ctr"/>
            <a:r>
              <a:rPr lang="en-GB" sz="2800" dirty="0">
                <a:solidFill>
                  <a:srgbClr val="000000"/>
                </a:solidFill>
              </a:rPr>
              <a:t>Has needs for care and support (whether or not the authority is meeting any of those needs), and</a:t>
            </a:r>
          </a:p>
          <a:p>
            <a:pPr algn="ctr"/>
            <a:r>
              <a:rPr lang="en-GB" sz="2800" dirty="0">
                <a:solidFill>
                  <a:srgbClr val="000000"/>
                </a:solidFill>
              </a:rPr>
              <a:t>As a result of those needs is  unable to protect self against the abuse or neglect, or the risk of it</a:t>
            </a:r>
          </a:p>
          <a:p>
            <a:pPr algn="ctr"/>
            <a:endParaRPr lang="en-GB" sz="2400" b="1" u="sng" dirty="0">
              <a:solidFill>
                <a:srgbClr val="000000"/>
              </a:solidFill>
              <a:latin typeface="Verdana" panose="020B0604030504040204" pitchFamily="34" charset="0"/>
            </a:endParaRPr>
          </a:p>
          <a:p>
            <a:pPr algn="ctr"/>
            <a:endParaRPr lang="en-GB" sz="2400" b="1" dirty="0">
              <a:solidFill>
                <a:srgbClr val="000000"/>
              </a:solidFill>
              <a:latin typeface="Verdana" panose="020B0604030504040204" pitchFamily="34" charset="0"/>
            </a:endParaRPr>
          </a:p>
          <a:p>
            <a:pPr algn="ctr"/>
            <a:endParaRPr lang="en-GB" sz="2400" b="1" dirty="0">
              <a:solidFill>
                <a:srgbClr val="000000"/>
              </a:solidFill>
              <a:latin typeface="Verdana" panose="020B0604030504040204" pitchFamily="34" charset="0"/>
            </a:endParaRPr>
          </a:p>
        </p:txBody>
      </p:sp>
      <p:sp>
        <p:nvSpPr>
          <p:cNvPr id="8" name="Title 7"/>
          <p:cNvSpPr>
            <a:spLocks noGrp="1"/>
          </p:cNvSpPr>
          <p:nvPr>
            <p:ph type="title"/>
          </p:nvPr>
        </p:nvSpPr>
        <p:spPr>
          <a:solidFill>
            <a:srgbClr val="002060"/>
          </a:solidFill>
        </p:spPr>
        <p:txBody>
          <a:bodyPr/>
          <a:lstStyle/>
          <a:p>
            <a:pPr algn="ctr"/>
            <a:r>
              <a:rPr lang="en-GB" b="0" i="0" dirty="0">
                <a:solidFill>
                  <a:schemeClr val="bg1"/>
                </a:solidFill>
                <a:effectLst/>
                <a:latin typeface="Roboto" panose="02000000000000000000" pitchFamily="2" charset="0"/>
              </a:rPr>
              <a:t>s126 (1) of the Social Services and Well-being (Wales) Act 2014</a:t>
            </a:r>
            <a:endParaRPr lang="en-GB" b="1" dirty="0">
              <a:solidFill>
                <a:schemeClr val="bg1"/>
              </a:solidFill>
            </a:endParaRPr>
          </a:p>
        </p:txBody>
      </p:sp>
    </p:spTree>
    <p:extLst>
      <p:ext uri="{BB962C8B-B14F-4D97-AF65-F5344CB8AC3E}">
        <p14:creationId xmlns:p14="http://schemas.microsoft.com/office/powerpoint/2010/main" val="4175584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2" name="Straight Connector 21">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7" name="Group 26">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8" name="Oval 27">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8" name="Straight Connector 37">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3" name="Rectangle 42">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5" name="Group 44">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6" name="Straight Connector 45">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aphicFrame>
        <p:nvGraphicFramePr>
          <p:cNvPr id="13" name="TextBox 3">
            <a:extLst>
              <a:ext uri="{FF2B5EF4-FFF2-40B4-BE49-F238E27FC236}">
                <a16:creationId xmlns:a16="http://schemas.microsoft.com/office/drawing/2014/main" id="{06A91C78-7ABF-8394-AFAF-F8378AFB5EEA}"/>
              </a:ext>
            </a:extLst>
          </p:cNvPr>
          <p:cNvGraphicFramePr/>
          <p:nvPr>
            <p:extLst>
              <p:ext uri="{D42A27DB-BD31-4B8C-83A1-F6EECF244321}">
                <p14:modId xmlns:p14="http://schemas.microsoft.com/office/powerpoint/2010/main" val="112631252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9107930"/>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A2CC1C5-ED1C-EB3D-41FE-1919D4A8D668}"/>
              </a:ext>
            </a:extLst>
          </p:cNvPr>
          <p:cNvPicPr>
            <a:picLocks noChangeAspect="1"/>
          </p:cNvPicPr>
          <p:nvPr/>
        </p:nvPicPr>
        <p:blipFill rotWithShape="1">
          <a:blip r:embed="rId3"/>
          <a:srcRect l="5005" r="20016" b="9090"/>
          <a:stretch>
            <a:fillRect/>
          </a:stretch>
        </p:blipFill>
        <p:spPr>
          <a:xfrm>
            <a:off x="3523488" y="10"/>
            <a:ext cx="8668512" cy="6857990"/>
          </a:xfrm>
          <a:prstGeom prst="rect">
            <a:avLst/>
          </a:prstGeom>
        </p:spPr>
      </p:pic>
      <p:sp>
        <p:nvSpPr>
          <p:cNvPr id="15" name="Rectangle 14">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t>Risk Factors vs Protective Factors</a:t>
            </a: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76705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b="1">
                <a:latin typeface="+mn-lt"/>
              </a:rPr>
              <a:t>Risk Factors vs Protective Factors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9B4081F-2201-ACF1-4698-1912744BF1EA}"/>
              </a:ext>
            </a:extLst>
          </p:cNvPr>
          <p:cNvGraphicFramePr>
            <a:graphicFrameLocks noGrp="1"/>
          </p:cNvGraphicFramePr>
          <p:nvPr>
            <p:ph idx="1"/>
            <p:extLst>
              <p:ext uri="{D42A27DB-BD31-4B8C-83A1-F6EECF244321}">
                <p14:modId xmlns:p14="http://schemas.microsoft.com/office/powerpoint/2010/main" val="98588547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5129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641753"/>
            <a:ext cx="2043313" cy="247348"/>
          </a:xfrm>
        </p:spPr>
        <p:txBody>
          <a:bodyPr anchor="t">
            <a:normAutofit fontScale="90000"/>
          </a:bodyPr>
          <a:lstStyle/>
          <a:p>
            <a:r>
              <a:rPr lang="en-GB" sz="4000" b="1" dirty="0">
                <a:solidFill>
                  <a:schemeClr val="bg1"/>
                </a:solidFill>
                <a:latin typeface="+mn-lt"/>
              </a:rPr>
              <a:t>Look for the signs</a:t>
            </a:r>
          </a:p>
        </p:txBody>
      </p:sp>
      <p:sp>
        <p:nvSpPr>
          <p:cNvPr id="4" name="Content Placeholder 3"/>
          <p:cNvSpPr>
            <a:spLocks noGrp="1"/>
          </p:cNvSpPr>
          <p:nvPr>
            <p:ph idx="1"/>
          </p:nvPr>
        </p:nvSpPr>
        <p:spPr>
          <a:xfrm>
            <a:off x="838200" y="3146400"/>
            <a:ext cx="4391024" cy="2454300"/>
          </a:xfrm>
        </p:spPr>
        <p:txBody>
          <a:bodyPr>
            <a:normAutofit/>
          </a:bodyPr>
          <a:lstStyle/>
          <a:p>
            <a:pPr marL="0" indent="0">
              <a:buNone/>
            </a:pPr>
            <a:endParaRPr lang="en-GB" sz="2400">
              <a:solidFill>
                <a:schemeClr val="bg1">
                  <a:alpha val="80000"/>
                </a:schemeClr>
              </a:solidFill>
              <a:hlinkClick r:id="" action="ppaction://noaction"/>
            </a:endParaRPr>
          </a:p>
          <a:p>
            <a:pPr marL="0" indent="0">
              <a:buNone/>
            </a:pPr>
            <a:endParaRPr lang="en-GB" sz="2400">
              <a:solidFill>
                <a:schemeClr val="bg1">
                  <a:alpha val="80000"/>
                </a:schemeClr>
              </a:solidFill>
              <a:hlinkClick r:id="" action="ppaction://noaction"/>
            </a:endParaRPr>
          </a:p>
        </p:txBody>
      </p:sp>
      <p:grpSp>
        <p:nvGrpSpPr>
          <p:cNvPr id="11" name="Group 10">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2" name="Group 11">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6" name="Freeform: Shape 15">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3" name="Group 12">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4" name="Freeform: Shape 13">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3" name="Online Media 2" title="Police &amp; Vulnerability Awareness">
            <a:hlinkClick r:id="" action="ppaction://media"/>
            <a:extLst>
              <a:ext uri="{FF2B5EF4-FFF2-40B4-BE49-F238E27FC236}">
                <a16:creationId xmlns:a16="http://schemas.microsoft.com/office/drawing/2014/main" id="{FF74699D-57C2-3073-D922-E75322DCDFA3}"/>
              </a:ext>
            </a:extLst>
          </p:cNvPr>
          <p:cNvPicPr>
            <a:picLocks noRot="1" noChangeAspect="1"/>
          </p:cNvPicPr>
          <p:nvPr>
            <a:videoFile r:link="rId1"/>
          </p:nvPr>
        </p:nvPicPr>
        <p:blipFill>
          <a:blip r:embed="rId5"/>
          <a:stretch>
            <a:fillRect/>
          </a:stretch>
        </p:blipFill>
        <p:spPr>
          <a:xfrm>
            <a:off x="2727831" y="779935"/>
            <a:ext cx="9268468" cy="5236689"/>
          </a:xfrm>
          <a:prstGeom prst="rect">
            <a:avLst/>
          </a:prstGeom>
        </p:spPr>
      </p:pic>
    </p:spTree>
    <p:extLst>
      <p:ext uri="{BB962C8B-B14F-4D97-AF65-F5344CB8AC3E}">
        <p14:creationId xmlns:p14="http://schemas.microsoft.com/office/powerpoint/2010/main" val="1371757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57200" y="457200"/>
            <a:ext cx="11277600" cy="1765300"/>
          </a:xfrm>
          <a:prstGeom prst="rect">
            <a:avLst/>
          </a:prstGeom>
          <a:noFill/>
        </p:spPr>
        <p:txBody>
          <a:bodyPr wrap="square" rtlCol="0" anchor="t">
            <a:normAutofit/>
          </a:bodyPr>
          <a:lstStyle/>
          <a:p>
            <a:pPr algn="ctr">
              <a:spcAft>
                <a:spcPts val="600"/>
              </a:spcAft>
            </a:pPr>
            <a:r>
              <a:rPr lang="en-GB" sz="2800" b="1" dirty="0">
                <a:solidFill>
                  <a:schemeClr val="bg1"/>
                </a:solidFill>
              </a:rPr>
              <a:t>Some of the factors and situations that should be taken into account in</a:t>
            </a:r>
          </a:p>
          <a:p>
            <a:pPr algn="ctr">
              <a:spcAft>
                <a:spcPts val="600"/>
              </a:spcAft>
            </a:pPr>
            <a:r>
              <a:rPr lang="en-GB" sz="2800" b="1" dirty="0">
                <a:solidFill>
                  <a:schemeClr val="bg1"/>
                </a:solidFill>
              </a:rPr>
              <a:t>identifying people who may be vulnerable include the following:</a:t>
            </a:r>
          </a:p>
          <a:p>
            <a:pPr>
              <a:spcAft>
                <a:spcPts val="600"/>
              </a:spcAft>
            </a:pPr>
            <a:endParaRPr lang="en-GB" sz="2800" dirty="0"/>
          </a:p>
        </p:txBody>
      </p:sp>
      <p:sp>
        <p:nvSpPr>
          <p:cNvPr id="2" name="TextBox 1"/>
          <p:cNvSpPr txBox="1"/>
          <p:nvPr/>
        </p:nvSpPr>
        <p:spPr>
          <a:xfrm>
            <a:off x="457200" y="2295525"/>
            <a:ext cx="5154613" cy="4105275"/>
          </a:xfrm>
          <a:prstGeom prst="rect">
            <a:avLst/>
          </a:prstGeom>
          <a:solidFill>
            <a:schemeClr val="accent2">
              <a:lumMod val="40000"/>
              <a:lumOff val="60000"/>
            </a:schemeClr>
          </a:solidFill>
        </p:spPr>
        <p:txBody>
          <a:bodyPr wrap="square" rtlCol="0" anchor="t">
            <a:normAutofit/>
          </a:bodyPr>
          <a:lstStyle/>
          <a:p>
            <a:pPr algn="ctr">
              <a:spcAft>
                <a:spcPts val="600"/>
              </a:spcAft>
            </a:pPr>
            <a:r>
              <a:rPr lang="en-GB" sz="2800" b="1" u="sng"/>
              <a:t>Economic Circumstances</a:t>
            </a:r>
          </a:p>
          <a:p>
            <a:pPr algn="ctr">
              <a:spcAft>
                <a:spcPts val="600"/>
              </a:spcAft>
            </a:pPr>
            <a:endParaRPr lang="en-GB" sz="2800"/>
          </a:p>
          <a:p>
            <a:pPr algn="ctr">
              <a:spcAft>
                <a:spcPts val="600"/>
              </a:spcAft>
            </a:pPr>
            <a:r>
              <a:rPr lang="en-GB" sz="2800"/>
              <a:t>Deprivation / financial concerns</a:t>
            </a:r>
          </a:p>
          <a:p>
            <a:pPr algn="ctr">
              <a:spcAft>
                <a:spcPts val="600"/>
              </a:spcAft>
            </a:pPr>
            <a:endParaRPr lang="en-GB" sz="2800"/>
          </a:p>
          <a:p>
            <a:pPr algn="ctr">
              <a:spcAft>
                <a:spcPts val="600"/>
              </a:spcAft>
            </a:pPr>
            <a:r>
              <a:rPr lang="en-GB" sz="2800"/>
              <a:t>Unemployment / poor education</a:t>
            </a:r>
          </a:p>
          <a:p>
            <a:pPr algn="ctr">
              <a:spcAft>
                <a:spcPts val="600"/>
              </a:spcAft>
            </a:pPr>
            <a:endParaRPr lang="en-GB" sz="2800"/>
          </a:p>
          <a:p>
            <a:pPr algn="ctr">
              <a:spcAft>
                <a:spcPts val="600"/>
              </a:spcAft>
            </a:pPr>
            <a:r>
              <a:rPr lang="en-GB" sz="2800"/>
              <a:t>Poor housing conditions (including geographical location</a:t>
            </a:r>
            <a:r>
              <a:rPr lang="en-GB" sz="2800">
                <a:solidFill>
                  <a:schemeClr val="accent5">
                    <a:lumMod val="50000"/>
                  </a:schemeClr>
                </a:solidFill>
              </a:rPr>
              <a:t>)</a:t>
            </a:r>
          </a:p>
        </p:txBody>
      </p:sp>
      <p:sp>
        <p:nvSpPr>
          <p:cNvPr id="3" name="TextBox 2"/>
          <p:cNvSpPr txBox="1"/>
          <p:nvPr/>
        </p:nvSpPr>
        <p:spPr>
          <a:xfrm>
            <a:off x="5688013" y="2295525"/>
            <a:ext cx="6046788" cy="4105275"/>
          </a:xfrm>
          <a:prstGeom prst="rect">
            <a:avLst/>
          </a:prstGeom>
          <a:solidFill>
            <a:schemeClr val="accent4">
              <a:lumMod val="40000"/>
              <a:lumOff val="60000"/>
            </a:schemeClr>
          </a:solidFill>
        </p:spPr>
        <p:txBody>
          <a:bodyPr wrap="square" rtlCol="0" anchor="t">
            <a:noAutofit/>
          </a:bodyPr>
          <a:lstStyle/>
          <a:p>
            <a:pPr algn="ctr">
              <a:lnSpc>
                <a:spcPct val="90000"/>
              </a:lnSpc>
              <a:spcAft>
                <a:spcPts val="600"/>
              </a:spcAft>
            </a:pPr>
            <a:r>
              <a:rPr lang="en-GB" sz="2800" b="1" u="sng" dirty="0"/>
              <a:t>Personal Circumstances</a:t>
            </a:r>
          </a:p>
          <a:p>
            <a:pPr algn="ctr">
              <a:lnSpc>
                <a:spcPct val="90000"/>
              </a:lnSpc>
              <a:spcAft>
                <a:spcPts val="600"/>
              </a:spcAft>
            </a:pPr>
            <a:endParaRPr lang="en-GB" sz="2800" dirty="0"/>
          </a:p>
          <a:p>
            <a:pPr algn="ctr">
              <a:lnSpc>
                <a:spcPct val="90000"/>
              </a:lnSpc>
              <a:spcAft>
                <a:spcPts val="600"/>
              </a:spcAft>
            </a:pPr>
            <a:r>
              <a:rPr lang="en-GB" sz="2800" dirty="0"/>
              <a:t>Considers themselves vulnerable</a:t>
            </a:r>
          </a:p>
          <a:p>
            <a:pPr algn="ctr">
              <a:lnSpc>
                <a:spcPct val="90000"/>
              </a:lnSpc>
              <a:spcAft>
                <a:spcPts val="600"/>
              </a:spcAft>
            </a:pPr>
            <a:r>
              <a:rPr lang="en-GB" sz="2800" dirty="0"/>
              <a:t>Social Isolation </a:t>
            </a:r>
          </a:p>
          <a:p>
            <a:pPr algn="ctr">
              <a:lnSpc>
                <a:spcPct val="90000"/>
              </a:lnSpc>
              <a:spcAft>
                <a:spcPts val="600"/>
              </a:spcAft>
            </a:pPr>
            <a:r>
              <a:rPr lang="en-GB" sz="2800" dirty="0"/>
              <a:t>Poor social skills</a:t>
            </a:r>
          </a:p>
          <a:p>
            <a:pPr algn="ctr">
              <a:lnSpc>
                <a:spcPct val="90000"/>
              </a:lnSpc>
              <a:spcAft>
                <a:spcPts val="600"/>
              </a:spcAft>
            </a:pPr>
            <a:r>
              <a:rPr lang="en-GB" sz="2800" dirty="0"/>
              <a:t>History of offending</a:t>
            </a:r>
          </a:p>
          <a:p>
            <a:pPr algn="ctr">
              <a:lnSpc>
                <a:spcPct val="90000"/>
              </a:lnSpc>
              <a:spcAft>
                <a:spcPts val="600"/>
              </a:spcAft>
            </a:pPr>
            <a:r>
              <a:rPr lang="en-GB" sz="2800" dirty="0"/>
              <a:t>Self neglect</a:t>
            </a:r>
          </a:p>
          <a:p>
            <a:pPr algn="ctr">
              <a:lnSpc>
                <a:spcPct val="90000"/>
              </a:lnSpc>
              <a:spcAft>
                <a:spcPts val="600"/>
              </a:spcAft>
            </a:pPr>
            <a:r>
              <a:rPr lang="en-GB" sz="2800" dirty="0"/>
              <a:t>Overcrowding</a:t>
            </a:r>
          </a:p>
          <a:p>
            <a:pPr algn="ctr">
              <a:lnSpc>
                <a:spcPct val="90000"/>
              </a:lnSpc>
              <a:spcAft>
                <a:spcPts val="600"/>
              </a:spcAft>
            </a:pPr>
            <a:r>
              <a:rPr lang="en-GB" sz="2800" dirty="0"/>
              <a:t>Affected by anti-social behaviour</a:t>
            </a:r>
          </a:p>
        </p:txBody>
      </p:sp>
    </p:spTree>
    <p:extLst>
      <p:ext uri="{BB962C8B-B14F-4D97-AF65-F5344CB8AC3E}">
        <p14:creationId xmlns:p14="http://schemas.microsoft.com/office/powerpoint/2010/main" val="204500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animBg="1"/>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42938" y="642938"/>
            <a:ext cx="6951663" cy="2943225"/>
          </a:xfrm>
          <a:prstGeom prst="rect">
            <a:avLst/>
          </a:prstGeom>
          <a:noFill/>
        </p:spPr>
        <p:txBody>
          <a:bodyPr wrap="square" rtlCol="0" anchor="t">
            <a:normAutofit/>
          </a:bodyPr>
          <a:lstStyle/>
          <a:p>
            <a:pPr algn="ctr">
              <a:spcAft>
                <a:spcPts val="600"/>
              </a:spcAft>
            </a:pPr>
            <a:r>
              <a:rPr lang="en-GB" sz="2800" b="1"/>
              <a:t>Some of the factors and situations that should be taken into account in</a:t>
            </a:r>
          </a:p>
          <a:p>
            <a:pPr algn="ctr">
              <a:spcAft>
                <a:spcPts val="600"/>
              </a:spcAft>
            </a:pPr>
            <a:r>
              <a:rPr lang="en-GB" sz="2800" b="1"/>
              <a:t>identifying people who may be vulnerable include the following:</a:t>
            </a:r>
          </a:p>
          <a:p>
            <a:pPr>
              <a:spcAft>
                <a:spcPts val="600"/>
              </a:spcAft>
            </a:pPr>
            <a:endParaRPr lang="en-GB" sz="2800"/>
          </a:p>
        </p:txBody>
      </p:sp>
      <p:sp>
        <p:nvSpPr>
          <p:cNvPr id="3" name="TextBox 2"/>
          <p:cNvSpPr txBox="1"/>
          <p:nvPr/>
        </p:nvSpPr>
        <p:spPr>
          <a:xfrm>
            <a:off x="642938" y="3654425"/>
            <a:ext cx="6951663" cy="2559050"/>
          </a:xfrm>
          <a:prstGeom prst="rect">
            <a:avLst/>
          </a:prstGeom>
          <a:solidFill>
            <a:schemeClr val="accent1">
              <a:lumMod val="20000"/>
              <a:lumOff val="80000"/>
            </a:schemeClr>
          </a:solidFill>
        </p:spPr>
        <p:txBody>
          <a:bodyPr wrap="square" rtlCol="0" anchor="t">
            <a:normAutofit/>
          </a:bodyPr>
          <a:lstStyle/>
          <a:p>
            <a:pPr algn="ctr">
              <a:lnSpc>
                <a:spcPct val="90000"/>
              </a:lnSpc>
              <a:spcAft>
                <a:spcPts val="600"/>
              </a:spcAft>
            </a:pPr>
            <a:r>
              <a:rPr lang="en-GB" sz="2400" b="1" u="sng" dirty="0"/>
              <a:t>Health and Disability</a:t>
            </a:r>
            <a:r>
              <a:rPr lang="en-GB" sz="2400" dirty="0"/>
              <a:t>				</a:t>
            </a:r>
            <a:endParaRPr lang="en-GB" sz="2400"/>
          </a:p>
          <a:p>
            <a:pPr algn="ctr">
              <a:lnSpc>
                <a:spcPct val="90000"/>
              </a:lnSpc>
              <a:spcAft>
                <a:spcPts val="600"/>
              </a:spcAft>
            </a:pPr>
            <a:r>
              <a:rPr lang="en-GB" sz="2400" dirty="0"/>
              <a:t>Learning disability				</a:t>
            </a:r>
            <a:endParaRPr lang="en-GB" sz="2400"/>
          </a:p>
          <a:p>
            <a:pPr algn="ctr">
              <a:lnSpc>
                <a:spcPct val="90000"/>
              </a:lnSpc>
              <a:spcAft>
                <a:spcPts val="600"/>
              </a:spcAft>
            </a:pPr>
            <a:r>
              <a:rPr lang="en-GB" sz="2400" dirty="0"/>
              <a:t>Physical disability or illness</a:t>
            </a:r>
            <a:endParaRPr lang="en-GB" sz="2400"/>
          </a:p>
          <a:p>
            <a:pPr algn="ctr">
              <a:lnSpc>
                <a:spcPct val="90000"/>
              </a:lnSpc>
              <a:spcAft>
                <a:spcPts val="600"/>
              </a:spcAft>
            </a:pPr>
            <a:endParaRPr lang="en-GB" sz="2400"/>
          </a:p>
          <a:p>
            <a:pPr algn="ctr">
              <a:lnSpc>
                <a:spcPct val="90000"/>
              </a:lnSpc>
              <a:spcAft>
                <a:spcPts val="600"/>
              </a:spcAft>
            </a:pPr>
            <a:r>
              <a:rPr lang="en-GB" sz="2400" dirty="0"/>
              <a:t>Mental health needs				</a:t>
            </a:r>
            <a:endParaRPr lang="en-GB" sz="2400"/>
          </a:p>
          <a:p>
            <a:pPr algn="ctr">
              <a:lnSpc>
                <a:spcPct val="90000"/>
              </a:lnSpc>
              <a:spcAft>
                <a:spcPts val="600"/>
              </a:spcAft>
            </a:pPr>
            <a:r>
              <a:rPr lang="en-GB" sz="2400" dirty="0"/>
              <a:t>Drug and / or alcohol misuse</a:t>
            </a:r>
            <a:endParaRPr lang="en-GB" sz="2400"/>
          </a:p>
        </p:txBody>
      </p:sp>
      <p:sp>
        <p:nvSpPr>
          <p:cNvPr id="4" name="TextBox 3"/>
          <p:cNvSpPr txBox="1"/>
          <p:nvPr/>
        </p:nvSpPr>
        <p:spPr>
          <a:xfrm>
            <a:off x="7669213" y="642938"/>
            <a:ext cx="3878263" cy="5570538"/>
          </a:xfrm>
          <a:prstGeom prst="rect">
            <a:avLst/>
          </a:prstGeom>
          <a:solidFill>
            <a:schemeClr val="accent6">
              <a:lumMod val="40000"/>
              <a:lumOff val="60000"/>
            </a:schemeClr>
          </a:solidFill>
        </p:spPr>
        <p:txBody>
          <a:bodyPr wrap="square" rtlCol="0" anchor="t">
            <a:normAutofit/>
          </a:bodyPr>
          <a:lstStyle/>
          <a:p>
            <a:pPr algn="ctr">
              <a:lnSpc>
                <a:spcPct val="90000"/>
              </a:lnSpc>
              <a:spcAft>
                <a:spcPts val="600"/>
              </a:spcAft>
            </a:pPr>
            <a:r>
              <a:rPr lang="en-GB" sz="2200" b="1" u="sng"/>
              <a:t>Equalities / Discrimination Factors</a:t>
            </a:r>
          </a:p>
          <a:p>
            <a:pPr algn="ctr">
              <a:lnSpc>
                <a:spcPct val="90000"/>
              </a:lnSpc>
              <a:spcAft>
                <a:spcPts val="600"/>
              </a:spcAft>
            </a:pPr>
            <a:endParaRPr lang="en-GB" sz="2200"/>
          </a:p>
          <a:p>
            <a:pPr algn="ctr">
              <a:lnSpc>
                <a:spcPct val="90000"/>
              </a:lnSpc>
              <a:spcAft>
                <a:spcPts val="600"/>
              </a:spcAft>
            </a:pPr>
            <a:r>
              <a:rPr lang="en-GB" sz="2200"/>
              <a:t>Gender / transgender</a:t>
            </a:r>
          </a:p>
          <a:p>
            <a:pPr algn="ctr">
              <a:lnSpc>
                <a:spcPct val="90000"/>
              </a:lnSpc>
              <a:spcAft>
                <a:spcPts val="600"/>
              </a:spcAft>
            </a:pPr>
            <a:endParaRPr lang="en-GB" sz="2200"/>
          </a:p>
          <a:p>
            <a:pPr algn="ctr">
              <a:lnSpc>
                <a:spcPct val="90000"/>
              </a:lnSpc>
              <a:spcAft>
                <a:spcPts val="600"/>
              </a:spcAft>
            </a:pPr>
            <a:r>
              <a:rPr lang="en-GB" sz="2200"/>
              <a:t>Sexual orientation</a:t>
            </a:r>
          </a:p>
          <a:p>
            <a:pPr algn="ctr">
              <a:lnSpc>
                <a:spcPct val="90000"/>
              </a:lnSpc>
              <a:spcAft>
                <a:spcPts val="600"/>
              </a:spcAft>
            </a:pPr>
            <a:endParaRPr lang="en-GB" sz="2200"/>
          </a:p>
          <a:p>
            <a:pPr algn="ctr">
              <a:lnSpc>
                <a:spcPct val="90000"/>
              </a:lnSpc>
              <a:spcAft>
                <a:spcPts val="600"/>
              </a:spcAft>
            </a:pPr>
            <a:r>
              <a:rPr lang="en-GB" sz="2200"/>
              <a:t>Ethnic background (including language)</a:t>
            </a:r>
          </a:p>
          <a:p>
            <a:pPr algn="ctr">
              <a:lnSpc>
                <a:spcPct val="90000"/>
              </a:lnSpc>
              <a:spcAft>
                <a:spcPts val="600"/>
              </a:spcAft>
            </a:pPr>
            <a:endParaRPr lang="en-GB" sz="2200"/>
          </a:p>
          <a:p>
            <a:pPr algn="ctr">
              <a:lnSpc>
                <a:spcPct val="90000"/>
              </a:lnSpc>
              <a:spcAft>
                <a:spcPts val="600"/>
              </a:spcAft>
            </a:pPr>
            <a:r>
              <a:rPr lang="en-GB" sz="2200"/>
              <a:t>Age</a:t>
            </a:r>
          </a:p>
          <a:p>
            <a:pPr algn="ctr">
              <a:lnSpc>
                <a:spcPct val="90000"/>
              </a:lnSpc>
              <a:spcAft>
                <a:spcPts val="600"/>
              </a:spcAft>
            </a:pPr>
            <a:endParaRPr lang="en-GB" sz="2200"/>
          </a:p>
          <a:p>
            <a:pPr algn="ctr">
              <a:lnSpc>
                <a:spcPct val="90000"/>
              </a:lnSpc>
              <a:spcAft>
                <a:spcPts val="600"/>
              </a:spcAft>
            </a:pPr>
            <a:r>
              <a:rPr lang="en-GB" sz="2200"/>
              <a:t>Disability </a:t>
            </a:r>
          </a:p>
          <a:p>
            <a:pPr algn="ctr">
              <a:lnSpc>
                <a:spcPct val="90000"/>
              </a:lnSpc>
              <a:spcAft>
                <a:spcPts val="600"/>
              </a:spcAft>
            </a:pPr>
            <a:endParaRPr lang="en-GB" sz="2200"/>
          </a:p>
          <a:p>
            <a:pPr algn="ctr">
              <a:lnSpc>
                <a:spcPct val="90000"/>
              </a:lnSpc>
              <a:spcAft>
                <a:spcPts val="600"/>
              </a:spcAft>
            </a:pPr>
            <a:r>
              <a:rPr lang="en-GB" sz="2200"/>
              <a:t>Religion / belief</a:t>
            </a:r>
          </a:p>
        </p:txBody>
      </p:sp>
    </p:spTree>
    <p:extLst>
      <p:ext uri="{BB962C8B-B14F-4D97-AF65-F5344CB8AC3E}">
        <p14:creationId xmlns:p14="http://schemas.microsoft.com/office/powerpoint/2010/main" val="62956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81D14E-0F78-9ECC-8866-977932A3A28F}"/>
              </a:ext>
            </a:extLst>
          </p:cNvPr>
          <p:cNvSpPr txBox="1"/>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a:latin typeface="+mj-lt"/>
                <a:ea typeface="+mj-ea"/>
                <a:cs typeface="+mj-cs"/>
              </a:rPr>
              <a:t>What family circumstances can make someone vulnerable?</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DC821F0-DD2D-7181-F22A-4A67E91A6D74}"/>
              </a:ext>
            </a:extLst>
          </p:cNvPr>
          <p:cNvPicPr>
            <a:picLocks noChangeAspect="1"/>
          </p:cNvPicPr>
          <p:nvPr/>
        </p:nvPicPr>
        <p:blipFill rotWithShape="1">
          <a:blip r:embed="rId2"/>
          <a:srcRect t="22942" b="1192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875808679"/>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640080" y="325369"/>
            <a:ext cx="5322730" cy="1428435"/>
          </a:xfrm>
          <a:prstGeom prst="rect">
            <a:avLst/>
          </a:prstGeom>
        </p:spPr>
        <p:txBody>
          <a:bodyPr vert="horz" lIns="91440" tIns="45720" rIns="91440" bIns="45720" rtlCol="0" anchor="b">
            <a:normAutofit lnSpcReduction="10000"/>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dirty="0">
                <a:latin typeface="+mj-lt"/>
                <a:ea typeface="+mj-ea"/>
                <a:cs typeface="+mj-cs"/>
              </a:rPr>
              <a:t>Family Circumstances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40080" y="2872899"/>
            <a:ext cx="4243589" cy="3320668"/>
          </a:xfrm>
          <a:prstGeom prst="rect">
            <a:avLst/>
          </a:prstGeom>
        </p:spPr>
        <p:txBody>
          <a:bodyPr vert="horz" lIns="91440" tIns="45720" rIns="91440" bIns="45720" rtlCol="0">
            <a:noAutofit/>
          </a:bodyPr>
          <a:lstStyle/>
          <a:p>
            <a:pPr>
              <a:lnSpc>
                <a:spcPct val="90000"/>
              </a:lnSpc>
              <a:spcAft>
                <a:spcPts val="600"/>
              </a:spcAft>
            </a:pPr>
            <a:r>
              <a:rPr lang="en-US" sz="2800" dirty="0"/>
              <a:t>Child protection</a:t>
            </a:r>
            <a:br>
              <a:rPr lang="en-US" sz="2800" dirty="0"/>
            </a:br>
            <a:r>
              <a:rPr lang="en-US" sz="2800" dirty="0"/>
              <a:t>Child in need</a:t>
            </a:r>
            <a:br>
              <a:rPr lang="en-US" sz="2800" dirty="0"/>
            </a:br>
            <a:r>
              <a:rPr lang="en-US" sz="2800" dirty="0"/>
              <a:t>Child in care </a:t>
            </a:r>
            <a:br>
              <a:rPr lang="en-US" sz="2800" dirty="0"/>
            </a:br>
            <a:r>
              <a:rPr lang="en-US" sz="2800" dirty="0"/>
              <a:t>Domestic abuse</a:t>
            </a:r>
            <a:br>
              <a:rPr lang="en-US" sz="2800" dirty="0"/>
            </a:br>
            <a:r>
              <a:rPr lang="en-US" sz="2800" dirty="0"/>
              <a:t>Family members/</a:t>
            </a:r>
            <a:r>
              <a:rPr lang="en-US" sz="2800" dirty="0" err="1"/>
              <a:t>carers</a:t>
            </a:r>
            <a:r>
              <a:rPr lang="en-US" sz="2800" dirty="0"/>
              <a:t> with mental health / drug / alcohol problems</a:t>
            </a:r>
            <a:br>
              <a:rPr lang="en-US" sz="2800" dirty="0"/>
            </a:br>
            <a:r>
              <a:rPr lang="en-US" sz="2800" dirty="0"/>
              <a:t>Family members/</a:t>
            </a:r>
            <a:r>
              <a:rPr lang="en-US" sz="2800" dirty="0" err="1"/>
              <a:t>carers</a:t>
            </a:r>
            <a:r>
              <a:rPr lang="en-US" sz="2800" dirty="0"/>
              <a:t> with a history of offending</a:t>
            </a:r>
          </a:p>
          <a:p>
            <a:pPr>
              <a:lnSpc>
                <a:spcPct val="90000"/>
              </a:lnSpc>
              <a:spcAft>
                <a:spcPts val="600"/>
              </a:spcAft>
            </a:pPr>
            <a:br>
              <a:rPr lang="en-US" sz="2000" dirty="0"/>
            </a:br>
            <a:endParaRPr lang="en-US" sz="2000" dirty="0"/>
          </a:p>
        </p:txBody>
      </p:sp>
      <p:pic>
        <p:nvPicPr>
          <p:cNvPr id="4" name="Picture 3">
            <a:extLst>
              <a:ext uri="{FF2B5EF4-FFF2-40B4-BE49-F238E27FC236}">
                <a16:creationId xmlns:a16="http://schemas.microsoft.com/office/drawing/2014/main" id="{C81C01F2-5D3A-FA2D-D3DC-9D6965C24AC1}"/>
              </a:ext>
            </a:extLst>
          </p:cNvPr>
          <p:cNvPicPr>
            <a:picLocks noChangeAspect="1"/>
          </p:cNvPicPr>
          <p:nvPr/>
        </p:nvPicPr>
        <p:blipFill rotWithShape="1">
          <a:blip r:embed="rId3"/>
          <a:srcRect l="23571" r="2126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584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F9F81-4456-8434-B2E3-70E7FD209968}"/>
              </a:ext>
            </a:extLst>
          </p:cNvPr>
          <p:cNvSpPr>
            <a:spLocks noGrp="1"/>
          </p:cNvSpPr>
          <p:nvPr>
            <p:ph type="title"/>
          </p:nvPr>
        </p:nvSpPr>
        <p:spPr>
          <a:xfrm>
            <a:off x="640080" y="4777739"/>
            <a:ext cx="3418990" cy="1412119"/>
          </a:xfrm>
        </p:spPr>
        <p:txBody>
          <a:bodyPr>
            <a:normAutofit/>
          </a:bodyPr>
          <a:lstStyle/>
          <a:p>
            <a:r>
              <a:rPr lang="en-GB" sz="4800"/>
              <a:t>Defining Victims</a:t>
            </a:r>
          </a:p>
        </p:txBody>
      </p:sp>
      <p:pic>
        <p:nvPicPr>
          <p:cNvPr id="4" name="Picture 3">
            <a:extLst>
              <a:ext uri="{FF2B5EF4-FFF2-40B4-BE49-F238E27FC236}">
                <a16:creationId xmlns:a16="http://schemas.microsoft.com/office/drawing/2014/main" id="{D3EAE329-BD0C-F8E3-44C1-C064E1CD9210}"/>
              </a:ext>
            </a:extLst>
          </p:cNvPr>
          <p:cNvPicPr>
            <a:picLocks noChangeAspect="1"/>
          </p:cNvPicPr>
          <p:nvPr/>
        </p:nvPicPr>
        <p:blipFill rotWithShape="1">
          <a:blip r:embed="rId3"/>
          <a:srcRect t="13485" r="-1" b="26662"/>
          <a:stretch>
            <a:fillRect/>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7"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021DA7-C511-3D6E-A6D5-4E64EC6D7299}"/>
              </a:ext>
            </a:extLst>
          </p:cNvPr>
          <p:cNvSpPr>
            <a:spLocks noGrp="1"/>
          </p:cNvSpPr>
          <p:nvPr>
            <p:ph idx="1"/>
          </p:nvPr>
        </p:nvSpPr>
        <p:spPr>
          <a:xfrm>
            <a:off x="4654294" y="5219699"/>
            <a:ext cx="6897626" cy="1399223"/>
          </a:xfrm>
        </p:spPr>
        <p:txBody>
          <a:bodyPr anchor="ctr">
            <a:normAutofit/>
          </a:bodyPr>
          <a:lstStyle/>
          <a:p>
            <a:pPr>
              <a:buFont typeface="Wingdings" panose="05000000000000000000" pitchFamily="2" charset="2"/>
              <a:buChar char="Ø"/>
            </a:pPr>
            <a:r>
              <a:rPr lang="en-GB" sz="2200" dirty="0"/>
              <a:t>What does the word ‘victim’ mean to you?</a:t>
            </a:r>
          </a:p>
          <a:p>
            <a:pPr>
              <a:buFont typeface="Wingdings" panose="05000000000000000000" pitchFamily="2" charset="2"/>
              <a:buChar char="Ø"/>
            </a:pPr>
            <a:r>
              <a:rPr lang="en-GB" sz="2200" dirty="0"/>
              <a:t>Why would victims not report being a victim of crime or ASB to the Police?</a:t>
            </a:r>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2093894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EBE58-652F-883D-ACC7-94FC9AC4658C}"/>
              </a:ext>
            </a:extLst>
          </p:cNvPr>
          <p:cNvSpPr>
            <a:spLocks noGrp="1"/>
          </p:cNvSpPr>
          <p:nvPr>
            <p:ph type="title"/>
          </p:nvPr>
        </p:nvSpPr>
        <p:spPr>
          <a:xfrm>
            <a:off x="838200" y="894027"/>
            <a:ext cx="3494362" cy="4782873"/>
          </a:xfrm>
        </p:spPr>
        <p:txBody>
          <a:bodyPr>
            <a:normAutofit/>
          </a:bodyPr>
          <a:lstStyle/>
          <a:p>
            <a:pPr algn="r"/>
            <a:r>
              <a:rPr lang="en-GB" dirty="0"/>
              <a:t>Defining victims</a:t>
            </a:r>
            <a:endParaRPr lang="en-GB"/>
          </a:p>
        </p:txBody>
      </p:sp>
      <p:sp>
        <p:nvSpPr>
          <p:cNvPr id="3" name="Content Placeholder 2">
            <a:extLst>
              <a:ext uri="{FF2B5EF4-FFF2-40B4-BE49-F238E27FC236}">
                <a16:creationId xmlns:a16="http://schemas.microsoft.com/office/drawing/2014/main" id="{046BC2C5-327A-58AF-3BDE-8B174D370672}"/>
              </a:ext>
            </a:extLst>
          </p:cNvPr>
          <p:cNvSpPr>
            <a:spLocks noGrp="1"/>
          </p:cNvSpPr>
          <p:nvPr>
            <p:ph idx="1"/>
          </p:nvPr>
        </p:nvSpPr>
        <p:spPr>
          <a:xfrm>
            <a:off x="4976032" y="894027"/>
            <a:ext cx="6377768" cy="4782873"/>
          </a:xfrm>
        </p:spPr>
        <p:txBody>
          <a:bodyPr anchor="ctr">
            <a:normAutofit/>
          </a:bodyPr>
          <a:lstStyle/>
          <a:p>
            <a:pPr marL="0" indent="0">
              <a:buNone/>
            </a:pPr>
            <a:r>
              <a:rPr lang="en-GB" sz="2400" dirty="0">
                <a:ln w="0"/>
                <a:effectLst>
                  <a:outerShdw blurRad="38100" dist="25400" dir="5400000" algn="ctr" rotWithShape="0">
                    <a:srgbClr val="6E747A">
                      <a:alpha val="43000"/>
                    </a:srgbClr>
                  </a:outerShdw>
                </a:effectLst>
              </a:rPr>
              <a:t>‘</a:t>
            </a:r>
            <a:r>
              <a:rPr lang="en-GB" sz="2400" dirty="0">
                <a:ln w="0"/>
                <a:solidFill>
                  <a:srgbClr val="00B0F0"/>
                </a:solidFill>
                <a:effectLst>
                  <a:outerShdw blurRad="38100" dist="25400" dir="5400000" algn="ctr" rotWithShape="0">
                    <a:srgbClr val="6E747A">
                      <a:alpha val="43000"/>
                    </a:srgbClr>
                  </a:outerShdw>
                </a:effectLst>
              </a:rPr>
              <a:t>Someone or something that has been hurt, damaged, or killed or has suffered, either because of the actions of someone or something else, or because of illness or chance’ </a:t>
            </a:r>
            <a:r>
              <a:rPr lang="en-GB" sz="2400" dirty="0"/>
              <a:t>(The Cambridge English legal dictionary).</a:t>
            </a:r>
          </a:p>
        </p:txBody>
      </p:sp>
      <p:sp>
        <p:nvSpPr>
          <p:cNvPr id="4" name="Rectangle 3">
            <a:extLst>
              <a:ext uri="{FF2B5EF4-FFF2-40B4-BE49-F238E27FC236}">
                <a16:creationId xmlns:a16="http://schemas.microsoft.com/office/drawing/2014/main" id="{A53BD855-6E64-9327-A406-E4CEE14DC0C1}"/>
              </a:ext>
            </a:extLst>
          </p:cNvPr>
          <p:cNvSpPr/>
          <p:nvPr/>
        </p:nvSpPr>
        <p:spPr>
          <a:xfrm>
            <a:off x="608273" y="4916003"/>
            <a:ext cx="4101059" cy="923330"/>
          </a:xfrm>
          <a:prstGeom prst="rect">
            <a:avLst/>
          </a:prstGeom>
          <a:noFill/>
        </p:spPr>
        <p:txBody>
          <a:bodyPr wrap="none" lIns="91440" tIns="45720" rIns="91440" bIns="45720">
            <a:spAutoFit/>
          </a:bodyPr>
          <a:lstStyle/>
          <a:p>
            <a:pPr algn="ctr">
              <a:spcAft>
                <a:spcPts val="600"/>
              </a:spcAft>
            </a:pP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Direct victims</a:t>
            </a:r>
          </a:p>
        </p:txBody>
      </p:sp>
      <p:sp>
        <p:nvSpPr>
          <p:cNvPr id="6" name="Rectangle 5">
            <a:extLst>
              <a:ext uri="{FF2B5EF4-FFF2-40B4-BE49-F238E27FC236}">
                <a16:creationId xmlns:a16="http://schemas.microsoft.com/office/drawing/2014/main" id="{51299B6D-9CFC-63F3-CF1B-BD66EB7C5386}"/>
              </a:ext>
            </a:extLst>
          </p:cNvPr>
          <p:cNvSpPr/>
          <p:nvPr/>
        </p:nvSpPr>
        <p:spPr>
          <a:xfrm>
            <a:off x="6094476" y="4916003"/>
            <a:ext cx="4593181" cy="923330"/>
          </a:xfrm>
          <a:prstGeom prst="rect">
            <a:avLst/>
          </a:prstGeom>
          <a:noFill/>
        </p:spPr>
        <p:txBody>
          <a:bodyPr wrap="none" lIns="91440" tIns="45720" rIns="91440" bIns="45720">
            <a:spAutoFit/>
          </a:bodyPr>
          <a:lstStyle/>
          <a:p>
            <a:pPr algn="ctr">
              <a:spcAft>
                <a:spcPts val="600"/>
              </a:spcAft>
            </a:pP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Indirect victims</a:t>
            </a:r>
          </a:p>
        </p:txBody>
      </p:sp>
    </p:spTree>
    <p:extLst>
      <p:ext uri="{BB962C8B-B14F-4D97-AF65-F5344CB8AC3E}">
        <p14:creationId xmlns:p14="http://schemas.microsoft.com/office/powerpoint/2010/main" val="250565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hark swimming in the water&#10;&#10;Description automatically generated with low confidence">
            <a:extLst>
              <a:ext uri="{FF2B5EF4-FFF2-40B4-BE49-F238E27FC236}">
                <a16:creationId xmlns:a16="http://schemas.microsoft.com/office/drawing/2014/main" id="{CE427303-3609-F7AF-580D-52223B7021D7}"/>
              </a:ext>
            </a:extLst>
          </p:cNvPr>
          <p:cNvPicPr>
            <a:picLocks noGrp="1" noChangeAspect="1"/>
          </p:cNvPicPr>
          <p:nvPr>
            <p:ph idx="1"/>
          </p:nvPr>
        </p:nvPicPr>
        <p:blipFill>
          <a:blip r:embed="rId3"/>
          <a:srcRect l="20712" t="9091" r="2" b="2"/>
          <a:stretch>
            <a:fillRect/>
          </a:stretch>
        </p:blipFill>
        <p:spPr>
          <a:xfrm>
            <a:off x="-2" y="10"/>
            <a:ext cx="8668512" cy="6857990"/>
          </a:xfrm>
          <a:prstGeom prst="rect">
            <a:avLst/>
          </a:prstGeom>
        </p:spPr>
      </p:pic>
      <p:sp>
        <p:nvSpPr>
          <p:cNvPr id="8" name="Rectangle 7">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66076FF-A505-A113-832B-190A06275560}"/>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800">
                <a:solidFill>
                  <a:schemeClr val="bg1"/>
                </a:solidFill>
              </a:rPr>
              <a:t>Direct and Indirect victims</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84834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E1DEA-1231-EEAE-97B0-C30BB0597C5C}"/>
              </a:ext>
            </a:extLst>
          </p:cNvPr>
          <p:cNvSpPr>
            <a:spLocks noGrp="1"/>
          </p:cNvSpPr>
          <p:nvPr>
            <p:ph type="title"/>
          </p:nvPr>
        </p:nvSpPr>
        <p:spPr>
          <a:xfrm>
            <a:off x="6513788" y="365125"/>
            <a:ext cx="4840010" cy="1807305"/>
          </a:xfrm>
        </p:spPr>
        <p:txBody>
          <a:bodyPr>
            <a:normAutofit/>
          </a:bodyPr>
          <a:lstStyle/>
          <a:p>
            <a:r>
              <a:rPr lang="en-GB"/>
              <a:t>Victim or survivor?</a:t>
            </a:r>
          </a:p>
        </p:txBody>
      </p:sp>
      <p:pic>
        <p:nvPicPr>
          <p:cNvPr id="4" name="Picture 3">
            <a:extLst>
              <a:ext uri="{FF2B5EF4-FFF2-40B4-BE49-F238E27FC236}">
                <a16:creationId xmlns:a16="http://schemas.microsoft.com/office/drawing/2014/main" id="{B2EBD0D8-5E4E-5BF2-FDE1-FAEAC1D2D103}"/>
              </a:ext>
            </a:extLst>
          </p:cNvPr>
          <p:cNvPicPr>
            <a:picLocks noChangeAspect="1"/>
          </p:cNvPicPr>
          <p:nvPr/>
        </p:nvPicPr>
        <p:blipFill>
          <a:blip r:embed="rId3"/>
          <a:srcRect l="19963" r="8462"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5BAF881-38F2-BB9A-09B8-23DD095A5EF4}"/>
              </a:ext>
            </a:extLst>
          </p:cNvPr>
          <p:cNvSpPr>
            <a:spLocks noGrp="1"/>
          </p:cNvSpPr>
          <p:nvPr>
            <p:ph idx="1"/>
          </p:nvPr>
        </p:nvSpPr>
        <p:spPr>
          <a:xfrm>
            <a:off x="6513788" y="2333297"/>
            <a:ext cx="4840010" cy="3843666"/>
          </a:xfrm>
        </p:spPr>
        <p:txBody>
          <a:bodyPr>
            <a:normAutofit lnSpcReduction="10000"/>
          </a:bodyPr>
          <a:lstStyle/>
          <a:p>
            <a:r>
              <a:rPr lang="en-GB" dirty="0"/>
              <a:t>One that is injured, destroyed, or sacrificed under any of various conditions</a:t>
            </a:r>
          </a:p>
          <a:p>
            <a:r>
              <a:rPr lang="en-GB" dirty="0"/>
              <a:t>One that is subjected to oppression, hardship, or mistreatment</a:t>
            </a:r>
          </a:p>
          <a:p>
            <a:r>
              <a:rPr lang="en-GB" dirty="0"/>
              <a:t>One that is tricked or duped</a:t>
            </a:r>
          </a:p>
          <a:p>
            <a:pPr marL="0" indent="0">
              <a:buNone/>
            </a:pPr>
            <a:r>
              <a:rPr lang="en-GB" dirty="0"/>
              <a:t>(Merriam-Webster Dictionary, 2020)</a:t>
            </a:r>
          </a:p>
          <a:p>
            <a:pPr marL="0" indent="0">
              <a:buNone/>
            </a:pPr>
            <a:endParaRPr lang="en-GB" sz="2000" dirty="0"/>
          </a:p>
        </p:txBody>
      </p:sp>
    </p:spTree>
    <p:extLst>
      <p:ext uri="{BB962C8B-B14F-4D97-AF65-F5344CB8AC3E}">
        <p14:creationId xmlns:p14="http://schemas.microsoft.com/office/powerpoint/2010/main" val="22978995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713CA-9F00-DD4E-D511-468388E1C5F9}"/>
              </a:ext>
            </a:extLst>
          </p:cNvPr>
          <p:cNvSpPr>
            <a:spLocks noGrp="1"/>
          </p:cNvSpPr>
          <p:nvPr>
            <p:ph type="title"/>
          </p:nvPr>
        </p:nvSpPr>
        <p:spPr>
          <a:xfrm>
            <a:off x="6289158" y="803325"/>
            <a:ext cx="5259707" cy="1325563"/>
          </a:xfrm>
        </p:spPr>
        <p:txBody>
          <a:bodyPr>
            <a:normAutofit/>
          </a:bodyPr>
          <a:lstStyle/>
          <a:p>
            <a:r>
              <a:rPr lang="en-GB" dirty="0"/>
              <a:t>The ‘ideal’ victim</a:t>
            </a:r>
          </a:p>
        </p:txBody>
      </p:sp>
      <p:pic>
        <p:nvPicPr>
          <p:cNvPr id="4" name="Picture 3">
            <a:extLst>
              <a:ext uri="{FF2B5EF4-FFF2-40B4-BE49-F238E27FC236}">
                <a16:creationId xmlns:a16="http://schemas.microsoft.com/office/drawing/2014/main" id="{1D72F032-CB98-E4D3-1775-CC0A686FBB8F}"/>
              </a:ext>
            </a:extLst>
          </p:cNvPr>
          <p:cNvPicPr>
            <a:picLocks noChangeAspect="1"/>
          </p:cNvPicPr>
          <p:nvPr/>
        </p:nvPicPr>
        <p:blipFill rotWithShape="1">
          <a:blip r:embed="rId3"/>
          <a:srcRect l="27951" r="2" b="2"/>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FF26E68B-C9B7-0D95-0C90-B3E52FC6FAC5}"/>
              </a:ext>
            </a:extLst>
          </p:cNvPr>
          <p:cNvSpPr>
            <a:spLocks noGrp="1"/>
          </p:cNvSpPr>
          <p:nvPr>
            <p:ph idx="1"/>
          </p:nvPr>
        </p:nvSpPr>
        <p:spPr>
          <a:xfrm>
            <a:off x="5609344" y="1971312"/>
            <a:ext cx="6300677" cy="4467907"/>
          </a:xfrm>
        </p:spPr>
        <p:txBody>
          <a:bodyPr anchor="t">
            <a:normAutofit fontScale="85000" lnSpcReduction="10000"/>
          </a:bodyPr>
          <a:lstStyle/>
          <a:p>
            <a:pPr>
              <a:buFont typeface="Wingdings" panose="05000000000000000000" pitchFamily="2" charset="2"/>
              <a:buChar char="Ø"/>
            </a:pPr>
            <a:r>
              <a:rPr lang="en-GB" sz="2400" dirty="0"/>
              <a:t>Victimhood as a social construction</a:t>
            </a:r>
          </a:p>
          <a:p>
            <a:pPr>
              <a:buFont typeface="Wingdings" panose="05000000000000000000" pitchFamily="2" charset="2"/>
              <a:buChar char="Ø"/>
            </a:pPr>
            <a:r>
              <a:rPr lang="en-GB" sz="2400" dirty="0"/>
              <a:t>Nils Christie 1986 – The ‘ideal’ victim:</a:t>
            </a:r>
          </a:p>
          <a:p>
            <a:pPr marL="0" indent="0">
              <a:buNone/>
            </a:pPr>
            <a:r>
              <a:rPr lang="en-GB" sz="2400" dirty="0"/>
              <a:t>•is weaker than the offender—so they are likely to be elderly, female, or a child;</a:t>
            </a:r>
          </a:p>
          <a:p>
            <a:pPr marL="0" indent="0">
              <a:buNone/>
            </a:pPr>
            <a:r>
              <a:rPr lang="en-GB" sz="2400" dirty="0"/>
              <a:t>•is going about their normal day-to-day business (even though this may not be entirely legitimate);</a:t>
            </a:r>
          </a:p>
          <a:p>
            <a:pPr marL="0" indent="0">
              <a:buNone/>
            </a:pPr>
            <a:r>
              <a:rPr lang="en-GB" sz="2400" dirty="0"/>
              <a:t>•is considered to be blameless for what happened to them;</a:t>
            </a:r>
          </a:p>
          <a:p>
            <a:pPr marL="0" indent="0">
              <a:buNone/>
            </a:pPr>
            <a:r>
              <a:rPr lang="en-GB" sz="2400" dirty="0"/>
              <a:t>•is not known to the offender—in other words, the offender is a stranger (and an individual person, rather than a company or organisation);</a:t>
            </a:r>
          </a:p>
          <a:p>
            <a:pPr marL="0" indent="0">
              <a:buNone/>
            </a:pPr>
            <a:r>
              <a:rPr lang="en-GB" sz="2400" dirty="0"/>
              <a:t>•has suffered from the behaviour of someone who is clearly deviant;</a:t>
            </a:r>
          </a:p>
          <a:p>
            <a:pPr marL="0" indent="0">
              <a:buNone/>
            </a:pPr>
            <a:r>
              <a:rPr lang="en-GB" sz="2400" dirty="0"/>
              <a:t>•is not a threat to the dominant social norms and values.</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5782668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2935C-408E-54CD-340C-1D4DF281115B}"/>
              </a:ext>
            </a:extLst>
          </p:cNvPr>
          <p:cNvSpPr>
            <a:spLocks noGrp="1"/>
          </p:cNvSpPr>
          <p:nvPr>
            <p:ph type="title"/>
          </p:nvPr>
        </p:nvSpPr>
        <p:spPr>
          <a:xfrm>
            <a:off x="630936" y="639520"/>
            <a:ext cx="3429000" cy="1719072"/>
          </a:xfrm>
        </p:spPr>
        <p:txBody>
          <a:bodyPr anchor="b">
            <a:normAutofit/>
          </a:bodyPr>
          <a:lstStyle/>
          <a:p>
            <a:r>
              <a:rPr lang="en-GB" sz="5400"/>
              <a:t>TASKSHEET</a:t>
            </a:r>
          </a:p>
        </p:txBody>
      </p:sp>
      <p:sp>
        <p:nvSpPr>
          <p:cNvPr id="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3D2A79-7564-5654-0AF1-67CBDBC52B42}"/>
              </a:ext>
            </a:extLst>
          </p:cNvPr>
          <p:cNvSpPr>
            <a:spLocks noGrp="1"/>
          </p:cNvSpPr>
          <p:nvPr>
            <p:ph idx="1"/>
          </p:nvPr>
        </p:nvSpPr>
        <p:spPr>
          <a:xfrm>
            <a:off x="630936" y="2807208"/>
            <a:ext cx="3429000" cy="3410712"/>
          </a:xfrm>
        </p:spPr>
        <p:txBody>
          <a:bodyPr anchor="t">
            <a:normAutofit/>
          </a:bodyPr>
          <a:lstStyle/>
          <a:p>
            <a:r>
              <a:rPr lang="en-GB" sz="2200"/>
              <a:t>VICTIM HIERARCHY TASK </a:t>
            </a:r>
          </a:p>
          <a:p>
            <a:pPr marL="0" indent="0">
              <a:buNone/>
            </a:pPr>
            <a:endParaRPr lang="en-GB" sz="2200"/>
          </a:p>
        </p:txBody>
      </p:sp>
      <p:pic>
        <p:nvPicPr>
          <p:cNvPr id="5" name="Picture 4">
            <a:extLst>
              <a:ext uri="{FF2B5EF4-FFF2-40B4-BE49-F238E27FC236}">
                <a16:creationId xmlns:a16="http://schemas.microsoft.com/office/drawing/2014/main" id="{456E98E6-802D-A517-CD05-AC28944EFF52}"/>
              </a:ext>
            </a:extLst>
          </p:cNvPr>
          <p:cNvPicPr>
            <a:picLocks noChangeAspect="1"/>
          </p:cNvPicPr>
          <p:nvPr/>
        </p:nvPicPr>
        <p:blipFill rotWithShape="1">
          <a:blip r:embed="rId3"/>
          <a:srcRect l="22893" t="20152" r="23366" b="6702"/>
          <a:stretch/>
        </p:blipFill>
        <p:spPr>
          <a:xfrm>
            <a:off x="5036427" y="640080"/>
            <a:ext cx="6139458" cy="557784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286402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4A251-2954-6C9B-3AB5-1C73C7B789D5}"/>
              </a:ext>
            </a:extLst>
          </p:cNvPr>
          <p:cNvSpPr>
            <a:spLocks noGrp="1"/>
          </p:cNvSpPr>
          <p:nvPr>
            <p:ph type="ctrTitle"/>
          </p:nvPr>
        </p:nvSpPr>
        <p:spPr>
          <a:xfrm>
            <a:off x="838200" y="894027"/>
            <a:ext cx="3494362" cy="4782873"/>
          </a:xfrm>
        </p:spPr>
        <p:txBody>
          <a:bodyPr vert="horz" lIns="91440" tIns="45720" rIns="91440" bIns="45720" rtlCol="0" anchor="ctr">
            <a:normAutofit/>
          </a:bodyPr>
          <a:lstStyle/>
          <a:p>
            <a:pPr algn="r"/>
            <a:r>
              <a:rPr lang="en-US" sz="4400" kern="1200" dirty="0">
                <a:solidFill>
                  <a:schemeClr val="tx1"/>
                </a:solidFill>
                <a:latin typeface="+mj-lt"/>
                <a:ea typeface="+mj-ea"/>
                <a:cs typeface="+mj-cs"/>
              </a:rPr>
              <a:t>What does the phrase ‘repeat victim’ mean to you?</a:t>
            </a:r>
          </a:p>
        </p:txBody>
      </p:sp>
      <p:sp>
        <p:nvSpPr>
          <p:cNvPr id="4" name="TextBox 3">
            <a:extLst>
              <a:ext uri="{FF2B5EF4-FFF2-40B4-BE49-F238E27FC236}">
                <a16:creationId xmlns:a16="http://schemas.microsoft.com/office/drawing/2014/main" id="{6FDC051F-1FEA-578B-A6D4-55EE860A440D}"/>
              </a:ext>
            </a:extLst>
          </p:cNvPr>
          <p:cNvSpPr txBox="1"/>
          <p:nvPr/>
        </p:nvSpPr>
        <p:spPr>
          <a:xfrm>
            <a:off x="4976032" y="894027"/>
            <a:ext cx="6377768" cy="4782873"/>
          </a:xfrm>
          <a:prstGeom prst="rect">
            <a:avLst/>
          </a:prstGeom>
        </p:spPr>
        <p:txBody>
          <a:bodyPr vert="horz" lIns="91440" tIns="45720" rIns="91440" bIns="45720" rtlCol="0" anchor="ctr">
            <a:normAutofit/>
          </a:bodyPr>
          <a:lstStyle/>
          <a:p>
            <a:pPr algn="ctr">
              <a:lnSpc>
                <a:spcPct val="90000"/>
              </a:lnSpc>
              <a:spcAft>
                <a:spcPts val="600"/>
              </a:spcAft>
            </a:pPr>
            <a:r>
              <a:rPr lang="en-US" sz="4000" dirty="0">
                <a:solidFill>
                  <a:srgbClr val="00B0F0"/>
                </a:solidFill>
              </a:rPr>
              <a:t>When the same person or place suffers from more than one incident over a specified period.</a:t>
            </a:r>
          </a:p>
          <a:p>
            <a:pPr indent="-228600">
              <a:lnSpc>
                <a:spcPct val="90000"/>
              </a:lnSpc>
              <a:spcAft>
                <a:spcPts val="600"/>
              </a:spcAft>
              <a:buFont typeface="Arial" panose="020B0604020202020204" pitchFamily="34" charset="0"/>
              <a:buChar char="•"/>
            </a:pPr>
            <a:endParaRPr lang="en-US" sz="2400" dirty="0"/>
          </a:p>
        </p:txBody>
      </p:sp>
    </p:spTree>
    <p:extLst>
      <p:ext uri="{BB962C8B-B14F-4D97-AF65-F5344CB8AC3E}">
        <p14:creationId xmlns:p14="http://schemas.microsoft.com/office/powerpoint/2010/main" val="217429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Fiona Pilkington Anti social Behaviour">
            <a:hlinkClick r:id="" action="ppaction://media"/>
            <a:extLst>
              <a:ext uri="{FF2B5EF4-FFF2-40B4-BE49-F238E27FC236}">
                <a16:creationId xmlns:a16="http://schemas.microsoft.com/office/drawing/2014/main" id="{F2E49F6D-2B23-C598-6C74-4FFB4B7B9F11}"/>
              </a:ext>
            </a:extLst>
          </p:cNvPr>
          <p:cNvPicPr>
            <a:picLocks noRot="1" noChangeAspect="1"/>
          </p:cNvPicPr>
          <p:nvPr>
            <a:videoFile r:link="rId1"/>
          </p:nvPr>
        </p:nvPicPr>
        <p:blipFill>
          <a:blip r:embed="rId4"/>
          <a:stretch>
            <a:fillRect/>
          </a:stretch>
        </p:blipFill>
        <p:spPr>
          <a:xfrm>
            <a:off x="384799" y="189960"/>
            <a:ext cx="11115040" cy="6279997"/>
          </a:xfrm>
          <a:prstGeom prst="rect">
            <a:avLst/>
          </a:prstGeom>
        </p:spPr>
      </p:pic>
    </p:spTree>
    <p:extLst>
      <p:ext uri="{BB962C8B-B14F-4D97-AF65-F5344CB8AC3E}">
        <p14:creationId xmlns:p14="http://schemas.microsoft.com/office/powerpoint/2010/main" val="385332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F75C43-009D-D0B6-6BC6-DC2E92DB7B7B}"/>
              </a:ext>
            </a:extLst>
          </p:cNvPr>
          <p:cNvSpPr>
            <a:spLocks noGrp="1"/>
          </p:cNvSpPr>
          <p:nvPr>
            <p:ph type="title"/>
          </p:nvPr>
        </p:nvSpPr>
        <p:spPr>
          <a:xfrm>
            <a:off x="630936" y="639520"/>
            <a:ext cx="3429000" cy="1719072"/>
          </a:xfrm>
        </p:spPr>
        <p:txBody>
          <a:bodyPr anchor="b">
            <a:normAutofit/>
          </a:bodyPr>
          <a:lstStyle/>
          <a:p>
            <a:r>
              <a:rPr lang="en-GB" sz="5000"/>
              <a:t>Repeat victimisation</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0B2C54-FB63-A70D-3F70-9D134794EE1D}"/>
              </a:ext>
            </a:extLst>
          </p:cNvPr>
          <p:cNvSpPr>
            <a:spLocks noGrp="1"/>
          </p:cNvSpPr>
          <p:nvPr>
            <p:ph idx="1"/>
          </p:nvPr>
        </p:nvSpPr>
        <p:spPr>
          <a:xfrm>
            <a:off x="630936" y="2807208"/>
            <a:ext cx="3429000" cy="3410712"/>
          </a:xfrm>
        </p:spPr>
        <p:txBody>
          <a:bodyPr anchor="t">
            <a:normAutofit/>
          </a:bodyPr>
          <a:lstStyle/>
          <a:p>
            <a:r>
              <a:rPr lang="en-GB" sz="1700"/>
              <a:t>Re-victimisation is where somebody experiences a particular crime at the hands of one perpetrator, and then experiences the same type of crime again but is targeted by another offender.</a:t>
            </a:r>
          </a:p>
          <a:p>
            <a:endParaRPr lang="en-GB" sz="1700"/>
          </a:p>
          <a:p>
            <a:r>
              <a:rPr lang="en-GB" sz="1700"/>
              <a:t>CSEW – Does this survey tell us anything about how often somebody might be a victim of crime?</a:t>
            </a:r>
          </a:p>
        </p:txBody>
      </p:sp>
      <p:pic>
        <p:nvPicPr>
          <p:cNvPr id="6" name="Picture 5">
            <a:hlinkClick r:id="rId3"/>
            <a:extLst>
              <a:ext uri="{FF2B5EF4-FFF2-40B4-BE49-F238E27FC236}">
                <a16:creationId xmlns:a16="http://schemas.microsoft.com/office/drawing/2014/main" id="{C2C15D28-D78B-0138-2AA9-9E2415F26E82}"/>
              </a:ext>
            </a:extLst>
          </p:cNvPr>
          <p:cNvPicPr>
            <a:picLocks noChangeAspect="1"/>
          </p:cNvPicPr>
          <p:nvPr/>
        </p:nvPicPr>
        <p:blipFill>
          <a:blip r:embed="rId4"/>
          <a:stretch>
            <a:fillRect/>
          </a:stretch>
        </p:blipFill>
        <p:spPr>
          <a:xfrm>
            <a:off x="4654296" y="1815255"/>
            <a:ext cx="6903720" cy="3227489"/>
          </a:xfrm>
          <a:prstGeom prst="rect">
            <a:avLst/>
          </a:prstGeom>
        </p:spPr>
      </p:pic>
    </p:spTree>
    <p:extLst>
      <p:ext uri="{BB962C8B-B14F-4D97-AF65-F5344CB8AC3E}">
        <p14:creationId xmlns:p14="http://schemas.microsoft.com/office/powerpoint/2010/main" val="12280758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464CF-6ECF-B041-BBD7-5897CF67C8DC}"/>
              </a:ext>
            </a:extLst>
          </p:cNvPr>
          <p:cNvSpPr>
            <a:spLocks noGrp="1"/>
          </p:cNvSpPr>
          <p:nvPr>
            <p:ph type="title"/>
          </p:nvPr>
        </p:nvSpPr>
        <p:spPr>
          <a:xfrm>
            <a:off x="635000" y="640823"/>
            <a:ext cx="3418659" cy="5583148"/>
          </a:xfrm>
        </p:spPr>
        <p:txBody>
          <a:bodyPr anchor="ctr">
            <a:normAutofit/>
          </a:bodyPr>
          <a:lstStyle/>
          <a:p>
            <a:r>
              <a:rPr lang="en-GB" sz="5400"/>
              <a:t>THE IMPACT</a:t>
            </a:r>
          </a:p>
        </p:txBody>
      </p:sp>
      <p:graphicFrame>
        <p:nvGraphicFramePr>
          <p:cNvPr id="5" name="Content Placeholder 2">
            <a:extLst>
              <a:ext uri="{FF2B5EF4-FFF2-40B4-BE49-F238E27FC236}">
                <a16:creationId xmlns:a16="http://schemas.microsoft.com/office/drawing/2014/main" id="{9CB1CA56-87AB-BF53-689D-9609C4B7DEB1}"/>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9369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Freeform: Shape 3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E4CE9C5-0F4F-BD1F-0753-38A289557610}"/>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Demographics of victims</a:t>
            </a:r>
          </a:p>
        </p:txBody>
      </p:sp>
      <p:graphicFrame>
        <p:nvGraphicFramePr>
          <p:cNvPr id="27" name="Content Placeholder 2">
            <a:extLst>
              <a:ext uri="{FF2B5EF4-FFF2-40B4-BE49-F238E27FC236}">
                <a16:creationId xmlns:a16="http://schemas.microsoft.com/office/drawing/2014/main" id="{8C7BCAD8-786A-47BC-41B7-BB25FCE8ABE3}"/>
              </a:ext>
            </a:extLst>
          </p:cNvPr>
          <p:cNvGraphicFramePr>
            <a:graphicFrameLocks noGrp="1"/>
          </p:cNvGraphicFramePr>
          <p:nvPr>
            <p:ph idx="1"/>
          </p:nvPr>
        </p:nvGraphicFramePr>
        <p:xfrm>
          <a:off x="4624302" y="369440"/>
          <a:ext cx="7283664" cy="5929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2442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7525E-DFC3-CD1C-F51D-E8FE2A504522}"/>
              </a:ext>
            </a:extLst>
          </p:cNvPr>
          <p:cNvSpPr>
            <a:spLocks noGrp="1"/>
          </p:cNvSpPr>
          <p:nvPr>
            <p:ph type="title"/>
          </p:nvPr>
        </p:nvSpPr>
        <p:spPr>
          <a:xfrm>
            <a:off x="640080" y="325369"/>
            <a:ext cx="4368602" cy="1956841"/>
          </a:xfrm>
        </p:spPr>
        <p:txBody>
          <a:bodyPr anchor="b">
            <a:normAutofit/>
          </a:bodyPr>
          <a:lstStyle/>
          <a:p>
            <a:r>
              <a:rPr lang="en-GB" sz="5400"/>
              <a:t>Lowe and Rogers (2017)</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F6B928-1954-A4A7-8828-82A109A212B8}"/>
              </a:ext>
            </a:extLst>
          </p:cNvPr>
          <p:cNvSpPr>
            <a:spLocks noGrp="1"/>
          </p:cNvSpPr>
          <p:nvPr>
            <p:ph idx="1"/>
          </p:nvPr>
        </p:nvSpPr>
        <p:spPr>
          <a:xfrm>
            <a:off x="640080" y="2872899"/>
            <a:ext cx="4243589" cy="3320668"/>
          </a:xfrm>
        </p:spPr>
        <p:txBody>
          <a:bodyPr>
            <a:normAutofit/>
          </a:bodyPr>
          <a:lstStyle/>
          <a:p>
            <a:r>
              <a:rPr lang="en-GB" sz="1900"/>
              <a:t>See article </a:t>
            </a:r>
          </a:p>
          <a:p>
            <a:r>
              <a:rPr lang="en-GB" sz="1900"/>
              <a:t>Think about the following:</a:t>
            </a:r>
          </a:p>
          <a:p>
            <a:pPr>
              <a:buFontTx/>
              <a:buChar char="-"/>
            </a:pPr>
            <a:r>
              <a:rPr lang="en-GB" sz="1900"/>
              <a:t>What is the article about?</a:t>
            </a:r>
          </a:p>
          <a:p>
            <a:pPr>
              <a:buFontTx/>
              <a:buChar char="-"/>
            </a:pPr>
            <a:r>
              <a:rPr lang="en-GB" sz="1900"/>
              <a:t>Can you see how research can heavily influence policy and practice?</a:t>
            </a:r>
          </a:p>
          <a:p>
            <a:pPr>
              <a:buFontTx/>
              <a:buChar char="-"/>
            </a:pPr>
            <a:r>
              <a:rPr lang="en-GB" sz="1900"/>
              <a:t>What is the danger of research focusing on females as survivors of sexual violence?</a:t>
            </a:r>
          </a:p>
          <a:p>
            <a:pPr marL="0" indent="0">
              <a:buNone/>
            </a:pPr>
            <a:r>
              <a:rPr lang="en-GB" sz="1900"/>
              <a:t>- Are definitions important?</a:t>
            </a:r>
          </a:p>
        </p:txBody>
      </p:sp>
      <p:pic>
        <p:nvPicPr>
          <p:cNvPr id="4" name="Picture 3">
            <a:extLst>
              <a:ext uri="{FF2B5EF4-FFF2-40B4-BE49-F238E27FC236}">
                <a16:creationId xmlns:a16="http://schemas.microsoft.com/office/drawing/2014/main" id="{50A7D737-E1D0-3292-7D8E-1519FFAE03E7}"/>
              </a:ext>
            </a:extLst>
          </p:cNvPr>
          <p:cNvPicPr>
            <a:picLocks noChangeAspect="1"/>
          </p:cNvPicPr>
          <p:nvPr/>
        </p:nvPicPr>
        <p:blipFill rotWithShape="1">
          <a:blip r:embed="rId3"/>
          <a:srcRect l="16524" r="1652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84185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B2644343-03BB-EA61-CF46-5A47D86DE333}"/>
              </a:ext>
            </a:extLst>
          </p:cNvPr>
          <p:cNvPicPr>
            <a:picLocks noChangeAspect="1"/>
          </p:cNvPicPr>
          <p:nvPr/>
        </p:nvPicPr>
        <p:blipFill>
          <a:blip r:embed="rId3"/>
          <a:srcRect r="5315" b="-1"/>
          <a:stretch>
            <a:fillRect/>
          </a:stretch>
        </p:blipFill>
        <p:spPr>
          <a:xfrm>
            <a:off x="20" y="1282"/>
            <a:ext cx="12191980" cy="6856718"/>
          </a:xfrm>
          <a:prstGeom prst="rect">
            <a:avLst/>
          </a:prstGeom>
        </p:spPr>
      </p:pic>
    </p:spTree>
    <p:extLst>
      <p:ext uri="{BB962C8B-B14F-4D97-AF65-F5344CB8AC3E}">
        <p14:creationId xmlns:p14="http://schemas.microsoft.com/office/powerpoint/2010/main" val="38285004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54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70A52E-AD42-F6C1-47AB-BFAADCE3013D}"/>
              </a:ext>
            </a:extLst>
          </p:cNvPr>
          <p:cNvPicPr>
            <a:picLocks noChangeAspect="1"/>
          </p:cNvPicPr>
          <p:nvPr/>
        </p:nvPicPr>
        <p:blipFill>
          <a:blip r:embed="rId3"/>
          <a:stretch>
            <a:fillRect/>
          </a:stretch>
        </p:blipFill>
        <p:spPr>
          <a:xfrm>
            <a:off x="643467" y="661839"/>
            <a:ext cx="10905066" cy="5534321"/>
          </a:xfrm>
          <a:prstGeom prst="rect">
            <a:avLst/>
          </a:prstGeom>
        </p:spPr>
      </p:pic>
    </p:spTree>
    <p:extLst>
      <p:ext uri="{BB962C8B-B14F-4D97-AF65-F5344CB8AC3E}">
        <p14:creationId xmlns:p14="http://schemas.microsoft.com/office/powerpoint/2010/main" val="667172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C1F241-7DEF-7955-6E93-2745F6837B0C}"/>
              </a:ext>
            </a:extLst>
          </p:cNvPr>
          <p:cNvPicPr>
            <a:picLocks noChangeAspect="1"/>
          </p:cNvPicPr>
          <p:nvPr/>
        </p:nvPicPr>
        <p:blipFill>
          <a:blip r:embed="rId3"/>
          <a:stretch>
            <a:fillRect/>
          </a:stretch>
        </p:blipFill>
        <p:spPr>
          <a:xfrm>
            <a:off x="643467" y="648208"/>
            <a:ext cx="10905066" cy="5561582"/>
          </a:xfrm>
          <a:prstGeom prst="rect">
            <a:avLst/>
          </a:prstGeom>
        </p:spPr>
      </p:pic>
    </p:spTree>
    <p:extLst>
      <p:ext uri="{BB962C8B-B14F-4D97-AF65-F5344CB8AC3E}">
        <p14:creationId xmlns:p14="http://schemas.microsoft.com/office/powerpoint/2010/main" val="38542914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3FC64714-1E2E-2110-02B9-6C1F786EF70B}"/>
              </a:ext>
            </a:extLst>
          </p:cNvPr>
          <p:cNvPicPr>
            <a:picLocks noChangeAspect="1"/>
          </p:cNvPicPr>
          <p:nvPr/>
        </p:nvPicPr>
        <p:blipFill>
          <a:blip r:embed="rId3"/>
          <a:srcRect l="4985" r="3443"/>
          <a:stretch>
            <a:fillRect/>
          </a:stretch>
        </p:blipFill>
        <p:spPr>
          <a:xfrm>
            <a:off x="20" y="1282"/>
            <a:ext cx="12191980" cy="6856718"/>
          </a:xfrm>
          <a:prstGeom prst="rect">
            <a:avLst/>
          </a:prstGeom>
        </p:spPr>
      </p:pic>
    </p:spTree>
    <p:extLst>
      <p:ext uri="{BB962C8B-B14F-4D97-AF65-F5344CB8AC3E}">
        <p14:creationId xmlns:p14="http://schemas.microsoft.com/office/powerpoint/2010/main" val="7217449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7E302DC-FE41-6940-1B3A-17EDB0C5246A}"/>
              </a:ext>
            </a:extLst>
          </p:cNvPr>
          <p:cNvPicPr>
            <a:picLocks noChangeAspect="1"/>
          </p:cNvPicPr>
          <p:nvPr/>
        </p:nvPicPr>
        <p:blipFill>
          <a:blip r:embed="rId3"/>
          <a:stretch>
            <a:fillRect/>
          </a:stretch>
        </p:blipFill>
        <p:spPr>
          <a:xfrm>
            <a:off x="713326" y="643466"/>
            <a:ext cx="10765348" cy="5571067"/>
          </a:xfrm>
          <a:prstGeom prst="rect">
            <a:avLst/>
          </a:prstGeom>
        </p:spPr>
      </p:pic>
    </p:spTree>
    <p:extLst>
      <p:ext uri="{BB962C8B-B14F-4D97-AF65-F5344CB8AC3E}">
        <p14:creationId xmlns:p14="http://schemas.microsoft.com/office/powerpoint/2010/main" val="2107863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A1EBC4-F8F5-CBB3-AC63-AFBDA733F091}"/>
              </a:ext>
            </a:extLst>
          </p:cNvPr>
          <p:cNvPicPr>
            <a:picLocks noChangeAspect="1"/>
          </p:cNvPicPr>
          <p:nvPr/>
        </p:nvPicPr>
        <p:blipFill>
          <a:blip r:embed="rId3"/>
          <a:stretch>
            <a:fillRect/>
          </a:stretch>
        </p:blipFill>
        <p:spPr>
          <a:xfrm>
            <a:off x="643467" y="661839"/>
            <a:ext cx="10905066" cy="5534321"/>
          </a:xfrm>
          <a:prstGeom prst="rect">
            <a:avLst/>
          </a:prstGeom>
        </p:spPr>
      </p:pic>
    </p:spTree>
    <p:extLst>
      <p:ext uri="{BB962C8B-B14F-4D97-AF65-F5344CB8AC3E}">
        <p14:creationId xmlns:p14="http://schemas.microsoft.com/office/powerpoint/2010/main" val="1899252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831DF3-6BD2-6953-0AA1-1C75FD3428C6}"/>
              </a:ext>
            </a:extLst>
          </p:cNvPr>
          <p:cNvPicPr>
            <a:picLocks noChangeAspect="1"/>
          </p:cNvPicPr>
          <p:nvPr/>
        </p:nvPicPr>
        <p:blipFill>
          <a:blip r:embed="rId2"/>
          <a:stretch>
            <a:fillRect/>
          </a:stretch>
        </p:blipFill>
        <p:spPr>
          <a:xfrm>
            <a:off x="0" y="167640"/>
            <a:ext cx="12192000" cy="6522720"/>
          </a:xfrm>
          <a:prstGeom prst="rect">
            <a:avLst/>
          </a:prstGeom>
        </p:spPr>
      </p:pic>
    </p:spTree>
    <p:extLst>
      <p:ext uri="{BB962C8B-B14F-4D97-AF65-F5344CB8AC3E}">
        <p14:creationId xmlns:p14="http://schemas.microsoft.com/office/powerpoint/2010/main" val="38366082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4D463DB-8B5B-C578-27BF-868DCC9C8096}"/>
              </a:ext>
            </a:extLst>
          </p:cNvPr>
          <p:cNvPicPr>
            <a:picLocks noChangeAspect="1"/>
          </p:cNvPicPr>
          <p:nvPr/>
        </p:nvPicPr>
        <p:blipFill>
          <a:blip r:embed="rId3"/>
          <a:stretch>
            <a:fillRect/>
          </a:stretch>
        </p:blipFill>
        <p:spPr>
          <a:xfrm>
            <a:off x="660815" y="643467"/>
            <a:ext cx="10870370" cy="5571066"/>
          </a:xfrm>
          <a:prstGeom prst="rect">
            <a:avLst/>
          </a:prstGeom>
        </p:spPr>
      </p:pic>
    </p:spTree>
    <p:extLst>
      <p:ext uri="{BB962C8B-B14F-4D97-AF65-F5344CB8AC3E}">
        <p14:creationId xmlns:p14="http://schemas.microsoft.com/office/powerpoint/2010/main" val="1791395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5048952-7937-F74E-3E45-80EA8BC2C20C}"/>
              </a:ext>
            </a:extLst>
          </p:cNvPr>
          <p:cNvPicPr>
            <a:picLocks noChangeAspect="1"/>
          </p:cNvPicPr>
          <p:nvPr/>
        </p:nvPicPr>
        <p:blipFill>
          <a:blip r:embed="rId3"/>
          <a:stretch>
            <a:fillRect/>
          </a:stretch>
        </p:blipFill>
        <p:spPr>
          <a:xfrm>
            <a:off x="0" y="255819"/>
            <a:ext cx="12192000" cy="6346361"/>
          </a:xfrm>
          <a:prstGeom prst="rect">
            <a:avLst/>
          </a:prstGeom>
        </p:spPr>
      </p:pic>
    </p:spTree>
    <p:extLst>
      <p:ext uri="{BB962C8B-B14F-4D97-AF65-F5344CB8AC3E}">
        <p14:creationId xmlns:p14="http://schemas.microsoft.com/office/powerpoint/2010/main" val="18757629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1642</Words>
  <Application>Microsoft Office PowerPoint</Application>
  <PresentationFormat>Widescreen</PresentationFormat>
  <Paragraphs>197</Paragraphs>
  <Slides>45</Slides>
  <Notes>42</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Calibri Light</vt:lpstr>
      <vt:lpstr>Roboto</vt:lpstr>
      <vt:lpstr>Tw Cen MT</vt:lpstr>
      <vt:lpstr>Verdana</vt:lpstr>
      <vt:lpstr>Wingdings</vt:lpstr>
      <vt:lpstr>Office Theme</vt:lpstr>
      <vt:lpstr>PowerPoint Presentation</vt:lpstr>
      <vt:lpstr>PowerPoint Presentation</vt:lpstr>
      <vt:lpstr>PowerPoint Presentation</vt:lpstr>
      <vt:lpstr>Scheme of work</vt:lpstr>
      <vt:lpstr>Assessment </vt:lpstr>
      <vt:lpstr>Learning objectives</vt:lpstr>
      <vt:lpstr>PowerPoint Presentation</vt:lpstr>
      <vt:lpstr>PowerPoint Presentation</vt:lpstr>
      <vt:lpstr>Organisations Vulnerability Definitions </vt:lpstr>
      <vt:lpstr>PowerPoint Presentation</vt:lpstr>
      <vt:lpstr>Social Services – Vulnerable Adult </vt:lpstr>
      <vt:lpstr>NSPCC</vt:lpstr>
      <vt:lpstr>NHS – Wales Vulnerable Adult</vt:lpstr>
      <vt:lpstr>Others</vt:lpstr>
      <vt:lpstr>Psychology Services</vt:lpstr>
      <vt:lpstr>s126 (1) of the Social Services and Well-being (Wales) Act 2014</vt:lpstr>
      <vt:lpstr>PowerPoint Presentation</vt:lpstr>
      <vt:lpstr>Risk Factors vs Protective Factors</vt:lpstr>
      <vt:lpstr>Risk Factors vs Protective Factors</vt:lpstr>
      <vt:lpstr>Look for the signs</vt:lpstr>
      <vt:lpstr>PowerPoint Presentation</vt:lpstr>
      <vt:lpstr>PowerPoint Presentation</vt:lpstr>
      <vt:lpstr>PowerPoint Presentation</vt:lpstr>
      <vt:lpstr>PowerPoint Presentation</vt:lpstr>
      <vt:lpstr>Defining Victims</vt:lpstr>
      <vt:lpstr>Defining victims</vt:lpstr>
      <vt:lpstr>Direct and Indirect victims</vt:lpstr>
      <vt:lpstr>Victim or survivor?</vt:lpstr>
      <vt:lpstr>The ‘ideal’ victim</vt:lpstr>
      <vt:lpstr>TASKSHEET</vt:lpstr>
      <vt:lpstr>What does the phrase ‘repeat victim’ mean to you?</vt:lpstr>
      <vt:lpstr>PowerPoint Presentation</vt:lpstr>
      <vt:lpstr>Repeat victimisation</vt:lpstr>
      <vt:lpstr>THE IMPACT</vt:lpstr>
      <vt:lpstr>Demographics of victims</vt:lpstr>
      <vt:lpstr>Lowe and Rogers (2017)</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5</cp:revision>
  <cp:lastPrinted>2022-09-29T14:35:54Z</cp:lastPrinted>
  <dcterms:created xsi:type="dcterms:W3CDTF">2022-07-06T09:14:23Z</dcterms:created>
  <dcterms:modified xsi:type="dcterms:W3CDTF">2026-01-20T14:11:18Z</dcterms:modified>
</cp:coreProperties>
</file>