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7" r:id="rId2"/>
    <p:sldId id="269" r:id="rId3"/>
    <p:sldId id="813" r:id="rId4"/>
    <p:sldId id="334" r:id="rId5"/>
    <p:sldId id="337" r:id="rId6"/>
    <p:sldId id="270" r:id="rId7"/>
    <p:sldId id="336" r:id="rId8"/>
    <p:sldId id="335" r:id="rId9"/>
    <p:sldId id="322" r:id="rId10"/>
    <p:sldId id="317" r:id="rId11"/>
    <p:sldId id="318" r:id="rId12"/>
    <p:sldId id="339" r:id="rId13"/>
    <p:sldId id="285" r:id="rId14"/>
    <p:sldId id="340" r:id="rId15"/>
    <p:sldId id="338" r:id="rId16"/>
    <p:sldId id="341" r:id="rId17"/>
    <p:sldId id="342" r:id="rId18"/>
    <p:sldId id="343" r:id="rId19"/>
    <p:sldId id="344" r:id="rId20"/>
    <p:sldId id="286" r:id="rId21"/>
    <p:sldId id="808" r:id="rId22"/>
    <p:sldId id="809" r:id="rId23"/>
    <p:sldId id="320" r:id="rId24"/>
    <p:sldId id="321" r:id="rId25"/>
    <p:sldId id="325" r:id="rId26"/>
    <p:sldId id="328" r:id="rId27"/>
    <p:sldId id="329" r:id="rId28"/>
    <p:sldId id="308" r:id="rId29"/>
    <p:sldId id="311" r:id="rId30"/>
    <p:sldId id="310" r:id="rId31"/>
    <p:sldId id="313" r:id="rId32"/>
    <p:sldId id="309" r:id="rId33"/>
    <p:sldId id="312" r:id="rId34"/>
    <p:sldId id="271" r:id="rId35"/>
    <p:sldId id="272" r:id="rId36"/>
    <p:sldId id="331" r:id="rId37"/>
    <p:sldId id="750" r:id="rId38"/>
    <p:sldId id="751" r:id="rId39"/>
    <p:sldId id="807" r:id="rId40"/>
    <p:sldId id="345" r:id="rId41"/>
    <p:sldId id="811" r:id="rId42"/>
    <p:sldId id="332" r:id="rId43"/>
    <p:sldId id="814" r:id="rId44"/>
    <p:sldId id="81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191B33-F0D7-4159-8749-8F578DCCCD7F}" v="7" dt="2025-06-08T14:53:26.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78" autoAdjust="0"/>
    <p:restoredTop sz="94660"/>
  </p:normalViewPr>
  <p:slideViewPr>
    <p:cSldViewPr snapToGrid="0">
      <p:cViewPr>
        <p:scale>
          <a:sx n="120" d="100"/>
          <a:sy n="120" d="100"/>
        </p:scale>
        <p:origin x="4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C8191B33-F0D7-4159-8749-8F578DCCCD7F}"/>
    <pc:docChg chg="undo custSel addSld delSld modSld">
      <pc:chgData name="Helen Lee" userId="950b76d7-29a8-4037-9cf6-1d47a6b96373" providerId="ADAL" clId="{C8191B33-F0D7-4159-8749-8F578DCCCD7F}" dt="2025-06-08T14:55:07.877" v="488" actId="20577"/>
      <pc:docMkLst>
        <pc:docMk/>
      </pc:docMkLst>
      <pc:sldChg chg="addSp modSp mod">
        <pc:chgData name="Helen Lee" userId="950b76d7-29a8-4037-9cf6-1d47a6b96373" providerId="ADAL" clId="{C8191B33-F0D7-4159-8749-8F578DCCCD7F}" dt="2025-06-08T14:51:37.802" v="264" actId="1076"/>
        <pc:sldMkLst>
          <pc:docMk/>
          <pc:sldMk cId="2308097538" sldId="257"/>
        </pc:sldMkLst>
        <pc:spChg chg="mod">
          <ac:chgData name="Helen Lee" userId="950b76d7-29a8-4037-9cf6-1d47a6b96373" providerId="ADAL" clId="{C8191B33-F0D7-4159-8749-8F578DCCCD7F}" dt="2025-06-08T14:51:32.535" v="262" actId="14100"/>
          <ac:spMkLst>
            <pc:docMk/>
            <pc:sldMk cId="2308097538" sldId="257"/>
            <ac:spMk id="2" creationId="{5978FBB8-E613-EC3F-353B-17824309BF51}"/>
          </ac:spMkLst>
        </pc:spChg>
        <pc:spChg chg="mod">
          <ac:chgData name="Helen Lee" userId="950b76d7-29a8-4037-9cf6-1d47a6b96373" providerId="ADAL" clId="{C8191B33-F0D7-4159-8749-8F578DCCCD7F}" dt="2025-06-08T14:51:14.535" v="257" actId="1076"/>
          <ac:spMkLst>
            <pc:docMk/>
            <pc:sldMk cId="2308097538" sldId="257"/>
            <ac:spMk id="3" creationId="{953445FA-EF98-69BC-34F3-8DF099F9A3B8}"/>
          </ac:spMkLst>
        </pc:spChg>
        <pc:spChg chg="add mod">
          <ac:chgData name="Helen Lee" userId="950b76d7-29a8-4037-9cf6-1d47a6b96373" providerId="ADAL" clId="{C8191B33-F0D7-4159-8749-8F578DCCCD7F}" dt="2025-06-08T14:51:35.841" v="263" actId="1076"/>
          <ac:spMkLst>
            <pc:docMk/>
            <pc:sldMk cId="2308097538" sldId="257"/>
            <ac:spMk id="4" creationId="{9C81886A-14F4-53A8-5505-1808D233BA51}"/>
          </ac:spMkLst>
        </pc:spChg>
        <pc:spChg chg="add mod">
          <ac:chgData name="Helen Lee" userId="950b76d7-29a8-4037-9cf6-1d47a6b96373" providerId="ADAL" clId="{C8191B33-F0D7-4159-8749-8F578DCCCD7F}" dt="2025-06-08T14:50:13.856" v="230"/>
          <ac:spMkLst>
            <pc:docMk/>
            <pc:sldMk cId="2308097538" sldId="257"/>
            <ac:spMk id="6" creationId="{323A7F75-D517-7CC8-EC6C-BEB66A09836A}"/>
          </ac:spMkLst>
        </pc:spChg>
        <pc:picChg chg="mod">
          <ac:chgData name="Helen Lee" userId="950b76d7-29a8-4037-9cf6-1d47a6b96373" providerId="ADAL" clId="{C8191B33-F0D7-4159-8749-8F578DCCCD7F}" dt="2025-06-08T14:51:37.802" v="264" actId="1076"/>
          <ac:picMkLst>
            <pc:docMk/>
            <pc:sldMk cId="2308097538" sldId="257"/>
            <ac:picMk id="5" creationId="{6FD16540-B3CD-2418-1EAF-E28E12D0CC33}"/>
          </ac:picMkLst>
        </pc:picChg>
      </pc:sldChg>
      <pc:sldChg chg="modSp mod">
        <pc:chgData name="Helen Lee" userId="950b76d7-29a8-4037-9cf6-1d47a6b96373" providerId="ADAL" clId="{C8191B33-F0D7-4159-8749-8F578DCCCD7F}" dt="2025-06-08T14:46:16.838" v="102" actId="732"/>
        <pc:sldMkLst>
          <pc:docMk/>
          <pc:sldMk cId="2191641415" sldId="334"/>
        </pc:sldMkLst>
        <pc:picChg chg="mod modCrop">
          <ac:chgData name="Helen Lee" userId="950b76d7-29a8-4037-9cf6-1d47a6b96373" providerId="ADAL" clId="{C8191B33-F0D7-4159-8749-8F578DCCCD7F}" dt="2025-06-08T14:46:16.838" v="102" actId="732"/>
          <ac:picMkLst>
            <pc:docMk/>
            <pc:sldMk cId="2191641415" sldId="334"/>
            <ac:picMk id="9" creationId="{E22D23D2-61A0-3932-051C-D8F4F189286E}"/>
          </ac:picMkLst>
        </pc:picChg>
      </pc:sldChg>
      <pc:sldChg chg="modSp mod">
        <pc:chgData name="Helen Lee" userId="950b76d7-29a8-4037-9cf6-1d47a6b96373" providerId="ADAL" clId="{C8191B33-F0D7-4159-8749-8F578DCCCD7F}" dt="2025-06-08T14:48:10.956" v="209" actId="6549"/>
        <pc:sldMkLst>
          <pc:docMk/>
          <pc:sldMk cId="2715899793" sldId="335"/>
        </pc:sldMkLst>
        <pc:graphicFrameChg chg="modGraphic">
          <ac:chgData name="Helen Lee" userId="950b76d7-29a8-4037-9cf6-1d47a6b96373" providerId="ADAL" clId="{C8191B33-F0D7-4159-8749-8F578DCCCD7F}" dt="2025-06-08T14:48:10.956" v="209" actId="6549"/>
          <ac:graphicFrameMkLst>
            <pc:docMk/>
            <pc:sldMk cId="2715899793" sldId="335"/>
            <ac:graphicFrameMk id="5" creationId="{ADC0447A-85E7-2AE5-64C2-13898006A000}"/>
          </ac:graphicFrameMkLst>
        </pc:graphicFrameChg>
      </pc:sldChg>
      <pc:sldChg chg="addSp modSp mod">
        <pc:chgData name="Helen Lee" userId="950b76d7-29a8-4037-9cf6-1d47a6b96373" providerId="ADAL" clId="{C8191B33-F0D7-4159-8749-8F578DCCCD7F}" dt="2025-06-08T14:49:20.590" v="218" actId="6549"/>
        <pc:sldMkLst>
          <pc:docMk/>
          <pc:sldMk cId="3129367241" sldId="336"/>
        </pc:sldMkLst>
        <pc:spChg chg="add mod">
          <ac:chgData name="Helen Lee" userId="950b76d7-29a8-4037-9cf6-1d47a6b96373" providerId="ADAL" clId="{C8191B33-F0D7-4159-8749-8F578DCCCD7F}" dt="2025-06-08T14:49:20.590" v="218" actId="6549"/>
          <ac:spMkLst>
            <pc:docMk/>
            <pc:sldMk cId="3129367241" sldId="336"/>
            <ac:spMk id="2" creationId="{7D53423A-C3E4-AD90-8F4D-B803D2B1788D}"/>
          </ac:spMkLst>
        </pc:spChg>
        <pc:picChg chg="mod modCrop">
          <ac:chgData name="Helen Lee" userId="950b76d7-29a8-4037-9cf6-1d47a6b96373" providerId="ADAL" clId="{C8191B33-F0D7-4159-8749-8F578DCCCD7F}" dt="2025-06-08T14:47:01.871" v="104" actId="732"/>
          <ac:picMkLst>
            <pc:docMk/>
            <pc:sldMk cId="3129367241" sldId="336"/>
            <ac:picMk id="9" creationId="{7D66353B-E28C-6848-E26D-F21E54393B46}"/>
          </ac:picMkLst>
        </pc:picChg>
      </pc:sldChg>
      <pc:sldChg chg="modSp mod">
        <pc:chgData name="Helen Lee" userId="950b76d7-29a8-4037-9cf6-1d47a6b96373" providerId="ADAL" clId="{C8191B33-F0D7-4159-8749-8F578DCCCD7F}" dt="2025-06-08T14:46:30.009" v="103" actId="732"/>
        <pc:sldMkLst>
          <pc:docMk/>
          <pc:sldMk cId="891050504" sldId="337"/>
        </pc:sldMkLst>
        <pc:picChg chg="mod modCrop">
          <ac:chgData name="Helen Lee" userId="950b76d7-29a8-4037-9cf6-1d47a6b96373" providerId="ADAL" clId="{C8191B33-F0D7-4159-8749-8F578DCCCD7F}" dt="2025-06-08T14:46:30.009" v="103" actId="732"/>
          <ac:picMkLst>
            <pc:docMk/>
            <pc:sldMk cId="891050504" sldId="337"/>
            <ac:picMk id="9" creationId="{23538099-B3A5-C2DA-60CA-4BDEC552B74D}"/>
          </ac:picMkLst>
        </pc:picChg>
      </pc:sldChg>
      <pc:sldChg chg="modSp mod">
        <pc:chgData name="Helen Lee" userId="950b76d7-29a8-4037-9cf6-1d47a6b96373" providerId="ADAL" clId="{C8191B33-F0D7-4159-8749-8F578DCCCD7F}" dt="2025-06-08T14:39:00.969" v="1" actId="6549"/>
        <pc:sldMkLst>
          <pc:docMk/>
          <pc:sldMk cId="1020397456" sldId="338"/>
        </pc:sldMkLst>
        <pc:graphicFrameChg chg="modGraphic">
          <ac:chgData name="Helen Lee" userId="950b76d7-29a8-4037-9cf6-1d47a6b96373" providerId="ADAL" clId="{C8191B33-F0D7-4159-8749-8F578DCCCD7F}" dt="2025-06-08T14:39:00.969" v="1" actId="6549"/>
          <ac:graphicFrameMkLst>
            <pc:docMk/>
            <pc:sldMk cId="1020397456" sldId="338"/>
            <ac:graphicFrameMk id="5" creationId="{14EFBCBD-71E1-30B2-636D-1F49C0BEDB11}"/>
          </ac:graphicFrameMkLst>
        </pc:graphicFrameChg>
      </pc:sldChg>
      <pc:sldChg chg="modSp mod">
        <pc:chgData name="Helen Lee" userId="950b76d7-29a8-4037-9cf6-1d47a6b96373" providerId="ADAL" clId="{C8191B33-F0D7-4159-8749-8F578DCCCD7F}" dt="2025-06-08T14:48:35.104" v="210" actId="6549"/>
        <pc:sldMkLst>
          <pc:docMk/>
          <pc:sldMk cId="2842401099" sldId="339"/>
        </pc:sldMkLst>
        <pc:graphicFrameChg chg="modGraphic">
          <ac:chgData name="Helen Lee" userId="950b76d7-29a8-4037-9cf6-1d47a6b96373" providerId="ADAL" clId="{C8191B33-F0D7-4159-8749-8F578DCCCD7F}" dt="2025-06-08T14:48:35.104" v="210" actId="6549"/>
          <ac:graphicFrameMkLst>
            <pc:docMk/>
            <pc:sldMk cId="2842401099" sldId="339"/>
            <ac:graphicFrameMk id="5" creationId="{86045468-8ACE-74BE-6C06-C685F9D8BEF2}"/>
          </ac:graphicFrameMkLst>
        </pc:graphicFrameChg>
      </pc:sldChg>
      <pc:sldChg chg="modSp mod">
        <pc:chgData name="Helen Lee" userId="950b76d7-29a8-4037-9cf6-1d47a6b96373" providerId="ADAL" clId="{C8191B33-F0D7-4159-8749-8F578DCCCD7F}" dt="2025-06-08T14:38:47.497" v="0" actId="6549"/>
        <pc:sldMkLst>
          <pc:docMk/>
          <pc:sldMk cId="1420516534" sldId="342"/>
        </pc:sldMkLst>
        <pc:graphicFrameChg chg="modGraphic">
          <ac:chgData name="Helen Lee" userId="950b76d7-29a8-4037-9cf6-1d47a6b96373" providerId="ADAL" clId="{C8191B33-F0D7-4159-8749-8F578DCCCD7F}" dt="2025-06-08T14:38:47.497" v="0" actId="6549"/>
          <ac:graphicFrameMkLst>
            <pc:docMk/>
            <pc:sldMk cId="1420516534" sldId="342"/>
            <ac:graphicFrameMk id="4" creationId="{4EC6179E-961B-667B-51F2-D1AB4A21C14B}"/>
          </ac:graphicFrameMkLst>
        </pc:graphicFrameChg>
      </pc:sldChg>
      <pc:sldChg chg="addSp delSp modSp new del mod">
        <pc:chgData name="Helen Lee" userId="950b76d7-29a8-4037-9cf6-1d47a6b96373" providerId="ADAL" clId="{C8191B33-F0D7-4159-8749-8F578DCCCD7F}" dt="2025-06-08T14:46:08.642" v="101" actId="47"/>
        <pc:sldMkLst>
          <pc:docMk/>
          <pc:sldMk cId="1905191746" sldId="812"/>
        </pc:sldMkLst>
        <pc:spChg chg="add del">
          <ac:chgData name="Helen Lee" userId="950b76d7-29a8-4037-9cf6-1d47a6b96373" providerId="ADAL" clId="{C8191B33-F0D7-4159-8749-8F578DCCCD7F}" dt="2025-06-08T14:42:44.410" v="8" actId="478"/>
          <ac:spMkLst>
            <pc:docMk/>
            <pc:sldMk cId="1905191746" sldId="812"/>
            <ac:spMk id="3" creationId="{AA35AF07-EE7B-A856-380A-9C0EE6B731DB}"/>
          </ac:spMkLst>
        </pc:spChg>
        <pc:spChg chg="add del">
          <ac:chgData name="Helen Lee" userId="950b76d7-29a8-4037-9cf6-1d47a6b96373" providerId="ADAL" clId="{C8191B33-F0D7-4159-8749-8F578DCCCD7F}" dt="2025-06-08T14:43:24.910" v="10" actId="478"/>
          <ac:spMkLst>
            <pc:docMk/>
            <pc:sldMk cId="1905191746" sldId="812"/>
            <ac:spMk id="4" creationId="{06C12522-A9BE-9039-1605-500E0DCAE2E1}"/>
          </ac:spMkLst>
        </pc:spChg>
        <pc:spChg chg="add del">
          <ac:chgData name="Helen Lee" userId="950b76d7-29a8-4037-9cf6-1d47a6b96373" providerId="ADAL" clId="{C8191B33-F0D7-4159-8749-8F578DCCCD7F}" dt="2025-06-08T14:43:33.282" v="12" actId="478"/>
          <ac:spMkLst>
            <pc:docMk/>
            <pc:sldMk cId="1905191746" sldId="812"/>
            <ac:spMk id="5" creationId="{FE236922-A4CB-6987-C84B-ECC23470A2F2}"/>
          </ac:spMkLst>
        </pc:spChg>
        <pc:spChg chg="add mod">
          <ac:chgData name="Helen Lee" userId="950b76d7-29a8-4037-9cf6-1d47a6b96373" providerId="ADAL" clId="{C8191B33-F0D7-4159-8749-8F578DCCCD7F}" dt="2025-06-08T14:44:16.070" v="44" actId="14100"/>
          <ac:spMkLst>
            <pc:docMk/>
            <pc:sldMk cId="1905191746" sldId="812"/>
            <ac:spMk id="6" creationId="{B84CAF0F-0DF5-735C-352A-FA2480436B82}"/>
          </ac:spMkLst>
        </pc:spChg>
        <pc:spChg chg="add mod">
          <ac:chgData name="Helen Lee" userId="950b76d7-29a8-4037-9cf6-1d47a6b96373" providerId="ADAL" clId="{C8191B33-F0D7-4159-8749-8F578DCCCD7F}" dt="2025-06-08T14:44:34.065" v="61" actId="20577"/>
          <ac:spMkLst>
            <pc:docMk/>
            <pc:sldMk cId="1905191746" sldId="812"/>
            <ac:spMk id="7" creationId="{41ED5068-4235-CD0F-2EF1-B1B0C3E6BE45}"/>
          </ac:spMkLst>
        </pc:spChg>
        <pc:spChg chg="add mod">
          <ac:chgData name="Helen Lee" userId="950b76d7-29a8-4037-9cf6-1d47a6b96373" providerId="ADAL" clId="{C8191B33-F0D7-4159-8749-8F578DCCCD7F}" dt="2025-06-08T14:45:15.460" v="77" actId="20577"/>
          <ac:spMkLst>
            <pc:docMk/>
            <pc:sldMk cId="1905191746" sldId="812"/>
            <ac:spMk id="8" creationId="{939BE516-47CE-2FBB-DCCE-E3955FE57E52}"/>
          </ac:spMkLst>
        </pc:spChg>
        <pc:spChg chg="add mod">
          <ac:chgData name="Helen Lee" userId="950b76d7-29a8-4037-9cf6-1d47a6b96373" providerId="ADAL" clId="{C8191B33-F0D7-4159-8749-8F578DCCCD7F}" dt="2025-06-08T14:45:50.400" v="100" actId="20577"/>
          <ac:spMkLst>
            <pc:docMk/>
            <pc:sldMk cId="1905191746" sldId="812"/>
            <ac:spMk id="9" creationId="{0FCB75F1-67C2-D198-7B75-09859C356B37}"/>
          </ac:spMkLst>
        </pc:spChg>
      </pc:sldChg>
      <pc:sldChg chg="delSp modSp new mod">
        <pc:chgData name="Helen Lee" userId="950b76d7-29a8-4037-9cf6-1d47a6b96373" providerId="ADAL" clId="{C8191B33-F0D7-4159-8749-8F578DCCCD7F}" dt="2025-06-08T14:54:53.801" v="476" actId="1076"/>
        <pc:sldMkLst>
          <pc:docMk/>
          <pc:sldMk cId="2732477294" sldId="812"/>
        </pc:sldMkLst>
        <pc:spChg chg="del mod">
          <ac:chgData name="Helen Lee" userId="950b76d7-29a8-4037-9cf6-1d47a6b96373" providerId="ADAL" clId="{C8191B33-F0D7-4159-8749-8F578DCCCD7F}" dt="2025-06-08T14:54:43.119" v="474" actId="478"/>
          <ac:spMkLst>
            <pc:docMk/>
            <pc:sldMk cId="2732477294" sldId="812"/>
            <ac:spMk id="2" creationId="{A9D9FB05-8638-E9DA-B19E-EA53BD45465B}"/>
          </ac:spMkLst>
        </pc:spChg>
        <pc:spChg chg="mod">
          <ac:chgData name="Helen Lee" userId="950b76d7-29a8-4037-9cf6-1d47a6b96373" providerId="ADAL" clId="{C8191B33-F0D7-4159-8749-8F578DCCCD7F}" dt="2025-06-08T14:54:53.801" v="476" actId="1076"/>
          <ac:spMkLst>
            <pc:docMk/>
            <pc:sldMk cId="2732477294" sldId="812"/>
            <ac:spMk id="3" creationId="{0E611102-BA18-1189-F18B-E8B6510E458D}"/>
          </ac:spMkLst>
        </pc:spChg>
      </pc:sldChg>
      <pc:sldChg chg="modSp new mod">
        <pc:chgData name="Helen Lee" userId="950b76d7-29a8-4037-9cf6-1d47a6b96373" providerId="ADAL" clId="{C8191B33-F0D7-4159-8749-8F578DCCCD7F}" dt="2025-06-08T14:54:21.799" v="469" actId="20577"/>
        <pc:sldMkLst>
          <pc:docMk/>
          <pc:sldMk cId="4059226652" sldId="813"/>
        </pc:sldMkLst>
        <pc:spChg chg="mod">
          <ac:chgData name="Helen Lee" userId="950b76d7-29a8-4037-9cf6-1d47a6b96373" providerId="ADAL" clId="{C8191B33-F0D7-4159-8749-8F578DCCCD7F}" dt="2025-06-08T14:52:17.164" v="276" actId="14100"/>
          <ac:spMkLst>
            <pc:docMk/>
            <pc:sldMk cId="4059226652" sldId="813"/>
            <ac:spMk id="2" creationId="{1692675F-0440-0B43-9751-5333BB317086}"/>
          </ac:spMkLst>
        </pc:spChg>
        <pc:spChg chg="mod">
          <ac:chgData name="Helen Lee" userId="950b76d7-29a8-4037-9cf6-1d47a6b96373" providerId="ADAL" clId="{C8191B33-F0D7-4159-8749-8F578DCCCD7F}" dt="2025-06-08T14:54:21.799" v="469" actId="20577"/>
          <ac:spMkLst>
            <pc:docMk/>
            <pc:sldMk cId="4059226652" sldId="813"/>
            <ac:spMk id="3" creationId="{4FE25392-A76B-5117-65EF-DF30E1D428EF}"/>
          </ac:spMkLst>
        </pc:spChg>
      </pc:sldChg>
      <pc:sldChg chg="modSp new mod">
        <pc:chgData name="Helen Lee" userId="950b76d7-29a8-4037-9cf6-1d47a6b96373" providerId="ADAL" clId="{C8191B33-F0D7-4159-8749-8F578DCCCD7F}" dt="2025-06-08T14:55:07.877" v="488" actId="20577"/>
        <pc:sldMkLst>
          <pc:docMk/>
          <pc:sldMk cId="1051825913" sldId="814"/>
        </pc:sldMkLst>
        <pc:spChg chg="mod">
          <ac:chgData name="Helen Lee" userId="950b76d7-29a8-4037-9cf6-1d47a6b96373" providerId="ADAL" clId="{C8191B33-F0D7-4159-8749-8F578DCCCD7F}" dt="2025-06-08T14:55:07.877" v="488" actId="20577"/>
          <ac:spMkLst>
            <pc:docMk/>
            <pc:sldMk cId="1051825913" sldId="814"/>
            <ac:spMk id="2" creationId="{24B7C8EC-CF34-8CC2-8D6A-E1523658F59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6C74EB-61BE-421A-A765-E85FB93EE1D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72D609F-1857-4CDB-81C7-7FA8DB96B406}">
      <dgm:prSet/>
      <dgm:spPr/>
      <dgm:t>
        <a:bodyPr/>
        <a:lstStyle/>
        <a:p>
          <a:r>
            <a:rPr lang="en-GB"/>
            <a:t>Interpretivism might reveal varied individual motivations</a:t>
          </a:r>
          <a:endParaRPr lang="en-US"/>
        </a:p>
      </dgm:t>
    </dgm:pt>
    <dgm:pt modelId="{113E7688-81DD-42BB-B51A-7A2DD44FDF68}" type="parTrans" cxnId="{2BCF87E3-2086-47C2-BF85-778D74147712}">
      <dgm:prSet/>
      <dgm:spPr/>
      <dgm:t>
        <a:bodyPr/>
        <a:lstStyle/>
        <a:p>
          <a:endParaRPr lang="en-US"/>
        </a:p>
      </dgm:t>
    </dgm:pt>
    <dgm:pt modelId="{4A493387-FB85-40FC-971F-7A99C90A75E5}" type="sibTrans" cxnId="{2BCF87E3-2086-47C2-BF85-778D74147712}">
      <dgm:prSet/>
      <dgm:spPr/>
      <dgm:t>
        <a:bodyPr/>
        <a:lstStyle/>
        <a:p>
          <a:endParaRPr lang="en-US"/>
        </a:p>
      </dgm:t>
    </dgm:pt>
    <dgm:pt modelId="{26FF0533-BB70-4390-A33B-792652592714}">
      <dgm:prSet/>
      <dgm:spPr/>
      <dgm:t>
        <a:bodyPr/>
        <a:lstStyle/>
        <a:p>
          <a:r>
            <a:rPr lang="en-GB"/>
            <a:t>Social constructionism might show how community narratives about manufacturing decline influence decisions</a:t>
          </a:r>
          <a:endParaRPr lang="en-US"/>
        </a:p>
      </dgm:t>
    </dgm:pt>
    <dgm:pt modelId="{2D066A7D-ED7D-4076-BED6-BCB499F7270C}" type="parTrans" cxnId="{FCB6819B-727A-4C89-85DF-94C65B2478D9}">
      <dgm:prSet/>
      <dgm:spPr/>
      <dgm:t>
        <a:bodyPr/>
        <a:lstStyle/>
        <a:p>
          <a:endParaRPr lang="en-US"/>
        </a:p>
      </dgm:t>
    </dgm:pt>
    <dgm:pt modelId="{CAA2E4E8-AF16-41A8-87AB-74E105604603}" type="sibTrans" cxnId="{FCB6819B-727A-4C89-85DF-94C65B2478D9}">
      <dgm:prSet/>
      <dgm:spPr/>
      <dgm:t>
        <a:bodyPr/>
        <a:lstStyle/>
        <a:p>
          <a:endParaRPr lang="en-US"/>
        </a:p>
      </dgm:t>
    </dgm:pt>
    <dgm:pt modelId="{103F1AB1-C1DB-4E08-8A66-064711E049EB}">
      <dgm:prSet/>
      <dgm:spPr/>
      <dgm:t>
        <a:bodyPr/>
        <a:lstStyle/>
        <a:p>
          <a:r>
            <a:rPr lang="en-GB"/>
            <a:t>Constructivism might highlight how personal work histories affect job satisfaction</a:t>
          </a:r>
          <a:endParaRPr lang="en-US"/>
        </a:p>
      </dgm:t>
    </dgm:pt>
    <dgm:pt modelId="{65ABBF3F-D60F-4D87-899E-FF09ED51C44A}" type="parTrans" cxnId="{0A3E904B-0E88-4C4D-8CC0-23881B04A937}">
      <dgm:prSet/>
      <dgm:spPr/>
      <dgm:t>
        <a:bodyPr/>
        <a:lstStyle/>
        <a:p>
          <a:endParaRPr lang="en-US"/>
        </a:p>
      </dgm:t>
    </dgm:pt>
    <dgm:pt modelId="{F5B42779-BC85-49CF-815B-BA7606A86151}" type="sibTrans" cxnId="{0A3E904B-0E88-4C4D-8CC0-23881B04A937}">
      <dgm:prSet/>
      <dgm:spPr/>
      <dgm:t>
        <a:bodyPr/>
        <a:lstStyle/>
        <a:p>
          <a:endParaRPr lang="en-US"/>
        </a:p>
      </dgm:t>
    </dgm:pt>
    <dgm:pt modelId="{3571E502-2FE8-430E-A8B5-E6673FAB5FAA}">
      <dgm:prSet/>
      <dgm:spPr/>
      <dgm:t>
        <a:bodyPr/>
        <a:lstStyle/>
        <a:p>
          <a:r>
            <a:rPr lang="en-GB"/>
            <a:t>Phenomenology might reveal the felt experience of workplace stress or physical demands</a:t>
          </a:r>
          <a:endParaRPr lang="en-US"/>
        </a:p>
      </dgm:t>
    </dgm:pt>
    <dgm:pt modelId="{D7709FE7-08AD-4CF8-84AE-6A3538FFA3C4}" type="parTrans" cxnId="{9C22012C-04CF-4513-A837-16ADEA210E37}">
      <dgm:prSet/>
      <dgm:spPr/>
      <dgm:t>
        <a:bodyPr/>
        <a:lstStyle/>
        <a:p>
          <a:endParaRPr lang="en-US"/>
        </a:p>
      </dgm:t>
    </dgm:pt>
    <dgm:pt modelId="{D27C37FD-11FD-4B54-9FD5-CBC2C5BEED8B}" type="sibTrans" cxnId="{9C22012C-04CF-4513-A837-16ADEA210E37}">
      <dgm:prSet/>
      <dgm:spPr/>
      <dgm:t>
        <a:bodyPr/>
        <a:lstStyle/>
        <a:p>
          <a:endParaRPr lang="en-US"/>
        </a:p>
      </dgm:t>
    </dgm:pt>
    <dgm:pt modelId="{E7D2D10A-1B67-47C7-BC7C-DE5FDD5AA875}" type="pres">
      <dgm:prSet presAssocID="{236C74EB-61BE-421A-A765-E85FB93EE1DA}" presName="linear" presStyleCnt="0">
        <dgm:presLayoutVars>
          <dgm:animLvl val="lvl"/>
          <dgm:resizeHandles val="exact"/>
        </dgm:presLayoutVars>
      </dgm:prSet>
      <dgm:spPr/>
    </dgm:pt>
    <dgm:pt modelId="{E48FC2E4-06A5-45B5-90BC-FDEBC8EA5E4A}" type="pres">
      <dgm:prSet presAssocID="{272D609F-1857-4CDB-81C7-7FA8DB96B406}" presName="parentText" presStyleLbl="node1" presStyleIdx="0" presStyleCnt="4">
        <dgm:presLayoutVars>
          <dgm:chMax val="0"/>
          <dgm:bulletEnabled val="1"/>
        </dgm:presLayoutVars>
      </dgm:prSet>
      <dgm:spPr/>
    </dgm:pt>
    <dgm:pt modelId="{92578E2C-ACE9-483D-ADA9-F3A8EC8751EB}" type="pres">
      <dgm:prSet presAssocID="{4A493387-FB85-40FC-971F-7A99C90A75E5}" presName="spacer" presStyleCnt="0"/>
      <dgm:spPr/>
    </dgm:pt>
    <dgm:pt modelId="{22A6D857-2BAC-463F-B729-BDD3927983AF}" type="pres">
      <dgm:prSet presAssocID="{26FF0533-BB70-4390-A33B-792652592714}" presName="parentText" presStyleLbl="node1" presStyleIdx="1" presStyleCnt="4">
        <dgm:presLayoutVars>
          <dgm:chMax val="0"/>
          <dgm:bulletEnabled val="1"/>
        </dgm:presLayoutVars>
      </dgm:prSet>
      <dgm:spPr/>
    </dgm:pt>
    <dgm:pt modelId="{061486A6-0602-4F64-8F6C-895F8E0B0D89}" type="pres">
      <dgm:prSet presAssocID="{CAA2E4E8-AF16-41A8-87AB-74E105604603}" presName="spacer" presStyleCnt="0"/>
      <dgm:spPr/>
    </dgm:pt>
    <dgm:pt modelId="{B11303F2-820F-4FF7-AFE2-C936A3F9C01A}" type="pres">
      <dgm:prSet presAssocID="{103F1AB1-C1DB-4E08-8A66-064711E049EB}" presName="parentText" presStyleLbl="node1" presStyleIdx="2" presStyleCnt="4">
        <dgm:presLayoutVars>
          <dgm:chMax val="0"/>
          <dgm:bulletEnabled val="1"/>
        </dgm:presLayoutVars>
      </dgm:prSet>
      <dgm:spPr/>
    </dgm:pt>
    <dgm:pt modelId="{340339FE-CE66-4197-9CC9-4147FF27AB7C}" type="pres">
      <dgm:prSet presAssocID="{F5B42779-BC85-49CF-815B-BA7606A86151}" presName="spacer" presStyleCnt="0"/>
      <dgm:spPr/>
    </dgm:pt>
    <dgm:pt modelId="{016834D4-F432-4D94-ADF5-09807BF5924F}" type="pres">
      <dgm:prSet presAssocID="{3571E502-2FE8-430E-A8B5-E6673FAB5FAA}" presName="parentText" presStyleLbl="node1" presStyleIdx="3" presStyleCnt="4">
        <dgm:presLayoutVars>
          <dgm:chMax val="0"/>
          <dgm:bulletEnabled val="1"/>
        </dgm:presLayoutVars>
      </dgm:prSet>
      <dgm:spPr/>
    </dgm:pt>
  </dgm:ptLst>
  <dgm:cxnLst>
    <dgm:cxn modelId="{9C22012C-04CF-4513-A837-16ADEA210E37}" srcId="{236C74EB-61BE-421A-A765-E85FB93EE1DA}" destId="{3571E502-2FE8-430E-A8B5-E6673FAB5FAA}" srcOrd="3" destOrd="0" parTransId="{D7709FE7-08AD-4CF8-84AE-6A3538FFA3C4}" sibTransId="{D27C37FD-11FD-4B54-9FD5-CBC2C5BEED8B}"/>
    <dgm:cxn modelId="{7433E148-25CB-4038-8AC5-0CCFE3800575}" type="presOf" srcId="{236C74EB-61BE-421A-A765-E85FB93EE1DA}" destId="{E7D2D10A-1B67-47C7-BC7C-DE5FDD5AA875}" srcOrd="0" destOrd="0" presId="urn:microsoft.com/office/officeart/2005/8/layout/vList2"/>
    <dgm:cxn modelId="{0A3E904B-0E88-4C4D-8CC0-23881B04A937}" srcId="{236C74EB-61BE-421A-A765-E85FB93EE1DA}" destId="{103F1AB1-C1DB-4E08-8A66-064711E049EB}" srcOrd="2" destOrd="0" parTransId="{65ABBF3F-D60F-4D87-899E-FF09ED51C44A}" sibTransId="{F5B42779-BC85-49CF-815B-BA7606A86151}"/>
    <dgm:cxn modelId="{DAE0564E-C348-4C93-A5B3-60DEA299AE30}" type="presOf" srcId="{26FF0533-BB70-4390-A33B-792652592714}" destId="{22A6D857-2BAC-463F-B729-BDD3927983AF}" srcOrd="0" destOrd="0" presId="urn:microsoft.com/office/officeart/2005/8/layout/vList2"/>
    <dgm:cxn modelId="{5619FB7D-A6F8-4537-BCBE-C8C7F80E7B0B}" type="presOf" srcId="{103F1AB1-C1DB-4E08-8A66-064711E049EB}" destId="{B11303F2-820F-4FF7-AFE2-C936A3F9C01A}" srcOrd="0" destOrd="0" presId="urn:microsoft.com/office/officeart/2005/8/layout/vList2"/>
    <dgm:cxn modelId="{FCB6819B-727A-4C89-85DF-94C65B2478D9}" srcId="{236C74EB-61BE-421A-A765-E85FB93EE1DA}" destId="{26FF0533-BB70-4390-A33B-792652592714}" srcOrd="1" destOrd="0" parTransId="{2D066A7D-ED7D-4076-BED6-BCB499F7270C}" sibTransId="{CAA2E4E8-AF16-41A8-87AB-74E105604603}"/>
    <dgm:cxn modelId="{66BE45C6-6EDE-4970-8829-F591FE46F30B}" type="presOf" srcId="{272D609F-1857-4CDB-81C7-7FA8DB96B406}" destId="{E48FC2E4-06A5-45B5-90BC-FDEBC8EA5E4A}" srcOrd="0" destOrd="0" presId="urn:microsoft.com/office/officeart/2005/8/layout/vList2"/>
    <dgm:cxn modelId="{2BCF87E3-2086-47C2-BF85-778D74147712}" srcId="{236C74EB-61BE-421A-A765-E85FB93EE1DA}" destId="{272D609F-1857-4CDB-81C7-7FA8DB96B406}" srcOrd="0" destOrd="0" parTransId="{113E7688-81DD-42BB-B51A-7A2DD44FDF68}" sibTransId="{4A493387-FB85-40FC-971F-7A99C90A75E5}"/>
    <dgm:cxn modelId="{90CE20EC-78C3-4C1F-B203-12506FE90B79}" type="presOf" srcId="{3571E502-2FE8-430E-A8B5-E6673FAB5FAA}" destId="{016834D4-F432-4D94-ADF5-09807BF5924F}" srcOrd="0" destOrd="0" presId="urn:microsoft.com/office/officeart/2005/8/layout/vList2"/>
    <dgm:cxn modelId="{180854D6-9044-45C5-9C41-42AC79F97A3F}" type="presParOf" srcId="{E7D2D10A-1B67-47C7-BC7C-DE5FDD5AA875}" destId="{E48FC2E4-06A5-45B5-90BC-FDEBC8EA5E4A}" srcOrd="0" destOrd="0" presId="urn:microsoft.com/office/officeart/2005/8/layout/vList2"/>
    <dgm:cxn modelId="{0DF47389-071D-4239-AB70-5EC744BF7B99}" type="presParOf" srcId="{E7D2D10A-1B67-47C7-BC7C-DE5FDD5AA875}" destId="{92578E2C-ACE9-483D-ADA9-F3A8EC8751EB}" srcOrd="1" destOrd="0" presId="urn:microsoft.com/office/officeart/2005/8/layout/vList2"/>
    <dgm:cxn modelId="{37F48C3D-44AA-4901-8E3B-790B0E47F969}" type="presParOf" srcId="{E7D2D10A-1B67-47C7-BC7C-DE5FDD5AA875}" destId="{22A6D857-2BAC-463F-B729-BDD3927983AF}" srcOrd="2" destOrd="0" presId="urn:microsoft.com/office/officeart/2005/8/layout/vList2"/>
    <dgm:cxn modelId="{3288E01B-421B-4175-9624-6FBCB6BA2ACA}" type="presParOf" srcId="{E7D2D10A-1B67-47C7-BC7C-DE5FDD5AA875}" destId="{061486A6-0602-4F64-8F6C-895F8E0B0D89}" srcOrd="3" destOrd="0" presId="urn:microsoft.com/office/officeart/2005/8/layout/vList2"/>
    <dgm:cxn modelId="{84176B72-DECB-45C6-AADB-0386C49BC6FD}" type="presParOf" srcId="{E7D2D10A-1B67-47C7-BC7C-DE5FDD5AA875}" destId="{B11303F2-820F-4FF7-AFE2-C936A3F9C01A}" srcOrd="4" destOrd="0" presId="urn:microsoft.com/office/officeart/2005/8/layout/vList2"/>
    <dgm:cxn modelId="{176B4A77-82D7-491A-A017-F8CE541B630C}" type="presParOf" srcId="{E7D2D10A-1B67-47C7-BC7C-DE5FDD5AA875}" destId="{340339FE-CE66-4197-9CC9-4147FF27AB7C}" srcOrd="5" destOrd="0" presId="urn:microsoft.com/office/officeart/2005/8/layout/vList2"/>
    <dgm:cxn modelId="{D6260B20-0CE9-4D3E-8282-D5192A6D00C6}" type="presParOf" srcId="{E7D2D10A-1B67-47C7-BC7C-DE5FDD5AA875}" destId="{016834D4-F432-4D94-ADF5-09807BF592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DE478-102F-4D3A-A144-C7514971A4F4}"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GB"/>
        </a:p>
      </dgm:t>
    </dgm:pt>
    <dgm:pt modelId="{EA2D5E27-0D91-45F5-B26F-D30606EC58DE}">
      <dgm:prSet phldrT="[Text]"/>
      <dgm:spPr/>
      <dgm:t>
        <a:bodyPr/>
        <a:lstStyle/>
        <a:p>
          <a:r>
            <a:rPr lang="en-GB"/>
            <a:t>Qualitative Research</a:t>
          </a:r>
        </a:p>
      </dgm:t>
    </dgm:pt>
    <dgm:pt modelId="{9F0D217F-5FA6-4E34-A276-B03D766918FB}" type="parTrans" cxnId="{59761A2C-9AAE-41D7-A68B-07F4A6FF38E5}">
      <dgm:prSet/>
      <dgm:spPr/>
      <dgm:t>
        <a:bodyPr/>
        <a:lstStyle/>
        <a:p>
          <a:endParaRPr lang="en-GB"/>
        </a:p>
      </dgm:t>
    </dgm:pt>
    <dgm:pt modelId="{D95F126C-92B8-4DF1-A29F-3B71492C12A9}" type="sibTrans" cxnId="{59761A2C-9AAE-41D7-A68B-07F4A6FF38E5}">
      <dgm:prSet/>
      <dgm:spPr/>
      <dgm:t>
        <a:bodyPr/>
        <a:lstStyle/>
        <a:p>
          <a:endParaRPr lang="en-GB"/>
        </a:p>
      </dgm:t>
    </dgm:pt>
    <dgm:pt modelId="{3AC895FF-DD9D-4290-9080-28FA4A26CB9E}">
      <dgm:prSet phldrT="[Text]"/>
      <dgm:spPr/>
      <dgm:t>
        <a:bodyPr/>
        <a:lstStyle/>
        <a:p>
          <a:r>
            <a:rPr lang="en-GB"/>
            <a:t>Interpretive</a:t>
          </a:r>
        </a:p>
      </dgm:t>
    </dgm:pt>
    <dgm:pt modelId="{F1366208-2EF1-4E91-B0CE-C1A51EE6CE27}" type="parTrans" cxnId="{C8A9E31E-2B3C-4511-BE00-81A91D05E26A}">
      <dgm:prSet/>
      <dgm:spPr/>
      <dgm:t>
        <a:bodyPr/>
        <a:lstStyle/>
        <a:p>
          <a:endParaRPr lang="en-GB"/>
        </a:p>
      </dgm:t>
    </dgm:pt>
    <dgm:pt modelId="{E0EEE22A-889A-4395-ABE1-78C056099093}" type="sibTrans" cxnId="{C8A9E31E-2B3C-4511-BE00-81A91D05E26A}">
      <dgm:prSet/>
      <dgm:spPr/>
      <dgm:t>
        <a:bodyPr/>
        <a:lstStyle/>
        <a:p>
          <a:endParaRPr lang="en-GB"/>
        </a:p>
      </dgm:t>
    </dgm:pt>
    <dgm:pt modelId="{F6937F93-1A16-419D-9883-F78DA88D09E6}">
      <dgm:prSet phldrT="[Text]"/>
      <dgm:spPr/>
      <dgm:t>
        <a:bodyPr/>
        <a:lstStyle/>
        <a:p>
          <a:r>
            <a:rPr lang="en-GB"/>
            <a:t>Interpretivism</a:t>
          </a:r>
        </a:p>
      </dgm:t>
    </dgm:pt>
    <dgm:pt modelId="{8D916CD3-B960-4063-97E2-E7EFBD6D2863}" type="parTrans" cxnId="{4A79535E-722F-485A-AAA2-865DE0C7D9D2}">
      <dgm:prSet/>
      <dgm:spPr/>
      <dgm:t>
        <a:bodyPr/>
        <a:lstStyle/>
        <a:p>
          <a:endParaRPr lang="en-GB"/>
        </a:p>
      </dgm:t>
    </dgm:pt>
    <dgm:pt modelId="{2A7BF04D-7C21-49ED-8BE9-CD4E5FAF08B7}" type="sibTrans" cxnId="{4A79535E-722F-485A-AAA2-865DE0C7D9D2}">
      <dgm:prSet/>
      <dgm:spPr/>
      <dgm:t>
        <a:bodyPr/>
        <a:lstStyle/>
        <a:p>
          <a:endParaRPr lang="en-GB"/>
        </a:p>
      </dgm:t>
    </dgm:pt>
    <dgm:pt modelId="{78E547B5-3F77-4DBE-AA55-67B3260FB7BE}">
      <dgm:prSet phldrT="[Text]"/>
      <dgm:spPr/>
      <dgm:t>
        <a:bodyPr/>
        <a:lstStyle/>
        <a:p>
          <a:r>
            <a:rPr lang="en-GB" dirty="0"/>
            <a:t>Constructionism</a:t>
          </a:r>
        </a:p>
      </dgm:t>
    </dgm:pt>
    <dgm:pt modelId="{6FD4D9F7-3C55-4011-A915-2A5048399901}" type="parTrans" cxnId="{F15AA092-6008-42BB-94A3-A8F7CDC7BE63}">
      <dgm:prSet/>
      <dgm:spPr/>
      <dgm:t>
        <a:bodyPr/>
        <a:lstStyle/>
        <a:p>
          <a:endParaRPr lang="en-GB"/>
        </a:p>
      </dgm:t>
    </dgm:pt>
    <dgm:pt modelId="{E8CE46A9-A215-4DDF-B243-58E8649B5D9D}" type="sibTrans" cxnId="{F15AA092-6008-42BB-94A3-A8F7CDC7BE63}">
      <dgm:prSet/>
      <dgm:spPr/>
      <dgm:t>
        <a:bodyPr/>
        <a:lstStyle/>
        <a:p>
          <a:endParaRPr lang="en-GB"/>
        </a:p>
      </dgm:t>
    </dgm:pt>
    <dgm:pt modelId="{D69EE4DA-BAD4-4962-8590-1A4EE320B63F}">
      <dgm:prSet phldrT="[Text]"/>
      <dgm:spPr/>
      <dgm:t>
        <a:bodyPr/>
        <a:lstStyle/>
        <a:p>
          <a:r>
            <a:rPr lang="en-GB"/>
            <a:t>Creswell's 5 Qualitative Appraches</a:t>
          </a:r>
        </a:p>
      </dgm:t>
    </dgm:pt>
    <dgm:pt modelId="{595E685B-DB97-4C94-BBB0-7C3870263E0F}" type="parTrans" cxnId="{1A3BEE44-7CD0-4448-88D8-BDFA6185838C}">
      <dgm:prSet/>
      <dgm:spPr/>
      <dgm:t>
        <a:bodyPr/>
        <a:lstStyle/>
        <a:p>
          <a:endParaRPr lang="en-GB"/>
        </a:p>
      </dgm:t>
    </dgm:pt>
    <dgm:pt modelId="{70698475-6806-47C7-992B-99FCCCF20C78}" type="sibTrans" cxnId="{1A3BEE44-7CD0-4448-88D8-BDFA6185838C}">
      <dgm:prSet/>
      <dgm:spPr/>
      <dgm:t>
        <a:bodyPr/>
        <a:lstStyle/>
        <a:p>
          <a:endParaRPr lang="en-GB"/>
        </a:p>
      </dgm:t>
    </dgm:pt>
    <dgm:pt modelId="{BFB825D7-E628-4FC7-B798-32D6863444DE}">
      <dgm:prSet phldrT="[Text]"/>
      <dgm:spPr/>
      <dgm:t>
        <a:bodyPr/>
        <a:lstStyle/>
        <a:p>
          <a:r>
            <a:rPr lang="en-GB"/>
            <a:t>Others</a:t>
          </a:r>
        </a:p>
      </dgm:t>
    </dgm:pt>
    <dgm:pt modelId="{0FCEAD1C-76FF-45D8-B6F8-83240D0AD5B9}" type="parTrans" cxnId="{C05D6D0F-F156-4FE9-8331-C4D1AD742DBA}">
      <dgm:prSet/>
      <dgm:spPr/>
      <dgm:t>
        <a:bodyPr/>
        <a:lstStyle/>
        <a:p>
          <a:endParaRPr lang="en-GB"/>
        </a:p>
      </dgm:t>
    </dgm:pt>
    <dgm:pt modelId="{94AF4CF4-9D7E-4E19-98D7-89567FBF1BCA}" type="sibTrans" cxnId="{C05D6D0F-F156-4FE9-8331-C4D1AD742DBA}">
      <dgm:prSet/>
      <dgm:spPr/>
      <dgm:t>
        <a:bodyPr/>
        <a:lstStyle/>
        <a:p>
          <a:endParaRPr lang="en-GB"/>
        </a:p>
      </dgm:t>
    </dgm:pt>
    <dgm:pt modelId="{1D32ADE8-FBBB-4168-B1D6-530C30F6CE2F}">
      <dgm:prSet/>
      <dgm:spPr/>
      <dgm:t>
        <a:bodyPr/>
        <a:lstStyle/>
        <a:p>
          <a:r>
            <a:rPr lang="en-GB"/>
            <a:t>Phenomenology</a:t>
          </a:r>
        </a:p>
      </dgm:t>
    </dgm:pt>
    <dgm:pt modelId="{0A720C04-6C81-42AC-A882-68AEA9AE3A9B}" type="parTrans" cxnId="{0C948937-479D-45B2-8172-13A0D640BBF9}">
      <dgm:prSet/>
      <dgm:spPr/>
      <dgm:t>
        <a:bodyPr/>
        <a:lstStyle/>
        <a:p>
          <a:endParaRPr lang="en-GB"/>
        </a:p>
      </dgm:t>
    </dgm:pt>
    <dgm:pt modelId="{D4AC73A3-6537-49DB-A3EA-CB28C23E34D9}" type="sibTrans" cxnId="{0C948937-479D-45B2-8172-13A0D640BBF9}">
      <dgm:prSet/>
      <dgm:spPr/>
      <dgm:t>
        <a:bodyPr/>
        <a:lstStyle/>
        <a:p>
          <a:endParaRPr lang="en-GB"/>
        </a:p>
      </dgm:t>
    </dgm:pt>
    <dgm:pt modelId="{700AC905-377D-4311-96DB-0B31E9361CA7}" type="pres">
      <dgm:prSet presAssocID="{FD4DE478-102F-4D3A-A144-C7514971A4F4}" presName="hierChild1" presStyleCnt="0">
        <dgm:presLayoutVars>
          <dgm:chPref val="1"/>
          <dgm:dir/>
          <dgm:animOne val="branch"/>
          <dgm:animLvl val="lvl"/>
          <dgm:resizeHandles/>
        </dgm:presLayoutVars>
      </dgm:prSet>
      <dgm:spPr/>
    </dgm:pt>
    <dgm:pt modelId="{705C0ACB-230D-48EA-81D9-808E003F4074}" type="pres">
      <dgm:prSet presAssocID="{EA2D5E27-0D91-45F5-B26F-D30606EC58DE}" presName="hierRoot1" presStyleCnt="0"/>
      <dgm:spPr/>
    </dgm:pt>
    <dgm:pt modelId="{C705F89D-6E4F-4FD9-AB59-D8231280D00B}" type="pres">
      <dgm:prSet presAssocID="{EA2D5E27-0D91-45F5-B26F-D30606EC58DE}" presName="composite" presStyleCnt="0"/>
      <dgm:spPr/>
    </dgm:pt>
    <dgm:pt modelId="{7F24BFBD-FAEB-44D4-A0DF-D97C858229E1}" type="pres">
      <dgm:prSet presAssocID="{EA2D5E27-0D91-45F5-B26F-D30606EC58DE}" presName="background" presStyleLbl="node0" presStyleIdx="0" presStyleCnt="1"/>
      <dgm:spPr/>
    </dgm:pt>
    <dgm:pt modelId="{52B85614-8E2F-4717-A6F4-EFCD7CF92B65}" type="pres">
      <dgm:prSet presAssocID="{EA2D5E27-0D91-45F5-B26F-D30606EC58DE}" presName="text" presStyleLbl="fgAcc0" presStyleIdx="0" presStyleCnt="1">
        <dgm:presLayoutVars>
          <dgm:chPref val="3"/>
        </dgm:presLayoutVars>
      </dgm:prSet>
      <dgm:spPr/>
    </dgm:pt>
    <dgm:pt modelId="{32F66DC9-22E1-44DA-A201-C5515E9ECC24}" type="pres">
      <dgm:prSet presAssocID="{EA2D5E27-0D91-45F5-B26F-D30606EC58DE}" presName="hierChild2" presStyleCnt="0"/>
      <dgm:spPr/>
    </dgm:pt>
    <dgm:pt modelId="{FCB125FF-D12A-4151-8F4B-D68DA8A88284}" type="pres">
      <dgm:prSet presAssocID="{F1366208-2EF1-4E91-B0CE-C1A51EE6CE27}" presName="Name10" presStyleLbl="parChTrans1D2" presStyleIdx="0" presStyleCnt="2"/>
      <dgm:spPr/>
    </dgm:pt>
    <dgm:pt modelId="{C93427B7-509D-42C3-8D05-BD8CD0E39F87}" type="pres">
      <dgm:prSet presAssocID="{3AC895FF-DD9D-4290-9080-28FA4A26CB9E}" presName="hierRoot2" presStyleCnt="0"/>
      <dgm:spPr/>
    </dgm:pt>
    <dgm:pt modelId="{14007EF5-EC57-45DC-A551-7FCD9CED130B}" type="pres">
      <dgm:prSet presAssocID="{3AC895FF-DD9D-4290-9080-28FA4A26CB9E}" presName="composite2" presStyleCnt="0"/>
      <dgm:spPr/>
    </dgm:pt>
    <dgm:pt modelId="{B9CE9ED9-EF30-44CD-AB9F-D2E49B07076A}" type="pres">
      <dgm:prSet presAssocID="{3AC895FF-DD9D-4290-9080-28FA4A26CB9E}" presName="background2" presStyleLbl="node2" presStyleIdx="0" presStyleCnt="2"/>
      <dgm:spPr/>
    </dgm:pt>
    <dgm:pt modelId="{FDDC70CD-2184-457F-97ED-387265DFC607}" type="pres">
      <dgm:prSet presAssocID="{3AC895FF-DD9D-4290-9080-28FA4A26CB9E}" presName="text2" presStyleLbl="fgAcc2" presStyleIdx="0" presStyleCnt="2">
        <dgm:presLayoutVars>
          <dgm:chPref val="3"/>
        </dgm:presLayoutVars>
      </dgm:prSet>
      <dgm:spPr/>
    </dgm:pt>
    <dgm:pt modelId="{B79E582B-9F2B-45CD-A17E-3230609DFEA2}" type="pres">
      <dgm:prSet presAssocID="{3AC895FF-DD9D-4290-9080-28FA4A26CB9E}" presName="hierChild3" presStyleCnt="0"/>
      <dgm:spPr/>
    </dgm:pt>
    <dgm:pt modelId="{508A4898-CE8A-426B-84E7-DAC05519E30B}" type="pres">
      <dgm:prSet presAssocID="{8D916CD3-B960-4063-97E2-E7EFBD6D2863}" presName="Name17" presStyleLbl="parChTrans1D3" presStyleIdx="0" presStyleCnt="4"/>
      <dgm:spPr/>
    </dgm:pt>
    <dgm:pt modelId="{CD1516FE-6BA6-4A10-8FF7-0937F52D0A51}" type="pres">
      <dgm:prSet presAssocID="{F6937F93-1A16-419D-9883-F78DA88D09E6}" presName="hierRoot3" presStyleCnt="0"/>
      <dgm:spPr/>
    </dgm:pt>
    <dgm:pt modelId="{ECDD6061-9E28-4C4D-834E-AFF6486D3303}" type="pres">
      <dgm:prSet presAssocID="{F6937F93-1A16-419D-9883-F78DA88D09E6}" presName="composite3" presStyleCnt="0"/>
      <dgm:spPr/>
    </dgm:pt>
    <dgm:pt modelId="{06646B22-4EFE-4986-B475-C8D9CF8B2D5C}" type="pres">
      <dgm:prSet presAssocID="{F6937F93-1A16-419D-9883-F78DA88D09E6}" presName="background3" presStyleLbl="node3" presStyleIdx="0" presStyleCnt="4"/>
      <dgm:spPr/>
    </dgm:pt>
    <dgm:pt modelId="{5D815DF8-FF72-4F5C-859F-E6EEEEAC91DB}" type="pres">
      <dgm:prSet presAssocID="{F6937F93-1A16-419D-9883-F78DA88D09E6}" presName="text3" presStyleLbl="fgAcc3" presStyleIdx="0" presStyleCnt="4">
        <dgm:presLayoutVars>
          <dgm:chPref val="3"/>
        </dgm:presLayoutVars>
      </dgm:prSet>
      <dgm:spPr/>
    </dgm:pt>
    <dgm:pt modelId="{16817BFD-85F9-4491-B307-EB7A5A3ECB4C}" type="pres">
      <dgm:prSet presAssocID="{F6937F93-1A16-419D-9883-F78DA88D09E6}" presName="hierChild4" presStyleCnt="0"/>
      <dgm:spPr/>
    </dgm:pt>
    <dgm:pt modelId="{9BF56ECE-A5C1-4030-9ABF-EA937199D627}" type="pres">
      <dgm:prSet presAssocID="{6FD4D9F7-3C55-4011-A915-2A5048399901}" presName="Name17" presStyleLbl="parChTrans1D3" presStyleIdx="1" presStyleCnt="4"/>
      <dgm:spPr/>
    </dgm:pt>
    <dgm:pt modelId="{E6928CE3-6F4C-4F21-BC0A-74E8561941BA}" type="pres">
      <dgm:prSet presAssocID="{78E547B5-3F77-4DBE-AA55-67B3260FB7BE}" presName="hierRoot3" presStyleCnt="0"/>
      <dgm:spPr/>
    </dgm:pt>
    <dgm:pt modelId="{77794EF7-14F5-48DB-AC00-326221E4629E}" type="pres">
      <dgm:prSet presAssocID="{78E547B5-3F77-4DBE-AA55-67B3260FB7BE}" presName="composite3" presStyleCnt="0"/>
      <dgm:spPr/>
    </dgm:pt>
    <dgm:pt modelId="{61B7CD6E-23A7-4F8A-AAA9-B41BF5C63AF2}" type="pres">
      <dgm:prSet presAssocID="{78E547B5-3F77-4DBE-AA55-67B3260FB7BE}" presName="background3" presStyleLbl="node3" presStyleIdx="1" presStyleCnt="4"/>
      <dgm:spPr/>
    </dgm:pt>
    <dgm:pt modelId="{84DA2874-3636-494D-A9D3-1232D7815F58}" type="pres">
      <dgm:prSet presAssocID="{78E547B5-3F77-4DBE-AA55-67B3260FB7BE}" presName="text3" presStyleLbl="fgAcc3" presStyleIdx="1" presStyleCnt="4">
        <dgm:presLayoutVars>
          <dgm:chPref val="3"/>
        </dgm:presLayoutVars>
      </dgm:prSet>
      <dgm:spPr/>
    </dgm:pt>
    <dgm:pt modelId="{CE8C4DCD-BA27-4E1B-9CED-26E59D543C2A}" type="pres">
      <dgm:prSet presAssocID="{78E547B5-3F77-4DBE-AA55-67B3260FB7BE}" presName="hierChild4" presStyleCnt="0"/>
      <dgm:spPr/>
    </dgm:pt>
    <dgm:pt modelId="{A5050B84-35C0-42F8-B2E4-EEA44E089E07}" type="pres">
      <dgm:prSet presAssocID="{0A720C04-6C81-42AC-A882-68AEA9AE3A9B}" presName="Name17" presStyleLbl="parChTrans1D3" presStyleIdx="2" presStyleCnt="4"/>
      <dgm:spPr/>
    </dgm:pt>
    <dgm:pt modelId="{3DAE6377-14C0-493F-B300-8C073668565E}" type="pres">
      <dgm:prSet presAssocID="{1D32ADE8-FBBB-4168-B1D6-530C30F6CE2F}" presName="hierRoot3" presStyleCnt="0"/>
      <dgm:spPr/>
    </dgm:pt>
    <dgm:pt modelId="{794F7585-65DE-45F5-9636-3C0455395D0F}" type="pres">
      <dgm:prSet presAssocID="{1D32ADE8-FBBB-4168-B1D6-530C30F6CE2F}" presName="composite3" presStyleCnt="0"/>
      <dgm:spPr/>
    </dgm:pt>
    <dgm:pt modelId="{93DBED2B-8111-40DB-821F-781EFF026E19}" type="pres">
      <dgm:prSet presAssocID="{1D32ADE8-FBBB-4168-B1D6-530C30F6CE2F}" presName="background3" presStyleLbl="node3" presStyleIdx="2" presStyleCnt="4"/>
      <dgm:spPr/>
    </dgm:pt>
    <dgm:pt modelId="{57427F59-5ABA-4E59-8658-EAFD4F3CD713}" type="pres">
      <dgm:prSet presAssocID="{1D32ADE8-FBBB-4168-B1D6-530C30F6CE2F}" presName="text3" presStyleLbl="fgAcc3" presStyleIdx="2" presStyleCnt="4">
        <dgm:presLayoutVars>
          <dgm:chPref val="3"/>
        </dgm:presLayoutVars>
      </dgm:prSet>
      <dgm:spPr/>
    </dgm:pt>
    <dgm:pt modelId="{2E756AB5-9C79-49D6-B9A1-C9509B6DF316}" type="pres">
      <dgm:prSet presAssocID="{1D32ADE8-FBBB-4168-B1D6-530C30F6CE2F}" presName="hierChild4" presStyleCnt="0"/>
      <dgm:spPr/>
    </dgm:pt>
    <dgm:pt modelId="{1CC9E1F5-B5C1-4C16-AE7D-199E27F4535A}" type="pres">
      <dgm:prSet presAssocID="{595E685B-DB97-4C94-BBB0-7C3870263E0F}" presName="Name10" presStyleLbl="parChTrans1D2" presStyleIdx="1" presStyleCnt="2"/>
      <dgm:spPr/>
    </dgm:pt>
    <dgm:pt modelId="{4E1E6EEF-6AD6-4A51-BB55-84C377969F13}" type="pres">
      <dgm:prSet presAssocID="{D69EE4DA-BAD4-4962-8590-1A4EE320B63F}" presName="hierRoot2" presStyleCnt="0"/>
      <dgm:spPr/>
    </dgm:pt>
    <dgm:pt modelId="{CAD344E1-A995-48F3-800A-6FDF38A0D5C2}" type="pres">
      <dgm:prSet presAssocID="{D69EE4DA-BAD4-4962-8590-1A4EE320B63F}" presName="composite2" presStyleCnt="0"/>
      <dgm:spPr/>
    </dgm:pt>
    <dgm:pt modelId="{344D2903-99DC-463E-B53E-8743DC75ED99}" type="pres">
      <dgm:prSet presAssocID="{D69EE4DA-BAD4-4962-8590-1A4EE320B63F}" presName="background2" presStyleLbl="node2" presStyleIdx="1" presStyleCnt="2"/>
      <dgm:spPr/>
    </dgm:pt>
    <dgm:pt modelId="{E387C082-100F-47AE-B5EF-F863F4D58238}" type="pres">
      <dgm:prSet presAssocID="{D69EE4DA-BAD4-4962-8590-1A4EE320B63F}" presName="text2" presStyleLbl="fgAcc2" presStyleIdx="1" presStyleCnt="2">
        <dgm:presLayoutVars>
          <dgm:chPref val="3"/>
        </dgm:presLayoutVars>
      </dgm:prSet>
      <dgm:spPr/>
    </dgm:pt>
    <dgm:pt modelId="{5FA6E09A-C6BF-4CC2-A752-D1C969DC19C2}" type="pres">
      <dgm:prSet presAssocID="{D69EE4DA-BAD4-4962-8590-1A4EE320B63F}" presName="hierChild3" presStyleCnt="0"/>
      <dgm:spPr/>
    </dgm:pt>
    <dgm:pt modelId="{C02FAD1B-31A0-4FF1-BDFC-C01AF20B53FD}" type="pres">
      <dgm:prSet presAssocID="{0FCEAD1C-76FF-45D8-B6F8-83240D0AD5B9}" presName="Name17" presStyleLbl="parChTrans1D3" presStyleIdx="3" presStyleCnt="4"/>
      <dgm:spPr/>
    </dgm:pt>
    <dgm:pt modelId="{9C10A5A1-CB25-4096-8E45-75BBE136AFAD}" type="pres">
      <dgm:prSet presAssocID="{BFB825D7-E628-4FC7-B798-32D6863444DE}" presName="hierRoot3" presStyleCnt="0"/>
      <dgm:spPr/>
    </dgm:pt>
    <dgm:pt modelId="{1BB9A444-D4BF-4613-A913-50DA9E57C7C6}" type="pres">
      <dgm:prSet presAssocID="{BFB825D7-E628-4FC7-B798-32D6863444DE}" presName="composite3" presStyleCnt="0"/>
      <dgm:spPr/>
    </dgm:pt>
    <dgm:pt modelId="{CB70F934-FE3E-48AF-BE89-7034E17868D3}" type="pres">
      <dgm:prSet presAssocID="{BFB825D7-E628-4FC7-B798-32D6863444DE}" presName="background3" presStyleLbl="node3" presStyleIdx="3" presStyleCnt="4"/>
      <dgm:spPr/>
    </dgm:pt>
    <dgm:pt modelId="{BEBDDC73-F481-4F34-B59D-64BEABB93F48}" type="pres">
      <dgm:prSet presAssocID="{BFB825D7-E628-4FC7-B798-32D6863444DE}" presName="text3" presStyleLbl="fgAcc3" presStyleIdx="3" presStyleCnt="4">
        <dgm:presLayoutVars>
          <dgm:chPref val="3"/>
        </dgm:presLayoutVars>
      </dgm:prSet>
      <dgm:spPr/>
    </dgm:pt>
    <dgm:pt modelId="{D7759368-DD2B-42FC-8F27-3FC1F31A44E2}" type="pres">
      <dgm:prSet presAssocID="{BFB825D7-E628-4FC7-B798-32D6863444DE}" presName="hierChild4" presStyleCnt="0"/>
      <dgm:spPr/>
    </dgm:pt>
  </dgm:ptLst>
  <dgm:cxnLst>
    <dgm:cxn modelId="{30062B06-B50E-4483-83A0-06D330EA39DE}" type="presOf" srcId="{FD4DE478-102F-4D3A-A144-C7514971A4F4}" destId="{700AC905-377D-4311-96DB-0B31E9361CA7}" srcOrd="0" destOrd="0" presId="urn:microsoft.com/office/officeart/2005/8/layout/hierarchy1"/>
    <dgm:cxn modelId="{C05D6D0F-F156-4FE9-8331-C4D1AD742DBA}" srcId="{D69EE4DA-BAD4-4962-8590-1A4EE320B63F}" destId="{BFB825D7-E628-4FC7-B798-32D6863444DE}" srcOrd="0" destOrd="0" parTransId="{0FCEAD1C-76FF-45D8-B6F8-83240D0AD5B9}" sibTransId="{94AF4CF4-9D7E-4E19-98D7-89567FBF1BCA}"/>
    <dgm:cxn modelId="{C8A9E31E-2B3C-4511-BE00-81A91D05E26A}" srcId="{EA2D5E27-0D91-45F5-B26F-D30606EC58DE}" destId="{3AC895FF-DD9D-4290-9080-28FA4A26CB9E}" srcOrd="0" destOrd="0" parTransId="{F1366208-2EF1-4E91-B0CE-C1A51EE6CE27}" sibTransId="{E0EEE22A-889A-4395-ABE1-78C056099093}"/>
    <dgm:cxn modelId="{28587925-FFFD-4615-B1A8-F40C61F433DF}" type="presOf" srcId="{8D916CD3-B960-4063-97E2-E7EFBD6D2863}" destId="{508A4898-CE8A-426B-84E7-DAC05519E30B}" srcOrd="0" destOrd="0" presId="urn:microsoft.com/office/officeart/2005/8/layout/hierarchy1"/>
    <dgm:cxn modelId="{FA34A22B-EADF-4C3A-A464-AD847E99E73D}" type="presOf" srcId="{1D32ADE8-FBBB-4168-B1D6-530C30F6CE2F}" destId="{57427F59-5ABA-4E59-8658-EAFD4F3CD713}" srcOrd="0" destOrd="0" presId="urn:microsoft.com/office/officeart/2005/8/layout/hierarchy1"/>
    <dgm:cxn modelId="{59761A2C-9AAE-41D7-A68B-07F4A6FF38E5}" srcId="{FD4DE478-102F-4D3A-A144-C7514971A4F4}" destId="{EA2D5E27-0D91-45F5-B26F-D30606EC58DE}" srcOrd="0" destOrd="0" parTransId="{9F0D217F-5FA6-4E34-A276-B03D766918FB}" sibTransId="{D95F126C-92B8-4DF1-A29F-3B71492C12A9}"/>
    <dgm:cxn modelId="{0C948937-479D-45B2-8172-13A0D640BBF9}" srcId="{3AC895FF-DD9D-4290-9080-28FA4A26CB9E}" destId="{1D32ADE8-FBBB-4168-B1D6-530C30F6CE2F}" srcOrd="2" destOrd="0" parTransId="{0A720C04-6C81-42AC-A882-68AEA9AE3A9B}" sibTransId="{D4AC73A3-6537-49DB-A3EA-CB28C23E34D9}"/>
    <dgm:cxn modelId="{C7145C38-F1D2-4DA1-8CEA-C2BE4A9724FC}" type="presOf" srcId="{6FD4D9F7-3C55-4011-A915-2A5048399901}" destId="{9BF56ECE-A5C1-4030-9ABF-EA937199D627}" srcOrd="0" destOrd="0" presId="urn:microsoft.com/office/officeart/2005/8/layout/hierarchy1"/>
    <dgm:cxn modelId="{B81A6C5B-E7C2-455F-8F4A-35056498D6F9}" type="presOf" srcId="{0A720C04-6C81-42AC-A882-68AEA9AE3A9B}" destId="{A5050B84-35C0-42F8-B2E4-EEA44E089E07}" srcOrd="0" destOrd="0" presId="urn:microsoft.com/office/officeart/2005/8/layout/hierarchy1"/>
    <dgm:cxn modelId="{4A79535E-722F-485A-AAA2-865DE0C7D9D2}" srcId="{3AC895FF-DD9D-4290-9080-28FA4A26CB9E}" destId="{F6937F93-1A16-419D-9883-F78DA88D09E6}" srcOrd="0" destOrd="0" parTransId="{8D916CD3-B960-4063-97E2-E7EFBD6D2863}" sibTransId="{2A7BF04D-7C21-49ED-8BE9-CD4E5FAF08B7}"/>
    <dgm:cxn modelId="{98F2CE43-17ED-4C24-9719-C4BC8AEC61E1}" type="presOf" srcId="{F6937F93-1A16-419D-9883-F78DA88D09E6}" destId="{5D815DF8-FF72-4F5C-859F-E6EEEEAC91DB}" srcOrd="0" destOrd="0" presId="urn:microsoft.com/office/officeart/2005/8/layout/hierarchy1"/>
    <dgm:cxn modelId="{0F3A3D64-D46E-44E2-89A6-5F7926E931EE}" type="presOf" srcId="{D69EE4DA-BAD4-4962-8590-1A4EE320B63F}" destId="{E387C082-100F-47AE-B5EF-F863F4D58238}" srcOrd="0" destOrd="0" presId="urn:microsoft.com/office/officeart/2005/8/layout/hierarchy1"/>
    <dgm:cxn modelId="{1A3BEE44-7CD0-4448-88D8-BDFA6185838C}" srcId="{EA2D5E27-0D91-45F5-B26F-D30606EC58DE}" destId="{D69EE4DA-BAD4-4962-8590-1A4EE320B63F}" srcOrd="1" destOrd="0" parTransId="{595E685B-DB97-4C94-BBB0-7C3870263E0F}" sibTransId="{70698475-6806-47C7-992B-99FCCCF20C78}"/>
    <dgm:cxn modelId="{44B8E44B-7ACC-4ABE-B1CB-ADFD99A22E1D}" type="presOf" srcId="{EA2D5E27-0D91-45F5-B26F-D30606EC58DE}" destId="{52B85614-8E2F-4717-A6F4-EFCD7CF92B65}" srcOrd="0" destOrd="0" presId="urn:microsoft.com/office/officeart/2005/8/layout/hierarchy1"/>
    <dgm:cxn modelId="{CF0DDA51-338E-44A6-977C-BD4E573135CA}" type="presOf" srcId="{BFB825D7-E628-4FC7-B798-32D6863444DE}" destId="{BEBDDC73-F481-4F34-B59D-64BEABB93F48}" srcOrd="0" destOrd="0" presId="urn:microsoft.com/office/officeart/2005/8/layout/hierarchy1"/>
    <dgm:cxn modelId="{1B6BCC79-557C-40A1-BB26-5C49B280295C}" type="presOf" srcId="{78E547B5-3F77-4DBE-AA55-67B3260FB7BE}" destId="{84DA2874-3636-494D-A9D3-1232D7815F58}" srcOrd="0" destOrd="0" presId="urn:microsoft.com/office/officeart/2005/8/layout/hierarchy1"/>
    <dgm:cxn modelId="{F15AA092-6008-42BB-94A3-A8F7CDC7BE63}" srcId="{3AC895FF-DD9D-4290-9080-28FA4A26CB9E}" destId="{78E547B5-3F77-4DBE-AA55-67B3260FB7BE}" srcOrd="1" destOrd="0" parTransId="{6FD4D9F7-3C55-4011-A915-2A5048399901}" sibTransId="{E8CE46A9-A215-4DDF-B243-58E8649B5D9D}"/>
    <dgm:cxn modelId="{9EA637A8-A924-4D67-819B-B97DB7779F1A}" type="presOf" srcId="{F1366208-2EF1-4E91-B0CE-C1A51EE6CE27}" destId="{FCB125FF-D12A-4151-8F4B-D68DA8A88284}" srcOrd="0" destOrd="0" presId="urn:microsoft.com/office/officeart/2005/8/layout/hierarchy1"/>
    <dgm:cxn modelId="{903758A9-834C-44A2-8867-8F9D003E2B1E}" type="presOf" srcId="{0FCEAD1C-76FF-45D8-B6F8-83240D0AD5B9}" destId="{C02FAD1B-31A0-4FF1-BDFC-C01AF20B53FD}" srcOrd="0" destOrd="0" presId="urn:microsoft.com/office/officeart/2005/8/layout/hierarchy1"/>
    <dgm:cxn modelId="{B83000E1-E5FC-436B-B3E4-2A4EA2F2E99D}" type="presOf" srcId="{3AC895FF-DD9D-4290-9080-28FA4A26CB9E}" destId="{FDDC70CD-2184-457F-97ED-387265DFC607}" srcOrd="0" destOrd="0" presId="urn:microsoft.com/office/officeart/2005/8/layout/hierarchy1"/>
    <dgm:cxn modelId="{A7D313EC-2A62-4F2F-A4DB-CECA474BF8E5}" type="presOf" srcId="{595E685B-DB97-4C94-BBB0-7C3870263E0F}" destId="{1CC9E1F5-B5C1-4C16-AE7D-199E27F4535A}" srcOrd="0" destOrd="0" presId="urn:microsoft.com/office/officeart/2005/8/layout/hierarchy1"/>
    <dgm:cxn modelId="{F97B5398-29BB-46DF-98B4-6853A199AA77}" type="presParOf" srcId="{700AC905-377D-4311-96DB-0B31E9361CA7}" destId="{705C0ACB-230D-48EA-81D9-808E003F4074}" srcOrd="0" destOrd="0" presId="urn:microsoft.com/office/officeart/2005/8/layout/hierarchy1"/>
    <dgm:cxn modelId="{133E26B6-FD97-4ECB-B2A8-61E736824DE6}" type="presParOf" srcId="{705C0ACB-230D-48EA-81D9-808E003F4074}" destId="{C705F89D-6E4F-4FD9-AB59-D8231280D00B}" srcOrd="0" destOrd="0" presId="urn:microsoft.com/office/officeart/2005/8/layout/hierarchy1"/>
    <dgm:cxn modelId="{B0EC9FB9-0848-4138-A1DB-CA06544EA0F7}" type="presParOf" srcId="{C705F89D-6E4F-4FD9-AB59-D8231280D00B}" destId="{7F24BFBD-FAEB-44D4-A0DF-D97C858229E1}" srcOrd="0" destOrd="0" presId="urn:microsoft.com/office/officeart/2005/8/layout/hierarchy1"/>
    <dgm:cxn modelId="{F59B097D-C6C2-478F-87BD-49A78D8A4705}" type="presParOf" srcId="{C705F89D-6E4F-4FD9-AB59-D8231280D00B}" destId="{52B85614-8E2F-4717-A6F4-EFCD7CF92B65}" srcOrd="1" destOrd="0" presId="urn:microsoft.com/office/officeart/2005/8/layout/hierarchy1"/>
    <dgm:cxn modelId="{5BC4BEAC-CB28-48E8-8D00-DFB9EC378120}" type="presParOf" srcId="{705C0ACB-230D-48EA-81D9-808E003F4074}" destId="{32F66DC9-22E1-44DA-A201-C5515E9ECC24}" srcOrd="1" destOrd="0" presId="urn:microsoft.com/office/officeart/2005/8/layout/hierarchy1"/>
    <dgm:cxn modelId="{0802A78F-41D2-443D-A2F5-996716208790}" type="presParOf" srcId="{32F66DC9-22E1-44DA-A201-C5515E9ECC24}" destId="{FCB125FF-D12A-4151-8F4B-D68DA8A88284}" srcOrd="0" destOrd="0" presId="urn:microsoft.com/office/officeart/2005/8/layout/hierarchy1"/>
    <dgm:cxn modelId="{A7407AA0-CA82-4945-A05D-0A1EA0D5256E}" type="presParOf" srcId="{32F66DC9-22E1-44DA-A201-C5515E9ECC24}" destId="{C93427B7-509D-42C3-8D05-BD8CD0E39F87}" srcOrd="1" destOrd="0" presId="urn:microsoft.com/office/officeart/2005/8/layout/hierarchy1"/>
    <dgm:cxn modelId="{1E320566-A1C5-4C46-97BD-5C88F0CF07EB}" type="presParOf" srcId="{C93427B7-509D-42C3-8D05-BD8CD0E39F87}" destId="{14007EF5-EC57-45DC-A551-7FCD9CED130B}" srcOrd="0" destOrd="0" presId="urn:microsoft.com/office/officeart/2005/8/layout/hierarchy1"/>
    <dgm:cxn modelId="{BD4D0F66-CC9D-4F8E-A6EB-7153310DF818}" type="presParOf" srcId="{14007EF5-EC57-45DC-A551-7FCD9CED130B}" destId="{B9CE9ED9-EF30-44CD-AB9F-D2E49B07076A}" srcOrd="0" destOrd="0" presId="urn:microsoft.com/office/officeart/2005/8/layout/hierarchy1"/>
    <dgm:cxn modelId="{7FF276FE-F7D0-40EA-B734-9F996AA05211}" type="presParOf" srcId="{14007EF5-EC57-45DC-A551-7FCD9CED130B}" destId="{FDDC70CD-2184-457F-97ED-387265DFC607}" srcOrd="1" destOrd="0" presId="urn:microsoft.com/office/officeart/2005/8/layout/hierarchy1"/>
    <dgm:cxn modelId="{6A490EAC-DDCF-43C6-9562-981FB8267CCE}" type="presParOf" srcId="{C93427B7-509D-42C3-8D05-BD8CD0E39F87}" destId="{B79E582B-9F2B-45CD-A17E-3230609DFEA2}" srcOrd="1" destOrd="0" presId="urn:microsoft.com/office/officeart/2005/8/layout/hierarchy1"/>
    <dgm:cxn modelId="{7522CCFF-F81C-4BF6-944B-57BF10C0AB18}" type="presParOf" srcId="{B79E582B-9F2B-45CD-A17E-3230609DFEA2}" destId="{508A4898-CE8A-426B-84E7-DAC05519E30B}" srcOrd="0" destOrd="0" presId="urn:microsoft.com/office/officeart/2005/8/layout/hierarchy1"/>
    <dgm:cxn modelId="{6AB718DC-4555-4263-A3C7-B72EB80A9567}" type="presParOf" srcId="{B79E582B-9F2B-45CD-A17E-3230609DFEA2}" destId="{CD1516FE-6BA6-4A10-8FF7-0937F52D0A51}" srcOrd="1" destOrd="0" presId="urn:microsoft.com/office/officeart/2005/8/layout/hierarchy1"/>
    <dgm:cxn modelId="{921F9C6A-ADB4-4E80-BB38-A874C9E73C42}" type="presParOf" srcId="{CD1516FE-6BA6-4A10-8FF7-0937F52D0A51}" destId="{ECDD6061-9E28-4C4D-834E-AFF6486D3303}" srcOrd="0" destOrd="0" presId="urn:microsoft.com/office/officeart/2005/8/layout/hierarchy1"/>
    <dgm:cxn modelId="{798EA79C-2504-4758-8F0F-4BF6940E1B6A}" type="presParOf" srcId="{ECDD6061-9E28-4C4D-834E-AFF6486D3303}" destId="{06646B22-4EFE-4986-B475-C8D9CF8B2D5C}" srcOrd="0" destOrd="0" presId="urn:microsoft.com/office/officeart/2005/8/layout/hierarchy1"/>
    <dgm:cxn modelId="{DAF7E37E-7E7C-4C7E-B248-CEE59DCBBBD2}" type="presParOf" srcId="{ECDD6061-9E28-4C4D-834E-AFF6486D3303}" destId="{5D815DF8-FF72-4F5C-859F-E6EEEEAC91DB}" srcOrd="1" destOrd="0" presId="urn:microsoft.com/office/officeart/2005/8/layout/hierarchy1"/>
    <dgm:cxn modelId="{AF6F10D8-5DCD-42A1-A6D1-1C3EEBE1D99B}" type="presParOf" srcId="{CD1516FE-6BA6-4A10-8FF7-0937F52D0A51}" destId="{16817BFD-85F9-4491-B307-EB7A5A3ECB4C}" srcOrd="1" destOrd="0" presId="urn:microsoft.com/office/officeart/2005/8/layout/hierarchy1"/>
    <dgm:cxn modelId="{1240A638-EBEC-4BDD-A253-181BC79F4C61}" type="presParOf" srcId="{B79E582B-9F2B-45CD-A17E-3230609DFEA2}" destId="{9BF56ECE-A5C1-4030-9ABF-EA937199D627}" srcOrd="2" destOrd="0" presId="urn:microsoft.com/office/officeart/2005/8/layout/hierarchy1"/>
    <dgm:cxn modelId="{63303BD2-347E-417D-8E1A-675D2BD5FF80}" type="presParOf" srcId="{B79E582B-9F2B-45CD-A17E-3230609DFEA2}" destId="{E6928CE3-6F4C-4F21-BC0A-74E8561941BA}" srcOrd="3" destOrd="0" presId="urn:microsoft.com/office/officeart/2005/8/layout/hierarchy1"/>
    <dgm:cxn modelId="{F6A7845D-BC5A-4176-8EFA-FCBD1959AE33}" type="presParOf" srcId="{E6928CE3-6F4C-4F21-BC0A-74E8561941BA}" destId="{77794EF7-14F5-48DB-AC00-326221E4629E}" srcOrd="0" destOrd="0" presId="urn:microsoft.com/office/officeart/2005/8/layout/hierarchy1"/>
    <dgm:cxn modelId="{E126D5C8-16DC-48E4-94D6-12122905583E}" type="presParOf" srcId="{77794EF7-14F5-48DB-AC00-326221E4629E}" destId="{61B7CD6E-23A7-4F8A-AAA9-B41BF5C63AF2}" srcOrd="0" destOrd="0" presId="urn:microsoft.com/office/officeart/2005/8/layout/hierarchy1"/>
    <dgm:cxn modelId="{8837E2E9-4092-478E-BFA2-4DD573B1B9DF}" type="presParOf" srcId="{77794EF7-14F5-48DB-AC00-326221E4629E}" destId="{84DA2874-3636-494D-A9D3-1232D7815F58}" srcOrd="1" destOrd="0" presId="urn:microsoft.com/office/officeart/2005/8/layout/hierarchy1"/>
    <dgm:cxn modelId="{8D9D3A69-381E-4F6E-84C0-994B3B1515CD}" type="presParOf" srcId="{E6928CE3-6F4C-4F21-BC0A-74E8561941BA}" destId="{CE8C4DCD-BA27-4E1B-9CED-26E59D543C2A}" srcOrd="1" destOrd="0" presId="urn:microsoft.com/office/officeart/2005/8/layout/hierarchy1"/>
    <dgm:cxn modelId="{6335B506-009B-444E-AE56-361B53EF243E}" type="presParOf" srcId="{B79E582B-9F2B-45CD-A17E-3230609DFEA2}" destId="{A5050B84-35C0-42F8-B2E4-EEA44E089E07}" srcOrd="4" destOrd="0" presId="urn:microsoft.com/office/officeart/2005/8/layout/hierarchy1"/>
    <dgm:cxn modelId="{FC6393EA-FE20-4E29-B516-C24BC306B80D}" type="presParOf" srcId="{B79E582B-9F2B-45CD-A17E-3230609DFEA2}" destId="{3DAE6377-14C0-493F-B300-8C073668565E}" srcOrd="5" destOrd="0" presId="urn:microsoft.com/office/officeart/2005/8/layout/hierarchy1"/>
    <dgm:cxn modelId="{DEDEF66C-5C16-4505-944C-F19309CA7089}" type="presParOf" srcId="{3DAE6377-14C0-493F-B300-8C073668565E}" destId="{794F7585-65DE-45F5-9636-3C0455395D0F}" srcOrd="0" destOrd="0" presId="urn:microsoft.com/office/officeart/2005/8/layout/hierarchy1"/>
    <dgm:cxn modelId="{42C39104-C545-41A0-AA42-2D91A716FB89}" type="presParOf" srcId="{794F7585-65DE-45F5-9636-3C0455395D0F}" destId="{93DBED2B-8111-40DB-821F-781EFF026E19}" srcOrd="0" destOrd="0" presId="urn:microsoft.com/office/officeart/2005/8/layout/hierarchy1"/>
    <dgm:cxn modelId="{CB9B285F-B5FF-4C82-925A-4BB9DB1D64AB}" type="presParOf" srcId="{794F7585-65DE-45F5-9636-3C0455395D0F}" destId="{57427F59-5ABA-4E59-8658-EAFD4F3CD713}" srcOrd="1" destOrd="0" presId="urn:microsoft.com/office/officeart/2005/8/layout/hierarchy1"/>
    <dgm:cxn modelId="{0AC00A47-5601-45C2-8E05-7000A2A1CD35}" type="presParOf" srcId="{3DAE6377-14C0-493F-B300-8C073668565E}" destId="{2E756AB5-9C79-49D6-B9A1-C9509B6DF316}" srcOrd="1" destOrd="0" presId="urn:microsoft.com/office/officeart/2005/8/layout/hierarchy1"/>
    <dgm:cxn modelId="{BD237C9C-AEA5-4DF6-A367-E66C44534BFE}" type="presParOf" srcId="{32F66DC9-22E1-44DA-A201-C5515E9ECC24}" destId="{1CC9E1F5-B5C1-4C16-AE7D-199E27F4535A}" srcOrd="2" destOrd="0" presId="urn:microsoft.com/office/officeart/2005/8/layout/hierarchy1"/>
    <dgm:cxn modelId="{436C7EC6-BD36-4974-838F-A5B5940F9DC3}" type="presParOf" srcId="{32F66DC9-22E1-44DA-A201-C5515E9ECC24}" destId="{4E1E6EEF-6AD6-4A51-BB55-84C377969F13}" srcOrd="3" destOrd="0" presId="urn:microsoft.com/office/officeart/2005/8/layout/hierarchy1"/>
    <dgm:cxn modelId="{51C4A56A-2D8B-4C8C-A232-DF2F498377EE}" type="presParOf" srcId="{4E1E6EEF-6AD6-4A51-BB55-84C377969F13}" destId="{CAD344E1-A995-48F3-800A-6FDF38A0D5C2}" srcOrd="0" destOrd="0" presId="urn:microsoft.com/office/officeart/2005/8/layout/hierarchy1"/>
    <dgm:cxn modelId="{EB1CBCFA-35AC-40E7-A6B7-A60812875939}" type="presParOf" srcId="{CAD344E1-A995-48F3-800A-6FDF38A0D5C2}" destId="{344D2903-99DC-463E-B53E-8743DC75ED99}" srcOrd="0" destOrd="0" presId="urn:microsoft.com/office/officeart/2005/8/layout/hierarchy1"/>
    <dgm:cxn modelId="{1658059D-FF1A-4687-831F-8A87B7D158C4}" type="presParOf" srcId="{CAD344E1-A995-48F3-800A-6FDF38A0D5C2}" destId="{E387C082-100F-47AE-B5EF-F863F4D58238}" srcOrd="1" destOrd="0" presId="urn:microsoft.com/office/officeart/2005/8/layout/hierarchy1"/>
    <dgm:cxn modelId="{2373F9B4-1098-4B2A-AFED-91D91C2D8237}" type="presParOf" srcId="{4E1E6EEF-6AD6-4A51-BB55-84C377969F13}" destId="{5FA6E09A-C6BF-4CC2-A752-D1C969DC19C2}" srcOrd="1" destOrd="0" presId="urn:microsoft.com/office/officeart/2005/8/layout/hierarchy1"/>
    <dgm:cxn modelId="{174BA834-10A2-4C9C-B73F-EECA9A800EC5}" type="presParOf" srcId="{5FA6E09A-C6BF-4CC2-A752-D1C969DC19C2}" destId="{C02FAD1B-31A0-4FF1-BDFC-C01AF20B53FD}" srcOrd="0" destOrd="0" presId="urn:microsoft.com/office/officeart/2005/8/layout/hierarchy1"/>
    <dgm:cxn modelId="{7E55DD5E-B082-47EC-80BA-801FA6A9C009}" type="presParOf" srcId="{5FA6E09A-C6BF-4CC2-A752-D1C969DC19C2}" destId="{9C10A5A1-CB25-4096-8E45-75BBE136AFAD}" srcOrd="1" destOrd="0" presId="urn:microsoft.com/office/officeart/2005/8/layout/hierarchy1"/>
    <dgm:cxn modelId="{48EAA2F4-9596-4513-9F7C-C62B74531469}" type="presParOf" srcId="{9C10A5A1-CB25-4096-8E45-75BBE136AFAD}" destId="{1BB9A444-D4BF-4613-A913-50DA9E57C7C6}" srcOrd="0" destOrd="0" presId="urn:microsoft.com/office/officeart/2005/8/layout/hierarchy1"/>
    <dgm:cxn modelId="{B02C9022-47E4-45CA-8A11-001FC7003F1B}" type="presParOf" srcId="{1BB9A444-D4BF-4613-A913-50DA9E57C7C6}" destId="{CB70F934-FE3E-48AF-BE89-7034E17868D3}" srcOrd="0" destOrd="0" presId="urn:microsoft.com/office/officeart/2005/8/layout/hierarchy1"/>
    <dgm:cxn modelId="{D8DDA450-E372-494E-8F1D-9773E49916F0}" type="presParOf" srcId="{1BB9A444-D4BF-4613-A913-50DA9E57C7C6}" destId="{BEBDDC73-F481-4F34-B59D-64BEABB93F48}" srcOrd="1" destOrd="0" presId="urn:microsoft.com/office/officeart/2005/8/layout/hierarchy1"/>
    <dgm:cxn modelId="{ACE68004-9093-4781-9A99-626E7421DE82}" type="presParOf" srcId="{9C10A5A1-CB25-4096-8E45-75BBE136AFAD}" destId="{D7759368-DD2B-42FC-8F27-3FC1F31A44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FC2E4-06A5-45B5-90BC-FDEBC8EA5E4A}">
      <dsp:nvSpPr>
        <dsp:cNvPr id="0" name=""/>
        <dsp:cNvSpPr/>
      </dsp:nvSpPr>
      <dsp:spPr>
        <a:xfrm>
          <a:off x="0" y="54331"/>
          <a:ext cx="6666833" cy="128663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Interpretivism might reveal varied individual motivations</a:t>
          </a:r>
          <a:endParaRPr lang="en-US" sz="2300" kern="1200"/>
        </a:p>
      </dsp:txBody>
      <dsp:txXfrm>
        <a:off x="62808" y="117139"/>
        <a:ext cx="6541217" cy="1161018"/>
      </dsp:txXfrm>
    </dsp:sp>
    <dsp:sp modelId="{22A6D857-2BAC-463F-B729-BDD3927983AF}">
      <dsp:nvSpPr>
        <dsp:cNvPr id="0" name=""/>
        <dsp:cNvSpPr/>
      </dsp:nvSpPr>
      <dsp:spPr>
        <a:xfrm>
          <a:off x="0" y="1407205"/>
          <a:ext cx="6666833" cy="1286634"/>
        </a:xfrm>
        <a:prstGeom prst="roundRect">
          <a:avLst/>
        </a:prstGeom>
        <a:gradFill rotWithShape="0">
          <a:gsLst>
            <a:gs pos="0">
              <a:schemeClr val="accent5">
                <a:hueOff val="138169"/>
                <a:satOff val="13165"/>
                <a:lumOff val="-5490"/>
                <a:alphaOff val="0"/>
                <a:satMod val="103000"/>
                <a:lumMod val="102000"/>
                <a:tint val="94000"/>
              </a:schemeClr>
            </a:gs>
            <a:gs pos="50000">
              <a:schemeClr val="accent5">
                <a:hueOff val="138169"/>
                <a:satOff val="13165"/>
                <a:lumOff val="-5490"/>
                <a:alphaOff val="0"/>
                <a:satMod val="110000"/>
                <a:lumMod val="100000"/>
                <a:shade val="100000"/>
              </a:schemeClr>
            </a:gs>
            <a:gs pos="100000">
              <a:schemeClr val="accent5">
                <a:hueOff val="138169"/>
                <a:satOff val="1316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Social constructionism might show how community narratives about manufacturing decline influence decisions</a:t>
          </a:r>
          <a:endParaRPr lang="en-US" sz="2300" kern="1200"/>
        </a:p>
      </dsp:txBody>
      <dsp:txXfrm>
        <a:off x="62808" y="1470013"/>
        <a:ext cx="6541217" cy="1161018"/>
      </dsp:txXfrm>
    </dsp:sp>
    <dsp:sp modelId="{B11303F2-820F-4FF7-AFE2-C936A3F9C01A}">
      <dsp:nvSpPr>
        <dsp:cNvPr id="0" name=""/>
        <dsp:cNvSpPr/>
      </dsp:nvSpPr>
      <dsp:spPr>
        <a:xfrm>
          <a:off x="0" y="2760080"/>
          <a:ext cx="6666833" cy="1286634"/>
        </a:xfrm>
        <a:prstGeom prst="roundRect">
          <a:avLst/>
        </a:prstGeom>
        <a:gradFill rotWithShape="0">
          <a:gsLst>
            <a:gs pos="0">
              <a:schemeClr val="accent5">
                <a:hueOff val="276338"/>
                <a:satOff val="26330"/>
                <a:lumOff val="-10981"/>
                <a:alphaOff val="0"/>
                <a:satMod val="103000"/>
                <a:lumMod val="102000"/>
                <a:tint val="94000"/>
              </a:schemeClr>
            </a:gs>
            <a:gs pos="50000">
              <a:schemeClr val="accent5">
                <a:hueOff val="276338"/>
                <a:satOff val="26330"/>
                <a:lumOff val="-10981"/>
                <a:alphaOff val="0"/>
                <a:satMod val="110000"/>
                <a:lumMod val="100000"/>
                <a:shade val="100000"/>
              </a:schemeClr>
            </a:gs>
            <a:gs pos="100000">
              <a:schemeClr val="accent5">
                <a:hueOff val="276338"/>
                <a:satOff val="26330"/>
                <a:lumOff val="-10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Constructivism might highlight how personal work histories affect job satisfaction</a:t>
          </a:r>
          <a:endParaRPr lang="en-US" sz="2300" kern="1200"/>
        </a:p>
      </dsp:txBody>
      <dsp:txXfrm>
        <a:off x="62808" y="2822888"/>
        <a:ext cx="6541217" cy="1161018"/>
      </dsp:txXfrm>
    </dsp:sp>
    <dsp:sp modelId="{016834D4-F432-4D94-ADF5-09807BF5924F}">
      <dsp:nvSpPr>
        <dsp:cNvPr id="0" name=""/>
        <dsp:cNvSpPr/>
      </dsp:nvSpPr>
      <dsp:spPr>
        <a:xfrm>
          <a:off x="0" y="4112954"/>
          <a:ext cx="6666833" cy="1286634"/>
        </a:xfrm>
        <a:prstGeom prst="roundRect">
          <a:avLst/>
        </a:prstGeom>
        <a:gradFill rotWithShape="0">
          <a:gsLst>
            <a:gs pos="0">
              <a:schemeClr val="accent5">
                <a:hueOff val="414507"/>
                <a:satOff val="39495"/>
                <a:lumOff val="-16471"/>
                <a:alphaOff val="0"/>
                <a:satMod val="103000"/>
                <a:lumMod val="102000"/>
                <a:tint val="94000"/>
              </a:schemeClr>
            </a:gs>
            <a:gs pos="50000">
              <a:schemeClr val="accent5">
                <a:hueOff val="414507"/>
                <a:satOff val="39495"/>
                <a:lumOff val="-16471"/>
                <a:alphaOff val="0"/>
                <a:satMod val="110000"/>
                <a:lumMod val="100000"/>
                <a:shade val="100000"/>
              </a:schemeClr>
            </a:gs>
            <a:gs pos="100000">
              <a:schemeClr val="accent5">
                <a:hueOff val="414507"/>
                <a:satOff val="39495"/>
                <a:lumOff val="-1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Phenomenology might reveal the felt experience of workplace stress or physical demands</a:t>
          </a:r>
          <a:endParaRPr lang="en-US" sz="2300" kern="1200"/>
        </a:p>
      </dsp:txBody>
      <dsp:txXfrm>
        <a:off x="62808" y="4175762"/>
        <a:ext cx="6541217"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FAD1B-31A0-4FF1-BDFC-C01AF20B53FD}">
      <dsp:nvSpPr>
        <dsp:cNvPr id="0" name=""/>
        <dsp:cNvSpPr/>
      </dsp:nvSpPr>
      <dsp:spPr>
        <a:xfrm>
          <a:off x="6265783"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C9E1F5-B5C1-4C16-AE7D-199E27F4535A}">
      <dsp:nvSpPr>
        <dsp:cNvPr id="0" name=""/>
        <dsp:cNvSpPr/>
      </dsp:nvSpPr>
      <dsp:spPr>
        <a:xfrm>
          <a:off x="4460750" y="1284911"/>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050B84-35C0-42F8-B2E4-EEA44E089E07}">
      <dsp:nvSpPr>
        <dsp:cNvPr id="0" name=""/>
        <dsp:cNvSpPr/>
      </dsp:nvSpPr>
      <dsp:spPr>
        <a:xfrm>
          <a:off x="2609998" y="2686856"/>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F56ECE-A5C1-4030-9ABF-EA937199D627}">
      <dsp:nvSpPr>
        <dsp:cNvPr id="0" name=""/>
        <dsp:cNvSpPr/>
      </dsp:nvSpPr>
      <dsp:spPr>
        <a:xfrm>
          <a:off x="2564278"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8A4898-CE8A-426B-84E7-DAC05519E30B}">
      <dsp:nvSpPr>
        <dsp:cNvPr id="0" name=""/>
        <dsp:cNvSpPr/>
      </dsp:nvSpPr>
      <dsp:spPr>
        <a:xfrm>
          <a:off x="759246" y="2686856"/>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125FF-D12A-4151-8F4B-D68DA8A88284}">
      <dsp:nvSpPr>
        <dsp:cNvPr id="0" name=""/>
        <dsp:cNvSpPr/>
      </dsp:nvSpPr>
      <dsp:spPr>
        <a:xfrm>
          <a:off x="2609998" y="1284911"/>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24BFBD-FAEB-44D4-A0DF-D97C858229E1}">
      <dsp:nvSpPr>
        <dsp:cNvPr id="0" name=""/>
        <dsp:cNvSpPr/>
      </dsp:nvSpPr>
      <dsp:spPr>
        <a:xfrm>
          <a:off x="3703625" y="323361"/>
          <a:ext cx="1514251" cy="961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85614-8E2F-4717-A6F4-EFCD7CF92B65}">
      <dsp:nvSpPr>
        <dsp:cNvPr id="0" name=""/>
        <dsp:cNvSpPr/>
      </dsp:nvSpPr>
      <dsp:spPr>
        <a:xfrm>
          <a:off x="3871875" y="483199"/>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Qualitative Research</a:t>
          </a:r>
        </a:p>
      </dsp:txBody>
      <dsp:txXfrm>
        <a:off x="3900038" y="511362"/>
        <a:ext cx="1457925" cy="905223"/>
      </dsp:txXfrm>
    </dsp:sp>
    <dsp:sp modelId="{B9CE9ED9-EF30-44CD-AB9F-D2E49B07076A}">
      <dsp:nvSpPr>
        <dsp:cNvPr id="0" name=""/>
        <dsp:cNvSpPr/>
      </dsp:nvSpPr>
      <dsp:spPr>
        <a:xfrm>
          <a:off x="1852872"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C70CD-2184-457F-97ED-387265DFC607}">
      <dsp:nvSpPr>
        <dsp:cNvPr id="0" name=""/>
        <dsp:cNvSpPr/>
      </dsp:nvSpPr>
      <dsp:spPr>
        <a:xfrm>
          <a:off x="2021123"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Interpretive</a:t>
          </a:r>
        </a:p>
      </dsp:txBody>
      <dsp:txXfrm>
        <a:off x="2049286" y="1913306"/>
        <a:ext cx="1457925" cy="905223"/>
      </dsp:txXfrm>
    </dsp:sp>
    <dsp:sp modelId="{06646B22-4EFE-4986-B475-C8D9CF8B2D5C}">
      <dsp:nvSpPr>
        <dsp:cNvPr id="0" name=""/>
        <dsp:cNvSpPr/>
      </dsp:nvSpPr>
      <dsp:spPr>
        <a:xfrm>
          <a:off x="2120"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15DF8-FF72-4F5C-859F-E6EEEEAC91DB}">
      <dsp:nvSpPr>
        <dsp:cNvPr id="0" name=""/>
        <dsp:cNvSpPr/>
      </dsp:nvSpPr>
      <dsp:spPr>
        <a:xfrm>
          <a:off x="170370"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Interpretivism</a:t>
          </a:r>
        </a:p>
      </dsp:txBody>
      <dsp:txXfrm>
        <a:off x="198533" y="3315251"/>
        <a:ext cx="1457925" cy="905223"/>
      </dsp:txXfrm>
    </dsp:sp>
    <dsp:sp modelId="{61B7CD6E-23A7-4F8A-AAA9-B41BF5C63AF2}">
      <dsp:nvSpPr>
        <dsp:cNvPr id="0" name=""/>
        <dsp:cNvSpPr/>
      </dsp:nvSpPr>
      <dsp:spPr>
        <a:xfrm>
          <a:off x="1852872"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DA2874-3636-494D-A9D3-1232D7815F58}">
      <dsp:nvSpPr>
        <dsp:cNvPr id="0" name=""/>
        <dsp:cNvSpPr/>
      </dsp:nvSpPr>
      <dsp:spPr>
        <a:xfrm>
          <a:off x="2021123"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Constructionism</a:t>
          </a:r>
        </a:p>
      </dsp:txBody>
      <dsp:txXfrm>
        <a:off x="2049286" y="3315251"/>
        <a:ext cx="1457925" cy="905223"/>
      </dsp:txXfrm>
    </dsp:sp>
    <dsp:sp modelId="{93DBED2B-8111-40DB-821F-781EFF026E19}">
      <dsp:nvSpPr>
        <dsp:cNvPr id="0" name=""/>
        <dsp:cNvSpPr/>
      </dsp:nvSpPr>
      <dsp:spPr>
        <a:xfrm>
          <a:off x="3703625"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27F59-5ABA-4E59-8658-EAFD4F3CD713}">
      <dsp:nvSpPr>
        <dsp:cNvPr id="0" name=""/>
        <dsp:cNvSpPr/>
      </dsp:nvSpPr>
      <dsp:spPr>
        <a:xfrm>
          <a:off x="3871875"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Phenomenology</a:t>
          </a:r>
        </a:p>
      </dsp:txBody>
      <dsp:txXfrm>
        <a:off x="3900038" y="3315251"/>
        <a:ext cx="1457925" cy="905223"/>
      </dsp:txXfrm>
    </dsp:sp>
    <dsp:sp modelId="{344D2903-99DC-463E-B53E-8743DC75ED99}">
      <dsp:nvSpPr>
        <dsp:cNvPr id="0" name=""/>
        <dsp:cNvSpPr/>
      </dsp:nvSpPr>
      <dsp:spPr>
        <a:xfrm>
          <a:off x="5554377"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7C082-100F-47AE-B5EF-F863F4D58238}">
      <dsp:nvSpPr>
        <dsp:cNvPr id="0" name=""/>
        <dsp:cNvSpPr/>
      </dsp:nvSpPr>
      <dsp:spPr>
        <a:xfrm>
          <a:off x="5722627"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Creswell's 5 Qualitative Appraches</a:t>
          </a:r>
        </a:p>
      </dsp:txBody>
      <dsp:txXfrm>
        <a:off x="5750790" y="1913306"/>
        <a:ext cx="1457925" cy="905223"/>
      </dsp:txXfrm>
    </dsp:sp>
    <dsp:sp modelId="{CB70F934-FE3E-48AF-BE89-7034E17868D3}">
      <dsp:nvSpPr>
        <dsp:cNvPr id="0" name=""/>
        <dsp:cNvSpPr/>
      </dsp:nvSpPr>
      <dsp:spPr>
        <a:xfrm>
          <a:off x="5554377"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BDDC73-F481-4F34-B59D-64BEABB93F48}">
      <dsp:nvSpPr>
        <dsp:cNvPr id="0" name=""/>
        <dsp:cNvSpPr/>
      </dsp:nvSpPr>
      <dsp:spPr>
        <a:xfrm>
          <a:off x="5722627"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Others</a:t>
          </a:r>
        </a:p>
      </dsp:txBody>
      <dsp:txXfrm>
        <a:off x="5750790" y="3315251"/>
        <a:ext cx="1457925" cy="905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46E656-2A05-424D-B679-4430EF619119}"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51C64-3E53-4A1F-A29A-8C74AD3C72B1}" type="slidenum">
              <a:rPr lang="en-GB" smtClean="0"/>
              <a:t>‹#›</a:t>
            </a:fld>
            <a:endParaRPr lang="en-GB"/>
          </a:p>
        </p:txBody>
      </p:sp>
    </p:spTree>
    <p:extLst>
      <p:ext uri="{BB962C8B-B14F-4D97-AF65-F5344CB8AC3E}">
        <p14:creationId xmlns:p14="http://schemas.microsoft.com/office/powerpoint/2010/main" val="2763248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For him is Paradise packed with bounties, pleasure and delight and spiritual sustenance and comforts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Since they are closely related, researchers can be confused as to which one to choose. It is important to note, though, that while these two paradigms are closely related, they are not. The same you cannot use them interchangeably. </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54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In both cases Researchers who adopt these paradigms understand that there are multiple realities. Both constructivists and interpretivist researchers understand that reality is created for individual people. </a:t>
            </a:r>
            <a:r>
              <a:rPr lang="en-GB" sz="2800" b="0" i="0">
                <a:solidFill>
                  <a:srgbClr val="202124"/>
                </a:solidFill>
                <a:effectLst/>
                <a:latin typeface="arial" panose="020B0604020202020204" pitchFamily="34" charset="0"/>
              </a:rPr>
              <a:t>Subjectivist epistemology relates to the idea that reality can be expressed in a range of symbol and language systems, and is stretched and shaped to fit the purposes of individuals such that people impose meaning on the world and interpret it in a way that makes sense to them.</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419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F933-E9C6-155C-B6F8-1737EAF117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91FED3-C496-00AE-2328-E2BA0B73F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69C9A8-2AC5-1D46-B508-FC8E82F988DF}"/>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90A06714-95F9-9528-1AD2-D09B44228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51F61-9E75-C2AD-FC12-E8E0BB2B8E8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5703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0BB5B-5AC4-2818-AAFB-C7E400AA26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FEC5C5-1D78-DAE6-6CF4-7BE800D70B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AD27D-58C3-73FC-460C-916F9E98FEF2}"/>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5E49DDFD-9B74-B6DB-4CD1-8F960BD55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715FC-1A92-2EED-7521-DE5017C6BE6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1137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688A-5B36-51F3-D2C2-B99C60F217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6BCB13-6FE7-964E-3795-3D14D12FAB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303CE9-12D4-3359-68F2-55BA54A93D0F}"/>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1A00CE79-3F76-E189-5CE1-82261D97F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1870A-ED78-593B-CE0E-EC02BC78ACAB}"/>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86529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38A7-FA0A-49B5-D6A4-150E609E75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7232E-C2A0-B48F-9C6A-E212B3BBF9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162A08-FED5-8F89-B8AF-A4AF1DC5BD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37A372-785D-A096-5006-EC29D8812E04}"/>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8C01BEFD-16F1-7574-ABC0-1B33B981C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C9F14-0F4E-C701-BA58-280DE17B1EF7}"/>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08916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95AE-FFF8-A881-4498-679FA88BE2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4CFE6-1825-AD6D-5DFB-B247425A8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C04E98-BAB3-E1D4-574D-95E5400B33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CAD3AF-E1FB-BC30-7244-196DC5123B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67DF2D-F5BB-0DF0-A004-F529BE49A1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6658DA-6A3F-4E48-B6E3-EAF390CCAA47}"/>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8" name="Footer Placeholder 7">
            <a:extLst>
              <a:ext uri="{FF2B5EF4-FFF2-40B4-BE49-F238E27FC236}">
                <a16:creationId xmlns:a16="http://schemas.microsoft.com/office/drawing/2014/main" id="{DCAA1C94-B48A-402B-CFCF-8B5DB7B6B0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99B1C6-1C54-D2F6-034C-F92CDBD44E1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244255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9E056-E26B-B973-F3C9-7420C3A750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EE9FA0-100B-4217-2147-91229087C098}"/>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4" name="Footer Placeholder 3">
            <a:extLst>
              <a:ext uri="{FF2B5EF4-FFF2-40B4-BE49-F238E27FC236}">
                <a16:creationId xmlns:a16="http://schemas.microsoft.com/office/drawing/2014/main" id="{B008ED4D-5F76-F636-0B43-050388C1E8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58A648-9328-4DD6-3518-BB0A5908ACB1}"/>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5839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C11405-BBD2-4857-D200-55D97E52F47C}"/>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3" name="Footer Placeholder 2">
            <a:extLst>
              <a:ext uri="{FF2B5EF4-FFF2-40B4-BE49-F238E27FC236}">
                <a16:creationId xmlns:a16="http://schemas.microsoft.com/office/drawing/2014/main" id="{B17C3C69-D129-6626-DBBB-48A276C20C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E41A55-B2E3-19A4-9385-B1E1EB0BC580}"/>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671749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848F7-6D38-5A53-EBFB-78DA4AE1A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E9D1B8-D707-6F24-7C6B-7D976D4BC1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6315E-539E-2BBF-AA34-AAC6A8A2A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877E42-4E73-1C9F-C287-E9CD044D8413}"/>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D00F1FE5-CF8F-53AB-2E21-59620081A0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C84456-8519-33D8-EEFB-5E88D3C631E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07446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39E9E-7EB7-5381-E00A-70F41EF025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074A15-8C94-F132-7ECA-86396D169E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F54CAD-8BA2-9B8D-FC73-444D38814D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B87AFD-4689-799A-FFCF-C2F98645BFC2}"/>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3CDAA03D-1E64-372F-849C-32A01838F7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8A362-CA29-C4FD-B565-E6543B316F92}"/>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8554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C591-DE92-390E-4A0F-D5258F0C13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AB0F3C-80BE-D9B8-2A5F-0E2FB98A2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10AEC4-EF14-7953-FA39-A49F29F9755B}"/>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73FF64D4-374F-3846-C8BF-D75B38545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0AC17-A7B3-B7AB-6CE5-0D988C3F22B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17529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90F5C5-EFC3-00E1-B7E4-E6586C608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B5006-3781-2FC0-2E89-B5417852E3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BDCC6A-B17B-3FDA-39D0-1002399870BB}"/>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A2B29B1F-E300-CCED-A3EB-B1CACFEDE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E7D2-96A4-A293-B3C9-D525F9B266F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49538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ECAD02-4A91-9194-8187-3AEEE94E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14FAB5-C46A-AD83-16C3-EF1F872367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9BC28-035F-C559-4E46-2295F1CF95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B97EADCF-3D07-0F9A-F893-18A466D656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43D32E-6C96-30E7-2E0E-34A5213A6A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582657-578C-468D-A801-41AEA7621908}" type="slidenum">
              <a:rPr lang="en-GB" smtClean="0"/>
              <a:t>‹#›</a:t>
            </a:fld>
            <a:endParaRPr lang="en-GB"/>
          </a:p>
        </p:txBody>
      </p:sp>
    </p:spTree>
    <p:extLst>
      <p:ext uri="{BB962C8B-B14F-4D97-AF65-F5344CB8AC3E}">
        <p14:creationId xmlns:p14="http://schemas.microsoft.com/office/powerpoint/2010/main" val="3189877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78FBB8-E613-EC3F-353B-17824309BF51}"/>
              </a:ext>
            </a:extLst>
          </p:cNvPr>
          <p:cNvSpPr>
            <a:spLocks noGrp="1"/>
          </p:cNvSpPr>
          <p:nvPr>
            <p:ph type="ctrTitle"/>
          </p:nvPr>
        </p:nvSpPr>
        <p:spPr>
          <a:xfrm>
            <a:off x="477981" y="1122363"/>
            <a:ext cx="4837466" cy="1188717"/>
          </a:xfrm>
        </p:spPr>
        <p:txBody>
          <a:bodyPr anchor="b">
            <a:normAutofit fontScale="90000"/>
          </a:bodyPr>
          <a:lstStyle/>
          <a:p>
            <a:pPr algn="l"/>
            <a:r>
              <a:rPr lang="en-GB" sz="4100" dirty="0">
                <a:solidFill>
                  <a:schemeClr val="bg1"/>
                </a:solidFill>
              </a:rPr>
              <a:t>Advancing to the Doctoral Research Stage</a:t>
            </a:r>
          </a:p>
        </p:txBody>
      </p:sp>
      <p:sp>
        <p:nvSpPr>
          <p:cNvPr id="3" name="Subtitle 2">
            <a:extLst>
              <a:ext uri="{FF2B5EF4-FFF2-40B4-BE49-F238E27FC236}">
                <a16:creationId xmlns:a16="http://schemas.microsoft.com/office/drawing/2014/main" id="{953445FA-EF98-69BC-34F3-8DF099F9A3B8}"/>
              </a:ext>
            </a:extLst>
          </p:cNvPr>
          <p:cNvSpPr>
            <a:spLocks noGrp="1"/>
          </p:cNvSpPr>
          <p:nvPr>
            <p:ph type="subTitle" idx="1"/>
          </p:nvPr>
        </p:nvSpPr>
        <p:spPr>
          <a:xfrm>
            <a:off x="435310" y="5353384"/>
            <a:ext cx="4023359" cy="1208141"/>
          </a:xfrm>
        </p:spPr>
        <p:txBody>
          <a:bodyPr>
            <a:normAutofit/>
          </a:bodyPr>
          <a:lstStyle/>
          <a:p>
            <a:pPr algn="l"/>
            <a:r>
              <a:rPr lang="en-GB" sz="2000" dirty="0">
                <a:solidFill>
                  <a:schemeClr val="bg1"/>
                </a:solidFill>
              </a:rPr>
              <a:t>Dr Helen Lee 2025</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Umbrella outline">
            <a:extLst>
              <a:ext uri="{FF2B5EF4-FFF2-40B4-BE49-F238E27FC236}">
                <a16:creationId xmlns:a16="http://schemas.microsoft.com/office/drawing/2014/main" id="{6FD16540-B3CD-2418-1EAF-E28E12D0CC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39695" y="4031192"/>
            <a:ext cx="914400" cy="914400"/>
          </a:xfrm>
          <a:prstGeom prst="rect">
            <a:avLst/>
          </a:prstGeom>
        </p:spPr>
      </p:pic>
      <p:sp>
        <p:nvSpPr>
          <p:cNvPr id="4" name="Title 1">
            <a:extLst>
              <a:ext uri="{FF2B5EF4-FFF2-40B4-BE49-F238E27FC236}">
                <a16:creationId xmlns:a16="http://schemas.microsoft.com/office/drawing/2014/main" id="{9C81886A-14F4-53A8-5505-1808D233BA51}"/>
              </a:ext>
            </a:extLst>
          </p:cNvPr>
          <p:cNvSpPr txBox="1">
            <a:spLocks/>
          </p:cNvSpPr>
          <p:nvPr/>
        </p:nvSpPr>
        <p:spPr>
          <a:xfrm>
            <a:off x="510847" y="2249330"/>
            <a:ext cx="4023360" cy="2973622"/>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solidFill>
                  <a:schemeClr val="bg1"/>
                </a:solidFill>
              </a:rPr>
              <a:t>Social Constructionism  Interpretivism  Phenomenology </a:t>
            </a:r>
            <a:endParaRPr lang="en-GB" sz="3300" dirty="0">
              <a:solidFill>
                <a:schemeClr val="bg1"/>
              </a:solidFill>
            </a:endParaRPr>
          </a:p>
          <a:p>
            <a:pPr algn="l"/>
            <a:br>
              <a:rPr lang="en-GB" sz="4100" dirty="0">
                <a:solidFill>
                  <a:schemeClr val="bg1"/>
                </a:solidFill>
              </a:rPr>
            </a:br>
            <a:r>
              <a:rPr lang="en-GB" sz="4100" dirty="0">
                <a:solidFill>
                  <a:schemeClr val="bg1"/>
                </a:solidFill>
              </a:rPr>
              <a:t>THE QUALITATIVE UMBRELLA</a:t>
            </a:r>
          </a:p>
        </p:txBody>
      </p:sp>
    </p:spTree>
    <p:extLst>
      <p:ext uri="{BB962C8B-B14F-4D97-AF65-F5344CB8AC3E}">
        <p14:creationId xmlns:p14="http://schemas.microsoft.com/office/powerpoint/2010/main" val="230809753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b="1" dirty="0"/>
              <a:t>SAUNDERS SHOULD NOT BE USED IN MY MODULES.</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2675F-0440-0B43-9751-5333BB317086}"/>
              </a:ext>
            </a:extLst>
          </p:cNvPr>
          <p:cNvSpPr>
            <a:spLocks noGrp="1"/>
          </p:cNvSpPr>
          <p:nvPr>
            <p:ph type="title"/>
          </p:nvPr>
        </p:nvSpPr>
        <p:spPr>
          <a:xfrm>
            <a:off x="838200" y="365126"/>
            <a:ext cx="10515600" cy="879254"/>
          </a:xfrm>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4FE25392-A76B-5117-65EF-DF30E1D428EF}"/>
              </a:ext>
            </a:extLst>
          </p:cNvPr>
          <p:cNvSpPr>
            <a:spLocks noGrp="1"/>
          </p:cNvSpPr>
          <p:nvPr>
            <p:ph idx="1"/>
          </p:nvPr>
        </p:nvSpPr>
        <p:spPr>
          <a:xfrm>
            <a:off x="742784" y="1133861"/>
            <a:ext cx="10515600" cy="4351338"/>
          </a:xfrm>
        </p:spPr>
        <p:txBody>
          <a:bodyPr/>
          <a:lstStyle/>
          <a:p>
            <a:r>
              <a:rPr lang="en-US" dirty="0"/>
              <a:t>Social Constructionism, Interpretivism and Phenomenology </a:t>
            </a:r>
            <a:endParaRPr lang="en-GB" dirty="0"/>
          </a:p>
          <a:p>
            <a:r>
              <a:rPr lang="en-GB" dirty="0"/>
              <a:t>Five Qualitative Approaches </a:t>
            </a:r>
          </a:p>
          <a:p>
            <a:r>
              <a:rPr lang="en-GB" dirty="0"/>
              <a:t>Similarities and Differences </a:t>
            </a:r>
          </a:p>
          <a:p>
            <a:r>
              <a:rPr lang="en-GB" dirty="0"/>
              <a:t>Paradigms and Business Research Approaches</a:t>
            </a:r>
          </a:p>
          <a:p>
            <a:endParaRPr lang="en-GB" dirty="0"/>
          </a:p>
        </p:txBody>
      </p:sp>
    </p:spTree>
    <p:extLst>
      <p:ext uri="{BB962C8B-B14F-4D97-AF65-F5344CB8AC3E}">
        <p14:creationId xmlns:p14="http://schemas.microsoft.com/office/powerpoint/2010/main" val="4059226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22D23D2-61A0-3932-051C-D8F4F189286E}"/>
              </a:ext>
            </a:extLst>
          </p:cNvPr>
          <p:cNvPicPr>
            <a:picLocks noChangeAspect="1"/>
          </p:cNvPicPr>
          <p:nvPr/>
        </p:nvPicPr>
        <p:blipFill>
          <a:blip r:embed="rId2"/>
          <a:srcRect t="15081" r="2272" b="21948"/>
          <a:stretch/>
        </p:blipFill>
        <p:spPr>
          <a:xfrm>
            <a:off x="643467" y="2000526"/>
            <a:ext cx="5294716" cy="2277276"/>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1" name="Graphic 10" descr="Beach umbrella outline">
            <a:extLst>
              <a:ext uri="{FF2B5EF4-FFF2-40B4-BE49-F238E27FC236}">
                <a16:creationId xmlns:a16="http://schemas.microsoft.com/office/drawing/2014/main" id="{379512B3-8CB9-C359-80E3-BC034CFEDA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53817" y="781642"/>
            <a:ext cx="5294715" cy="5294715"/>
          </a:xfrm>
          <a:prstGeom prst="rect">
            <a:avLst/>
          </a:prstGeom>
        </p:spPr>
      </p:pic>
    </p:spTree>
    <p:extLst>
      <p:ext uri="{BB962C8B-B14F-4D97-AF65-F5344CB8AC3E}">
        <p14:creationId xmlns:p14="http://schemas.microsoft.com/office/powerpoint/2010/main" val="2191641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052ABE-21CF-DCD6-3336-0F5A9A7EB0C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3538099-B3A5-C2DA-60CA-4BDEC552B74D}"/>
              </a:ext>
            </a:extLst>
          </p:cNvPr>
          <p:cNvPicPr>
            <a:picLocks noChangeAspect="1"/>
          </p:cNvPicPr>
          <p:nvPr/>
        </p:nvPicPr>
        <p:blipFill>
          <a:blip r:embed="rId2"/>
          <a:srcRect t="15081" r="2272" b="21769"/>
          <a:stretch/>
        </p:blipFill>
        <p:spPr>
          <a:xfrm>
            <a:off x="933634" y="643467"/>
            <a:ext cx="10324732" cy="4453319"/>
          </a:xfrm>
          <a:prstGeom prst="rect">
            <a:avLst/>
          </a:prstGeom>
        </p:spPr>
      </p:pic>
    </p:spTree>
    <p:extLst>
      <p:ext uri="{BB962C8B-B14F-4D97-AF65-F5344CB8AC3E}">
        <p14:creationId xmlns:p14="http://schemas.microsoft.com/office/powerpoint/2010/main" val="891050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F35722F2-FD0F-85CF-6D2F-2EE5B6CD0214}"/>
              </a:ext>
            </a:extLst>
          </p:cNvPr>
          <p:cNvPicPr>
            <a:picLocks noChangeAspect="1"/>
          </p:cNvPicPr>
          <p:nvPr/>
        </p:nvPicPr>
        <p:blipFill rotWithShape="1">
          <a:blip r:embed="rId3"/>
          <a:srcRect l="26434" r="7598" b="7229"/>
          <a:stretch/>
        </p:blipFill>
        <p:spPr>
          <a:xfrm>
            <a:off x="3522468" y="10"/>
            <a:ext cx="8669532" cy="6857990"/>
          </a:xfrm>
          <a:prstGeom prst="rect">
            <a:avLst/>
          </a:prstGeom>
        </p:spPr>
      </p:pic>
      <p:sp>
        <p:nvSpPr>
          <p:cNvPr id="26"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04A3A1-F136-1951-5878-2AF19CD92595}"/>
              </a:ext>
            </a:extLst>
          </p:cNvPr>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2000" dirty="0"/>
              <a:t>INTERPRETIVISM V CONSTRUCTIVISM V</a:t>
            </a:r>
            <a:br>
              <a:rPr lang="en-US" sz="2000" dirty="0"/>
            </a:br>
            <a:r>
              <a:rPr lang="en-US" sz="2000" dirty="0"/>
              <a:t>SOCIAL CONSTRUCTIONISM V PHENOMENOLOGY</a:t>
            </a:r>
            <a:br>
              <a:rPr lang="en-US" sz="2000" dirty="0"/>
            </a:br>
            <a:r>
              <a:rPr lang="en-US" sz="2000" dirty="0"/>
              <a:t>WHICH ONE TO CHOOSE ????</a:t>
            </a:r>
          </a:p>
        </p:txBody>
      </p:sp>
      <p:sp>
        <p:nvSpPr>
          <p:cNvPr id="27"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35192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7265A-2361-6293-0257-FD1EC972574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D66353B-E28C-6848-E26D-F21E54393B46}"/>
              </a:ext>
            </a:extLst>
          </p:cNvPr>
          <p:cNvPicPr>
            <a:picLocks noChangeAspect="1"/>
          </p:cNvPicPr>
          <p:nvPr/>
        </p:nvPicPr>
        <p:blipFill>
          <a:blip r:embed="rId2"/>
          <a:srcRect t="15081" r="2272" b="21595"/>
          <a:stretch/>
        </p:blipFill>
        <p:spPr>
          <a:xfrm>
            <a:off x="952500" y="964714"/>
            <a:ext cx="10053251" cy="4342782"/>
          </a:xfrm>
          <a:prstGeom prst="rect">
            <a:avLst/>
          </a:prstGeom>
        </p:spPr>
      </p:pic>
      <p:sp>
        <p:nvSpPr>
          <p:cNvPr id="2" name="Rectangle: Rounded Corners 1">
            <a:extLst>
              <a:ext uri="{FF2B5EF4-FFF2-40B4-BE49-F238E27FC236}">
                <a16:creationId xmlns:a16="http://schemas.microsoft.com/office/drawing/2014/main" id="{7D53423A-C3E4-AD90-8F4D-B803D2B1788D}"/>
              </a:ext>
            </a:extLst>
          </p:cNvPr>
          <p:cNvSpPr/>
          <p:nvPr/>
        </p:nvSpPr>
        <p:spPr>
          <a:xfrm>
            <a:off x="2540442" y="5220031"/>
            <a:ext cx="7112441" cy="116884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What are their differences  ? </a:t>
            </a:r>
          </a:p>
          <a:p>
            <a:pPr algn="ctr"/>
            <a:r>
              <a:rPr lang="en-US" dirty="0"/>
              <a:t>Social Constructionism vs Interpretivism vs Phenomenology </a:t>
            </a:r>
            <a:endParaRPr lang="en-GB" dirty="0"/>
          </a:p>
        </p:txBody>
      </p:sp>
    </p:spTree>
    <p:extLst>
      <p:ext uri="{BB962C8B-B14F-4D97-AF65-F5344CB8AC3E}">
        <p14:creationId xmlns:p14="http://schemas.microsoft.com/office/powerpoint/2010/main" val="3129367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ADC0447A-85E7-2AE5-64C2-13898006A000}"/>
              </a:ext>
            </a:extLst>
          </p:cNvPr>
          <p:cNvGraphicFramePr>
            <a:graphicFrameLocks noGrp="1"/>
          </p:cNvGraphicFramePr>
          <p:nvPr>
            <p:extLst>
              <p:ext uri="{D42A27DB-BD31-4B8C-83A1-F6EECF244321}">
                <p14:modId xmlns:p14="http://schemas.microsoft.com/office/powerpoint/2010/main" val="1402997621"/>
              </p:ext>
            </p:extLst>
          </p:nvPr>
        </p:nvGraphicFramePr>
        <p:xfrm>
          <a:off x="661595" y="1064892"/>
          <a:ext cx="10886939" cy="4000517"/>
        </p:xfrm>
        <a:graphic>
          <a:graphicData uri="http://schemas.openxmlformats.org/drawingml/2006/table">
            <a:tbl>
              <a:tblPr firstRow="1" firstCol="1" bandRow="1"/>
              <a:tblGrid>
                <a:gridCol w="1711164">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507006">
                <a:tc>
                  <a:txBody>
                    <a:bodyPr/>
                    <a:lstStyle/>
                    <a:p>
                      <a:pPr>
                        <a:lnSpc>
                          <a:spcPct val="115000"/>
                        </a:lnSpc>
                        <a:spcAft>
                          <a:spcPts val="800"/>
                        </a:spcAft>
                      </a:pPr>
                      <a:r>
                        <a:rPr lang="en-GB" sz="1500" b="1" kern="0" dirty="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1117353">
                <a:tc>
                  <a:txBody>
                    <a:bodyPr/>
                    <a:lstStyle/>
                    <a:p>
                      <a:pPr>
                        <a:lnSpc>
                          <a:spcPct val="115000"/>
                        </a:lnSpc>
                        <a:spcAft>
                          <a:spcPts val="800"/>
                        </a:spcAft>
                      </a:pPr>
                      <a:r>
                        <a:rPr lang="en-GB" sz="1500" b="1" kern="0" dirty="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2715899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BBD94-8D4A-F143-1B2A-C9375589812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B884A41-4DBA-5A11-C7A9-B2FC609FED98}"/>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01479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3384488-B5F0-AE6F-D6DB-D83CACCE4BA7}"/>
              </a:ext>
            </a:extLst>
          </p:cNvPr>
          <p:cNvPicPr>
            <a:picLocks noChangeAspect="1"/>
          </p:cNvPicPr>
          <p:nvPr/>
        </p:nvPicPr>
        <p:blipFill rotWithShape="1">
          <a:blip r:embed="rId2"/>
          <a:srcRect t="5609" b="13761"/>
          <a:stretch/>
        </p:blipFill>
        <p:spPr>
          <a:xfrm>
            <a:off x="20" y="1282"/>
            <a:ext cx="12191980" cy="6856718"/>
          </a:xfrm>
          <a:prstGeom prst="rect">
            <a:avLst/>
          </a:prstGeom>
        </p:spPr>
      </p:pic>
    </p:spTree>
    <p:extLst>
      <p:ext uri="{BB962C8B-B14F-4D97-AF65-F5344CB8AC3E}">
        <p14:creationId xmlns:p14="http://schemas.microsoft.com/office/powerpoint/2010/main" val="274316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C07A70-20D4-331B-DFA3-06CF629A0F4C}"/>
              </a:ext>
            </a:extLst>
          </p:cNvPr>
          <p:cNvPicPr>
            <a:picLocks noChangeAspect="1"/>
          </p:cNvPicPr>
          <p:nvPr/>
        </p:nvPicPr>
        <p:blipFill>
          <a:blip r:embed="rId2"/>
          <a:stretch>
            <a:fillRect/>
          </a:stretch>
        </p:blipFill>
        <p:spPr>
          <a:xfrm>
            <a:off x="3732965" y="0"/>
            <a:ext cx="4726069" cy="6858000"/>
          </a:xfrm>
          <a:prstGeom prst="rect">
            <a:avLst/>
          </a:prstGeom>
        </p:spPr>
      </p:pic>
    </p:spTree>
    <p:extLst>
      <p:ext uri="{BB962C8B-B14F-4D97-AF65-F5344CB8AC3E}">
        <p14:creationId xmlns:p14="http://schemas.microsoft.com/office/powerpoint/2010/main" val="368381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E298C-2127-85C7-74CB-9E758493E664}"/>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6045468-8ACE-74BE-6C06-C685F9D8BEF2}"/>
              </a:ext>
            </a:extLst>
          </p:cNvPr>
          <p:cNvGraphicFramePr>
            <a:graphicFrameLocks noGrp="1"/>
          </p:cNvGraphicFramePr>
          <p:nvPr>
            <p:extLst>
              <p:ext uri="{D42A27DB-BD31-4B8C-83A1-F6EECF244321}">
                <p14:modId xmlns:p14="http://schemas.microsoft.com/office/powerpoint/2010/main" val="4132305783"/>
              </p:ext>
            </p:extLst>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cxnSp>
        <p:nvCxnSpPr>
          <p:cNvPr id="6" name="Straight Arrow Connector 5">
            <a:extLst>
              <a:ext uri="{FF2B5EF4-FFF2-40B4-BE49-F238E27FC236}">
                <a16:creationId xmlns:a16="http://schemas.microsoft.com/office/drawing/2014/main" id="{89D88EB2-D92D-E9B1-5CFF-40DE2F235880}"/>
              </a:ext>
            </a:extLst>
          </p:cNvPr>
          <p:cNvCxnSpPr/>
          <p:nvPr/>
        </p:nvCxnSpPr>
        <p:spPr>
          <a:xfrm>
            <a:off x="274320" y="1064892"/>
            <a:ext cx="0" cy="4674726"/>
          </a:xfrm>
          <a:prstGeom prst="straightConnector1">
            <a:avLst/>
          </a:prstGeom>
          <a:ln w="76200">
            <a:solidFill>
              <a:schemeClr val="accent4">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401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34D2-0BA1-D83B-54BD-DC74ABAF706D}"/>
              </a:ext>
            </a:extLst>
          </p:cNvPr>
          <p:cNvSpPr>
            <a:spLocks noGrp="1"/>
          </p:cNvSpPr>
          <p:nvPr>
            <p:ph type="title"/>
          </p:nvPr>
        </p:nvSpPr>
        <p:spPr/>
        <p:txBody>
          <a:bodyPr/>
          <a:lstStyle/>
          <a:p>
            <a:r>
              <a:rPr lang="en-GB" dirty="0"/>
              <a:t>Similarities</a:t>
            </a:r>
          </a:p>
        </p:txBody>
      </p:sp>
      <p:sp>
        <p:nvSpPr>
          <p:cNvPr id="3" name="Content Placeholder 2">
            <a:extLst>
              <a:ext uri="{FF2B5EF4-FFF2-40B4-BE49-F238E27FC236}">
                <a16:creationId xmlns:a16="http://schemas.microsoft.com/office/drawing/2014/main" id="{2E67E744-8D20-6215-2625-29A132092680}"/>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All reject pure positivism and the idea of a single objective reality</a:t>
            </a:r>
          </a:p>
          <a:p>
            <a:pPr algn="l">
              <a:buFont typeface="Arial" panose="020B0604020202020204" pitchFamily="34" charset="0"/>
              <a:buChar char="•"/>
            </a:pPr>
            <a:r>
              <a:rPr lang="en-GB" b="0" i="0" dirty="0">
                <a:solidFill>
                  <a:srgbClr val="1C1917"/>
                </a:solidFill>
                <a:effectLst/>
                <a:latin typeface="-apple-system"/>
              </a:rPr>
              <a:t>All focus on meaning-making rather than discovering absolute truths</a:t>
            </a:r>
          </a:p>
          <a:p>
            <a:pPr algn="l">
              <a:buFont typeface="Arial" panose="020B0604020202020204" pitchFamily="34" charset="0"/>
              <a:buChar char="•"/>
            </a:pPr>
            <a:r>
              <a:rPr lang="en-GB" b="0" i="0" dirty="0">
                <a:solidFill>
                  <a:srgbClr val="1C1917"/>
                </a:solidFill>
                <a:effectLst/>
                <a:latin typeface="-apple-system"/>
              </a:rPr>
              <a:t>All commonly use qualitative research methods</a:t>
            </a:r>
          </a:p>
          <a:p>
            <a:pPr algn="l">
              <a:buFont typeface="Arial" panose="020B0604020202020204" pitchFamily="34" charset="0"/>
              <a:buChar char="•"/>
            </a:pPr>
            <a:r>
              <a:rPr lang="en-GB" b="0" i="0" dirty="0">
                <a:solidFill>
                  <a:srgbClr val="1C1917"/>
                </a:solidFill>
                <a:effectLst/>
                <a:latin typeface="-apple-system"/>
              </a:rPr>
              <a:t>All value subjective human experience and interpretation</a:t>
            </a:r>
          </a:p>
          <a:p>
            <a:pPr marL="0" indent="0" algn="l">
              <a:buNone/>
            </a:pPr>
            <a:endParaRPr lang="en-GB" b="0" i="0" dirty="0">
              <a:solidFill>
                <a:srgbClr val="1C1917"/>
              </a:solidFill>
              <a:effectLst/>
              <a:latin typeface="-apple-system"/>
            </a:endParaRPr>
          </a:p>
          <a:p>
            <a:endParaRPr lang="en-GB" dirty="0"/>
          </a:p>
        </p:txBody>
      </p:sp>
    </p:spTree>
    <p:extLst>
      <p:ext uri="{BB962C8B-B14F-4D97-AF65-F5344CB8AC3E}">
        <p14:creationId xmlns:p14="http://schemas.microsoft.com/office/powerpoint/2010/main" val="1367864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B4A6C-BB68-4F3B-AA67-3271E661EC2E}"/>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4C3AE174-F536-E0F7-0FD4-1DA175551479}"/>
              </a:ext>
            </a:extLst>
          </p:cNvPr>
          <p:cNvSpPr>
            <a:spLocks noGrp="1"/>
          </p:cNvSpPr>
          <p:nvPr>
            <p:ph idx="1"/>
          </p:nvPr>
        </p:nvSpPr>
        <p:spPr/>
        <p:txBody>
          <a:bodyPr/>
          <a:lstStyle/>
          <a:p>
            <a:r>
              <a:rPr lang="en-GB" dirty="0"/>
              <a:t>Interpretivism and Social Constructionism are distinct paradigms (not one encompassing the other)</a:t>
            </a:r>
          </a:p>
          <a:p>
            <a:r>
              <a:rPr lang="en-GB" dirty="0"/>
              <a:t>Constructivism is an approach within the interpretivist paradigm focusing on individual meaning-making</a:t>
            </a:r>
          </a:p>
          <a:p>
            <a:r>
              <a:rPr lang="en-GB" dirty="0"/>
              <a:t>Social Constructionism emphasizes meaning created through social interaction and language</a:t>
            </a:r>
          </a:p>
          <a:p>
            <a:r>
              <a:rPr lang="en-GB" dirty="0"/>
              <a:t>Phenomenology can be informed by both paradigms but has a distinct focus on lived experience</a:t>
            </a:r>
          </a:p>
        </p:txBody>
      </p:sp>
    </p:spTree>
    <p:extLst>
      <p:ext uri="{BB962C8B-B14F-4D97-AF65-F5344CB8AC3E}">
        <p14:creationId xmlns:p14="http://schemas.microsoft.com/office/powerpoint/2010/main" val="1918141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992DD-211F-2C70-F0F4-8C9D25F41BD7}"/>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14EFBCBD-71E1-30B2-636D-1F49C0BEDB11}"/>
              </a:ext>
            </a:extLst>
          </p:cNvPr>
          <p:cNvGraphicFramePr>
            <a:graphicFrameLocks noGrp="1"/>
          </p:cNvGraphicFramePr>
          <p:nvPr>
            <p:extLst>
              <p:ext uri="{D42A27DB-BD31-4B8C-83A1-F6EECF244321}">
                <p14:modId xmlns:p14="http://schemas.microsoft.com/office/powerpoint/2010/main" val="2416594200"/>
              </p:ext>
            </p:extLst>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1020397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0F657-0AAB-D9D2-DFF9-949875743E33}"/>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Each approach would produce different insights about employee turnover. For example:</a:t>
            </a:r>
            <a:br>
              <a:rPr lang="en-GB" sz="2500">
                <a:solidFill>
                  <a:srgbClr val="FFFFFF"/>
                </a:solidFill>
              </a:rPr>
            </a:br>
            <a:endParaRPr lang="en-GB" sz="2500">
              <a:solidFill>
                <a:srgbClr val="FFFFFF"/>
              </a:solidFill>
            </a:endParaRPr>
          </a:p>
        </p:txBody>
      </p:sp>
      <p:graphicFrame>
        <p:nvGraphicFramePr>
          <p:cNvPr id="5" name="Content Placeholder 2">
            <a:extLst>
              <a:ext uri="{FF2B5EF4-FFF2-40B4-BE49-F238E27FC236}">
                <a16:creationId xmlns:a16="http://schemas.microsoft.com/office/drawing/2014/main" id="{8B773A72-A088-AB09-CAC9-4BE2DEBBCE44}"/>
              </a:ext>
            </a:extLst>
          </p:cNvPr>
          <p:cNvGraphicFramePr>
            <a:graphicFrameLocks noGrp="1"/>
          </p:cNvGraphicFramePr>
          <p:nvPr>
            <p:ph idx="1"/>
            <p:extLst>
              <p:ext uri="{D42A27DB-BD31-4B8C-83A1-F6EECF244321}">
                <p14:modId xmlns:p14="http://schemas.microsoft.com/office/powerpoint/2010/main" val="191115091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5640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EC6179E-961B-667B-51F2-D1AB4A21C14B}"/>
              </a:ext>
            </a:extLst>
          </p:cNvPr>
          <p:cNvGraphicFramePr>
            <a:graphicFrameLocks noGrp="1"/>
          </p:cNvGraphicFramePr>
          <p:nvPr>
            <p:extLst>
              <p:ext uri="{D42A27DB-BD31-4B8C-83A1-F6EECF244321}">
                <p14:modId xmlns:p14="http://schemas.microsoft.com/office/powerpoint/2010/main" val="3344372317"/>
              </p:ext>
            </p:extLst>
          </p:nvPr>
        </p:nvGraphicFramePr>
        <p:xfrm>
          <a:off x="1144141" y="643467"/>
          <a:ext cx="9903719" cy="5571067"/>
        </p:xfrm>
        <a:graphic>
          <a:graphicData uri="http://schemas.openxmlformats.org/drawingml/2006/table">
            <a:tbl>
              <a:tblPr firstRow="1" firstCol="1" bandRow="1"/>
              <a:tblGrid>
                <a:gridCol w="2859078">
                  <a:extLst>
                    <a:ext uri="{9D8B030D-6E8A-4147-A177-3AD203B41FA5}">
                      <a16:colId xmlns:a16="http://schemas.microsoft.com/office/drawing/2014/main" val="3468966088"/>
                    </a:ext>
                  </a:extLst>
                </a:gridCol>
                <a:gridCol w="3488739">
                  <a:extLst>
                    <a:ext uri="{9D8B030D-6E8A-4147-A177-3AD203B41FA5}">
                      <a16:colId xmlns:a16="http://schemas.microsoft.com/office/drawing/2014/main" val="3148971351"/>
                    </a:ext>
                  </a:extLst>
                </a:gridCol>
                <a:gridCol w="3555902">
                  <a:extLst>
                    <a:ext uri="{9D8B030D-6E8A-4147-A177-3AD203B41FA5}">
                      <a16:colId xmlns:a16="http://schemas.microsoft.com/office/drawing/2014/main" val="657520421"/>
                    </a:ext>
                  </a:extLst>
                </a:gridCol>
              </a:tblGrid>
              <a:tr h="613709">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Basic Business Example for Employee Turnover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6095432"/>
                  </a:ext>
                </a:extLst>
              </a:tr>
              <a:tr h="1447883">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People see reality differently based on their own viewpoint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797259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Reality is created by groups through shared talk and interaction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1963995"/>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Constructivism (Within Interpretivism)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Each person builds their own understanding from their experiences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969048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Focuses on what an experience feels like firsthand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31590925"/>
                  </a:ext>
                </a:extLst>
              </a:tr>
            </a:tbl>
          </a:graphicData>
        </a:graphic>
      </p:graphicFrame>
    </p:spTree>
    <p:extLst>
      <p:ext uri="{BB962C8B-B14F-4D97-AF65-F5344CB8AC3E}">
        <p14:creationId xmlns:p14="http://schemas.microsoft.com/office/powerpoint/2010/main" val="1420516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2B5B-0BFF-ABB0-C749-F76710C82678}"/>
              </a:ext>
            </a:extLst>
          </p:cNvPr>
          <p:cNvSpPr>
            <a:spLocks noGrp="1"/>
          </p:cNvSpPr>
          <p:nvPr>
            <p:ph type="title"/>
          </p:nvPr>
        </p:nvSpPr>
        <p:spPr/>
        <p:txBody>
          <a:bodyPr/>
          <a:lstStyle/>
          <a:p>
            <a:r>
              <a:rPr lang="en-GB" dirty="0"/>
              <a:t>Distinctions</a:t>
            </a:r>
          </a:p>
        </p:txBody>
      </p:sp>
      <p:sp>
        <p:nvSpPr>
          <p:cNvPr id="3" name="Content Placeholder 2">
            <a:extLst>
              <a:ext uri="{FF2B5EF4-FFF2-40B4-BE49-F238E27FC236}">
                <a16:creationId xmlns:a16="http://schemas.microsoft.com/office/drawing/2014/main" id="{843EEFF7-0D61-1FF1-0941-88F43E2AD5C3}"/>
              </a:ext>
            </a:extLst>
          </p:cNvPr>
          <p:cNvSpPr>
            <a:spLocks noGrp="1"/>
          </p:cNvSpPr>
          <p:nvPr>
            <p:ph idx="1"/>
          </p:nvPr>
        </p:nvSpPr>
        <p:spPr/>
        <p:txBody>
          <a:bodyPr/>
          <a:lstStyle/>
          <a:p>
            <a:r>
              <a:rPr lang="en-GB" dirty="0"/>
              <a:t>Interpretivism: Individual perspectives vary ("I'm leaving for better pay" vs. "I'm leaving for better hours")</a:t>
            </a:r>
          </a:p>
          <a:p>
            <a:r>
              <a:rPr lang="en-GB" dirty="0"/>
              <a:t>Social Constructionism: Group-created meanings ("Our team believes management doesn't care about workers")</a:t>
            </a:r>
          </a:p>
          <a:p>
            <a:r>
              <a:rPr lang="en-GB" dirty="0"/>
              <a:t>Constructivism: Personal meaning from past experiences ("Because I've been laid off before, I don't trust job security here")</a:t>
            </a:r>
          </a:p>
          <a:p>
            <a:r>
              <a:rPr lang="en-GB" dirty="0"/>
              <a:t>Phenomenology: Direct lived experience ("The constant noise makes me feel anxious and exhausted by day's end")</a:t>
            </a:r>
          </a:p>
        </p:txBody>
      </p:sp>
    </p:spTree>
    <p:extLst>
      <p:ext uri="{BB962C8B-B14F-4D97-AF65-F5344CB8AC3E}">
        <p14:creationId xmlns:p14="http://schemas.microsoft.com/office/powerpoint/2010/main" val="2220551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F50C-A6E2-4D10-F5B1-C93F145E91FC}"/>
              </a:ext>
            </a:extLst>
          </p:cNvPr>
          <p:cNvSpPr>
            <a:spLocks noGrp="1"/>
          </p:cNvSpPr>
          <p:nvPr>
            <p:ph type="title"/>
          </p:nvPr>
        </p:nvSpPr>
        <p:spPr/>
        <p:txBody>
          <a:bodyPr/>
          <a:lstStyle/>
          <a:p>
            <a:r>
              <a:rPr lang="en-GB" dirty="0"/>
              <a:t>Constructivism - roots in psychology/education</a:t>
            </a:r>
          </a:p>
        </p:txBody>
      </p:sp>
      <p:sp>
        <p:nvSpPr>
          <p:cNvPr id="3" name="Content Placeholder 2">
            <a:extLst>
              <a:ext uri="{FF2B5EF4-FFF2-40B4-BE49-F238E27FC236}">
                <a16:creationId xmlns:a16="http://schemas.microsoft.com/office/drawing/2014/main" id="{D028AF49-FF0A-A2EE-50A5-32BEA7656492}"/>
              </a:ext>
            </a:extLst>
          </p:cNvPr>
          <p:cNvSpPr>
            <a:spLocks noGrp="1"/>
          </p:cNvSpPr>
          <p:nvPr>
            <p:ph idx="1"/>
          </p:nvPr>
        </p:nvSpPr>
        <p:spPr/>
        <p:txBody>
          <a:bodyPr>
            <a:normAutofit fontScale="70000" lnSpcReduction="20000"/>
          </a:bodyPr>
          <a:lstStyle/>
          <a:p>
            <a:r>
              <a:rPr lang="en-GB" dirty="0"/>
              <a:t>Constructivism is about how people actively build (or construct) their own understanding of reality based on their experiences and mental frameworks. While this includes past experiences, it's broader than that.</a:t>
            </a:r>
          </a:p>
          <a:p>
            <a:r>
              <a:rPr lang="en-GB" dirty="0"/>
              <a:t>The core of constructivism is that:</a:t>
            </a:r>
          </a:p>
          <a:p>
            <a:pPr>
              <a:buFont typeface="+mj-lt"/>
              <a:buAutoNum type="arabicPeriod"/>
            </a:pPr>
            <a:r>
              <a:rPr lang="en-GB" dirty="0"/>
              <a:t>People aren't passive receivers of information - they actively create meaning</a:t>
            </a:r>
          </a:p>
          <a:p>
            <a:pPr>
              <a:buFont typeface="+mj-lt"/>
              <a:buAutoNum type="arabicPeriod"/>
            </a:pPr>
            <a:r>
              <a:rPr lang="en-GB" dirty="0"/>
              <a:t>New experiences are interpreted through existing mental structures</a:t>
            </a:r>
          </a:p>
          <a:p>
            <a:pPr>
              <a:buFont typeface="+mj-lt"/>
              <a:buAutoNum type="arabicPeriod"/>
            </a:pPr>
            <a:r>
              <a:rPr lang="en-GB" dirty="0"/>
              <a:t>People continuously revise their understanding as they encounter new situations</a:t>
            </a:r>
          </a:p>
          <a:p>
            <a:r>
              <a:rPr lang="en-GB" dirty="0"/>
              <a:t>A factory worker interprets management's new efficiency program based on their own mental framework. If they generally trust management, they might see it as a positive development to secure jobs. If they've developed a sceptical view of authority, they might interpret the same program as a threat to their position - regardless of management's intentions.</a:t>
            </a:r>
          </a:p>
          <a:p>
            <a:r>
              <a:rPr lang="en-GB" dirty="0"/>
              <a:t>The focus is on how the worker actively constructs meaning from the situation, filtering it through their own mental structures - which includes, but isn't limited to, past experiences.</a:t>
            </a:r>
          </a:p>
          <a:p>
            <a:endParaRPr lang="en-GB" dirty="0"/>
          </a:p>
        </p:txBody>
      </p:sp>
    </p:spTree>
    <p:extLst>
      <p:ext uri="{BB962C8B-B14F-4D97-AF65-F5344CB8AC3E}">
        <p14:creationId xmlns:p14="http://schemas.microsoft.com/office/powerpoint/2010/main" val="2744756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FE0B9F-D69A-A2A6-0176-0B92541342C7}"/>
              </a:ext>
            </a:extLst>
          </p:cNvPr>
          <p:cNvPicPr>
            <a:picLocks noChangeAspect="1"/>
          </p:cNvPicPr>
          <p:nvPr/>
        </p:nvPicPr>
        <p:blipFill rotWithShape="1">
          <a:blip r:embed="rId2"/>
          <a:srcRect b="2902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C4623-DF97-48B2-8943-9B67F992DCB7}"/>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I am only interested in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138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DBB2AB-87D8-71ED-0727-BA0799BDCA2E}"/>
              </a:ext>
            </a:extLst>
          </p:cNvPr>
          <p:cNvSpPr>
            <a:spLocks noGrp="1"/>
          </p:cNvSpPr>
          <p:nvPr>
            <p:ph type="title"/>
          </p:nvPr>
        </p:nvSpPr>
        <p:spPr/>
        <p:txBody>
          <a:bodyPr/>
          <a:lstStyle/>
          <a:p>
            <a:r>
              <a:rPr lang="en-GB" dirty="0"/>
              <a:t>Interpretivism and social constructionism</a:t>
            </a:r>
          </a:p>
        </p:txBody>
      </p:sp>
      <p:sp>
        <p:nvSpPr>
          <p:cNvPr id="4" name="Content Placeholder 3">
            <a:extLst>
              <a:ext uri="{FF2B5EF4-FFF2-40B4-BE49-F238E27FC236}">
                <a16:creationId xmlns:a16="http://schemas.microsoft.com/office/drawing/2014/main" id="{CA6613B3-01C7-D301-2A60-BB2D2F1D0CC8}"/>
              </a:ext>
            </a:extLst>
          </p:cNvPr>
          <p:cNvSpPr>
            <a:spLocks noGrp="1"/>
          </p:cNvSpPr>
          <p:nvPr>
            <p:ph idx="1"/>
          </p:nvPr>
        </p:nvSpPr>
        <p:spPr/>
        <p:txBody>
          <a:bodyPr/>
          <a:lstStyle/>
          <a:p>
            <a:r>
              <a:rPr lang="en-GB" dirty="0"/>
              <a:t>Interpretivism: </a:t>
            </a:r>
          </a:p>
          <a:p>
            <a:r>
              <a:rPr lang="en-GB" dirty="0"/>
              <a:t>How do you personally define “success.” Everyone will have a different answer because it’s subjective.</a:t>
            </a:r>
          </a:p>
          <a:p>
            <a:r>
              <a:rPr lang="en-GB" dirty="0"/>
              <a:t>Social Constructionism: </a:t>
            </a:r>
          </a:p>
          <a:p>
            <a:r>
              <a:rPr lang="en-GB" dirty="0"/>
              <a:t>How does your workplace defines “success.” This is likely a shared idea that’s been constructed through team discussions, policies, and culture.</a:t>
            </a:r>
          </a:p>
          <a:p>
            <a:endParaRPr lang="en-GB" dirty="0"/>
          </a:p>
        </p:txBody>
      </p:sp>
    </p:spTree>
    <p:extLst>
      <p:ext uri="{BB962C8B-B14F-4D97-AF65-F5344CB8AC3E}">
        <p14:creationId xmlns:p14="http://schemas.microsoft.com/office/powerpoint/2010/main" val="642579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696F-EC42-312A-D107-5E0EBA4D17E8}"/>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83B21E10-D599-04EA-5DF8-87E711DF1315}"/>
              </a:ext>
            </a:extLst>
          </p:cNvPr>
          <p:cNvSpPr>
            <a:spLocks noGrp="1"/>
          </p:cNvSpPr>
          <p:nvPr>
            <p:ph idx="1"/>
          </p:nvPr>
        </p:nvSpPr>
        <p:spPr/>
        <p:txBody>
          <a:bodyPr/>
          <a:lstStyle/>
          <a:p>
            <a:r>
              <a:rPr lang="en-GB" dirty="0"/>
              <a:t>Interpretivism helps students understand the complexity of individual experiences in business and management. For example, why do some employees thrive under a certain leadership style while others don’t?</a:t>
            </a:r>
          </a:p>
          <a:p>
            <a:r>
              <a:rPr lang="en-GB" dirty="0"/>
              <a:t>Social Constructionism helps students understand how organisational culture and norms are created and maintained. For example, how does a company develop its values, and how do employees collectively buy into them?</a:t>
            </a:r>
          </a:p>
          <a:p>
            <a:endParaRPr lang="en-GB" dirty="0"/>
          </a:p>
        </p:txBody>
      </p:sp>
    </p:spTree>
    <p:extLst>
      <p:ext uri="{BB962C8B-B14F-4D97-AF65-F5344CB8AC3E}">
        <p14:creationId xmlns:p14="http://schemas.microsoft.com/office/powerpoint/2010/main" val="582562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4A43C4-35F5-99F1-8EA7-940B2FE47AEE}"/>
              </a:ext>
            </a:extLst>
          </p:cNvPr>
          <p:cNvPicPr>
            <a:picLocks noChangeAspect="1"/>
          </p:cNvPicPr>
          <p:nvPr/>
        </p:nvPicPr>
        <p:blipFill>
          <a:blip r:embed="rId2"/>
          <a:stretch>
            <a:fillRect/>
          </a:stretch>
        </p:blipFill>
        <p:spPr>
          <a:xfrm>
            <a:off x="300000" y="0"/>
            <a:ext cx="11592000" cy="6858000"/>
          </a:xfrm>
          <a:prstGeom prst="rect">
            <a:avLst/>
          </a:prstGeom>
        </p:spPr>
      </p:pic>
      <p:cxnSp>
        <p:nvCxnSpPr>
          <p:cNvPr id="4" name="Straight Arrow Connector 3">
            <a:extLst>
              <a:ext uri="{FF2B5EF4-FFF2-40B4-BE49-F238E27FC236}">
                <a16:creationId xmlns:a16="http://schemas.microsoft.com/office/drawing/2014/main" id="{F851F0EB-6002-5DF3-BE3B-789553B86800}"/>
              </a:ext>
            </a:extLst>
          </p:cNvPr>
          <p:cNvCxnSpPr/>
          <p:nvPr/>
        </p:nvCxnSpPr>
        <p:spPr>
          <a:xfrm>
            <a:off x="623477" y="384129"/>
            <a:ext cx="3086100" cy="99060"/>
          </a:xfrm>
          <a:prstGeom prst="straightConnector1">
            <a:avLst/>
          </a:prstGeom>
          <a:ln w="762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107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paper with text on it&#10;&#10;Description automatically generated">
            <a:extLst>
              <a:ext uri="{FF2B5EF4-FFF2-40B4-BE49-F238E27FC236}">
                <a16:creationId xmlns:a16="http://schemas.microsoft.com/office/drawing/2014/main" id="{A7981305-35C8-7B00-CD29-89741D9537B1}"/>
              </a:ext>
            </a:extLst>
          </p:cNvPr>
          <p:cNvPicPr>
            <a:picLocks noChangeAspect="1"/>
          </p:cNvPicPr>
          <p:nvPr/>
        </p:nvPicPr>
        <p:blipFill rotWithShape="1">
          <a:blip r:embed="rId2"/>
          <a:srcRect l="16175" t="5111" r="-4801" b="37000"/>
          <a:stretch/>
        </p:blipFill>
        <p:spPr>
          <a:xfrm>
            <a:off x="2886923" y="643466"/>
            <a:ext cx="6418153" cy="5571067"/>
          </a:xfrm>
          <a:prstGeom prst="rect">
            <a:avLst/>
          </a:prstGeom>
        </p:spPr>
      </p:pic>
      <p:cxnSp>
        <p:nvCxnSpPr>
          <p:cNvPr id="4" name="Straight Connector 3">
            <a:extLst>
              <a:ext uri="{FF2B5EF4-FFF2-40B4-BE49-F238E27FC236}">
                <a16:creationId xmlns:a16="http://schemas.microsoft.com/office/drawing/2014/main" id="{EF45F88B-E372-8634-DB6B-BD430AD03F73}"/>
              </a:ext>
            </a:extLst>
          </p:cNvPr>
          <p:cNvCxnSpPr/>
          <p:nvPr/>
        </p:nvCxnSpPr>
        <p:spPr>
          <a:xfrm>
            <a:off x="259080" y="1600200"/>
            <a:ext cx="2910840" cy="464820"/>
          </a:xfrm>
          <a:prstGeom prst="line">
            <a:avLst/>
          </a:prstGeom>
          <a:ln w="762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273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FEA8FF-75AD-CC4E-6A64-C6D2CB71783D}"/>
              </a:ext>
            </a:extLst>
          </p:cNvPr>
          <p:cNvSpPr>
            <a:spLocks noGrp="1"/>
          </p:cNvSpPr>
          <p:nvPr>
            <p:ph type="title"/>
          </p:nvPr>
        </p:nvSpPr>
        <p:spPr>
          <a:xfrm>
            <a:off x="1028700" y="1967266"/>
            <a:ext cx="2628900" cy="2547257"/>
          </a:xfrm>
          <a:noFill/>
        </p:spPr>
        <p:txBody>
          <a:bodyPr anchor="ctr">
            <a:normAutofit/>
          </a:bodyPr>
          <a:lstStyle/>
          <a:p>
            <a:pPr algn="ctr"/>
            <a:r>
              <a:rPr lang="en-GB" sz="3600">
                <a:solidFill>
                  <a:srgbClr val="FFFFFF"/>
                </a:solidFill>
              </a:rPr>
              <a:t>Flynn</a:t>
            </a:r>
          </a:p>
        </p:txBody>
      </p:sp>
      <p:pic>
        <p:nvPicPr>
          <p:cNvPr id="2050" name="Picture 2" descr="A 15‐Year Content Analysis of Three Qualitative Research Traditions - Flynn  - 2019 - Counselor Education and Supervision - Wiley Online Library">
            <a:extLst>
              <a:ext uri="{FF2B5EF4-FFF2-40B4-BE49-F238E27FC236}">
                <a16:creationId xmlns:a16="http://schemas.microsoft.com/office/drawing/2014/main" id="{962C1CDA-1205-B378-5563-B51F58A426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67281" y="643466"/>
            <a:ext cx="5800769"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324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64660-418C-7FC2-93B7-C1B588F6F982}"/>
              </a:ext>
            </a:extLst>
          </p:cNvPr>
          <p:cNvSpPr>
            <a:spLocks noGrp="1"/>
          </p:cNvSpPr>
          <p:nvPr>
            <p:ph type="title"/>
          </p:nvPr>
        </p:nvSpPr>
        <p:spPr/>
        <p:txBody>
          <a:bodyPr/>
          <a:lstStyle/>
          <a:p>
            <a:r>
              <a:rPr lang="en-GB" err="1"/>
              <a:t>Coutas</a:t>
            </a:r>
            <a:endParaRPr lang="en-GB"/>
          </a:p>
        </p:txBody>
      </p:sp>
      <p:sp>
        <p:nvSpPr>
          <p:cNvPr id="3" name="Content Placeholder 2">
            <a:extLst>
              <a:ext uri="{FF2B5EF4-FFF2-40B4-BE49-F238E27FC236}">
                <a16:creationId xmlns:a16="http://schemas.microsoft.com/office/drawing/2014/main" id="{E48F8E3F-8ACA-AE43-D70B-80B5D6D3D6C6}"/>
              </a:ext>
            </a:extLst>
          </p:cNvPr>
          <p:cNvSpPr>
            <a:spLocks noGrp="1"/>
          </p:cNvSpPr>
          <p:nvPr>
            <p:ph idx="1"/>
          </p:nvPr>
        </p:nvSpPr>
        <p:spPr/>
        <p:txBody>
          <a:bodyPr/>
          <a:lstStyle/>
          <a:p>
            <a:r>
              <a:rPr lang="en-GB" b="1" err="1">
                <a:solidFill>
                  <a:srgbClr val="FFC000"/>
                </a:solidFill>
              </a:rPr>
              <a:t>Coutas</a:t>
            </a:r>
            <a:r>
              <a:rPr lang="en-GB" b="1">
                <a:solidFill>
                  <a:srgbClr val="FFC000"/>
                </a:solidFill>
              </a:rPr>
              <a:t> (2009) suggests that constructivism and constructionism are two words that can be used interchangeably. </a:t>
            </a:r>
            <a:r>
              <a:rPr lang="en-GB"/>
              <a:t>Constructivism foregrounds the individual in the social setting whereas constructionism foregrounds the social setting (Vygotsky and </a:t>
            </a:r>
            <a:r>
              <a:rPr lang="en-GB" err="1"/>
              <a:t>Leontiev</a:t>
            </a:r>
            <a:r>
              <a:rPr lang="en-GB"/>
              <a:t> in Robbins, 2003). In constructivism, there is more emphasis on the meaning-making of the individual mind in relation to the environment; individuals actively construct new knowledge as they interact with the environment (</a:t>
            </a:r>
            <a:r>
              <a:rPr lang="en-GB" err="1"/>
              <a:t>Coutas</a:t>
            </a:r>
            <a:r>
              <a:rPr lang="en-GB"/>
              <a:t>, 2009).</a:t>
            </a:r>
          </a:p>
        </p:txBody>
      </p:sp>
    </p:spTree>
    <p:extLst>
      <p:ext uri="{BB962C8B-B14F-4D97-AF65-F5344CB8AC3E}">
        <p14:creationId xmlns:p14="http://schemas.microsoft.com/office/powerpoint/2010/main" val="32797579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36FAAD1-FBA6-6FE5-010F-D928B51809BF}"/>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Today’s focus</a:t>
            </a:r>
          </a:p>
        </p:txBody>
      </p:sp>
      <p:graphicFrame>
        <p:nvGraphicFramePr>
          <p:cNvPr id="5" name="Diagram 4">
            <a:extLst>
              <a:ext uri="{FF2B5EF4-FFF2-40B4-BE49-F238E27FC236}">
                <a16:creationId xmlns:a16="http://schemas.microsoft.com/office/drawing/2014/main" id="{4CA4512A-4C80-A481-898B-440D9F80081F}"/>
              </a:ext>
            </a:extLst>
          </p:cNvPr>
          <p:cNvGraphicFramePr/>
          <p:nvPr>
            <p:extLst>
              <p:ext uri="{D42A27DB-BD31-4B8C-83A1-F6EECF244321}">
                <p14:modId xmlns:p14="http://schemas.microsoft.com/office/powerpoint/2010/main" val="789929906"/>
              </p:ext>
            </p:extLst>
          </p:nvPr>
        </p:nvGraphicFramePr>
        <p:xfrm>
          <a:off x="3352800" y="1828800"/>
          <a:ext cx="7239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3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a:effectLst/>
                <a:latin typeface="-apple-system"/>
              </a:rPr>
              <a:t>Postpositivism</a:t>
            </a: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869168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dirty="0" err="1">
                <a:effectLst/>
                <a:latin typeface="-apple-system"/>
              </a:rPr>
              <a:t>Postpositivism</a:t>
            </a:r>
            <a:endParaRPr lang="en-GB" sz="1700" b="0" i="0" dirty="0">
              <a:effectLst/>
              <a:latin typeface="-apple-system"/>
            </a:endParaRPr>
          </a:p>
          <a:p>
            <a:pPr>
              <a:buFont typeface="Arial" panose="020B0604020202020204" pitchFamily="34" charset="0"/>
              <a:buChar char="•"/>
            </a:pPr>
            <a:r>
              <a:rPr lang="en-GB" sz="1700" b="1" i="0" dirty="0">
                <a:effectLst/>
                <a:latin typeface="-apple-system"/>
              </a:rPr>
              <a:t>Interpretivism</a:t>
            </a:r>
          </a:p>
          <a:p>
            <a:pPr>
              <a:buFont typeface="Arial" panose="020B0604020202020204" pitchFamily="34" charset="0"/>
              <a:buChar char="•"/>
            </a:pPr>
            <a:r>
              <a:rPr lang="en-GB" sz="1700" b="1" i="0" dirty="0">
                <a:effectLst/>
                <a:latin typeface="-apple-system"/>
              </a:rPr>
              <a:t>Constructionism</a:t>
            </a:r>
          </a:p>
          <a:p>
            <a:pPr>
              <a:buFont typeface="Arial" panose="020B0604020202020204" pitchFamily="34" charset="0"/>
              <a:buChar char="•"/>
            </a:pPr>
            <a:r>
              <a:rPr lang="en-GB" sz="1700" b="1" i="0" dirty="0">
                <a:effectLst/>
                <a:latin typeface="-apple-system"/>
              </a:rPr>
              <a:t>Phenomenology</a:t>
            </a:r>
          </a:p>
          <a:p>
            <a:pPr>
              <a:buFont typeface="Arial" panose="020B0604020202020204" pitchFamily="34" charset="0"/>
              <a:buChar char="•"/>
            </a:pPr>
            <a:r>
              <a:rPr lang="en-GB" sz="1700" b="0" i="0" dirty="0">
                <a:effectLst/>
                <a:latin typeface="-apple-system"/>
              </a:rPr>
              <a:t>Hermeneutics</a:t>
            </a:r>
          </a:p>
          <a:p>
            <a:pPr>
              <a:buFont typeface="Arial" panose="020B0604020202020204" pitchFamily="34" charset="0"/>
              <a:buChar char="•"/>
            </a:pPr>
            <a:r>
              <a:rPr lang="en-GB" sz="1700" b="0" i="0" dirty="0">
                <a:effectLst/>
                <a:latin typeface="-apple-system"/>
              </a:rPr>
              <a:t>Critical Theory</a:t>
            </a:r>
          </a:p>
          <a:p>
            <a:pPr>
              <a:buFont typeface="Arial" panose="020B0604020202020204" pitchFamily="34" charset="0"/>
              <a:buChar char="•"/>
            </a:pPr>
            <a:r>
              <a:rPr lang="en-GB" sz="1700" b="0" i="0" dirty="0">
                <a:effectLst/>
                <a:latin typeface="-apple-system"/>
              </a:rPr>
              <a:t>Feminist Theory</a:t>
            </a:r>
          </a:p>
          <a:p>
            <a:pPr marL="742950" lvl="1" indent="-285750">
              <a:buFont typeface="Arial" panose="020B0604020202020204" pitchFamily="34" charset="0"/>
              <a:buChar char="•"/>
            </a:pPr>
            <a:r>
              <a:rPr lang="en-GB" sz="1700" b="0" i="0" dirty="0">
                <a:effectLst/>
                <a:latin typeface="-apple-system"/>
              </a:rPr>
              <a:t>Liberal feminism</a:t>
            </a:r>
          </a:p>
          <a:p>
            <a:pPr marL="742950" lvl="1" indent="-285750">
              <a:buFont typeface="Arial" panose="020B0604020202020204" pitchFamily="34" charset="0"/>
              <a:buChar char="•"/>
            </a:pPr>
            <a:r>
              <a:rPr lang="en-GB" sz="1700" b="0" i="0" dirty="0">
                <a:effectLst/>
                <a:latin typeface="-apple-system"/>
              </a:rPr>
              <a:t>Radical feminism</a:t>
            </a:r>
          </a:p>
          <a:p>
            <a:pPr marL="742950" lvl="1" indent="-285750">
              <a:buFont typeface="Arial" panose="020B0604020202020204" pitchFamily="34" charset="0"/>
              <a:buChar char="•"/>
            </a:pPr>
            <a:r>
              <a:rPr lang="en-GB" sz="1700" b="0" i="0" dirty="0">
                <a:effectLst/>
                <a:latin typeface="-apple-system"/>
              </a:rPr>
              <a:t>Socialist feminism</a:t>
            </a:r>
          </a:p>
          <a:p>
            <a:pPr>
              <a:buFont typeface="Arial" panose="020B0604020202020204" pitchFamily="34" charset="0"/>
              <a:buChar char="•"/>
            </a:pPr>
            <a:r>
              <a:rPr lang="en-GB" sz="1700" b="0" i="0" dirty="0">
                <a:effectLst/>
                <a:latin typeface="-apple-system"/>
              </a:rPr>
              <a:t>Critical Race Theory</a:t>
            </a:r>
          </a:p>
          <a:p>
            <a:pPr>
              <a:buFont typeface="Arial" panose="020B0604020202020204" pitchFamily="34" charset="0"/>
              <a:buChar char="•"/>
            </a:pPr>
            <a:r>
              <a:rPr lang="en-GB" sz="1700" b="0" i="0" dirty="0">
                <a:effectLst/>
                <a:latin typeface="-apple-system"/>
              </a:rPr>
              <a:t>Marxism</a:t>
            </a:r>
          </a:p>
          <a:p>
            <a:endParaRPr lang="en-GB" sz="1700" dirty="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dirty="0">
                <a:effectLst/>
                <a:latin typeface="-apple-system"/>
              </a:rPr>
              <a:t>Postcolonial Theory</a:t>
            </a:r>
          </a:p>
          <a:p>
            <a:pPr>
              <a:buFont typeface="Arial" panose="020B0604020202020204" pitchFamily="34" charset="0"/>
              <a:buChar char="•"/>
            </a:pPr>
            <a:r>
              <a:rPr lang="en-GB" sz="2000" b="0" i="0" dirty="0">
                <a:effectLst/>
                <a:latin typeface="-apple-system"/>
              </a:rPr>
              <a:t>Queer Theory</a:t>
            </a:r>
          </a:p>
          <a:p>
            <a:pPr>
              <a:buFont typeface="Arial" panose="020B0604020202020204" pitchFamily="34" charset="0"/>
              <a:buChar char="•"/>
            </a:pPr>
            <a:r>
              <a:rPr lang="en-GB" sz="2000" b="0" i="0" dirty="0">
                <a:effectLst/>
                <a:latin typeface="-apple-system"/>
              </a:rPr>
              <a:t>Disability Theory</a:t>
            </a:r>
          </a:p>
          <a:p>
            <a:pPr>
              <a:buFont typeface="Arial" panose="020B0604020202020204" pitchFamily="34" charset="0"/>
              <a:buChar char="•"/>
            </a:pPr>
            <a:r>
              <a:rPr lang="en-GB" sz="2000" b="0" i="0" dirty="0">
                <a:effectLst/>
                <a:latin typeface="-apple-system"/>
              </a:rPr>
              <a:t>Cultural Studies</a:t>
            </a:r>
          </a:p>
          <a:p>
            <a:pPr>
              <a:buFont typeface="Arial" panose="020B0604020202020204" pitchFamily="34" charset="0"/>
              <a:buChar char="•"/>
            </a:pPr>
            <a:r>
              <a:rPr lang="en-GB" sz="2000" b="0" i="0" dirty="0">
                <a:effectLst/>
                <a:latin typeface="-apple-system"/>
              </a:rPr>
              <a:t>Symbolic Interactionism</a:t>
            </a:r>
          </a:p>
          <a:p>
            <a:pPr>
              <a:buFont typeface="Arial" panose="020B0604020202020204" pitchFamily="34" charset="0"/>
              <a:buChar char="•"/>
            </a:pPr>
            <a:r>
              <a:rPr lang="en-GB" sz="2000" b="1" i="0" dirty="0">
                <a:effectLst/>
                <a:latin typeface="-apple-system"/>
              </a:rPr>
              <a:t>Ethnography</a:t>
            </a:r>
          </a:p>
          <a:p>
            <a:pPr>
              <a:buFont typeface="Arial" panose="020B0604020202020204" pitchFamily="34" charset="0"/>
              <a:buChar char="•"/>
            </a:pPr>
            <a:r>
              <a:rPr lang="en-GB" sz="2000" b="1" i="0" dirty="0">
                <a:effectLst/>
                <a:latin typeface="-apple-system"/>
              </a:rPr>
              <a:t>Grounded Theory</a:t>
            </a:r>
          </a:p>
          <a:p>
            <a:pPr>
              <a:buFont typeface="Arial" panose="020B0604020202020204" pitchFamily="34" charset="0"/>
              <a:buChar char="•"/>
            </a:pPr>
            <a:r>
              <a:rPr lang="en-GB" sz="2000" b="1" i="0" dirty="0">
                <a:effectLst/>
                <a:latin typeface="-apple-system"/>
              </a:rPr>
              <a:t>Narrative Inquiry</a:t>
            </a:r>
          </a:p>
          <a:p>
            <a:pPr>
              <a:buFont typeface="Arial" panose="020B0604020202020204" pitchFamily="34" charset="0"/>
              <a:buChar char="•"/>
            </a:pPr>
            <a:r>
              <a:rPr lang="en-GB" sz="2000" b="1" i="0" dirty="0">
                <a:effectLst/>
                <a:latin typeface="-apple-system"/>
              </a:rPr>
              <a:t>Case Study</a:t>
            </a:r>
          </a:p>
          <a:p>
            <a:pPr>
              <a:buFont typeface="Arial" panose="020B0604020202020204" pitchFamily="34" charset="0"/>
              <a:buChar char="•"/>
            </a:pPr>
            <a:r>
              <a:rPr lang="en-GB" sz="2000" b="0" i="0" dirty="0">
                <a:effectLst/>
                <a:latin typeface="-apple-system"/>
              </a:rPr>
              <a:t>Participatory Action Research</a:t>
            </a:r>
          </a:p>
          <a:p>
            <a:pPr marL="0" indent="0">
              <a:buNone/>
            </a:pPr>
            <a:endParaRPr lang="en-GB" sz="2000" dirty="0"/>
          </a:p>
        </p:txBody>
      </p:sp>
    </p:spTree>
    <p:extLst>
      <p:ext uri="{BB962C8B-B14F-4D97-AF65-F5344CB8AC3E}">
        <p14:creationId xmlns:p14="http://schemas.microsoft.com/office/powerpoint/2010/main" val="85969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list of key qualitative research approaches, including the paradigms mentioned as well as additional common frameworks:</a:t>
            </a:r>
            <a:br>
              <a:rPr lang="en-GB" sz="2800" b="0" i="0">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1" i="0">
                <a:solidFill>
                  <a:schemeClr val="tx2">
                    <a:lumMod val="60000"/>
                    <a:lumOff val="40000"/>
                  </a:schemeClr>
                </a:solidFill>
                <a:effectLst/>
                <a:latin typeface="-apple-system"/>
              </a:rPr>
              <a:t>Critical Theory</a:t>
            </a:r>
          </a:p>
          <a:p>
            <a:pPr>
              <a:buFont typeface="Arial" panose="020B0604020202020204" pitchFamily="34" charset="0"/>
              <a:buChar char="•"/>
            </a:pPr>
            <a:r>
              <a:rPr lang="en-GB" sz="1700" b="1" i="0">
                <a:solidFill>
                  <a:schemeClr val="tx2">
                    <a:lumMod val="60000"/>
                    <a:lumOff val="40000"/>
                  </a:schemeClr>
                </a:solidFill>
                <a:effectLst/>
                <a:latin typeface="-apple-system"/>
              </a:rPr>
              <a:t>Feminist Theory</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Liberal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Radical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Socialist feminism</a:t>
            </a:r>
          </a:p>
          <a:p>
            <a:pPr>
              <a:buFont typeface="Arial" panose="020B0604020202020204" pitchFamily="34" charset="0"/>
              <a:buChar char="•"/>
            </a:pPr>
            <a:r>
              <a:rPr lang="en-GB" sz="1700" b="1" i="0">
                <a:solidFill>
                  <a:schemeClr val="tx2">
                    <a:lumMod val="60000"/>
                    <a:lumOff val="40000"/>
                  </a:schemeClr>
                </a:solidFill>
                <a:effectLst/>
                <a:latin typeface="-apple-system"/>
              </a:rPr>
              <a:t>Critical Race Theory</a:t>
            </a:r>
          </a:p>
          <a:p>
            <a:pPr>
              <a:buFont typeface="Arial" panose="020B0604020202020204" pitchFamily="34" charset="0"/>
              <a:buChar char="•"/>
            </a:pPr>
            <a:r>
              <a:rPr lang="en-GB" sz="1700" b="1" i="0">
                <a:solidFill>
                  <a:schemeClr val="tx2">
                    <a:lumMod val="60000"/>
                    <a:lumOff val="40000"/>
                  </a:schemeClr>
                </a:solidFill>
                <a:effectLst/>
                <a:latin typeface="-apple-system"/>
              </a:rPr>
              <a:t>Marxism</a:t>
            </a:r>
          </a:p>
          <a:p>
            <a:endParaRPr lang="en-GB" sz="1700"/>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1" i="0">
                <a:solidFill>
                  <a:schemeClr val="tx2">
                    <a:lumMod val="60000"/>
                    <a:lumOff val="40000"/>
                  </a:schemeClr>
                </a:solidFill>
                <a:effectLst/>
                <a:latin typeface="-apple-system"/>
              </a:rPr>
              <a:t>Postcolonial Theory</a:t>
            </a:r>
          </a:p>
          <a:p>
            <a:pPr>
              <a:buFont typeface="Arial" panose="020B0604020202020204" pitchFamily="34" charset="0"/>
              <a:buChar char="•"/>
            </a:pPr>
            <a:r>
              <a:rPr lang="en-GB" sz="2000" b="1" i="0">
                <a:solidFill>
                  <a:schemeClr val="tx2">
                    <a:lumMod val="60000"/>
                    <a:lumOff val="40000"/>
                  </a:schemeClr>
                </a:solidFill>
                <a:effectLst/>
                <a:latin typeface="-apple-system"/>
              </a:rPr>
              <a:t>Queer Theory</a:t>
            </a:r>
          </a:p>
          <a:p>
            <a:pPr>
              <a:buFont typeface="Arial" panose="020B0604020202020204" pitchFamily="34" charset="0"/>
              <a:buChar char="•"/>
            </a:pPr>
            <a:r>
              <a:rPr lang="en-GB" sz="2000" b="1" i="0">
                <a:solidFill>
                  <a:schemeClr val="tx2">
                    <a:lumMod val="60000"/>
                    <a:lumOff val="40000"/>
                  </a:schemeClr>
                </a:solidFill>
                <a:effectLst/>
                <a:latin typeface="-apple-system"/>
              </a:rPr>
              <a:t>Disability Theory</a:t>
            </a:r>
          </a:p>
          <a:p>
            <a:pPr>
              <a:buFont typeface="Arial" panose="020B0604020202020204" pitchFamily="34" charset="0"/>
              <a:buChar char="•"/>
            </a:pPr>
            <a:r>
              <a:rPr lang="en-GB" sz="2000" b="1" i="0">
                <a:solidFill>
                  <a:schemeClr val="tx2">
                    <a:lumMod val="60000"/>
                    <a:lumOff val="40000"/>
                  </a:schemeClr>
                </a:solidFill>
                <a:effectLst/>
                <a:latin typeface="-apple-system"/>
              </a:rPr>
              <a:t>Cultural Studies</a:t>
            </a:r>
          </a:p>
          <a:p>
            <a:pPr>
              <a:buFont typeface="Arial" panose="020B0604020202020204" pitchFamily="34" charset="0"/>
              <a:buChar char="•"/>
            </a:pPr>
            <a:r>
              <a:rPr lang="en-GB" sz="2000" b="1" i="0">
                <a:solidFill>
                  <a:schemeClr val="tx2">
                    <a:lumMod val="60000"/>
                    <a:lumOff val="40000"/>
                  </a:schemeClr>
                </a:solidFill>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1" i="0">
                <a:solidFill>
                  <a:schemeClr val="tx2">
                    <a:lumMod val="60000"/>
                    <a:lumOff val="40000"/>
                  </a:schemeClr>
                </a:solidFill>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688899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B51EC0-7F61-FAB9-1291-1465CD8EB508}"/>
              </a:ext>
            </a:extLst>
          </p:cNvPr>
          <p:cNvSpPr>
            <a:spLocks noGrp="1"/>
          </p:cNvSpPr>
          <p:nvPr>
            <p:ph type="title"/>
          </p:nvPr>
        </p:nvSpPr>
        <p:spPr/>
        <p:txBody>
          <a:bodyPr/>
          <a:lstStyle/>
          <a:p>
            <a:r>
              <a:rPr lang="en-GB"/>
              <a:t>In summary</a:t>
            </a:r>
          </a:p>
        </p:txBody>
      </p:sp>
      <p:sp>
        <p:nvSpPr>
          <p:cNvPr id="6" name="Content Placeholder 5">
            <a:extLst>
              <a:ext uri="{FF2B5EF4-FFF2-40B4-BE49-F238E27FC236}">
                <a16:creationId xmlns:a16="http://schemas.microsoft.com/office/drawing/2014/main" id="{24A81813-97FB-62E1-1010-6A7C67917B19}"/>
              </a:ext>
            </a:extLst>
          </p:cNvPr>
          <p:cNvSpPr>
            <a:spLocks noGrp="1"/>
          </p:cNvSpPr>
          <p:nvPr>
            <p:ph idx="1"/>
          </p:nvPr>
        </p:nvSpPr>
        <p:spPr/>
        <p:txBody>
          <a:bodyPr/>
          <a:lstStyle/>
          <a:p>
            <a:r>
              <a:rPr lang="en-GB" b="0" i="0">
                <a:solidFill>
                  <a:srgbClr val="1C1917"/>
                </a:solidFill>
                <a:effectLst/>
                <a:latin typeface="-apple-system"/>
              </a:rPr>
              <a:t>Some interpretive paradigms prize subjectivity, </a:t>
            </a:r>
            <a:r>
              <a:rPr lang="en-GB" b="1" i="0">
                <a:solidFill>
                  <a:schemeClr val="tx2">
                    <a:lumMod val="60000"/>
                    <a:lumOff val="40000"/>
                  </a:schemeClr>
                </a:solidFill>
                <a:effectLst/>
                <a:latin typeface="-apple-system"/>
              </a:rPr>
              <a:t>while others tackle biases, and inclusive frameworks try to embrace philosophical diversity in service of expansive, equitable research</a:t>
            </a:r>
            <a:r>
              <a:rPr lang="en-GB" b="0" i="0">
                <a:solidFill>
                  <a:srgbClr val="1C1917"/>
                </a:solidFill>
                <a:effectLst/>
                <a:latin typeface="-apple-system"/>
              </a:rPr>
              <a:t>.</a:t>
            </a:r>
            <a:endParaRPr lang="en-GB"/>
          </a:p>
        </p:txBody>
      </p:sp>
    </p:spTree>
    <p:extLst>
      <p:ext uri="{BB962C8B-B14F-4D97-AF65-F5344CB8AC3E}">
        <p14:creationId xmlns:p14="http://schemas.microsoft.com/office/powerpoint/2010/main" val="3935764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1" i="0">
                <a:solidFill>
                  <a:schemeClr val="accent2"/>
                </a:solidFill>
                <a:effectLst/>
                <a:latin typeface="-apple-system"/>
              </a:rPr>
              <a:t>Interpretivism</a:t>
            </a:r>
          </a:p>
          <a:p>
            <a:pPr>
              <a:buFont typeface="Arial" panose="020B0604020202020204" pitchFamily="34" charset="0"/>
              <a:buChar char="•"/>
            </a:pPr>
            <a:r>
              <a:rPr lang="en-GB" sz="1700" b="1" i="0">
                <a:solidFill>
                  <a:schemeClr val="accent2"/>
                </a:solidFill>
                <a:effectLst/>
                <a:latin typeface="-apple-system"/>
              </a:rPr>
              <a:t>Constructivism</a:t>
            </a:r>
          </a:p>
          <a:p>
            <a:pPr>
              <a:buFont typeface="Arial" panose="020B0604020202020204" pitchFamily="34" charset="0"/>
              <a:buChar char="•"/>
            </a:pPr>
            <a:r>
              <a:rPr lang="en-GB" sz="1700" b="1" i="0">
                <a:solidFill>
                  <a:schemeClr val="accent2"/>
                </a:solidFill>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905526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186ED4-10CD-4D80-BCA0-C26984164AD0}"/>
              </a:ext>
            </a:extLst>
          </p:cNvPr>
          <p:cNvPicPr>
            <a:picLocks noChangeAspect="1"/>
          </p:cNvPicPr>
          <p:nvPr/>
        </p:nvPicPr>
        <p:blipFill rotWithShape="1">
          <a:blip r:embed="rId2"/>
          <a:srcRect b="25014"/>
          <a:stretch/>
        </p:blipFill>
        <p:spPr>
          <a:xfrm>
            <a:off x="20" y="1282"/>
            <a:ext cx="12191980" cy="6856718"/>
          </a:xfrm>
          <a:prstGeom prst="rect">
            <a:avLst/>
          </a:prstGeom>
        </p:spPr>
      </p:pic>
    </p:spTree>
    <p:extLst>
      <p:ext uri="{BB962C8B-B14F-4D97-AF65-F5344CB8AC3E}">
        <p14:creationId xmlns:p14="http://schemas.microsoft.com/office/powerpoint/2010/main" val="3800164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8B98-A823-4B7C-BF08-4B1436D0B32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effectLst/>
                <a:latin typeface="+mj-lt"/>
                <a:ea typeface="+mj-ea"/>
                <a:cs typeface="+mj-cs"/>
              </a:rPr>
              <a:t>The I and C and P paradigms are closely related because they share the same ontology</a:t>
            </a:r>
            <a:endParaRPr lang="en-US" sz="41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5847177" y="640080"/>
            <a:ext cx="4828854" cy="5550408"/>
          </a:xfrm>
          <a:prstGeom prst="rect">
            <a:avLst/>
          </a:prstGeom>
        </p:spPr>
      </p:pic>
    </p:spTree>
    <p:extLst>
      <p:ext uri="{BB962C8B-B14F-4D97-AF65-F5344CB8AC3E}">
        <p14:creationId xmlns:p14="http://schemas.microsoft.com/office/powerpoint/2010/main" val="509750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0AE3F8-B6AB-73FF-BD63-F1F6D442627B}"/>
              </a:ext>
            </a:extLst>
          </p:cNvPr>
          <p:cNvPicPr>
            <a:picLocks noChangeAspect="1"/>
          </p:cNvPicPr>
          <p:nvPr/>
        </p:nvPicPr>
        <p:blipFill>
          <a:blip r:embed="rId3"/>
          <a:stretch>
            <a:fillRect/>
          </a:stretch>
        </p:blipFill>
        <p:spPr>
          <a:xfrm>
            <a:off x="1378169" y="552643"/>
            <a:ext cx="9435662" cy="10837485"/>
          </a:xfrm>
          <a:prstGeom prst="rect">
            <a:avLst/>
          </a:prstGeom>
        </p:spPr>
      </p:pic>
      <p:sp>
        <p:nvSpPr>
          <p:cNvPr id="5" name="Oval 4">
            <a:extLst>
              <a:ext uri="{FF2B5EF4-FFF2-40B4-BE49-F238E27FC236}">
                <a16:creationId xmlns:a16="http://schemas.microsoft.com/office/drawing/2014/main" id="{D4358502-13E8-4146-640F-4623224370DA}"/>
              </a:ext>
            </a:extLst>
          </p:cNvPr>
          <p:cNvSpPr/>
          <p:nvPr/>
        </p:nvSpPr>
        <p:spPr>
          <a:xfrm>
            <a:off x="1497724" y="370490"/>
            <a:ext cx="10405242" cy="2104696"/>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Arrow Connector 6">
            <a:extLst>
              <a:ext uri="{FF2B5EF4-FFF2-40B4-BE49-F238E27FC236}">
                <a16:creationId xmlns:a16="http://schemas.microsoft.com/office/drawing/2014/main" id="{40AE9FFD-BFA4-54AC-4A59-EB98E3AA61CC}"/>
              </a:ext>
            </a:extLst>
          </p:cNvPr>
          <p:cNvCxnSpPr/>
          <p:nvPr/>
        </p:nvCxnSpPr>
        <p:spPr>
          <a:xfrm>
            <a:off x="5494283" y="646386"/>
            <a:ext cx="2695903" cy="157655"/>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4790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document&#10;&#10;Description automatically generated">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3672586" y="643466"/>
            <a:ext cx="4846828" cy="5571067"/>
          </a:xfrm>
          <a:prstGeom prst="rect">
            <a:avLst/>
          </a:prstGeom>
        </p:spPr>
      </p:pic>
      <p:cxnSp>
        <p:nvCxnSpPr>
          <p:cNvPr id="5" name="Straight Arrow Connector 4">
            <a:extLst>
              <a:ext uri="{FF2B5EF4-FFF2-40B4-BE49-F238E27FC236}">
                <a16:creationId xmlns:a16="http://schemas.microsoft.com/office/drawing/2014/main" id="{69CFBC82-6B43-EA05-45ED-8356B36E7305}"/>
              </a:ext>
            </a:extLst>
          </p:cNvPr>
          <p:cNvCxnSpPr/>
          <p:nvPr/>
        </p:nvCxnSpPr>
        <p:spPr>
          <a:xfrm>
            <a:off x="190500" y="4107180"/>
            <a:ext cx="3337560" cy="0"/>
          </a:xfrm>
          <a:prstGeom prst="straightConnector1">
            <a:avLst/>
          </a:prstGeom>
          <a:ln w="76200" cap="flat" cmpd="sng" algn="ctr">
            <a:solidFill>
              <a:schemeClr val="accent6">
                <a:lumMod val="60000"/>
                <a:lumOff val="40000"/>
              </a:schemeClr>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643228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E74A03-F8AB-0B60-1018-6568FD75BEDA}"/>
              </a:ext>
            </a:extLst>
          </p:cNvPr>
          <p:cNvPicPr>
            <a:picLocks noChangeAspect="1"/>
          </p:cNvPicPr>
          <p:nvPr/>
        </p:nvPicPr>
        <p:blipFill>
          <a:blip r:embed="rId2"/>
          <a:stretch>
            <a:fillRect/>
          </a:stretch>
        </p:blipFill>
        <p:spPr>
          <a:xfrm>
            <a:off x="643467" y="1939860"/>
            <a:ext cx="5294716" cy="2978277"/>
          </a:xfrm>
          <a:prstGeom prst="rect">
            <a:avLst/>
          </a:prstGeom>
        </p:spPr>
      </p:pic>
      <p:cxnSp>
        <p:nvCxnSpPr>
          <p:cNvPr id="7179" name="Straight Connector 717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170" name="Picture 2" descr="aliens talking Stock Illustration | Adobe Stock">
            <a:extLst>
              <a:ext uri="{FF2B5EF4-FFF2-40B4-BE49-F238E27FC236}">
                <a16:creationId xmlns:a16="http://schemas.microsoft.com/office/drawing/2014/main" id="{F55FF413-6DE2-1D78-D008-D5880CD679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817" y="1840585"/>
            <a:ext cx="5294715" cy="3176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4661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3CF57F-2A1D-B092-9570-D9ABE542605C}"/>
            </a:ext>
          </a:extLst>
        </p:cNvPr>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194" name="Picture 2" descr="Scientists practice communicating with aliens by chatting to whales">
            <a:extLst>
              <a:ext uri="{FF2B5EF4-FFF2-40B4-BE49-F238E27FC236}">
                <a16:creationId xmlns:a16="http://schemas.microsoft.com/office/drawing/2014/main" id="{FF954C3A-D613-4EEE-1ACE-DACF0058D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828" r="-2" b="1513"/>
          <a:stretch/>
        </p:blipFill>
        <p:spPr bwMode="auto">
          <a:xfrm>
            <a:off x="321730" y="321732"/>
            <a:ext cx="5674897" cy="3017405"/>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aliens talking Stock Illustration | Adobe Stock">
            <a:extLst>
              <a:ext uri="{FF2B5EF4-FFF2-40B4-BE49-F238E27FC236}">
                <a16:creationId xmlns:a16="http://schemas.microsoft.com/office/drawing/2014/main" id="{3608A6DB-1260-DBC1-13EE-EDBFFEFE1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8060"/>
          <a:stretch/>
        </p:blipFill>
        <p:spPr bwMode="auto">
          <a:xfrm>
            <a:off x="321730" y="3510853"/>
            <a:ext cx="5674897" cy="27899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1101EE2-233C-B9D8-410F-883095B8B49D}"/>
              </a:ext>
            </a:extLst>
          </p:cNvPr>
          <p:cNvPicPr>
            <a:picLocks noChangeAspect="1"/>
          </p:cNvPicPr>
          <p:nvPr/>
        </p:nvPicPr>
        <p:blipFill>
          <a:blip r:embed="rId4"/>
          <a:srcRect l="34170" r="12443" b="1"/>
          <a:stretch/>
        </p:blipFill>
        <p:spPr>
          <a:xfrm>
            <a:off x="6195373" y="321733"/>
            <a:ext cx="5674897" cy="5979074"/>
          </a:xfrm>
          <a:prstGeom prst="rect">
            <a:avLst/>
          </a:prstGeom>
        </p:spPr>
      </p:pic>
    </p:spTree>
    <p:extLst>
      <p:ext uri="{BB962C8B-B14F-4D97-AF65-F5344CB8AC3E}">
        <p14:creationId xmlns:p14="http://schemas.microsoft.com/office/powerpoint/2010/main" val="21486356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FF9506-1EDF-6CEE-0832-8FE674FA0677}"/>
              </a:ext>
            </a:extLst>
          </p:cNvPr>
          <p:cNvSpPr>
            <a:spLocks noGrp="1"/>
          </p:cNvSpPr>
          <p:nvPr>
            <p:ph type="title"/>
          </p:nvPr>
        </p:nvSpPr>
        <p:spPr/>
        <p:txBody>
          <a:bodyPr>
            <a:normAutofit fontScale="90000"/>
          </a:bodyPr>
          <a:lstStyle/>
          <a:p>
            <a:r>
              <a:rPr lang="en-GB">
                <a:solidFill>
                  <a:srgbClr val="1C1917"/>
                </a:solidFill>
                <a:latin typeface="-apple-system"/>
              </a:rPr>
              <a:t>H</a:t>
            </a:r>
            <a:r>
              <a:rPr lang="en-GB" b="0" i="0">
                <a:solidFill>
                  <a:srgbClr val="1C1917"/>
                </a:solidFill>
                <a:effectLst/>
                <a:latin typeface="-apple-system"/>
              </a:rPr>
              <a:t>ermeneutics, phenomenology and symbolic interactionism have strong overlaps with interpretivism and constructionism</a:t>
            </a:r>
            <a:endParaRPr lang="en-GB"/>
          </a:p>
        </p:txBody>
      </p:sp>
      <p:sp>
        <p:nvSpPr>
          <p:cNvPr id="4" name="Content Placeholder 3">
            <a:extLst>
              <a:ext uri="{FF2B5EF4-FFF2-40B4-BE49-F238E27FC236}">
                <a16:creationId xmlns:a16="http://schemas.microsoft.com/office/drawing/2014/main" id="{177801EB-A52E-BBF6-2B94-225A2BF510B5}"/>
              </a:ext>
            </a:extLst>
          </p:cNvPr>
          <p:cNvSpPr>
            <a:spLocks noGrp="1"/>
          </p:cNvSpPr>
          <p:nvPr>
            <p:ph idx="1"/>
          </p:nvPr>
        </p:nvSpPr>
        <p:spPr/>
        <p:txBody>
          <a:bodyPr>
            <a:normAutofit fontScale="92500"/>
          </a:bodyPr>
          <a:lstStyle/>
          <a:p>
            <a:endParaRPr lang="en-GB" dirty="0"/>
          </a:p>
          <a:p>
            <a:r>
              <a:rPr lang="en-GB" dirty="0"/>
              <a:t>Hermeneutics – Understanding is shaped by personal backgrounds and contexts. It emphasises subjective interpretation and aligns with interpretivism. This theory explains how meaning is constructed through experience. It provides a philosophical foundation for studying human understanding through intersubjective </a:t>
            </a:r>
            <a:r>
              <a:rPr lang="en-GB"/>
              <a:t>interpretation.</a:t>
            </a:r>
            <a:endParaRPr lang="en-GB" dirty="0"/>
          </a:p>
          <a:p>
            <a:r>
              <a:rPr lang="en-GB" dirty="0"/>
              <a:t>Symbolic Interactionism – People create shared reality through continuous communication of meanings over time. It focuses on group interactions and aligns with social constructionism. Meaning-making happens collectively in society through symbolic exchanges, highlighting how social interactions shape perceptions, behaviours, and identity formation.</a:t>
            </a:r>
          </a:p>
        </p:txBody>
      </p:sp>
    </p:spTree>
    <p:extLst>
      <p:ext uri="{BB962C8B-B14F-4D97-AF65-F5344CB8AC3E}">
        <p14:creationId xmlns:p14="http://schemas.microsoft.com/office/powerpoint/2010/main" val="2911731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C8EC-CF34-8CC2-8D6A-E1523658F59E}"/>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0381840A-4E5F-9BBB-7BA5-FB88C9C77E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51825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611102-BA18-1189-F18B-E8B6510E458D}"/>
              </a:ext>
            </a:extLst>
          </p:cNvPr>
          <p:cNvSpPr>
            <a:spLocks noGrp="1"/>
          </p:cNvSpPr>
          <p:nvPr>
            <p:ph idx="1"/>
          </p:nvPr>
        </p:nvSpPr>
        <p:spPr>
          <a:xfrm>
            <a:off x="563880" y="609075"/>
            <a:ext cx="10515600" cy="4351338"/>
          </a:xfrm>
        </p:spPr>
        <p:txBody>
          <a:bodyPr>
            <a:normAutofit/>
          </a:bodyPr>
          <a:lstStyle/>
          <a:p>
            <a:r>
              <a:rPr lang="en-US" sz="4000" dirty="0"/>
              <a:t>Q&amp;A</a:t>
            </a:r>
            <a:endParaRPr lang="en-GB" sz="4000" dirty="0"/>
          </a:p>
        </p:txBody>
      </p:sp>
    </p:spTree>
    <p:extLst>
      <p:ext uri="{BB962C8B-B14F-4D97-AF65-F5344CB8AC3E}">
        <p14:creationId xmlns:p14="http://schemas.microsoft.com/office/powerpoint/2010/main" val="2732477294"/>
      </p:ext>
    </p:extLst>
  </p:cSld>
  <p:clrMapOvr>
    <a:masterClrMapping/>
  </p:clrMapOvr>
</p:sld>
</file>

<file path=ppt/theme/theme1.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1576</Words>
  <Application>Microsoft Office PowerPoint</Application>
  <PresentationFormat>Widescreen</PresentationFormat>
  <Paragraphs>220</Paragraphs>
  <Slides>44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-apple-system</vt:lpstr>
      <vt:lpstr>Aptos</vt:lpstr>
      <vt:lpstr>Arial</vt:lpstr>
      <vt:lpstr>Arial</vt:lpstr>
      <vt:lpstr>Calibri</vt:lpstr>
      <vt:lpstr>Calibri Light</vt:lpstr>
      <vt:lpstr>1_Office Theme</vt:lpstr>
      <vt:lpstr>Advancing to the Doctoral Research Stage</vt:lpstr>
      <vt:lpstr>Please note</vt:lpstr>
      <vt:lpstr>Agenda </vt:lpstr>
      <vt:lpstr>PowerPoint Presentation</vt:lpstr>
      <vt:lpstr>PowerPoint Presentation</vt:lpstr>
      <vt:lpstr>INTERPRETIVISM V CONSTRUCTIVISM V SOCIAL CONSTRUCTIONISM V PHENOMENOLOGY WHICH ONE TO CHOOSE ????</vt:lpstr>
      <vt:lpstr>PowerPoint Presentation</vt:lpstr>
      <vt:lpstr>PowerPoint Presentation</vt:lpstr>
      <vt:lpstr>PowerPoint Presentation</vt:lpstr>
      <vt:lpstr>PowerPoint Presentation</vt:lpstr>
      <vt:lpstr>PowerPoint Presentation</vt:lpstr>
      <vt:lpstr>PowerPoint Presentation</vt:lpstr>
      <vt:lpstr>Similarities</vt:lpstr>
      <vt:lpstr>Differences</vt:lpstr>
      <vt:lpstr>PowerPoint Presentation</vt:lpstr>
      <vt:lpstr>Each approach would produce different insights about employee turnover. For example: </vt:lpstr>
      <vt:lpstr>PowerPoint Presentation</vt:lpstr>
      <vt:lpstr>Distinctions</vt:lpstr>
      <vt:lpstr>Constructivism - roots in psychology/education</vt:lpstr>
      <vt:lpstr>I am only interested in …</vt:lpstr>
      <vt:lpstr>Interpretivism and social constructionism</vt:lpstr>
      <vt:lpstr>Differences</vt:lpstr>
      <vt:lpstr>PowerPoint Presentation</vt:lpstr>
      <vt:lpstr>PowerPoint Presentation</vt:lpstr>
      <vt:lpstr>Flynn</vt:lpstr>
      <vt:lpstr>Coutas</vt:lpstr>
      <vt:lpstr>Today’s focus</vt:lpstr>
      <vt:lpstr>Here is a full list of key qualitative research approaches, including the paradigms mentioned as well as additional common frameworks: </vt:lpstr>
      <vt:lpstr>Here is a full list of key qualitative research approaches, including the paradigms mentioned as well as additional common frameworks: </vt:lpstr>
      <vt:lpstr>Here is a list of key qualitative research approaches, including the paradigms mentioned as well as additional common frameworks: </vt:lpstr>
      <vt:lpstr>In summary</vt:lpstr>
      <vt:lpstr>Here is a full list of key qualitative research approaches, including the paradigms mentioned as well as additional common frameworks: </vt:lpstr>
      <vt:lpstr>PowerPoint Presentation</vt:lpstr>
      <vt:lpstr>The I and C and P paradigms are closely related because they share the same ontology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Hermeneutics, phenomenology and symbolic interactionism have strong overlaps with interpretivism and constructionism</vt:lpstr>
      <vt:lpstr>Activity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Helen Lee</cp:lastModifiedBy>
  <cp:revision>4</cp:revision>
  <dcterms:created xsi:type="dcterms:W3CDTF">2024-06-23T10:29:01Z</dcterms:created>
  <dcterms:modified xsi:type="dcterms:W3CDTF">2025-06-08T14:55:16Z</dcterms:modified>
</cp:coreProperties>
</file>