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73" r:id="rId5"/>
    <p:sldId id="275" r:id="rId6"/>
    <p:sldId id="274" r:id="rId7"/>
    <p:sldId id="259" r:id="rId8"/>
    <p:sldId id="262" r:id="rId9"/>
    <p:sldId id="263" r:id="rId10"/>
    <p:sldId id="260" r:id="rId11"/>
    <p:sldId id="261" r:id="rId12"/>
    <p:sldId id="279" r:id="rId13"/>
    <p:sldId id="281" r:id="rId14"/>
    <p:sldId id="264" r:id="rId15"/>
    <p:sldId id="267" r:id="rId16"/>
    <p:sldId id="265" r:id="rId17"/>
    <p:sldId id="271" r:id="rId18"/>
    <p:sldId id="272" r:id="rId19"/>
    <p:sldId id="266" r:id="rId20"/>
    <p:sldId id="268" r:id="rId21"/>
    <p:sldId id="269" r:id="rId22"/>
    <p:sldId id="270" r:id="rId23"/>
    <p:sldId id="277" r:id="rId24"/>
    <p:sldId id="278" r:id="rId25"/>
    <p:sldId id="276" r:id="rId26"/>
    <p:sldId id="280" r:id="rId27"/>
    <p:sldId id="282" r:id="rId28"/>
    <p:sldId id="283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18B74D73-05E9-42E7-88C3-536F26AB7BF0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6A0D779C-DD22-4A74-9408-B03A6162DD28}" type="datetimeFigureOut">
              <a:rPr lang="en-GB" smtClean="0"/>
              <a:t>12/11/2012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052736"/>
            <a:ext cx="7543800" cy="2593975"/>
          </a:xfrm>
        </p:spPr>
        <p:txBody>
          <a:bodyPr/>
          <a:lstStyle/>
          <a:p>
            <a:pPr algn="ctr"/>
            <a:r>
              <a:rPr lang="en-GB" dirty="0" smtClean="0"/>
              <a:t>Nutrition for Health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pPr algn="ctr"/>
            <a:r>
              <a:rPr lang="en-GB" sz="4000" b="1" dirty="0" smtClean="0"/>
              <a:t>Micronutrients:</a:t>
            </a:r>
          </a:p>
          <a:p>
            <a:pPr algn="ctr"/>
            <a:r>
              <a:rPr lang="en-GB" sz="4000" b="1" dirty="0" smtClean="0"/>
              <a:t>Vitamins and Minerals</a:t>
            </a:r>
            <a:endParaRPr lang="en-GB" sz="4000" b="1" dirty="0"/>
          </a:p>
        </p:txBody>
      </p:sp>
    </p:spTree>
    <p:extLst>
      <p:ext uri="{BB962C8B-B14F-4D97-AF65-F5344CB8AC3E}">
        <p14:creationId xmlns:p14="http://schemas.microsoft.com/office/powerpoint/2010/main" val="5005479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Vitamins &amp; Minerals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Vitamins and minerals need to be supplied in the diet, however, they are </a:t>
            </a:r>
            <a:r>
              <a:rPr lang="en-GB" sz="2800" b="1" dirty="0" smtClean="0"/>
              <a:t>required in much smaller amounts</a:t>
            </a:r>
            <a:r>
              <a:rPr lang="en-GB" sz="2800" dirty="0" smtClean="0"/>
              <a:t> compared to the macronutrients: fat, carbohydrate and protein.</a:t>
            </a:r>
          </a:p>
          <a:p>
            <a:pPr marL="114300" indent="0">
              <a:buNone/>
            </a:pPr>
            <a:endParaRPr lang="en-GB" sz="2800" dirty="0" smtClean="0"/>
          </a:p>
          <a:p>
            <a:r>
              <a:rPr lang="en-GB" sz="2800" dirty="0"/>
              <a:t>The amounts of </a:t>
            </a:r>
            <a:r>
              <a:rPr lang="en-GB" sz="2800" dirty="0" smtClean="0"/>
              <a:t>vitamins &amp; minerals </a:t>
            </a:r>
            <a:r>
              <a:rPr lang="en-GB" sz="2800" dirty="0"/>
              <a:t>people ingest daily and the amounts they require are measured in </a:t>
            </a:r>
            <a:r>
              <a:rPr lang="en-GB" sz="2800" i="1" dirty="0"/>
              <a:t>micrograms</a:t>
            </a:r>
            <a:r>
              <a:rPr lang="en-GB" sz="2800" dirty="0"/>
              <a:t> (µg)</a:t>
            </a:r>
            <a:r>
              <a:rPr lang="en-GB" sz="2800" i="1" dirty="0"/>
              <a:t> </a:t>
            </a:r>
            <a:r>
              <a:rPr lang="en-GB" sz="2800" dirty="0"/>
              <a:t>or </a:t>
            </a:r>
            <a:r>
              <a:rPr lang="en-GB" sz="2800" i="1" dirty="0"/>
              <a:t>milligrams </a:t>
            </a:r>
            <a:r>
              <a:rPr lang="en-GB" sz="2800" dirty="0"/>
              <a:t>(mg)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958241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Vitamins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Vitamins are </a:t>
            </a:r>
            <a:r>
              <a:rPr lang="en-GB" sz="2800" b="1" dirty="0" smtClean="0"/>
              <a:t>‘organic’</a:t>
            </a:r>
            <a:r>
              <a:rPr lang="en-GB" sz="2800" dirty="0" smtClean="0"/>
              <a:t>, essential nutrients required in minute amounts to perform specific functions that promote growth, reproduction, or the maintenance of health and life.</a:t>
            </a:r>
          </a:p>
          <a:p>
            <a:endParaRPr lang="en-GB" sz="2800" dirty="0"/>
          </a:p>
          <a:p>
            <a:r>
              <a:rPr lang="en-GB" sz="2800" b="1" dirty="0" smtClean="0"/>
              <a:t>Organic: Carbon containing compounds</a:t>
            </a:r>
          </a:p>
          <a:p>
            <a:endParaRPr lang="en-GB" sz="2800" dirty="0"/>
          </a:p>
          <a:p>
            <a:r>
              <a:rPr lang="en-GB" sz="2800" b="1" dirty="0"/>
              <a:t>v</a:t>
            </a:r>
            <a:r>
              <a:rPr lang="en-GB" sz="2800" b="1" dirty="0" smtClean="0"/>
              <a:t>ita = life</a:t>
            </a:r>
          </a:p>
          <a:p>
            <a:r>
              <a:rPr lang="en-GB" sz="2800" b="1" dirty="0"/>
              <a:t>a</a:t>
            </a:r>
            <a:r>
              <a:rPr lang="en-GB" sz="2800" b="1" dirty="0" smtClean="0"/>
              <a:t>mine = containing nitrogen (the first vitamins discovered contained nitrogen)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4827846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Fat soluble versus Water soluble vitamins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Fat soluble vitamins: A, D, E &amp; K</a:t>
            </a:r>
          </a:p>
          <a:p>
            <a:endParaRPr lang="en-US" sz="2800" dirty="0"/>
          </a:p>
          <a:p>
            <a:r>
              <a:rPr lang="en-US" sz="2800" dirty="0" smtClean="0"/>
              <a:t>Water soluble vitamins: B vitamins and vitamin C</a:t>
            </a:r>
          </a:p>
          <a:p>
            <a:endParaRPr lang="en-US" sz="2800" dirty="0"/>
          </a:p>
          <a:p>
            <a:r>
              <a:rPr lang="en-US" sz="2800" dirty="0" smtClean="0"/>
              <a:t>The difference in solubility affects the way our body absorbs, transports and stores vitamins.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687035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Eight B Vitamins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Thiamin </a:t>
            </a:r>
          </a:p>
          <a:p>
            <a:r>
              <a:rPr lang="en-US" sz="2800" dirty="0" smtClean="0"/>
              <a:t>Riboflavin </a:t>
            </a:r>
          </a:p>
          <a:p>
            <a:r>
              <a:rPr lang="en-US" sz="2800" dirty="0" smtClean="0"/>
              <a:t>Niacin </a:t>
            </a:r>
          </a:p>
          <a:p>
            <a:r>
              <a:rPr lang="en-US" sz="2800" dirty="0" smtClean="0"/>
              <a:t>Pantothenic acid</a:t>
            </a:r>
          </a:p>
          <a:p>
            <a:r>
              <a:rPr lang="en-US" sz="2800" dirty="0" smtClean="0"/>
              <a:t>Biotin</a:t>
            </a:r>
          </a:p>
          <a:p>
            <a:r>
              <a:rPr lang="en-US" sz="2800" dirty="0" err="1" smtClean="0"/>
              <a:t>Folate</a:t>
            </a:r>
            <a:endParaRPr lang="en-US" sz="2800" dirty="0" smtClean="0"/>
          </a:p>
          <a:p>
            <a:r>
              <a:rPr lang="en-US" sz="2800" dirty="0" smtClean="0"/>
              <a:t>Vitamin B6</a:t>
            </a:r>
          </a:p>
          <a:p>
            <a:r>
              <a:rPr lang="en-US" sz="2800" dirty="0" smtClean="0"/>
              <a:t>Vitamin B12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55324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Fat soluble versus Water soluble vitamins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0370947"/>
              </p:ext>
            </p:extLst>
          </p:nvPr>
        </p:nvGraphicFramePr>
        <p:xfrm>
          <a:off x="323528" y="1772816"/>
          <a:ext cx="76200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40000"/>
                <a:gridCol w="2540000"/>
                <a:gridCol w="2540000"/>
              </a:tblGrid>
              <a:tr h="370840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Water soluble</a:t>
                      </a:r>
                      <a:r>
                        <a:rPr lang="en-US" baseline="0" dirty="0" smtClean="0"/>
                        <a:t> vitamins</a:t>
                      </a:r>
                    </a:p>
                    <a:p>
                      <a:r>
                        <a:rPr lang="en-US" dirty="0" smtClean="0"/>
                        <a:t>B vitamins &amp; vitamin C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Fat soluble</a:t>
                      </a:r>
                      <a:r>
                        <a:rPr lang="en-US" baseline="0" dirty="0" smtClean="0"/>
                        <a:t> vitamins</a:t>
                      </a:r>
                    </a:p>
                    <a:p>
                      <a:r>
                        <a:rPr lang="en-US" baseline="0" dirty="0" smtClean="0"/>
                        <a:t>A, D, E, K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Absorption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Directly into the blood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First into the lymph, then the blood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Transport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Travel freely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Many require protein carriers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Storage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Freely circulate in water-filled parts of body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Trapped in cells associated with fat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Excretion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Kidneys detect &amp; remove</a:t>
                      </a:r>
                      <a:r>
                        <a:rPr lang="en-US" baseline="0" dirty="0" smtClean="0"/>
                        <a:t> excess in urine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Less readily excreted, tend to remain in fat storage sites</a:t>
                      </a:r>
                      <a:endParaRPr lang="en-US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Toxicity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Possible to reach toxic levels when mega doses consumed from supplements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Likely to reach toxic</a:t>
                      </a:r>
                      <a:r>
                        <a:rPr lang="en-US" baseline="0" dirty="0" smtClean="0"/>
                        <a:t> levels when mega doses consumed from supplements</a:t>
                      </a:r>
                      <a:endParaRPr lang="en-US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323528" y="6410890"/>
            <a:ext cx="77768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Whitney &amp; </a:t>
            </a:r>
            <a:r>
              <a:rPr lang="en-US" dirty="0" err="1" smtClean="0"/>
              <a:t>Rolfes</a:t>
            </a:r>
            <a:r>
              <a:rPr lang="en-US" dirty="0" smtClean="0"/>
              <a:t> (1999)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31914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Vitamins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Vitamins differ from macronutrients in the following ways:-</a:t>
            </a:r>
          </a:p>
          <a:p>
            <a:pPr marL="114300" indent="0">
              <a:buNone/>
            </a:pPr>
            <a:endParaRPr lang="en-GB" sz="2800" dirty="0" smtClean="0"/>
          </a:p>
          <a:p>
            <a:r>
              <a:rPr lang="en-GB" sz="2800" u="sng" dirty="0" smtClean="0"/>
              <a:t>Structure</a:t>
            </a:r>
            <a:r>
              <a:rPr lang="en-GB" sz="2800" dirty="0" smtClean="0"/>
              <a:t>: Vitamins are individual units, they are not linked in long chains.</a:t>
            </a:r>
          </a:p>
          <a:p>
            <a:pPr marL="114300" indent="0">
              <a:buNone/>
            </a:pPr>
            <a:endParaRPr lang="en-GB" sz="2800" dirty="0" smtClean="0"/>
          </a:p>
          <a:p>
            <a:r>
              <a:rPr lang="en-GB" sz="2800" u="sng" dirty="0" smtClean="0"/>
              <a:t>Function</a:t>
            </a:r>
            <a:r>
              <a:rPr lang="en-GB" sz="2800" dirty="0" smtClean="0"/>
              <a:t>: Vitamins do not yield energy when broken down, they assist the enzymes that release energy from carbohydrates, fats and proteins.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7217274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Bioavailability of Vitamins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availability of vitamins from foods depends on two factors:</a:t>
            </a:r>
          </a:p>
          <a:p>
            <a:pPr marL="114300" indent="0">
              <a:buNone/>
            </a:pPr>
            <a:endParaRPr lang="en-GB" sz="2800" dirty="0" smtClean="0"/>
          </a:p>
          <a:p>
            <a:r>
              <a:rPr lang="en-GB" sz="2800" dirty="0"/>
              <a:t>t</a:t>
            </a:r>
            <a:r>
              <a:rPr lang="en-GB" sz="2800" dirty="0" smtClean="0"/>
              <a:t>he quantity provided by a food</a:t>
            </a:r>
          </a:p>
          <a:p>
            <a:endParaRPr lang="en-GB" sz="2800" dirty="0" smtClean="0"/>
          </a:p>
          <a:p>
            <a:r>
              <a:rPr lang="en-GB" sz="2800" dirty="0"/>
              <a:t>t</a:t>
            </a:r>
            <a:r>
              <a:rPr lang="en-GB" sz="2800" dirty="0" smtClean="0"/>
              <a:t>he amount absorbed and used by the body (the vitamin’s bioavailability)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332041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Bioavailability of Vitamins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Determining the bioavailability of a vitamin depends on many factors, including:</a:t>
            </a:r>
          </a:p>
          <a:p>
            <a:endParaRPr lang="en-GB" sz="2800" dirty="0"/>
          </a:p>
          <a:p>
            <a:r>
              <a:rPr lang="en-GB" sz="2800" dirty="0" smtClean="0"/>
              <a:t>Efficiency of digestion &amp; time of transit through the GI tract.</a:t>
            </a:r>
          </a:p>
          <a:p>
            <a:r>
              <a:rPr lang="en-GB" sz="2800" dirty="0" smtClean="0"/>
              <a:t>Previous nutrient intake and nutritional status.</a:t>
            </a:r>
          </a:p>
          <a:p>
            <a:r>
              <a:rPr lang="en-GB" sz="2800" dirty="0" smtClean="0"/>
              <a:t>Other foods consumed at the same time.</a:t>
            </a:r>
          </a:p>
          <a:p>
            <a:r>
              <a:rPr lang="en-GB" sz="2800" dirty="0" smtClean="0"/>
              <a:t>Method of food preparation (raw, cooked, processed).</a:t>
            </a:r>
          </a:p>
          <a:p>
            <a:r>
              <a:rPr lang="en-GB" sz="2800" dirty="0" smtClean="0"/>
              <a:t>Source of the nutrient (synthetic, fortified, or naturally occurring).</a:t>
            </a:r>
          </a:p>
          <a:p>
            <a:endParaRPr lang="en-GB" sz="2800" dirty="0"/>
          </a:p>
          <a:p>
            <a:r>
              <a:rPr lang="en-GB" sz="2800" b="1" dirty="0" smtClean="0"/>
              <a:t>Experts consider these factors when estimating recommended intakes.</a:t>
            </a:r>
          </a:p>
        </p:txBody>
      </p:sp>
    </p:spTree>
    <p:extLst>
      <p:ext uri="{BB962C8B-B14F-4D97-AF65-F5344CB8AC3E}">
        <p14:creationId xmlns:p14="http://schemas.microsoft.com/office/powerpoint/2010/main" val="24397880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Vitamins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u="sng" dirty="0"/>
          </a:p>
          <a:p>
            <a:r>
              <a:rPr lang="en-GB" sz="2800" dirty="0" smtClean="0"/>
              <a:t>Vitamins often work together to get their jobs done, so a deficiency of just one can cause profound health problems.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727418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Major roles of vitamins</a:t>
            </a:r>
            <a:endParaRPr lang="en-GB" dirty="0"/>
          </a:p>
        </p:txBody>
      </p:sp>
      <p:pic>
        <p:nvPicPr>
          <p:cNvPr id="1026" name="Picture 2" descr="C:\Users\Nola\AppData\Local\Microsoft\Windows\Temporary Internet Files\Content.IE5\S9O1Y27X\MP900385789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175706"/>
            <a:ext cx="1584176" cy="1786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ola\AppData\Local\Microsoft\Windows\Temporary Internet Files\Content.IE5\NJIZ2AX5\MC90043880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059748"/>
            <a:ext cx="2304256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Nola\AppData\Local\Microsoft\Windows\Temporary Internet Files\Content.IE5\S9O1Y27X\MP90040670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13176"/>
            <a:ext cx="1872208" cy="1498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Nola\AppData\Local\Microsoft\Windows\Temporary Internet Files\Content.IE5\S9O1Y27X\MC900436917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1008" y="4509120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http://t3.gstatic.com/images?q=tbn:ANd9GcQvUHC8jaHAzRt__rqMyI5mSfGiCh81wmJodTHACVwcs6454So6tw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30635"/>
            <a:ext cx="1728192" cy="1312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457265" y="1340768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Blood clotting</a:t>
            </a:r>
          </a:p>
          <a:p>
            <a:r>
              <a:rPr lang="en-GB" dirty="0" smtClean="0"/>
              <a:t>Vitamin K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683568" y="1479267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Bone health</a:t>
            </a:r>
          </a:p>
          <a:p>
            <a:r>
              <a:rPr lang="en-GB" dirty="0" smtClean="0"/>
              <a:t>Vitamins D &amp; K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3259623" y="2432562"/>
            <a:ext cx="15841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Coenzymes</a:t>
            </a:r>
          </a:p>
          <a:p>
            <a:r>
              <a:rPr lang="en-GB" dirty="0" smtClean="0"/>
              <a:t>The 8 B-vitamins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817305" y="4078813"/>
            <a:ext cx="17281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Antioxidants</a:t>
            </a:r>
          </a:p>
          <a:p>
            <a:r>
              <a:rPr lang="en-GB" dirty="0" smtClean="0"/>
              <a:t>Vitamins E &amp; C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3568" y="4185954"/>
            <a:ext cx="18722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Vision</a:t>
            </a:r>
          </a:p>
          <a:p>
            <a:r>
              <a:rPr lang="en-GB" dirty="0" smtClean="0"/>
              <a:t>Vitamin 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5994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Antioxidant Vitamins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Some carotenes, vitamin C and Vitamin E have antioxidant properties.</a:t>
            </a:r>
          </a:p>
          <a:p>
            <a:endParaRPr lang="en-GB" sz="2800" dirty="0"/>
          </a:p>
          <a:p>
            <a:r>
              <a:rPr lang="en-GB" sz="2800" dirty="0" smtClean="0"/>
              <a:t>Antioxidants can help counter the effects of reactive oxygen species (FREE RADICALS), which are produced by the body’s normal metabolic processes.</a:t>
            </a:r>
          </a:p>
          <a:p>
            <a:endParaRPr lang="en-GB" sz="2800" dirty="0"/>
          </a:p>
          <a:p>
            <a:r>
              <a:rPr lang="en-GB" sz="2800" dirty="0" smtClean="0"/>
              <a:t>If free radicals accumulate they can damage key cellular molecules such as DNA &amp; proteins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66663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Antioxidant Vitamins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800" dirty="0" smtClean="0"/>
              <a:t>Cells which do not repair all the damage to DNA may be more prone to developing cancer.</a:t>
            </a:r>
          </a:p>
          <a:p>
            <a:endParaRPr lang="en-GB" sz="2800" dirty="0"/>
          </a:p>
          <a:p>
            <a:r>
              <a:rPr lang="en-GB" sz="2800" dirty="0" smtClean="0"/>
              <a:t>Evidence to suggest that high intakes of fruit &amp; vegetables are protective against some cancers.</a:t>
            </a:r>
          </a:p>
          <a:p>
            <a:endParaRPr lang="en-GB" sz="2800" dirty="0"/>
          </a:p>
          <a:p>
            <a:r>
              <a:rPr lang="en-GB" sz="2800" dirty="0" smtClean="0"/>
              <a:t>However, not enough evidence to identify any single component, or mixture of components, as being the active principle, nor that individual vitamins, e.g. supplements protect against the development of cancers.</a:t>
            </a:r>
          </a:p>
          <a:p>
            <a:pPr marL="2103120" lvl="8" indent="0">
              <a:buNone/>
            </a:pPr>
            <a:r>
              <a:rPr lang="en-GB" sz="2000" dirty="0" smtClean="0"/>
              <a:t>		(Food Standards Agency, 2008)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8765675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Minerals are </a:t>
            </a:r>
            <a:r>
              <a:rPr lang="en-GB" sz="2800" b="1" dirty="0" smtClean="0"/>
              <a:t>‘inorganic’ </a:t>
            </a:r>
            <a:r>
              <a:rPr lang="en-GB" sz="2800" dirty="0" smtClean="0"/>
              <a:t>elements, i.e. atoms or ions.</a:t>
            </a:r>
          </a:p>
          <a:p>
            <a:endParaRPr lang="en-GB" sz="2800" dirty="0"/>
          </a:p>
          <a:p>
            <a:r>
              <a:rPr lang="en-GB" sz="2800" dirty="0"/>
              <a:t>Unlike vitamins, minerals cannot be destroyed by heat, air, acid or mixing.</a:t>
            </a:r>
          </a:p>
          <a:p>
            <a:endParaRPr lang="en-GB" sz="2800" dirty="0"/>
          </a:p>
          <a:p>
            <a:r>
              <a:rPr lang="en-GB" sz="2800" dirty="0"/>
              <a:t>Minerals can be lost from food only when they leach into water that is then thrown away.</a:t>
            </a:r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 smtClean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8427629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u="sng" dirty="0"/>
              <a:t>Major minerals</a:t>
            </a:r>
            <a:r>
              <a:rPr lang="en-GB" sz="2800" dirty="0"/>
              <a:t>: essential mineral nutrients that are present and needed in the largest amounts in the </a:t>
            </a:r>
            <a:r>
              <a:rPr lang="en-GB" sz="2800" dirty="0" smtClean="0"/>
              <a:t>body…You need more than 100 milligrams per day.</a:t>
            </a:r>
            <a:endParaRPr lang="en-GB" sz="2800" dirty="0"/>
          </a:p>
          <a:p>
            <a:endParaRPr lang="en-GB" sz="2800" dirty="0"/>
          </a:p>
          <a:p>
            <a:r>
              <a:rPr lang="en-GB" sz="2800" u="sng" dirty="0"/>
              <a:t>Trace minerals</a:t>
            </a:r>
            <a:r>
              <a:rPr lang="en-GB" sz="2800" dirty="0"/>
              <a:t>: essential mineral nutrients that are present and needed in the smallest amounts in the </a:t>
            </a:r>
            <a:r>
              <a:rPr lang="en-GB" sz="2800" dirty="0" smtClean="0"/>
              <a:t>body…You need less than 100 milligrams per day.</a:t>
            </a: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602854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Minerals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Compared with the major minerals, the total amount of each trace mineral present in our body is small.</a:t>
            </a:r>
          </a:p>
          <a:p>
            <a:endParaRPr lang="en-GB" sz="2800" dirty="0"/>
          </a:p>
          <a:p>
            <a:r>
              <a:rPr lang="en-GB" sz="2800" dirty="0" smtClean="0"/>
              <a:t>For example, your total body iron (a trace mineral) is 2 to 4 grams, or about the amount of iron in a small nail.</a:t>
            </a:r>
          </a:p>
          <a:p>
            <a:endParaRPr lang="en-GB" sz="2800" dirty="0"/>
          </a:p>
          <a:p>
            <a:r>
              <a:rPr lang="en-GB" sz="2800" dirty="0" smtClean="0"/>
              <a:t>Compared to calcium (a major mineral), most adult bodies contain over 1000 grams.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064557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Minerals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Calcium</a:t>
            </a:r>
          </a:p>
          <a:p>
            <a:r>
              <a:rPr lang="en-US" sz="2800" dirty="0" smtClean="0"/>
              <a:t>Phosphorus</a:t>
            </a:r>
          </a:p>
          <a:p>
            <a:r>
              <a:rPr lang="en-US" sz="2800" dirty="0" smtClean="0"/>
              <a:t>Magnesium</a:t>
            </a:r>
          </a:p>
          <a:p>
            <a:r>
              <a:rPr lang="en-US" sz="2800" dirty="0" smtClean="0"/>
              <a:t>Sodium</a:t>
            </a:r>
          </a:p>
          <a:p>
            <a:r>
              <a:rPr lang="en-US" sz="2800" dirty="0" smtClean="0"/>
              <a:t>Potassium</a:t>
            </a:r>
          </a:p>
          <a:p>
            <a:r>
              <a:rPr lang="en-US" sz="2800" dirty="0" smtClean="0"/>
              <a:t>Chloride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6836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Trace Minerals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Iron</a:t>
            </a:r>
          </a:p>
          <a:p>
            <a:r>
              <a:rPr lang="en-US" sz="2800" dirty="0" smtClean="0"/>
              <a:t>Zinc</a:t>
            </a:r>
          </a:p>
          <a:p>
            <a:r>
              <a:rPr lang="en-US" sz="2800" dirty="0" smtClean="0"/>
              <a:t>Copper</a:t>
            </a:r>
          </a:p>
          <a:p>
            <a:r>
              <a:rPr lang="en-US" sz="2800" dirty="0" smtClean="0"/>
              <a:t>Selenium</a:t>
            </a:r>
          </a:p>
          <a:p>
            <a:r>
              <a:rPr lang="en-US" sz="2800" dirty="0" smtClean="0"/>
              <a:t>Molybdenum</a:t>
            </a:r>
          </a:p>
          <a:p>
            <a:r>
              <a:rPr lang="en-US" sz="2800" dirty="0" smtClean="0"/>
              <a:t>Manganese</a:t>
            </a:r>
          </a:p>
          <a:p>
            <a:r>
              <a:rPr lang="en-US" sz="2800" dirty="0" smtClean="0"/>
              <a:t>Chromium</a:t>
            </a:r>
          </a:p>
          <a:p>
            <a:r>
              <a:rPr lang="en-US" sz="2800" dirty="0" smtClean="0"/>
              <a:t>Iodine</a:t>
            </a:r>
          </a:p>
          <a:p>
            <a:r>
              <a:rPr lang="en-US" sz="2800" dirty="0" smtClean="0"/>
              <a:t>Fluoride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0942576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Bioavailability of Minerals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body absorbs a smaller proportion of minerals within the GI tract compared to vitamins.</a:t>
            </a:r>
          </a:p>
          <a:p>
            <a:endParaRPr lang="en-GB" sz="2800" dirty="0"/>
          </a:p>
          <a:p>
            <a:r>
              <a:rPr lang="en-GB" sz="2800" dirty="0" smtClean="0"/>
              <a:t>In many cases, the body adjusts mineral absorption in relation to needs.</a:t>
            </a:r>
          </a:p>
          <a:p>
            <a:endParaRPr lang="en-GB" sz="2800" dirty="0"/>
          </a:p>
          <a:p>
            <a:r>
              <a:rPr lang="en-GB" sz="2800" dirty="0" smtClean="0"/>
              <a:t>For example, a calcium deficient person absorbs calcium more readily compared to a person with normal calcium levels.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5789645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Bioavailability of Minerals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Mega dosing with single-mineral supplements can hamper the absorption of other minerals.</a:t>
            </a:r>
          </a:p>
          <a:p>
            <a:endParaRPr lang="en-US" sz="2800" dirty="0"/>
          </a:p>
          <a:p>
            <a:r>
              <a:rPr lang="en-US" sz="2800" dirty="0" smtClean="0"/>
              <a:t>For example, minerals such as calcium, iron, zinc and magnesium all have similar chemical properties and compete for absorption.</a:t>
            </a:r>
          </a:p>
          <a:p>
            <a:endParaRPr lang="en-US" sz="2800" dirty="0"/>
          </a:p>
          <a:p>
            <a:r>
              <a:rPr lang="en-US" sz="2800" dirty="0" err="1" smtClean="0"/>
              <a:t>Fibre</a:t>
            </a:r>
            <a:r>
              <a:rPr lang="en-US" sz="2800" dirty="0" smtClean="0"/>
              <a:t> and other components of food also affect mineral bioavailability.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317899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Bioavailability of Minerals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/>
              <a:t>High </a:t>
            </a:r>
            <a:r>
              <a:rPr lang="en-US" sz="2800" b="1" dirty="0" err="1" smtClean="0"/>
              <a:t>fibre</a:t>
            </a:r>
            <a:r>
              <a:rPr lang="en-US" sz="2800" b="1" dirty="0" smtClean="0"/>
              <a:t> </a:t>
            </a:r>
            <a:r>
              <a:rPr lang="en-US" sz="2800" dirty="0" smtClean="0"/>
              <a:t>diets reduce absorption of: </a:t>
            </a:r>
          </a:p>
          <a:p>
            <a:r>
              <a:rPr lang="en-US" sz="2800" dirty="0" smtClean="0"/>
              <a:t>Iron</a:t>
            </a:r>
          </a:p>
          <a:p>
            <a:r>
              <a:rPr lang="en-US" sz="2800" dirty="0"/>
              <a:t>C</a:t>
            </a:r>
            <a:r>
              <a:rPr lang="en-US" sz="2800" dirty="0" smtClean="0"/>
              <a:t>alcium </a:t>
            </a:r>
          </a:p>
          <a:p>
            <a:r>
              <a:rPr lang="en-US" sz="2800" dirty="0" smtClean="0"/>
              <a:t>Zinc  </a:t>
            </a:r>
          </a:p>
          <a:p>
            <a:r>
              <a:rPr lang="en-US" sz="2800" dirty="0" smtClean="0"/>
              <a:t>Magnesium</a:t>
            </a:r>
          </a:p>
          <a:p>
            <a:endParaRPr lang="en-US" sz="2800" dirty="0"/>
          </a:p>
          <a:p>
            <a:r>
              <a:rPr lang="en-US" sz="2800" b="1" dirty="0" err="1" smtClean="0"/>
              <a:t>Phytate</a:t>
            </a:r>
            <a:r>
              <a:rPr lang="en-US" sz="2800" dirty="0" smtClean="0"/>
              <a:t> (a phosphorus containing compound found in cereal grains) binds minerals and carries them out of the intestine unabsorbed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9759203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Bioavailability of Minerals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b="1" dirty="0" smtClean="0"/>
              <a:t>Oxalate</a:t>
            </a:r>
            <a:r>
              <a:rPr lang="en-US" sz="2800" dirty="0" smtClean="0"/>
              <a:t> (an organic acid found in spinach and rhubarb) binds calcium, markedly reducing calcium absorption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31451060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Major functions of Minerals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Minerals have three main functions:-</a:t>
            </a:r>
          </a:p>
          <a:p>
            <a:endParaRPr lang="en-US" sz="2800" dirty="0"/>
          </a:p>
          <a:p>
            <a:r>
              <a:rPr lang="en-US" sz="2800" dirty="0" smtClean="0"/>
              <a:t>As constituents of bones and teeth (calcium, phosphorus &amp; magnesium)</a:t>
            </a:r>
          </a:p>
          <a:p>
            <a:endParaRPr lang="en-US" sz="2800" dirty="0"/>
          </a:p>
          <a:p>
            <a:r>
              <a:rPr lang="en-US" sz="2800" dirty="0" smtClean="0"/>
              <a:t>As soluble salts which help control the composition of body fluids &amp; cells (sodium &amp; chloride in extracellular fluids, potassium, magnesium &amp; phosphorus in intracellular fluids)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9643961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Major functions of Minerals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 smtClean="0"/>
              <a:t>As essential adjuncts to many enzymes and other proteins such as </a:t>
            </a:r>
            <a:r>
              <a:rPr lang="en-US" sz="2800" dirty="0" err="1" smtClean="0"/>
              <a:t>haemoglobin</a:t>
            </a:r>
            <a:r>
              <a:rPr lang="en-US" sz="2800" dirty="0" smtClean="0"/>
              <a:t>, which are necessary for the release and </a:t>
            </a:r>
            <a:r>
              <a:rPr lang="en-US" sz="2800" dirty="0" err="1" smtClean="0"/>
              <a:t>utililisation</a:t>
            </a:r>
            <a:r>
              <a:rPr lang="en-US" sz="2800" dirty="0" smtClean="0"/>
              <a:t> of energy  (Iron, phosphorus and zinc act in </a:t>
            </a:r>
            <a:r>
              <a:rPr lang="en-US" sz="2800" smtClean="0"/>
              <a:t>this way).</a:t>
            </a:r>
            <a:endParaRPr lang="en-US" sz="2800"/>
          </a:p>
        </p:txBody>
      </p:sp>
    </p:spTree>
    <p:extLst>
      <p:ext uri="{BB962C8B-B14F-4D97-AF65-F5344CB8AC3E}">
        <p14:creationId xmlns:p14="http://schemas.microsoft.com/office/powerpoint/2010/main" val="36078621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 Nutrient Intakes (RNIs) for Vitamins &amp; Minerals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2800" dirty="0" smtClean="0"/>
              <a:t>RNI is the amount of a nutrient that is enough for almost every individual, even those with high needs.</a:t>
            </a:r>
          </a:p>
          <a:p>
            <a:endParaRPr lang="en-US" sz="2800" dirty="0"/>
          </a:p>
          <a:p>
            <a:r>
              <a:rPr lang="en-US" sz="2800" dirty="0" smtClean="0"/>
              <a:t>The RNI is much higher than most people need and in practice it is very unlikely that anyone consuming this much will be deficient in that nutrient.</a:t>
            </a:r>
          </a:p>
          <a:p>
            <a:endParaRPr lang="en-US" sz="2800" dirty="0"/>
          </a:p>
          <a:p>
            <a:r>
              <a:rPr lang="en-US" sz="2800" dirty="0" smtClean="0"/>
              <a:t>SEE HANDOUT ON RNIs FOR VITAMINS &amp; MINERALS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1711879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114300" indent="0">
              <a:buNone/>
            </a:pPr>
            <a:r>
              <a:rPr lang="en-GB" sz="2800" i="1" dirty="0" smtClean="0"/>
              <a:t>Complete the following questions using the </a:t>
            </a:r>
            <a:r>
              <a:rPr lang="en-GB" sz="2800" i="1" dirty="0" err="1" smtClean="0"/>
              <a:t>handouts</a:t>
            </a:r>
            <a:r>
              <a:rPr lang="en-GB" sz="2800" i="1" dirty="0" smtClean="0"/>
              <a:t> provided:-</a:t>
            </a:r>
            <a:endParaRPr lang="en-GB" sz="2800" i="1" dirty="0"/>
          </a:p>
          <a:p>
            <a:endParaRPr lang="en-GB" sz="2800" dirty="0"/>
          </a:p>
          <a:p>
            <a:pPr marL="628650" indent="-514350">
              <a:buFont typeface="+mj-lt"/>
              <a:buAutoNum type="arabicPeriod"/>
            </a:pPr>
            <a:r>
              <a:rPr lang="en-GB" sz="2800" dirty="0" smtClean="0"/>
              <a:t>State the name of the vitamin/mineral you are investigating.</a:t>
            </a:r>
          </a:p>
          <a:p>
            <a:pPr marL="628650" indent="-514350">
              <a:buFont typeface="+mj-lt"/>
              <a:buAutoNum type="arabicPeriod"/>
            </a:pPr>
            <a:r>
              <a:rPr lang="en-GB" sz="2800" dirty="0" smtClean="0"/>
              <a:t>State whether it is a Fat soluble/Water soluble vitamin, OR a Major mineral/Trace mineral.</a:t>
            </a:r>
          </a:p>
          <a:p>
            <a:pPr marL="628650" indent="-514350">
              <a:buFont typeface="+mj-lt"/>
              <a:buAutoNum type="arabicPeriod"/>
            </a:pPr>
            <a:r>
              <a:rPr lang="en-GB" sz="2800" dirty="0" smtClean="0"/>
              <a:t>Outline major functions in the body.</a:t>
            </a:r>
          </a:p>
          <a:p>
            <a:pPr marL="628650" indent="-514350">
              <a:buFont typeface="+mj-lt"/>
              <a:buAutoNum type="arabicPeriod"/>
            </a:pPr>
            <a:r>
              <a:rPr lang="en-GB" sz="2800" dirty="0" smtClean="0"/>
              <a:t>Is the bioavailability of this vitamin/mineral affected by other nutrients?</a:t>
            </a:r>
          </a:p>
          <a:p>
            <a:pPr marL="628650" indent="-514350">
              <a:buFont typeface="+mj-lt"/>
              <a:buAutoNum type="arabicPeriod"/>
            </a:pPr>
            <a:r>
              <a:rPr lang="en-GB" sz="2800" dirty="0" smtClean="0"/>
              <a:t>What foods contain this micronutrient?</a:t>
            </a:r>
          </a:p>
          <a:p>
            <a:pPr marL="628650" indent="-514350">
              <a:buFont typeface="+mj-lt"/>
              <a:buAutoNum type="arabicPeriod"/>
            </a:pPr>
            <a:endParaRPr lang="en-GB" sz="2800" dirty="0" smtClean="0"/>
          </a:p>
          <a:p>
            <a:pPr marL="628650" indent="-514350">
              <a:buFont typeface="+mj-lt"/>
              <a:buAutoNum type="arabicPeriod"/>
            </a:pP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val="21578560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28650" indent="-514350">
              <a:buAutoNum type="arabicPeriod" startAt="6"/>
            </a:pPr>
            <a:r>
              <a:rPr lang="en-GB" sz="2800" dirty="0" smtClean="0"/>
              <a:t>Using food composition tables, list the amount of the nutrient present in three of the foods identified in question  five.</a:t>
            </a:r>
          </a:p>
          <a:p>
            <a:pPr marL="628650" indent="-514350">
              <a:buAutoNum type="arabicPeriod" startAt="6"/>
            </a:pPr>
            <a:endParaRPr lang="en-GB" sz="2800" dirty="0"/>
          </a:p>
          <a:p>
            <a:pPr marL="628650" indent="-514350">
              <a:buAutoNum type="arabicPeriod" startAt="6"/>
            </a:pPr>
            <a:r>
              <a:rPr lang="en-GB" sz="2800" dirty="0" smtClean="0"/>
              <a:t>What is the RNI for this nutrient for:-</a:t>
            </a:r>
          </a:p>
          <a:p>
            <a:pPr algn="ctr"/>
            <a:r>
              <a:rPr lang="en-GB" sz="2800" dirty="0" smtClean="0"/>
              <a:t>Toddlers age 1-3</a:t>
            </a:r>
          </a:p>
          <a:p>
            <a:pPr algn="ctr"/>
            <a:r>
              <a:rPr lang="en-GB" sz="2800" dirty="0" smtClean="0"/>
              <a:t>Teenage boys age 15-18</a:t>
            </a:r>
          </a:p>
          <a:p>
            <a:pPr algn="ctr"/>
            <a:r>
              <a:rPr lang="en-GB" sz="2800" dirty="0" smtClean="0"/>
              <a:t>Adult females age 19-50</a:t>
            </a:r>
          </a:p>
          <a:p>
            <a:pPr algn="ctr"/>
            <a:r>
              <a:rPr lang="en-GB" sz="2800" dirty="0" smtClean="0"/>
              <a:t>Adult males age 19-50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625727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</a:t>
            </a:r>
            <a:r>
              <a:rPr lang="en-GB" dirty="0" smtClean="0"/>
              <a:t>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Food Standards Agency (2008) </a:t>
            </a:r>
            <a:r>
              <a:rPr lang="en-GB" sz="2800" i="1" dirty="0" smtClean="0"/>
              <a:t>Manual of Nutrition </a:t>
            </a:r>
            <a:r>
              <a:rPr lang="en-GB" sz="2800" dirty="0" smtClean="0"/>
              <a:t>(Eleventh Edition) London: TSO.</a:t>
            </a:r>
          </a:p>
          <a:p>
            <a:endParaRPr lang="en-GB" sz="2800" dirty="0"/>
          </a:p>
          <a:p>
            <a:r>
              <a:rPr lang="en-GB" sz="2800" dirty="0"/>
              <a:t>Whitney, E.N. &amp; </a:t>
            </a:r>
            <a:r>
              <a:rPr lang="en-GB" sz="2800" dirty="0" err="1"/>
              <a:t>Rolfes</a:t>
            </a:r>
            <a:r>
              <a:rPr lang="en-GB" sz="2800" dirty="0"/>
              <a:t>, S.R. (1999) </a:t>
            </a:r>
            <a:r>
              <a:rPr lang="en-GB" sz="2800" i="1" dirty="0"/>
              <a:t>Understanding Nutrition</a:t>
            </a:r>
            <a:r>
              <a:rPr lang="en-GB" sz="2800" dirty="0"/>
              <a:t>. (Eighth Edition). Belmont: Wadsworth.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21277449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353</TotalTime>
  <Words>1265</Words>
  <Application>Microsoft Office PowerPoint</Application>
  <PresentationFormat>On-screen Show (4:3)</PresentationFormat>
  <Paragraphs>190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Adjacency</vt:lpstr>
      <vt:lpstr>Nutrition for Health</vt:lpstr>
      <vt:lpstr>Vitamins &amp; Minerals</vt:lpstr>
      <vt:lpstr>Vitamins</vt:lpstr>
      <vt:lpstr>Fat soluble versus Water soluble vitamins</vt:lpstr>
      <vt:lpstr>Eight B Vitamins</vt:lpstr>
      <vt:lpstr>Fat soluble versus Water soluble vitamins</vt:lpstr>
      <vt:lpstr>Vitamins</vt:lpstr>
      <vt:lpstr>Bioavailability of Vitamins</vt:lpstr>
      <vt:lpstr>Bioavailability of Vitamins</vt:lpstr>
      <vt:lpstr>Vitamins</vt:lpstr>
      <vt:lpstr>Major roles of vitamins</vt:lpstr>
      <vt:lpstr>Antioxidant Vitamins</vt:lpstr>
      <vt:lpstr>Antioxidant Vitamins</vt:lpstr>
      <vt:lpstr>Minerals</vt:lpstr>
      <vt:lpstr>Minerals</vt:lpstr>
      <vt:lpstr>Minerals</vt:lpstr>
      <vt:lpstr>Major Minerals</vt:lpstr>
      <vt:lpstr>Trace Minerals</vt:lpstr>
      <vt:lpstr>Bioavailability of Minerals</vt:lpstr>
      <vt:lpstr>Bioavailability of Minerals</vt:lpstr>
      <vt:lpstr>Bioavailability of Minerals</vt:lpstr>
      <vt:lpstr>Bioavailability of Minerals</vt:lpstr>
      <vt:lpstr>Major functions of Minerals</vt:lpstr>
      <vt:lpstr>Major functions of Minerals</vt:lpstr>
      <vt:lpstr>Reference Nutrient Intakes (RNIs) for Vitamins &amp; Minerals</vt:lpstr>
      <vt:lpstr>Task</vt:lpstr>
      <vt:lpstr>Task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Nutrition for Health</dc:title>
  <dc:creator>Nola</dc:creator>
  <cp:lastModifiedBy>Nola</cp:lastModifiedBy>
  <cp:revision>32</cp:revision>
  <dcterms:created xsi:type="dcterms:W3CDTF">2012-11-01T13:36:42Z</dcterms:created>
  <dcterms:modified xsi:type="dcterms:W3CDTF">2012-11-12T20:00:10Z</dcterms:modified>
</cp:coreProperties>
</file>