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316" r:id="rId2"/>
    <p:sldId id="382" r:id="rId3"/>
    <p:sldId id="388" r:id="rId4"/>
    <p:sldId id="360" r:id="rId5"/>
    <p:sldId id="385" r:id="rId6"/>
    <p:sldId id="383" r:id="rId7"/>
    <p:sldId id="329" r:id="rId8"/>
    <p:sldId id="318" r:id="rId9"/>
    <p:sldId id="359" r:id="rId10"/>
    <p:sldId id="378" r:id="rId11"/>
    <p:sldId id="351" r:id="rId12"/>
    <p:sldId id="375" r:id="rId13"/>
    <p:sldId id="376" r:id="rId14"/>
    <p:sldId id="374" r:id="rId15"/>
    <p:sldId id="350" r:id="rId16"/>
    <p:sldId id="354" r:id="rId17"/>
    <p:sldId id="355" r:id="rId18"/>
    <p:sldId id="362" r:id="rId19"/>
    <p:sldId id="386" r:id="rId20"/>
    <p:sldId id="356" r:id="rId21"/>
    <p:sldId id="352" r:id="rId22"/>
    <p:sldId id="387" r:id="rId23"/>
    <p:sldId id="361" r:id="rId24"/>
    <p:sldId id="349" r:id="rId25"/>
    <p:sldId id="358" r:id="rId26"/>
    <p:sldId id="372" r:id="rId27"/>
    <p:sldId id="344" r:id="rId28"/>
    <p:sldId id="333" r:id="rId29"/>
    <p:sldId id="368" r:id="rId30"/>
    <p:sldId id="369" r:id="rId31"/>
    <p:sldId id="371" r:id="rId32"/>
    <p:sldId id="345" r:id="rId33"/>
    <p:sldId id="338" r:id="rId34"/>
    <p:sldId id="384" r:id="rId35"/>
    <p:sldId id="363" r:id="rId36"/>
    <p:sldId id="366" r:id="rId37"/>
    <p:sldId id="367" r:id="rId38"/>
    <p:sldId id="373" r:id="rId39"/>
    <p:sldId id="377" r:id="rId40"/>
    <p:sldId id="331" r:id="rId41"/>
    <p:sldId id="281" r:id="rId42"/>
    <p:sldId id="334" r:id="rId43"/>
    <p:sldId id="297" r:id="rId44"/>
    <p:sldId id="317" r:id="rId45"/>
    <p:sldId id="306" r:id="rId46"/>
    <p:sldId id="323" r:id="rId47"/>
    <p:sldId id="370" r:id="rId48"/>
    <p:sldId id="330" r:id="rId49"/>
    <p:sldId id="341" r:id="rId50"/>
    <p:sldId id="309" r:id="rId51"/>
    <p:sldId id="342" r:id="rId52"/>
    <p:sldId id="315"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94640"/>
  </p:normalViewPr>
  <p:slideViewPr>
    <p:cSldViewPr>
      <p:cViewPr varScale="1">
        <p:scale>
          <a:sx n="102" d="100"/>
          <a:sy n="102" d="100"/>
        </p:scale>
        <p:origin x="816" y="168"/>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2B5591-B10E-432B-9F7F-C4C6CF46D7BB}"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55B5D801-05CD-4D36-8118-E523A353F410}">
      <dgm:prSet/>
      <dgm:spPr/>
      <dgm:t>
        <a:bodyPr/>
        <a:lstStyle/>
        <a:p>
          <a:r>
            <a:rPr lang="en-US" dirty="0"/>
            <a:t>What is it made of?</a:t>
          </a:r>
        </a:p>
      </dgm:t>
    </dgm:pt>
    <dgm:pt modelId="{3B9BACCF-FC32-43CC-B292-C55629AEEF35}" type="parTrans" cxnId="{D045614A-8CC0-492D-AAB7-6A45AB82D5B1}">
      <dgm:prSet/>
      <dgm:spPr/>
      <dgm:t>
        <a:bodyPr/>
        <a:lstStyle/>
        <a:p>
          <a:endParaRPr lang="en-US"/>
        </a:p>
      </dgm:t>
    </dgm:pt>
    <dgm:pt modelId="{6701268A-221D-456F-AE72-A3240352566E}" type="sibTrans" cxnId="{D045614A-8CC0-492D-AAB7-6A45AB82D5B1}">
      <dgm:prSet/>
      <dgm:spPr/>
      <dgm:t>
        <a:bodyPr/>
        <a:lstStyle/>
        <a:p>
          <a:endParaRPr lang="en-US"/>
        </a:p>
      </dgm:t>
    </dgm:pt>
    <dgm:pt modelId="{63F1C7FC-D7BF-4A34-8EDD-C291A1A098F2}">
      <dgm:prSet/>
      <dgm:spPr/>
      <dgm:t>
        <a:bodyPr/>
        <a:lstStyle/>
        <a:p>
          <a:r>
            <a:rPr lang="en-US"/>
            <a:t>What material is it?</a:t>
          </a:r>
        </a:p>
      </dgm:t>
    </dgm:pt>
    <dgm:pt modelId="{33FBC497-4640-47FA-9DBC-FC0490367F05}" type="parTrans" cxnId="{AE6BC124-2C4E-4E3E-B9B8-505436D60EA1}">
      <dgm:prSet/>
      <dgm:spPr/>
      <dgm:t>
        <a:bodyPr/>
        <a:lstStyle/>
        <a:p>
          <a:endParaRPr lang="en-US"/>
        </a:p>
      </dgm:t>
    </dgm:pt>
    <dgm:pt modelId="{6F29773E-FC8F-434B-81BB-F0F8848226FF}" type="sibTrans" cxnId="{AE6BC124-2C4E-4E3E-B9B8-505436D60EA1}">
      <dgm:prSet/>
      <dgm:spPr/>
      <dgm:t>
        <a:bodyPr/>
        <a:lstStyle/>
        <a:p>
          <a:endParaRPr lang="en-US"/>
        </a:p>
      </dgm:t>
    </dgm:pt>
    <dgm:pt modelId="{7A76975F-1431-489F-A7FD-79C7C10D5CD7}">
      <dgm:prSet/>
      <dgm:spPr/>
      <dgm:t>
        <a:bodyPr/>
        <a:lstStyle/>
        <a:p>
          <a:r>
            <a:rPr lang="en-US"/>
            <a:t>How was it made?</a:t>
          </a:r>
        </a:p>
      </dgm:t>
    </dgm:pt>
    <dgm:pt modelId="{E9A2D180-3694-4490-875E-E16C2E24691F}" type="parTrans" cxnId="{B933F1C9-5E44-4895-854D-37F755AFB6FE}">
      <dgm:prSet/>
      <dgm:spPr/>
      <dgm:t>
        <a:bodyPr/>
        <a:lstStyle/>
        <a:p>
          <a:endParaRPr lang="en-US"/>
        </a:p>
      </dgm:t>
    </dgm:pt>
    <dgm:pt modelId="{4D99FB43-95E0-4FD8-851D-A74B39BA6A45}" type="sibTrans" cxnId="{B933F1C9-5E44-4895-854D-37F755AFB6FE}">
      <dgm:prSet/>
      <dgm:spPr/>
      <dgm:t>
        <a:bodyPr/>
        <a:lstStyle/>
        <a:p>
          <a:endParaRPr lang="en-US"/>
        </a:p>
      </dgm:t>
    </dgm:pt>
    <dgm:pt modelId="{AAA11E01-501F-B14C-B3CD-7494C4281EBD}" type="pres">
      <dgm:prSet presAssocID="{9F2B5591-B10E-432B-9F7F-C4C6CF46D7BB}" presName="linear" presStyleCnt="0">
        <dgm:presLayoutVars>
          <dgm:animLvl val="lvl"/>
          <dgm:resizeHandles val="exact"/>
        </dgm:presLayoutVars>
      </dgm:prSet>
      <dgm:spPr/>
    </dgm:pt>
    <dgm:pt modelId="{63E34DA8-F529-DA4A-89DD-2A3CB178E4BA}" type="pres">
      <dgm:prSet presAssocID="{55B5D801-05CD-4D36-8118-E523A353F410}" presName="parentText" presStyleLbl="node1" presStyleIdx="0" presStyleCnt="3">
        <dgm:presLayoutVars>
          <dgm:chMax val="0"/>
          <dgm:bulletEnabled val="1"/>
        </dgm:presLayoutVars>
      </dgm:prSet>
      <dgm:spPr/>
    </dgm:pt>
    <dgm:pt modelId="{BEBCEDD7-56E8-0049-8F9A-5E1A485BAEEB}" type="pres">
      <dgm:prSet presAssocID="{6701268A-221D-456F-AE72-A3240352566E}" presName="spacer" presStyleCnt="0"/>
      <dgm:spPr/>
    </dgm:pt>
    <dgm:pt modelId="{2741B53E-BA13-A547-91D9-03A558E6F05B}" type="pres">
      <dgm:prSet presAssocID="{63F1C7FC-D7BF-4A34-8EDD-C291A1A098F2}" presName="parentText" presStyleLbl="node1" presStyleIdx="1" presStyleCnt="3">
        <dgm:presLayoutVars>
          <dgm:chMax val="0"/>
          <dgm:bulletEnabled val="1"/>
        </dgm:presLayoutVars>
      </dgm:prSet>
      <dgm:spPr/>
    </dgm:pt>
    <dgm:pt modelId="{A46E5F01-404C-764D-BA0E-07D27C4B5BFD}" type="pres">
      <dgm:prSet presAssocID="{6F29773E-FC8F-434B-81BB-F0F8848226FF}" presName="spacer" presStyleCnt="0"/>
      <dgm:spPr/>
    </dgm:pt>
    <dgm:pt modelId="{483FFFDE-9934-1C4D-8851-AA2B2B4BDDBA}" type="pres">
      <dgm:prSet presAssocID="{7A76975F-1431-489F-A7FD-79C7C10D5CD7}" presName="parentText" presStyleLbl="node1" presStyleIdx="2" presStyleCnt="3">
        <dgm:presLayoutVars>
          <dgm:chMax val="0"/>
          <dgm:bulletEnabled val="1"/>
        </dgm:presLayoutVars>
      </dgm:prSet>
      <dgm:spPr/>
    </dgm:pt>
  </dgm:ptLst>
  <dgm:cxnLst>
    <dgm:cxn modelId="{AE6BC124-2C4E-4E3E-B9B8-505436D60EA1}" srcId="{9F2B5591-B10E-432B-9F7F-C4C6CF46D7BB}" destId="{63F1C7FC-D7BF-4A34-8EDD-C291A1A098F2}" srcOrd="1" destOrd="0" parTransId="{33FBC497-4640-47FA-9DBC-FC0490367F05}" sibTransId="{6F29773E-FC8F-434B-81BB-F0F8848226FF}"/>
    <dgm:cxn modelId="{D045614A-8CC0-492D-AAB7-6A45AB82D5B1}" srcId="{9F2B5591-B10E-432B-9F7F-C4C6CF46D7BB}" destId="{55B5D801-05CD-4D36-8118-E523A353F410}" srcOrd="0" destOrd="0" parTransId="{3B9BACCF-FC32-43CC-B292-C55629AEEF35}" sibTransId="{6701268A-221D-456F-AE72-A3240352566E}"/>
    <dgm:cxn modelId="{0EE26E95-07D6-364E-BA3D-394446480862}" type="presOf" srcId="{55B5D801-05CD-4D36-8118-E523A353F410}" destId="{63E34DA8-F529-DA4A-89DD-2A3CB178E4BA}" srcOrd="0" destOrd="0" presId="urn:microsoft.com/office/officeart/2005/8/layout/vList2"/>
    <dgm:cxn modelId="{53E2B0BB-BD2A-334C-9586-AEBF9206FF30}" type="presOf" srcId="{63F1C7FC-D7BF-4A34-8EDD-C291A1A098F2}" destId="{2741B53E-BA13-A547-91D9-03A558E6F05B}" srcOrd="0" destOrd="0" presId="urn:microsoft.com/office/officeart/2005/8/layout/vList2"/>
    <dgm:cxn modelId="{B933F1C9-5E44-4895-854D-37F755AFB6FE}" srcId="{9F2B5591-B10E-432B-9F7F-C4C6CF46D7BB}" destId="{7A76975F-1431-489F-A7FD-79C7C10D5CD7}" srcOrd="2" destOrd="0" parTransId="{E9A2D180-3694-4490-875E-E16C2E24691F}" sibTransId="{4D99FB43-95E0-4FD8-851D-A74B39BA6A45}"/>
    <dgm:cxn modelId="{52A080D6-A501-6144-A9C2-D7B34DF66CCB}" type="presOf" srcId="{9F2B5591-B10E-432B-9F7F-C4C6CF46D7BB}" destId="{AAA11E01-501F-B14C-B3CD-7494C4281EBD}" srcOrd="0" destOrd="0" presId="urn:microsoft.com/office/officeart/2005/8/layout/vList2"/>
    <dgm:cxn modelId="{FFABABF0-2DFD-4B40-86BA-F9862799EA18}" type="presOf" srcId="{7A76975F-1431-489F-A7FD-79C7C10D5CD7}" destId="{483FFFDE-9934-1C4D-8851-AA2B2B4BDDBA}" srcOrd="0" destOrd="0" presId="urn:microsoft.com/office/officeart/2005/8/layout/vList2"/>
    <dgm:cxn modelId="{D8EBF1B1-B317-C347-B0F5-8111F6E8FF8F}" type="presParOf" srcId="{AAA11E01-501F-B14C-B3CD-7494C4281EBD}" destId="{63E34DA8-F529-DA4A-89DD-2A3CB178E4BA}" srcOrd="0" destOrd="0" presId="urn:microsoft.com/office/officeart/2005/8/layout/vList2"/>
    <dgm:cxn modelId="{758B8230-485A-6349-A7E7-FA5D3CAE80C7}" type="presParOf" srcId="{AAA11E01-501F-B14C-B3CD-7494C4281EBD}" destId="{BEBCEDD7-56E8-0049-8F9A-5E1A485BAEEB}" srcOrd="1" destOrd="0" presId="urn:microsoft.com/office/officeart/2005/8/layout/vList2"/>
    <dgm:cxn modelId="{168470BA-658B-3B49-8E3A-D957A61D171A}" type="presParOf" srcId="{AAA11E01-501F-B14C-B3CD-7494C4281EBD}" destId="{2741B53E-BA13-A547-91D9-03A558E6F05B}" srcOrd="2" destOrd="0" presId="urn:microsoft.com/office/officeart/2005/8/layout/vList2"/>
    <dgm:cxn modelId="{F4A5A859-EB07-464F-B34A-C3B61F9A3015}" type="presParOf" srcId="{AAA11E01-501F-B14C-B3CD-7494C4281EBD}" destId="{A46E5F01-404C-764D-BA0E-07D27C4B5BFD}" srcOrd="3" destOrd="0" presId="urn:microsoft.com/office/officeart/2005/8/layout/vList2"/>
    <dgm:cxn modelId="{C63D5805-C289-3645-8536-3E1C19BCA219}" type="presParOf" srcId="{AAA11E01-501F-B14C-B3CD-7494C4281EBD}" destId="{483FFFDE-9934-1C4D-8851-AA2B2B4BDD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E34DA8-F529-DA4A-89DD-2A3CB178E4BA}">
      <dsp:nvSpPr>
        <dsp:cNvPr id="0" name=""/>
        <dsp:cNvSpPr/>
      </dsp:nvSpPr>
      <dsp:spPr>
        <a:xfrm>
          <a:off x="0" y="35705"/>
          <a:ext cx="7039694" cy="959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dirty="0"/>
            <a:t>What is it made of?</a:t>
          </a:r>
        </a:p>
      </dsp:txBody>
      <dsp:txXfrm>
        <a:off x="46834" y="82539"/>
        <a:ext cx="6946026" cy="865732"/>
      </dsp:txXfrm>
    </dsp:sp>
    <dsp:sp modelId="{2741B53E-BA13-A547-91D9-03A558E6F05B}">
      <dsp:nvSpPr>
        <dsp:cNvPr id="0" name=""/>
        <dsp:cNvSpPr/>
      </dsp:nvSpPr>
      <dsp:spPr>
        <a:xfrm>
          <a:off x="0" y="1110305"/>
          <a:ext cx="7039694" cy="959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What material is it?</a:t>
          </a:r>
        </a:p>
      </dsp:txBody>
      <dsp:txXfrm>
        <a:off x="46834" y="1157139"/>
        <a:ext cx="6946026" cy="865732"/>
      </dsp:txXfrm>
    </dsp:sp>
    <dsp:sp modelId="{483FFFDE-9934-1C4D-8851-AA2B2B4BDDBA}">
      <dsp:nvSpPr>
        <dsp:cNvPr id="0" name=""/>
        <dsp:cNvSpPr/>
      </dsp:nvSpPr>
      <dsp:spPr>
        <a:xfrm>
          <a:off x="0" y="2184905"/>
          <a:ext cx="7039694" cy="9594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How was it made?</a:t>
          </a:r>
        </a:p>
      </dsp:txBody>
      <dsp:txXfrm>
        <a:off x="46834" y="2231739"/>
        <a:ext cx="6946026" cy="8657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303873-6718-4A48-BCE0-8E4164CA6586}" type="datetimeFigureOut">
              <a:rPr lang="en-GB" smtClean="0"/>
              <a:t>16/11/2022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646F6C-CCE2-42A8-9DBF-72B457A4593C}" type="slidenum">
              <a:rPr lang="en-GB" smtClean="0"/>
              <a:t>‹#›</a:t>
            </a:fld>
            <a:endParaRPr lang="en-GB"/>
          </a:p>
        </p:txBody>
      </p:sp>
    </p:spTree>
    <p:extLst>
      <p:ext uri="{BB962C8B-B14F-4D97-AF65-F5344CB8AC3E}">
        <p14:creationId xmlns:p14="http://schemas.microsoft.com/office/powerpoint/2010/main" val="3901166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1</a:t>
            </a:fld>
            <a:endParaRPr lang="en-GB" dirty="0"/>
          </a:p>
        </p:txBody>
      </p:sp>
    </p:spTree>
    <p:extLst>
      <p:ext uri="{BB962C8B-B14F-4D97-AF65-F5344CB8AC3E}">
        <p14:creationId xmlns:p14="http://schemas.microsoft.com/office/powerpoint/2010/main" val="1608884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7</a:t>
            </a:fld>
            <a:endParaRPr lang="en-GB" dirty="0"/>
          </a:p>
        </p:txBody>
      </p:sp>
    </p:spTree>
    <p:extLst>
      <p:ext uri="{BB962C8B-B14F-4D97-AF65-F5344CB8AC3E}">
        <p14:creationId xmlns:p14="http://schemas.microsoft.com/office/powerpoint/2010/main" val="1297098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8</a:t>
            </a:fld>
            <a:endParaRPr lang="en-GB" dirty="0"/>
          </a:p>
        </p:txBody>
      </p:sp>
    </p:spTree>
    <p:extLst>
      <p:ext uri="{BB962C8B-B14F-4D97-AF65-F5344CB8AC3E}">
        <p14:creationId xmlns:p14="http://schemas.microsoft.com/office/powerpoint/2010/main" val="1338426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E646F6C-CCE2-42A8-9DBF-72B457A4593C}" type="slidenum">
              <a:rPr lang="en-GB" smtClean="0"/>
              <a:t>25</a:t>
            </a:fld>
            <a:endParaRPr lang="en-GB" dirty="0"/>
          </a:p>
        </p:txBody>
      </p:sp>
    </p:spTree>
    <p:extLst>
      <p:ext uri="{BB962C8B-B14F-4D97-AF65-F5344CB8AC3E}">
        <p14:creationId xmlns:p14="http://schemas.microsoft.com/office/powerpoint/2010/main" val="1151985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Ambivalence</a:t>
            </a:r>
            <a:r>
              <a:rPr lang="en-GB" baseline="0"/>
              <a:t> of motherhood</a:t>
            </a:r>
            <a:r>
              <a:rPr lang="is-IS" baseline="0"/>
              <a:t>…... </a:t>
            </a:r>
            <a:r>
              <a:rPr lang="en-US" baseline="0"/>
              <a:t>B</a:t>
            </a:r>
            <a:r>
              <a:rPr lang="is-IS" baseline="0"/>
              <a:t>alance / tension.........balance of opposing emotions......definition...</a:t>
            </a:r>
            <a:r>
              <a:rPr lang="en-US" sz="1200" b="0" i="0" kern="1200">
                <a:solidFill>
                  <a:schemeClr val="tx1"/>
                </a:solidFill>
                <a:effectLst/>
                <a:latin typeface="+mn-lt"/>
                <a:ea typeface="+mn-ea"/>
                <a:cs typeface="+mn-cs"/>
              </a:rPr>
              <a:t> the state of having mixed feelings or contradictory ideas about something or someone.</a:t>
            </a:r>
            <a:endParaRPr lang="en-GB"/>
          </a:p>
        </p:txBody>
      </p:sp>
      <p:sp>
        <p:nvSpPr>
          <p:cNvPr id="4" name="Slide Number Placeholder 3"/>
          <p:cNvSpPr>
            <a:spLocks noGrp="1"/>
          </p:cNvSpPr>
          <p:nvPr>
            <p:ph type="sldNum" sz="quarter" idx="10"/>
          </p:nvPr>
        </p:nvSpPr>
        <p:spPr/>
        <p:txBody>
          <a:bodyPr/>
          <a:lstStyle/>
          <a:p>
            <a:fld id="{1E646F6C-CCE2-42A8-9DBF-72B457A4593C}" type="slidenum">
              <a:rPr lang="en-GB" smtClean="0"/>
              <a:t>41</a:t>
            </a:fld>
            <a:endParaRPr lang="en-GB"/>
          </a:p>
        </p:txBody>
      </p:sp>
    </p:spTree>
    <p:extLst>
      <p:ext uri="{BB962C8B-B14F-4D97-AF65-F5344CB8AC3E}">
        <p14:creationId xmlns:p14="http://schemas.microsoft.com/office/powerpoint/2010/main" val="1913409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Balance / compromise /</a:t>
            </a:r>
            <a:r>
              <a:rPr lang="en-US" baseline="0"/>
              <a:t> tension in the curved glass as a material</a:t>
            </a:r>
            <a:r>
              <a:rPr lang="is-IS" baseline="0"/>
              <a:t>….. </a:t>
            </a:r>
            <a:r>
              <a:rPr lang="en-US" baseline="0"/>
              <a:t>W</a:t>
            </a:r>
            <a:r>
              <a:rPr lang="is-IS" baseline="0"/>
              <a:t>ork post MA, BECAME VERY MUCH ABOUT FOCUSING ON SPECIFIC EMOTIONS AND TRYING TO CONVEY THEM. </a:t>
            </a:r>
            <a:r>
              <a:rPr lang="en-US" baseline="0"/>
              <a:t>E</a:t>
            </a:r>
            <a:r>
              <a:rPr lang="is-IS" baseline="0"/>
              <a:t>.g. </a:t>
            </a:r>
            <a:r>
              <a:rPr lang="en-US" baseline="0"/>
              <a:t>S</a:t>
            </a:r>
            <a:r>
              <a:rPr lang="is-IS" baseline="0"/>
              <a:t>imply balance, layers of feelings, at rest when balanced...... </a:t>
            </a:r>
            <a:r>
              <a:rPr lang="en-US" baseline="0"/>
              <a:t>T</a:t>
            </a:r>
            <a:r>
              <a:rPr lang="is-IS" baseline="0"/>
              <a:t>hreads to convey tension as well.</a:t>
            </a:r>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43</a:t>
            </a:fld>
            <a:endParaRPr lang="en-GB"/>
          </a:p>
        </p:txBody>
      </p:sp>
    </p:spTree>
    <p:extLst>
      <p:ext uri="{BB962C8B-B14F-4D97-AF65-F5344CB8AC3E}">
        <p14:creationId xmlns:p14="http://schemas.microsoft.com/office/powerpoint/2010/main" val="50661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Balanced with weights</a:t>
            </a:r>
            <a:r>
              <a:rPr lang="is-IS"/>
              <a:t>….tension in the thread as well is</a:t>
            </a:r>
            <a:r>
              <a:rPr lang="is-IS" baseline="0"/>
              <a:t> the glass object that won’t stand up without the weights and balance..... </a:t>
            </a:r>
            <a:r>
              <a:rPr lang="en-US" baseline="0"/>
              <a:t>A</a:t>
            </a:r>
            <a:r>
              <a:rPr lang="is-IS" baseline="0"/>
              <a:t>gain the fear of falling</a:t>
            </a:r>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44</a:t>
            </a:fld>
            <a:endParaRPr lang="en-GB"/>
          </a:p>
        </p:txBody>
      </p:sp>
    </p:spTree>
    <p:extLst>
      <p:ext uri="{BB962C8B-B14F-4D97-AF65-F5344CB8AC3E}">
        <p14:creationId xmlns:p14="http://schemas.microsoft.com/office/powerpoint/2010/main" val="1592257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Setting up kiln</a:t>
            </a:r>
          </a:p>
        </p:txBody>
      </p:sp>
      <p:sp>
        <p:nvSpPr>
          <p:cNvPr id="4" name="Slide Number Placeholder 3"/>
          <p:cNvSpPr>
            <a:spLocks noGrp="1"/>
          </p:cNvSpPr>
          <p:nvPr>
            <p:ph type="sldNum" sz="quarter" idx="10"/>
          </p:nvPr>
        </p:nvSpPr>
        <p:spPr/>
        <p:txBody>
          <a:bodyPr/>
          <a:lstStyle/>
          <a:p>
            <a:fld id="{1E646F6C-CCE2-42A8-9DBF-72B457A4593C}" type="slidenum">
              <a:rPr lang="en-GB" smtClean="0"/>
              <a:t>45</a:t>
            </a:fld>
            <a:endParaRPr lang="en-GB"/>
          </a:p>
        </p:txBody>
      </p:sp>
    </p:spTree>
    <p:extLst>
      <p:ext uri="{BB962C8B-B14F-4D97-AF65-F5344CB8AC3E}">
        <p14:creationId xmlns:p14="http://schemas.microsoft.com/office/powerpoint/2010/main" val="1281868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Balancing off the edge of tables / surfaces</a:t>
            </a:r>
            <a:r>
              <a:rPr lang="is-IS"/>
              <a:t>…. </a:t>
            </a:r>
            <a:r>
              <a:rPr lang="en-US"/>
              <a:t>A</a:t>
            </a:r>
            <a:r>
              <a:rPr lang="is-IS"/>
              <a:t>ngles of the glass cut so that they hang freely, with the risk of falling, creating tension.</a:t>
            </a:r>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46</a:t>
            </a:fld>
            <a:endParaRPr lang="en-GB"/>
          </a:p>
        </p:txBody>
      </p:sp>
    </p:spTree>
    <p:extLst>
      <p:ext uri="{BB962C8B-B14F-4D97-AF65-F5344CB8AC3E}">
        <p14:creationId xmlns:p14="http://schemas.microsoft.com/office/powerpoint/2010/main" val="1366897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1E646F6C-CCE2-42A8-9DBF-72B457A4593C}" type="slidenum">
              <a:rPr lang="en-GB" smtClean="0"/>
              <a:t>48</a:t>
            </a:fld>
            <a:endParaRPr lang="en-GB"/>
          </a:p>
        </p:txBody>
      </p:sp>
    </p:spTree>
    <p:extLst>
      <p:ext uri="{BB962C8B-B14F-4D97-AF65-F5344CB8AC3E}">
        <p14:creationId xmlns:p14="http://schemas.microsoft.com/office/powerpoint/2010/main" val="5891469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Playing with photography and light with glass pieces</a:t>
            </a:r>
          </a:p>
        </p:txBody>
      </p:sp>
      <p:sp>
        <p:nvSpPr>
          <p:cNvPr id="4" name="Slide Number Placeholder 3"/>
          <p:cNvSpPr>
            <a:spLocks noGrp="1"/>
          </p:cNvSpPr>
          <p:nvPr>
            <p:ph type="sldNum" sz="quarter" idx="10"/>
          </p:nvPr>
        </p:nvSpPr>
        <p:spPr/>
        <p:txBody>
          <a:bodyPr/>
          <a:lstStyle/>
          <a:p>
            <a:fld id="{1E646F6C-CCE2-42A8-9DBF-72B457A4593C}" type="slidenum">
              <a:rPr lang="en-GB" smtClean="0"/>
              <a:t>50</a:t>
            </a:fld>
            <a:endParaRPr lang="en-GB"/>
          </a:p>
        </p:txBody>
      </p:sp>
    </p:spTree>
    <p:extLst>
      <p:ext uri="{BB962C8B-B14F-4D97-AF65-F5344CB8AC3E}">
        <p14:creationId xmlns:p14="http://schemas.microsoft.com/office/powerpoint/2010/main" val="1325314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149066247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407933976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48C2B0-3719-4716-A9E7-BF8EEDAB7388}"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131016136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248C2B0-3719-4716-A9E7-BF8EEDAB7388}"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42440863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248C2B0-3719-4716-A9E7-BF8EEDAB7388}" type="datetimeFigureOut">
              <a:rPr lang="en-GB" smtClean="0"/>
              <a:t>16/11/2022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317940178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248C2B0-3719-4716-A9E7-BF8EEDAB7388}" type="datetimeFigureOut">
              <a:rPr lang="en-GB" smtClean="0"/>
              <a:t>16/11/2022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218197765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48C2B0-3719-4716-A9E7-BF8EEDAB7388}" type="datetimeFigureOut">
              <a:rPr lang="en-GB" smtClean="0"/>
              <a:t>16/11/2022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95160662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48C2B0-3719-4716-A9E7-BF8EEDAB7388}"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124837499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48C2B0-3719-4716-A9E7-BF8EEDAB7388}" type="datetimeFigureOut">
              <a:rPr lang="en-GB" smtClean="0"/>
              <a:t>16/11/2022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283083864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54650970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248C2B0-3719-4716-A9E7-BF8EEDAB7388}" type="datetimeFigureOut">
              <a:rPr lang="en-GB" smtClean="0"/>
              <a:t>16/11/2022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DDB71D-1F2D-472F-876D-54AE28E56902}" type="slidenum">
              <a:rPr lang="en-GB" smtClean="0"/>
              <a:t>‹#›</a:t>
            </a:fld>
            <a:endParaRPr lang="en-GB"/>
          </a:p>
        </p:txBody>
      </p:sp>
    </p:spTree>
    <p:extLst>
      <p:ext uri="{BB962C8B-B14F-4D97-AF65-F5344CB8AC3E}">
        <p14:creationId xmlns:p14="http://schemas.microsoft.com/office/powerpoint/2010/main" val="348425643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48C2B0-3719-4716-A9E7-BF8EEDAB7388}" type="datetimeFigureOut">
              <a:rPr lang="en-GB" smtClean="0"/>
              <a:t>16/11/2022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DDB71D-1F2D-472F-876D-54AE28E56902}" type="slidenum">
              <a:rPr lang="en-GB" smtClean="0"/>
              <a:t>‹#›</a:t>
            </a:fld>
            <a:endParaRPr lang="en-GB"/>
          </a:p>
        </p:txBody>
      </p:sp>
    </p:spTree>
    <p:extLst>
      <p:ext uri="{BB962C8B-B14F-4D97-AF65-F5344CB8AC3E}">
        <p14:creationId xmlns:p14="http://schemas.microsoft.com/office/powerpoint/2010/main" val="22313104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dq8LK83Shbk?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TiGjzV7Nk48?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ollinsdictionary.com/dictionary/english/glass" TargetMode="External"/><Relationship Id="rId2" Type="http://schemas.openxmlformats.org/officeDocument/2006/relationships/hyperlink" Target="https://www.collinsdictionary.com/dictionary/english/see" TargetMode="Externa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jamesturrell.com/work/virga/" TargetMode="Externa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2.xml"/><Relationship Id="rId1" Type="http://schemas.openxmlformats.org/officeDocument/2006/relationships/video" Target="https://www.youtube.com/embed/kUtf7KkKRmM?feature=oembed"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4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6.jpeg"/></Relationships>
</file>

<file path=ppt/slides/_rels/slide46.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8.tif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1268760"/>
            <a:ext cx="3240360" cy="4401205"/>
          </a:xfrm>
          <a:prstGeom prst="rect">
            <a:avLst/>
          </a:prstGeom>
          <a:noFill/>
        </p:spPr>
        <p:txBody>
          <a:bodyPr wrap="square" rtlCol="0">
            <a:spAutoFit/>
          </a:bodyPr>
          <a:lstStyle/>
          <a:p>
            <a:pPr algn="ctr"/>
            <a:r>
              <a:rPr lang="en-US" sz="4000" dirty="0"/>
              <a:t>Catherine Brown</a:t>
            </a:r>
          </a:p>
          <a:p>
            <a:pPr algn="ctr"/>
            <a:endParaRPr lang="en-US" sz="4000" dirty="0"/>
          </a:p>
          <a:p>
            <a:pPr algn="ctr"/>
            <a:r>
              <a:rPr lang="en-US" sz="4000" dirty="0"/>
              <a:t>MATERIALITY</a:t>
            </a:r>
          </a:p>
          <a:p>
            <a:pPr algn="ctr"/>
            <a:endParaRPr lang="en-US" sz="4000" dirty="0"/>
          </a:p>
          <a:p>
            <a:pPr algn="ctr"/>
            <a:r>
              <a:rPr lang="en-US" sz="4000" dirty="0"/>
              <a:t>Making in Glass </a:t>
            </a:r>
          </a:p>
        </p:txBody>
      </p:sp>
      <p:pic>
        <p:nvPicPr>
          <p:cNvPr id="4" name="Picture 3">
            <a:extLst>
              <a:ext uri="{FF2B5EF4-FFF2-40B4-BE49-F238E27FC236}">
                <a16:creationId xmlns:a16="http://schemas.microsoft.com/office/drawing/2014/main" id="{84EFD1E6-D686-ED41-9351-724CC171B83B}"/>
              </a:ext>
            </a:extLst>
          </p:cNvPr>
          <p:cNvPicPr>
            <a:picLocks noChangeAspect="1"/>
          </p:cNvPicPr>
          <p:nvPr/>
        </p:nvPicPr>
        <p:blipFill>
          <a:blip r:embed="rId3" cstate="email">
            <a:alphaModFix amt="35000"/>
            <a:extLst>
              <a:ext uri="{28A0092B-C50C-407E-A947-70E740481C1C}">
                <a14:useLocalDpi xmlns:a14="http://schemas.microsoft.com/office/drawing/2010/main"/>
              </a:ext>
            </a:extLst>
          </a:blip>
          <a:stretch>
            <a:fillRect/>
          </a:stretch>
        </p:blipFill>
        <p:spPr>
          <a:xfrm>
            <a:off x="0" y="404664"/>
            <a:ext cx="9144000" cy="6096000"/>
          </a:xfrm>
          <a:prstGeom prst="rect">
            <a:avLst/>
          </a:prstGeom>
        </p:spPr>
      </p:pic>
    </p:spTree>
    <p:extLst>
      <p:ext uri="{BB962C8B-B14F-4D97-AF65-F5344CB8AC3E}">
        <p14:creationId xmlns:p14="http://schemas.microsoft.com/office/powerpoint/2010/main" val="2829464194"/>
      </p:ext>
    </p:extLst>
  </p:cSld>
  <p:clrMapOvr>
    <a:masterClrMapping/>
  </p:clrMapOvr>
  <mc:AlternateContent xmlns:mc="http://schemas.openxmlformats.org/markup-compatibility/2006" xmlns:p14="http://schemas.microsoft.com/office/powerpoint/2010/main">
    <mc:Choice Requires="p14">
      <p:transition spd="slow" p14:dur="2000" advClick="0" advTm="39264"/>
    </mc:Choice>
    <mc:Fallback xmlns="">
      <p:transition spd="slow" advClick="0" advTm="3926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7EE53-5FA5-EF4B-8EE8-951827C5A07B}"/>
              </a:ext>
            </a:extLst>
          </p:cNvPr>
          <p:cNvSpPr>
            <a:spLocks noGrp="1"/>
          </p:cNvSpPr>
          <p:nvPr>
            <p:ph type="title"/>
          </p:nvPr>
        </p:nvSpPr>
        <p:spPr/>
        <p:txBody>
          <a:bodyPr/>
          <a:lstStyle/>
          <a:p>
            <a:r>
              <a:rPr lang="en-US" dirty="0"/>
              <a:t>Material</a:t>
            </a:r>
          </a:p>
        </p:txBody>
      </p:sp>
      <p:sp>
        <p:nvSpPr>
          <p:cNvPr id="3" name="Content Placeholder 2">
            <a:extLst>
              <a:ext uri="{FF2B5EF4-FFF2-40B4-BE49-F238E27FC236}">
                <a16:creationId xmlns:a16="http://schemas.microsoft.com/office/drawing/2014/main" id="{B6CE1EA7-519C-4A4D-AFB7-D7C36949D9C6}"/>
              </a:ext>
            </a:extLst>
          </p:cNvPr>
          <p:cNvSpPr>
            <a:spLocks noGrp="1"/>
          </p:cNvSpPr>
          <p:nvPr>
            <p:ph idx="1"/>
          </p:nvPr>
        </p:nvSpPr>
        <p:spPr/>
        <p:txBody>
          <a:bodyPr/>
          <a:lstStyle/>
          <a:p>
            <a:endParaRPr lang="en-US" dirty="0"/>
          </a:p>
          <a:p>
            <a:r>
              <a:rPr lang="en-GB" dirty="0"/>
              <a:t>Material : the matter from which a thing is or can be made (dictionary definition) </a:t>
            </a:r>
          </a:p>
          <a:p>
            <a:endParaRPr lang="en-GB" dirty="0"/>
          </a:p>
          <a:p>
            <a:r>
              <a:rPr lang="en-GB" dirty="0"/>
              <a:t>Materiality : a material quality or thing…..</a:t>
            </a:r>
          </a:p>
          <a:p>
            <a:endParaRPr lang="en-GB" dirty="0"/>
          </a:p>
          <a:p>
            <a:endParaRPr lang="en-US" dirty="0"/>
          </a:p>
          <a:p>
            <a:endParaRPr lang="en-US" dirty="0"/>
          </a:p>
          <a:p>
            <a:endParaRPr lang="en-US" dirty="0"/>
          </a:p>
        </p:txBody>
      </p:sp>
    </p:spTree>
    <p:extLst>
      <p:ext uri="{BB962C8B-B14F-4D97-AF65-F5344CB8AC3E}">
        <p14:creationId xmlns:p14="http://schemas.microsoft.com/office/powerpoint/2010/main" val="253406531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C55B-BAE7-A440-85A5-5D26ACFA4A69}"/>
              </a:ext>
            </a:extLst>
          </p:cNvPr>
          <p:cNvSpPr>
            <a:spLocks noGrp="1"/>
          </p:cNvSpPr>
          <p:nvPr>
            <p:ph type="title"/>
          </p:nvPr>
        </p:nvSpPr>
        <p:spPr/>
        <p:txBody>
          <a:bodyPr>
            <a:normAutofit fontScale="90000"/>
          </a:bodyPr>
          <a:lstStyle/>
          <a:p>
            <a:r>
              <a:rPr lang="en-US" dirty="0"/>
              <a:t>Warren Seelig – Materiality and Meaning</a:t>
            </a:r>
          </a:p>
        </p:txBody>
      </p:sp>
      <p:pic>
        <p:nvPicPr>
          <p:cNvPr id="10" name="Online Media 9" descr="Warren Seelig: Materiality and Meaning">
            <a:hlinkClick r:id="" action="ppaction://media"/>
            <a:extLst>
              <a:ext uri="{FF2B5EF4-FFF2-40B4-BE49-F238E27FC236}">
                <a16:creationId xmlns:a16="http://schemas.microsoft.com/office/drawing/2014/main" id="{600AD708-96C2-D849-8D7E-F47FBF3A1CBA}"/>
              </a:ext>
            </a:extLst>
          </p:cNvPr>
          <p:cNvPicPr>
            <a:picLocks noGrp="1" noRot="1" noChangeAspect="1"/>
          </p:cNvPicPr>
          <p:nvPr>
            <p:ph idx="1"/>
            <a:videoFile r:link="rId1"/>
          </p:nvPr>
        </p:nvPicPr>
        <p:blipFill>
          <a:blip r:embed="rId3"/>
          <a:stretch>
            <a:fillRect/>
          </a:stretch>
        </p:blipFill>
        <p:spPr>
          <a:xfrm>
            <a:off x="549275" y="1600200"/>
            <a:ext cx="8045450" cy="4525963"/>
          </a:xfrm>
          <a:prstGeom prst="rect">
            <a:avLst/>
          </a:prstGeom>
        </p:spPr>
      </p:pic>
    </p:spTree>
    <p:extLst>
      <p:ext uri="{BB962C8B-B14F-4D97-AF65-F5344CB8AC3E}">
        <p14:creationId xmlns:p14="http://schemas.microsoft.com/office/powerpoint/2010/main" val="12390677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 y="465745"/>
            <a:ext cx="83439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7FEF8-8FDE-9244-95B6-6E923E5B5DE1}"/>
              </a:ext>
            </a:extLst>
          </p:cNvPr>
          <p:cNvSpPr>
            <a:spLocks noGrp="1"/>
          </p:cNvSpPr>
          <p:nvPr>
            <p:ph type="title"/>
          </p:nvPr>
        </p:nvSpPr>
        <p:spPr>
          <a:xfrm>
            <a:off x="628650" y="894027"/>
            <a:ext cx="2620771" cy="4782873"/>
          </a:xfrm>
        </p:spPr>
        <p:txBody>
          <a:bodyPr>
            <a:normAutofit/>
          </a:bodyPr>
          <a:lstStyle/>
          <a:p>
            <a:pPr algn="r"/>
            <a:r>
              <a:rPr lang="en-US">
                <a:solidFill>
                  <a:schemeClr val="bg1"/>
                </a:solidFill>
              </a:rPr>
              <a:t>Material qualities ….</a:t>
            </a:r>
          </a:p>
        </p:txBody>
      </p:sp>
      <p:cxnSp>
        <p:nvCxnSpPr>
          <p:cNvPr id="23" name="Straight Connector 22">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43F4F6-220C-464F-9861-D27912284CB6}"/>
              </a:ext>
            </a:extLst>
          </p:cNvPr>
          <p:cNvSpPr>
            <a:spLocks noGrp="1"/>
          </p:cNvSpPr>
          <p:nvPr>
            <p:ph idx="1"/>
          </p:nvPr>
        </p:nvSpPr>
        <p:spPr>
          <a:xfrm>
            <a:off x="3732024" y="894027"/>
            <a:ext cx="4783326" cy="4782873"/>
          </a:xfrm>
        </p:spPr>
        <p:txBody>
          <a:bodyPr anchor="ctr">
            <a:normAutofit/>
          </a:bodyPr>
          <a:lstStyle/>
          <a:p>
            <a:r>
              <a:rPr lang="en-US" sz="2100" dirty="0">
                <a:solidFill>
                  <a:schemeClr val="bg1"/>
                </a:solidFill>
              </a:rPr>
              <a:t>Core to selection use and making……</a:t>
            </a:r>
          </a:p>
          <a:p>
            <a:pPr marL="0" indent="0">
              <a:buNone/>
            </a:pPr>
            <a:endParaRPr lang="en-US" sz="2100" dirty="0">
              <a:solidFill>
                <a:schemeClr val="bg1"/>
              </a:solidFill>
            </a:endParaRPr>
          </a:p>
          <a:p>
            <a:r>
              <a:rPr lang="en-US" sz="2100" dirty="0">
                <a:solidFill>
                  <a:schemeClr val="bg1"/>
                </a:solidFill>
              </a:rPr>
              <a:t>My focus is on hard / permanent materials….. Explored in various states:</a:t>
            </a:r>
          </a:p>
          <a:p>
            <a:endParaRPr lang="en-US" sz="2100" dirty="0">
              <a:solidFill>
                <a:schemeClr val="bg1"/>
              </a:solidFill>
            </a:endParaRPr>
          </a:p>
          <a:p>
            <a:r>
              <a:rPr lang="en-US" sz="2100" dirty="0">
                <a:solidFill>
                  <a:schemeClr val="bg1"/>
                </a:solidFill>
              </a:rPr>
              <a:t>e.g. Glass….. Made from sand and soda ash… magically turns transparent…..or ceramics used as liquid, plastic, dried (temporary / recyclable) and then turns ceramic… permanence…</a:t>
            </a:r>
          </a:p>
          <a:p>
            <a:pPr marL="0" indent="0">
              <a:buNone/>
            </a:pPr>
            <a:endParaRPr lang="en-US" sz="2100" dirty="0">
              <a:solidFill>
                <a:schemeClr val="bg1"/>
              </a:solidFill>
            </a:endParaRPr>
          </a:p>
        </p:txBody>
      </p:sp>
    </p:spTree>
    <p:extLst>
      <p:ext uri="{BB962C8B-B14F-4D97-AF65-F5344CB8AC3E}">
        <p14:creationId xmlns:p14="http://schemas.microsoft.com/office/powerpoint/2010/main" val="39922197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D142D-7906-C447-AF52-ADDE51B58FFD}"/>
              </a:ext>
            </a:extLst>
          </p:cNvPr>
          <p:cNvSpPr>
            <a:spLocks noGrp="1"/>
          </p:cNvSpPr>
          <p:nvPr>
            <p:ph type="title"/>
          </p:nvPr>
        </p:nvSpPr>
        <p:spPr>
          <a:xfrm>
            <a:off x="536067" y="321211"/>
            <a:ext cx="8071866" cy="1207008"/>
          </a:xfrm>
        </p:spPr>
        <p:txBody>
          <a:bodyPr vert="horz" lIns="91440" tIns="45720" rIns="91440" bIns="45720" rtlCol="0" anchor="b">
            <a:normAutofit/>
          </a:bodyPr>
          <a:lstStyle/>
          <a:p>
            <a:pPr>
              <a:lnSpc>
                <a:spcPct val="90000"/>
              </a:lnSpc>
            </a:pPr>
            <a:r>
              <a:rPr lang="en-US" sz="6000" kern="1200">
                <a:solidFill>
                  <a:schemeClr val="tx1"/>
                </a:solidFill>
                <a:latin typeface="+mj-lt"/>
                <a:ea typeface="+mj-ea"/>
                <a:cs typeface="+mj-cs"/>
              </a:rPr>
              <a:t>Invisible glass……….</a:t>
            </a:r>
          </a:p>
        </p:txBody>
      </p:sp>
      <p:sp>
        <p:nvSpPr>
          <p:cNvPr id="65" name="Content Placeholder 10">
            <a:extLst>
              <a:ext uri="{FF2B5EF4-FFF2-40B4-BE49-F238E27FC236}">
                <a16:creationId xmlns:a16="http://schemas.microsoft.com/office/drawing/2014/main" id="{8ACA51F6-FA10-4EE1-8EFD-07719037D924}"/>
              </a:ext>
            </a:extLst>
          </p:cNvPr>
          <p:cNvSpPr>
            <a:spLocks noGrp="1"/>
          </p:cNvSpPr>
          <p:nvPr>
            <p:ph idx="1"/>
          </p:nvPr>
        </p:nvSpPr>
        <p:spPr>
          <a:xfrm>
            <a:off x="1036701" y="1491643"/>
            <a:ext cx="7070598" cy="722376"/>
          </a:xfrm>
        </p:spPr>
        <p:txBody>
          <a:bodyPr vert="horz" lIns="91440" tIns="45720" rIns="91440" bIns="45720" rtlCol="0">
            <a:normAutofit/>
          </a:bodyPr>
          <a:lstStyle/>
          <a:p>
            <a:pPr marL="0" indent="0" algn="ctr">
              <a:lnSpc>
                <a:spcPct val="90000"/>
              </a:lnSpc>
              <a:spcBef>
                <a:spcPts val="1000"/>
              </a:spcBef>
              <a:buNone/>
            </a:pPr>
            <a:r>
              <a:rPr lang="en-US" sz="2200" kern="1200">
                <a:solidFill>
                  <a:schemeClr val="tx1"/>
                </a:solidFill>
                <a:latin typeface="+mn-lt"/>
                <a:ea typeface="+mn-ea"/>
                <a:cs typeface="+mn-cs"/>
              </a:rPr>
              <a:t>What would the world be like if glass was never invented?</a:t>
            </a:r>
          </a:p>
        </p:txBody>
      </p:sp>
      <p:pic>
        <p:nvPicPr>
          <p:cNvPr id="5" name="Content Placeholder 4" descr="Text&#10;&#10;Description automatically generated">
            <a:extLst>
              <a:ext uri="{FF2B5EF4-FFF2-40B4-BE49-F238E27FC236}">
                <a16:creationId xmlns:a16="http://schemas.microsoft.com/office/drawing/2014/main" id="{49282AA7-96E9-C749-BBBC-4E172B20B7E5}"/>
              </a:ext>
            </a:extLst>
          </p:cNvPr>
          <p:cNvPicPr>
            <a:picLocks noChangeAspect="1"/>
          </p:cNvPicPr>
          <p:nvPr/>
        </p:nvPicPr>
        <p:blipFill rotWithShape="1">
          <a:blip r:embed="rId2">
            <a:extLst>
              <a:ext uri="{28A0092B-C50C-407E-A947-70E740481C1C}">
                <a14:useLocalDpi xmlns:a14="http://schemas.microsoft.com/office/drawing/2010/main" val="0"/>
              </a:ext>
            </a:extLst>
          </a:blip>
          <a:srcRect t="12803" r="2" b="24298"/>
          <a:stretch/>
        </p:blipFill>
        <p:spPr>
          <a:xfrm>
            <a:off x="457200" y="2423680"/>
            <a:ext cx="3909060" cy="3856948"/>
          </a:xfrm>
          <a:prstGeom prst="rect">
            <a:avLst/>
          </a:prstGeom>
        </p:spPr>
      </p:pic>
      <p:cxnSp>
        <p:nvCxnSpPr>
          <p:cNvPr id="71" name="Straight Connector 70">
            <a:extLst>
              <a:ext uri="{FF2B5EF4-FFF2-40B4-BE49-F238E27FC236}">
                <a16:creationId xmlns:a16="http://schemas.microsoft.com/office/drawing/2014/main" id="{B6375111-306C-49EA-9DD1-79A2ED78FA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3354776"/>
            <a:ext cx="0" cy="21209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diagram&#10;&#10;Description automatically generated">
            <a:extLst>
              <a:ext uri="{FF2B5EF4-FFF2-40B4-BE49-F238E27FC236}">
                <a16:creationId xmlns:a16="http://schemas.microsoft.com/office/drawing/2014/main" id="{1401EBCB-F1E4-D24C-B95A-B0C11B9C8B6F}"/>
              </a:ext>
            </a:extLst>
          </p:cNvPr>
          <p:cNvPicPr>
            <a:picLocks noChangeAspect="1"/>
          </p:cNvPicPr>
          <p:nvPr/>
        </p:nvPicPr>
        <p:blipFill rotWithShape="1">
          <a:blip r:embed="rId3">
            <a:extLst>
              <a:ext uri="{28A0092B-C50C-407E-A947-70E740481C1C}">
                <a14:useLocalDpi xmlns:a14="http://schemas.microsoft.com/office/drawing/2010/main" val="0"/>
              </a:ext>
            </a:extLst>
          </a:blip>
          <a:srcRect t="14979" r="1" b="17671"/>
          <a:stretch/>
        </p:blipFill>
        <p:spPr>
          <a:xfrm>
            <a:off x="4777740" y="2423040"/>
            <a:ext cx="3909060" cy="3857568"/>
          </a:xfrm>
          <a:prstGeom prst="rect">
            <a:avLst/>
          </a:prstGeom>
        </p:spPr>
      </p:pic>
    </p:spTree>
    <p:extLst>
      <p:ext uri="{BB962C8B-B14F-4D97-AF65-F5344CB8AC3E}">
        <p14:creationId xmlns:p14="http://schemas.microsoft.com/office/powerpoint/2010/main" val="8893122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50EAA-FCC0-5046-B3F6-C0FEC0BC99E0}"/>
              </a:ext>
            </a:extLst>
          </p:cNvPr>
          <p:cNvSpPr>
            <a:spLocks noGrp="1"/>
          </p:cNvSpPr>
          <p:nvPr>
            <p:ph type="title"/>
          </p:nvPr>
        </p:nvSpPr>
        <p:spPr/>
        <p:txBody>
          <a:bodyPr/>
          <a:lstStyle/>
          <a:p>
            <a:r>
              <a:rPr lang="en-US" dirty="0"/>
              <a:t>Choice of material qualities</a:t>
            </a:r>
          </a:p>
        </p:txBody>
      </p:sp>
      <p:sp>
        <p:nvSpPr>
          <p:cNvPr id="3" name="Content Placeholder 2">
            <a:extLst>
              <a:ext uri="{FF2B5EF4-FFF2-40B4-BE49-F238E27FC236}">
                <a16:creationId xmlns:a16="http://schemas.microsoft.com/office/drawing/2014/main" id="{4DE5CB0E-2797-024A-BCB8-CDE6D75BA703}"/>
              </a:ext>
            </a:extLst>
          </p:cNvPr>
          <p:cNvSpPr>
            <a:spLocks noGrp="1"/>
          </p:cNvSpPr>
          <p:nvPr>
            <p:ph idx="1"/>
          </p:nvPr>
        </p:nvSpPr>
        <p:spPr/>
        <p:txBody>
          <a:bodyPr/>
          <a:lstStyle/>
          <a:p>
            <a:pPr marL="0" indent="0">
              <a:buNone/>
            </a:pPr>
            <a:r>
              <a:rPr lang="en-US" dirty="0"/>
              <a:t>Material qualities that are: </a:t>
            </a:r>
          </a:p>
          <a:p>
            <a:pPr marL="0" indent="0">
              <a:buNone/>
            </a:pPr>
            <a:endParaRPr lang="en-US" dirty="0"/>
          </a:p>
          <a:p>
            <a:r>
              <a:rPr lang="en-US" dirty="0"/>
              <a:t>linked or relevant to concepts or ideas  </a:t>
            </a:r>
          </a:p>
          <a:p>
            <a:r>
              <a:rPr lang="en-US" dirty="0"/>
              <a:t>Function  </a:t>
            </a:r>
          </a:p>
          <a:p>
            <a:r>
              <a:rPr lang="en-US" dirty="0"/>
              <a:t>Both……….</a:t>
            </a:r>
          </a:p>
          <a:p>
            <a:endParaRPr lang="en-US" dirty="0"/>
          </a:p>
        </p:txBody>
      </p:sp>
    </p:spTree>
    <p:extLst>
      <p:ext uri="{BB962C8B-B14F-4D97-AF65-F5344CB8AC3E}">
        <p14:creationId xmlns:p14="http://schemas.microsoft.com/office/powerpoint/2010/main" val="267830580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88886" y="2931441"/>
            <a:ext cx="1872208" cy="584775"/>
          </a:xfrm>
          <a:prstGeom prst="rect">
            <a:avLst/>
          </a:prstGeom>
          <a:noFill/>
        </p:spPr>
        <p:txBody>
          <a:bodyPr wrap="square" rtlCol="0">
            <a:spAutoFit/>
          </a:bodyPr>
          <a:lstStyle/>
          <a:p>
            <a:r>
              <a:rPr lang="en-US" sz="3200" b="1" dirty="0"/>
              <a:t>Praxis….</a:t>
            </a:r>
          </a:p>
        </p:txBody>
      </p:sp>
      <p:sp>
        <p:nvSpPr>
          <p:cNvPr id="7" name="TextBox 6"/>
          <p:cNvSpPr txBox="1"/>
          <p:nvPr/>
        </p:nvSpPr>
        <p:spPr>
          <a:xfrm>
            <a:off x="3700854" y="680066"/>
            <a:ext cx="2448273" cy="1938992"/>
          </a:xfrm>
          <a:prstGeom prst="rect">
            <a:avLst/>
          </a:prstGeom>
          <a:noFill/>
        </p:spPr>
        <p:txBody>
          <a:bodyPr wrap="square" rtlCol="0">
            <a:spAutoFit/>
          </a:bodyPr>
          <a:lstStyle/>
          <a:p>
            <a:r>
              <a:rPr lang="en-US" sz="2000" dirty="0"/>
              <a:t>Psychological Perspective –</a:t>
            </a:r>
          </a:p>
          <a:p>
            <a:endParaRPr lang="en-US" sz="2000" dirty="0"/>
          </a:p>
          <a:p>
            <a:r>
              <a:rPr lang="en-US" sz="2000" dirty="0"/>
              <a:t>Affecting the mind &amp; emotional state of a person</a:t>
            </a:r>
          </a:p>
        </p:txBody>
      </p:sp>
      <p:sp>
        <p:nvSpPr>
          <p:cNvPr id="8" name="TextBox 7"/>
          <p:cNvSpPr txBox="1"/>
          <p:nvPr/>
        </p:nvSpPr>
        <p:spPr>
          <a:xfrm>
            <a:off x="3700854" y="4095303"/>
            <a:ext cx="2755563" cy="1323439"/>
          </a:xfrm>
          <a:prstGeom prst="rect">
            <a:avLst/>
          </a:prstGeom>
          <a:noFill/>
        </p:spPr>
        <p:txBody>
          <a:bodyPr wrap="none" rtlCol="0">
            <a:spAutoFit/>
          </a:bodyPr>
          <a:lstStyle/>
          <a:p>
            <a:r>
              <a:rPr lang="en-US" sz="2000" dirty="0"/>
              <a:t>Physical </a:t>
            </a:r>
          </a:p>
          <a:p>
            <a:r>
              <a:rPr lang="en-US" sz="2000" dirty="0"/>
              <a:t>Perspective –</a:t>
            </a:r>
          </a:p>
          <a:p>
            <a:endParaRPr lang="en-US" sz="2000" dirty="0"/>
          </a:p>
          <a:p>
            <a:r>
              <a:rPr lang="en-US" sz="2000" dirty="0"/>
              <a:t>Material things &amp;making</a:t>
            </a:r>
          </a:p>
        </p:txBody>
      </p:sp>
      <p:sp>
        <p:nvSpPr>
          <p:cNvPr id="6" name="Oval 5"/>
          <p:cNvSpPr/>
          <p:nvPr/>
        </p:nvSpPr>
        <p:spPr>
          <a:xfrm>
            <a:off x="2027816" y="387968"/>
            <a:ext cx="5300398" cy="320174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highlight>
                <a:srgbClr val="C0C0C0"/>
              </a:highlight>
            </a:endParaRPr>
          </a:p>
        </p:txBody>
      </p:sp>
      <p:sp>
        <p:nvSpPr>
          <p:cNvPr id="9" name="Oval 8"/>
          <p:cNvSpPr/>
          <p:nvPr/>
        </p:nvSpPr>
        <p:spPr>
          <a:xfrm>
            <a:off x="2137824" y="2719085"/>
            <a:ext cx="5084374" cy="339354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5367554"/>
      </p:ext>
    </p:extLst>
  </p:cSld>
  <p:clrMapOvr>
    <a:masterClrMapping/>
  </p:clrMapOvr>
  <mc:AlternateContent xmlns:mc="http://schemas.openxmlformats.org/markup-compatibility/2006" xmlns:p14="http://schemas.microsoft.com/office/powerpoint/2010/main">
    <mc:Choice Requires="p14">
      <p:transition spd="slow" p14:dur="2000" advClick="0" advTm="38369"/>
    </mc:Choice>
    <mc:Fallback xmlns="">
      <p:transition spd="slow" advClick="0" advTm="3836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24072" y="629268"/>
            <a:ext cx="4939868" cy="1286160"/>
          </a:xfrm>
        </p:spPr>
        <p:txBody>
          <a:bodyPr anchor="b">
            <a:normAutofit/>
          </a:bodyPr>
          <a:lstStyle/>
          <a:p>
            <a:pPr>
              <a:lnSpc>
                <a:spcPct val="90000"/>
              </a:lnSpc>
            </a:pPr>
            <a:r>
              <a:rPr lang="en-US" sz="2800"/>
              <a:t>Balance / tension / making / reflection </a:t>
            </a:r>
            <a:br>
              <a:rPr lang="en-US" sz="2800"/>
            </a:br>
            <a:endParaRPr lang="en-US" sz="2800"/>
          </a:p>
        </p:txBody>
      </p:sp>
      <p:sp>
        <p:nvSpPr>
          <p:cNvPr id="3" name="Content Placeholder 2"/>
          <p:cNvSpPr>
            <a:spLocks noGrp="1"/>
          </p:cNvSpPr>
          <p:nvPr>
            <p:ph idx="1"/>
          </p:nvPr>
        </p:nvSpPr>
        <p:spPr>
          <a:xfrm>
            <a:off x="3724073" y="2438400"/>
            <a:ext cx="4939867" cy="3785419"/>
          </a:xfrm>
        </p:spPr>
        <p:txBody>
          <a:bodyPr>
            <a:normAutofit/>
          </a:bodyPr>
          <a:lstStyle/>
          <a:p>
            <a:pPr>
              <a:lnSpc>
                <a:spcPct val="90000"/>
              </a:lnSpc>
            </a:pPr>
            <a:r>
              <a:rPr lang="en-US" sz="1600"/>
              <a:t>My work explores the potential of kiln formed glass as a medium to express both </a:t>
            </a:r>
            <a:r>
              <a:rPr lang="en-US" sz="1600" b="1"/>
              <a:t>fragility and strength</a:t>
            </a:r>
            <a:r>
              <a:rPr lang="en-US" sz="1600"/>
              <a:t>. I work with tension and balance within my  forms as a way to express my  personal and emotional state. I enjoy the movement of natural light across the glass forms that continually changes shadows and reflections, some harsh and striking others soft and subtle. These contrasts echo the often, ambivalent feelings expressed in my work.</a:t>
            </a:r>
            <a:endParaRPr lang="en-GB" sz="1600"/>
          </a:p>
          <a:p>
            <a:pPr marL="0" indent="0">
              <a:lnSpc>
                <a:spcPct val="90000"/>
              </a:lnSpc>
              <a:buNone/>
            </a:pPr>
            <a:endParaRPr lang="en-GB" sz="1600"/>
          </a:p>
          <a:p>
            <a:pPr>
              <a:lnSpc>
                <a:spcPct val="90000"/>
              </a:lnSpc>
            </a:pPr>
            <a:r>
              <a:rPr lang="en-US" sz="1600"/>
              <a:t>I am interested in structure, materials and making often crossing and mixing the use of materials, especially ceramics and textiles. I draws influence from the structure of other materials in the production of sculpture and objects.</a:t>
            </a:r>
            <a:endParaRPr lang="en-GB" sz="1600"/>
          </a:p>
          <a:p>
            <a:pPr marL="0" indent="0">
              <a:lnSpc>
                <a:spcPct val="90000"/>
              </a:lnSpc>
              <a:buNone/>
            </a:pPr>
            <a:r>
              <a:rPr lang="en-US" sz="1600"/>
              <a:t> </a:t>
            </a:r>
            <a:endParaRPr lang="en-GB" sz="1600"/>
          </a:p>
          <a:p>
            <a:pPr>
              <a:lnSpc>
                <a:spcPct val="90000"/>
              </a:lnSpc>
            </a:pPr>
            <a:endParaRPr lang="en-US" sz="160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9505" b="4547"/>
          <a:stretch/>
        </p:blipFill>
        <p:spPr>
          <a:xfrm rot="16200000">
            <a:off x="-1690653" y="1690653"/>
            <a:ext cx="6858000" cy="3476693"/>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6DA7B7"/>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275482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DCF1376-68C6-FE46-89C4-FB91D8641904}"/>
              </a:ext>
            </a:extLst>
          </p:cNvPr>
          <p:cNvPicPr>
            <a:picLocks noChangeAspect="1"/>
          </p:cNvPicPr>
          <p:nvPr/>
        </p:nvPicPr>
        <p:blipFill rotWithShape="1">
          <a:blip r:embed="rId2">
            <a:extLst>
              <a:ext uri="{28A0092B-C50C-407E-A947-70E740481C1C}">
                <a14:useLocalDpi xmlns:a14="http://schemas.microsoft.com/office/drawing/2010/main"/>
              </a:ext>
            </a:extLst>
          </a:blip>
          <a:srcRect t="4292" r="-2" b="1876"/>
          <a:stretch/>
        </p:blipFill>
        <p:spPr>
          <a:xfrm>
            <a:off x="3662266" y="10"/>
            <a:ext cx="5481734"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1" name="Freeform: Shape 10">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142"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E12DA9-1916-AF4E-A420-3A153BE68290}"/>
              </a:ext>
            </a:extLst>
          </p:cNvPr>
          <p:cNvSpPr>
            <a:spLocks noGrp="1"/>
          </p:cNvSpPr>
          <p:nvPr>
            <p:ph type="title"/>
          </p:nvPr>
        </p:nvSpPr>
        <p:spPr>
          <a:xfrm>
            <a:off x="281178" y="856488"/>
            <a:ext cx="3744468" cy="1243584"/>
          </a:xfrm>
        </p:spPr>
        <p:txBody>
          <a:bodyPr anchor="ctr">
            <a:normAutofit/>
          </a:bodyPr>
          <a:lstStyle/>
          <a:p>
            <a:r>
              <a:rPr lang="en-US" sz="3000"/>
              <a:t>Why glass……</a:t>
            </a:r>
          </a:p>
        </p:txBody>
      </p:sp>
      <p:sp>
        <p:nvSpPr>
          <p:cNvPr id="15" name="Rectangle 1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326" y="2195336"/>
            <a:ext cx="373761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7333267-A8E6-7542-B76C-19C054027643}"/>
              </a:ext>
            </a:extLst>
          </p:cNvPr>
          <p:cNvSpPr>
            <a:spLocks noGrp="1"/>
          </p:cNvSpPr>
          <p:nvPr>
            <p:ph idx="1"/>
          </p:nvPr>
        </p:nvSpPr>
        <p:spPr>
          <a:xfrm>
            <a:off x="281178" y="2522949"/>
            <a:ext cx="3799332" cy="3402363"/>
          </a:xfrm>
        </p:spPr>
        <p:txBody>
          <a:bodyPr anchor="t">
            <a:normAutofit/>
          </a:bodyPr>
          <a:lstStyle/>
          <a:p>
            <a:r>
              <a:rPr lang="en-US" sz="1700" dirty="0"/>
              <a:t>‘Fragile yet strong’</a:t>
            </a:r>
          </a:p>
          <a:p>
            <a:r>
              <a:rPr lang="en-US" sz="1700" dirty="0"/>
              <a:t>Transparency, translucency and light……core qualities</a:t>
            </a:r>
          </a:p>
          <a:p>
            <a:r>
              <a:rPr lang="en-US" sz="1700" dirty="0"/>
              <a:t>It often provokes a reaction in people… as quite often people as scared of it….</a:t>
            </a:r>
          </a:p>
          <a:p>
            <a:endParaRPr lang="en-US" sz="1700" dirty="0"/>
          </a:p>
          <a:p>
            <a:r>
              <a:rPr lang="en-US" sz="1700" dirty="0"/>
              <a:t>Playing with balance and tension with this material emphasizes these things.</a:t>
            </a:r>
          </a:p>
        </p:txBody>
      </p:sp>
    </p:spTree>
    <p:extLst>
      <p:ext uri="{BB962C8B-B14F-4D97-AF65-F5344CB8AC3E}">
        <p14:creationId xmlns:p14="http://schemas.microsoft.com/office/powerpoint/2010/main" val="222812977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CCB6F-381C-904A-98F5-CE296190A05A}"/>
              </a:ext>
            </a:extLst>
          </p:cNvPr>
          <p:cNvSpPr>
            <a:spLocks noGrp="1"/>
          </p:cNvSpPr>
          <p:nvPr>
            <p:ph type="title"/>
          </p:nvPr>
        </p:nvSpPr>
        <p:spPr/>
        <p:txBody>
          <a:bodyPr>
            <a:normAutofit fontScale="90000"/>
          </a:bodyPr>
          <a:lstStyle/>
          <a:p>
            <a:r>
              <a:rPr lang="en-US" dirty="0"/>
              <a:t>Materials and communicating their qualities</a:t>
            </a:r>
          </a:p>
        </p:txBody>
      </p:sp>
      <p:sp>
        <p:nvSpPr>
          <p:cNvPr id="3" name="Content Placeholder 2">
            <a:extLst>
              <a:ext uri="{FF2B5EF4-FFF2-40B4-BE49-F238E27FC236}">
                <a16:creationId xmlns:a16="http://schemas.microsoft.com/office/drawing/2014/main" id="{5C04FEF9-D3DF-4B45-9C14-7F79E4D968CB}"/>
              </a:ext>
            </a:extLst>
          </p:cNvPr>
          <p:cNvSpPr>
            <a:spLocks noGrp="1"/>
          </p:cNvSpPr>
          <p:nvPr>
            <p:ph idx="1"/>
          </p:nvPr>
        </p:nvSpPr>
        <p:spPr/>
        <p:txBody>
          <a:bodyPr/>
          <a:lstStyle/>
          <a:p>
            <a:r>
              <a:rPr lang="en-US" dirty="0"/>
              <a:t>WORDS (describing)</a:t>
            </a:r>
          </a:p>
          <a:p>
            <a:r>
              <a:rPr lang="en-US" dirty="0"/>
              <a:t>THINGS (material)</a:t>
            </a:r>
          </a:p>
          <a:p>
            <a:r>
              <a:rPr lang="en-US" dirty="0"/>
              <a:t>EXPERIENCES (senses)</a:t>
            </a:r>
          </a:p>
          <a:p>
            <a:endParaRPr lang="en-US" dirty="0"/>
          </a:p>
          <a:p>
            <a:pPr marL="0" indent="0">
              <a:buNone/>
            </a:pPr>
            <a:r>
              <a:rPr lang="en-US" dirty="0"/>
              <a:t>Simon Sullivan discusses ‘Affect Theory’ as not just seeing or describing but experiencing….</a:t>
            </a:r>
          </a:p>
          <a:p>
            <a:pPr marL="0" indent="0">
              <a:buNone/>
            </a:pPr>
            <a:r>
              <a:rPr lang="en-US" dirty="0"/>
              <a:t>‘</a:t>
            </a:r>
            <a:r>
              <a:rPr lang="en-US" sz="2800" i="1" dirty="0"/>
              <a:t>Affects’ are moments of ‘intensity’ a reaction in / on the body at the level of matter’</a:t>
            </a:r>
          </a:p>
        </p:txBody>
      </p:sp>
    </p:spTree>
    <p:extLst>
      <p:ext uri="{BB962C8B-B14F-4D97-AF65-F5344CB8AC3E}">
        <p14:creationId xmlns:p14="http://schemas.microsoft.com/office/powerpoint/2010/main" val="188644585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12" descr="IMG_2225.jpg">
            <a:extLst>
              <a:ext uri="{FF2B5EF4-FFF2-40B4-BE49-F238E27FC236}">
                <a16:creationId xmlns:a16="http://schemas.microsoft.com/office/drawing/2014/main" id="{40FE234C-5986-B342-ADC2-58E13142CD7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9930" t="9091" r="22943" b="-1"/>
          <a:stretch/>
        </p:blipFill>
        <p:spPr>
          <a:xfrm rot="5400000">
            <a:off x="2464308" y="178308"/>
            <a:ext cx="6858000" cy="6501384"/>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1D7D85-A804-0D46-909A-2C6B85318AA4}"/>
              </a:ext>
            </a:extLst>
          </p:cNvPr>
          <p:cNvSpPr>
            <a:spLocks noGrp="1"/>
          </p:cNvSpPr>
          <p:nvPr>
            <p:ph type="title"/>
          </p:nvPr>
        </p:nvSpPr>
        <p:spPr>
          <a:xfrm>
            <a:off x="397050" y="317754"/>
            <a:ext cx="2578608" cy="1124712"/>
          </a:xfrm>
        </p:spPr>
        <p:txBody>
          <a:bodyPr anchor="b">
            <a:normAutofit/>
          </a:bodyPr>
          <a:lstStyle/>
          <a:p>
            <a:r>
              <a:rPr lang="en-US" sz="2400" dirty="0"/>
              <a:t>Tacit Knowledge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E9B531A-A14D-7E42-9AD3-37C62E7B9181}"/>
              </a:ext>
            </a:extLst>
          </p:cNvPr>
          <p:cNvSpPr>
            <a:spLocks noGrp="1"/>
          </p:cNvSpPr>
          <p:nvPr>
            <p:ph idx="1"/>
          </p:nvPr>
        </p:nvSpPr>
        <p:spPr>
          <a:xfrm>
            <a:off x="251520" y="1628800"/>
            <a:ext cx="4077656" cy="3207258"/>
          </a:xfrm>
        </p:spPr>
        <p:txBody>
          <a:bodyPr anchor="t">
            <a:noAutofit/>
          </a:bodyPr>
          <a:lstStyle/>
          <a:p>
            <a:r>
              <a:rPr lang="en-US" sz="1800" dirty="0"/>
              <a:t>Sensory experiences when making:</a:t>
            </a:r>
          </a:p>
          <a:p>
            <a:endParaRPr lang="en-US" sz="1800" dirty="0"/>
          </a:p>
          <a:p>
            <a:r>
              <a:rPr lang="en-US" sz="1800" dirty="0"/>
              <a:t>It is believed we have between 14 and 20 types of senses (5 obvious ones being, sight, sound, smell, touch and taste)</a:t>
            </a:r>
          </a:p>
          <a:p>
            <a:r>
              <a:rPr lang="en-US" sz="1800" dirty="0"/>
              <a:t>Are these complexity of senses and Multisensory Perceptions linked to Tacit knowledges?  </a:t>
            </a:r>
          </a:p>
          <a:p>
            <a:endParaRPr lang="en-US" sz="1800" dirty="0"/>
          </a:p>
          <a:p>
            <a:pPr marL="0" indent="0">
              <a:buNone/>
            </a:pPr>
            <a:endParaRPr lang="en-US" sz="1800" dirty="0"/>
          </a:p>
          <a:p>
            <a:r>
              <a:rPr lang="en-US" sz="1800" dirty="0"/>
              <a:t>Robert Morris in his ‘Notes on the Phenomenology of Making discusses making as a bodily experience and uses ‘Pollocks’ painting technique as an example.</a:t>
            </a:r>
          </a:p>
        </p:txBody>
      </p:sp>
    </p:spTree>
    <p:extLst>
      <p:ext uri="{BB962C8B-B14F-4D97-AF65-F5344CB8AC3E}">
        <p14:creationId xmlns:p14="http://schemas.microsoft.com/office/powerpoint/2010/main" val="69027742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 y="465745"/>
            <a:ext cx="83439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4AD8B-E1C0-0746-988B-7C147529815D}"/>
              </a:ext>
            </a:extLst>
          </p:cNvPr>
          <p:cNvSpPr>
            <a:spLocks noGrp="1"/>
          </p:cNvSpPr>
          <p:nvPr>
            <p:ph type="title"/>
          </p:nvPr>
        </p:nvSpPr>
        <p:spPr>
          <a:xfrm>
            <a:off x="628650" y="894027"/>
            <a:ext cx="2620771" cy="4782873"/>
          </a:xfrm>
        </p:spPr>
        <p:txBody>
          <a:bodyPr>
            <a:normAutofit/>
          </a:bodyPr>
          <a:lstStyle/>
          <a:p>
            <a:pPr algn="r"/>
            <a:r>
              <a:rPr lang="en-US" sz="3100" dirty="0">
                <a:solidFill>
                  <a:schemeClr val="bg1"/>
                </a:solidFill>
              </a:rPr>
              <a:t>Tacit Knowledge</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6E9982-8DF5-1648-B448-BF5643DF90D8}"/>
              </a:ext>
            </a:extLst>
          </p:cNvPr>
          <p:cNvSpPr>
            <a:spLocks noGrp="1"/>
          </p:cNvSpPr>
          <p:nvPr>
            <p:ph idx="1"/>
          </p:nvPr>
        </p:nvSpPr>
        <p:spPr>
          <a:xfrm>
            <a:off x="3732024" y="894027"/>
            <a:ext cx="4783326" cy="4782873"/>
          </a:xfrm>
        </p:spPr>
        <p:txBody>
          <a:bodyPr anchor="ctr">
            <a:normAutofit/>
          </a:bodyPr>
          <a:lstStyle/>
          <a:p>
            <a:pPr marL="0" indent="0">
              <a:buNone/>
            </a:pPr>
            <a:r>
              <a:rPr lang="en-US" sz="2100" dirty="0">
                <a:solidFill>
                  <a:schemeClr val="bg1"/>
                </a:solidFill>
              </a:rPr>
              <a:t> Michael Polanyi’s words</a:t>
            </a:r>
          </a:p>
          <a:p>
            <a:pPr marL="0" indent="0">
              <a:buNone/>
            </a:pPr>
            <a:endParaRPr lang="en-US" sz="2100" dirty="0">
              <a:solidFill>
                <a:schemeClr val="bg1"/>
              </a:solidFill>
            </a:endParaRPr>
          </a:p>
          <a:p>
            <a:pPr marL="0" indent="0">
              <a:buNone/>
            </a:pPr>
            <a:r>
              <a:rPr lang="en-US" sz="2100" dirty="0">
                <a:solidFill>
                  <a:schemeClr val="bg1"/>
                </a:solidFill>
              </a:rPr>
              <a:t>‘</a:t>
            </a:r>
            <a:r>
              <a:rPr lang="en-US" sz="2100" i="1" dirty="0">
                <a:solidFill>
                  <a:schemeClr val="bg1"/>
                </a:solidFill>
              </a:rPr>
              <a:t>We can know more that we can tell. Tacit knowledge is an active and personal involvement of knowing. One dwells in the way he / she knows ‘the world’</a:t>
            </a:r>
          </a:p>
          <a:p>
            <a:pPr marL="0" indent="0">
              <a:buNone/>
            </a:pPr>
            <a:endParaRPr lang="en-US" sz="2100" dirty="0">
              <a:solidFill>
                <a:schemeClr val="bg1"/>
              </a:solidFill>
            </a:endParaRPr>
          </a:p>
          <a:p>
            <a:pPr marL="0" indent="0">
              <a:buNone/>
            </a:pPr>
            <a:r>
              <a:rPr lang="en-US" sz="2100" dirty="0">
                <a:solidFill>
                  <a:schemeClr val="bg1"/>
                </a:solidFill>
              </a:rPr>
              <a:t>Therefore, we can gain tacit knowledge with out words…. </a:t>
            </a:r>
          </a:p>
        </p:txBody>
      </p:sp>
    </p:spTree>
    <p:extLst>
      <p:ext uri="{BB962C8B-B14F-4D97-AF65-F5344CB8AC3E}">
        <p14:creationId xmlns:p14="http://schemas.microsoft.com/office/powerpoint/2010/main" val="180491761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BB7B1-0EC6-714B-A94C-9E1F44A0321B}"/>
              </a:ext>
            </a:extLst>
          </p:cNvPr>
          <p:cNvSpPr>
            <a:spLocks noGrp="1"/>
          </p:cNvSpPr>
          <p:nvPr>
            <p:ph type="title"/>
          </p:nvPr>
        </p:nvSpPr>
        <p:spPr/>
        <p:txBody>
          <a:bodyPr>
            <a:normAutofit/>
          </a:bodyPr>
          <a:lstStyle/>
          <a:p>
            <a:r>
              <a:rPr lang="en-US" sz="2800" dirty="0"/>
              <a:t>Extending our bodily existence of the world (Polanyi)</a:t>
            </a:r>
            <a:br>
              <a:rPr lang="en-US" sz="2800" dirty="0"/>
            </a:br>
            <a:endParaRPr lang="en-US" sz="2800" dirty="0"/>
          </a:p>
        </p:txBody>
      </p:sp>
      <p:sp>
        <p:nvSpPr>
          <p:cNvPr id="3" name="Content Placeholder 2">
            <a:extLst>
              <a:ext uri="{FF2B5EF4-FFF2-40B4-BE49-F238E27FC236}">
                <a16:creationId xmlns:a16="http://schemas.microsoft.com/office/drawing/2014/main" id="{52C1EA74-6B8F-904E-B2FB-B608F7AB40CA}"/>
              </a:ext>
            </a:extLst>
          </p:cNvPr>
          <p:cNvSpPr>
            <a:spLocks noGrp="1"/>
          </p:cNvSpPr>
          <p:nvPr>
            <p:ph idx="1"/>
          </p:nvPr>
        </p:nvSpPr>
        <p:spPr>
          <a:xfrm>
            <a:off x="611560" y="1628800"/>
            <a:ext cx="8229600" cy="4525963"/>
          </a:xfrm>
        </p:spPr>
        <p:txBody>
          <a:bodyPr>
            <a:normAutofit fontScale="92500" lnSpcReduction="10000"/>
          </a:bodyPr>
          <a:lstStyle/>
          <a:p>
            <a:pPr marL="0" indent="0">
              <a:buNone/>
            </a:pPr>
            <a:r>
              <a:rPr lang="en-US" dirty="0"/>
              <a:t>Example:</a:t>
            </a:r>
          </a:p>
          <a:p>
            <a:pPr marL="0" indent="0">
              <a:buNone/>
            </a:pPr>
            <a:r>
              <a:rPr lang="en-US" sz="2800" dirty="0"/>
              <a:t>When a blind man first faces a stick, he attempts to understand it, he learns how to use it, tries to master it. After learning how to use a stick, he no longer pays attention to it. It becomes an extension of his bodily existence. He directs his attention to things the stick touches. He begins to find his way with the help of the stick. The stick becomes transparent for him. It remains there and shapes the blind man’s explicit understanding of entities that he experiences in his world through the understanding of the stick. He begins to indwell in it”</a:t>
            </a:r>
          </a:p>
        </p:txBody>
      </p:sp>
    </p:spTree>
    <p:extLst>
      <p:ext uri="{BB962C8B-B14F-4D97-AF65-F5344CB8AC3E}">
        <p14:creationId xmlns:p14="http://schemas.microsoft.com/office/powerpoint/2010/main" val="10466256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F66A575-7835-4400-BEDE-89F2EF034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8069C-A204-3E43-89EB-7EDD97A61CA4}"/>
              </a:ext>
            </a:extLst>
          </p:cNvPr>
          <p:cNvSpPr>
            <a:spLocks noGrp="1"/>
          </p:cNvSpPr>
          <p:nvPr>
            <p:ph type="title"/>
          </p:nvPr>
        </p:nvSpPr>
        <p:spPr>
          <a:xfrm>
            <a:off x="466221" y="640080"/>
            <a:ext cx="3168968" cy="5578816"/>
          </a:xfrm>
        </p:spPr>
        <p:txBody>
          <a:bodyPr vert="horz" lIns="91440" tIns="45720" rIns="91440" bIns="45720" rtlCol="0" anchor="ctr">
            <a:normAutofit/>
          </a:bodyPr>
          <a:lstStyle/>
          <a:p>
            <a:pPr>
              <a:lnSpc>
                <a:spcPct val="90000"/>
              </a:lnSpc>
            </a:pPr>
            <a:r>
              <a:rPr lang="en-US" sz="2800" dirty="0">
                <a:solidFill>
                  <a:srgbClr val="FFFFFF"/>
                </a:solidFill>
              </a:rPr>
              <a:t>Tim Ingold’s discusses the material flows and currents of sensory awareness in which images and objects reciprocally take place.</a:t>
            </a:r>
            <a:br>
              <a:rPr lang="en-US" sz="2800" dirty="0">
                <a:solidFill>
                  <a:srgbClr val="FFFFFF"/>
                </a:solidFill>
              </a:rPr>
            </a:br>
            <a:br>
              <a:rPr lang="en-US" sz="2800" dirty="0">
                <a:solidFill>
                  <a:srgbClr val="FFFFFF"/>
                </a:solidFill>
              </a:rPr>
            </a:br>
            <a:endParaRPr lang="en-US" sz="2800" dirty="0">
              <a:solidFill>
                <a:srgbClr val="FFFFFF"/>
              </a:solidFill>
            </a:endParaRPr>
          </a:p>
        </p:txBody>
      </p:sp>
      <p:pic>
        <p:nvPicPr>
          <p:cNvPr id="5" name="Content Placeholder 4" descr="Diagram&#10;&#10;Description automatically generated">
            <a:extLst>
              <a:ext uri="{FF2B5EF4-FFF2-40B4-BE49-F238E27FC236}">
                <a16:creationId xmlns:a16="http://schemas.microsoft.com/office/drawing/2014/main" id="{52F7E9D6-2912-394F-86E5-5ADA11EBF5E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154" r="15610"/>
          <a:stretch/>
        </p:blipFill>
        <p:spPr>
          <a:xfrm>
            <a:off x="4572000" y="640080"/>
            <a:ext cx="4094602" cy="5578816"/>
          </a:xfrm>
          <a:prstGeom prst="rect">
            <a:avLst/>
          </a:prstGeom>
        </p:spPr>
      </p:pic>
    </p:spTree>
    <p:extLst>
      <p:ext uri="{BB962C8B-B14F-4D97-AF65-F5344CB8AC3E}">
        <p14:creationId xmlns:p14="http://schemas.microsoft.com/office/powerpoint/2010/main" val="193387894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C49DF-F024-1B49-9347-A7E14EE9A363}"/>
              </a:ext>
            </a:extLst>
          </p:cNvPr>
          <p:cNvSpPr>
            <a:spLocks noGrp="1"/>
          </p:cNvSpPr>
          <p:nvPr>
            <p:ph type="title"/>
          </p:nvPr>
        </p:nvSpPr>
        <p:spPr>
          <a:xfrm>
            <a:off x="491490" y="365125"/>
            <a:ext cx="3840085" cy="1692794"/>
          </a:xfrm>
        </p:spPr>
        <p:txBody>
          <a:bodyPr>
            <a:normAutofit/>
          </a:bodyPr>
          <a:lstStyle/>
          <a:p>
            <a:r>
              <a:rPr lang="en-US" dirty="0"/>
              <a:t>Exploring……</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7C5056-8406-BC47-BE7C-1FB36260516D}"/>
              </a:ext>
            </a:extLst>
          </p:cNvPr>
          <p:cNvSpPr>
            <a:spLocks noGrp="1"/>
          </p:cNvSpPr>
          <p:nvPr>
            <p:ph idx="1"/>
          </p:nvPr>
        </p:nvSpPr>
        <p:spPr>
          <a:xfrm>
            <a:off x="491490" y="2575034"/>
            <a:ext cx="3840085" cy="3462228"/>
          </a:xfrm>
        </p:spPr>
        <p:txBody>
          <a:bodyPr>
            <a:normAutofit/>
          </a:bodyPr>
          <a:lstStyle/>
          <a:p>
            <a:r>
              <a:rPr lang="en-US" sz="1600" dirty="0"/>
              <a:t>Why is material and making so important to me?</a:t>
            </a:r>
          </a:p>
          <a:p>
            <a:r>
              <a:rPr lang="en-US" sz="1600" dirty="0"/>
              <a:t>How do other artists / designers think, work and collaborate? (Art of not making book)</a:t>
            </a:r>
            <a:endParaRPr lang="en-US" sz="1600" dirty="0">
              <a:highlight>
                <a:srgbClr val="FFFF00"/>
              </a:highlight>
            </a:endParaRPr>
          </a:p>
          <a:p>
            <a:r>
              <a:rPr lang="en-US" sz="1600" dirty="0"/>
              <a:t>How do our brains work when we engage with materials?....... Tacit knowledge</a:t>
            </a:r>
          </a:p>
        </p:txBody>
      </p:sp>
      <p:pic>
        <p:nvPicPr>
          <p:cNvPr id="5" name="Picture 4" descr="A stone wall&#10;&#10;Description automatically generated">
            <a:extLst>
              <a:ext uri="{FF2B5EF4-FFF2-40B4-BE49-F238E27FC236}">
                <a16:creationId xmlns:a16="http://schemas.microsoft.com/office/drawing/2014/main" id="{EEBC144D-028A-A446-9E32-94A39E1BDF52}"/>
              </a:ext>
            </a:extLst>
          </p:cNvPr>
          <p:cNvPicPr>
            <a:picLocks noChangeAspect="1"/>
          </p:cNvPicPr>
          <p:nvPr/>
        </p:nvPicPr>
        <p:blipFill rotWithShape="1">
          <a:blip r:embed="rId2">
            <a:extLst>
              <a:ext uri="{28A0092B-C50C-407E-A947-70E740481C1C}">
                <a14:useLocalDpi xmlns:a14="http://schemas.microsoft.com/office/drawing/2010/main" val="0"/>
              </a:ext>
            </a:extLst>
          </a:blip>
          <a:srcRect l="22827" r="25392"/>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28378195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D46D8-67E2-1B4F-84B5-A02FD4BD47B3}"/>
              </a:ext>
            </a:extLst>
          </p:cNvPr>
          <p:cNvSpPr>
            <a:spLocks noGrp="1"/>
          </p:cNvSpPr>
          <p:nvPr>
            <p:ph type="title"/>
          </p:nvPr>
        </p:nvSpPr>
        <p:spPr>
          <a:xfrm>
            <a:off x="628650" y="1052736"/>
            <a:ext cx="7886700" cy="1133693"/>
          </a:xfrm>
        </p:spPr>
        <p:txBody>
          <a:bodyPr>
            <a:noAutofit/>
          </a:bodyPr>
          <a:lstStyle/>
          <a:p>
            <a:pPr>
              <a:lnSpc>
                <a:spcPct val="90000"/>
              </a:lnSpc>
            </a:pPr>
            <a:r>
              <a:rPr lang="en-US" sz="2800" dirty="0"/>
              <a:t>Importance of Materiality as a </a:t>
            </a:r>
            <a:r>
              <a:rPr lang="en-US" sz="2800" b="1" dirty="0"/>
              <a:t>Maker</a:t>
            </a:r>
            <a:r>
              <a:rPr lang="en-US" sz="2800" dirty="0"/>
              <a:t>…..</a:t>
            </a:r>
            <a:br>
              <a:rPr lang="en-US" sz="2800" dirty="0"/>
            </a:br>
            <a:r>
              <a:rPr lang="en-US" sz="2800" dirty="0"/>
              <a:t>The first things that come into my mind when I look at any object… artwork or material thing are:</a:t>
            </a:r>
            <a:br>
              <a:rPr lang="en-US" sz="2800" dirty="0"/>
            </a:br>
            <a:endParaRPr lang="en-US" sz="2800" dirty="0"/>
          </a:p>
        </p:txBody>
      </p:sp>
      <p:graphicFrame>
        <p:nvGraphicFramePr>
          <p:cNvPr id="5" name="Content Placeholder 2">
            <a:extLst>
              <a:ext uri="{FF2B5EF4-FFF2-40B4-BE49-F238E27FC236}">
                <a16:creationId xmlns:a16="http://schemas.microsoft.com/office/drawing/2014/main" id="{8FB6B1F5-01D0-4D72-B771-226F7222370D}"/>
              </a:ext>
            </a:extLst>
          </p:cNvPr>
          <p:cNvGraphicFramePr>
            <a:graphicFrameLocks noGrp="1"/>
          </p:cNvGraphicFramePr>
          <p:nvPr>
            <p:ph idx="1"/>
            <p:extLst>
              <p:ext uri="{D42A27DB-BD31-4B8C-83A1-F6EECF244321}">
                <p14:modId xmlns:p14="http://schemas.microsoft.com/office/powerpoint/2010/main" val="552015575"/>
              </p:ext>
            </p:extLst>
          </p:nvPr>
        </p:nvGraphicFramePr>
        <p:xfrm>
          <a:off x="628650" y="2996951"/>
          <a:ext cx="7039694" cy="3180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281533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50AD283-EC69-F847-BB54-A53D6F82247B}"/>
              </a:ext>
            </a:extLst>
          </p:cNvPr>
          <p:cNvPicPr>
            <a:picLocks noChangeAspect="1"/>
          </p:cNvPicPr>
          <p:nvPr/>
        </p:nvPicPr>
        <p:blipFill rotWithShape="1">
          <a:blip r:embed="rId2"/>
          <a:srcRect l="7663" t="9091" r="28132" b="1"/>
          <a:stretch/>
        </p:blipFill>
        <p:spPr>
          <a:xfrm>
            <a:off x="2642616" y="10"/>
            <a:ext cx="6501384"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71201B-D8C4-7646-B47E-F02EF64ADEEF}"/>
              </a:ext>
            </a:extLst>
          </p:cNvPr>
          <p:cNvSpPr>
            <a:spLocks noGrp="1"/>
          </p:cNvSpPr>
          <p:nvPr>
            <p:ph type="title"/>
          </p:nvPr>
        </p:nvSpPr>
        <p:spPr>
          <a:xfrm>
            <a:off x="278320" y="1161288"/>
            <a:ext cx="2578608" cy="1124712"/>
          </a:xfrm>
        </p:spPr>
        <p:txBody>
          <a:bodyPr anchor="b">
            <a:normAutofit/>
          </a:bodyPr>
          <a:lstStyle/>
          <a:p>
            <a:r>
              <a:rPr lang="en-US" sz="2400"/>
              <a:t>Inspired by…..</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E51B460-E501-AB4B-950B-27FF6C96A834}"/>
              </a:ext>
            </a:extLst>
          </p:cNvPr>
          <p:cNvSpPr>
            <a:spLocks noGrp="1"/>
          </p:cNvSpPr>
          <p:nvPr>
            <p:ph idx="1"/>
          </p:nvPr>
        </p:nvSpPr>
        <p:spPr>
          <a:xfrm>
            <a:off x="278320" y="2718054"/>
            <a:ext cx="2579180" cy="3207258"/>
          </a:xfrm>
        </p:spPr>
        <p:txBody>
          <a:bodyPr anchor="t">
            <a:normAutofit/>
          </a:bodyPr>
          <a:lstStyle/>
          <a:p>
            <a:r>
              <a:rPr lang="en-US" sz="1500" dirty="0"/>
              <a:t>Tatiana </a:t>
            </a:r>
            <a:r>
              <a:rPr lang="en-US" sz="1500" dirty="0" err="1"/>
              <a:t>Trouve’s</a:t>
            </a:r>
            <a:r>
              <a:rPr lang="en-US" sz="1500" dirty="0"/>
              <a:t> work……. Because it challenges our material knowledge and understanding……</a:t>
            </a:r>
          </a:p>
          <a:p>
            <a:endParaRPr lang="en-US" sz="1500" dirty="0"/>
          </a:p>
          <a:p>
            <a:r>
              <a:rPr lang="en-US" sz="1500" dirty="0"/>
              <a:t>Familiar material object, but on closer inspection, made from something else…..</a:t>
            </a:r>
          </a:p>
          <a:p>
            <a:endParaRPr lang="en-US" sz="1500" dirty="0"/>
          </a:p>
          <a:p>
            <a:endParaRPr lang="en-US" sz="1500" dirty="0"/>
          </a:p>
        </p:txBody>
      </p:sp>
    </p:spTree>
    <p:extLst>
      <p:ext uri="{BB962C8B-B14F-4D97-AF65-F5344CB8AC3E}">
        <p14:creationId xmlns:p14="http://schemas.microsoft.com/office/powerpoint/2010/main" val="269956569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64446-D7BD-3A44-BCFE-D9EE33EBD6F8}"/>
              </a:ext>
            </a:extLst>
          </p:cNvPr>
          <p:cNvSpPr>
            <a:spLocks noGrp="1"/>
          </p:cNvSpPr>
          <p:nvPr>
            <p:ph type="title"/>
          </p:nvPr>
        </p:nvSpPr>
        <p:spPr/>
        <p:txBody>
          <a:bodyPr>
            <a:normAutofit fontScale="90000"/>
          </a:bodyPr>
          <a:lstStyle/>
          <a:p>
            <a:r>
              <a:rPr lang="en-US" dirty="0"/>
              <a:t>Playing with qualities of a material?</a:t>
            </a:r>
            <a:br>
              <a:rPr lang="en-US" dirty="0">
                <a:highlight>
                  <a:srgbClr val="FFFF00"/>
                </a:highlight>
              </a:rPr>
            </a:br>
            <a:endParaRPr lang="en-US" dirty="0"/>
          </a:p>
        </p:txBody>
      </p:sp>
      <p:sp>
        <p:nvSpPr>
          <p:cNvPr id="3" name="Content Placeholder 2">
            <a:extLst>
              <a:ext uri="{FF2B5EF4-FFF2-40B4-BE49-F238E27FC236}">
                <a16:creationId xmlns:a16="http://schemas.microsoft.com/office/drawing/2014/main" id="{FC6EAC27-E964-8141-80B9-A6721B120F9F}"/>
              </a:ext>
            </a:extLst>
          </p:cNvPr>
          <p:cNvSpPr>
            <a:spLocks noGrp="1"/>
          </p:cNvSpPr>
          <p:nvPr>
            <p:ph idx="1"/>
          </p:nvPr>
        </p:nvSpPr>
        <p:spPr/>
        <p:txBody>
          <a:bodyPr/>
          <a:lstStyle/>
          <a:p>
            <a:r>
              <a:rPr lang="en-US" dirty="0"/>
              <a:t>Cathryn Shilling – </a:t>
            </a:r>
            <a:r>
              <a:rPr lang="en-US" sz="1600" dirty="0"/>
              <a:t>Play between hard and soft qualities</a:t>
            </a:r>
          </a:p>
          <a:p>
            <a:endParaRPr lang="en-US" dirty="0"/>
          </a:p>
          <a:p>
            <a:endParaRPr lang="en-US" dirty="0"/>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975EFB69-8FDB-3D46-9604-A223E1F3EAC5}"/>
              </a:ext>
            </a:extLst>
          </p:cNvPr>
          <p:cNvPicPr>
            <a:picLocks noChangeAspect="1"/>
          </p:cNvPicPr>
          <p:nvPr/>
        </p:nvPicPr>
        <p:blipFill>
          <a:blip r:embed="rId2"/>
          <a:stretch>
            <a:fillRect/>
          </a:stretch>
        </p:blipFill>
        <p:spPr>
          <a:xfrm>
            <a:off x="611559" y="2420888"/>
            <a:ext cx="7930899" cy="4147041"/>
          </a:xfrm>
          <a:prstGeom prst="rect">
            <a:avLst/>
          </a:prstGeom>
        </p:spPr>
      </p:pic>
    </p:spTree>
    <p:extLst>
      <p:ext uri="{BB962C8B-B14F-4D97-AF65-F5344CB8AC3E}">
        <p14:creationId xmlns:p14="http://schemas.microsoft.com/office/powerpoint/2010/main" val="222343392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D0395-B349-A64A-AE1F-C825EEE3B73C}"/>
              </a:ext>
            </a:extLst>
          </p:cNvPr>
          <p:cNvSpPr>
            <a:spLocks noGrp="1"/>
          </p:cNvSpPr>
          <p:nvPr>
            <p:ph type="title"/>
          </p:nvPr>
        </p:nvSpPr>
        <p:spPr>
          <a:xfrm>
            <a:off x="486696" y="629266"/>
            <a:ext cx="3708114" cy="1622321"/>
          </a:xfrm>
        </p:spPr>
        <p:txBody>
          <a:bodyPr vert="horz" lIns="91440" tIns="45720" rIns="91440" bIns="45720" rtlCol="0" anchor="ctr">
            <a:normAutofit/>
          </a:bodyPr>
          <a:lstStyle/>
          <a:p>
            <a:pPr algn="l">
              <a:lnSpc>
                <a:spcPct val="90000"/>
              </a:lnSpc>
            </a:pPr>
            <a:r>
              <a:rPr lang="en-US" kern="1200">
                <a:solidFill>
                  <a:schemeClr val="tx1"/>
                </a:solidFill>
                <a:latin typeface="+mj-lt"/>
                <a:ea typeface="+mj-ea"/>
                <a:cs typeface="+mj-cs"/>
              </a:rPr>
              <a:t>Mona Hatoum</a:t>
            </a:r>
          </a:p>
        </p:txBody>
      </p:sp>
      <p:sp>
        <p:nvSpPr>
          <p:cNvPr id="9" name="Content Placeholder 8">
            <a:extLst>
              <a:ext uri="{FF2B5EF4-FFF2-40B4-BE49-F238E27FC236}">
                <a16:creationId xmlns:a16="http://schemas.microsoft.com/office/drawing/2014/main" id="{05E04A30-4559-6048-8AAA-21AFFB602198}"/>
              </a:ext>
            </a:extLst>
          </p:cNvPr>
          <p:cNvSpPr>
            <a:spLocks noGrp="1"/>
          </p:cNvSpPr>
          <p:nvPr>
            <p:ph sz="half" idx="2"/>
          </p:nvPr>
        </p:nvSpPr>
        <p:spPr>
          <a:xfrm>
            <a:off x="486697" y="2438400"/>
            <a:ext cx="3708113" cy="3785419"/>
          </a:xfrm>
        </p:spPr>
        <p:txBody>
          <a:bodyPr vert="horz" lIns="91440" tIns="45720" rIns="91440" bIns="45720" rtlCol="0">
            <a:normAutofit/>
          </a:bodyPr>
          <a:lstStyle/>
          <a:p>
            <a:pPr indent="-228600">
              <a:lnSpc>
                <a:spcPct val="90000"/>
              </a:lnSpc>
            </a:pPr>
            <a:r>
              <a:rPr lang="en-US" sz="2100"/>
              <a:t>Metal cube that is magnetized to attract Iron filings…… Hard, metallic materials that look like soft textiles….</a:t>
            </a:r>
          </a:p>
        </p:txBody>
      </p:sp>
      <p:sp>
        <p:nvSpPr>
          <p:cNvPr id="19" name="Rectangle 18">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9712" y="0"/>
            <a:ext cx="457428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186" y="557784"/>
            <a:ext cx="384765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a:extLst>
              <a:ext uri="{FF2B5EF4-FFF2-40B4-BE49-F238E27FC236}">
                <a16:creationId xmlns:a16="http://schemas.microsoft.com/office/drawing/2014/main" id="{0C264ED0-C5C5-064D-8E93-DB08A4B5E1AD}"/>
              </a:ext>
            </a:extLst>
          </p:cNvPr>
          <p:cNvPicPr>
            <a:picLocks noGrp="1" noChangeAspect="1"/>
          </p:cNvPicPr>
          <p:nvPr>
            <p:ph sz="half" idx="1"/>
          </p:nvPr>
        </p:nvPicPr>
        <p:blipFill rotWithShape="1">
          <a:blip r:embed="rId2"/>
          <a:srcRect l="9677" t="9176" r="16322" b="45195"/>
          <a:stretch/>
        </p:blipFill>
        <p:spPr>
          <a:xfrm>
            <a:off x="5220072" y="1734739"/>
            <a:ext cx="3315108" cy="3206430"/>
          </a:xfrm>
          <a:prstGeom prst="rect">
            <a:avLst/>
          </a:prstGeom>
          <a:effectLst/>
        </p:spPr>
      </p:pic>
    </p:spTree>
    <p:extLst>
      <p:ext uri="{BB962C8B-B14F-4D97-AF65-F5344CB8AC3E}">
        <p14:creationId xmlns:p14="http://schemas.microsoft.com/office/powerpoint/2010/main" val="373818741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7197AD5-F88D-9E40-BA1A-F0BEAE2B15A8}"/>
              </a:ext>
            </a:extLst>
          </p:cNvPr>
          <p:cNvSpPr>
            <a:spLocks noGrp="1"/>
          </p:cNvSpPr>
          <p:nvPr>
            <p:ph type="title"/>
          </p:nvPr>
        </p:nvSpPr>
        <p:spPr>
          <a:xfrm>
            <a:off x="582930" y="731519"/>
            <a:ext cx="2133893" cy="3237579"/>
          </a:xfrm>
        </p:spPr>
        <p:txBody>
          <a:bodyPr>
            <a:normAutofit/>
          </a:bodyPr>
          <a:lstStyle/>
          <a:p>
            <a:r>
              <a:rPr lang="en-US" sz="3300" dirty="0">
                <a:solidFill>
                  <a:srgbClr val="FFFFFF"/>
                </a:solidFill>
              </a:rPr>
              <a:t>Johanna Drucker (The Craft Reader)</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50E33A-929D-4C49-9571-C1A8A297FDA8}"/>
              </a:ext>
            </a:extLst>
          </p:cNvPr>
          <p:cNvSpPr>
            <a:spLocks noGrp="1"/>
          </p:cNvSpPr>
          <p:nvPr>
            <p:ph idx="1"/>
          </p:nvPr>
        </p:nvSpPr>
        <p:spPr>
          <a:xfrm>
            <a:off x="3284781" y="686862"/>
            <a:ext cx="5278194" cy="5475129"/>
          </a:xfrm>
        </p:spPr>
        <p:txBody>
          <a:bodyPr anchor="ctr">
            <a:normAutofit/>
          </a:bodyPr>
          <a:lstStyle/>
          <a:p>
            <a:r>
              <a:rPr lang="en-US" sz="2300" dirty="0"/>
              <a:t>’It is sometimes helpful to ignore how things look and what they are supposed to be about and instead focus on how they were made’</a:t>
            </a:r>
          </a:p>
          <a:p>
            <a:endParaRPr lang="en-US" sz="2300" dirty="0"/>
          </a:p>
          <a:p>
            <a:pPr marL="0" indent="0">
              <a:buNone/>
            </a:pPr>
            <a:r>
              <a:rPr lang="en-US" sz="2300" dirty="0"/>
              <a:t>She discusses the ‘Blunt Objects’ exhibition and the </a:t>
            </a:r>
          </a:p>
          <a:p>
            <a:r>
              <a:rPr lang="en-US" sz="2300" dirty="0"/>
              <a:t>‘material contradiction in the works between their appearance of solidity and the fact that in many cases they were highly fragile’ </a:t>
            </a:r>
            <a:endParaRPr lang="en-US" sz="2300" dirty="0">
              <a:highlight>
                <a:srgbClr val="FFFF00"/>
              </a:highlight>
            </a:endParaRPr>
          </a:p>
          <a:p>
            <a:pPr marL="0" indent="0">
              <a:buNone/>
            </a:pPr>
            <a:r>
              <a:rPr lang="en-US" sz="1400" dirty="0"/>
              <a:t>          (The Craft Reader pg. 596)</a:t>
            </a:r>
          </a:p>
          <a:p>
            <a:endParaRPr lang="en-US" sz="2300" dirty="0"/>
          </a:p>
          <a:p>
            <a:endParaRPr lang="en-US" sz="2300" dirty="0"/>
          </a:p>
        </p:txBody>
      </p:sp>
    </p:spTree>
    <p:extLst>
      <p:ext uri="{BB962C8B-B14F-4D97-AF65-F5344CB8AC3E}">
        <p14:creationId xmlns:p14="http://schemas.microsoft.com/office/powerpoint/2010/main" val="284698948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2B886CF-D3D5-4CDE-A0D0-35994223D8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BF8D5D3-F49F-4D2E-8085-C287716CE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IMG_1118.jpg">
            <a:extLst>
              <a:ext uri="{FF2B5EF4-FFF2-40B4-BE49-F238E27FC236}">
                <a16:creationId xmlns:a16="http://schemas.microsoft.com/office/drawing/2014/main" id="{35DEF7B2-1F29-B045-854E-0E8C1F65EC0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09100" y="564167"/>
            <a:ext cx="1914520" cy="1268370"/>
          </a:xfrm>
          <a:prstGeom prst="rect">
            <a:avLst/>
          </a:prstGeom>
        </p:spPr>
      </p:pic>
      <p:pic>
        <p:nvPicPr>
          <p:cNvPr id="5" name="Picture 4" descr="DSC_0002.JPG">
            <a:extLst>
              <a:ext uri="{FF2B5EF4-FFF2-40B4-BE49-F238E27FC236}">
                <a16:creationId xmlns:a16="http://schemas.microsoft.com/office/drawing/2014/main" id="{FFEC6FB7-EC5F-0D46-8555-B4164A44871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12083" y="1994980"/>
            <a:ext cx="1908554" cy="1269189"/>
          </a:xfrm>
          <a:prstGeom prst="rect">
            <a:avLst/>
          </a:prstGeom>
        </p:spPr>
      </p:pic>
      <p:pic>
        <p:nvPicPr>
          <p:cNvPr id="6" name="Picture 5" descr="IMG_3211.JPG">
            <a:extLst>
              <a:ext uri="{FF2B5EF4-FFF2-40B4-BE49-F238E27FC236}">
                <a16:creationId xmlns:a16="http://schemas.microsoft.com/office/drawing/2014/main" id="{FDB4DCD1-D834-EF49-92C7-E1B541483C2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86835" y="3426612"/>
            <a:ext cx="1759050" cy="1269188"/>
          </a:xfrm>
          <a:prstGeom prst="rect">
            <a:avLst/>
          </a:prstGeom>
        </p:spPr>
      </p:pic>
      <p:pic>
        <p:nvPicPr>
          <p:cNvPr id="7" name="Picture 6" descr="IMG_3203.JPG">
            <a:extLst>
              <a:ext uri="{FF2B5EF4-FFF2-40B4-BE49-F238E27FC236}">
                <a16:creationId xmlns:a16="http://schemas.microsoft.com/office/drawing/2014/main" id="{32A4604F-14C7-C44E-9BB1-4AD25E73BF78}"/>
              </a:ext>
            </a:extLst>
          </p:cNvPr>
          <p:cNvPicPr>
            <a:picLocks noChangeAspect="1"/>
          </p:cNvPicPr>
          <p:nvPr/>
        </p:nvPicPr>
        <p:blipFill>
          <a:blip r:embed="rId5" cstate="email">
            <a:alphaModFix/>
            <a:extLst>
              <a:ext uri="{28A0092B-C50C-407E-A947-70E740481C1C}">
                <a14:useLocalDpi xmlns:a14="http://schemas.microsoft.com/office/drawing/2010/main"/>
              </a:ext>
            </a:extLst>
          </a:blip>
          <a:stretch>
            <a:fillRect/>
          </a:stretch>
        </p:blipFill>
        <p:spPr>
          <a:xfrm>
            <a:off x="1116855" y="4858244"/>
            <a:ext cx="1699011" cy="1271016"/>
          </a:xfrm>
          <a:prstGeom prst="rect">
            <a:avLst/>
          </a:prstGeom>
        </p:spPr>
      </p:pic>
      <p:sp>
        <p:nvSpPr>
          <p:cNvPr id="16" name="Rectangle 15">
            <a:extLst>
              <a:ext uri="{FF2B5EF4-FFF2-40B4-BE49-F238E27FC236}">
                <a16:creationId xmlns:a16="http://schemas.microsoft.com/office/drawing/2014/main" id="{3ED4DDBF-257C-4116-AECA-9F2940B66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891540"/>
            <a:ext cx="5653278" cy="5071110"/>
          </a:xfrm>
          <a:prstGeom prst="rect">
            <a:avLst/>
          </a:prstGeom>
          <a:solidFill>
            <a:schemeClr val="bg1"/>
          </a:solidFill>
          <a:ln>
            <a:noFill/>
          </a:ln>
          <a:effectLst>
            <a:outerShdw blurRad="406400" dist="317500" dir="5400000" sx="89000" sy="8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B65D10-E5AF-DC41-9DA8-76B2EF395A55}"/>
              </a:ext>
            </a:extLst>
          </p:cNvPr>
          <p:cNvSpPr>
            <a:spLocks noGrp="1"/>
          </p:cNvSpPr>
          <p:nvPr>
            <p:ph type="title"/>
          </p:nvPr>
        </p:nvSpPr>
        <p:spPr>
          <a:xfrm>
            <a:off x="3973321" y="931895"/>
            <a:ext cx="4663469" cy="1344977"/>
          </a:xfrm>
        </p:spPr>
        <p:txBody>
          <a:bodyPr>
            <a:normAutofit/>
          </a:bodyPr>
          <a:lstStyle/>
          <a:p>
            <a:r>
              <a:rPr lang="en-US" sz="3500"/>
              <a:t>Material Experimentation</a:t>
            </a:r>
          </a:p>
        </p:txBody>
      </p:sp>
      <p:sp>
        <p:nvSpPr>
          <p:cNvPr id="3" name="Content Placeholder 2">
            <a:extLst>
              <a:ext uri="{FF2B5EF4-FFF2-40B4-BE49-F238E27FC236}">
                <a16:creationId xmlns:a16="http://schemas.microsoft.com/office/drawing/2014/main" id="{F7F29A53-927B-124E-A430-9A6DDA76E0AD}"/>
              </a:ext>
            </a:extLst>
          </p:cNvPr>
          <p:cNvSpPr>
            <a:spLocks noGrp="1"/>
          </p:cNvSpPr>
          <p:nvPr>
            <p:ph idx="1"/>
          </p:nvPr>
        </p:nvSpPr>
        <p:spPr>
          <a:xfrm>
            <a:off x="3973542" y="2399099"/>
            <a:ext cx="4663246" cy="3400969"/>
          </a:xfrm>
        </p:spPr>
        <p:txBody>
          <a:bodyPr>
            <a:normAutofit/>
          </a:bodyPr>
          <a:lstStyle/>
          <a:p>
            <a:pPr>
              <a:lnSpc>
                <a:spcPct val="90000"/>
              </a:lnSpc>
            </a:pPr>
            <a:r>
              <a:rPr lang="en-US" sz="1300" dirty="0"/>
              <a:t>Pushing to the limit to fully understand the material limitations…..e.g. over firing a kiln or sandblasting a piece of glass until it cracks and breaks……… gives valuable and essential material information.</a:t>
            </a:r>
          </a:p>
          <a:p>
            <a:pPr>
              <a:lnSpc>
                <a:spcPct val="90000"/>
              </a:lnSpc>
            </a:pPr>
            <a:r>
              <a:rPr lang="en-US" sz="1300" dirty="0"/>
              <a:t>This often leads to the ‘happy accidents’ that can lead to innovation and new work…….</a:t>
            </a:r>
          </a:p>
          <a:p>
            <a:pPr>
              <a:lnSpc>
                <a:spcPct val="90000"/>
              </a:lnSpc>
            </a:pPr>
            <a:endParaRPr lang="en-US" sz="1300" dirty="0"/>
          </a:p>
          <a:p>
            <a:pPr marL="0" indent="0">
              <a:lnSpc>
                <a:spcPct val="90000"/>
              </a:lnSpc>
              <a:buNone/>
            </a:pPr>
            <a:r>
              <a:rPr lang="en-US" sz="1300" dirty="0"/>
              <a:t>‘</a:t>
            </a:r>
            <a:r>
              <a:rPr lang="en-US" sz="1300" b="1" i="1" dirty="0"/>
              <a:t>I push materials to their limits and often treat one material as if it was another. For instance I sew metal or ½mm skin ply on an industrial sewing machine using a leather needle, harden paper with liquid fiberglass or draw with domestic cleaning products particularly liquid graphite used for cleaning iron stoves’ </a:t>
            </a:r>
          </a:p>
          <a:p>
            <a:pPr>
              <a:lnSpc>
                <a:spcPct val="90000"/>
              </a:lnSpc>
            </a:pPr>
            <a:endParaRPr lang="en-US" sz="1300" b="1" i="1" dirty="0"/>
          </a:p>
          <a:p>
            <a:pPr marL="0" indent="0">
              <a:lnSpc>
                <a:spcPct val="90000"/>
              </a:lnSpc>
              <a:buNone/>
            </a:pPr>
            <a:r>
              <a:rPr lang="en-US" sz="1300" dirty="0"/>
              <a:t>         </a:t>
            </a:r>
            <a:r>
              <a:rPr lang="en-US" sz="1300" dirty="0" err="1"/>
              <a:t>Eleannor</a:t>
            </a:r>
            <a:r>
              <a:rPr lang="en-US" sz="1300" dirty="0"/>
              <a:t> Glover (2016) Craft Research Journal, Vol 7,No 2. (intellect books) </a:t>
            </a:r>
          </a:p>
          <a:p>
            <a:pPr marL="0" indent="0">
              <a:lnSpc>
                <a:spcPct val="90000"/>
              </a:lnSpc>
              <a:buNone/>
            </a:pPr>
            <a:endParaRPr lang="en-US" sz="1300" dirty="0"/>
          </a:p>
        </p:txBody>
      </p:sp>
    </p:spTree>
    <p:extLst>
      <p:ext uri="{BB962C8B-B14F-4D97-AF65-F5344CB8AC3E}">
        <p14:creationId xmlns:p14="http://schemas.microsoft.com/office/powerpoint/2010/main" val="347145691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9087C-4B82-564B-B54F-1A87F69EA3A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97C4AA2-3E3B-5F44-A48D-C7B52A89C479}"/>
              </a:ext>
            </a:extLst>
          </p:cNvPr>
          <p:cNvSpPr>
            <a:spLocks noGrp="1"/>
          </p:cNvSpPr>
          <p:nvPr>
            <p:ph idx="1"/>
          </p:nvPr>
        </p:nvSpPr>
        <p:spPr/>
        <p:txBody>
          <a:bodyPr/>
          <a:lstStyle/>
          <a:p>
            <a:pPr marL="0" indent="0">
              <a:buNone/>
            </a:pPr>
            <a:r>
              <a:rPr lang="en-US" dirty="0"/>
              <a:t>Blast / heat / etch away / destroy / manipulate / change states / layer / mix / combine / stretch / dilute / sand / shave / smear / repair / fold / chip / curve / laminate </a:t>
            </a:r>
          </a:p>
          <a:p>
            <a:pPr marL="0" indent="0">
              <a:buNone/>
            </a:pPr>
            <a:endParaRPr lang="en-US" dirty="0"/>
          </a:p>
          <a:p>
            <a:pPr marL="0" indent="0">
              <a:buNone/>
            </a:pPr>
            <a:endParaRPr lang="en-US" dirty="0"/>
          </a:p>
          <a:p>
            <a:pPr marL="0" indent="0">
              <a:buNone/>
            </a:pPr>
            <a:endParaRPr lang="en-US" dirty="0"/>
          </a:p>
          <a:p>
            <a:pPr marL="0" indent="0">
              <a:buNone/>
            </a:pPr>
            <a:r>
              <a:rPr lang="en-US" sz="1600" dirty="0"/>
              <a:t>Links to Richard Serra’s Verb list (1967-68)</a:t>
            </a:r>
          </a:p>
        </p:txBody>
      </p:sp>
    </p:spTree>
    <p:extLst>
      <p:ext uri="{BB962C8B-B14F-4D97-AF65-F5344CB8AC3E}">
        <p14:creationId xmlns:p14="http://schemas.microsoft.com/office/powerpoint/2010/main" val="1267526872"/>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12" y="365125"/>
            <a:ext cx="8375585"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B8FFA2-5BD9-F341-899F-3D1D143BDA2F}"/>
              </a:ext>
            </a:extLst>
          </p:cNvPr>
          <p:cNvSpPr>
            <a:spLocks noGrp="1"/>
          </p:cNvSpPr>
          <p:nvPr>
            <p:ph type="title"/>
          </p:nvPr>
        </p:nvSpPr>
        <p:spPr>
          <a:xfrm>
            <a:off x="785059" y="586822"/>
            <a:ext cx="2670189" cy="1645920"/>
          </a:xfrm>
        </p:spPr>
        <p:txBody>
          <a:bodyPr>
            <a:normAutofit/>
          </a:bodyPr>
          <a:lstStyle/>
          <a:p>
            <a:r>
              <a:rPr lang="en-US" sz="2800" dirty="0"/>
              <a:t>Material states </a:t>
            </a:r>
            <a:br>
              <a:rPr lang="en-US" sz="2800" dirty="0"/>
            </a:br>
            <a:r>
              <a:rPr lang="en-US" sz="2800" dirty="0"/>
              <a:t>Glass &amp; Ceramics</a:t>
            </a:r>
          </a:p>
        </p:txBody>
      </p:sp>
      <p:sp>
        <p:nvSpPr>
          <p:cNvPr id="24" name="Rectangle 2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06" y="1057739"/>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99776" y="1402924"/>
            <a:ext cx="1463040" cy="13716"/>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956990A-3346-EB4A-B4DC-4CCA88F7EDD0}"/>
              </a:ext>
            </a:extLst>
          </p:cNvPr>
          <p:cNvSpPr>
            <a:spLocks noGrp="1"/>
          </p:cNvSpPr>
          <p:nvPr>
            <p:ph idx="1"/>
          </p:nvPr>
        </p:nvSpPr>
        <p:spPr>
          <a:xfrm>
            <a:off x="4013373" y="586822"/>
            <a:ext cx="4501977" cy="1645920"/>
          </a:xfrm>
        </p:spPr>
        <p:txBody>
          <a:bodyPr anchor="ctr">
            <a:normAutofit/>
          </a:bodyPr>
          <a:lstStyle/>
          <a:p>
            <a:pPr>
              <a:lnSpc>
                <a:spcPct val="90000"/>
              </a:lnSpc>
            </a:pPr>
            <a:r>
              <a:rPr lang="en-US" sz="1400" dirty="0"/>
              <a:t>Temperature and Moisture content –</a:t>
            </a:r>
          </a:p>
          <a:p>
            <a:pPr>
              <a:lnSpc>
                <a:spcPct val="90000"/>
              </a:lnSpc>
            </a:pPr>
            <a:endParaRPr lang="en-US" sz="1400" dirty="0"/>
          </a:p>
          <a:p>
            <a:pPr>
              <a:lnSpc>
                <a:spcPct val="90000"/>
              </a:lnSpc>
            </a:pPr>
            <a:r>
              <a:rPr lang="en-US" sz="1800" dirty="0"/>
              <a:t>Earth / Fire / Water </a:t>
            </a:r>
          </a:p>
          <a:p>
            <a:pPr marL="0" indent="0">
              <a:lnSpc>
                <a:spcPct val="90000"/>
              </a:lnSpc>
              <a:buNone/>
            </a:pPr>
            <a:endParaRPr lang="en-US" sz="2800" dirty="0"/>
          </a:p>
          <a:p>
            <a:pPr>
              <a:lnSpc>
                <a:spcPct val="90000"/>
              </a:lnSpc>
            </a:pPr>
            <a:endParaRPr lang="en-US" sz="900" dirty="0"/>
          </a:p>
        </p:txBody>
      </p:sp>
      <p:sp>
        <p:nvSpPr>
          <p:cNvPr id="5" name="Rectangle 1">
            <a:extLst>
              <a:ext uri="{FF2B5EF4-FFF2-40B4-BE49-F238E27FC236}">
                <a16:creationId xmlns:a16="http://schemas.microsoft.com/office/drawing/2014/main" id="{2382339D-1F48-474C-941A-FC61C4063CF0}"/>
              </a:ext>
            </a:extLst>
          </p:cNvPr>
          <p:cNvSpPr>
            <a:spLocks noChangeArrowheads="1"/>
          </p:cNvSpPr>
          <p:nvPr/>
        </p:nvSpPr>
        <p:spPr bwMode="auto">
          <a:xfrm>
            <a:off x="1711325" y="24907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graphicFrame>
        <p:nvGraphicFramePr>
          <p:cNvPr id="4" name="Table 3">
            <a:extLst>
              <a:ext uri="{FF2B5EF4-FFF2-40B4-BE49-F238E27FC236}">
                <a16:creationId xmlns:a16="http://schemas.microsoft.com/office/drawing/2014/main" id="{3E9537A5-906D-554C-9349-021EEDFE861E}"/>
              </a:ext>
            </a:extLst>
          </p:cNvPr>
          <p:cNvGraphicFramePr>
            <a:graphicFrameLocks noGrp="1"/>
          </p:cNvGraphicFramePr>
          <p:nvPr>
            <p:extLst>
              <p:ext uri="{D42A27DB-BD31-4B8C-83A1-F6EECF244321}">
                <p14:modId xmlns:p14="http://schemas.microsoft.com/office/powerpoint/2010/main" val="1884712318"/>
              </p:ext>
            </p:extLst>
          </p:nvPr>
        </p:nvGraphicFramePr>
        <p:xfrm>
          <a:off x="1061575" y="2734056"/>
          <a:ext cx="7087146" cy="3491954"/>
        </p:xfrm>
        <a:graphic>
          <a:graphicData uri="http://schemas.openxmlformats.org/drawingml/2006/table">
            <a:tbl>
              <a:tblPr firstRow="1" firstCol="1" bandRow="1">
                <a:tableStyleId>{5C22544A-7EE6-4342-B048-85BDC9FD1C3A}</a:tableStyleId>
              </a:tblPr>
              <a:tblGrid>
                <a:gridCol w="1397330">
                  <a:extLst>
                    <a:ext uri="{9D8B030D-6E8A-4147-A177-3AD203B41FA5}">
                      <a16:colId xmlns:a16="http://schemas.microsoft.com/office/drawing/2014/main" val="3762338740"/>
                    </a:ext>
                  </a:extLst>
                </a:gridCol>
                <a:gridCol w="1397330">
                  <a:extLst>
                    <a:ext uri="{9D8B030D-6E8A-4147-A177-3AD203B41FA5}">
                      <a16:colId xmlns:a16="http://schemas.microsoft.com/office/drawing/2014/main" val="2405533011"/>
                    </a:ext>
                  </a:extLst>
                </a:gridCol>
                <a:gridCol w="1397330">
                  <a:extLst>
                    <a:ext uri="{9D8B030D-6E8A-4147-A177-3AD203B41FA5}">
                      <a16:colId xmlns:a16="http://schemas.microsoft.com/office/drawing/2014/main" val="4173275905"/>
                    </a:ext>
                  </a:extLst>
                </a:gridCol>
                <a:gridCol w="1397330">
                  <a:extLst>
                    <a:ext uri="{9D8B030D-6E8A-4147-A177-3AD203B41FA5}">
                      <a16:colId xmlns:a16="http://schemas.microsoft.com/office/drawing/2014/main" val="3579777691"/>
                    </a:ext>
                  </a:extLst>
                </a:gridCol>
                <a:gridCol w="1497826">
                  <a:extLst>
                    <a:ext uri="{9D8B030D-6E8A-4147-A177-3AD203B41FA5}">
                      <a16:colId xmlns:a16="http://schemas.microsoft.com/office/drawing/2014/main" val="2797298100"/>
                    </a:ext>
                  </a:extLst>
                </a:gridCol>
              </a:tblGrid>
              <a:tr h="267990">
                <a:tc>
                  <a:txBody>
                    <a:bodyPr/>
                    <a:lstStyle/>
                    <a:p>
                      <a:r>
                        <a:rPr lang="en-GB" sz="1500">
                          <a:effectLst/>
                        </a:rPr>
                        <a: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Powder</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liquid</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Plastic</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Solid</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extLst>
                  <a:ext uri="{0D108BD9-81ED-4DB2-BD59-A6C34878D82A}">
                    <a16:rowId xmlns:a16="http://schemas.microsoft.com/office/drawing/2014/main" val="1794697862"/>
                  </a:ext>
                </a:extLst>
              </a:tr>
              <a:tr h="2277911">
                <a:tc>
                  <a:txBody>
                    <a:bodyPr/>
                    <a:lstStyle/>
                    <a:p>
                      <a:r>
                        <a:rPr lang="en-GB" sz="1500">
                          <a:effectLst/>
                        </a:rPr>
                        <a:t>Glass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Glass Frit </a:t>
                      </a:r>
                    </a:p>
                    <a:p>
                      <a:r>
                        <a:rPr lang="en-GB" sz="1500">
                          <a:effectLst/>
                        </a:rPr>
                        <a:t>Enamels</a:t>
                      </a:r>
                    </a:p>
                    <a:p>
                      <a:r>
                        <a:rPr lang="en-GB" sz="1500">
                          <a:effectLst/>
                        </a:rPr>
                        <a:t>Paint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dirty="0">
                          <a:effectLst/>
                        </a:rPr>
                        <a:t>Molten Glass</a:t>
                      </a:r>
                    </a:p>
                    <a:p>
                      <a:r>
                        <a:rPr lang="en-GB" sz="1500" dirty="0">
                          <a:effectLst/>
                        </a:rPr>
                        <a:t>(hot glass)</a:t>
                      </a:r>
                    </a:p>
                    <a:p>
                      <a:r>
                        <a:rPr lang="en-GB" sz="1500" dirty="0">
                          <a:effectLst/>
                        </a:rPr>
                        <a:t>Within kiln</a:t>
                      </a:r>
                    </a:p>
                    <a:p>
                      <a:r>
                        <a:rPr lang="en-GB" sz="1500" dirty="0">
                          <a:effectLst/>
                        </a:rPr>
                        <a:t> </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Sheet Glass</a:t>
                      </a:r>
                    </a:p>
                    <a:p>
                      <a:r>
                        <a:rPr lang="en-GB" sz="1500">
                          <a:effectLst/>
                        </a:rPr>
                        <a:t>(variety of specialist glass made in different ways)</a:t>
                      </a:r>
                    </a:p>
                    <a:p>
                      <a:r>
                        <a:rPr lang="en-GB" sz="1500">
                          <a:effectLst/>
                        </a:rPr>
                        <a:t>Casting glass </a:t>
                      </a:r>
                    </a:p>
                    <a:p>
                      <a:r>
                        <a:rPr lang="en-GB" sz="1500">
                          <a:effectLst/>
                        </a:rPr>
                        <a:t>(object-based work)</a:t>
                      </a:r>
                    </a:p>
                    <a:p>
                      <a:r>
                        <a:rPr lang="en-GB" sz="1500">
                          <a:effectLst/>
                        </a:rPr>
                        <a:t>Fired </a:t>
                      </a:r>
                    </a:p>
                    <a:p>
                      <a:r>
                        <a:rPr lang="en-GB" sz="1500">
                          <a:effectLst/>
                        </a:rPr>
                        <a:t>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extLst>
                  <a:ext uri="{0D108BD9-81ED-4DB2-BD59-A6C34878D82A}">
                    <a16:rowId xmlns:a16="http://schemas.microsoft.com/office/drawing/2014/main" val="1034553753"/>
                  </a:ext>
                </a:extLst>
              </a:tr>
              <a:tr h="937964">
                <a:tc>
                  <a:txBody>
                    <a:bodyPr/>
                    <a:lstStyle/>
                    <a:p>
                      <a:r>
                        <a:rPr lang="en-GB" sz="1500">
                          <a:effectLst/>
                        </a:rPr>
                        <a:t>Ceramics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Clay dust and raw materials</a:t>
                      </a:r>
                    </a:p>
                    <a:p>
                      <a:r>
                        <a:rPr lang="en-GB" sz="1500">
                          <a:effectLst/>
                        </a:rPr>
                        <a:t>Colourants</a:t>
                      </a:r>
                    </a:p>
                    <a:p>
                      <a:r>
                        <a:rPr lang="en-GB" sz="1500">
                          <a:effectLst/>
                        </a:rPr>
                        <a:t>Oxides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Clay slip for decorative techniques or slip casting</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Plastic clay for modelling, sculpting and manipulating</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tc>
                  <a:txBody>
                    <a:bodyPr/>
                    <a:lstStyle/>
                    <a:p>
                      <a:r>
                        <a:rPr lang="en-GB" sz="1500">
                          <a:effectLst/>
                        </a:rPr>
                        <a:t>Ceramic objects fired to usually 1000c and above </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83747" marR="83747" marT="0" marB="0"/>
                </a:tc>
                <a:extLst>
                  <a:ext uri="{0D108BD9-81ED-4DB2-BD59-A6C34878D82A}">
                    <a16:rowId xmlns:a16="http://schemas.microsoft.com/office/drawing/2014/main" val="3983510754"/>
                  </a:ext>
                </a:extLst>
              </a:tr>
            </a:tbl>
          </a:graphicData>
        </a:graphic>
      </p:graphicFrame>
    </p:spTree>
    <p:extLst>
      <p:ext uri="{BB962C8B-B14F-4D97-AF65-F5344CB8AC3E}">
        <p14:creationId xmlns:p14="http://schemas.microsoft.com/office/powerpoint/2010/main" val="427322188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C9F64E8-8F1D-4A06-B1A4-685E72C0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9073D962-D3D2-4A72-8593-65C213CBF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80" y="633619"/>
            <a:ext cx="3390684"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8591BA37-5FAC-834B-A9B6-A532BCE72245}"/>
              </a:ext>
            </a:extLst>
          </p:cNvPr>
          <p:cNvSpPr>
            <a:spLocks noGrp="1"/>
          </p:cNvSpPr>
          <p:nvPr>
            <p:ph type="title"/>
          </p:nvPr>
        </p:nvSpPr>
        <p:spPr>
          <a:xfrm>
            <a:off x="628650" y="978408"/>
            <a:ext cx="2791206" cy="1106424"/>
          </a:xfrm>
        </p:spPr>
        <p:txBody>
          <a:bodyPr>
            <a:normAutofit/>
          </a:bodyPr>
          <a:lstStyle/>
          <a:p>
            <a:r>
              <a:rPr lang="en-US" sz="2400"/>
              <a:t>The Psychology of Making</a:t>
            </a:r>
          </a:p>
        </p:txBody>
      </p:sp>
      <p:sp>
        <p:nvSpPr>
          <p:cNvPr id="19" name="Rectangle 18">
            <a:extLst>
              <a:ext uri="{FF2B5EF4-FFF2-40B4-BE49-F238E27FC236}">
                <a16:creationId xmlns:a16="http://schemas.microsoft.com/office/drawing/2014/main" id="{2387511B-F6E1-4929-AC90-94FB8B6B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9173" y="1181536"/>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A58F78C-27AB-465F-AA33-15E08AF26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519" y="2185416"/>
            <a:ext cx="275005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01EDE5C5-0A7B-B64A-BF03-D569E00A7A99}"/>
              </a:ext>
            </a:extLst>
          </p:cNvPr>
          <p:cNvSpPr>
            <a:spLocks noGrp="1"/>
          </p:cNvSpPr>
          <p:nvPr>
            <p:ph idx="1"/>
          </p:nvPr>
        </p:nvSpPr>
        <p:spPr>
          <a:xfrm>
            <a:off x="628650" y="2368296"/>
            <a:ext cx="2791206" cy="3502152"/>
          </a:xfrm>
        </p:spPr>
        <p:txBody>
          <a:bodyPr>
            <a:normAutofit/>
          </a:bodyPr>
          <a:lstStyle/>
          <a:p>
            <a:r>
              <a:rPr lang="en-US" sz="1500" dirty="0"/>
              <a:t>What’s important to me…</a:t>
            </a:r>
          </a:p>
          <a:p>
            <a:r>
              <a:rPr lang="en-US" sz="1500" dirty="0"/>
              <a:t>Education, craft and making with materials.</a:t>
            </a:r>
          </a:p>
          <a:p>
            <a:r>
              <a:rPr lang="en-US" sz="1500" dirty="0"/>
              <a:t>Ways of thinking… ways of working….. thought process…. Process led practice</a:t>
            </a:r>
          </a:p>
          <a:p>
            <a:endParaRPr lang="en-US" sz="1500" dirty="0"/>
          </a:p>
          <a:p>
            <a:endParaRPr lang="en-US" sz="1500" dirty="0"/>
          </a:p>
        </p:txBody>
      </p:sp>
      <p:pic>
        <p:nvPicPr>
          <p:cNvPr id="8" name="Picture 7" descr="A picture containing text&#10;&#10;Description automatically generated">
            <a:extLst>
              <a:ext uri="{FF2B5EF4-FFF2-40B4-BE49-F238E27FC236}">
                <a16:creationId xmlns:a16="http://schemas.microsoft.com/office/drawing/2014/main" id="{FC05FB8C-E935-4F42-BA7E-DD1D1E016363}"/>
              </a:ext>
            </a:extLst>
          </p:cNvPr>
          <p:cNvPicPr>
            <a:picLocks noChangeAspect="1"/>
          </p:cNvPicPr>
          <p:nvPr/>
        </p:nvPicPr>
        <p:blipFill rotWithShape="1">
          <a:blip r:embed="rId2">
            <a:extLst>
              <a:ext uri="{28A0092B-C50C-407E-A947-70E740481C1C}">
                <a14:useLocalDpi xmlns:a14="http://schemas.microsoft.com/office/drawing/2010/main" val="0"/>
              </a:ext>
            </a:extLst>
          </a:blip>
          <a:srcRect l="3971" r="2065"/>
          <a:stretch/>
        </p:blipFill>
        <p:spPr>
          <a:xfrm>
            <a:off x="3878274" y="633618"/>
            <a:ext cx="1988820" cy="2679192"/>
          </a:xfrm>
          <a:prstGeom prst="rect">
            <a:avLst/>
          </a:prstGeom>
        </p:spPr>
      </p:pic>
      <p:pic>
        <p:nvPicPr>
          <p:cNvPr id="6" name="Picture 5" descr="Text&#10;&#10;Description automatically generated">
            <a:extLst>
              <a:ext uri="{FF2B5EF4-FFF2-40B4-BE49-F238E27FC236}">
                <a16:creationId xmlns:a16="http://schemas.microsoft.com/office/drawing/2014/main" id="{96CDBBBE-DE97-CD46-8B33-5FF82AF2D759}"/>
              </a:ext>
            </a:extLst>
          </p:cNvPr>
          <p:cNvPicPr>
            <a:picLocks noChangeAspect="1"/>
          </p:cNvPicPr>
          <p:nvPr/>
        </p:nvPicPr>
        <p:blipFill rotWithShape="1">
          <a:blip r:embed="rId3">
            <a:extLst>
              <a:ext uri="{28A0092B-C50C-407E-A947-70E740481C1C}">
                <a14:useLocalDpi xmlns:a14="http://schemas.microsoft.com/office/drawing/2010/main" val="0"/>
              </a:ext>
            </a:extLst>
          </a:blip>
          <a:srcRect l="6386" r="824"/>
          <a:stretch/>
        </p:blipFill>
        <p:spPr>
          <a:xfrm>
            <a:off x="3878274" y="3450349"/>
            <a:ext cx="1988820" cy="2679192"/>
          </a:xfrm>
          <a:prstGeom prst="rect">
            <a:avLst/>
          </a:prstGeom>
        </p:spPr>
      </p:pic>
      <p:pic>
        <p:nvPicPr>
          <p:cNvPr id="10" name="Picture 9" descr="Text, whiteboard&#10;&#10;Description automatically generated">
            <a:extLst>
              <a:ext uri="{FF2B5EF4-FFF2-40B4-BE49-F238E27FC236}">
                <a16:creationId xmlns:a16="http://schemas.microsoft.com/office/drawing/2014/main" id="{D168EE21-7677-9F48-97F4-8B8DA79DFECE}"/>
              </a:ext>
            </a:extLst>
          </p:cNvPr>
          <p:cNvPicPr>
            <a:picLocks noChangeAspect="1"/>
          </p:cNvPicPr>
          <p:nvPr/>
        </p:nvPicPr>
        <p:blipFill rotWithShape="1">
          <a:blip r:embed="rId4">
            <a:extLst>
              <a:ext uri="{28A0092B-C50C-407E-A947-70E740481C1C}">
                <a14:useLocalDpi xmlns:a14="http://schemas.microsoft.com/office/drawing/2010/main" val="0"/>
              </a:ext>
            </a:extLst>
          </a:blip>
          <a:srcRect l="11905" r="10497" b="1"/>
          <a:stretch/>
        </p:blipFill>
        <p:spPr>
          <a:xfrm>
            <a:off x="6000750" y="633616"/>
            <a:ext cx="2836070" cy="5495925"/>
          </a:xfrm>
          <a:prstGeom prst="rect">
            <a:avLst/>
          </a:prstGeom>
        </p:spPr>
      </p:pic>
    </p:spTree>
    <p:extLst>
      <p:ext uri="{BB962C8B-B14F-4D97-AF65-F5344CB8AC3E}">
        <p14:creationId xmlns:p14="http://schemas.microsoft.com/office/powerpoint/2010/main" val="121047656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07780" y="3098714"/>
            <a:ext cx="1872208" cy="400110"/>
          </a:xfrm>
          <a:prstGeom prst="rect">
            <a:avLst/>
          </a:prstGeom>
          <a:noFill/>
        </p:spPr>
        <p:txBody>
          <a:bodyPr wrap="square" rtlCol="0">
            <a:spAutoFit/>
          </a:bodyPr>
          <a:lstStyle/>
          <a:p>
            <a:r>
              <a:rPr lang="en-US" sz="2000" b="1" dirty="0"/>
              <a:t>Praxis….</a:t>
            </a:r>
          </a:p>
        </p:txBody>
      </p:sp>
      <p:sp>
        <p:nvSpPr>
          <p:cNvPr id="7" name="TextBox 6"/>
          <p:cNvSpPr txBox="1"/>
          <p:nvPr/>
        </p:nvSpPr>
        <p:spPr>
          <a:xfrm>
            <a:off x="1827759" y="812057"/>
            <a:ext cx="2448273" cy="1938992"/>
          </a:xfrm>
          <a:prstGeom prst="rect">
            <a:avLst/>
          </a:prstGeom>
          <a:noFill/>
        </p:spPr>
        <p:txBody>
          <a:bodyPr wrap="square" rtlCol="0">
            <a:spAutoFit/>
          </a:bodyPr>
          <a:lstStyle/>
          <a:p>
            <a:r>
              <a:rPr lang="en-US" sz="2000" dirty="0"/>
              <a:t>Psychological Perspective –</a:t>
            </a:r>
          </a:p>
          <a:p>
            <a:endParaRPr lang="en-US" sz="2000" dirty="0"/>
          </a:p>
          <a:p>
            <a:r>
              <a:rPr lang="en-US" sz="2000" dirty="0"/>
              <a:t>Affecting the mind / emotional state of a person</a:t>
            </a:r>
          </a:p>
        </p:txBody>
      </p:sp>
      <p:sp>
        <p:nvSpPr>
          <p:cNvPr id="8" name="TextBox 7"/>
          <p:cNvSpPr txBox="1"/>
          <p:nvPr/>
        </p:nvSpPr>
        <p:spPr>
          <a:xfrm>
            <a:off x="1827759" y="3869226"/>
            <a:ext cx="2852127" cy="1323439"/>
          </a:xfrm>
          <a:prstGeom prst="rect">
            <a:avLst/>
          </a:prstGeom>
          <a:noFill/>
        </p:spPr>
        <p:txBody>
          <a:bodyPr wrap="none" rtlCol="0">
            <a:spAutoFit/>
          </a:bodyPr>
          <a:lstStyle/>
          <a:p>
            <a:r>
              <a:rPr lang="en-US" sz="2000" dirty="0"/>
              <a:t>Physical </a:t>
            </a:r>
          </a:p>
          <a:p>
            <a:r>
              <a:rPr lang="en-US" sz="2000" dirty="0"/>
              <a:t>Perspective –</a:t>
            </a:r>
          </a:p>
          <a:p>
            <a:endParaRPr lang="en-US" sz="2000" dirty="0"/>
          </a:p>
          <a:p>
            <a:r>
              <a:rPr lang="en-US" sz="2000" dirty="0"/>
              <a:t>The tangible and material</a:t>
            </a:r>
          </a:p>
        </p:txBody>
      </p:sp>
      <p:sp>
        <p:nvSpPr>
          <p:cNvPr id="6" name="Oval 5"/>
          <p:cNvSpPr/>
          <p:nvPr/>
        </p:nvSpPr>
        <p:spPr>
          <a:xfrm>
            <a:off x="379814" y="570958"/>
            <a:ext cx="5300398" cy="320174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01697" y="2893496"/>
            <a:ext cx="5084374" cy="339354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55D0F55-E214-4742-B877-8D4C08329058}"/>
              </a:ext>
            </a:extLst>
          </p:cNvPr>
          <p:cNvSpPr txBox="1"/>
          <p:nvPr/>
        </p:nvSpPr>
        <p:spPr>
          <a:xfrm>
            <a:off x="5680212" y="1566952"/>
            <a:ext cx="2737929" cy="3724096"/>
          </a:xfrm>
          <a:prstGeom prst="rect">
            <a:avLst/>
          </a:prstGeom>
          <a:noFill/>
        </p:spPr>
        <p:txBody>
          <a:bodyPr wrap="none" rtlCol="0">
            <a:spAutoFit/>
          </a:bodyPr>
          <a:lstStyle/>
          <a:p>
            <a:r>
              <a:rPr lang="en-US" sz="4000" dirty="0"/>
              <a:t>MAKING</a:t>
            </a:r>
          </a:p>
          <a:p>
            <a:endParaRPr lang="en-US" sz="4000" dirty="0"/>
          </a:p>
          <a:p>
            <a:r>
              <a:rPr lang="en-US" sz="4000" dirty="0"/>
              <a:t>REFLECTION</a:t>
            </a:r>
          </a:p>
          <a:p>
            <a:endParaRPr lang="en-US" sz="4000" dirty="0"/>
          </a:p>
          <a:p>
            <a:r>
              <a:rPr lang="en-US" sz="4000" dirty="0"/>
              <a:t>TENSION</a:t>
            </a:r>
          </a:p>
          <a:p>
            <a:endParaRPr lang="en-US" dirty="0"/>
          </a:p>
          <a:p>
            <a:endParaRPr lang="en-US" dirty="0"/>
          </a:p>
        </p:txBody>
      </p:sp>
    </p:spTree>
    <p:extLst>
      <p:ext uri="{BB962C8B-B14F-4D97-AF65-F5344CB8AC3E}">
        <p14:creationId xmlns:p14="http://schemas.microsoft.com/office/powerpoint/2010/main" val="895870828"/>
      </p:ext>
    </p:extLst>
  </p:cSld>
  <p:clrMapOvr>
    <a:masterClrMapping/>
  </p:clrMapOvr>
  <mc:AlternateContent xmlns:mc="http://schemas.openxmlformats.org/markup-compatibility/2006" xmlns:p14="http://schemas.microsoft.com/office/powerpoint/2010/main">
    <mc:Choice Requires="p14">
      <p:transition spd="slow" p14:dur="2000" advClick="0" advTm="38369"/>
    </mc:Choice>
    <mc:Fallback xmlns="">
      <p:transition spd="slow" advClick="0" advTm="38369"/>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A8AA5BC-4F7A-4226-8F99-6D824B226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E5445C6-DD42-4979-86FF-03730E8C6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300" y="321733"/>
            <a:ext cx="8680116" cy="6214534"/>
          </a:xfrm>
          <a:prstGeom prst="rect">
            <a:avLst/>
          </a:prstGeom>
          <a:solidFill>
            <a:schemeClr val="bg1">
              <a:lumMod val="75000"/>
              <a:lumOff val="25000"/>
            </a:schemeClr>
          </a:solidFill>
          <a:ln w="127000" cap="sq" cmpd="thinThick">
            <a:solidFill>
              <a:schemeClr val="bg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ED7CA9-E3CB-E548-9D08-B0D04F1A9D9E}"/>
              </a:ext>
            </a:extLst>
          </p:cNvPr>
          <p:cNvSpPr>
            <a:spLocks noGrp="1"/>
          </p:cNvSpPr>
          <p:nvPr>
            <p:ph type="title"/>
          </p:nvPr>
        </p:nvSpPr>
        <p:spPr>
          <a:xfrm>
            <a:off x="1143000" y="1122362"/>
            <a:ext cx="6858000" cy="2840037"/>
          </a:xfrm>
        </p:spPr>
        <p:txBody>
          <a:bodyPr vert="horz" lIns="91440" tIns="45720" rIns="91440" bIns="45720" rtlCol="0" anchor="b">
            <a:normAutofit/>
          </a:bodyPr>
          <a:lstStyle/>
          <a:p>
            <a:pPr>
              <a:lnSpc>
                <a:spcPct val="90000"/>
              </a:lnSpc>
            </a:pPr>
            <a:r>
              <a:rPr lang="en-US" sz="5000" kern="1200">
                <a:solidFill>
                  <a:schemeClr val="tx1"/>
                </a:solidFill>
                <a:latin typeface="+mj-lt"/>
                <a:ea typeface="+mj-ea"/>
                <a:cs typeface="+mj-cs"/>
              </a:rPr>
              <a:t>Reflection </a:t>
            </a:r>
          </a:p>
        </p:txBody>
      </p:sp>
      <p:sp>
        <p:nvSpPr>
          <p:cNvPr id="3" name="Content Placeholder 2">
            <a:extLst>
              <a:ext uri="{FF2B5EF4-FFF2-40B4-BE49-F238E27FC236}">
                <a16:creationId xmlns:a16="http://schemas.microsoft.com/office/drawing/2014/main" id="{23269971-2E10-BA47-A62D-B29E7B258F22}"/>
              </a:ext>
            </a:extLst>
          </p:cNvPr>
          <p:cNvSpPr>
            <a:spLocks noGrp="1"/>
          </p:cNvSpPr>
          <p:nvPr>
            <p:ph idx="1"/>
          </p:nvPr>
        </p:nvSpPr>
        <p:spPr>
          <a:xfrm>
            <a:off x="1143000" y="4256436"/>
            <a:ext cx="6858000" cy="1600818"/>
          </a:xfrm>
        </p:spPr>
        <p:txBody>
          <a:bodyPr vert="horz" lIns="91440" tIns="45720" rIns="91440" bIns="45720" rtlCol="0">
            <a:normAutofit/>
          </a:bodyPr>
          <a:lstStyle/>
          <a:p>
            <a:pPr marL="0" indent="0" algn="ctr">
              <a:lnSpc>
                <a:spcPct val="90000"/>
              </a:lnSpc>
              <a:spcBef>
                <a:spcPts val="1000"/>
              </a:spcBef>
              <a:buNone/>
            </a:pPr>
            <a:r>
              <a:rPr lang="en-US" sz="2400" kern="1200">
                <a:solidFill>
                  <a:schemeClr val="accent1">
                    <a:lumMod val="60000"/>
                    <a:lumOff val="40000"/>
                  </a:schemeClr>
                </a:solidFill>
                <a:latin typeface="+mn-lt"/>
                <a:ea typeface="+mn-ea"/>
                <a:cs typeface="+mn-cs"/>
              </a:rPr>
              <a:t>Playing with words…..</a:t>
            </a:r>
          </a:p>
        </p:txBody>
      </p:sp>
      <p:cxnSp>
        <p:nvCxnSpPr>
          <p:cNvPr id="33" name="Straight Connector 32">
            <a:extLst>
              <a:ext uri="{FF2B5EF4-FFF2-40B4-BE49-F238E27FC236}">
                <a16:creationId xmlns:a16="http://schemas.microsoft.com/office/drawing/2014/main" id="{45000665-DFC7-417E-8FD7-516A0F15C9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43300" y="4109417"/>
            <a:ext cx="2057400" cy="0"/>
          </a:xfrm>
          <a:prstGeom prst="line">
            <a:avLst/>
          </a:prstGeom>
          <a:ln w="12700">
            <a:solidFill>
              <a:schemeClr val="tx1">
                <a:lumMod val="8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0316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764704"/>
            <a:ext cx="7344816" cy="4093428"/>
          </a:xfrm>
          <a:prstGeom prst="rect">
            <a:avLst/>
          </a:prstGeom>
          <a:noFill/>
        </p:spPr>
        <p:txBody>
          <a:bodyPr wrap="square" rtlCol="0">
            <a:spAutoFit/>
          </a:bodyPr>
          <a:lstStyle/>
          <a:p>
            <a:r>
              <a:rPr lang="en-US" sz="3200" dirty="0"/>
              <a:t>Reflection – Psychological Perspective</a:t>
            </a:r>
          </a:p>
          <a:p>
            <a:endParaRPr lang="en-US" sz="3200" dirty="0"/>
          </a:p>
          <a:p>
            <a:pPr marL="285750" indent="-285750">
              <a:buFont typeface="Arial" charset="0"/>
              <a:buChar char="•"/>
            </a:pPr>
            <a:r>
              <a:rPr lang="en-US" sz="2000" dirty="0"/>
              <a:t>Serious thought or consideration.</a:t>
            </a:r>
          </a:p>
          <a:p>
            <a:endParaRPr lang="en-US" sz="2000" dirty="0"/>
          </a:p>
          <a:p>
            <a:pPr marL="285750" indent="-285750">
              <a:buFont typeface="Arial" charset="0"/>
              <a:buChar char="•"/>
            </a:pPr>
            <a:r>
              <a:rPr lang="en-US" sz="2000" dirty="0"/>
              <a:t>" …the throwing back of thoughts and memories, in cognitive acts such as thinking, contemplation, meditation and any other form of attentive consideration, in order to make sense of them, and to make contextually appropriate changes if they are required." (Taylor 2000)</a:t>
            </a:r>
          </a:p>
          <a:p>
            <a:endParaRPr lang="en-US" sz="2000" dirty="0"/>
          </a:p>
          <a:p>
            <a:endParaRPr lang="en-US" dirty="0"/>
          </a:p>
          <a:p>
            <a:endParaRPr lang="en-US" dirty="0"/>
          </a:p>
        </p:txBody>
      </p:sp>
      <p:pic>
        <p:nvPicPr>
          <p:cNvPr id="4" name="Picture 3">
            <a:extLst>
              <a:ext uri="{FF2B5EF4-FFF2-40B4-BE49-F238E27FC236}">
                <a16:creationId xmlns:a16="http://schemas.microsoft.com/office/drawing/2014/main" id="{3264D356-8868-2440-8A50-DF92CE9A04A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4714116"/>
            <a:ext cx="9144000" cy="1728192"/>
          </a:xfrm>
          <a:prstGeom prst="rect">
            <a:avLst/>
          </a:prstGeom>
        </p:spPr>
      </p:pic>
    </p:spTree>
    <p:extLst>
      <p:ext uri="{BB962C8B-B14F-4D97-AF65-F5344CB8AC3E}">
        <p14:creationId xmlns:p14="http://schemas.microsoft.com/office/powerpoint/2010/main" val="85616485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548680"/>
            <a:ext cx="8299970" cy="1015663"/>
          </a:xfrm>
          <a:prstGeom prst="rect">
            <a:avLst/>
          </a:prstGeom>
          <a:noFill/>
        </p:spPr>
        <p:txBody>
          <a:bodyPr wrap="square" rtlCol="0">
            <a:spAutoFit/>
          </a:bodyPr>
          <a:lstStyle/>
          <a:p>
            <a:r>
              <a:rPr lang="en-US" sz="2000"/>
              <a:t>Heavily influenced by Louise Bourgeois and Eva Hesse’s work, but especially their journal writing which I connected with and used as a tool to explore myself</a:t>
            </a:r>
          </a:p>
        </p:txBody>
      </p:sp>
      <p:sp>
        <p:nvSpPr>
          <p:cNvPr id="3" name="TextBox 2"/>
          <p:cNvSpPr txBox="1"/>
          <p:nvPr/>
        </p:nvSpPr>
        <p:spPr>
          <a:xfrm>
            <a:off x="7380312" y="2852936"/>
            <a:ext cx="1531218" cy="3693319"/>
          </a:xfrm>
          <a:prstGeom prst="rect">
            <a:avLst/>
          </a:prstGeom>
          <a:noFill/>
        </p:spPr>
        <p:txBody>
          <a:bodyPr wrap="square" rtlCol="0">
            <a:spAutoFit/>
          </a:bodyPr>
          <a:lstStyle/>
          <a:p>
            <a:endParaRPr lang="en-US"/>
          </a:p>
          <a:p>
            <a:endParaRPr lang="en-US"/>
          </a:p>
          <a:p>
            <a:r>
              <a:rPr lang="en-GB"/>
              <a:t> </a:t>
            </a:r>
            <a:endParaRPr lang="en-US"/>
          </a:p>
          <a:p>
            <a:r>
              <a:rPr lang="en-GB" i="1"/>
              <a:t>‘She searches consistently for her own emotional truths through the making of structures and forms’</a:t>
            </a:r>
            <a:r>
              <a:rPr lang="en-GB"/>
              <a:t> (Miller, 2008 p102)</a:t>
            </a:r>
            <a:endParaRPr lang="en-US"/>
          </a:p>
          <a:p>
            <a:endParaRPr lang="en-US"/>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3528" y="1889088"/>
            <a:ext cx="6336704" cy="4752528"/>
          </a:xfrm>
          <a:prstGeom prst="rect">
            <a:avLst/>
          </a:prstGeom>
        </p:spPr>
      </p:pic>
    </p:spTree>
    <p:extLst>
      <p:ext uri="{BB962C8B-B14F-4D97-AF65-F5344CB8AC3E}">
        <p14:creationId xmlns:p14="http://schemas.microsoft.com/office/powerpoint/2010/main" val="15538667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92D3F-C1BB-9841-9D7B-C4D384B7F471}"/>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DA213A6D-C19F-B648-83A7-A726829487CA}"/>
              </a:ext>
            </a:extLst>
          </p:cNvPr>
          <p:cNvSpPr>
            <a:spLocks noGrp="1"/>
          </p:cNvSpPr>
          <p:nvPr>
            <p:ph idx="1"/>
          </p:nvPr>
        </p:nvSpPr>
        <p:spPr/>
        <p:txBody>
          <a:bodyPr/>
          <a:lstStyle/>
          <a:p>
            <a:endParaRPr lang="en-US" dirty="0">
              <a:highlight>
                <a:srgbClr val="FFFF00"/>
              </a:highlight>
            </a:endParaRPr>
          </a:p>
        </p:txBody>
      </p:sp>
      <p:pic>
        <p:nvPicPr>
          <p:cNvPr id="4" name="Online Media 3" descr="1/2 Tracey Emin on Louise Bourgeois: Women Without Secrets - Secret Knowledge">
            <a:hlinkClick r:id="" action="ppaction://media"/>
            <a:extLst>
              <a:ext uri="{FF2B5EF4-FFF2-40B4-BE49-F238E27FC236}">
                <a16:creationId xmlns:a16="http://schemas.microsoft.com/office/drawing/2014/main" id="{1E0395BC-3687-6640-875D-F5B3768A525A}"/>
              </a:ext>
            </a:extLst>
          </p:cNvPr>
          <p:cNvPicPr>
            <a:picLocks noRot="1" noChangeAspect="1"/>
          </p:cNvPicPr>
          <p:nvPr>
            <a:videoFile r:link="rId1"/>
          </p:nvPr>
        </p:nvPicPr>
        <p:blipFill>
          <a:blip r:embed="rId3"/>
          <a:stretch>
            <a:fillRect/>
          </a:stretch>
        </p:blipFill>
        <p:spPr>
          <a:xfrm>
            <a:off x="1524000" y="1714500"/>
            <a:ext cx="6096000" cy="3429000"/>
          </a:xfrm>
          <a:prstGeom prst="rect">
            <a:avLst/>
          </a:prstGeom>
        </p:spPr>
      </p:pic>
    </p:spTree>
    <p:extLst>
      <p:ext uri="{BB962C8B-B14F-4D97-AF65-F5344CB8AC3E}">
        <p14:creationId xmlns:p14="http://schemas.microsoft.com/office/powerpoint/2010/main" val="397104388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AC59E1C4-D518-2144-8800-D680CAB53920}"/>
              </a:ext>
            </a:extLst>
          </p:cNvPr>
          <p:cNvPicPr>
            <a:picLocks noChangeAspect="1"/>
          </p:cNvPicPr>
          <p:nvPr/>
        </p:nvPicPr>
        <p:blipFill rotWithShape="1">
          <a:blip r:embed="rId2"/>
          <a:srcRect l="19019" r="23886" b="9090"/>
          <a:stretch/>
        </p:blipFill>
        <p:spPr>
          <a:xfrm>
            <a:off x="2642616" y="10"/>
            <a:ext cx="6501384" cy="6857990"/>
          </a:xfrm>
          <a:prstGeom prst="rect">
            <a:avLst/>
          </a:prstGeom>
        </p:spPr>
      </p:pic>
      <p:sp>
        <p:nvSpPr>
          <p:cNvPr id="21" name="Rectangle 2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B20299-DE1F-2A41-AC82-A8B7365C5BDE}"/>
              </a:ext>
            </a:extLst>
          </p:cNvPr>
          <p:cNvSpPr>
            <a:spLocks noGrp="1"/>
          </p:cNvSpPr>
          <p:nvPr>
            <p:ph type="title"/>
          </p:nvPr>
        </p:nvSpPr>
        <p:spPr>
          <a:xfrm>
            <a:off x="278320" y="1161288"/>
            <a:ext cx="2578608" cy="1124712"/>
          </a:xfrm>
        </p:spPr>
        <p:txBody>
          <a:bodyPr anchor="b">
            <a:normAutofit/>
          </a:bodyPr>
          <a:lstStyle/>
          <a:p>
            <a:r>
              <a:rPr lang="en-US" sz="2400"/>
              <a:t>Exploration of materials</a:t>
            </a:r>
          </a:p>
        </p:txBody>
      </p:sp>
      <p:sp>
        <p:nvSpPr>
          <p:cNvPr id="23"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7AE677-CD7D-474A-9C7B-8CC625F77F35}"/>
              </a:ext>
            </a:extLst>
          </p:cNvPr>
          <p:cNvSpPr>
            <a:spLocks noGrp="1"/>
          </p:cNvSpPr>
          <p:nvPr>
            <p:ph idx="1"/>
          </p:nvPr>
        </p:nvSpPr>
        <p:spPr>
          <a:xfrm>
            <a:off x="278320" y="2718054"/>
            <a:ext cx="2579180" cy="3207258"/>
          </a:xfrm>
        </p:spPr>
        <p:txBody>
          <a:bodyPr anchor="t">
            <a:normAutofit/>
          </a:bodyPr>
          <a:lstStyle/>
          <a:p>
            <a:r>
              <a:rPr lang="en-US" sz="1500"/>
              <a:t>Hard and soft materials used to express herself.</a:t>
            </a:r>
          </a:p>
          <a:p>
            <a:r>
              <a:rPr lang="en-US" sz="1500"/>
              <a:t>Selection of materials / materiality crucial to the work</a:t>
            </a:r>
          </a:p>
          <a:p>
            <a:endParaRPr lang="en-US" sz="1500"/>
          </a:p>
          <a:p>
            <a:r>
              <a:rPr lang="en-US" sz="1500"/>
              <a:t>Mirror example particularly interesting for me because of material and conceptual reasons</a:t>
            </a:r>
          </a:p>
        </p:txBody>
      </p:sp>
    </p:spTree>
    <p:extLst>
      <p:ext uri="{BB962C8B-B14F-4D97-AF65-F5344CB8AC3E}">
        <p14:creationId xmlns:p14="http://schemas.microsoft.com/office/powerpoint/2010/main" val="268500062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4"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2700" y="3984"/>
            <a:ext cx="7032474"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7550" y="3985"/>
            <a:ext cx="7329573"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28DF3A45-7E5C-1842-94CF-CC5615F3BA5B}"/>
              </a:ext>
            </a:extLst>
          </p:cNvPr>
          <p:cNvSpPr>
            <a:spLocks noGrp="1"/>
          </p:cNvSpPr>
          <p:nvPr>
            <p:ph type="title"/>
          </p:nvPr>
        </p:nvSpPr>
        <p:spPr>
          <a:xfrm>
            <a:off x="2627048" y="1542402"/>
            <a:ext cx="3890131" cy="2387918"/>
          </a:xfrm>
        </p:spPr>
        <p:txBody>
          <a:bodyPr vert="horz" lIns="91440" tIns="45720" rIns="91440" bIns="45720" rtlCol="0" anchor="b">
            <a:normAutofit/>
          </a:bodyPr>
          <a:lstStyle/>
          <a:p>
            <a:pPr>
              <a:lnSpc>
                <a:spcPct val="90000"/>
              </a:lnSpc>
            </a:pPr>
            <a:r>
              <a:rPr lang="en-US" sz="4500" kern="1200">
                <a:solidFill>
                  <a:schemeClr val="tx2"/>
                </a:solidFill>
                <a:latin typeface="+mj-lt"/>
                <a:ea typeface="+mj-ea"/>
                <a:cs typeface="+mj-cs"/>
              </a:rPr>
              <a:t>Reflection</a:t>
            </a:r>
          </a:p>
        </p:txBody>
      </p:sp>
      <p:sp>
        <p:nvSpPr>
          <p:cNvPr id="3" name="Content Placeholder 2">
            <a:extLst>
              <a:ext uri="{FF2B5EF4-FFF2-40B4-BE49-F238E27FC236}">
                <a16:creationId xmlns:a16="http://schemas.microsoft.com/office/drawing/2014/main" id="{D15B25A5-B933-F647-AFB7-53311BBC2855}"/>
              </a:ext>
            </a:extLst>
          </p:cNvPr>
          <p:cNvSpPr>
            <a:spLocks noGrp="1"/>
          </p:cNvSpPr>
          <p:nvPr>
            <p:ph idx="1"/>
          </p:nvPr>
        </p:nvSpPr>
        <p:spPr>
          <a:xfrm>
            <a:off x="2626601" y="4001587"/>
            <a:ext cx="3891025" cy="682079"/>
          </a:xfrm>
        </p:spPr>
        <p:txBody>
          <a:bodyPr vert="horz" lIns="91440" tIns="45720" rIns="91440" bIns="45720" rtlCol="0">
            <a:normAutofit/>
          </a:bodyPr>
          <a:lstStyle/>
          <a:p>
            <a:pPr marL="0" indent="0" algn="ctr">
              <a:lnSpc>
                <a:spcPct val="90000"/>
              </a:lnSpc>
              <a:spcBef>
                <a:spcPts val="1000"/>
              </a:spcBef>
              <a:buNone/>
            </a:pPr>
            <a:r>
              <a:rPr lang="en-US" sz="2400" kern="1200">
                <a:solidFill>
                  <a:schemeClr val="tx2"/>
                </a:solidFill>
                <a:latin typeface="+mn-lt"/>
                <a:ea typeface="+mn-ea"/>
                <a:cs typeface="+mn-cs"/>
              </a:rPr>
              <a:t>Playing with words</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 y="-4155"/>
            <a:ext cx="1886210"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264295" y="4683666"/>
            <a:ext cx="1886211"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1461251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9269" y="1988840"/>
            <a:ext cx="5688631" cy="3570208"/>
          </a:xfrm>
          <a:prstGeom prst="rect">
            <a:avLst/>
          </a:prstGeom>
          <a:noFill/>
        </p:spPr>
        <p:txBody>
          <a:bodyPr wrap="square" rtlCol="0">
            <a:spAutoFit/>
          </a:bodyPr>
          <a:lstStyle/>
          <a:p>
            <a:r>
              <a:rPr lang="en-US" sz="3200" dirty="0"/>
              <a:t>Reflection – Physical Perspective</a:t>
            </a:r>
          </a:p>
          <a:p>
            <a:endParaRPr lang="en-US" dirty="0"/>
          </a:p>
          <a:p>
            <a:pPr marL="285750" indent="-285750">
              <a:buFont typeface="Arial" charset="0"/>
              <a:buChar char="•"/>
            </a:pPr>
            <a:r>
              <a:rPr lang="en-US" sz="2000" dirty="0"/>
              <a:t>the throwing back by a body or surface of </a:t>
            </a:r>
            <a:r>
              <a:rPr lang="en-US" sz="2000" b="1" dirty="0"/>
              <a:t>light, </a:t>
            </a:r>
            <a:r>
              <a:rPr lang="en-US" sz="2000" dirty="0"/>
              <a:t>heat, or sound without absorbing it.</a:t>
            </a:r>
          </a:p>
          <a:p>
            <a:r>
              <a:rPr lang="en-US" sz="2000" dirty="0"/>
              <a:t>"the reflection of light"</a:t>
            </a:r>
          </a:p>
          <a:p>
            <a:endParaRPr lang="en-US" sz="2000" dirty="0"/>
          </a:p>
          <a:p>
            <a:endParaRPr lang="en-US" sz="2000" dirty="0"/>
          </a:p>
          <a:p>
            <a:pPr marL="285750" indent="-285750">
              <a:buFont typeface="Arial" charset="0"/>
              <a:buChar char="•"/>
            </a:pPr>
            <a:r>
              <a:rPr lang="en-US" sz="2000" dirty="0"/>
              <a:t>A </a:t>
            </a:r>
            <a:r>
              <a:rPr lang="en-US" sz="2000" b="1" dirty="0"/>
              <a:t>reflection</a:t>
            </a:r>
            <a:r>
              <a:rPr lang="en-US" sz="2000" dirty="0"/>
              <a:t> is an image that you can </a:t>
            </a:r>
            <a:r>
              <a:rPr lang="en-US" sz="2000" dirty="0">
                <a:hlinkClick r:id="rId2" tooltip="Definition of see"/>
              </a:rPr>
              <a:t>see</a:t>
            </a:r>
            <a:r>
              <a:rPr lang="en-US" sz="2000" dirty="0"/>
              <a:t> in a mirror or in </a:t>
            </a:r>
            <a:r>
              <a:rPr lang="en-US" sz="2000" dirty="0">
                <a:hlinkClick r:id="rId3" tooltip="Definition of glass"/>
              </a:rPr>
              <a:t>glass</a:t>
            </a:r>
            <a:r>
              <a:rPr lang="en-US" sz="2000" dirty="0"/>
              <a:t> or water.</a:t>
            </a:r>
          </a:p>
          <a:p>
            <a:endParaRPr lang="en-US" dirty="0"/>
          </a:p>
          <a:p>
            <a:endParaRPr lang="en-US" dirty="0"/>
          </a:p>
        </p:txBody>
      </p:sp>
      <p:sp>
        <p:nvSpPr>
          <p:cNvPr id="4" name="Rectangle 2">
            <a:extLst>
              <a:ext uri="{FF2B5EF4-FFF2-40B4-BE49-F238E27FC236}">
                <a16:creationId xmlns:a16="http://schemas.microsoft.com/office/drawing/2014/main" id="{6F0B9B7A-5D96-9148-9569-7C088556741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descr="BROWNCimage1.jpg">
            <a:extLst>
              <a:ext uri="{FF2B5EF4-FFF2-40B4-BE49-F238E27FC236}">
                <a16:creationId xmlns:a16="http://schemas.microsoft.com/office/drawing/2014/main" id="{56E039C4-771E-6D45-ADFD-1F4025586B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903" t="54939" r="-2"/>
          <a:stretch>
            <a:fillRect/>
          </a:stretch>
        </p:blipFill>
        <p:spPr bwMode="auto">
          <a:xfrm rot="5400000">
            <a:off x="4050246" y="1764246"/>
            <a:ext cx="7101408" cy="308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1811516"/>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5536" y="980728"/>
            <a:ext cx="8424936" cy="1815882"/>
          </a:xfrm>
          <a:prstGeom prst="rect">
            <a:avLst/>
          </a:prstGeom>
          <a:noFill/>
        </p:spPr>
        <p:txBody>
          <a:bodyPr wrap="square" rtlCol="0">
            <a:spAutoFit/>
          </a:bodyPr>
          <a:lstStyle/>
          <a:p>
            <a:r>
              <a:rPr lang="en-US" sz="2000" dirty="0"/>
              <a:t>Into the Light – A conversation with James </a:t>
            </a:r>
            <a:r>
              <a:rPr lang="en-US" sz="2000" dirty="0" err="1"/>
              <a:t>Turrell</a:t>
            </a:r>
            <a:r>
              <a:rPr lang="en-US" sz="2000" dirty="0"/>
              <a:t> (by Elaine A. King)</a:t>
            </a:r>
          </a:p>
          <a:p>
            <a:endParaRPr lang="en-US" sz="2000" dirty="0"/>
          </a:p>
          <a:p>
            <a:endParaRPr lang="en-US" dirty="0"/>
          </a:p>
          <a:p>
            <a:r>
              <a:rPr lang="en-US" dirty="0"/>
              <a:t>‘</a:t>
            </a:r>
            <a:r>
              <a:rPr lang="en-US" dirty="0" err="1"/>
              <a:t>Turrell’s</a:t>
            </a:r>
            <a:r>
              <a:rPr lang="en-US" dirty="0"/>
              <a:t> work induces introspection, prompting observers to look at their own viewing processes. His inquiries invites us to pause and probe our inner selves and encourage us to reconsider our own connection to and comprehension of the outside world’ </a:t>
            </a:r>
          </a:p>
        </p:txBody>
      </p:sp>
      <p:pic>
        <p:nvPicPr>
          <p:cNvPr id="1026" name="Picture 2" descr="/var/folders/l0/9sgxqr154qjd1csw1t1hzlvc0000gn/T/com.microsoft.Powerpoint/WebArchiveCopyPasteTempFiles/Panza_Virga1-226x150.jpg">
            <a:hlinkClick r:id="rId2"/>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9511" y="3075489"/>
            <a:ext cx="4248472" cy="28197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ar/folders/l0/9sgxqr154qjd1csw1t1hzlvc0000gn/T/com.microsoft.Powerpoint/WebArchiveCopyPasteTempFiles/Milk-Run-II11-1440x1122.jpg"/>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148064" y="3026503"/>
            <a:ext cx="3721524" cy="2899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12167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99522-C21B-FD4B-B994-A04F25B2D89A}"/>
              </a:ext>
            </a:extLst>
          </p:cNvPr>
          <p:cNvSpPr>
            <a:spLocks noGrp="1"/>
          </p:cNvSpPr>
          <p:nvPr>
            <p:ph type="title"/>
          </p:nvPr>
        </p:nvSpPr>
        <p:spPr/>
        <p:txBody>
          <a:bodyPr/>
          <a:lstStyle/>
          <a:p>
            <a:r>
              <a:rPr lang="en-US" dirty="0"/>
              <a:t>James </a:t>
            </a:r>
            <a:r>
              <a:rPr lang="en-US" dirty="0" err="1"/>
              <a:t>Turrell</a:t>
            </a:r>
            <a:r>
              <a:rPr lang="en-US" dirty="0"/>
              <a:t> </a:t>
            </a:r>
          </a:p>
        </p:txBody>
      </p:sp>
      <p:pic>
        <p:nvPicPr>
          <p:cNvPr id="4" name="Online Media 3" descr="James Turrell: You Who Look | Art + Film">
            <a:hlinkClick r:id="" action="ppaction://media"/>
            <a:extLst>
              <a:ext uri="{FF2B5EF4-FFF2-40B4-BE49-F238E27FC236}">
                <a16:creationId xmlns:a16="http://schemas.microsoft.com/office/drawing/2014/main" id="{77E9A43F-76D1-7240-BDF7-CD9E157AA3C9}"/>
              </a:ext>
            </a:extLst>
          </p:cNvPr>
          <p:cNvPicPr>
            <a:picLocks noGrp="1" noRot="1" noChangeAspect="1"/>
          </p:cNvPicPr>
          <p:nvPr>
            <p:ph idx="1"/>
            <a:videoFile r:link="rId1"/>
          </p:nvPr>
        </p:nvPicPr>
        <p:blipFill>
          <a:blip r:embed="rId3"/>
          <a:stretch>
            <a:fillRect/>
          </a:stretch>
        </p:blipFill>
        <p:spPr>
          <a:xfrm>
            <a:off x="549275" y="1600200"/>
            <a:ext cx="8045450" cy="4525963"/>
          </a:xfrm>
          <a:prstGeom prst="rect">
            <a:avLst/>
          </a:prstGeom>
        </p:spPr>
      </p:pic>
    </p:spTree>
    <p:extLst>
      <p:ext uri="{BB962C8B-B14F-4D97-AF65-F5344CB8AC3E}">
        <p14:creationId xmlns:p14="http://schemas.microsoft.com/office/powerpoint/2010/main" val="124322680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51E32-5C0F-3343-9DC5-B9ECEC7A691C}"/>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47480708-9EAC-3345-B255-4DADFFD05B84}"/>
              </a:ext>
            </a:extLst>
          </p:cNvPr>
          <p:cNvSpPr>
            <a:spLocks noGrp="1"/>
          </p:cNvSpPr>
          <p:nvPr>
            <p:ph idx="1"/>
          </p:nvPr>
        </p:nvSpPr>
        <p:spPr/>
        <p:txBody>
          <a:bodyPr>
            <a:normAutofit/>
          </a:bodyPr>
          <a:lstStyle/>
          <a:p>
            <a:pPr marL="0" indent="0">
              <a:buNone/>
            </a:pPr>
            <a:endParaRPr lang="en-US"/>
          </a:p>
          <a:p>
            <a:r>
              <a:rPr lang="en-US"/>
              <a:t>Light / causes shadows / reflections / casts / creates contrasting moods within a place or onto / through an object….. For me glass is my material to work with light.</a:t>
            </a:r>
          </a:p>
          <a:p>
            <a:endParaRPr lang="en-US" dirty="0"/>
          </a:p>
        </p:txBody>
      </p:sp>
    </p:spTree>
    <p:extLst>
      <p:ext uri="{BB962C8B-B14F-4D97-AF65-F5344CB8AC3E}">
        <p14:creationId xmlns:p14="http://schemas.microsoft.com/office/powerpoint/2010/main" val="288926911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unset over a body of water&#10;&#10;Description automatically generated">
            <a:extLst>
              <a:ext uri="{FF2B5EF4-FFF2-40B4-BE49-F238E27FC236}">
                <a16:creationId xmlns:a16="http://schemas.microsoft.com/office/drawing/2014/main" id="{15043F0B-A0E9-5841-9FBB-A642475634C5}"/>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19205" b="1"/>
          <a:stretch/>
        </p:blipFill>
        <p:spPr>
          <a:xfrm>
            <a:off x="2641851" y="16780"/>
            <a:ext cx="6502149" cy="6857990"/>
          </a:xfrm>
          <a:prstGeom prst="rect">
            <a:avLst/>
          </a:prstGeom>
        </p:spPr>
      </p:pic>
      <p:sp>
        <p:nvSpPr>
          <p:cNvPr id="23" name="Rectangle 2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1FD46B-3555-764D-AB8C-EC987C21039A}"/>
              </a:ext>
            </a:extLst>
          </p:cNvPr>
          <p:cNvSpPr>
            <a:spLocks noGrp="1"/>
          </p:cNvSpPr>
          <p:nvPr>
            <p:ph type="title"/>
          </p:nvPr>
        </p:nvSpPr>
        <p:spPr>
          <a:xfrm>
            <a:off x="278320" y="1161288"/>
            <a:ext cx="2578608" cy="1124712"/>
          </a:xfrm>
        </p:spPr>
        <p:txBody>
          <a:bodyPr anchor="b">
            <a:normAutofit/>
          </a:bodyPr>
          <a:lstStyle/>
          <a:p>
            <a:pPr>
              <a:lnSpc>
                <a:spcPct val="90000"/>
              </a:lnSpc>
            </a:pPr>
            <a:r>
              <a:rPr lang="en-US" sz="1700"/>
              <a:t>Light for being / life / energy </a:t>
            </a:r>
            <a:r>
              <a:rPr lang="is-IS" sz="1700"/>
              <a:t>…. Kindinsky’s (1914)  quote</a:t>
            </a:r>
            <a:br>
              <a:rPr lang="is-IS" sz="1700"/>
            </a:br>
            <a:endParaRPr lang="en-US" sz="1700"/>
          </a:p>
        </p:txBody>
      </p:sp>
      <p:sp>
        <p:nvSpPr>
          <p:cNvPr id="25" name="Rectangle 2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1609FD5-C598-7C48-811E-54C2F0D8EE80}"/>
              </a:ext>
            </a:extLst>
          </p:cNvPr>
          <p:cNvSpPr>
            <a:spLocks noGrp="1"/>
          </p:cNvSpPr>
          <p:nvPr>
            <p:ph idx="1"/>
          </p:nvPr>
        </p:nvSpPr>
        <p:spPr>
          <a:xfrm>
            <a:off x="278320" y="2718054"/>
            <a:ext cx="4293680" cy="3207258"/>
          </a:xfrm>
        </p:spPr>
        <p:txBody>
          <a:bodyPr anchor="t">
            <a:normAutofit fontScale="70000" lnSpcReduction="20000"/>
          </a:bodyPr>
          <a:lstStyle/>
          <a:p>
            <a:pPr marL="285750" indent="-285750">
              <a:lnSpc>
                <a:spcPct val="90000"/>
              </a:lnSpc>
              <a:buFont typeface="Arial" charset="0"/>
              <a:buChar char="•"/>
            </a:pPr>
            <a:endParaRPr lang="is-IS" sz="1300" dirty="0"/>
          </a:p>
          <a:p>
            <a:pPr>
              <a:lnSpc>
                <a:spcPct val="90000"/>
              </a:lnSpc>
            </a:pPr>
            <a:endParaRPr lang="en-US" sz="1300" dirty="0"/>
          </a:p>
          <a:p>
            <a:pPr marL="0" indent="0">
              <a:lnSpc>
                <a:spcPct val="90000"/>
              </a:lnSpc>
              <a:buNone/>
            </a:pPr>
            <a:r>
              <a:rPr lang="en-GB" sz="2800" dirty="0"/>
              <a:t>Kandinsky’s (1914) description of a child learning about light also helps us to contextualise our psychological connections as he describes ‘it drives away the darkness, makes the day longer, is essential to warmth, cooking, play-acting’ and we could also add promotes growth. In this sense light is associated with positive and comforting feelings and therefore we connect positive feelings with natural light. </a:t>
            </a:r>
            <a:endParaRPr lang="is-IS" sz="2800" dirty="0"/>
          </a:p>
          <a:p>
            <a:pPr marL="285750" indent="-285750">
              <a:lnSpc>
                <a:spcPct val="90000"/>
              </a:lnSpc>
              <a:buFont typeface="Arial" charset="0"/>
              <a:buChar char="•"/>
            </a:pPr>
            <a:endParaRPr lang="is-IS" sz="1300" dirty="0"/>
          </a:p>
          <a:p>
            <a:pPr>
              <a:lnSpc>
                <a:spcPct val="90000"/>
              </a:lnSpc>
            </a:pPr>
            <a:endParaRPr lang="en-US" sz="1300" dirty="0"/>
          </a:p>
        </p:txBody>
      </p:sp>
    </p:spTree>
    <p:extLst>
      <p:ext uri="{BB962C8B-B14F-4D97-AF65-F5344CB8AC3E}">
        <p14:creationId xmlns:p14="http://schemas.microsoft.com/office/powerpoint/2010/main" val="206256401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4F62061-1B87-9148-9469-AD4C53DFA60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9506" t="9091" r="24045"/>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AC47543-E07B-C049-AA0B-8A07664C78D0}"/>
              </a:ext>
            </a:extLst>
          </p:cNvPr>
          <p:cNvSpPr>
            <a:spLocks noGrp="1"/>
          </p:cNvSpPr>
          <p:nvPr>
            <p:ph type="title"/>
          </p:nvPr>
        </p:nvSpPr>
        <p:spPr>
          <a:xfrm>
            <a:off x="278320" y="1161288"/>
            <a:ext cx="2578608" cy="1124712"/>
          </a:xfrm>
        </p:spPr>
        <p:txBody>
          <a:bodyPr anchor="b">
            <a:normAutofit fontScale="90000"/>
          </a:bodyPr>
          <a:lstStyle/>
          <a:p>
            <a:r>
              <a:rPr lang="en-US" sz="2400" dirty="0"/>
              <a:t>Natural Light and Kinetic Art </a:t>
            </a:r>
            <a:br>
              <a:rPr lang="en-US" sz="2400" dirty="0"/>
            </a:br>
            <a:endParaRPr lang="en-US" sz="2400" dirty="0"/>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EE2BEA-F5C1-F840-8ED5-DC7E79DE2AB2}"/>
              </a:ext>
            </a:extLst>
          </p:cNvPr>
          <p:cNvSpPr>
            <a:spLocks noGrp="1"/>
          </p:cNvSpPr>
          <p:nvPr>
            <p:ph idx="1"/>
          </p:nvPr>
        </p:nvSpPr>
        <p:spPr>
          <a:xfrm>
            <a:off x="278320" y="2286000"/>
            <a:ext cx="2579180" cy="3639312"/>
          </a:xfrm>
        </p:spPr>
        <p:txBody>
          <a:bodyPr anchor="t">
            <a:normAutofit/>
          </a:bodyPr>
          <a:lstStyle/>
          <a:p>
            <a:pPr marL="0" indent="0">
              <a:buNone/>
            </a:pPr>
            <a:r>
              <a:rPr lang="en-US" sz="1500" dirty="0"/>
              <a:t>‘In some ways light is the most effective means of presenting rhythms and patterns of movement visually……</a:t>
            </a:r>
          </a:p>
          <a:p>
            <a:pPr marL="0" indent="0">
              <a:buNone/>
            </a:pPr>
            <a:r>
              <a:rPr lang="en-US" sz="1500" b="1" dirty="0"/>
              <a:t>Barrett, C (1994) Concepts of Modern Art – Kinetic Art Chapter. </a:t>
            </a:r>
          </a:p>
          <a:p>
            <a:pPr marL="0" indent="0">
              <a:buNone/>
            </a:pPr>
            <a:endParaRPr lang="en-US" sz="1500" dirty="0"/>
          </a:p>
          <a:p>
            <a:pPr marL="0" indent="0">
              <a:buNone/>
            </a:pPr>
            <a:endParaRPr lang="en-US" sz="1500" dirty="0"/>
          </a:p>
          <a:p>
            <a:pPr marL="285750" indent="-285750">
              <a:buFont typeface="Arial" charset="0"/>
              <a:buChar char="•"/>
            </a:pPr>
            <a:r>
              <a:rPr lang="en-US" sz="1500" dirty="0"/>
              <a:t>Role of Photography – contrasting light / images of the same work = contrasting expression visual experience of glass.</a:t>
            </a:r>
          </a:p>
          <a:p>
            <a:endParaRPr lang="en-US" sz="1500" dirty="0"/>
          </a:p>
        </p:txBody>
      </p:sp>
    </p:spTree>
    <p:extLst>
      <p:ext uri="{BB962C8B-B14F-4D97-AF65-F5344CB8AC3E}">
        <p14:creationId xmlns:p14="http://schemas.microsoft.com/office/powerpoint/2010/main" val="103968000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4E8F8-7A53-9B4B-ABCC-20881014FBE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8A322AB-FBEC-F844-8420-C378EDA6EA8E}"/>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11B96D0C-E7F1-E04E-B944-D18D8DBFCA8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440209"/>
            <a:ext cx="9144000" cy="5977582"/>
          </a:xfrm>
          <a:prstGeom prst="rect">
            <a:avLst/>
          </a:prstGeom>
        </p:spPr>
      </p:pic>
    </p:spTree>
    <p:extLst>
      <p:ext uri="{BB962C8B-B14F-4D97-AF65-F5344CB8AC3E}">
        <p14:creationId xmlns:p14="http://schemas.microsoft.com/office/powerpoint/2010/main" val="290387657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139CF38-D2F0-CF45-982F-586E108BF32B}"/>
              </a:ext>
            </a:extLst>
          </p:cNvPr>
          <p:cNvPicPr>
            <a:picLocks noChangeAspect="1"/>
          </p:cNvPicPr>
          <p:nvPr/>
        </p:nvPicPr>
        <p:blipFill rotWithShape="1">
          <a:blip r:embed="rId2">
            <a:extLst>
              <a:ext uri="{28A0092B-C50C-407E-A947-70E740481C1C}">
                <a14:useLocalDpi xmlns:a14="http://schemas.microsoft.com/office/drawing/2010/main"/>
              </a:ext>
            </a:extLst>
          </a:blip>
          <a:srcRect t="19383" r="9092" b="11333"/>
          <a:stretch/>
        </p:blipFill>
        <p:spPr>
          <a:xfrm>
            <a:off x="2642616" y="10"/>
            <a:ext cx="6501384"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A13627-086C-6E43-9251-4A7B547D0CCF}"/>
              </a:ext>
            </a:extLst>
          </p:cNvPr>
          <p:cNvSpPr>
            <a:spLocks noGrp="1"/>
          </p:cNvSpPr>
          <p:nvPr>
            <p:ph type="title"/>
          </p:nvPr>
        </p:nvSpPr>
        <p:spPr>
          <a:xfrm>
            <a:off x="278320" y="1161288"/>
            <a:ext cx="2578608" cy="1124712"/>
          </a:xfrm>
        </p:spPr>
        <p:txBody>
          <a:bodyPr anchor="b">
            <a:normAutofit/>
          </a:bodyPr>
          <a:lstStyle/>
          <a:p>
            <a:r>
              <a:rPr lang="en-US" sz="2800" dirty="0"/>
              <a:t>Tension</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D6A23E0-6F2C-4F43-BEE9-4C1111FE2A24}"/>
              </a:ext>
            </a:extLst>
          </p:cNvPr>
          <p:cNvSpPr>
            <a:spLocks noGrp="1"/>
          </p:cNvSpPr>
          <p:nvPr>
            <p:ph idx="1"/>
          </p:nvPr>
        </p:nvSpPr>
        <p:spPr>
          <a:xfrm>
            <a:off x="278320" y="2718054"/>
            <a:ext cx="2579180" cy="3207258"/>
          </a:xfrm>
        </p:spPr>
        <p:txBody>
          <a:bodyPr anchor="t">
            <a:normAutofit/>
          </a:bodyPr>
          <a:lstStyle/>
          <a:p>
            <a:pPr marL="0" indent="0">
              <a:buNone/>
            </a:pPr>
            <a:r>
              <a:rPr lang="en-US" sz="1500"/>
              <a:t>Playing with words</a:t>
            </a:r>
          </a:p>
          <a:p>
            <a:pPr marL="0" indent="0">
              <a:buNone/>
            </a:pPr>
            <a:endParaRPr lang="en-US" sz="1500"/>
          </a:p>
        </p:txBody>
      </p:sp>
    </p:spTree>
    <p:extLst>
      <p:ext uri="{BB962C8B-B14F-4D97-AF65-F5344CB8AC3E}">
        <p14:creationId xmlns:p14="http://schemas.microsoft.com/office/powerpoint/2010/main" val="751481198"/>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Freeform: Shape 10">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 name="Freeform: Shape 12">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p:cNvSpPr txBox="1"/>
          <p:nvPr/>
        </p:nvSpPr>
        <p:spPr>
          <a:xfrm>
            <a:off x="466344" y="1161288"/>
            <a:ext cx="2702052" cy="4526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kern="1200">
                <a:solidFill>
                  <a:schemeClr val="tx1"/>
                </a:solidFill>
                <a:latin typeface="+mj-lt"/>
                <a:ea typeface="+mj-ea"/>
                <a:cs typeface="+mj-cs"/>
              </a:rPr>
              <a:t>Tension – Psychological Perspective</a:t>
            </a:r>
          </a:p>
        </p:txBody>
      </p:sp>
      <p:sp>
        <p:nvSpPr>
          <p:cNvPr id="19"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TextBox 3"/>
          <p:cNvSpPr txBox="1"/>
          <p:nvPr/>
        </p:nvSpPr>
        <p:spPr>
          <a:xfrm>
            <a:off x="4075611" y="932688"/>
            <a:ext cx="4437453" cy="4992624"/>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700"/>
              <a:t>Mental emotion or nervous strain</a:t>
            </a:r>
          </a:p>
          <a:p>
            <a:pPr marL="285750" indent="-228600">
              <a:lnSpc>
                <a:spcPct val="90000"/>
              </a:lnSpc>
              <a:spcAft>
                <a:spcPts val="600"/>
              </a:spcAft>
              <a:buFont typeface="Arial" panose="020B0604020202020204" pitchFamily="34" charset="0"/>
              <a:buChar char="•"/>
            </a:pPr>
            <a:r>
              <a:rPr lang="en-US" sz="1700"/>
              <a:t>A balanced relationship between strongly opposing elements</a:t>
            </a:r>
          </a:p>
          <a:p>
            <a:pPr marL="285750" indent="-228600">
              <a:lnSpc>
                <a:spcPct val="90000"/>
              </a:lnSpc>
              <a:spcAft>
                <a:spcPts val="600"/>
              </a:spcAft>
              <a:buFont typeface="Arial" panose="020B0604020202020204" pitchFamily="34" charset="0"/>
              <a:buChar char="•"/>
            </a:pPr>
            <a:r>
              <a:rPr lang="en-US" sz="1700"/>
              <a:t>The interplay of conflicting elements</a:t>
            </a:r>
          </a:p>
          <a:p>
            <a:pPr marL="285750" indent="-228600">
              <a:lnSpc>
                <a:spcPct val="90000"/>
              </a:lnSpc>
              <a:spcAft>
                <a:spcPts val="600"/>
              </a:spcAft>
              <a:buFont typeface="Arial" panose="020B0604020202020204" pitchFamily="34" charset="0"/>
              <a:buChar char="•"/>
            </a:pPr>
            <a:endParaRPr lang="en-US" sz="1700"/>
          </a:p>
          <a:p>
            <a:pPr marL="285750"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MA Study – AMBIVALENCE = Tension</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This theme was developed through journal keeping throughout a Post Grad </a:t>
            </a:r>
          </a:p>
          <a:p>
            <a:pPr indent="-228600">
              <a:lnSpc>
                <a:spcPct val="90000"/>
              </a:lnSpc>
              <a:spcAft>
                <a:spcPts val="600"/>
              </a:spcAft>
              <a:buFont typeface="Arial" panose="020B0604020202020204" pitchFamily="34" charset="0"/>
              <a:buChar char="•"/>
            </a:pPr>
            <a:r>
              <a:rPr lang="en-US" sz="1700"/>
              <a:t>Counselling course and the research elements of my MA.</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Studying Freud and Melaine Klien and psychoanalysis.</a:t>
            </a:r>
          </a:p>
          <a:p>
            <a:pPr indent="-228600">
              <a:lnSpc>
                <a:spcPct val="90000"/>
              </a:lnSpc>
              <a:spcAft>
                <a:spcPts val="600"/>
              </a:spcAft>
              <a:buFont typeface="Arial" panose="020B0604020202020204" pitchFamily="34" charset="0"/>
              <a:buChar char="•"/>
            </a:pPr>
            <a:r>
              <a:rPr lang="en-US" sz="1700"/>
              <a:t>(A method of investigating the mind and especially the unconscious mind)</a:t>
            </a:r>
          </a:p>
          <a:p>
            <a:pPr marL="285750"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1491586039"/>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50F262-343C-4101-AB3C-9DA1072F7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cstate="email">
            <a:extLst>
              <a:ext uri="{28A0092B-C50C-407E-A947-70E740481C1C}">
                <a14:useLocalDpi xmlns:a14="http://schemas.microsoft.com/office/drawing/2010/main"/>
              </a:ext>
            </a:extLst>
          </a:blip>
          <a:srcRect l="18839" r="9468"/>
          <a:stretch/>
        </p:blipFill>
        <p:spPr>
          <a:xfrm>
            <a:off x="5862097" y="-2"/>
            <a:ext cx="3281903" cy="6858000"/>
          </a:xfrm>
          <a:custGeom>
            <a:avLst/>
            <a:gdLst/>
            <a:ahLst/>
            <a:cxnLst/>
            <a:rect l="l" t="t" r="r" b="b"/>
            <a:pathLst>
              <a:path w="4375870" h="6858000">
                <a:moveTo>
                  <a:pt x="4441" y="0"/>
                </a:moveTo>
                <a:lnTo>
                  <a:pt x="4375870" y="0"/>
                </a:lnTo>
                <a:lnTo>
                  <a:pt x="4375870" y="23"/>
                </a:lnTo>
                <a:lnTo>
                  <a:pt x="4375870"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6" name="Picture 5">
            <a:extLst>
              <a:ext uri="{FF2B5EF4-FFF2-40B4-BE49-F238E27FC236}">
                <a16:creationId xmlns:a16="http://schemas.microsoft.com/office/drawing/2014/main" id="{249747C6-BB20-E941-ABA0-FD612A39CDA9}"/>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l="7735" r="10987"/>
          <a:stretch/>
        </p:blipFill>
        <p:spPr>
          <a:xfrm>
            <a:off x="2696553" y="33"/>
            <a:ext cx="3706723" cy="6857999"/>
          </a:xfrm>
          <a:custGeom>
            <a:avLst/>
            <a:gdLst/>
            <a:ahLst/>
            <a:cxnLst/>
            <a:rect l="l" t="t" r="r" b="b"/>
            <a:pathLst>
              <a:path w="4942298" h="6857999">
                <a:moveTo>
                  <a:pt x="0" y="0"/>
                </a:moveTo>
                <a:lnTo>
                  <a:pt x="4164238" y="0"/>
                </a:lnTo>
                <a:lnTo>
                  <a:pt x="4271743" y="210478"/>
                </a:lnTo>
                <a:cubicBezTo>
                  <a:pt x="4695097" y="1127919"/>
                  <a:pt x="4942298" y="2233909"/>
                  <a:pt x="4942298" y="3424428"/>
                </a:cubicBezTo>
                <a:cubicBezTo>
                  <a:pt x="4942298" y="4614948"/>
                  <a:pt x="4695097" y="5720938"/>
                  <a:pt x="4271743" y="6638378"/>
                </a:cubicBezTo>
                <a:lnTo>
                  <a:pt x="4159568" y="6857999"/>
                </a:lnTo>
                <a:lnTo>
                  <a:pt x="49488" y="6857999"/>
                </a:lnTo>
                <a:lnTo>
                  <a:pt x="119616" y="6721637"/>
                </a:lnTo>
                <a:cubicBezTo>
                  <a:pt x="540124" y="5863919"/>
                  <a:pt x="796416" y="4724528"/>
                  <a:pt x="796416" y="3474162"/>
                </a:cubicBezTo>
                <a:cubicBezTo>
                  <a:pt x="796416" y="2140439"/>
                  <a:pt x="504812" y="932979"/>
                  <a:pt x="33352" y="58950"/>
                </a:cubicBezTo>
                <a:close/>
              </a:path>
            </a:pathLst>
          </a:custGeom>
        </p:spPr>
      </p:pic>
      <p:sp useBgFill="1">
        <p:nvSpPr>
          <p:cNvPr id="13" name="Freeform: Shape 12">
            <a:extLst>
              <a:ext uri="{FF2B5EF4-FFF2-40B4-BE49-F238E27FC236}">
                <a16:creationId xmlns:a16="http://schemas.microsoft.com/office/drawing/2014/main" id="{6A0924B3-0260-445E-AFD7-9533C0D1B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97852"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7C34E8CB-B972-4A94-8469-315C10C2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9878"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p:cNvSpPr txBox="1"/>
          <p:nvPr/>
        </p:nvSpPr>
        <p:spPr>
          <a:xfrm>
            <a:off x="329184" y="1511589"/>
            <a:ext cx="2573219" cy="289643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kern="1200" dirty="0">
                <a:solidFill>
                  <a:schemeClr val="tx1"/>
                </a:solidFill>
                <a:latin typeface="+mj-lt"/>
                <a:ea typeface="+mj-ea"/>
                <a:cs typeface="+mj-cs"/>
              </a:rPr>
              <a:t>Maternal Ambivalence </a:t>
            </a:r>
          </a:p>
          <a:p>
            <a:pPr>
              <a:lnSpc>
                <a:spcPct val="90000"/>
              </a:lnSpc>
              <a:spcBef>
                <a:spcPct val="0"/>
              </a:spcBef>
              <a:spcAft>
                <a:spcPts val="600"/>
              </a:spcAft>
            </a:pPr>
            <a:r>
              <a:rPr lang="en-US" sz="2800" kern="1200" dirty="0">
                <a:solidFill>
                  <a:schemeClr val="tx1"/>
                </a:solidFill>
                <a:latin typeface="+mj-lt"/>
                <a:ea typeface="+mj-ea"/>
                <a:cs typeface="+mj-cs"/>
              </a:rPr>
              <a:t>and Idealism</a:t>
            </a:r>
          </a:p>
        </p:txBody>
      </p:sp>
      <p:sp>
        <p:nvSpPr>
          <p:cNvPr id="17" name="Rectangle 16">
            <a:extLst>
              <a:ext uri="{FF2B5EF4-FFF2-40B4-BE49-F238E27FC236}">
                <a16:creationId xmlns:a16="http://schemas.microsoft.com/office/drawing/2014/main" id="{114A821F-8663-46BA-8CC0-D4C44F63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7704"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9" name="Rectangle 18">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4544568"/>
            <a:ext cx="256122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264610"/>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15616" y="764704"/>
            <a:ext cx="6336704" cy="2646878"/>
          </a:xfrm>
          <a:prstGeom prst="rect">
            <a:avLst/>
          </a:prstGeom>
          <a:noFill/>
        </p:spPr>
        <p:txBody>
          <a:bodyPr wrap="square" rtlCol="0">
            <a:spAutoFit/>
          </a:bodyPr>
          <a:lstStyle/>
          <a:p>
            <a:r>
              <a:rPr lang="en-US" sz="3200"/>
              <a:t>Tension – Physical Perspective</a:t>
            </a:r>
          </a:p>
          <a:p>
            <a:pPr marL="457200" indent="-457200">
              <a:buFont typeface="Arial" charset="0"/>
              <a:buChar char="•"/>
            </a:pPr>
            <a:endParaRPr lang="en-US" sz="2800"/>
          </a:p>
          <a:p>
            <a:pPr marL="457200" indent="-457200">
              <a:buFont typeface="Arial" charset="0"/>
              <a:buChar char="•"/>
            </a:pPr>
            <a:r>
              <a:rPr lang="en-US" sz="2000"/>
              <a:t>The act of stretching something tight (tautness)</a:t>
            </a:r>
          </a:p>
          <a:p>
            <a:pPr marL="457200" indent="-457200">
              <a:buFont typeface="Arial" charset="0"/>
              <a:buChar char="•"/>
            </a:pPr>
            <a:r>
              <a:rPr lang="en-US" sz="2000"/>
              <a:t>A force tending to stretch or elongate something</a:t>
            </a:r>
          </a:p>
          <a:p>
            <a:pPr marL="457200" indent="-457200">
              <a:buFont typeface="Arial" charset="0"/>
              <a:buChar char="•"/>
            </a:pPr>
            <a:r>
              <a:rPr lang="en-US" sz="2000"/>
              <a:t>Tension between the fragility and strength of glass</a:t>
            </a:r>
          </a:p>
          <a:p>
            <a:endParaRPr lang="en-US" sz="2800"/>
          </a:p>
          <a:p>
            <a:endParaRPr lang="en-US"/>
          </a:p>
        </p:txBody>
      </p:sp>
      <p:pic>
        <p:nvPicPr>
          <p:cNvPr id="3" name="Picture 2"/>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3122672" y="1061904"/>
            <a:ext cx="3042672" cy="7344816"/>
          </a:xfrm>
          <a:prstGeom prst="rect">
            <a:avLst/>
          </a:prstGeom>
        </p:spPr>
      </p:pic>
    </p:spTree>
    <p:extLst>
      <p:ext uri="{BB962C8B-B14F-4D97-AF65-F5344CB8AC3E}">
        <p14:creationId xmlns:p14="http://schemas.microsoft.com/office/powerpoint/2010/main" val="123393348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ROWNCimage1.jp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589060" y="0"/>
            <a:ext cx="4554940" cy="6858000"/>
          </a:xfrm>
          <a:prstGeom prst="rect">
            <a:avLst/>
          </a:prstGeom>
        </p:spPr>
      </p:pic>
      <p:sp>
        <p:nvSpPr>
          <p:cNvPr id="4" name="TextBox 3"/>
          <p:cNvSpPr txBox="1"/>
          <p:nvPr/>
        </p:nvSpPr>
        <p:spPr>
          <a:xfrm>
            <a:off x="683568" y="1484784"/>
            <a:ext cx="3456385" cy="1200329"/>
          </a:xfrm>
          <a:prstGeom prst="rect">
            <a:avLst/>
          </a:prstGeom>
          <a:noFill/>
        </p:spPr>
        <p:txBody>
          <a:bodyPr wrap="square" rtlCol="0">
            <a:spAutoFit/>
          </a:bodyPr>
          <a:lstStyle/>
          <a:p>
            <a:r>
              <a:rPr lang="en-US"/>
              <a:t>Kiln formed curves of glass /</a:t>
            </a:r>
          </a:p>
          <a:p>
            <a:r>
              <a:rPr lang="en-US"/>
              <a:t>Often wrapped with thread /</a:t>
            </a:r>
          </a:p>
          <a:p>
            <a:r>
              <a:rPr lang="en-US"/>
              <a:t>Balance and tension of a number of forms together</a:t>
            </a:r>
          </a:p>
        </p:txBody>
      </p:sp>
    </p:spTree>
    <p:extLst>
      <p:ext uri="{BB962C8B-B14F-4D97-AF65-F5344CB8AC3E}">
        <p14:creationId xmlns:p14="http://schemas.microsoft.com/office/powerpoint/2010/main" val="1447487667"/>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286000" y="0"/>
            <a:ext cx="4554940" cy="6858000"/>
          </a:xfrm>
          <a:prstGeom prst="rect">
            <a:avLst/>
          </a:prstGeom>
        </p:spPr>
      </p:pic>
    </p:spTree>
    <p:extLst>
      <p:ext uri="{BB962C8B-B14F-4D97-AF65-F5344CB8AC3E}">
        <p14:creationId xmlns:p14="http://schemas.microsoft.com/office/powerpoint/2010/main" val="62342096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MG_2600.jpg"/>
          <p:cNvPicPr>
            <a:picLocks noChangeAspect="1"/>
          </p:cNvPicPr>
          <p:nvPr/>
        </p:nvPicPr>
        <p:blipFill rotWithShape="1">
          <a:blip r:embed="rId3" cstate="email">
            <a:extLst>
              <a:ext uri="{28A0092B-C50C-407E-A947-70E740481C1C}">
                <a14:useLocalDpi xmlns:a14="http://schemas.microsoft.com/office/drawing/2010/main"/>
              </a:ext>
            </a:extLst>
          </a:blip>
          <a:srcRect t="16302" r="3" b="35051"/>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3" descr="IMG_1148.jpg"/>
          <p:cNvPicPr>
            <a:picLocks noChangeAspect="1"/>
          </p:cNvPicPr>
          <p:nvPr/>
        </p:nvPicPr>
        <p:blipFill rotWithShape="1">
          <a:blip r:embed="rId4" cstate="email">
            <a:extLst>
              <a:ext uri="{28A0092B-C50C-407E-A947-70E740481C1C}">
                <a14:useLocalDpi xmlns:a14="http://schemas.microsoft.com/office/drawing/2010/main"/>
              </a:ext>
            </a:extLst>
          </a:blip>
          <a:srcRect l="10403" r="-3" b="-3"/>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itle 2">
            <a:extLst>
              <a:ext uri="{FF2B5EF4-FFF2-40B4-BE49-F238E27FC236}">
                <a16:creationId xmlns:a16="http://schemas.microsoft.com/office/drawing/2014/main" id="{095113E8-DD59-824D-9969-49E94F2E4D81}"/>
              </a:ext>
            </a:extLst>
          </p:cNvPr>
          <p:cNvSpPr>
            <a:spLocks noGrp="1"/>
          </p:cNvSpPr>
          <p:nvPr>
            <p:ph type="title"/>
          </p:nvPr>
        </p:nvSpPr>
        <p:spPr>
          <a:xfrm>
            <a:off x="336042" y="859536"/>
            <a:ext cx="3624601" cy="1243584"/>
          </a:xfrm>
        </p:spPr>
        <p:txBody>
          <a:bodyPr>
            <a:normAutofit/>
          </a:bodyPr>
          <a:lstStyle/>
          <a:p>
            <a:r>
              <a:rPr lang="en-US" sz="3000" dirty="0"/>
              <a:t>Kiln Forming Glass</a:t>
            </a:r>
          </a:p>
        </p:txBody>
      </p:sp>
      <p:sp>
        <p:nvSpPr>
          <p:cNvPr id="19" name="Rectangle 1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Content Placeholder 9">
            <a:extLst>
              <a:ext uri="{FF2B5EF4-FFF2-40B4-BE49-F238E27FC236}">
                <a16:creationId xmlns:a16="http://schemas.microsoft.com/office/drawing/2014/main" id="{C812F7C2-EFC0-4E32-A8AC-B2950C5F08EE}"/>
              </a:ext>
            </a:extLst>
          </p:cNvPr>
          <p:cNvSpPr>
            <a:spLocks noGrp="1"/>
          </p:cNvSpPr>
          <p:nvPr>
            <p:ph idx="1"/>
          </p:nvPr>
        </p:nvSpPr>
        <p:spPr>
          <a:xfrm>
            <a:off x="336042" y="2512611"/>
            <a:ext cx="3624602" cy="3664351"/>
          </a:xfrm>
        </p:spPr>
        <p:txBody>
          <a:bodyPr>
            <a:normAutofit lnSpcReduction="10000"/>
          </a:bodyPr>
          <a:lstStyle/>
          <a:p>
            <a:r>
              <a:rPr lang="en-US" sz="1700" dirty="0"/>
              <a:t>Kiln props and preparation are as important as the work</a:t>
            </a:r>
          </a:p>
          <a:p>
            <a:r>
              <a:rPr lang="en-US" sz="1700" dirty="0"/>
              <a:t>Glass is prepped and treated in its sheet state before forming.</a:t>
            </a:r>
          </a:p>
          <a:p>
            <a:r>
              <a:rPr lang="en-US" sz="1700" dirty="0"/>
              <a:t>Glass propped and balanced in the kiln and fired so that the glass softens and gravity makes the glass drop.</a:t>
            </a:r>
          </a:p>
          <a:p>
            <a:r>
              <a:rPr lang="en-US" sz="1700" dirty="0"/>
              <a:t>Firing schedules are long, slow and low but vary with the scale and shape of each piece.</a:t>
            </a:r>
          </a:p>
          <a:p>
            <a:r>
              <a:rPr lang="en-US" sz="1700" dirty="0"/>
              <a:t>Fired low enough to keep the crisp edge of the glass whilst still obtaining form.</a:t>
            </a:r>
          </a:p>
        </p:txBody>
      </p:sp>
    </p:spTree>
    <p:extLst>
      <p:ext uri="{BB962C8B-B14F-4D97-AF65-F5344CB8AC3E}">
        <p14:creationId xmlns:p14="http://schemas.microsoft.com/office/powerpoint/2010/main" val="159642521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2015925" y="274638"/>
            <a:ext cx="5112149" cy="5951598"/>
          </a:xfrm>
        </p:spPr>
      </p:pic>
    </p:spTree>
    <p:extLst>
      <p:ext uri="{BB962C8B-B14F-4D97-AF65-F5344CB8AC3E}">
        <p14:creationId xmlns:p14="http://schemas.microsoft.com/office/powerpoint/2010/main" val="2075963105"/>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1E6D0-EC35-D44F-AB6D-B89C2B31F5A5}"/>
              </a:ext>
            </a:extLst>
          </p:cNvPr>
          <p:cNvSpPr>
            <a:spLocks noGrp="1"/>
          </p:cNvSpPr>
          <p:nvPr>
            <p:ph type="title"/>
          </p:nvPr>
        </p:nvSpPr>
        <p:spPr>
          <a:xfrm>
            <a:off x="360759" y="3752849"/>
            <a:ext cx="2468166" cy="2452687"/>
          </a:xfrm>
        </p:spPr>
        <p:txBody>
          <a:bodyPr anchor="ctr">
            <a:normAutofit/>
          </a:bodyPr>
          <a:lstStyle/>
          <a:p>
            <a:r>
              <a:rPr lang="en-US" sz="3100" dirty="0"/>
              <a:t>Inspired by…</a:t>
            </a:r>
          </a:p>
        </p:txBody>
      </p:sp>
      <p:pic>
        <p:nvPicPr>
          <p:cNvPr id="5" name="Picture 4">
            <a:extLst>
              <a:ext uri="{FF2B5EF4-FFF2-40B4-BE49-F238E27FC236}">
                <a16:creationId xmlns:a16="http://schemas.microsoft.com/office/drawing/2014/main" id="{FF14DB83-C5C1-2B49-9094-83B4B9FFF4F4}"/>
              </a:ext>
            </a:extLst>
          </p:cNvPr>
          <p:cNvPicPr>
            <a:picLocks noChangeAspect="1"/>
          </p:cNvPicPr>
          <p:nvPr/>
        </p:nvPicPr>
        <p:blipFill rotWithShape="1">
          <a:blip r:embed="rId2"/>
          <a:srcRect t="24817" b="19404"/>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30233D3D-95B2-F74E-9DAA-0D6927A56943}"/>
              </a:ext>
            </a:extLst>
          </p:cNvPr>
          <p:cNvSpPr>
            <a:spLocks noGrp="1"/>
          </p:cNvSpPr>
          <p:nvPr>
            <p:ph idx="1"/>
          </p:nvPr>
        </p:nvSpPr>
        <p:spPr>
          <a:xfrm>
            <a:off x="3167986" y="3752850"/>
            <a:ext cx="5614060" cy="2452687"/>
          </a:xfrm>
        </p:spPr>
        <p:txBody>
          <a:bodyPr anchor="ctr">
            <a:normAutofit/>
          </a:bodyPr>
          <a:lstStyle/>
          <a:p>
            <a:r>
              <a:rPr lang="en-US" sz="1600" dirty="0"/>
              <a:t>Anthony Caro’s tabletop sculptures …</a:t>
            </a:r>
          </a:p>
          <a:p>
            <a:r>
              <a:rPr lang="en-US" sz="1600" dirty="0"/>
              <a:t>Weight of the material / balance / tension</a:t>
            </a:r>
          </a:p>
        </p:txBody>
      </p:sp>
    </p:spTree>
    <p:extLst>
      <p:ext uri="{BB962C8B-B14F-4D97-AF65-F5344CB8AC3E}">
        <p14:creationId xmlns:p14="http://schemas.microsoft.com/office/powerpoint/2010/main" val="3381406661"/>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0060" y="5576887"/>
            <a:ext cx="8183880" cy="640081"/>
          </a:xfrm>
        </p:spPr>
        <p:txBody>
          <a:bodyPr vert="horz" lIns="91440" tIns="45720" rIns="91440" bIns="45720" rtlCol="0" anchor="ctr">
            <a:normAutofit fontScale="90000"/>
          </a:bodyPr>
          <a:lstStyle/>
          <a:p>
            <a:pPr>
              <a:lnSpc>
                <a:spcPct val="90000"/>
              </a:lnSpc>
            </a:pPr>
            <a:r>
              <a:rPr lang="en-US" sz="2800" dirty="0"/>
              <a:t>Glass cut at specific angle after forming to balance on the edge of a surface….</a:t>
            </a:r>
          </a:p>
        </p:txBody>
      </p:sp>
      <p:pic>
        <p:nvPicPr>
          <p:cNvPr id="4" name="Content Placeholder 3"/>
          <p:cNvPicPr>
            <a:picLocks noGrp="1" noChangeAspect="1"/>
          </p:cNvPicPr>
          <p:nvPr>
            <p:ph idx="1"/>
          </p:nvPr>
        </p:nvPicPr>
        <p:blipFill rotWithShape="1">
          <a:blip r:embed="rId3" cstate="email">
            <a:extLst>
              <a:ext uri="{28A0092B-C50C-407E-A947-70E740481C1C}">
                <a14:useLocalDpi xmlns:a14="http://schemas.microsoft.com/office/drawing/2010/main"/>
              </a:ext>
            </a:extLst>
          </a:blip>
          <a:srcRect t="21198" r="1" b="1"/>
          <a:stretch/>
        </p:blipFill>
        <p:spPr>
          <a:xfrm>
            <a:off x="480060" y="640080"/>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34936689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 y="465745"/>
            <a:ext cx="83439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7448A-4A18-4548-80A3-AC6DACDE09C8}"/>
              </a:ext>
            </a:extLst>
          </p:cNvPr>
          <p:cNvSpPr>
            <a:spLocks noGrp="1"/>
          </p:cNvSpPr>
          <p:nvPr>
            <p:ph type="title"/>
          </p:nvPr>
        </p:nvSpPr>
        <p:spPr>
          <a:xfrm>
            <a:off x="628650" y="894027"/>
            <a:ext cx="2620771" cy="4782873"/>
          </a:xfrm>
        </p:spPr>
        <p:txBody>
          <a:bodyPr>
            <a:normAutofit/>
          </a:bodyPr>
          <a:lstStyle/>
          <a:p>
            <a:pPr algn="r"/>
            <a:r>
              <a:rPr lang="en-US">
                <a:solidFill>
                  <a:schemeClr val="bg1"/>
                </a:solidFill>
              </a:rPr>
              <a:t>Summary</a:t>
            </a: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C17C132-AAC7-1F49-B486-271C2882E257}"/>
              </a:ext>
            </a:extLst>
          </p:cNvPr>
          <p:cNvSpPr>
            <a:spLocks noGrp="1"/>
          </p:cNvSpPr>
          <p:nvPr>
            <p:ph idx="1"/>
          </p:nvPr>
        </p:nvSpPr>
        <p:spPr>
          <a:xfrm>
            <a:off x="3732024" y="894027"/>
            <a:ext cx="4783326" cy="4782873"/>
          </a:xfrm>
        </p:spPr>
        <p:txBody>
          <a:bodyPr anchor="ctr">
            <a:normAutofit/>
          </a:bodyPr>
          <a:lstStyle/>
          <a:p>
            <a:r>
              <a:rPr lang="en-US" sz="2100">
                <a:solidFill>
                  <a:schemeClr val="bg1"/>
                </a:solidFill>
              </a:rPr>
              <a:t>Material qualities</a:t>
            </a:r>
          </a:p>
          <a:p>
            <a:r>
              <a:rPr lang="en-US" sz="2100">
                <a:solidFill>
                  <a:schemeClr val="bg1"/>
                </a:solidFill>
              </a:rPr>
              <a:t>Words</a:t>
            </a:r>
          </a:p>
          <a:p>
            <a:r>
              <a:rPr lang="en-US" sz="2100">
                <a:solidFill>
                  <a:schemeClr val="bg1"/>
                </a:solidFill>
              </a:rPr>
              <a:t>Sensory experiences</a:t>
            </a:r>
          </a:p>
          <a:p>
            <a:r>
              <a:rPr lang="en-US" sz="2100">
                <a:solidFill>
                  <a:schemeClr val="bg1"/>
                </a:solidFill>
              </a:rPr>
              <a:t>Tacit knowledge</a:t>
            </a:r>
          </a:p>
          <a:p>
            <a:r>
              <a:rPr lang="en-US" sz="2100">
                <a:solidFill>
                  <a:schemeClr val="bg1"/>
                </a:solidFill>
              </a:rPr>
              <a:t>Importance of making</a:t>
            </a:r>
          </a:p>
        </p:txBody>
      </p:sp>
    </p:spTree>
    <p:extLst>
      <p:ext uri="{BB962C8B-B14F-4D97-AF65-F5344CB8AC3E}">
        <p14:creationId xmlns:p14="http://schemas.microsoft.com/office/powerpoint/2010/main" val="576482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ttlecloseup.psd"/>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51520" y="375273"/>
            <a:ext cx="8571748" cy="6006055"/>
          </a:xfrm>
          <a:prstGeom prst="rect">
            <a:avLst/>
          </a:prstGeom>
        </p:spPr>
      </p:pic>
    </p:spTree>
    <p:extLst>
      <p:ext uri="{BB962C8B-B14F-4D97-AF65-F5344CB8AC3E}">
        <p14:creationId xmlns:p14="http://schemas.microsoft.com/office/powerpoint/2010/main" val="216758502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476672"/>
            <a:ext cx="6336704" cy="7540526"/>
          </a:xfrm>
          <a:prstGeom prst="rect">
            <a:avLst/>
          </a:prstGeom>
          <a:noFill/>
        </p:spPr>
        <p:txBody>
          <a:bodyPr wrap="square" rtlCol="0">
            <a:spAutoFit/>
          </a:bodyPr>
          <a:lstStyle/>
          <a:p>
            <a:r>
              <a:rPr lang="en-US" sz="3200" dirty="0"/>
              <a:t>Key Texts</a:t>
            </a:r>
          </a:p>
          <a:p>
            <a:pPr marL="457200" indent="-457200">
              <a:buFont typeface="Arial" panose="020B0604020202020204" pitchFamily="34" charset="0"/>
              <a:buChar char="•"/>
            </a:pPr>
            <a:r>
              <a:rPr lang="en-US" sz="1600" dirty="0"/>
              <a:t>Adamson, G (2010) The Craft Reader. Bloomsbury.</a:t>
            </a:r>
          </a:p>
          <a:p>
            <a:pPr marL="457200" indent="-457200">
              <a:buFont typeface="Arial" panose="020B0604020202020204" pitchFamily="34" charset="0"/>
              <a:buChar char="•"/>
            </a:pPr>
            <a:endParaRPr lang="en-US" sz="1600" dirty="0"/>
          </a:p>
          <a:p>
            <a:pPr marL="457200" indent="-457200">
              <a:buFont typeface="Arial" panose="020B0604020202020204" pitchFamily="34" charset="0"/>
              <a:buChar char="•"/>
            </a:pPr>
            <a:r>
              <a:rPr lang="en-US" sz="1600" dirty="0" err="1"/>
              <a:t>Eskilson</a:t>
            </a:r>
            <a:r>
              <a:rPr lang="en-US" sz="1600" dirty="0"/>
              <a:t>, S (2018) The Age of Glass. Bloomsbury.</a:t>
            </a:r>
          </a:p>
          <a:p>
            <a:endParaRPr lang="en-US" sz="1600" dirty="0"/>
          </a:p>
          <a:p>
            <a:pPr marL="457200" indent="-457200">
              <a:buFont typeface="Arial" panose="020B0604020202020204" pitchFamily="34" charset="0"/>
              <a:buChar char="•"/>
            </a:pPr>
            <a:r>
              <a:rPr lang="en-US" sz="1600" dirty="0"/>
              <a:t>Ingold, T (2013) Making: Anthropology, Archaeology, Art and Architecture. Routledge.</a:t>
            </a:r>
          </a:p>
          <a:p>
            <a:pPr marL="457200" indent="-457200">
              <a:buFont typeface="Arial" panose="020B0604020202020204" pitchFamily="34" charset="0"/>
              <a:buChar char="•"/>
            </a:pPr>
            <a:endParaRPr lang="en-US" sz="1600" dirty="0"/>
          </a:p>
          <a:p>
            <a:pPr marL="342900" indent="-342900">
              <a:buFont typeface="Arial" panose="020B0604020202020204" pitchFamily="34" charset="0"/>
              <a:buChar char="•"/>
            </a:pPr>
            <a:r>
              <a:rPr lang="en-US" sz="1600" dirty="0" err="1"/>
              <a:t>Kuster</a:t>
            </a:r>
            <a:r>
              <a:rPr lang="en-US" sz="1600" dirty="0"/>
              <a:t>, U (2012) Louise Bourgeois. </a:t>
            </a:r>
            <a:r>
              <a:rPr lang="en-US" sz="1600" dirty="0" err="1"/>
              <a:t>Hatje</a:t>
            </a:r>
            <a:r>
              <a:rPr lang="en-US" sz="1600" dirty="0"/>
              <a:t> </a:t>
            </a:r>
            <a:r>
              <a:rPr lang="en-US" sz="1600" dirty="0" err="1"/>
              <a:t>Cantz</a:t>
            </a:r>
            <a:r>
              <a:rPr lang="en-US" sz="1600" dirty="0"/>
              <a:t>.</a:t>
            </a:r>
          </a:p>
          <a:p>
            <a:endParaRPr lang="en-US" sz="1600" dirty="0"/>
          </a:p>
          <a:p>
            <a:pPr marL="285750" indent="-285750">
              <a:buFont typeface="Arial" charset="0"/>
              <a:buChar char="•"/>
            </a:pPr>
            <a:r>
              <a:rPr lang="en-US" sz="1600" dirty="0" err="1"/>
              <a:t>Kounious</a:t>
            </a:r>
            <a:r>
              <a:rPr lang="en-US" sz="1600" dirty="0"/>
              <a:t>, J &amp; </a:t>
            </a:r>
            <a:r>
              <a:rPr lang="en-US" sz="1600" dirty="0" err="1"/>
              <a:t>Beeman</a:t>
            </a:r>
            <a:r>
              <a:rPr lang="en-US" sz="1600" dirty="0"/>
              <a:t>, M (2015) The Eureka Factor. William </a:t>
            </a:r>
            <a:r>
              <a:rPr lang="en-US" sz="1600" dirty="0" err="1"/>
              <a:t>Heinmann</a:t>
            </a:r>
            <a:r>
              <a:rPr lang="en-US" sz="1600" dirty="0"/>
              <a:t> / Penguin.</a:t>
            </a:r>
          </a:p>
          <a:p>
            <a:pPr marL="285750" indent="-285750">
              <a:buFont typeface="Arial" charset="0"/>
              <a:buChar char="•"/>
            </a:pPr>
            <a:endParaRPr lang="en-US" sz="1600" dirty="0"/>
          </a:p>
          <a:p>
            <a:pPr marL="285750" indent="-285750">
              <a:buFont typeface="Arial" charset="0"/>
              <a:buChar char="•"/>
            </a:pPr>
            <a:r>
              <a:rPr lang="en-US" sz="1600" dirty="0"/>
              <a:t>Macfarlane. A. &amp; Martin, G. (2011) Glass Bathyscaphe – How Glass changed the world. Profile Books.</a:t>
            </a:r>
          </a:p>
          <a:p>
            <a:endParaRPr lang="en-US" sz="1600" dirty="0"/>
          </a:p>
          <a:p>
            <a:pPr marL="342900" indent="-342900">
              <a:buFont typeface="Arial" panose="020B0604020202020204" pitchFamily="34" charset="0"/>
              <a:buChar char="•"/>
            </a:pPr>
            <a:r>
              <a:rPr lang="en-US" sz="1600" dirty="0"/>
              <a:t>Prendergast, M (2003) Mirror, Mirror – A History of the Human Love Affair with Reflection. </a:t>
            </a:r>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r>
              <a:rPr lang="en-US" sz="1600" dirty="0"/>
              <a:t>Petry, M (2012) The Art of Not Making. Thames &amp; Hudson. </a:t>
            </a:r>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r>
              <a:rPr lang="en-US" sz="1600" dirty="0" err="1"/>
              <a:t>Stangos</a:t>
            </a:r>
            <a:r>
              <a:rPr lang="en-US" sz="1600" dirty="0"/>
              <a:t>, N (1994) Concepts of Modern Art. Thames &amp; Hudson. </a:t>
            </a:r>
          </a:p>
          <a:p>
            <a:pPr marL="342900" indent="-342900">
              <a:buFont typeface="Arial" panose="020B0604020202020204" pitchFamily="34" charset="0"/>
              <a:buChar char="•"/>
            </a:pPr>
            <a:endParaRPr lang="en-US" sz="1600" dirty="0"/>
          </a:p>
          <a:p>
            <a:pPr marL="342900" indent="-342900">
              <a:buFont typeface="Arial" panose="020B0604020202020204" pitchFamily="34" charset="0"/>
              <a:buChar char="•"/>
            </a:pPr>
            <a:endParaRPr lang="en-US" sz="2000" dirty="0"/>
          </a:p>
          <a:p>
            <a:endParaRPr lang="en-US" sz="2000" b="1" dirty="0"/>
          </a:p>
          <a:p>
            <a:pPr marL="285750" indent="-285750">
              <a:buFont typeface="Arial" charset="0"/>
              <a:buChar char="•"/>
            </a:pPr>
            <a:endParaRPr lang="en-US" sz="2000" dirty="0"/>
          </a:p>
          <a:p>
            <a:pPr marL="285750" indent="-285750">
              <a:buFont typeface="Arial" charset="0"/>
              <a:buChar char="•"/>
            </a:pPr>
            <a:endParaRPr lang="en-US" sz="2000" dirty="0"/>
          </a:p>
          <a:p>
            <a:endParaRPr lang="en-US" sz="2000" dirty="0"/>
          </a:p>
        </p:txBody>
      </p:sp>
    </p:spTree>
    <p:extLst>
      <p:ext uri="{BB962C8B-B14F-4D97-AF65-F5344CB8AC3E}">
        <p14:creationId xmlns:p14="http://schemas.microsoft.com/office/powerpoint/2010/main" val="503901674"/>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2863280"/>
            <a:ext cx="6696743" cy="646331"/>
          </a:xfrm>
          <a:prstGeom prst="rect">
            <a:avLst/>
          </a:prstGeom>
          <a:noFill/>
        </p:spPr>
        <p:txBody>
          <a:bodyPr wrap="square" rtlCol="0">
            <a:spAutoFit/>
          </a:bodyPr>
          <a:lstStyle/>
          <a:p>
            <a:r>
              <a:rPr lang="en-US" sz="3600"/>
              <a:t>   </a:t>
            </a:r>
            <a:r>
              <a:rPr lang="en-US" sz="3600" err="1"/>
              <a:t>www.catherinebrownglass.co.uk</a:t>
            </a:r>
            <a:endParaRPr lang="en-US" sz="3600"/>
          </a:p>
        </p:txBody>
      </p:sp>
    </p:spTree>
    <p:extLst>
      <p:ext uri="{BB962C8B-B14F-4D97-AF65-F5344CB8AC3E}">
        <p14:creationId xmlns:p14="http://schemas.microsoft.com/office/powerpoint/2010/main" val="1477145483"/>
      </p:ext>
    </p:extLst>
  </p:cSld>
  <p:clrMapOvr>
    <a:masterClrMapping/>
  </p:clrMapOvr>
  <mc:AlternateContent xmlns:mc="http://schemas.openxmlformats.org/markup-compatibility/2006" xmlns:p14="http://schemas.microsoft.com/office/powerpoint/2010/main">
    <mc:Choice Requires="p14">
      <p:transition spd="slow" p14:dur="2000" advClick="0" advTm="10000"/>
    </mc:Choice>
    <mc:Fallback xmlns="">
      <p:transition xmlns:p14="http://schemas.microsoft.com/office/powerpoint/2010/main" spd="slow" advClick="0" advTm="1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204</TotalTime>
  <Words>2240</Words>
  <Application>Microsoft Macintosh PowerPoint</Application>
  <PresentationFormat>On-screen Show (4:3)</PresentationFormat>
  <Paragraphs>284</Paragraphs>
  <Slides>52</Slides>
  <Notes>11</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Arial</vt:lpstr>
      <vt:lpstr>Avenir Next LT Pro</vt:lpstr>
      <vt:lpstr>Calibri</vt:lpstr>
      <vt:lpstr>Office Theme</vt:lpstr>
      <vt:lpstr>PowerPoint Presentation</vt:lpstr>
      <vt:lpstr>Material</vt:lpstr>
      <vt:lpstr>Warren Seelig – Materiality and Meaning</vt:lpstr>
      <vt:lpstr>Material qualities ….</vt:lpstr>
      <vt:lpstr>Invisible glass……….</vt:lpstr>
      <vt:lpstr>Choice of material qualities</vt:lpstr>
      <vt:lpstr>PowerPoint Presentation</vt:lpstr>
      <vt:lpstr>Balance / tension / making / reflection  </vt:lpstr>
      <vt:lpstr>Why glass……</vt:lpstr>
      <vt:lpstr>Materials and communicating their qualities</vt:lpstr>
      <vt:lpstr>Tacit Knowledge</vt:lpstr>
      <vt:lpstr>Tacit Knowledge</vt:lpstr>
      <vt:lpstr>Extending our bodily existence of the world (Polanyi) </vt:lpstr>
      <vt:lpstr>Tim Ingold’s discusses the material flows and currents of sensory awareness in which images and objects reciprocally take place.  </vt:lpstr>
      <vt:lpstr>Exploring……</vt:lpstr>
      <vt:lpstr>Importance of Materiality as a Maker….. The first things that come into my mind when I look at any object… artwork or material thing are: </vt:lpstr>
      <vt:lpstr>Inspired by…..</vt:lpstr>
      <vt:lpstr>Playing with qualities of a material? </vt:lpstr>
      <vt:lpstr>Mona Hatoum</vt:lpstr>
      <vt:lpstr>Johanna Drucker (The Craft Reader)</vt:lpstr>
      <vt:lpstr>Material Experimentation</vt:lpstr>
      <vt:lpstr>PowerPoint Presentation</vt:lpstr>
      <vt:lpstr>Material states  Glass &amp; Ceramics</vt:lpstr>
      <vt:lpstr>The Psychology of Making</vt:lpstr>
      <vt:lpstr>PowerPoint Presentation</vt:lpstr>
      <vt:lpstr>Reflection </vt:lpstr>
      <vt:lpstr>PowerPoint Presentation</vt:lpstr>
      <vt:lpstr>PowerPoint Presentation</vt:lpstr>
      <vt:lpstr>PowerPoint Presentation</vt:lpstr>
      <vt:lpstr>Exploration of materials</vt:lpstr>
      <vt:lpstr>Reflection</vt:lpstr>
      <vt:lpstr>PowerPoint Presentation</vt:lpstr>
      <vt:lpstr>PowerPoint Presentation</vt:lpstr>
      <vt:lpstr>James Turrell </vt:lpstr>
      <vt:lpstr>PowerPoint Presentation</vt:lpstr>
      <vt:lpstr>Light for being / life / energy …. Kindinsky’s (1914)  quote </vt:lpstr>
      <vt:lpstr>Natural Light and Kinetic Art  </vt:lpstr>
      <vt:lpstr>PowerPoint Presentation</vt:lpstr>
      <vt:lpstr>Tension</vt:lpstr>
      <vt:lpstr>PowerPoint Presentation</vt:lpstr>
      <vt:lpstr>PowerPoint Presentation</vt:lpstr>
      <vt:lpstr>PowerPoint Presentation</vt:lpstr>
      <vt:lpstr>PowerPoint Presentation</vt:lpstr>
      <vt:lpstr>PowerPoint Presentation</vt:lpstr>
      <vt:lpstr>Kiln Forming Glass</vt:lpstr>
      <vt:lpstr>PowerPoint Presentation</vt:lpstr>
      <vt:lpstr>Inspired by…</vt:lpstr>
      <vt:lpstr>Glass cut at specific angle after forming to balance on the edge of a surface….</vt:lpstr>
      <vt:lpstr>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Brown</dc:creator>
  <cp:lastModifiedBy>Catherine Brown</cp:lastModifiedBy>
  <cp:revision>4</cp:revision>
  <dcterms:created xsi:type="dcterms:W3CDTF">2020-10-15T16:28:19Z</dcterms:created>
  <dcterms:modified xsi:type="dcterms:W3CDTF">2022-11-16T15:09:52Z</dcterms:modified>
</cp:coreProperties>
</file>