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9" r:id="rId3"/>
    <p:sldId id="258" r:id="rId4"/>
    <p:sldId id="260" r:id="rId5"/>
    <p:sldId id="261" r:id="rId6"/>
    <p:sldId id="262" r:id="rId7"/>
    <p:sldId id="263" r:id="rId8"/>
    <p:sldId id="264" r:id="rId9"/>
    <p:sldId id="265" r:id="rId10"/>
    <p:sldId id="266" r:id="rId11"/>
    <p:sldId id="26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68" d="100"/>
          <a:sy n="68" d="100"/>
        </p:scale>
        <p:origin x="138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01/11/2023</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extLst>
      <p:ext uri="{BB962C8B-B14F-4D97-AF65-F5344CB8AC3E}">
        <p14:creationId xmlns:p14="http://schemas.microsoft.com/office/powerpoint/2010/main" val="22727507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01/11/2023</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9045878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01/11/2023</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3002071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01/11/2023</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074455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01/11/2023</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40322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01/11/2023</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912767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01/11/2023</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3264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01/11/2023</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46243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a:solidFill>
                  <a:schemeClr val="lt1"/>
                </a:solidFill>
                <a:latin typeface="+mn-lt"/>
                <a:ea typeface="+mn-ea"/>
                <a:cs typeface="+mn-cs"/>
              </a:rPr>
              <a:t>Click icon to add picture</a:t>
            </a: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01/11/2023</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243290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01/11/2023</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564206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01/11/2023</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715779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01/11/2023</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8162036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368152"/>
          </a:xfrm>
        </p:spPr>
        <p:txBody>
          <a:bodyPr>
            <a:normAutofit fontScale="90000"/>
          </a:bodyPr>
          <a:lstStyle/>
          <a:p>
            <a:r>
              <a:rPr lang="en-GB" dirty="0">
                <a:solidFill>
                  <a:schemeClr val="bg1"/>
                </a:solidFill>
              </a:rPr>
              <a:t>Greek Oratory</a:t>
            </a:r>
            <a:br>
              <a:rPr lang="en-GB" dirty="0">
                <a:solidFill>
                  <a:schemeClr val="bg1"/>
                </a:solidFill>
              </a:rPr>
            </a:br>
            <a:r>
              <a:rPr lang="en-GB" dirty="0">
                <a:solidFill>
                  <a:schemeClr val="bg1"/>
                </a:solidFill>
              </a:rPr>
              <a:t>Advanced Greek prose</a:t>
            </a:r>
          </a:p>
        </p:txBody>
      </p:sp>
      <p:sp>
        <p:nvSpPr>
          <p:cNvPr id="3" name="Subtitle 2"/>
          <p:cNvSpPr>
            <a:spLocks noGrp="1"/>
          </p:cNvSpPr>
          <p:nvPr>
            <p:ph type="subTitle" idx="1"/>
          </p:nvPr>
        </p:nvSpPr>
        <p:spPr>
          <a:xfrm>
            <a:off x="1331640" y="5229200"/>
            <a:ext cx="6400800" cy="1248544"/>
          </a:xfrm>
        </p:spPr>
        <p:txBody>
          <a:bodyPr>
            <a:normAutofit/>
          </a:bodyPr>
          <a:lstStyle/>
          <a:p>
            <a:endParaRPr lang="en-GB" dirty="0">
              <a:solidFill>
                <a:schemeClr val="bg1"/>
              </a:solidFill>
            </a:endParaRPr>
          </a:p>
          <a:p>
            <a:endParaRPr lang="en-GB" b="1" dirty="0">
              <a:solidFill>
                <a:schemeClr val="bg1"/>
              </a:solidFill>
            </a:endParaRPr>
          </a:p>
        </p:txBody>
      </p:sp>
      <p:sp>
        <p:nvSpPr>
          <p:cNvPr id="4" name="Subtitle 2"/>
          <p:cNvSpPr txBox="1">
            <a:spLocks/>
          </p:cNvSpPr>
          <p:nvPr/>
        </p:nvSpPr>
        <p:spPr>
          <a:xfrm>
            <a:off x="683568" y="2780928"/>
            <a:ext cx="8064896" cy="3168352"/>
          </a:xfrm>
          <a:prstGeom prst="rect">
            <a:avLst/>
          </a:prstGeom>
        </p:spPr>
        <p:txBody>
          <a:bodyPr vert="horz">
            <a:normAutofit/>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4300" b="1" dirty="0">
                <a:solidFill>
                  <a:prstClr val="black"/>
                </a:solidFill>
              </a:rPr>
              <a:t>Coursework Overview</a:t>
            </a:r>
            <a:r>
              <a:rPr lang="en-GB" sz="4300" i="1" dirty="0">
                <a:solidFill>
                  <a:prstClr val="black"/>
                </a:solidFill>
              </a:rPr>
              <a:t>	</a:t>
            </a:r>
          </a:p>
          <a:p>
            <a:pPr algn="ctr">
              <a:spcBef>
                <a:spcPct val="20000"/>
              </a:spcBef>
              <a:buClr>
                <a:prstClr val="white">
                  <a:shade val="95000"/>
                </a:prstClr>
              </a:buClr>
              <a:buSzPct val="65000"/>
              <a:defRPr/>
            </a:pPr>
            <a:endParaRPr lang="en-GB" sz="4300" dirty="0">
              <a:solidFill>
                <a:prstClr val="black"/>
              </a:solidFill>
            </a:endParaRPr>
          </a:p>
          <a:p>
            <a:pPr algn="ctr">
              <a:spcBef>
                <a:spcPct val="20000"/>
              </a:spcBef>
              <a:buClr>
                <a:prstClr val="white">
                  <a:shade val="95000"/>
                </a:prstClr>
              </a:buClr>
              <a:buSzPct val="65000"/>
              <a:buFont typeface="Wingdings 2"/>
              <a:buNone/>
              <a:defRPr/>
            </a:pPr>
            <a:r>
              <a:rPr lang="en-GB" sz="4200" b="1" dirty="0">
                <a:solidFill>
                  <a:prstClr val="black"/>
                </a:solidFill>
              </a:rPr>
              <a:t>HPGR7015/7016</a:t>
            </a:r>
          </a:p>
        </p:txBody>
      </p:sp>
    </p:spTree>
    <p:extLst>
      <p:ext uri="{BB962C8B-B14F-4D97-AF65-F5344CB8AC3E}">
        <p14:creationId xmlns:p14="http://schemas.microsoft.com/office/powerpoint/2010/main" val="3997574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0677" y="182881"/>
            <a:ext cx="8681205" cy="6675120"/>
          </a:xfrm>
        </p:spPr>
        <p:txBody>
          <a:bodyPr>
            <a:normAutofit/>
          </a:bodyPr>
          <a:lstStyle/>
          <a:p>
            <a:r>
              <a:rPr lang="en-GB" sz="3200" b="1" dirty="0">
                <a:solidFill>
                  <a:schemeClr val="bg1"/>
                </a:solidFill>
              </a:rPr>
              <a:t>Assignment 1: a linguistic commentary.</a:t>
            </a:r>
          </a:p>
          <a:p>
            <a:pPr lvl="1"/>
            <a:r>
              <a:rPr lang="en-GB" dirty="0">
                <a:solidFill>
                  <a:schemeClr val="bg1"/>
                </a:solidFill>
              </a:rPr>
              <a:t>Focusing on grammatical forms, sentence constructions, phrase/word choices.</a:t>
            </a:r>
          </a:p>
          <a:p>
            <a:pPr lvl="1"/>
            <a:r>
              <a:rPr lang="en-GB" dirty="0">
                <a:solidFill>
                  <a:schemeClr val="bg1"/>
                </a:solidFill>
              </a:rPr>
              <a:t>The expectation is that this first piece is more </a:t>
            </a:r>
            <a:r>
              <a:rPr lang="en-GB" dirty="0" err="1">
                <a:solidFill>
                  <a:schemeClr val="bg1"/>
                </a:solidFill>
              </a:rPr>
              <a:t>lemmatic</a:t>
            </a:r>
            <a:r>
              <a:rPr lang="en-GB" dirty="0">
                <a:solidFill>
                  <a:schemeClr val="bg1"/>
                </a:solidFill>
              </a:rPr>
              <a:t>, i.e. a more of a lexical, syntactical and grammatical review of key aspects of the text</a:t>
            </a:r>
          </a:p>
          <a:p>
            <a:endParaRPr lang="en-GB" sz="1200" dirty="0">
              <a:solidFill>
                <a:schemeClr val="bg1"/>
              </a:solidFill>
            </a:endParaRPr>
          </a:p>
          <a:p>
            <a:r>
              <a:rPr lang="en-GB" sz="3200" b="1" dirty="0">
                <a:solidFill>
                  <a:schemeClr val="bg1"/>
                </a:solidFill>
              </a:rPr>
              <a:t>Assignment 2: The historical commentary.</a:t>
            </a:r>
          </a:p>
          <a:p>
            <a:pPr lvl="1"/>
            <a:r>
              <a:rPr lang="en-GB" dirty="0">
                <a:solidFill>
                  <a:schemeClr val="bg1"/>
                </a:solidFill>
              </a:rPr>
              <a:t>Focusing more on features of historic or social interest (linguistic elements can be alluded to).</a:t>
            </a:r>
          </a:p>
          <a:p>
            <a:pPr lvl="2"/>
            <a:r>
              <a:rPr lang="en-GB" sz="2400" dirty="0">
                <a:solidFill>
                  <a:schemeClr val="bg1"/>
                </a:solidFill>
              </a:rPr>
              <a:t>Non-linguistic elements include: the content, genre of the work, comparisons with other works – broader historical and cultural context. </a:t>
            </a:r>
          </a:p>
          <a:p>
            <a:pPr lvl="2"/>
            <a:r>
              <a:rPr lang="en-GB" sz="2400" dirty="0">
                <a:solidFill>
                  <a:schemeClr val="bg1"/>
                </a:solidFill>
              </a:rPr>
              <a:t>It is worth identifying a key theme or themes of interest that you plan to tease out of the text.</a:t>
            </a:r>
          </a:p>
        </p:txBody>
      </p:sp>
    </p:spTree>
    <p:extLst>
      <p:ext uri="{BB962C8B-B14F-4D97-AF65-F5344CB8AC3E}">
        <p14:creationId xmlns:p14="http://schemas.microsoft.com/office/powerpoint/2010/main" val="26051504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0" name="Group 29"/>
          <p:cNvGrpSpPr/>
          <p:nvPr/>
        </p:nvGrpSpPr>
        <p:grpSpPr>
          <a:xfrm>
            <a:off x="323528" y="1484784"/>
            <a:ext cx="8640960" cy="4851920"/>
            <a:chOff x="1187624" y="0"/>
            <a:chExt cx="6984776" cy="6264696"/>
          </a:xfrm>
        </p:grpSpPr>
        <p:sp>
          <p:nvSpPr>
            <p:cNvPr id="4" name="Isosceles Triangle 3"/>
            <p:cNvSpPr/>
            <p:nvPr/>
          </p:nvSpPr>
          <p:spPr>
            <a:xfrm>
              <a:off x="1187624" y="0"/>
              <a:ext cx="6984776" cy="626469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981534" y="929752"/>
              <a:ext cx="1440160" cy="1907495"/>
            </a:xfrm>
            <a:prstGeom prst="rect">
              <a:avLst/>
            </a:prstGeom>
            <a:noFill/>
          </p:spPr>
          <p:txBody>
            <a:bodyPr wrap="square" rtlCol="0">
              <a:spAutoFit/>
            </a:bodyPr>
            <a:lstStyle/>
            <a:p>
              <a:pPr algn="ctr"/>
              <a:r>
                <a:rPr lang="en-GB" dirty="0"/>
                <a:t>What purpose does this passage serve in this part of the work?</a:t>
              </a:r>
            </a:p>
          </p:txBody>
        </p:sp>
        <p:sp>
          <p:nvSpPr>
            <p:cNvPr id="9" name="TextBox 8"/>
            <p:cNvSpPr txBox="1"/>
            <p:nvPr/>
          </p:nvSpPr>
          <p:spPr>
            <a:xfrm>
              <a:off x="1547664" y="5589240"/>
              <a:ext cx="6480720" cy="646331"/>
            </a:xfrm>
            <a:prstGeom prst="rect">
              <a:avLst/>
            </a:prstGeom>
            <a:noFill/>
          </p:spPr>
          <p:txBody>
            <a:bodyPr wrap="square" rtlCol="0">
              <a:spAutoFit/>
            </a:bodyPr>
            <a:lstStyle/>
            <a:p>
              <a:pPr algn="ctr"/>
              <a:r>
                <a:rPr lang="en-GB" dirty="0"/>
                <a:t>What is the relationship of the passage historical/social/literary context?</a:t>
              </a:r>
            </a:p>
          </p:txBody>
        </p:sp>
        <p:sp>
          <p:nvSpPr>
            <p:cNvPr id="10" name="TextBox 9"/>
            <p:cNvSpPr txBox="1"/>
            <p:nvPr/>
          </p:nvSpPr>
          <p:spPr>
            <a:xfrm>
              <a:off x="2584579" y="4369834"/>
              <a:ext cx="4320480" cy="646331"/>
            </a:xfrm>
            <a:prstGeom prst="rect">
              <a:avLst/>
            </a:prstGeom>
            <a:noFill/>
          </p:spPr>
          <p:txBody>
            <a:bodyPr wrap="square" rtlCol="0">
              <a:spAutoFit/>
            </a:bodyPr>
            <a:lstStyle/>
            <a:p>
              <a:pPr algn="ctr"/>
              <a:r>
                <a:rPr lang="en-GB" dirty="0"/>
                <a:t>What is the relationship of the passage with other works in the genre?</a:t>
              </a:r>
            </a:p>
          </p:txBody>
        </p:sp>
        <p:sp>
          <p:nvSpPr>
            <p:cNvPr id="11" name="TextBox 10"/>
            <p:cNvSpPr txBox="1"/>
            <p:nvPr/>
          </p:nvSpPr>
          <p:spPr>
            <a:xfrm>
              <a:off x="3059832" y="3068960"/>
              <a:ext cx="3312368" cy="834529"/>
            </a:xfrm>
            <a:prstGeom prst="rect">
              <a:avLst/>
            </a:prstGeom>
            <a:noFill/>
          </p:spPr>
          <p:txBody>
            <a:bodyPr wrap="square" rtlCol="0">
              <a:spAutoFit/>
            </a:bodyPr>
            <a:lstStyle/>
            <a:p>
              <a:pPr algn="ctr"/>
              <a:r>
                <a:rPr lang="en-GB" dirty="0"/>
                <a:t>What purpose does this passage serve in the work as a whole?</a:t>
              </a:r>
            </a:p>
          </p:txBody>
        </p:sp>
        <p:cxnSp>
          <p:nvCxnSpPr>
            <p:cNvPr id="13" name="Straight Connector 12"/>
            <p:cNvCxnSpPr/>
            <p:nvPr/>
          </p:nvCxnSpPr>
          <p:spPr>
            <a:xfrm>
              <a:off x="3131840" y="2780928"/>
              <a:ext cx="3096344" cy="0"/>
            </a:xfrm>
            <a:prstGeom prst="line">
              <a:avLst/>
            </a:prstGeom>
          </p:spPr>
          <p:style>
            <a:lnRef idx="1">
              <a:schemeClr val="dk1"/>
            </a:lnRef>
            <a:fillRef idx="0">
              <a:schemeClr val="dk1"/>
            </a:fillRef>
            <a:effectRef idx="0">
              <a:schemeClr val="dk1"/>
            </a:effectRef>
            <a:fontRef idx="minor">
              <a:schemeClr val="tx1"/>
            </a:fontRef>
          </p:style>
        </p:cxnSp>
        <p:cxnSp>
          <p:nvCxnSpPr>
            <p:cNvPr id="21" name="Straight Connector 20"/>
            <p:cNvCxnSpPr/>
            <p:nvPr/>
          </p:nvCxnSpPr>
          <p:spPr>
            <a:xfrm>
              <a:off x="2339752" y="4149080"/>
              <a:ext cx="4680520" cy="0"/>
            </a:xfrm>
            <a:prstGeom prst="line">
              <a:avLst/>
            </a:prstGeom>
          </p:spPr>
          <p:style>
            <a:lnRef idx="1">
              <a:schemeClr val="dk1"/>
            </a:lnRef>
            <a:fillRef idx="0">
              <a:schemeClr val="dk1"/>
            </a:fillRef>
            <a:effectRef idx="0">
              <a:schemeClr val="dk1"/>
            </a:effectRef>
            <a:fontRef idx="minor">
              <a:schemeClr val="tx1"/>
            </a:fontRef>
          </p:style>
        </p:cxnSp>
        <p:cxnSp>
          <p:nvCxnSpPr>
            <p:cNvPr id="27" name="Straight Connector 26"/>
            <p:cNvCxnSpPr/>
            <p:nvPr/>
          </p:nvCxnSpPr>
          <p:spPr>
            <a:xfrm>
              <a:off x="1619672" y="5445224"/>
              <a:ext cx="6120680" cy="0"/>
            </a:xfrm>
            <a:prstGeom prst="line">
              <a:avLst/>
            </a:prstGeom>
          </p:spPr>
          <p:style>
            <a:lnRef idx="1">
              <a:schemeClr val="dk1"/>
            </a:lnRef>
            <a:fillRef idx="0">
              <a:schemeClr val="dk1"/>
            </a:fillRef>
            <a:effectRef idx="0">
              <a:schemeClr val="dk1"/>
            </a:effectRef>
            <a:fontRef idx="minor">
              <a:schemeClr val="tx1"/>
            </a:fontRef>
          </p:style>
        </p:cxnSp>
      </p:grpSp>
      <p:sp>
        <p:nvSpPr>
          <p:cNvPr id="29" name="Title 1"/>
          <p:cNvSpPr txBox="1">
            <a:spLocks/>
          </p:cNvSpPr>
          <p:nvPr/>
        </p:nvSpPr>
        <p:spPr>
          <a:xfrm>
            <a:off x="251520" y="260648"/>
            <a:ext cx="8229600" cy="1143000"/>
          </a:xfrm>
          <a:prstGeom prst="rect">
            <a:avLst/>
          </a:prstGeom>
        </p:spPr>
        <p:txBody>
          <a:bodyPr vert="horz" lIns="91440" tIns="45720" rIns="91440" bIns="45720" rtlCol="0" anchor="ctr">
            <a:normAutofit fontScale="7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a:ln>
                  <a:noFill/>
                </a:ln>
                <a:solidFill>
                  <a:schemeClr val="bg1"/>
                </a:solidFill>
                <a:effectLst/>
                <a:uLnTx/>
                <a:uFillTx/>
                <a:latin typeface="+mj-lt"/>
                <a:ea typeface="+mj-ea"/>
                <a:cs typeface="+mj-cs"/>
              </a:rPr>
              <a:t>Different ranges of approaches from the specific to the most broad</a:t>
            </a:r>
          </a:p>
        </p:txBody>
      </p:sp>
    </p:spTree>
    <p:extLst>
      <p:ext uri="{BB962C8B-B14F-4D97-AF65-F5344CB8AC3E}">
        <p14:creationId xmlns:p14="http://schemas.microsoft.com/office/powerpoint/2010/main" val="1712681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427" y="228600"/>
            <a:ext cx="8839069" cy="990600"/>
          </a:xfrm>
        </p:spPr>
        <p:txBody>
          <a:bodyPr>
            <a:normAutofit fontScale="90000"/>
          </a:bodyPr>
          <a:lstStyle/>
          <a:p>
            <a:r>
              <a:rPr lang="en-GB" dirty="0">
                <a:solidFill>
                  <a:schemeClr val="bg1"/>
                </a:solidFill>
              </a:rPr>
              <a:t>Grammar, Lexicon, Style and Content</a:t>
            </a:r>
          </a:p>
        </p:txBody>
      </p:sp>
      <p:sp>
        <p:nvSpPr>
          <p:cNvPr id="3" name="Content Placeholder 2"/>
          <p:cNvSpPr>
            <a:spLocks noGrp="1"/>
          </p:cNvSpPr>
          <p:nvPr>
            <p:ph sz="quarter" idx="1"/>
          </p:nvPr>
        </p:nvSpPr>
        <p:spPr>
          <a:xfrm>
            <a:off x="0" y="1628800"/>
            <a:ext cx="4644008" cy="5229200"/>
          </a:xfrm>
        </p:spPr>
        <p:txBody>
          <a:bodyPr>
            <a:normAutofit fontScale="85000" lnSpcReduction="20000"/>
          </a:bodyPr>
          <a:lstStyle/>
          <a:p>
            <a:r>
              <a:rPr lang="en-GB" dirty="0">
                <a:solidFill>
                  <a:schemeClr val="bg1"/>
                </a:solidFill>
              </a:rPr>
              <a:t>Grammar</a:t>
            </a:r>
          </a:p>
          <a:p>
            <a:pPr lvl="1"/>
            <a:r>
              <a:rPr lang="en-GB" dirty="0">
                <a:solidFill>
                  <a:schemeClr val="bg1"/>
                </a:solidFill>
              </a:rPr>
              <a:t>Difficult concepts</a:t>
            </a:r>
          </a:p>
          <a:p>
            <a:pPr lvl="1"/>
            <a:r>
              <a:rPr lang="en-GB" dirty="0">
                <a:solidFill>
                  <a:schemeClr val="bg1"/>
                </a:solidFill>
              </a:rPr>
              <a:t>Reoccurrence of grammatical forms</a:t>
            </a:r>
          </a:p>
          <a:p>
            <a:pPr lvl="1"/>
            <a:r>
              <a:rPr lang="en-GB" dirty="0">
                <a:solidFill>
                  <a:schemeClr val="bg1"/>
                </a:solidFill>
              </a:rPr>
              <a:t>Difficult constructions </a:t>
            </a:r>
          </a:p>
          <a:p>
            <a:pPr lvl="1"/>
            <a:endParaRPr lang="en-GB" sz="500" dirty="0">
              <a:solidFill>
                <a:schemeClr val="bg1"/>
              </a:solidFill>
            </a:endParaRPr>
          </a:p>
          <a:p>
            <a:r>
              <a:rPr lang="en-GB" dirty="0">
                <a:solidFill>
                  <a:schemeClr val="bg1"/>
                </a:solidFill>
              </a:rPr>
              <a:t>Lexicon and Style</a:t>
            </a:r>
          </a:p>
          <a:p>
            <a:pPr lvl="1"/>
            <a:r>
              <a:rPr lang="en-GB" dirty="0">
                <a:solidFill>
                  <a:schemeClr val="bg1"/>
                </a:solidFill>
              </a:rPr>
              <a:t>Different possible interpretations </a:t>
            </a:r>
          </a:p>
          <a:p>
            <a:pPr lvl="1"/>
            <a:r>
              <a:rPr lang="en-GB" dirty="0">
                <a:solidFill>
                  <a:schemeClr val="bg1"/>
                </a:solidFill>
              </a:rPr>
              <a:t>Phrase/word choice (archaicising, phonetic issues, repetition)</a:t>
            </a:r>
          </a:p>
          <a:p>
            <a:pPr lvl="1"/>
            <a:r>
              <a:rPr lang="en-GB" dirty="0">
                <a:solidFill>
                  <a:schemeClr val="bg1"/>
                </a:solidFill>
              </a:rPr>
              <a:t>Figures of speech/Rhetorical analysis</a:t>
            </a:r>
          </a:p>
          <a:p>
            <a:pPr lvl="1"/>
            <a:endParaRPr lang="en-GB" sz="500" dirty="0">
              <a:solidFill>
                <a:schemeClr val="bg1"/>
              </a:solidFill>
            </a:endParaRPr>
          </a:p>
          <a:p>
            <a:r>
              <a:rPr lang="en-GB" dirty="0">
                <a:solidFill>
                  <a:schemeClr val="bg1"/>
                </a:solidFill>
              </a:rPr>
              <a:t>Content</a:t>
            </a:r>
          </a:p>
          <a:p>
            <a:pPr lvl="1"/>
            <a:r>
              <a:rPr lang="en-GB" dirty="0">
                <a:solidFill>
                  <a:schemeClr val="bg1"/>
                </a:solidFill>
              </a:rPr>
              <a:t>What is happening in the passage</a:t>
            </a:r>
          </a:p>
          <a:p>
            <a:endParaRPr lang="en-GB" dirty="0">
              <a:solidFill>
                <a:schemeClr val="bg1"/>
              </a:solidFill>
            </a:endParaRPr>
          </a:p>
          <a:p>
            <a:endParaRPr lang="en-GB" dirty="0">
              <a:solidFill>
                <a:schemeClr val="bg1"/>
              </a:solidFill>
            </a:endParaRPr>
          </a:p>
          <a:p>
            <a:endParaRPr lang="en-GB" dirty="0">
              <a:solidFill>
                <a:schemeClr val="bg1"/>
              </a:solidFill>
            </a:endParaRPr>
          </a:p>
        </p:txBody>
      </p:sp>
      <p:sp>
        <p:nvSpPr>
          <p:cNvPr id="4" name="Content Placeholder 3"/>
          <p:cNvSpPr txBox="1">
            <a:spLocks/>
          </p:cNvSpPr>
          <p:nvPr/>
        </p:nvSpPr>
        <p:spPr>
          <a:xfrm>
            <a:off x="4720208" y="1628800"/>
            <a:ext cx="4423792" cy="5229200"/>
          </a:xfrm>
          <a:prstGeom prst="rect">
            <a:avLst/>
          </a:prstGeom>
        </p:spPr>
        <p:txBody>
          <a:bodyPr vert="horz">
            <a:normAutofit fontScale="92500" lnSpcReduction="20000"/>
          </a:bodyPr>
          <a:lst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a:lstStyle>
          <a:p>
            <a:pPr marL="0" indent="0">
              <a:buNone/>
            </a:pPr>
            <a:r>
              <a:rPr lang="en-GB" b="1" dirty="0">
                <a:solidFill>
                  <a:schemeClr val="bg1"/>
                </a:solidFill>
              </a:rPr>
              <a:t>Some examples</a:t>
            </a:r>
          </a:p>
          <a:p>
            <a:r>
              <a:rPr lang="en-GB" dirty="0">
                <a:solidFill>
                  <a:schemeClr val="bg1"/>
                </a:solidFill>
              </a:rPr>
              <a:t>Grammar:</a:t>
            </a:r>
          </a:p>
          <a:p>
            <a:pPr lvl="1"/>
            <a:r>
              <a:rPr lang="en-GB" dirty="0">
                <a:solidFill>
                  <a:schemeClr val="bg1"/>
                </a:solidFill>
              </a:rPr>
              <a:t>(1.4) </a:t>
            </a:r>
            <a:r>
              <a:rPr lang="el-GR" dirty="0">
                <a:solidFill>
                  <a:schemeClr val="bg1"/>
                </a:solidFill>
              </a:rPr>
              <a:t>γένωμαι</a:t>
            </a:r>
            <a:r>
              <a:rPr lang="en-GB" dirty="0">
                <a:solidFill>
                  <a:schemeClr val="bg1"/>
                </a:solidFill>
              </a:rPr>
              <a:t> – the first person singular aorist subjunctive of </a:t>
            </a:r>
            <a:r>
              <a:rPr lang="el-GR" dirty="0">
                <a:solidFill>
                  <a:schemeClr val="bg1"/>
                </a:solidFill>
              </a:rPr>
              <a:t>γίγνομαι</a:t>
            </a:r>
            <a:r>
              <a:rPr lang="en-GB" dirty="0">
                <a:solidFill>
                  <a:schemeClr val="bg1"/>
                </a:solidFill>
              </a:rPr>
              <a:t>.</a:t>
            </a:r>
          </a:p>
          <a:p>
            <a:endParaRPr lang="en-GB" sz="500" dirty="0">
              <a:solidFill>
                <a:srgbClr val="FF0000"/>
              </a:solidFill>
            </a:endParaRPr>
          </a:p>
          <a:p>
            <a:r>
              <a:rPr lang="en-GB" dirty="0">
                <a:solidFill>
                  <a:schemeClr val="bg1"/>
                </a:solidFill>
              </a:rPr>
              <a:t>Lexicon and style:</a:t>
            </a:r>
          </a:p>
          <a:p>
            <a:pPr lvl="1"/>
            <a:r>
              <a:rPr lang="en-GB" dirty="0">
                <a:solidFill>
                  <a:schemeClr val="bg1"/>
                </a:solidFill>
              </a:rPr>
              <a:t>(1.2) – regular use of </a:t>
            </a:r>
            <a:r>
              <a:rPr lang="el-GR" dirty="0">
                <a:solidFill>
                  <a:schemeClr val="bg1"/>
                </a:solidFill>
              </a:rPr>
              <a:t>ὧ ἄνδρες</a:t>
            </a:r>
            <a:r>
              <a:rPr lang="en-GB" dirty="0">
                <a:solidFill>
                  <a:schemeClr val="bg1"/>
                </a:solidFill>
              </a:rPr>
              <a:t> to address the jurors – less common in other speeches.</a:t>
            </a:r>
          </a:p>
          <a:p>
            <a:pPr lvl="1"/>
            <a:endParaRPr lang="en-GB" sz="500" dirty="0">
              <a:solidFill>
                <a:srgbClr val="FF0000"/>
              </a:solidFill>
            </a:endParaRPr>
          </a:p>
          <a:p>
            <a:r>
              <a:rPr lang="en-GB" dirty="0">
                <a:solidFill>
                  <a:schemeClr val="bg1"/>
                </a:solidFill>
              </a:rPr>
              <a:t>Content:</a:t>
            </a:r>
          </a:p>
          <a:p>
            <a:pPr lvl="1"/>
            <a:r>
              <a:rPr lang="en-GB" dirty="0">
                <a:solidFill>
                  <a:schemeClr val="bg1"/>
                </a:solidFill>
              </a:rPr>
              <a:t>(1.9) – structure of the house. </a:t>
            </a:r>
          </a:p>
          <a:p>
            <a:endParaRPr lang="en-GB" dirty="0"/>
          </a:p>
          <a:p>
            <a:pPr lvl="1"/>
            <a:endParaRPr lang="en-GB" dirty="0"/>
          </a:p>
          <a:p>
            <a:endParaRPr lang="en-GB" dirty="0"/>
          </a:p>
        </p:txBody>
      </p:sp>
    </p:spTree>
    <p:extLst>
      <p:ext uri="{BB962C8B-B14F-4D97-AF65-F5344CB8AC3E}">
        <p14:creationId xmlns:p14="http://schemas.microsoft.com/office/powerpoint/2010/main" val="286164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fade">
                                      <p:cBhvr>
                                        <p:cTn id="7" dur="500"/>
                                        <p:tgtEl>
                                          <p:spTgt spid="3">
                                            <p:txEl>
                                              <p:pRg st="5" end="5"/>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6" end="6"/>
                                            </p:txEl>
                                          </p:spTgt>
                                        </p:tgtEl>
                                        <p:attrNameLst>
                                          <p:attrName>style.visibility</p:attrName>
                                        </p:attrNameLst>
                                      </p:cBhvr>
                                      <p:to>
                                        <p:strVal val="visible"/>
                                      </p:to>
                                    </p:set>
                                    <p:animEffect transition="in" filter="fade">
                                      <p:cBhvr>
                                        <p:cTn id="10" dur="500"/>
                                        <p:tgtEl>
                                          <p:spTgt spid="3">
                                            <p:txEl>
                                              <p:pRg st="6" end="6"/>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Effect transition="in" filter="fade">
                                      <p:cBhvr>
                                        <p:cTn id="13" dur="500"/>
                                        <p:tgtEl>
                                          <p:spTgt spid="3">
                                            <p:txEl>
                                              <p:pRg st="7" end="7"/>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8" end="8"/>
                                            </p:txEl>
                                          </p:spTgt>
                                        </p:tgtEl>
                                        <p:attrNameLst>
                                          <p:attrName>style.visibility</p:attrName>
                                        </p:attrNameLst>
                                      </p:cBhvr>
                                      <p:to>
                                        <p:strVal val="visible"/>
                                      </p:to>
                                    </p:set>
                                    <p:animEffect transition="in" filter="fade">
                                      <p:cBhvr>
                                        <p:cTn id="16" dur="500"/>
                                        <p:tgtEl>
                                          <p:spTgt spid="3">
                                            <p:txEl>
                                              <p:pRg st="8" end="8"/>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wipe(down)">
                                      <p:cBhvr>
                                        <p:cTn id="21" dur="500"/>
                                        <p:tgtEl>
                                          <p:spTgt spid="4">
                                            <p:txEl>
                                              <p:pRg st="4" end="4"/>
                                            </p:txEl>
                                          </p:spTgt>
                                        </p:tgtEl>
                                      </p:cBhvr>
                                    </p:animEffect>
                                  </p:childTnLst>
                                </p:cTn>
                              </p:par>
                              <p:par>
                                <p:cTn id="22" presetID="22" presetClass="entr" presetSubtype="4" fill="hold" nodeType="withEffect">
                                  <p:stCondLst>
                                    <p:cond delay="0"/>
                                  </p:stCondLst>
                                  <p:childTnLst>
                                    <p:set>
                                      <p:cBhvr>
                                        <p:cTn id="23" dur="1" fill="hold">
                                          <p:stCondLst>
                                            <p:cond delay="0"/>
                                          </p:stCondLst>
                                        </p:cTn>
                                        <p:tgtEl>
                                          <p:spTgt spid="4">
                                            <p:txEl>
                                              <p:pRg st="5" end="5"/>
                                            </p:txEl>
                                          </p:spTgt>
                                        </p:tgtEl>
                                        <p:attrNameLst>
                                          <p:attrName>style.visibility</p:attrName>
                                        </p:attrNameLst>
                                      </p:cBhvr>
                                      <p:to>
                                        <p:strVal val="visible"/>
                                      </p:to>
                                    </p:set>
                                    <p:animEffect transition="in" filter="wipe(down)">
                                      <p:cBhvr>
                                        <p:cTn id="24" dur="500"/>
                                        <p:tgtEl>
                                          <p:spTgt spid="4">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6" presetClass="entr" presetSubtype="16" fill="hold" nodeType="click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animEffect transition="in" filter="circle(in)">
                                      <p:cBhvr>
                                        <p:cTn id="29" dur="2000"/>
                                        <p:tgtEl>
                                          <p:spTgt spid="3">
                                            <p:txEl>
                                              <p:pRg st="10" end="10"/>
                                            </p:txEl>
                                          </p:spTgt>
                                        </p:tgtEl>
                                      </p:cBhvr>
                                    </p:animEffect>
                                  </p:childTnLst>
                                </p:cTn>
                              </p:par>
                              <p:par>
                                <p:cTn id="30" presetID="6" presetClass="entr" presetSubtype="16" fill="hold" nodeType="withEffect">
                                  <p:stCondLst>
                                    <p:cond delay="0"/>
                                  </p:stCondLst>
                                  <p:childTnLst>
                                    <p:set>
                                      <p:cBhvr>
                                        <p:cTn id="31" dur="1" fill="hold">
                                          <p:stCondLst>
                                            <p:cond delay="0"/>
                                          </p:stCondLst>
                                        </p:cTn>
                                        <p:tgtEl>
                                          <p:spTgt spid="3">
                                            <p:txEl>
                                              <p:pRg st="11" end="11"/>
                                            </p:txEl>
                                          </p:spTgt>
                                        </p:tgtEl>
                                        <p:attrNameLst>
                                          <p:attrName>style.visibility</p:attrName>
                                        </p:attrNameLst>
                                      </p:cBhvr>
                                      <p:to>
                                        <p:strVal val="visible"/>
                                      </p:to>
                                    </p:set>
                                    <p:animEffect transition="in" filter="circle(in)">
                                      <p:cBhvr>
                                        <p:cTn id="32" dur="2000"/>
                                        <p:tgtEl>
                                          <p:spTgt spid="3">
                                            <p:txEl>
                                              <p:pRg st="11" end="1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4">
                                            <p:txEl>
                                              <p:pRg st="7" end="7"/>
                                            </p:txEl>
                                          </p:spTgt>
                                        </p:tgtEl>
                                        <p:attrNameLst>
                                          <p:attrName>style.visibility</p:attrName>
                                        </p:attrNameLst>
                                      </p:cBhvr>
                                      <p:to>
                                        <p:strVal val="visible"/>
                                      </p:to>
                                    </p:set>
                                    <p:animEffect transition="in" filter="barn(inVertical)">
                                      <p:cBhvr>
                                        <p:cTn id="37" dur="500"/>
                                        <p:tgtEl>
                                          <p:spTgt spid="4">
                                            <p:txEl>
                                              <p:pRg st="7" end="7"/>
                                            </p:txEl>
                                          </p:spTgt>
                                        </p:tgtEl>
                                      </p:cBhvr>
                                    </p:animEffect>
                                  </p:childTnLst>
                                </p:cTn>
                              </p:par>
                              <p:par>
                                <p:cTn id="38" presetID="16" presetClass="entr" presetSubtype="21" fill="hold" nodeType="withEffect">
                                  <p:stCondLst>
                                    <p:cond delay="0"/>
                                  </p:stCondLst>
                                  <p:childTnLst>
                                    <p:set>
                                      <p:cBhvr>
                                        <p:cTn id="39" dur="1" fill="hold">
                                          <p:stCondLst>
                                            <p:cond delay="0"/>
                                          </p:stCondLst>
                                        </p:cTn>
                                        <p:tgtEl>
                                          <p:spTgt spid="4">
                                            <p:txEl>
                                              <p:pRg st="8" end="8"/>
                                            </p:txEl>
                                          </p:spTgt>
                                        </p:tgtEl>
                                        <p:attrNameLst>
                                          <p:attrName>style.visibility</p:attrName>
                                        </p:attrNameLst>
                                      </p:cBhvr>
                                      <p:to>
                                        <p:strVal val="visible"/>
                                      </p:to>
                                    </p:set>
                                    <p:animEffect transition="in" filter="barn(inVertical)">
                                      <p:cBhvr>
                                        <p:cTn id="40"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chemeClr val="bg1"/>
                </a:solidFill>
              </a:rPr>
              <a:t>Structural Issues</a:t>
            </a:r>
          </a:p>
        </p:txBody>
      </p:sp>
      <p:sp>
        <p:nvSpPr>
          <p:cNvPr id="3" name="Content Placeholder 2"/>
          <p:cNvSpPr>
            <a:spLocks noGrp="1"/>
          </p:cNvSpPr>
          <p:nvPr>
            <p:ph sz="quarter" idx="1"/>
          </p:nvPr>
        </p:nvSpPr>
        <p:spPr>
          <a:xfrm>
            <a:off x="107504" y="1600200"/>
            <a:ext cx="3672408" cy="5069160"/>
          </a:xfrm>
        </p:spPr>
        <p:txBody>
          <a:bodyPr>
            <a:normAutofit/>
          </a:bodyPr>
          <a:lstStyle/>
          <a:p>
            <a:r>
              <a:rPr lang="en-GB" dirty="0">
                <a:solidFill>
                  <a:schemeClr val="bg1"/>
                </a:solidFill>
              </a:rPr>
              <a:t>Structure:</a:t>
            </a:r>
          </a:p>
          <a:p>
            <a:pPr lvl="1"/>
            <a:r>
              <a:rPr lang="en-GB" dirty="0">
                <a:solidFill>
                  <a:schemeClr val="bg1"/>
                </a:solidFill>
              </a:rPr>
              <a:t>Prologue or Proem</a:t>
            </a:r>
          </a:p>
          <a:p>
            <a:pPr lvl="1"/>
            <a:r>
              <a:rPr lang="en-GB" dirty="0">
                <a:solidFill>
                  <a:schemeClr val="bg1"/>
                </a:solidFill>
              </a:rPr>
              <a:t>Narrative</a:t>
            </a:r>
          </a:p>
          <a:p>
            <a:pPr lvl="1"/>
            <a:r>
              <a:rPr lang="en-GB" dirty="0">
                <a:solidFill>
                  <a:schemeClr val="bg1"/>
                </a:solidFill>
              </a:rPr>
              <a:t>Proof</a:t>
            </a:r>
          </a:p>
          <a:p>
            <a:pPr lvl="1"/>
            <a:r>
              <a:rPr lang="en-GB" dirty="0">
                <a:solidFill>
                  <a:schemeClr val="bg1"/>
                </a:solidFill>
              </a:rPr>
              <a:t>Epilogue</a:t>
            </a:r>
          </a:p>
          <a:p>
            <a:pPr lvl="1"/>
            <a:r>
              <a:rPr lang="en-GB" dirty="0">
                <a:solidFill>
                  <a:schemeClr val="bg1"/>
                </a:solidFill>
              </a:rPr>
              <a:t>Witness statement</a:t>
            </a:r>
          </a:p>
          <a:p>
            <a:pPr lvl="1"/>
            <a:r>
              <a:rPr lang="en-GB" dirty="0">
                <a:solidFill>
                  <a:schemeClr val="bg1"/>
                </a:solidFill>
              </a:rPr>
              <a:t>Speech</a:t>
            </a:r>
          </a:p>
          <a:p>
            <a:pPr lvl="1"/>
            <a:r>
              <a:rPr lang="en-GB" dirty="0">
                <a:solidFill>
                  <a:schemeClr val="bg1"/>
                </a:solidFill>
              </a:rPr>
              <a:t>Descriptions</a:t>
            </a:r>
          </a:p>
          <a:p>
            <a:pPr lvl="1"/>
            <a:r>
              <a:rPr lang="en-GB" dirty="0">
                <a:solidFill>
                  <a:schemeClr val="bg1"/>
                </a:solidFill>
              </a:rPr>
              <a:t>(Implicit) Presentation of characters</a:t>
            </a:r>
          </a:p>
        </p:txBody>
      </p:sp>
      <p:sp>
        <p:nvSpPr>
          <p:cNvPr id="4" name="Content Placeholder 2"/>
          <p:cNvSpPr txBox="1">
            <a:spLocks/>
          </p:cNvSpPr>
          <p:nvPr/>
        </p:nvSpPr>
        <p:spPr>
          <a:xfrm>
            <a:off x="3779912" y="1600200"/>
            <a:ext cx="5256584" cy="5251722"/>
          </a:xfrm>
          <a:prstGeom prst="rect">
            <a:avLst/>
          </a:prstGeom>
        </p:spPr>
        <p:txBody>
          <a:bodyPr vert="horz">
            <a:normAutofit fontScale="92500" lnSpcReduction="20000"/>
          </a:bodyPr>
          <a:lst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a:lstStyle>
          <a:p>
            <a:pPr marL="0" indent="0">
              <a:buFont typeface="Wingdings"/>
              <a:buNone/>
            </a:pPr>
            <a:r>
              <a:rPr lang="en-GB" b="1" dirty="0">
                <a:solidFill>
                  <a:schemeClr val="bg1"/>
                </a:solidFill>
              </a:rPr>
              <a:t>Examples</a:t>
            </a:r>
          </a:p>
          <a:p>
            <a:r>
              <a:rPr lang="en-GB" dirty="0" err="1">
                <a:solidFill>
                  <a:schemeClr val="bg1"/>
                </a:solidFill>
              </a:rPr>
              <a:t>Lysias</a:t>
            </a:r>
            <a:r>
              <a:rPr lang="en-GB" dirty="0">
                <a:solidFill>
                  <a:schemeClr val="bg1"/>
                </a:solidFill>
              </a:rPr>
              <a:t> 1.1-5 – part of the “proem” or emphasising the guilty (adulterous) nature of Eratosthenes.</a:t>
            </a:r>
          </a:p>
          <a:p>
            <a:pPr lvl="1"/>
            <a:endParaRPr lang="en-GB" sz="1100" dirty="0">
              <a:solidFill>
                <a:schemeClr val="bg1"/>
              </a:solidFill>
            </a:endParaRPr>
          </a:p>
          <a:p>
            <a:r>
              <a:rPr lang="en-GB" dirty="0">
                <a:solidFill>
                  <a:schemeClr val="bg1"/>
                </a:solidFill>
              </a:rPr>
              <a:t>A useful commentary for </a:t>
            </a:r>
            <a:r>
              <a:rPr lang="en-GB" dirty="0" err="1">
                <a:solidFill>
                  <a:schemeClr val="bg1"/>
                </a:solidFill>
              </a:rPr>
              <a:t>Lysias</a:t>
            </a:r>
            <a:r>
              <a:rPr lang="en-GB" dirty="0">
                <a:solidFill>
                  <a:schemeClr val="bg1"/>
                </a:solidFill>
              </a:rPr>
              <a:t> 1 is: M. J. Edwards, 1999. </a:t>
            </a:r>
            <a:r>
              <a:rPr lang="en-GB" i="1" dirty="0" err="1">
                <a:solidFill>
                  <a:schemeClr val="bg1"/>
                </a:solidFill>
              </a:rPr>
              <a:t>Lysias</a:t>
            </a:r>
            <a:r>
              <a:rPr lang="en-GB" i="1" dirty="0">
                <a:solidFill>
                  <a:schemeClr val="bg1"/>
                </a:solidFill>
              </a:rPr>
              <a:t>: Five Speeches</a:t>
            </a:r>
            <a:r>
              <a:rPr lang="en-GB" dirty="0">
                <a:solidFill>
                  <a:schemeClr val="bg1"/>
                </a:solidFill>
              </a:rPr>
              <a:t>. Bristol Classical Press; see also for both speeches 1 and 3 see: S. Todd, 2007. </a:t>
            </a:r>
            <a:r>
              <a:rPr lang="en-GB" i="1" dirty="0">
                <a:solidFill>
                  <a:schemeClr val="bg1"/>
                </a:solidFill>
              </a:rPr>
              <a:t>A commentary on </a:t>
            </a:r>
            <a:r>
              <a:rPr lang="en-GB" i="1" dirty="0" err="1">
                <a:solidFill>
                  <a:schemeClr val="bg1"/>
                </a:solidFill>
              </a:rPr>
              <a:t>Lysias</a:t>
            </a:r>
            <a:r>
              <a:rPr lang="en-GB" i="1" dirty="0">
                <a:solidFill>
                  <a:schemeClr val="bg1"/>
                </a:solidFill>
              </a:rPr>
              <a:t>, speeches 1-11</a:t>
            </a:r>
            <a:r>
              <a:rPr lang="en-GB" dirty="0">
                <a:solidFill>
                  <a:schemeClr val="bg1"/>
                </a:solidFill>
              </a:rPr>
              <a:t>. Oxford University Press.</a:t>
            </a:r>
            <a:endParaRPr lang="en-GB" i="1" dirty="0">
              <a:solidFill>
                <a:schemeClr val="bg1"/>
              </a:solidFill>
            </a:endParaRPr>
          </a:p>
        </p:txBody>
      </p:sp>
    </p:spTree>
    <p:extLst>
      <p:ext uri="{BB962C8B-B14F-4D97-AF65-F5344CB8AC3E}">
        <p14:creationId xmlns:p14="http://schemas.microsoft.com/office/powerpoint/2010/main" val="3282852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
                                            <p:txEl>
                                              <p:pRg st="3" end="3"/>
                                            </p:txEl>
                                          </p:spTgt>
                                        </p:tgtEl>
                                        <p:attrNameLst>
                                          <p:attrName>style.visibility</p:attrName>
                                        </p:attrNameLst>
                                      </p:cBhvr>
                                      <p:to>
                                        <p:strVal val="visible"/>
                                      </p:to>
                                    </p:set>
                                    <p:animEffect transition="in" filter="circle(in)">
                                      <p:cBhvr>
                                        <p:cTn id="12" dur="20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Genre</a:t>
            </a:r>
          </a:p>
        </p:txBody>
      </p:sp>
      <p:sp>
        <p:nvSpPr>
          <p:cNvPr id="3" name="Content Placeholder 2"/>
          <p:cNvSpPr>
            <a:spLocks noGrp="1"/>
          </p:cNvSpPr>
          <p:nvPr>
            <p:ph idx="1"/>
          </p:nvPr>
        </p:nvSpPr>
        <p:spPr>
          <a:xfrm>
            <a:off x="457200" y="1600200"/>
            <a:ext cx="8229600" cy="5008418"/>
          </a:xfrm>
        </p:spPr>
        <p:txBody>
          <a:bodyPr>
            <a:normAutofit lnSpcReduction="10000"/>
          </a:bodyPr>
          <a:lstStyle/>
          <a:p>
            <a:r>
              <a:rPr lang="en-GB" dirty="0">
                <a:solidFill>
                  <a:schemeClr val="bg1"/>
                </a:solidFill>
              </a:rPr>
              <a:t>Forensic oratory: oratory delivered in the courts. Speeches 1 and 3 of </a:t>
            </a:r>
            <a:r>
              <a:rPr lang="en-GB" dirty="0" err="1">
                <a:solidFill>
                  <a:schemeClr val="bg1"/>
                </a:solidFill>
              </a:rPr>
              <a:t>Lysias</a:t>
            </a:r>
            <a:r>
              <a:rPr lang="en-GB" dirty="0">
                <a:solidFill>
                  <a:schemeClr val="bg1"/>
                </a:solidFill>
              </a:rPr>
              <a:t> fall into this category (as opposed to deliberative or epideictic oratory). </a:t>
            </a:r>
          </a:p>
          <a:p>
            <a:endParaRPr lang="en-GB" sz="1200" dirty="0">
              <a:solidFill>
                <a:schemeClr val="bg1"/>
              </a:solidFill>
            </a:endParaRPr>
          </a:p>
          <a:p>
            <a:r>
              <a:rPr lang="en-GB" dirty="0">
                <a:solidFill>
                  <a:schemeClr val="bg1"/>
                </a:solidFill>
              </a:rPr>
              <a:t>These Speeches needed to be persuasive and emotive (and at least appear to be spontaneous), so as to convenience the jury. </a:t>
            </a:r>
          </a:p>
          <a:p>
            <a:endParaRPr lang="en-GB" sz="1200" dirty="0">
              <a:solidFill>
                <a:schemeClr val="bg1"/>
              </a:solidFill>
            </a:endParaRPr>
          </a:p>
          <a:p>
            <a:r>
              <a:rPr lang="en-GB" dirty="0">
                <a:solidFill>
                  <a:schemeClr val="bg1"/>
                </a:solidFill>
              </a:rPr>
              <a:t>For a very brief overview of oratory and Athenian law see the introduction of M. Gagarin, 2011. </a:t>
            </a:r>
            <a:r>
              <a:rPr lang="en-GB" i="1" dirty="0">
                <a:solidFill>
                  <a:schemeClr val="bg1"/>
                </a:solidFill>
              </a:rPr>
              <a:t>Speeches from Athenian law</a:t>
            </a:r>
            <a:r>
              <a:rPr lang="en-GB" dirty="0">
                <a:solidFill>
                  <a:schemeClr val="bg1"/>
                </a:solidFill>
              </a:rPr>
              <a:t>. University of Texas Press.</a:t>
            </a:r>
          </a:p>
        </p:txBody>
      </p:sp>
    </p:spTree>
    <p:extLst>
      <p:ext uri="{BB962C8B-B14F-4D97-AF65-F5344CB8AC3E}">
        <p14:creationId xmlns:p14="http://schemas.microsoft.com/office/powerpoint/2010/main" val="772067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Historical/Social</a:t>
            </a:r>
          </a:p>
        </p:txBody>
      </p:sp>
      <p:sp>
        <p:nvSpPr>
          <p:cNvPr id="3" name="Content Placeholder 2"/>
          <p:cNvSpPr>
            <a:spLocks noGrp="1"/>
          </p:cNvSpPr>
          <p:nvPr>
            <p:ph sz="quarter" idx="1"/>
          </p:nvPr>
        </p:nvSpPr>
        <p:spPr>
          <a:xfrm>
            <a:off x="107504" y="1600200"/>
            <a:ext cx="4248472" cy="5257800"/>
          </a:xfrm>
        </p:spPr>
        <p:txBody>
          <a:bodyPr>
            <a:normAutofit/>
          </a:bodyPr>
          <a:lstStyle/>
          <a:p>
            <a:r>
              <a:rPr lang="en-GB" dirty="0">
                <a:solidFill>
                  <a:schemeClr val="bg1"/>
                </a:solidFill>
              </a:rPr>
              <a:t>Explanation of events</a:t>
            </a:r>
          </a:p>
          <a:p>
            <a:endParaRPr lang="en-GB" sz="1200" dirty="0">
              <a:solidFill>
                <a:schemeClr val="bg1"/>
              </a:solidFill>
            </a:endParaRPr>
          </a:p>
          <a:p>
            <a:r>
              <a:rPr lang="en-GB" dirty="0">
                <a:solidFill>
                  <a:schemeClr val="bg1"/>
                </a:solidFill>
              </a:rPr>
              <a:t>Incidental detail</a:t>
            </a:r>
          </a:p>
          <a:p>
            <a:endParaRPr lang="en-GB" sz="1200" dirty="0">
              <a:solidFill>
                <a:schemeClr val="bg1"/>
              </a:solidFill>
            </a:endParaRPr>
          </a:p>
          <a:p>
            <a:r>
              <a:rPr lang="en-GB" dirty="0">
                <a:solidFill>
                  <a:schemeClr val="bg1"/>
                </a:solidFill>
              </a:rPr>
              <a:t>Relationship to political context</a:t>
            </a:r>
          </a:p>
          <a:p>
            <a:endParaRPr lang="en-GB" sz="1200" dirty="0">
              <a:solidFill>
                <a:schemeClr val="bg1"/>
              </a:solidFill>
            </a:endParaRPr>
          </a:p>
          <a:p>
            <a:r>
              <a:rPr lang="en-GB" dirty="0">
                <a:solidFill>
                  <a:schemeClr val="bg1"/>
                </a:solidFill>
              </a:rPr>
              <a:t>Relationship to social context</a:t>
            </a:r>
          </a:p>
          <a:p>
            <a:pPr lvl="1"/>
            <a:r>
              <a:rPr lang="en-GB" dirty="0">
                <a:solidFill>
                  <a:schemeClr val="bg1"/>
                </a:solidFill>
              </a:rPr>
              <a:t>What the speeches can tell us about social relations, hierarchy, status. </a:t>
            </a:r>
          </a:p>
          <a:p>
            <a:endParaRPr lang="en-GB" sz="1200" dirty="0">
              <a:solidFill>
                <a:schemeClr val="bg1"/>
              </a:solidFill>
            </a:endParaRPr>
          </a:p>
          <a:p>
            <a:pPr lvl="1"/>
            <a:endParaRPr lang="en-GB" dirty="0">
              <a:solidFill>
                <a:schemeClr val="bg1"/>
              </a:solidFill>
            </a:endParaRPr>
          </a:p>
        </p:txBody>
      </p:sp>
      <p:sp>
        <p:nvSpPr>
          <p:cNvPr id="4" name="Content Placeholder 2"/>
          <p:cNvSpPr txBox="1">
            <a:spLocks/>
          </p:cNvSpPr>
          <p:nvPr/>
        </p:nvSpPr>
        <p:spPr>
          <a:xfrm>
            <a:off x="4355976" y="1600200"/>
            <a:ext cx="4680520" cy="5257800"/>
          </a:xfrm>
          <a:prstGeom prst="rect">
            <a:avLst/>
          </a:prstGeom>
        </p:spPr>
        <p:txBody>
          <a:bodyPr vert="horz">
            <a:normAutofit fontScale="92500"/>
          </a:bodyPr>
          <a:lst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a:lstStyle>
          <a:p>
            <a:r>
              <a:rPr lang="en-GB" dirty="0">
                <a:solidFill>
                  <a:schemeClr val="bg1"/>
                </a:solidFill>
              </a:rPr>
              <a:t>The use of the Attic orators as a source for Athenian history:</a:t>
            </a:r>
          </a:p>
          <a:p>
            <a:pPr lvl="1"/>
            <a:r>
              <a:rPr lang="en-GB" dirty="0">
                <a:solidFill>
                  <a:schemeClr val="bg1"/>
                </a:solidFill>
              </a:rPr>
              <a:t>S. Todd, 1990. ‘The Use and Abuse of the Attic Orators’, </a:t>
            </a:r>
            <a:r>
              <a:rPr lang="en-GB" i="1" dirty="0">
                <a:solidFill>
                  <a:schemeClr val="bg1"/>
                </a:solidFill>
              </a:rPr>
              <a:t>Greece &amp; Rome </a:t>
            </a:r>
            <a:r>
              <a:rPr lang="en-GB" dirty="0">
                <a:solidFill>
                  <a:schemeClr val="bg1"/>
                </a:solidFill>
              </a:rPr>
              <a:t>37 (2): 159-178. </a:t>
            </a:r>
          </a:p>
          <a:p>
            <a:pPr lvl="1"/>
            <a:endParaRPr lang="en-GB" sz="500" dirty="0">
              <a:solidFill>
                <a:srgbClr val="FF0000"/>
              </a:solidFill>
            </a:endParaRPr>
          </a:p>
          <a:p>
            <a:r>
              <a:rPr lang="en-GB" dirty="0">
                <a:solidFill>
                  <a:schemeClr val="bg1"/>
                </a:solidFill>
              </a:rPr>
              <a:t>Subsequent importance of orators like </a:t>
            </a:r>
            <a:r>
              <a:rPr lang="en-GB" dirty="0" err="1">
                <a:solidFill>
                  <a:schemeClr val="bg1"/>
                </a:solidFill>
              </a:rPr>
              <a:t>Lysias</a:t>
            </a:r>
            <a:r>
              <a:rPr lang="en-GB" dirty="0">
                <a:solidFill>
                  <a:schemeClr val="bg1"/>
                </a:solidFill>
              </a:rPr>
              <a:t>, e.g. in terms of style: </a:t>
            </a:r>
          </a:p>
          <a:p>
            <a:pPr lvl="1"/>
            <a:r>
              <a:rPr lang="en-GB" dirty="0">
                <a:solidFill>
                  <a:schemeClr val="bg1"/>
                </a:solidFill>
              </a:rPr>
              <a:t>Dionysius of Halicarnassus </a:t>
            </a:r>
            <a:r>
              <a:rPr lang="en-GB" i="1" dirty="0">
                <a:solidFill>
                  <a:schemeClr val="bg1"/>
                </a:solidFill>
              </a:rPr>
              <a:t>The Ancient Orators</a:t>
            </a:r>
            <a:r>
              <a:rPr lang="en-GB" dirty="0">
                <a:solidFill>
                  <a:schemeClr val="bg1"/>
                </a:solidFill>
              </a:rPr>
              <a:t>. </a:t>
            </a:r>
            <a:r>
              <a:rPr lang="en-GB" i="1" dirty="0">
                <a:solidFill>
                  <a:schemeClr val="bg1"/>
                </a:solidFill>
              </a:rPr>
              <a:t> </a:t>
            </a:r>
            <a:endParaRPr lang="en-GB" dirty="0">
              <a:solidFill>
                <a:schemeClr val="bg1"/>
              </a:solidFill>
            </a:endParaRPr>
          </a:p>
          <a:p>
            <a:pPr lvl="1"/>
            <a:endParaRPr lang="en-GB" sz="500" dirty="0">
              <a:solidFill>
                <a:srgbClr val="FF0000"/>
              </a:solidFill>
            </a:endParaRPr>
          </a:p>
          <a:p>
            <a:pPr lvl="1"/>
            <a:endParaRPr lang="en-GB" dirty="0"/>
          </a:p>
        </p:txBody>
      </p:sp>
    </p:spTree>
    <p:extLst>
      <p:ext uri="{BB962C8B-B14F-4D97-AF65-F5344CB8AC3E}">
        <p14:creationId xmlns:p14="http://schemas.microsoft.com/office/powerpoint/2010/main" val="1508571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14500" y="2365663"/>
            <a:ext cx="5611091" cy="1828800"/>
          </a:xfrm>
        </p:spPr>
        <p:txBody>
          <a:bodyPr/>
          <a:lstStyle/>
          <a:p>
            <a:pPr algn="ctr"/>
            <a:r>
              <a:rPr lang="en-GB" dirty="0">
                <a:solidFill>
                  <a:schemeClr val="bg1"/>
                </a:solidFill>
              </a:rPr>
              <a:t>Writing your commentary</a:t>
            </a:r>
          </a:p>
        </p:txBody>
      </p:sp>
    </p:spTree>
    <p:extLst>
      <p:ext uri="{BB962C8B-B14F-4D97-AF65-F5344CB8AC3E}">
        <p14:creationId xmlns:p14="http://schemas.microsoft.com/office/powerpoint/2010/main" val="50820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119894"/>
            <a:ext cx="8229600" cy="1143000"/>
          </a:xfrm>
        </p:spPr>
        <p:txBody>
          <a:bodyPr/>
          <a:lstStyle/>
          <a:p>
            <a:r>
              <a:rPr lang="en-GB" dirty="0">
                <a:solidFill>
                  <a:schemeClr val="bg1"/>
                </a:solidFill>
              </a:rPr>
              <a:t>Scholarly Commentaries</a:t>
            </a:r>
          </a:p>
        </p:txBody>
      </p:sp>
      <p:sp>
        <p:nvSpPr>
          <p:cNvPr id="5" name="Content Placeholder 4"/>
          <p:cNvSpPr>
            <a:spLocks noGrp="1"/>
          </p:cNvSpPr>
          <p:nvPr>
            <p:ph sz="quarter" idx="1"/>
          </p:nvPr>
        </p:nvSpPr>
        <p:spPr>
          <a:xfrm>
            <a:off x="107504" y="1262894"/>
            <a:ext cx="8928992" cy="5595106"/>
          </a:xfrm>
        </p:spPr>
        <p:txBody>
          <a:bodyPr>
            <a:normAutofit fontScale="92500"/>
          </a:bodyPr>
          <a:lstStyle/>
          <a:p>
            <a:r>
              <a:rPr lang="en-GB" dirty="0">
                <a:solidFill>
                  <a:schemeClr val="bg1"/>
                </a:solidFill>
              </a:rPr>
              <a:t>As you get more familiar with scholarly commentaries, you will find that they differ according to the tastes and interests of the commentator. </a:t>
            </a:r>
          </a:p>
          <a:p>
            <a:endParaRPr lang="en-GB" sz="1300" dirty="0">
              <a:solidFill>
                <a:schemeClr val="bg1"/>
              </a:solidFill>
            </a:endParaRPr>
          </a:p>
          <a:p>
            <a:r>
              <a:rPr lang="en-GB" dirty="0">
                <a:solidFill>
                  <a:schemeClr val="bg1"/>
                </a:solidFill>
              </a:rPr>
              <a:t>Some commentaries will have a linguistic or philological emphasis, some will focus rather on historical or literary features. </a:t>
            </a:r>
          </a:p>
          <a:p>
            <a:pPr lvl="1"/>
            <a:r>
              <a:rPr lang="en-GB" dirty="0">
                <a:solidFill>
                  <a:schemeClr val="bg1"/>
                </a:solidFill>
              </a:rPr>
              <a:t>For the first piece of coursework you focused on the former, for the second piece you should focus on the latter.</a:t>
            </a:r>
          </a:p>
          <a:p>
            <a:endParaRPr lang="en-GB" sz="1300" dirty="0">
              <a:solidFill>
                <a:schemeClr val="bg1"/>
              </a:solidFill>
            </a:endParaRPr>
          </a:p>
          <a:p>
            <a:r>
              <a:rPr lang="en-GB" dirty="0">
                <a:solidFill>
                  <a:schemeClr val="bg1"/>
                </a:solidFill>
              </a:rPr>
              <a:t>For the historical commentary you do not need to be exhaustive, but can focus the greater part of your word count to discuss issues that are central to your own interests. </a:t>
            </a:r>
          </a:p>
        </p:txBody>
      </p:sp>
    </p:spTree>
    <p:extLst>
      <p:ext uri="{BB962C8B-B14F-4D97-AF65-F5344CB8AC3E}">
        <p14:creationId xmlns:p14="http://schemas.microsoft.com/office/powerpoint/2010/main" val="1988754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5" end="5"/>
                                            </p:txEl>
                                          </p:spTgt>
                                        </p:tgtEl>
                                        <p:attrNameLst>
                                          <p:attrName>style.visibility</p:attrName>
                                        </p:attrNameLst>
                                      </p:cBhvr>
                                      <p:to>
                                        <p:strVal val="visible"/>
                                      </p:to>
                                    </p:set>
                                    <p:animEffect transition="in" filter="fade">
                                      <p:cBhvr>
                                        <p:cTn id="7" dur="1000"/>
                                        <p:tgtEl>
                                          <p:spTgt spid="5">
                                            <p:txEl>
                                              <p:pRg st="5" end="5"/>
                                            </p:txEl>
                                          </p:spTgt>
                                        </p:tgtEl>
                                      </p:cBhvr>
                                    </p:animEffect>
                                    <p:anim calcmode="lin" valueType="num">
                                      <p:cBhvr>
                                        <p:cTn id="8"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Introduction</a:t>
            </a:r>
          </a:p>
        </p:txBody>
      </p:sp>
      <p:sp>
        <p:nvSpPr>
          <p:cNvPr id="3" name="Content Placeholder 2"/>
          <p:cNvSpPr>
            <a:spLocks noGrp="1"/>
          </p:cNvSpPr>
          <p:nvPr>
            <p:ph sz="quarter" idx="1"/>
          </p:nvPr>
        </p:nvSpPr>
        <p:spPr>
          <a:xfrm>
            <a:off x="179512" y="1600200"/>
            <a:ext cx="8586536" cy="5069160"/>
          </a:xfrm>
        </p:spPr>
        <p:txBody>
          <a:bodyPr>
            <a:normAutofit/>
          </a:bodyPr>
          <a:lstStyle/>
          <a:p>
            <a:r>
              <a:rPr lang="en-GB" dirty="0">
                <a:solidFill>
                  <a:schemeClr val="bg1"/>
                </a:solidFill>
              </a:rPr>
              <a:t>Context</a:t>
            </a:r>
          </a:p>
          <a:p>
            <a:endParaRPr lang="en-GB" sz="1100" dirty="0">
              <a:solidFill>
                <a:schemeClr val="bg1"/>
              </a:solidFill>
            </a:endParaRPr>
          </a:p>
          <a:p>
            <a:r>
              <a:rPr lang="en-GB" dirty="0">
                <a:solidFill>
                  <a:schemeClr val="bg1"/>
                </a:solidFill>
              </a:rPr>
              <a:t>Content</a:t>
            </a:r>
          </a:p>
          <a:p>
            <a:endParaRPr lang="en-GB" sz="1100" dirty="0">
              <a:solidFill>
                <a:schemeClr val="bg1"/>
              </a:solidFill>
            </a:endParaRPr>
          </a:p>
          <a:p>
            <a:r>
              <a:rPr lang="en-GB" dirty="0">
                <a:solidFill>
                  <a:schemeClr val="bg1"/>
                </a:solidFill>
              </a:rPr>
              <a:t>All connected with the work you are reading</a:t>
            </a:r>
          </a:p>
          <a:p>
            <a:endParaRPr lang="en-GB" sz="1100" dirty="0">
              <a:solidFill>
                <a:schemeClr val="bg1"/>
              </a:solidFill>
            </a:endParaRPr>
          </a:p>
          <a:p>
            <a:r>
              <a:rPr lang="en-GB" dirty="0">
                <a:solidFill>
                  <a:schemeClr val="bg1"/>
                </a:solidFill>
              </a:rPr>
              <a:t>A few sentences are enough! Do not elaborate: apart from this brief introduction, you should avoid too much description and focus on analysis.</a:t>
            </a:r>
            <a:br>
              <a:rPr lang="en-GB"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35326876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Critical Analysis</a:t>
            </a:r>
          </a:p>
        </p:txBody>
      </p:sp>
      <p:sp>
        <p:nvSpPr>
          <p:cNvPr id="3" name="Content Placeholder 2"/>
          <p:cNvSpPr>
            <a:spLocks noGrp="1"/>
          </p:cNvSpPr>
          <p:nvPr>
            <p:ph sz="quarter" idx="1"/>
          </p:nvPr>
        </p:nvSpPr>
        <p:spPr>
          <a:xfrm>
            <a:off x="179512" y="1556792"/>
            <a:ext cx="8712968" cy="5301208"/>
          </a:xfrm>
        </p:spPr>
        <p:txBody>
          <a:bodyPr>
            <a:normAutofit lnSpcReduction="10000"/>
          </a:bodyPr>
          <a:lstStyle/>
          <a:p>
            <a:r>
              <a:rPr lang="en-GB" dirty="0">
                <a:solidFill>
                  <a:schemeClr val="bg1"/>
                </a:solidFill>
              </a:rPr>
              <a:t>This is critical analysis, but again in the broadest meaning.</a:t>
            </a:r>
          </a:p>
          <a:p>
            <a:endParaRPr lang="en-GB" sz="300" dirty="0">
              <a:solidFill>
                <a:schemeClr val="bg1"/>
              </a:solidFill>
            </a:endParaRPr>
          </a:p>
          <a:p>
            <a:r>
              <a:rPr lang="en-GB" dirty="0">
                <a:solidFill>
                  <a:schemeClr val="bg1"/>
                </a:solidFill>
              </a:rPr>
              <a:t>You are free to present what you discover about the passage in an original order.  Do not have to slavishly follow our outline of how to approach a passage from above.</a:t>
            </a:r>
          </a:p>
          <a:p>
            <a:endParaRPr lang="en-GB" sz="300" dirty="0">
              <a:solidFill>
                <a:schemeClr val="bg1"/>
              </a:solidFill>
            </a:endParaRPr>
          </a:p>
          <a:p>
            <a:r>
              <a:rPr lang="en-GB" dirty="0">
                <a:solidFill>
                  <a:schemeClr val="bg1"/>
                </a:solidFill>
              </a:rPr>
              <a:t>An essay style is good, but a line by line commentary is also allowed.</a:t>
            </a:r>
          </a:p>
          <a:p>
            <a:endParaRPr lang="en-GB" sz="300" dirty="0">
              <a:solidFill>
                <a:schemeClr val="bg1"/>
              </a:solidFill>
            </a:endParaRPr>
          </a:p>
          <a:p>
            <a:r>
              <a:rPr lang="en-GB" dirty="0">
                <a:solidFill>
                  <a:schemeClr val="bg1"/>
                </a:solidFill>
              </a:rPr>
              <a:t>Synthesise the research that you have done according to our guidelines above to make a coherent discussion of the interesting features of the passage. </a:t>
            </a:r>
          </a:p>
          <a:p>
            <a:endParaRPr lang="en-GB" dirty="0"/>
          </a:p>
        </p:txBody>
      </p:sp>
    </p:spTree>
    <p:extLst>
      <p:ext uri="{BB962C8B-B14F-4D97-AF65-F5344CB8AC3E}">
        <p14:creationId xmlns:p14="http://schemas.microsoft.com/office/powerpoint/2010/main" val="2574101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4" end="4"/>
                                            </p:txEl>
                                          </p:spTgt>
                                        </p:tgtEl>
                                        <p:attrNameLst>
                                          <p:attrName>style.visibility</p:attrName>
                                        </p:attrNameLst>
                                      </p:cBhvr>
                                      <p:to>
                                        <p:strVal val="visible"/>
                                      </p:to>
                                    </p:set>
                                    <p:animEffect transition="in" filter="fade">
                                      <p:cBhvr>
                                        <p:cTn id="10" dur="500"/>
                                        <p:tgtEl>
                                          <p:spTgt spid="3">
                                            <p:txEl>
                                              <p:pRg st="4" end="4"/>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Effect transition="in" filter="randombar(horizontal)">
                                      <p:cBhvr>
                                        <p:cTn id="1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136</TotalTime>
  <Words>795</Words>
  <Application>Microsoft Office PowerPoint</Application>
  <PresentationFormat>On-screen Show (4:3)</PresentationFormat>
  <Paragraphs>100</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Book Antiqua</vt:lpstr>
      <vt:lpstr>Lucida Sans</vt:lpstr>
      <vt:lpstr>Times New Roman</vt:lpstr>
      <vt:lpstr>Wingdings</vt:lpstr>
      <vt:lpstr>Wingdings 2</vt:lpstr>
      <vt:lpstr>Wingdings 3</vt:lpstr>
      <vt:lpstr>Apex</vt:lpstr>
      <vt:lpstr>Greek Oratory Advanced Greek prose</vt:lpstr>
      <vt:lpstr>PowerPoint Presentation</vt:lpstr>
      <vt:lpstr>PowerPoint Presentation</vt:lpstr>
      <vt:lpstr>Grammar, Lexicon, Style and Content</vt:lpstr>
      <vt:lpstr>Structural Issues</vt:lpstr>
      <vt:lpstr>Genre</vt:lpstr>
      <vt:lpstr>Historical/Social</vt:lpstr>
      <vt:lpstr>Writing your commentary</vt:lpstr>
      <vt:lpstr>Scholarly Commentaries</vt:lpstr>
      <vt:lpstr>Introduction</vt:lpstr>
      <vt:lpstr>Critical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Greek prose</dc:title>
  <dc:creator>Matt</dc:creator>
  <cp:lastModifiedBy>Matthew Cobb</cp:lastModifiedBy>
  <cp:revision>28</cp:revision>
  <dcterms:created xsi:type="dcterms:W3CDTF">2019-02-03T20:13:03Z</dcterms:created>
  <dcterms:modified xsi:type="dcterms:W3CDTF">2023-11-01T19:38:29Z</dcterms:modified>
</cp:coreProperties>
</file>