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15206E48-4918-C47C-7E0A-E53041A7B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DEC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3" name="Straight Connector 12">
            <a:extLst>
              <a:ext uri="{FF2B5EF4-FFF2-40B4-BE49-F238E27FC236}">
                <a16:creationId xmlns:a16="http://schemas.microsoft.com/office/drawing/2014/main" id="{39FCA7CA-BBF6-CA81-9D24-1ED6A84DA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11506196" y="637885"/>
            <a:ext cx="0" cy="5572418"/>
          </a:xfrm>
          <a:prstGeom prst="straightConnector1">
            <a:avLst/>
          </a:prstGeom>
          <a:noFill/>
          <a:ln w="12701" cap="flat">
            <a:solidFill>
              <a:srgbClr val="444742">
                <a:alpha val="50000"/>
              </a:srgbClr>
            </a:solidFill>
            <a:prstDash val="solid"/>
            <a:miter/>
          </a:ln>
        </p:spPr>
      </p:cxn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F77D01D4-AA30-34F5-0A68-F595F3F28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96333" y="768928"/>
            <a:ext cx="0" cy="4800600"/>
          </a:xfrm>
          <a:prstGeom prst="straightConnector1">
            <a:avLst/>
          </a:prstGeom>
          <a:noFill/>
          <a:ln w="12701" cap="flat">
            <a:solidFill>
              <a:srgbClr val="444742">
                <a:alpha val="75000"/>
              </a:srgbClr>
            </a:solidFill>
            <a:prstDash val="solid"/>
            <a:miter/>
          </a:ln>
        </p:spPr>
      </p:cxnSp>
      <p:sp>
        <p:nvSpPr>
          <p:cNvPr id="5" name="Picture Placeholder 9">
            <a:extLst>
              <a:ext uri="{FF2B5EF4-FFF2-40B4-BE49-F238E27FC236}">
                <a16:creationId xmlns:a16="http://schemas.microsoft.com/office/drawing/2014/main" id="{7299CF68-C492-DF74-FB92-3069EAAEE39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503865" y="1354134"/>
            <a:ext cx="5322886" cy="4481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254BD39-2941-AFEB-A8CC-C7ED49016F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831994"/>
            <a:ext cx="5897880" cy="4258955"/>
          </a:xfrm>
          <a:solidFill>
            <a:srgbClr val="EDECE9"/>
          </a:solidFill>
        </p:spPr>
        <p:txBody>
          <a:bodyPr lIns="182880" rIns="228600" bIns="91440"/>
          <a:lstStyle>
            <a:lvl1pPr algn="r">
              <a:lnSpc>
                <a:spcPct val="80000"/>
              </a:lnSpc>
              <a:defRPr sz="7200">
                <a:solidFill>
                  <a:srgbClr val="ED6845"/>
                </a:solidFill>
              </a:defRPr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A4248A61-0787-8142-16BA-658BC377FAF8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05433" y="5372813"/>
            <a:ext cx="2364949" cy="909114"/>
          </a:xfrm>
          <a:solidFill>
            <a:srgbClr val="EDECE9"/>
          </a:solidFill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1600" cap="all">
                <a:solidFill>
                  <a:srgbClr val="797C6D"/>
                </a:solidFill>
                <a:latin typeface="Oswald SemiBold"/>
              </a:defRPr>
            </a:lvl1pPr>
          </a:lstStyle>
          <a:p>
            <a:pPr lvl="0"/>
            <a:r>
              <a:rPr lang="ro-RO"/>
              <a:t>Faceți clic pentru a edita stilul de subtitlu coordonator</a:t>
            </a:r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AFE2881-5A80-34EE-F2D7-DCD3650E053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547524" y="612254"/>
            <a:ext cx="2070393" cy="518967"/>
          </a:xfrm>
          <a:solidFill>
            <a:srgbClr val="EDECE9"/>
          </a:solidFill>
        </p:spPr>
        <p:txBody>
          <a:bodyPr anchor="t"/>
          <a:lstStyle>
            <a:lvl1pPr algn="r">
              <a:defRPr sz="1050"/>
            </a:lvl1pPr>
          </a:lstStyle>
          <a:p>
            <a:pPr lvl="0"/>
            <a:endParaRPr lang="ro-RO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0DFC360-75BD-7CB2-06C1-DAF66B8DF7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897319" y="5229934"/>
            <a:ext cx="1223796" cy="365129"/>
          </a:xfrm>
          <a:solidFill>
            <a:srgbClr val="EDECE9"/>
          </a:solidFill>
        </p:spPr>
        <p:txBody>
          <a:bodyPr rIns="182880"/>
          <a:lstStyle>
            <a:lvl1pPr>
              <a:defRPr/>
            </a:lvl1pPr>
          </a:lstStyle>
          <a:p>
            <a:pPr lvl="0"/>
            <a:fld id="{DAED6813-E389-464A-84A1-ED9E2C374C81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00FB6D06-8713-B462-11FB-BAC8318266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201400" y="6029864"/>
            <a:ext cx="461433" cy="365129"/>
          </a:xfrm>
          <a:solidFill>
            <a:srgbClr val="EDECE9"/>
          </a:solidFill>
        </p:spPr>
        <p:txBody>
          <a:bodyPr/>
          <a:lstStyle>
            <a:lvl1pPr>
              <a:defRPr/>
            </a:lvl1pPr>
          </a:lstStyle>
          <a:p>
            <a:pPr lvl="0"/>
            <a:fld id="{12537DFD-DA1B-4B1C-95E0-42C9C8A31217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30033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EF76F-11F0-677A-0549-C96EB0A96E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2982" y="265724"/>
            <a:ext cx="10981139" cy="1325559"/>
          </a:xfrm>
          <a:noFill/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B9747-5767-837C-BE40-0DBAD063909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2982" y="1736180"/>
            <a:ext cx="10981139" cy="419886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437A4D1-D358-94FC-7E6A-9A6F759EE5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9BE8F17-C3B8-CD5E-FC88-55E2DB5CF6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1F8F20-C15C-49BC-88F0-AB0549C8B905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BBC157-1187-0AFF-AA41-A3328726B7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FF492B-3D5E-4830-9C1C-4F27D0558552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82829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4EBED5E7-10A2-BF0E-25BC-FAE2F7FE1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DEC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3" name="Straight Connector 7">
            <a:extLst>
              <a:ext uri="{FF2B5EF4-FFF2-40B4-BE49-F238E27FC236}">
                <a16:creationId xmlns:a16="http://schemas.microsoft.com/office/drawing/2014/main" id="{5454CB8E-CFAE-0DD8-15AC-797BFF64C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11502895" y="1090394"/>
            <a:ext cx="0" cy="4396006"/>
          </a:xfrm>
          <a:prstGeom prst="straightConnector1">
            <a:avLst/>
          </a:prstGeom>
          <a:noFill/>
          <a:ln w="12701" cap="flat">
            <a:solidFill>
              <a:srgbClr val="444742">
                <a:alpha val="75000"/>
              </a:srgbClr>
            </a:solidFill>
            <a:prstDash val="solid"/>
            <a:miter/>
          </a:ln>
        </p:spPr>
      </p:cxnSp>
      <p:sp>
        <p:nvSpPr>
          <p:cNvPr id="4" name="Picture Placeholder 12">
            <a:extLst>
              <a:ext uri="{FF2B5EF4-FFF2-40B4-BE49-F238E27FC236}">
                <a16:creationId xmlns:a16="http://schemas.microsoft.com/office/drawing/2014/main" id="{8EE8BE30-91E2-0CF1-B0BC-D75B8D0079D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-795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D0C4B02-2C9F-D52D-E9C2-661F07825B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33846" y="685800"/>
            <a:ext cx="6373669" cy="2743200"/>
          </a:xfrm>
          <a:solidFill>
            <a:srgbClr val="EDECE9"/>
          </a:solidFill>
        </p:spPr>
        <p:txBody>
          <a:bodyPr lIns="182880" bIns="91440"/>
          <a:lstStyle>
            <a:lvl1pPr>
              <a:lnSpc>
                <a:spcPct val="80000"/>
              </a:lnSpc>
              <a:defRPr sz="6800">
                <a:solidFill>
                  <a:srgbClr val="ED6845"/>
                </a:solidFill>
              </a:defRPr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0F20FC48-CF10-3E09-14BD-37C2C42EC727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7500457" y="5570287"/>
            <a:ext cx="4114800" cy="699516"/>
          </a:xfrm>
        </p:spPr>
        <p:txBody>
          <a:bodyPr anchor="b"/>
          <a:lstStyle>
            <a:lvl1pPr marL="0" indent="0" algn="r">
              <a:buNone/>
              <a:defRPr sz="1600" cap="all">
                <a:solidFill>
                  <a:srgbClr val="797C6D"/>
                </a:solidFill>
                <a:latin typeface="Oswald SemiBold"/>
              </a:defRPr>
            </a:lvl1pPr>
          </a:lstStyle>
          <a:p>
            <a:pPr lvl="0"/>
            <a:r>
              <a:rPr lang="ro-RO"/>
              <a:t>Faceți clic pentru a edita stilul de subtitlu coordonator</a:t>
            </a: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70F3719-7CFA-1676-5585-7919B52328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45718" y="508086"/>
            <a:ext cx="429374" cy="365129"/>
          </a:xfrm>
          <a:noFill/>
        </p:spPr>
        <p:txBody>
          <a:bodyPr/>
          <a:lstStyle>
            <a:lvl1pPr>
              <a:defRPr lang="en-US"/>
            </a:lvl1pPr>
          </a:lstStyle>
          <a:p>
            <a:pPr lvl="0"/>
            <a:fld id="{B7EA3CA1-3C52-45B1-BF00-3349903A5BC3}" type="slidenum">
              <a:t>‹#›</a:t>
            </a:fld>
            <a:endParaRPr lang="en-US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26094B97-9C1A-FC68-4655-B20B43DAD1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03659" y="508086"/>
            <a:ext cx="1203322" cy="365129"/>
          </a:xfrm>
          <a:solidFill>
            <a:srgbClr val="EDECE9"/>
          </a:solidFill>
        </p:spPr>
        <p:txBody>
          <a:bodyPr/>
          <a:lstStyle>
            <a:lvl1pPr algn="l">
              <a:defRPr lang="en-US"/>
            </a:lvl1pPr>
          </a:lstStyle>
          <a:p>
            <a:pPr lvl="0"/>
            <a:fld id="{12F57DA1-CD91-4D9A-B886-125BD07B39A2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10D4DF96-5D3F-48BE-BD36-69C0667B72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134606" y="612062"/>
            <a:ext cx="1487299" cy="478331"/>
          </a:xfrm>
          <a:solidFill>
            <a:srgbClr val="EDECE9"/>
          </a:solidFill>
        </p:spPr>
        <p:txBody>
          <a:bodyPr anchor="t"/>
          <a:lstStyle>
            <a:lvl1pPr algn="r">
              <a:defRPr lang="en-US" sz="1050"/>
            </a:lvl1pPr>
          </a:lstStyle>
          <a:p>
            <a:pPr lvl="0"/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771384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102E0999-3F4A-05AE-3AC0-7189991EB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DEC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3" name="Straight Connector 7">
            <a:extLst>
              <a:ext uri="{FF2B5EF4-FFF2-40B4-BE49-F238E27FC236}">
                <a16:creationId xmlns:a16="http://schemas.microsoft.com/office/drawing/2014/main" id="{59C40B1C-96B7-D97F-A624-504CB0C75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11502895" y="1033582"/>
            <a:ext cx="0" cy="4800290"/>
          </a:xfrm>
          <a:prstGeom prst="straightConnector1">
            <a:avLst/>
          </a:prstGeom>
          <a:noFill/>
          <a:ln w="12701" cap="flat">
            <a:solidFill>
              <a:srgbClr val="444742">
                <a:alpha val="75000"/>
              </a:srgbClr>
            </a:solidFill>
            <a:prstDash val="solid"/>
            <a:miter/>
          </a:ln>
        </p:spPr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748F0267-1D4D-00BB-60E1-BC9374727DE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7160" y="338328"/>
            <a:ext cx="8168636" cy="4462272"/>
          </a:xfrm>
          <a:noFill/>
        </p:spPr>
        <p:txBody>
          <a:bodyPr anchor="t"/>
          <a:lstStyle>
            <a:lvl1pPr>
              <a:lnSpc>
                <a:spcPct val="80000"/>
              </a:lnSpc>
              <a:defRPr sz="9600" spc="-100">
                <a:solidFill>
                  <a:srgbClr val="ED6845"/>
                </a:solidFill>
              </a:defRPr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BA4DBBD-FB57-896F-E0F9-DBFB0E22D04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534396" y="4754724"/>
            <a:ext cx="3084444" cy="1080299"/>
          </a:xfrm>
          <a:solidFill>
            <a:srgbClr val="EDECE9"/>
          </a:solidFill>
        </p:spPr>
        <p:txBody>
          <a:bodyPr anchor="b"/>
          <a:lstStyle>
            <a:lvl1pPr marL="0" indent="0" algn="r">
              <a:buNone/>
              <a:defRPr sz="1600" cap="all" spc="100">
                <a:solidFill>
                  <a:srgbClr val="6E7868"/>
                </a:solidFill>
                <a:latin typeface="Oswald SemiBold"/>
              </a:defRPr>
            </a:lvl1pPr>
          </a:lstStyle>
          <a:p>
            <a:pPr lvl="0"/>
            <a:r>
              <a:rPr lang="ro-RO"/>
              <a:t>Faceți clic pentru a edita stilul de subtitlu coordonator</a:t>
            </a: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32969B1-1B8E-B94F-E21D-9B6987AE1F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144000" y="447580"/>
            <a:ext cx="2477895" cy="586002"/>
          </a:xfrm>
          <a:noFill/>
        </p:spPr>
        <p:txBody>
          <a:bodyPr/>
          <a:lstStyle>
            <a:lvl1pPr algn="r">
              <a:defRPr sz="1050"/>
            </a:lvl1pPr>
          </a:lstStyle>
          <a:p>
            <a:pPr lvl="0"/>
            <a:endParaRPr lang="ro-RO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DFFB084-9CC3-E851-05D7-8827B2D7C9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noFill/>
        </p:spPr>
        <p:txBody>
          <a:bodyPr/>
          <a:lstStyle>
            <a:lvl1pPr>
              <a:defRPr/>
            </a:lvl1pPr>
          </a:lstStyle>
          <a:p>
            <a:pPr lvl="0"/>
            <a:fld id="{80E99485-6663-4F79-B7E9-0EE1B1F0DCB5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88442DF-7D55-FAEB-C9D8-6EEAD18AFB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noFill/>
        </p:spPr>
        <p:txBody>
          <a:bodyPr/>
          <a:lstStyle>
            <a:lvl1pPr>
              <a:defRPr/>
            </a:lvl1pPr>
          </a:lstStyle>
          <a:p>
            <a:pPr lvl="0"/>
            <a:fld id="{AAF77462-B6A1-4D0D-9550-DAD583D929D0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1102213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5C2C24F3-0CF4-B354-3E7D-FEE5CB0F4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D684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B286"/>
              </a:solidFill>
              <a:uFillTx/>
              <a:latin typeface="Univers Condensed Light"/>
            </a:endParaRPr>
          </a:p>
        </p:txBody>
      </p:sp>
      <p:cxnSp>
        <p:nvCxnSpPr>
          <p:cNvPr id="3" name="Straight Connector 7">
            <a:extLst>
              <a:ext uri="{FF2B5EF4-FFF2-40B4-BE49-F238E27FC236}">
                <a16:creationId xmlns:a16="http://schemas.microsoft.com/office/drawing/2014/main" id="{861C9E53-36D1-9E32-9AF3-1624F07D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926296" y="6172181"/>
            <a:ext cx="10326758" cy="0"/>
          </a:xfrm>
          <a:prstGeom prst="straightConnector1">
            <a:avLst/>
          </a:prstGeom>
          <a:noFill/>
          <a:ln w="12701" cap="flat">
            <a:solidFill>
              <a:srgbClr val="EDECE9">
                <a:alpha val="47000"/>
              </a:srgbClr>
            </a:solidFill>
            <a:prstDash val="solid"/>
            <a:miter/>
          </a:ln>
        </p:spPr>
      </p:cxnSp>
      <p:sp>
        <p:nvSpPr>
          <p:cNvPr id="4" name="Title 8">
            <a:extLst>
              <a:ext uri="{FF2B5EF4-FFF2-40B4-BE49-F238E27FC236}">
                <a16:creationId xmlns:a16="http://schemas.microsoft.com/office/drawing/2014/main" id="{56A20B9D-6F57-85CE-047D-35A49E9527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8016" y="365760"/>
            <a:ext cx="11534790" cy="5525655"/>
          </a:xfrm>
          <a:noFill/>
        </p:spPr>
        <p:txBody>
          <a:bodyPr anchor="t"/>
          <a:lstStyle>
            <a:lvl1pPr>
              <a:defRPr lang="en-US" sz="11500">
                <a:solidFill>
                  <a:srgbClr val="ED6845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2288B-887C-E817-9BE3-133E67712D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solidFill>
            <a:srgbClr val="ED6845"/>
          </a:solidFill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2E2EE85-CB1E-2108-5192-96DCDDCBA0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solidFill>
            <a:srgbClr val="ED6845"/>
          </a:solidFill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</a:lstStyle>
          <a:p>
            <a:pPr lvl="0"/>
            <a:fld id="{0F117E68-13A9-404F-B673-56EDED1947E4}" type="datetime1">
              <a:rPr lang="en-US"/>
              <a:pPr lvl="0"/>
              <a:t>8/14/2026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295231E-AC99-E90A-2BA0-9EBD71F9DB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solidFill>
            <a:srgbClr val="ED6845"/>
          </a:solidFill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</a:lstStyle>
          <a:p>
            <a:pPr lvl="0"/>
            <a:fld id="{1E8A33EF-2BB7-45BD-92E1-26D0A20E408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427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72C31FC6-C83E-FDDF-8455-A791772B7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D8D6C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8A4F"/>
              </a:solidFill>
              <a:uFillTx/>
              <a:latin typeface="Univers Condensed Light"/>
            </a:endParaRPr>
          </a:p>
        </p:txBody>
      </p:sp>
      <p:cxnSp>
        <p:nvCxnSpPr>
          <p:cNvPr id="3" name="Straight Connector 8">
            <a:extLst>
              <a:ext uri="{FF2B5EF4-FFF2-40B4-BE49-F238E27FC236}">
                <a16:creationId xmlns:a16="http://schemas.microsoft.com/office/drawing/2014/main" id="{7B9B20B0-4C8D-457E-D88F-BE1EFDC0D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1321902" y="685800"/>
            <a:ext cx="10184294" cy="0"/>
          </a:xfrm>
          <a:prstGeom prst="straightConnector1">
            <a:avLst/>
          </a:prstGeom>
          <a:noFill/>
          <a:ln w="12701" cap="flat">
            <a:solidFill>
              <a:srgbClr val="444742">
                <a:alpha val="75000"/>
              </a:srgbClr>
            </a:solidFill>
            <a:prstDash val="solid"/>
            <a:miter/>
          </a:ln>
        </p:spPr>
      </p:cxnSp>
      <p:sp>
        <p:nvSpPr>
          <p:cNvPr id="4" name="Rectangle 7">
            <a:extLst>
              <a:ext uri="{FF2B5EF4-FFF2-40B4-BE49-F238E27FC236}">
                <a16:creationId xmlns:a16="http://schemas.microsoft.com/office/drawing/2014/main" id="{1F026558-A369-C654-2A98-1A0C861E2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3"/>
            <a:ext cx="7467593" cy="481409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Condensed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668FA41-2E60-6F78-B670-10455C1876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 rot="16200004">
            <a:off x="-1406174" y="2720395"/>
            <a:ext cx="5645423" cy="2494309"/>
          </a:xfrm>
          <a:solidFill>
            <a:srgbClr val="D8D6CF"/>
          </a:solidFill>
        </p:spPr>
        <p:txBody>
          <a:bodyPr anchor="t"/>
          <a:lstStyle>
            <a:lvl1pPr>
              <a:defRPr lang="en-US" sz="12000">
                <a:solidFill>
                  <a:srgbClr val="F48A56"/>
                </a:solidFill>
              </a:defRPr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60256AB-04CC-416E-F895-E6FDE416A8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86413" y="569844"/>
            <a:ext cx="1470995" cy="541699"/>
          </a:xfrm>
          <a:solidFill>
            <a:srgbClr val="D8D6CF"/>
          </a:solidFill>
        </p:spPr>
        <p:txBody>
          <a:bodyPr anchor="t"/>
          <a:lstStyle>
            <a:lvl1pPr>
              <a:defRPr sz="1050"/>
            </a:lvl1pPr>
          </a:lstStyle>
          <a:p>
            <a:pPr lvl="0"/>
            <a:endParaRPr lang="ro-RO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F876988-457A-57A5-F6BA-08443705680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410193" y="2743200"/>
            <a:ext cx="6096003" cy="3467093"/>
          </a:xfrm>
        </p:spPr>
        <p:txBody>
          <a:bodyPr/>
          <a:lstStyle>
            <a:lvl1pPr marL="342900" indent="-342900">
              <a:buClr>
                <a:srgbClr val="F48A56"/>
              </a:buClr>
              <a:buFont typeface="Oswald SemiBold"/>
              <a:buAutoNum type="arabicPeriod"/>
              <a:defRPr sz="1800"/>
            </a:lvl1pPr>
            <a:lvl2pPr marL="800100" indent="-342900">
              <a:buClr>
                <a:srgbClr val="F48A56"/>
              </a:buClr>
              <a:buFont typeface="Oswald SemiBold"/>
              <a:buAutoNum type="arabicPeriod"/>
              <a:defRPr sz="1600"/>
            </a:lvl2pPr>
            <a:lvl3pPr marL="1257300" indent="-342900">
              <a:buClr>
                <a:srgbClr val="F48A56"/>
              </a:buClr>
              <a:buFont typeface="Oswald SemiBold"/>
              <a:buAutoNum type="arabicPeriod"/>
              <a:defRPr/>
            </a:lvl3pPr>
            <a:lvl4pPr>
              <a:buClr>
                <a:srgbClr val="F48A56"/>
              </a:buClr>
              <a:buFont typeface="Oswald SemiBold"/>
              <a:buAutoNum type="arabicPeriod"/>
              <a:defRPr/>
            </a:lvl4pPr>
            <a:lvl5pPr>
              <a:buClr>
                <a:srgbClr val="F48A56"/>
              </a:buClr>
              <a:buFont typeface="Oswald SemiBold"/>
              <a:buAutoNum type="arabicPeriod"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499DDCFB-D1A6-CC64-9718-43E9FF3C74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900455" y="413628"/>
            <a:ext cx="1256742" cy="545503"/>
          </a:xfrm>
          <a:solidFill>
            <a:srgbClr val="D8D6CF"/>
          </a:solidFill>
        </p:spPr>
        <p:txBody>
          <a:bodyPr/>
          <a:lstStyle>
            <a:lvl1pPr>
              <a:defRPr/>
            </a:lvl1pPr>
          </a:lstStyle>
          <a:p>
            <a:pPr lvl="0"/>
            <a:fld id="{2161DF2F-ED72-4D4A-9F4A-F8DA48DC4399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9439ADF-BB65-6568-054E-95AB770739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57197" y="413628"/>
            <a:ext cx="429374" cy="545503"/>
          </a:xfrm>
          <a:solidFill>
            <a:srgbClr val="D8D6CF"/>
          </a:solidFill>
        </p:spPr>
        <p:txBody>
          <a:bodyPr/>
          <a:lstStyle>
            <a:lvl1pPr>
              <a:defRPr/>
            </a:lvl1pPr>
          </a:lstStyle>
          <a:p>
            <a:pPr lvl="0"/>
            <a:fld id="{B0017E94-E0F4-480B-A62C-21767A2BF262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97329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21B50D19-AA96-4541-2770-634F67140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D8D6C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8A4F"/>
              </a:solidFill>
              <a:uFillTx/>
              <a:latin typeface="Univers Condensed Light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DEB01088-D2B7-D416-96F2-B83AD48A0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0" y="3415503"/>
            <a:ext cx="10820396" cy="344249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Condensed Light"/>
            </a:endParaRPr>
          </a:p>
        </p:txBody>
      </p:sp>
      <p:cxnSp>
        <p:nvCxnSpPr>
          <p:cNvPr id="4" name="Straight Connector 8">
            <a:extLst>
              <a:ext uri="{FF2B5EF4-FFF2-40B4-BE49-F238E27FC236}">
                <a16:creationId xmlns:a16="http://schemas.microsoft.com/office/drawing/2014/main" id="{3E3A0185-ECF6-BBD1-C135-08F2FFDFB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V="1">
            <a:off x="11506196" y="1113181"/>
            <a:ext cx="0" cy="1704012"/>
          </a:xfrm>
          <a:prstGeom prst="straightConnector1">
            <a:avLst/>
          </a:prstGeom>
          <a:noFill/>
          <a:ln w="12701" cap="flat">
            <a:solidFill>
              <a:srgbClr val="444742">
                <a:alpha val="75000"/>
              </a:srgbClr>
            </a:solidFill>
            <a:prstDash val="solid"/>
            <a:miter/>
          </a:ln>
        </p:spPr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3E83CABF-35FD-4DD0-15D7-EC7B230F6C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6304" y="182880"/>
            <a:ext cx="7930892" cy="2238588"/>
          </a:xfrm>
          <a:noFill/>
        </p:spPr>
        <p:txBody>
          <a:bodyPr anchor="t"/>
          <a:lstStyle>
            <a:lvl1pPr>
              <a:defRPr lang="en-US" sz="12000" spc="-50">
                <a:solidFill>
                  <a:srgbClr val="F48A56"/>
                </a:solidFill>
              </a:defRPr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0DF7140-B42C-8470-D2E5-24F38F9F40B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804943" y="3840480"/>
            <a:ext cx="6543921" cy="2536463"/>
          </a:xfrm>
        </p:spPr>
        <p:txBody>
          <a:bodyPr/>
          <a:lstStyle>
            <a:lvl1pPr marL="342900" indent="-342900">
              <a:buClr>
                <a:srgbClr val="F48A56"/>
              </a:buClr>
              <a:buFont typeface="Oswald SemiBold"/>
              <a:buAutoNum type="arabicPeriod"/>
              <a:defRPr sz="1800"/>
            </a:lvl1pPr>
            <a:lvl2pPr marL="800100" indent="-342900">
              <a:buClr>
                <a:srgbClr val="F48A56"/>
              </a:buClr>
              <a:buFont typeface="Oswald SemiBold"/>
              <a:buAutoNum type="arabicPeriod"/>
              <a:defRPr sz="1600"/>
            </a:lvl2pPr>
            <a:lvl3pPr marL="1257300" indent="-342900">
              <a:buClr>
                <a:srgbClr val="F48A56"/>
              </a:buClr>
              <a:buFont typeface="Oswald SemiBold"/>
              <a:buAutoNum type="arabicPeriod"/>
              <a:defRPr/>
            </a:lvl3pPr>
            <a:lvl4pPr>
              <a:buClr>
                <a:srgbClr val="F48A56"/>
              </a:buClr>
              <a:buFont typeface="Oswald SemiBold"/>
              <a:buAutoNum type="arabicPeriod"/>
              <a:defRPr/>
            </a:lvl4pPr>
            <a:lvl5pPr>
              <a:buClr>
                <a:srgbClr val="F48A56"/>
              </a:buClr>
              <a:buFont typeface="Oswald SemiBold"/>
              <a:buAutoNum type="arabicPeriod"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9E7790C-B69F-8379-E577-10595403B8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134615" y="612382"/>
            <a:ext cx="1484226" cy="479355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pPr lvl="0"/>
            <a:endParaRPr lang="ro-RO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5253817A-5F6E-AA53-B42A-5A2FD5EFAB4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933511" y="2756696"/>
            <a:ext cx="1256742" cy="423824"/>
          </a:xfrm>
          <a:solidFill>
            <a:srgbClr val="D8D6CF"/>
          </a:solidFill>
        </p:spPr>
        <p:txBody>
          <a:bodyPr/>
          <a:lstStyle>
            <a:lvl1pPr>
              <a:defRPr/>
            </a:lvl1pPr>
          </a:lstStyle>
          <a:p>
            <a:pPr lvl="0"/>
            <a:fld id="{6041F571-26C5-4AB4-8838-FED1C12A5D9F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3521B8F-F600-9134-0DC2-E4A4381284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210544" y="2756696"/>
            <a:ext cx="429374" cy="423824"/>
          </a:xfrm>
          <a:solidFill>
            <a:srgbClr val="D8D6CF"/>
          </a:solidFill>
        </p:spPr>
        <p:txBody>
          <a:bodyPr/>
          <a:lstStyle>
            <a:lvl1pPr>
              <a:defRPr/>
            </a:lvl1pPr>
          </a:lstStyle>
          <a:p>
            <a:pPr lvl="0"/>
            <a:fld id="{7EFA238C-9F1E-48E0-94E8-48A235BF9239}" type="slidenum">
              <a:t>‹#›</a:t>
            </a:fld>
            <a:endParaRPr lang="ro-RO"/>
          </a:p>
        </p:txBody>
      </p:sp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0B0608A5-DAD4-9EBB-81A2-14785E72586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762996" y="3415503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80670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B5061-F7C6-18DA-348C-A2C3926B78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2057400"/>
            <a:ext cx="3429000" cy="1868558"/>
          </a:xfrm>
          <a:noFill/>
        </p:spPr>
        <p:txBody>
          <a:bodyPr anchor="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43D43-DD9F-2CB4-A5EA-F4C38A72225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86400" y="2057400"/>
            <a:ext cx="4648196" cy="27432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6E4659C-2F4A-0E91-8A77-857A5A05BA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5E79D2-9E64-7496-AAA7-514EDA822B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78AC17-B873-4331-B63B-7384DE207671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F7619-29F0-5DEF-B88C-DC7A41EEC0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2331D6-7275-4D2D-B87E-7B3B70D17739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20131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23613-31C0-FA77-B668-148EFC76E6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1031918"/>
            <a:ext cx="3968496" cy="1494842"/>
          </a:xfrm>
          <a:noFill/>
        </p:spPr>
        <p:txBody>
          <a:bodyPr anchor="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97AB6-B7BD-A52A-CB61-746712CB531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90016" y="1001862"/>
            <a:ext cx="6416180" cy="468331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FF92489-66F6-B78F-EFEC-B729084066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9ADC9A-C48F-EE50-EA59-DB7229AFEA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058400" y="6029864"/>
            <a:ext cx="117957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4F76B38-A9AF-4BB1-AA1F-3E182E694077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6901D-54BF-24C3-EA93-644F410F3A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08F6EE-4141-4677-945E-716501C8B48F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12647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0">
            <a:extLst>
              <a:ext uri="{FF2B5EF4-FFF2-40B4-BE49-F238E27FC236}">
                <a16:creationId xmlns:a16="http://schemas.microsoft.com/office/drawing/2014/main" id="{168A7B7F-11AB-4A76-98B9-84548A40C43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3124203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487C4F9-2D77-08FB-5459-B87517ABD6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38403" y="0"/>
            <a:ext cx="7391396" cy="1207008"/>
          </a:xfrm>
        </p:spPr>
        <p:txBody>
          <a:bodyPr lIns="137160" tIns="137160" bIns="91440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28A684-75AB-E2FE-6D76-42B395E28E3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733796" y="1367622"/>
            <a:ext cx="7929009" cy="447755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cxnSp>
        <p:nvCxnSpPr>
          <p:cNvPr id="5" name="Straight Connector 9">
            <a:extLst>
              <a:ext uri="{FF2B5EF4-FFF2-40B4-BE49-F238E27FC236}">
                <a16:creationId xmlns:a16="http://schemas.microsoft.com/office/drawing/2014/main" id="{01F9BC11-EC94-90C8-CC36-0E0336E30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3810003" y="6210303"/>
            <a:ext cx="7696193" cy="0"/>
          </a:xfrm>
          <a:prstGeom prst="straightConnector1">
            <a:avLst/>
          </a:prstGeom>
          <a:noFill/>
          <a:ln w="12701" cap="flat">
            <a:solidFill>
              <a:srgbClr val="444742">
                <a:alpha val="50000"/>
              </a:srgbClr>
            </a:solidFill>
            <a:prstDash val="solid"/>
            <a:miter/>
          </a:ln>
        </p:spPr>
      </p:cxn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86BFE8-F409-F0F4-C708-0A28CDDCB6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657600" y="6029864"/>
            <a:ext cx="2024545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51F0ECC-CCA8-8AD1-902C-368A6170ED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058400" y="6029864"/>
            <a:ext cx="117957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F8EEA0D-3881-43C4-9627-638675A06A21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156C01E-C918-569D-6C49-A9760B4907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C5F7DB-FDFE-450B-A568-C4CDBA92FC9D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75483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0">
            <a:extLst>
              <a:ext uri="{FF2B5EF4-FFF2-40B4-BE49-F238E27FC236}">
                <a16:creationId xmlns:a16="http://schemas.microsoft.com/office/drawing/2014/main" id="{AE9B508B-7E44-E560-AB98-85BA3C9573F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5486400" cy="55625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E32A5FC-EF6C-26D1-AD01-B6B827F5C7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063316" y="0"/>
            <a:ext cx="4385480" cy="1796128"/>
          </a:xfrm>
        </p:spPr>
        <p:txBody>
          <a:bodyPr lIns="137160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81040FF-2819-A432-302A-31B7CCF7763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55056" y="1965283"/>
            <a:ext cx="4859990" cy="373287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B0C6E-D898-D24B-6540-C8335EBCF4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8AEAAE24-7E26-A1F2-ED81-44BEA85495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BF3EF4-04F9-4836-B9E0-73DEADD191C3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890E91F-0DB6-E317-B7EA-E664356DB3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EA073D-3B35-4AA9-A6B7-49563298D93C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589284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82C13-F88C-DB30-76B1-7D792117C7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499472"/>
            <a:ext cx="3625440" cy="1474689"/>
          </a:xfrm>
          <a:noFill/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F602D-10BA-1B64-2D00-0DFF0005BEF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5433" y="2124224"/>
            <a:ext cx="3567403" cy="34887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Picture Placeholder 15">
            <a:extLst>
              <a:ext uri="{FF2B5EF4-FFF2-40B4-BE49-F238E27FC236}">
                <a16:creationId xmlns:a16="http://schemas.microsoft.com/office/drawing/2014/main" id="{E460F468-C502-23F8-0812-E57F1DBF078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800600" y="0"/>
            <a:ext cx="7391396" cy="55625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DD1D3-2588-3563-35F9-8C3AD23157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6F641D7-CE33-17C0-C82F-B7EEA8DCDBB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058400" y="6029864"/>
            <a:ext cx="117957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BCA1DE0-8021-43BD-B775-82D3EB94604E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52DB881-CA60-F3F9-55DA-06D0251897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238204" y="6029864"/>
            <a:ext cx="42937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D08EADA-3F85-4224-9A44-96CED703F3AE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68966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D7D82-401F-6E85-6383-988EB92093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430051"/>
            <a:ext cx="4939003" cy="1166271"/>
          </a:xfrm>
          <a:noFill/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10FCE-0CDC-05A3-6CE7-6B1701A8F0C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5433" y="1746787"/>
            <a:ext cx="5776895" cy="396940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Picture Placeholder 15">
            <a:extLst>
              <a:ext uri="{FF2B5EF4-FFF2-40B4-BE49-F238E27FC236}">
                <a16:creationId xmlns:a16="http://schemas.microsoft.com/office/drawing/2014/main" id="{0945C44C-B64D-9254-106A-8DF7829386B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391396" y="0"/>
            <a:ext cx="4800600" cy="55625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E663FA-C460-50DD-31AB-104BDDFA1D8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C12D7F7-20A9-EDC9-00D3-E3D22A0B0E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058400" y="6029864"/>
            <a:ext cx="117957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8976BE9-1661-4B2B-8610-7E262905AB4D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B7148D8-D809-BF58-C200-A8B7E76605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238204" y="6029864"/>
            <a:ext cx="429374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96EA886-5346-48B8-90FC-73193147820B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79891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0">
            <a:extLst>
              <a:ext uri="{FF2B5EF4-FFF2-40B4-BE49-F238E27FC236}">
                <a16:creationId xmlns:a16="http://schemas.microsoft.com/office/drawing/2014/main" id="{4A8F0EFF-2647-2864-1EB8-935C9A067D4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784859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0A2AF37-5586-D26A-6CC0-4BAAEB19BA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50458" y="0"/>
            <a:ext cx="4142826" cy="1978679"/>
          </a:xfrm>
        </p:spPr>
        <p:txBody>
          <a:bodyPr lIns="137160"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51BFBE-F561-C9C7-58DB-9D883E83E8A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442198" y="2112977"/>
            <a:ext cx="3151086" cy="36782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80942-306B-545F-FA16-25EDD01AC1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439911" y="6029864"/>
            <a:ext cx="1911095" cy="365129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2D4A288-D3C3-B6DE-3CBA-5D7C9FC67B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351008" y="6029864"/>
            <a:ext cx="890076" cy="365129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fld id="{FE56E606-45C7-4DCA-8893-9D2D9EB301A0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EE34E23-D823-DCD0-CD05-E515DE58CB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noFill/>
        </p:spPr>
        <p:txBody>
          <a:bodyPr/>
          <a:lstStyle>
            <a:lvl1pPr>
              <a:defRPr/>
            </a:lvl1pPr>
          </a:lstStyle>
          <a:p>
            <a:pPr lvl="0"/>
            <a:fld id="{B6168317-793E-4041-A9B8-BD253F4BD5CF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31571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4">
            <a:extLst>
              <a:ext uri="{FF2B5EF4-FFF2-40B4-BE49-F238E27FC236}">
                <a16:creationId xmlns:a16="http://schemas.microsoft.com/office/drawing/2014/main" id="{E6324E76-7832-2703-43E3-AE250CF65B4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27D954B-5F92-63C2-C53F-7390F0FA41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1001377"/>
            <a:ext cx="3601117" cy="1362456"/>
          </a:xfrm>
          <a:noFill/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05C5A9B-D06E-6F8E-36B6-37047FFA9AD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3504" y="2496851"/>
            <a:ext cx="3601117" cy="23037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B451F-5042-BA63-F59E-A51D1B9E03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3504" y="503240"/>
            <a:ext cx="1907795" cy="365129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8E22D8D6-47EF-ABBB-9B88-CF16AEF5BF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03504" y="4800600"/>
            <a:ext cx="1256742" cy="365129"/>
          </a:xfrm>
          <a:noFill/>
        </p:spPr>
        <p:txBody>
          <a:bodyPr/>
          <a:lstStyle>
            <a:lvl1pPr algn="l">
              <a:defRPr/>
            </a:lvl1pPr>
          </a:lstStyle>
          <a:p>
            <a:pPr lvl="0"/>
            <a:fld id="{F00814B1-675A-459A-BB7B-5D6D6E6A34FC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694FECC-3E6C-07FC-0C6A-747148AC37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947638" y="4800600"/>
            <a:ext cx="429374" cy="365129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fld id="{C3C4CC57-AFD5-41F5-8D24-6355ED0B9827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892685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A22A3-B6D6-E9F2-B1CF-82F935241C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4673955"/>
            <a:ext cx="3154679" cy="1287914"/>
          </a:xfrm>
          <a:noFill/>
        </p:spPr>
        <p:txBody>
          <a:bodyPr anchor="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5">
            <a:extLst>
              <a:ext uri="{FF2B5EF4-FFF2-40B4-BE49-F238E27FC236}">
                <a16:creationId xmlns:a16="http://schemas.microsoft.com/office/drawing/2014/main" id="{3B720B85-22B2-A76B-174F-ABFD6275887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FC9D339-A084-88C1-81A8-09E4B3013A4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114800" y="4647063"/>
            <a:ext cx="7552111" cy="138281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3D7848-3A70-99CC-EA21-A639CF3DC8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noFill/>
        </p:spPr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B8950A1-085C-86A6-1778-6F8A848EEE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058400" y="6029864"/>
            <a:ext cx="1179576" cy="365129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fld id="{AEF18C2E-941A-47AD-875B-84CB92C04D1E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54E11C9-412F-687F-7570-3538C0E96A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237546" y="6029864"/>
            <a:ext cx="429374" cy="365129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fld id="{ACA558E4-8FC2-41B8-BD40-51D3E22AD943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93521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0743B-9E02-59F2-F3C7-2564FD4BD6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337066"/>
            <a:ext cx="6787902" cy="845929"/>
          </a:xfrm>
        </p:spPr>
        <p:txBody>
          <a:bodyPr tIns="91440" bIns="91440"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CFF078A-BB65-9043-A35B-3F61260F76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705469" y="637702"/>
            <a:ext cx="1907795" cy="365129"/>
          </a:xfrm>
        </p:spPr>
        <p:txBody>
          <a:bodyPr anchor="t"/>
          <a:lstStyle>
            <a:lvl1pPr algn="r">
              <a:defRPr/>
            </a:lvl1pPr>
          </a:lstStyle>
          <a:p>
            <a:pPr lvl="0"/>
            <a:endParaRPr lang="ro-RO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752E48ED-50C9-82CE-C4EB-04CBAAFB40F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1371600"/>
            <a:ext cx="7391406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AB78EC6-6C93-98AF-1EA5-BAAA5C8A890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966161" y="1266736"/>
            <a:ext cx="2894798" cy="476312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E0591BD4-C742-84F9-DA9C-48B36CE697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6603A8-7131-4706-86E7-B37606CB8209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0117858-5985-1405-C741-D23816A250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3582BB-E57B-4D62-859A-CDFF47A7029E}" type="slidenum">
              <a:t>‹#›</a:t>
            </a:fld>
            <a:endParaRPr lang="ro-RO"/>
          </a:p>
        </p:txBody>
      </p: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324A15F8-0B46-0BBE-84F6-359C4BC16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11502703" y="1028700"/>
            <a:ext cx="0" cy="4800600"/>
          </a:xfrm>
          <a:prstGeom prst="straightConnector1">
            <a:avLst/>
          </a:prstGeom>
          <a:noFill/>
          <a:ln w="12701" cap="flat">
            <a:solidFill>
              <a:srgbClr val="444742">
                <a:alpha val="50000"/>
              </a:srgbClr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2127227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0">
            <a:extLst>
              <a:ext uri="{FF2B5EF4-FFF2-40B4-BE49-F238E27FC236}">
                <a16:creationId xmlns:a16="http://schemas.microsoft.com/office/drawing/2014/main" id="{54D0EBD9-5975-FB27-F734-57D73597B4F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4800600" cy="482237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3CB426C-8F0A-D2FC-3400-A32069D05D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02081" y="4374096"/>
            <a:ext cx="3897904" cy="1380817"/>
          </a:xfrm>
        </p:spPr>
        <p:txBody>
          <a:bodyPr lIns="137160" tIns="137160" anchor="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876709F-8CA4-15D7-E95C-4D73EE126FC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389519" y="685800"/>
            <a:ext cx="5430886" cy="520498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4F646-439D-5DD4-2630-71C07D5242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2973" y="6029864"/>
            <a:ext cx="1911095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8E26B02-2EFA-7991-139F-51167A3F30F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058400" y="6029864"/>
            <a:ext cx="1179576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9AE92D7-A913-43BD-B583-FA19E1F9FBC6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A9516F1-31C9-DD18-6A31-0ECA049476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1B9D2D-BA50-4FFE-920B-845FFFC63A39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907186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9D6109E7-8119-A963-887B-C8A7C64E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DEC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Condensed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B744A41-8741-F2FA-DF12-C88CFDF5FA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00600" y="5149123"/>
            <a:ext cx="6861108" cy="842528"/>
          </a:xfrm>
          <a:noFill/>
        </p:spPr>
        <p:txBody>
          <a:bodyPr anchor="t"/>
          <a:lstStyle>
            <a:lvl1pPr algn="r">
              <a:defRPr>
                <a:solidFill>
                  <a:srgbClr val="ED6845"/>
                </a:solidFill>
              </a:defRPr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327C3-2BAA-FAAC-CF20-0794620CBF7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4193" y="120764"/>
            <a:ext cx="10723004" cy="4260399"/>
          </a:xfrm>
        </p:spPr>
        <p:txBody>
          <a:bodyPr lIns="0" tIns="0" rIns="0" bIns="0" anchor="b"/>
          <a:lstStyle>
            <a:lvl1pPr marL="0" indent="0">
              <a:buNone/>
              <a:defRPr lang="en-US" sz="28000" spc="-200">
                <a:solidFill>
                  <a:srgbClr val="9FA295"/>
                </a:solidFill>
                <a:latin typeface="Oswald SemiBold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FB69-A529-59AF-109F-F4B65B37FF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5433" y="6029864"/>
            <a:ext cx="2137766" cy="365129"/>
          </a:xfrm>
          <a:noFill/>
        </p:spPr>
        <p:txBody>
          <a:bodyPr/>
          <a:lstStyle>
            <a:lvl1pPr>
              <a:defRPr b="0"/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1A2EF43-3DC0-1CD2-F4F4-DE3E69C7EA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noFill/>
        </p:spPr>
        <p:txBody>
          <a:bodyPr/>
          <a:lstStyle>
            <a:lvl1pPr>
              <a:defRPr/>
            </a:lvl1pPr>
          </a:lstStyle>
          <a:p>
            <a:pPr lvl="0"/>
            <a:fld id="{AE8872F2-038E-4461-A35D-CD762CBEF5DA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72B8CCE-DED2-1E62-33BB-A137D71D5F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noFill/>
        </p:spPr>
        <p:txBody>
          <a:bodyPr/>
          <a:lstStyle>
            <a:lvl1pPr>
              <a:defRPr/>
            </a:lvl1pPr>
          </a:lstStyle>
          <a:p>
            <a:pPr lvl="0"/>
            <a:fld id="{BB3C5257-A80D-4D50-BCA1-ACBDEE09CCF4}" type="slidenum">
              <a:t>‹#›</a:t>
            </a:fld>
            <a:endParaRPr lang="ro-RO"/>
          </a:p>
        </p:txBody>
      </p:sp>
      <p:cxnSp>
        <p:nvCxnSpPr>
          <p:cNvPr id="8" name="Straight Connector 8">
            <a:extLst>
              <a:ext uri="{FF2B5EF4-FFF2-40B4-BE49-F238E27FC236}">
                <a16:creationId xmlns:a16="http://schemas.microsoft.com/office/drawing/2014/main" id="{7E0152A8-DB35-CDE9-F25E-FFFDF0C1F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11503590" y="675860"/>
            <a:ext cx="0" cy="4184294"/>
          </a:xfrm>
          <a:prstGeom prst="straightConnector1">
            <a:avLst/>
          </a:prstGeom>
          <a:noFill/>
          <a:ln w="12701" cap="flat">
            <a:solidFill>
              <a:srgbClr val="444742">
                <a:alpha val="75000"/>
              </a:srgbClr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0883563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A6D5FC1A-3735-B233-986A-F27FAB40D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8B99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8A4F"/>
              </a:solidFill>
              <a:uFillTx/>
              <a:latin typeface="Univers Condensed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C7C125C-F010-8B64-AA38-4694B34C28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5433" y="-785195"/>
            <a:ext cx="10981139" cy="640080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550C9F-D102-CD26-61D4-C7BEBC79F3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37925" y="1649897"/>
            <a:ext cx="10169920" cy="4949683"/>
          </a:xfr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lang="en-US" sz="7200" cap="all" spc="-100">
                <a:solidFill>
                  <a:srgbClr val="ED6845"/>
                </a:solidFill>
                <a:latin typeface="Oswald SemiBold"/>
              </a:defRPr>
            </a:lvl1pPr>
          </a:lstStyle>
          <a:p>
            <a:pPr lvl="0"/>
            <a:r>
              <a:rPr lang="en-US"/>
              <a:t>Click to edit statement</a:t>
            </a:r>
          </a:p>
        </p:txBody>
      </p:sp>
      <p:cxnSp>
        <p:nvCxnSpPr>
          <p:cNvPr id="5" name="Straight Connector 8">
            <a:extLst>
              <a:ext uri="{FF2B5EF4-FFF2-40B4-BE49-F238E27FC236}">
                <a16:creationId xmlns:a16="http://schemas.microsoft.com/office/drawing/2014/main" id="{0BE164C0-5012-5872-9E0F-9E1AC713D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926296" y="685800"/>
            <a:ext cx="10326758" cy="0"/>
          </a:xfrm>
          <a:prstGeom prst="straightConnector1">
            <a:avLst/>
          </a:prstGeom>
          <a:noFill/>
          <a:ln w="12701" cap="flat">
            <a:solidFill>
              <a:srgbClr val="FFFFFF">
                <a:alpha val="47000"/>
              </a:srgbClr>
            </a:solidFill>
            <a:prstDash val="solid"/>
            <a:miter/>
          </a:ln>
        </p:spPr>
      </p:cxn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DDDD360-B6B5-1109-3F2C-3AA98610DF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5433" y="501228"/>
            <a:ext cx="1907795" cy="365129"/>
          </a:xfrm>
          <a:solidFill>
            <a:srgbClr val="F8B99A"/>
          </a:solidFill>
        </p:spPr>
        <p:txBody>
          <a:bodyPr/>
          <a:lstStyle>
            <a:lvl1pPr>
              <a:defRPr b="0" spc="0">
                <a:solidFill>
                  <a:srgbClr val="FFFFFF"/>
                </a:solidFill>
              </a:defRPr>
            </a:lvl1pPr>
          </a:lstStyle>
          <a:p>
            <a:pPr lvl="0"/>
            <a:endParaRPr lang="ro-RO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AE07079-16D2-5758-1538-4782F62985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900455" y="501228"/>
            <a:ext cx="1256742" cy="365129"/>
          </a:xfrm>
          <a:solidFill>
            <a:srgbClr val="F8B99A"/>
          </a:solidFill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8A8A4D3D-6D54-42E6-BC6B-07B290B461AB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A95E51D-71DC-2730-F117-BDEA3D4379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57197" y="501228"/>
            <a:ext cx="429374" cy="365129"/>
          </a:xfrm>
          <a:solidFill>
            <a:srgbClr val="F8B99A"/>
          </a:solidFill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69C33248-DDD0-4E6D-B60B-BB198092164A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276907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89767752-0BC9-B1DA-222E-E2524C88C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C5C7B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8A4F"/>
              </a:solidFill>
              <a:uFillTx/>
              <a:latin typeface="Univers Condensed Light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D782F78B-2D86-A8FF-321A-BFD74FF4B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762996" cy="5038334"/>
          </a:xfrm>
          <a:prstGeom prst="rect">
            <a:avLst/>
          </a:prstGeom>
          <a:solidFill>
            <a:srgbClr val="D9DA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Condensed Light"/>
            </a:endParaRPr>
          </a:p>
        </p:txBody>
      </p:sp>
      <p:cxnSp>
        <p:nvCxnSpPr>
          <p:cNvPr id="4" name="Straight Connector 19">
            <a:extLst>
              <a:ext uri="{FF2B5EF4-FFF2-40B4-BE49-F238E27FC236}">
                <a16:creationId xmlns:a16="http://schemas.microsoft.com/office/drawing/2014/main" id="{0E10F943-A679-A7CC-EBE6-336BD7F12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722430" y="6212433"/>
            <a:ext cx="10808611" cy="0"/>
          </a:xfrm>
          <a:prstGeom prst="straightConnector1">
            <a:avLst/>
          </a:prstGeom>
          <a:noFill/>
          <a:ln w="12701" cap="flat">
            <a:solidFill>
              <a:srgbClr val="6E7868">
                <a:alpha val="45000"/>
              </a:srgbClr>
            </a:solidFill>
            <a:prstDash val="solid"/>
            <a:miter/>
          </a:ln>
        </p:spPr>
      </p:cxnSp>
      <p:sp>
        <p:nvSpPr>
          <p:cNvPr id="5" name="Title 6">
            <a:extLst>
              <a:ext uri="{FF2B5EF4-FFF2-40B4-BE49-F238E27FC236}">
                <a16:creationId xmlns:a16="http://schemas.microsoft.com/office/drawing/2014/main" id="{2364CA01-1D81-C237-3DDB-865AF76349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/>
          <a:lstStyle>
            <a:lvl1pPr algn="r">
              <a:defRPr lang="en-US" sz="2000">
                <a:solidFill>
                  <a:srgbClr val="ED6845"/>
                </a:solidFill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16CC260-3C10-0866-E70F-8FF3DA7946E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3504" y="725558"/>
            <a:ext cx="8845292" cy="3656164"/>
          </a:xfrm>
        </p:spPr>
        <p:txBody>
          <a:bodyPr/>
          <a:lstStyle>
            <a:lvl1pPr>
              <a:lnSpc>
                <a:spcPct val="85000"/>
              </a:lnSpc>
              <a:spcBef>
                <a:spcPts val="0"/>
              </a:spcBef>
              <a:buNone/>
              <a:defRPr lang="en-US" sz="5800" cap="all">
                <a:solidFill>
                  <a:srgbClr val="6E7868"/>
                </a:solidFill>
                <a:latin typeface="Oswald SemiBold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7" name="Footer Placeholder 9">
            <a:extLst>
              <a:ext uri="{FF2B5EF4-FFF2-40B4-BE49-F238E27FC236}">
                <a16:creationId xmlns:a16="http://schemas.microsoft.com/office/drawing/2014/main" id="{991249C9-0148-CD36-A777-7A3816A661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solidFill>
            <a:srgbClr val="C5C7BF"/>
          </a:solidFill>
        </p:spPr>
        <p:txBody>
          <a:bodyPr/>
          <a:lstStyle>
            <a:lvl1pPr>
              <a:defRPr b="0">
                <a:solidFill>
                  <a:srgbClr val="6E7868"/>
                </a:solidFill>
              </a:defRPr>
            </a:lvl1pPr>
          </a:lstStyle>
          <a:p>
            <a:pPr lvl="0"/>
            <a:endParaRPr lang="ro-RO"/>
          </a:p>
        </p:txBody>
      </p:sp>
      <p:sp>
        <p:nvSpPr>
          <p:cNvPr id="8" name="Date Placeholder 8">
            <a:extLst>
              <a:ext uri="{FF2B5EF4-FFF2-40B4-BE49-F238E27FC236}">
                <a16:creationId xmlns:a16="http://schemas.microsoft.com/office/drawing/2014/main" id="{BB99E081-1AA2-559E-0BDC-88653E1CDF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802367" y="6029864"/>
            <a:ext cx="1435608" cy="365129"/>
          </a:xfrm>
          <a:solidFill>
            <a:srgbClr val="C5C7BF"/>
          </a:solidFill>
        </p:spPr>
        <p:txBody>
          <a:bodyPr/>
          <a:lstStyle>
            <a:lvl1pPr>
              <a:defRPr>
                <a:solidFill>
                  <a:srgbClr val="6E7868"/>
                </a:solidFill>
              </a:defRPr>
            </a:lvl1pPr>
          </a:lstStyle>
          <a:p>
            <a:pPr lvl="0"/>
            <a:fld id="{EC2E39FE-4F45-45D9-8A89-17A761B156ED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C203186B-339B-D0AA-72F8-01FF506E6E8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solidFill>
            <a:srgbClr val="C5C7BF"/>
          </a:solidFill>
        </p:spPr>
        <p:txBody>
          <a:bodyPr/>
          <a:lstStyle>
            <a:lvl1pPr>
              <a:defRPr>
                <a:solidFill>
                  <a:srgbClr val="6E7868"/>
                </a:solidFill>
              </a:defRPr>
            </a:lvl1pPr>
          </a:lstStyle>
          <a:p>
            <a:pPr lvl="0"/>
            <a:fld id="{22637B47-A095-4353-A980-79A705A7D969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429563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B76DB-0541-2097-B051-3F41A2E63F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521180"/>
            <a:ext cx="10902692" cy="1070844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46CE7-DA42-6420-3979-8A503FD528B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5433" y="1756233"/>
            <a:ext cx="5181603" cy="403497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FB122-9015-1807-6497-F5062FDC03B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24603" y="1756233"/>
            <a:ext cx="5181603" cy="403497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3000F314-3742-266D-361F-B34EDF10B3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685933C-913D-387F-8983-0F620846E3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D90698-8180-467F-A3D2-FB872A16828B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2A9D2D-AEA7-0254-41BC-C72C4DE6C1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644075-66F5-4845-9156-B2670FABB7D7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012566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ADFD6-AF0F-0CCE-CCDF-4CB5DCEB60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521208"/>
            <a:ext cx="10899648" cy="1069848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0508B9-1FC9-7BCB-C88D-0A5B7285F8C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5433" y="1631079"/>
            <a:ext cx="5157782" cy="709391"/>
          </a:xfrm>
        </p:spPr>
        <p:txBody>
          <a:bodyPr anchor="b"/>
          <a:lstStyle>
            <a:lvl1pPr marL="0" indent="0">
              <a:buNone/>
              <a:defRPr sz="1800" b="1" cap="all" spc="50"/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965C1-D0F6-3BC7-AC55-2BD94190591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5433" y="2372145"/>
            <a:ext cx="5157782" cy="349525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E8EF24-493F-3B73-CFC1-A7D6389A990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24603" y="1631079"/>
            <a:ext cx="5183184" cy="709391"/>
          </a:xfrm>
        </p:spPr>
        <p:txBody>
          <a:bodyPr anchor="b"/>
          <a:lstStyle>
            <a:lvl1pPr marL="0" indent="0">
              <a:buNone/>
              <a:defRPr sz="1800" b="1" cap="all" spc="50"/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208C84-EAD3-1360-990B-921A819CD4B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324603" y="2372145"/>
            <a:ext cx="5183184" cy="349525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BF1BB319-4841-A6B5-25E5-1169DB398F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6D43DFCF-D5E3-AC86-D770-C3110ACDCF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E4A48F-1763-4594-B469-0264A3C7E93E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7F5B2D-DCEE-CAD4-145F-EF52724D97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6036B9-9DB0-462C-8A4B-A9CEEEC4283D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301879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32284-24DD-FFB2-A3F2-A6B2AB02ED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265176"/>
            <a:ext cx="11028925" cy="1325880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BBE0CE3-EDE5-6D04-B7E8-F8D88F9E5C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B969B109-25EE-27D8-52BD-BFFE48EB89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DED315-A38A-4C84-B18A-B5D17D7B06B5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9E4E9D-ADDB-98D1-D825-A28562A46E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D278BE-5640-4E19-BD4D-75B9BEA415AE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037653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2CC06999-5E84-DAF1-9E68-BB156329A3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885D52D9-B52B-92D5-69CB-36885D0C0A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48F619-3027-40F4-9D33-CC2BC0756EC1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3E80CF-7458-5B3A-7780-09FFF221A9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49BC9E-9AB8-4DD2-B98B-52798BCA7F56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551890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8DB49B8A-E1B2-9A05-A6E9-EAF69D733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D8D6C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Condensed Light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A6A2CFC0-7DF1-9CB0-300F-A33336409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5"/>
            <a:ext cx="10133956" cy="3773344"/>
          </a:xfrm>
          <a:prstGeom prst="rect">
            <a:avLst/>
          </a:prstGeom>
          <a:solidFill>
            <a:srgbClr val="EDEC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D6845"/>
              </a:solidFill>
              <a:uFillTx/>
              <a:latin typeface="Univers Condensed Ligh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837621-55F3-8C84-CE27-6502FE7A7D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6304" y="182880"/>
            <a:ext cx="8616683" cy="1874519"/>
          </a:xfrm>
          <a:noFill/>
        </p:spPr>
        <p:txBody>
          <a:bodyPr anchor="t"/>
          <a:lstStyle>
            <a:lvl1pPr>
              <a:defRPr sz="9600">
                <a:solidFill>
                  <a:srgbClr val="F48A56"/>
                </a:solidFill>
              </a:defRPr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DB66A9-2BB0-6353-DE61-1C62DE3A53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753603" y="617924"/>
            <a:ext cx="1866893" cy="461881"/>
          </a:xfrm>
          <a:noFill/>
        </p:spPr>
        <p:txBody>
          <a:bodyPr anchor="t"/>
          <a:lstStyle>
            <a:lvl1pPr algn="r">
              <a:defRPr/>
            </a:lvl1pPr>
          </a:lstStyle>
          <a:p>
            <a:pPr lvl="0"/>
            <a:endParaRPr lang="ro-RO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70807A7-EA48-6A5D-F954-EBAC2EB154B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2595844" y="3544863"/>
            <a:ext cx="8990719" cy="2446778"/>
          </a:xfrm>
        </p:spPr>
        <p:txBody>
          <a:bodyPr/>
          <a:lstStyle>
            <a:lvl1pPr marL="0" indent="0">
              <a:buNone/>
              <a:defRPr sz="1800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D69A470-59AA-C4C4-DE06-5CA460E065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595844" y="6024817"/>
            <a:ext cx="1809497" cy="365129"/>
          </a:xfrm>
          <a:solidFill>
            <a:srgbClr val="EDECE9"/>
          </a:solidFill>
        </p:spPr>
        <p:txBody>
          <a:bodyPr/>
          <a:lstStyle>
            <a:lvl1pPr algn="l">
              <a:defRPr/>
            </a:lvl1pPr>
          </a:lstStyle>
          <a:p>
            <a:pPr lvl="0"/>
            <a:fld id="{FEC31DAD-1B94-49AB-AA4B-9F55DE71A8AB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5AA1BFE-A035-1600-9F12-4E71246FBF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solidFill>
            <a:srgbClr val="EDECE9"/>
          </a:solidFill>
        </p:spPr>
        <p:txBody>
          <a:bodyPr/>
          <a:lstStyle>
            <a:lvl1pPr>
              <a:defRPr/>
            </a:lvl1pPr>
          </a:lstStyle>
          <a:p>
            <a:pPr lvl="0"/>
            <a:fld id="{85ED7699-32CD-419C-8B7B-0D52A56A74E1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966020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5C8A8F53-6C83-302D-DAA1-8C043156D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DEC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Condensed Light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9DD2BC14-76C4-D7B3-7A66-588E783B3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80" cy="20574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Univers Condensed Light"/>
            </a:endParaRPr>
          </a:p>
        </p:txBody>
      </p:sp>
      <p:cxnSp>
        <p:nvCxnSpPr>
          <p:cNvPr id="4" name="Straight Connector 10">
            <a:extLst>
              <a:ext uri="{FF2B5EF4-FFF2-40B4-BE49-F238E27FC236}">
                <a16:creationId xmlns:a16="http://schemas.microsoft.com/office/drawing/2014/main" id="{B03F12FD-CAAC-D7A3-3D6F-9C97FF528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85800" y="4564629"/>
            <a:ext cx="5068016" cy="0"/>
          </a:xfrm>
          <a:prstGeom prst="straightConnector1">
            <a:avLst/>
          </a:prstGeom>
          <a:noFill/>
          <a:ln w="12701" cap="flat">
            <a:solidFill>
              <a:srgbClr val="444742">
                <a:alpha val="50000"/>
              </a:srgbClr>
            </a:solidFill>
            <a:prstDash val="solid"/>
            <a:miter/>
          </a:ln>
        </p:spPr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ED6DD3B4-417F-3D53-CF93-7BD1EB2AAE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73623" y="530937"/>
            <a:ext cx="7703573" cy="1308286"/>
          </a:xfrm>
          <a:noFill/>
        </p:spPr>
        <p:txBody>
          <a:bodyPr anchor="t"/>
          <a:lstStyle>
            <a:lvl1pPr>
              <a:defRPr sz="8000">
                <a:solidFill>
                  <a:srgbClr val="F48A56"/>
                </a:solidFill>
              </a:defRPr>
            </a:lvl1pPr>
          </a:lstStyle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B12BE26-522B-E67B-1FFD-704148DE656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37005" y="3571527"/>
            <a:ext cx="5009531" cy="1987695"/>
          </a:xfrm>
        </p:spPr>
        <p:txBody>
          <a:bodyPr anchor="ctr"/>
          <a:lstStyle>
            <a:lvl1pPr marL="0" indent="0">
              <a:buNone/>
              <a:defRPr sz="1800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4BCDD91-3C4B-D98F-13BD-D8134370A1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noFill/>
        </p:spPr>
        <p:txBody>
          <a:bodyPr/>
          <a:lstStyle>
            <a:lvl1pPr>
              <a:defRPr/>
            </a:lvl1pPr>
          </a:lstStyle>
          <a:p>
            <a:pPr lvl="0"/>
            <a:endParaRPr lang="ro-RO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8F4E17F-657E-9F11-9126-7E82AEB1A6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799323" y="6029864"/>
            <a:ext cx="1441761" cy="365129"/>
          </a:xfrm>
          <a:noFill/>
        </p:spPr>
        <p:txBody>
          <a:bodyPr/>
          <a:lstStyle>
            <a:lvl1pPr>
              <a:defRPr/>
            </a:lvl1pPr>
          </a:lstStyle>
          <a:p>
            <a:pPr lvl="0"/>
            <a:fld id="{A7486D0A-5BEE-470B-B26D-DB0A27262FA0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E103E01-D273-8DC2-3E6C-A32AB8F7AE5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noFill/>
        </p:spPr>
        <p:txBody>
          <a:bodyPr/>
          <a:lstStyle>
            <a:lvl1pPr>
              <a:defRPr/>
            </a:lvl1pPr>
          </a:lstStyle>
          <a:p>
            <a:pPr lvl="0"/>
            <a:fld id="{43490B8B-1ED6-44E5-9322-76D1F9A76879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79694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7">
            <a:extLst>
              <a:ext uri="{FF2B5EF4-FFF2-40B4-BE49-F238E27FC236}">
                <a16:creationId xmlns:a16="http://schemas.microsoft.com/office/drawing/2014/main" id="{01D4786B-DEFE-4FFA-C2EE-D7B4547A8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>
            <a:off x="722430" y="6212433"/>
            <a:ext cx="10808611" cy="0"/>
          </a:xfrm>
          <a:prstGeom prst="straightConnector1">
            <a:avLst/>
          </a:prstGeom>
          <a:noFill/>
          <a:ln w="12701" cap="flat">
            <a:solidFill>
              <a:srgbClr val="444742">
                <a:alpha val="50000"/>
              </a:srgbClr>
            </a:solidFill>
            <a:prstDash val="solid"/>
            <a:miter/>
          </a:ln>
        </p:spPr>
      </p:cxn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B380C3D-5800-50B5-E17B-3E09E60F0E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351266"/>
            <a:ext cx="10981139" cy="12397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137160" anchor="b" anchorCtr="0" compatLnSpc="1">
            <a:normAutofit/>
          </a:bodyPr>
          <a:lstStyle/>
          <a:p>
            <a:pPr lvl="0"/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1CE8DB69-1112-4A5B-DA40-6E806A6F1CA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5433" y="1745955"/>
            <a:ext cx="10981139" cy="39834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6BE09-D41D-BCD9-AD02-590ACE50C1F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05433" y="6029864"/>
            <a:ext cx="1911095" cy="36512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900" b="1" i="0" u="none" strike="noStrike" kern="1200" cap="all" spc="60" baseline="0">
                <a:solidFill>
                  <a:srgbClr val="444742"/>
                </a:solidFill>
                <a:uFillTx/>
                <a:latin typeface="Univers Condensed Light"/>
              </a:defRPr>
            </a:lvl1pPr>
          </a:lstStyle>
          <a:p>
            <a:pPr lvl="0"/>
            <a:endParaRPr lang="ro-RO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DF5B6DC-6D4E-0141-DEEE-DDDA8D5EBE9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058400" y="6029864"/>
            <a:ext cx="1182684" cy="36512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900" b="0" i="0" u="none" strike="noStrike" kern="1200" cap="all" spc="0" baseline="0">
                <a:solidFill>
                  <a:srgbClr val="444742"/>
                </a:solidFill>
                <a:uFillTx/>
                <a:latin typeface="Univers Condensed Light"/>
              </a:defRPr>
            </a:lvl1pPr>
          </a:lstStyle>
          <a:p>
            <a:pPr lvl="0"/>
            <a:fld id="{B68A9F9C-6170-4A47-A7EF-8709FED62101}" type="datetime1">
              <a:rPr lang="ro-RO"/>
              <a:pPr lvl="0"/>
              <a:t>14.08.2026</a:t>
            </a:fld>
            <a:endParaRPr lang="ro-RO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BB146EB-81B6-23A2-80C2-BF926BFB042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233431" y="6029864"/>
            <a:ext cx="429374" cy="36512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ro-RO" sz="900" b="0" i="0" u="none" strike="noStrike" kern="1200" cap="all" spc="0" baseline="0">
                <a:solidFill>
                  <a:srgbClr val="444742"/>
                </a:solidFill>
                <a:uFillTx/>
                <a:latin typeface="Univers Condensed Light"/>
              </a:defRPr>
            </a:lvl1pPr>
          </a:lstStyle>
          <a:p>
            <a:pPr lvl="0"/>
            <a:fld id="{FFE51CD9-6E8C-4EE7-8835-707F95ACE4B0}" type="slidenum">
              <a:t>‹#›</a:t>
            </a:fld>
            <a:endParaRPr lang="ro-RO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ro-RO" sz="2800" b="0" i="0" u="none" strike="noStrike" kern="1200" cap="all" spc="0" baseline="0">
          <a:solidFill>
            <a:srgbClr val="6E7868"/>
          </a:solidFill>
          <a:uFillTx/>
          <a:latin typeface="Oswald SemiBold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ro-RO" sz="1400" b="0" i="0" u="none" strike="noStrike" kern="1200" cap="none" spc="0" baseline="0">
          <a:solidFill>
            <a:srgbClr val="444742"/>
          </a:solidFill>
          <a:uFillTx/>
          <a:latin typeface="Univers Condensed Light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ro-RO" sz="1400" b="0" i="0" u="none" strike="noStrike" kern="1200" cap="none" spc="0" baseline="0">
          <a:solidFill>
            <a:srgbClr val="444742"/>
          </a:solidFill>
          <a:uFillTx/>
          <a:latin typeface="Univers Condensed Light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ro-RO" sz="1400" b="0" i="0" u="none" strike="noStrike" kern="1200" cap="none" spc="0" baseline="0">
          <a:solidFill>
            <a:srgbClr val="444742"/>
          </a:solidFill>
          <a:uFillTx/>
          <a:latin typeface="Univers Condensed Light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ro-RO" sz="1200" b="0" i="0" u="none" strike="noStrike" kern="1200" cap="none" spc="0" baseline="0">
          <a:solidFill>
            <a:srgbClr val="444742"/>
          </a:solidFill>
          <a:uFillTx/>
          <a:latin typeface="Univers Condensed Light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ro-RO" sz="1200" b="0" i="0" u="none" strike="noStrike" kern="1200" cap="none" spc="0" baseline="0">
          <a:solidFill>
            <a:srgbClr val="444742"/>
          </a:solidFill>
          <a:uFillTx/>
          <a:latin typeface="Univers Condensed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07/259271" TargetMode="External"/><Relationship Id="rId2" Type="http://schemas.openxmlformats.org/officeDocument/2006/relationships/hyperlink" Target="https://www.gov.uk/guidance/starting-a-food-business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7993B01-71D4-E794-B8B1-EC59BE74875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27330" y="1197864"/>
            <a:ext cx="8168636" cy="4462272"/>
          </a:xfrm>
        </p:spPr>
        <p:txBody>
          <a:bodyPr/>
          <a:lstStyle/>
          <a:p>
            <a:pPr lvl="0"/>
            <a:r>
              <a:rPr lang="ro-RO"/>
              <a:t>Bun de tot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A4453EEC-41BB-63FD-ABA1-92DF1031993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295967" y="4420429"/>
            <a:ext cx="3084444" cy="1080299"/>
          </a:xfrm>
        </p:spPr>
        <p:txBody>
          <a:bodyPr>
            <a:normAutofit fontScale="77500" lnSpcReduction="20000"/>
          </a:bodyPr>
          <a:lstStyle/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500" b="1" kern="0" cap="none" spc="0" dirty="0">
                <a:solidFill>
                  <a:srgbClr val="000000"/>
                </a:solidFill>
              </a:rPr>
              <a:t>BA (</a:t>
            </a:r>
            <a:r>
              <a:rPr lang="ro-RO" sz="1500" b="1" kern="0" cap="none" spc="0" dirty="0" err="1">
                <a:solidFill>
                  <a:srgbClr val="000000"/>
                </a:solidFill>
              </a:rPr>
              <a:t>Hons</a:t>
            </a:r>
            <a:r>
              <a:rPr lang="ro-RO" sz="1500" b="1" kern="0" cap="none" spc="0" dirty="0">
                <a:solidFill>
                  <a:srgbClr val="000000"/>
                </a:solidFill>
              </a:rPr>
              <a:t>) Business Management</a:t>
            </a: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endParaRPr lang="ro-RO" sz="1500" b="1" kern="0" cap="none" spc="0" dirty="0">
              <a:solidFill>
                <a:srgbClr val="000000"/>
              </a:solidFill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500" b="1" kern="0" cap="none" spc="0" dirty="0" err="1">
                <a:solidFill>
                  <a:srgbClr val="000000"/>
                </a:solidFill>
              </a:rPr>
              <a:t>Entrepreneurship</a:t>
            </a:r>
            <a:endParaRPr lang="ro-RO" sz="1500" b="1" kern="0" cap="none" spc="0" dirty="0">
              <a:solidFill>
                <a:srgbClr val="000000"/>
              </a:solidFill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endParaRPr lang="ro-RO" sz="1500" b="1" kern="0" cap="none" spc="0" dirty="0">
              <a:solidFill>
                <a:srgbClr val="000000"/>
              </a:solidFill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500" b="1" kern="0" cap="none" spc="0" dirty="0">
                <a:solidFill>
                  <a:srgbClr val="000000"/>
                </a:solidFill>
              </a:rPr>
              <a:t>LCBB5013</a:t>
            </a: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endParaRPr lang="ro-RO" sz="1500" b="1" kern="0" cap="none" spc="0" dirty="0">
              <a:solidFill>
                <a:srgbClr val="000000"/>
              </a:solidFill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500" b="1" kern="0" cap="none" spc="0" dirty="0" err="1">
                <a:solidFill>
                  <a:srgbClr val="000000"/>
                </a:solidFill>
              </a:rPr>
              <a:t>Portfolio</a:t>
            </a:r>
            <a:r>
              <a:rPr lang="ro-RO" sz="1500" b="1" kern="0" cap="none" spc="0" dirty="0">
                <a:solidFill>
                  <a:srgbClr val="000000"/>
                </a:solidFill>
              </a:rPr>
              <a:t>- 6 </a:t>
            </a:r>
            <a:r>
              <a:rPr lang="ro-RO" sz="1500" b="1" kern="0" cap="none" spc="0" dirty="0" err="1">
                <a:solidFill>
                  <a:srgbClr val="000000"/>
                </a:solidFill>
              </a:rPr>
              <a:t>elements</a:t>
            </a:r>
            <a:endParaRPr lang="ro-RO" sz="1500" b="1" kern="0" cap="none" spc="0" dirty="0">
              <a:solidFill>
                <a:srgbClr val="000000"/>
              </a:solidFill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endParaRPr lang="ro-RO" sz="1500" b="1" kern="0" cap="none" spc="0" dirty="0">
              <a:solidFill>
                <a:srgbClr val="000000"/>
              </a:solidFill>
            </a:endParaRPr>
          </a:p>
          <a:p>
            <a:pPr lvl="0" defTabSz="457200">
              <a:lnSpc>
                <a:spcPct val="80000"/>
              </a:lnSpc>
              <a:spcBef>
                <a:spcPts val="0"/>
              </a:spcBef>
            </a:pPr>
            <a:r>
              <a:rPr lang="ro-RO" sz="1500" b="1" kern="0" cap="none" spc="0" dirty="0">
                <a:solidFill>
                  <a:srgbClr val="000000"/>
                </a:solidFill>
              </a:rPr>
              <a:t>Gruia Craescu 2237625</a:t>
            </a:r>
          </a:p>
          <a:p>
            <a:pPr lvl="0">
              <a:lnSpc>
                <a:spcPct val="100000"/>
              </a:lnSpc>
            </a:pPr>
            <a:endParaRPr lang="ro-RO" sz="400" dirty="0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A9BCFD5D-E223-C534-559E-A1B32AF4C9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3853" y="2847222"/>
            <a:ext cx="3979605" cy="397960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7E93641-57E0-A618-F2F7-83733182BDBF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ro-RO"/>
              <a:t>BUN DE TOT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9B3DC9F1-4496-FDAC-734A-63BE893AFEE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763579" y="5439372"/>
            <a:ext cx="3084444" cy="1080299"/>
          </a:xfrm>
        </p:spPr>
        <p:txBody>
          <a:bodyPr>
            <a:noAutofit/>
          </a:bodyPr>
          <a:lstStyle/>
          <a:p>
            <a:pPr lvl="0"/>
            <a:r>
              <a:rPr lang="en-GB" sz="2000"/>
              <a:t>Romanian-Inspired Quick-Service Cuisine</a:t>
            </a:r>
            <a:br>
              <a:rPr lang="en-GB" sz="2000"/>
            </a:br>
            <a:br>
              <a:rPr lang="en-GB" sz="2000"/>
            </a:br>
            <a:r>
              <a:rPr lang="en-GB" sz="2000"/>
              <a:t>Genuine Romanian tastes, modernised for the fast-paced lifestyle of contemporary London.</a:t>
            </a:r>
            <a:br>
              <a:rPr lang="en-GB" sz="2000"/>
            </a:br>
            <a:br>
              <a:rPr lang="en-GB" sz="2000"/>
            </a:br>
            <a:r>
              <a:rPr lang="en-GB" sz="2000"/>
              <a:t>Central London | Quick-service dining | Cultural immersion</a:t>
            </a:r>
            <a:br>
              <a:rPr lang="en-GB" sz="2000"/>
            </a:br>
            <a:endParaRPr lang="ro-RO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CB401F4-E82E-51DA-C790-B8D325C88A50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Commercial Prospect</a:t>
            </a:r>
            <a:endParaRPr lang="ro-RO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9CB943A-FEF4-CC46-D56A-E16364D5C4D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96003" y="5777700"/>
            <a:ext cx="5139385" cy="1080299"/>
          </a:xfrm>
        </p:spPr>
        <p:txBody>
          <a:bodyPr>
            <a:noAutofit/>
          </a:bodyPr>
          <a:lstStyle/>
          <a:p>
            <a:pPr lvl="0"/>
            <a:r>
              <a:rPr lang="en-GB" sz="1800" b="1"/>
              <a:t>Romanian Cuisine Encounters London's Takeaway Sector</a:t>
            </a:r>
            <a:endParaRPr lang="ro-RO" sz="1800" b="1"/>
          </a:p>
          <a:p>
            <a:pPr lvl="0"/>
            <a:br>
              <a:rPr lang="en-GB" sz="1800"/>
            </a:br>
            <a:r>
              <a:rPr lang="en-GB" sz="1800"/>
              <a:t>* Central London offers accessibility to tourists, employes, and guests.</a:t>
            </a:r>
            <a:br>
              <a:rPr lang="en-GB" sz="1800"/>
            </a:br>
            <a:r>
              <a:rPr lang="en-GB" sz="1800"/>
              <a:t>* The fast-casual model emphasises ease of access.</a:t>
            </a:r>
            <a:endParaRPr lang="ro-RO" sz="1800"/>
          </a:p>
          <a:p>
            <a:pPr lvl="0"/>
            <a:br>
              <a:rPr lang="en-GB" sz="1800"/>
            </a:br>
            <a:r>
              <a:rPr lang="en-GB" sz="1800"/>
              <a:t>Romanian gastronomy offers cultural distinction.</a:t>
            </a:r>
            <a:br>
              <a:rPr lang="en-GB" sz="1800"/>
            </a:br>
            <a:br>
              <a:rPr lang="en-GB" sz="1800"/>
            </a:br>
            <a:r>
              <a:rPr lang="en-GB" sz="1800"/>
              <a:t>Opportunity is the sum of authenticity and accessibility.</a:t>
            </a:r>
            <a:br>
              <a:rPr lang="en-GB" sz="1800"/>
            </a:br>
            <a:br>
              <a:rPr lang="en-GB" sz="1800"/>
            </a:br>
            <a:endParaRPr lang="ro-RO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1C5B0D8-E191-0893-3FB4-51DF4082DE81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ro-RO"/>
              <a:t>AUDIENCE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5E08574F-D7B7-F2F5-6A34-75594E73877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91668" y="5439372"/>
            <a:ext cx="5945629" cy="1080299"/>
          </a:xfrm>
        </p:spPr>
        <p:txBody>
          <a:bodyPr>
            <a:noAutofit/>
          </a:bodyPr>
          <a:lstStyle/>
          <a:p>
            <a:pPr lvl="0"/>
            <a:r>
              <a:rPr lang="en-GB" sz="1800"/>
              <a:t>Crafted for Exploration</a:t>
            </a:r>
            <a:br>
              <a:rPr lang="en-GB" sz="1800"/>
            </a:br>
            <a:br>
              <a:rPr lang="en-GB" sz="1800"/>
            </a:br>
            <a:r>
              <a:rPr lang="en-GB" sz="1800"/>
              <a:t>Principal:</a:t>
            </a:r>
            <a:endParaRPr lang="ro-RO" sz="1800"/>
          </a:p>
          <a:p>
            <a:pPr lvl="0"/>
            <a:br>
              <a:rPr lang="en-GB" sz="1800"/>
            </a:br>
            <a:r>
              <a:rPr lang="en-GB" sz="1800"/>
              <a:t>* Travellers and global guests</a:t>
            </a:r>
            <a:endParaRPr lang="ro-RO" sz="1800"/>
          </a:p>
          <a:p>
            <a:pPr lvl="0"/>
            <a:br>
              <a:rPr lang="en-GB" sz="1800"/>
            </a:br>
            <a:r>
              <a:rPr lang="en-GB" sz="1800"/>
              <a:t>* Employes in Central London</a:t>
            </a:r>
            <a:endParaRPr lang="ro-RO" sz="1800"/>
          </a:p>
          <a:p>
            <a:pPr lvl="0"/>
            <a:br>
              <a:rPr lang="en-GB" sz="1800"/>
            </a:br>
            <a:r>
              <a:rPr lang="en-GB" sz="1800"/>
              <a:t>* Junior culinary adventurers</a:t>
            </a:r>
            <a:br>
              <a:rPr lang="en-GB" sz="1800"/>
            </a:br>
            <a:br>
              <a:rPr lang="en-GB" sz="1800"/>
            </a:br>
            <a:r>
              <a:rPr lang="en-GB" sz="1800"/>
              <a:t>Clients in pursuit of:</a:t>
            </a:r>
            <a:endParaRPr lang="ro-RO" sz="1800"/>
          </a:p>
          <a:p>
            <a:pPr lvl="0"/>
            <a:br>
              <a:rPr lang="en-GB" sz="1800"/>
            </a:br>
            <a:r>
              <a:rPr lang="en-GB" sz="1800"/>
              <a:t>Ease | Genuineness | Novel encounters | Worth</a:t>
            </a:r>
            <a:br>
              <a:rPr lang="en-GB" sz="1800"/>
            </a:br>
            <a:endParaRPr lang="ro-RO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3C78CB9-3FE7-6643-A08B-D5B238157138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ro-RO"/>
              <a:t>MARKET POSITION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BEF4C6BE-8C1A-D2FD-BB7B-3DC4A1F62CB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964131" y="5777700"/>
            <a:ext cx="3084444" cy="1080299"/>
          </a:xfrm>
        </p:spPr>
        <p:txBody>
          <a:bodyPr>
            <a:noAutofit/>
          </a:bodyPr>
          <a:lstStyle/>
          <a:p>
            <a:pPr lvl="0"/>
            <a:r>
              <a:rPr lang="en-GB" sz="1800"/>
              <a:t>An Alternative Fast-Casual Encounter</a:t>
            </a:r>
            <a:br>
              <a:rPr lang="en-GB" sz="1800"/>
            </a:br>
            <a:br>
              <a:rPr lang="en-GB" sz="1800"/>
            </a:br>
            <a:r>
              <a:rPr lang="en-GB" sz="1800"/>
              <a:t>Bun de Tot refrains from engaging in price competition with established takeaway franchises.</a:t>
            </a:r>
            <a:br>
              <a:rPr lang="en-GB" sz="1800"/>
            </a:br>
            <a:br>
              <a:rPr lang="en-GB" sz="1800"/>
            </a:br>
            <a:r>
              <a:rPr lang="en-GB" sz="1800"/>
              <a:t>Differentiation arises from:</a:t>
            </a:r>
            <a:br>
              <a:rPr lang="en-GB" sz="1800"/>
            </a:br>
            <a:br>
              <a:rPr lang="en-GB" sz="1800"/>
            </a:br>
            <a:r>
              <a:rPr lang="ro-RO" sz="1800"/>
              <a:t>* </a:t>
            </a:r>
            <a:r>
              <a:rPr lang="en-GB" sz="1800"/>
              <a:t>Romanian legacy  </a:t>
            </a:r>
            <a:r>
              <a:rPr lang="ro-RO" sz="1800"/>
              <a:t>*</a:t>
            </a:r>
            <a:r>
              <a:rPr lang="en-GB" sz="1800"/>
              <a:t>Contemporary display  </a:t>
            </a:r>
            <a:r>
              <a:rPr lang="ro-RO" sz="1800"/>
              <a:t>*</a:t>
            </a:r>
            <a:r>
              <a:rPr lang="en-GB" sz="1800"/>
              <a:t>Expedited service  </a:t>
            </a:r>
            <a:r>
              <a:rPr lang="ro-RO" sz="1800"/>
              <a:t>*</a:t>
            </a:r>
            <a:r>
              <a:rPr lang="en-GB" sz="1800"/>
              <a:t>Narrative of culture</a:t>
            </a:r>
            <a:br>
              <a:rPr lang="en-GB" sz="1800"/>
            </a:br>
            <a:br>
              <a:rPr lang="en-GB" sz="1800"/>
            </a:br>
            <a:r>
              <a:rPr lang="en-GB" sz="1800"/>
              <a:t>(Porter, 1985)</a:t>
            </a:r>
            <a:br>
              <a:rPr lang="en-GB" sz="1800"/>
            </a:br>
            <a:endParaRPr lang="ro-RO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3016404-4795-E71D-0B9E-8905E5A7570A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ro-RO"/>
              <a:t>MARKETING STRATEGY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F3F46934-07D7-DD08-88AB-6358C001C6D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322570" y="5777700"/>
            <a:ext cx="3084444" cy="1080299"/>
          </a:xfrm>
        </p:spPr>
        <p:txBody>
          <a:bodyPr>
            <a:noAutofit/>
          </a:bodyPr>
          <a:lstStyle/>
          <a:p>
            <a:pPr lvl="0"/>
            <a:r>
              <a:rPr lang="en-GB"/>
              <a:t>Transforming Discovery into Demand</a:t>
            </a:r>
            <a:br>
              <a:rPr lang="en-GB"/>
            </a:br>
            <a:br>
              <a:rPr lang="en-GB"/>
            </a:br>
            <a:r>
              <a:rPr lang="en-GB"/>
              <a:t>Item: Carefully selected menu inspired by Romanian cuisine</a:t>
            </a:r>
            <a:endParaRPr lang="ro-RO"/>
          </a:p>
          <a:p>
            <a:pPr lvl="0"/>
            <a:br>
              <a:rPr lang="en-GB"/>
            </a:br>
            <a:r>
              <a:rPr lang="en-GB"/>
              <a:t>Cost: Attainable within the mid-market range</a:t>
            </a:r>
            <a:endParaRPr lang="ro-RO"/>
          </a:p>
          <a:p>
            <a:pPr lvl="0"/>
            <a:br>
              <a:rPr lang="en-GB"/>
            </a:br>
            <a:r>
              <a:rPr lang="en-GB"/>
              <a:t>Location: High-traffic Central London with delivery service</a:t>
            </a:r>
            <a:endParaRPr lang="ro-RO"/>
          </a:p>
          <a:p>
            <a:pPr lvl="0"/>
            <a:br>
              <a:rPr lang="en-GB"/>
            </a:br>
            <a:r>
              <a:rPr lang="en-GB"/>
              <a:t>Promotion: TikTok, Instagram, content centred on tourism, and user-generated content</a:t>
            </a:r>
            <a:br>
              <a:rPr lang="en-GB" sz="1800"/>
            </a:br>
            <a:endParaRPr lang="ro-RO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6D0F45F-E61F-D5BF-81D8-4AF7A56E2C9D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lvl="0"/>
            <a:r>
              <a:rPr lang="ro-RO"/>
              <a:t>ELECTRONIC CONSUMER EXPERIENCE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FAD5C469-8A56-E9C3-B1FA-E3CA21761A8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936955" y="5685503"/>
            <a:ext cx="9209938" cy="1080299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100000"/>
              </a:lnSpc>
            </a:pPr>
            <a:r>
              <a:rPr lang="en-GB" sz="7200" dirty="0"/>
              <a:t>Uncover → Explore → Engage → Communicate → Revisit</a:t>
            </a:r>
            <a:br>
              <a:rPr lang="en-GB" sz="7200" dirty="0"/>
            </a:br>
            <a:r>
              <a:rPr lang="en-GB" sz="7200" dirty="0"/>
              <a:t>Concise culinary video content</a:t>
            </a:r>
            <a:endParaRPr lang="ro-RO" sz="7200" dirty="0"/>
          </a:p>
          <a:p>
            <a:pPr lvl="0">
              <a:lnSpc>
                <a:spcPct val="100000"/>
              </a:lnSpc>
            </a:pPr>
            <a:br>
              <a:rPr lang="en-GB" sz="7200" dirty="0"/>
            </a:br>
            <a:r>
              <a:rPr lang="en-GB" sz="7200" dirty="0"/>
              <a:t>* Google Business Listing</a:t>
            </a:r>
            <a:endParaRPr lang="ro-RO" sz="7200" dirty="0"/>
          </a:p>
          <a:p>
            <a:pPr lvl="0">
              <a:lnSpc>
                <a:spcPct val="100000"/>
              </a:lnSpc>
            </a:pPr>
            <a:r>
              <a:rPr lang="en-GB" sz="7200" dirty="0"/>
              <a:t>* Distribution platforms</a:t>
            </a:r>
            <a:br>
              <a:rPr lang="en-GB" sz="7200" dirty="0"/>
            </a:br>
            <a:r>
              <a:rPr lang="en-GB" sz="7200" dirty="0"/>
              <a:t>* Client evaluations</a:t>
            </a:r>
            <a:br>
              <a:rPr lang="en-GB" sz="7200" dirty="0"/>
            </a:br>
            <a:r>
              <a:rPr lang="en-GB" sz="7200" dirty="0"/>
              <a:t>* Incentives for loyalty</a:t>
            </a:r>
            <a:br>
              <a:rPr lang="en-GB" sz="7200" dirty="0"/>
            </a:br>
            <a:r>
              <a:rPr lang="en-GB" sz="7200" dirty="0"/>
              <a:t>* Content created by users</a:t>
            </a:r>
            <a:br>
              <a:rPr lang="en-GB" sz="7200" dirty="0"/>
            </a:br>
            <a:br>
              <a:rPr lang="en-GB" sz="7200" dirty="0"/>
            </a:br>
            <a:r>
              <a:rPr lang="en-GB" sz="7200" dirty="0"/>
              <a:t>(Chaffey and Ellis-Chadwick, 2022)</a:t>
            </a:r>
            <a:endParaRPr lang="ro-RO" sz="7200" dirty="0"/>
          </a:p>
          <a:p>
            <a:pPr lvl="0">
              <a:lnSpc>
                <a:spcPct val="100000"/>
              </a:lnSpc>
            </a:pPr>
            <a:endParaRPr lang="ro-RO" sz="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F9AE02E-592C-38E3-E0CC-18C0A7A9431D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Operational and Financial Framework</a:t>
            </a:r>
            <a:endParaRPr lang="ro-RO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9EA4EAEB-CE67-1C74-0189-F290E2B3D6A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735095" y="4754724"/>
            <a:ext cx="4883746" cy="1080299"/>
          </a:xfrm>
        </p:spPr>
        <p:txBody>
          <a:bodyPr>
            <a:noAutofit/>
          </a:bodyPr>
          <a:lstStyle/>
          <a:p>
            <a:pPr lvl="0"/>
            <a:r>
              <a:rPr lang="en-US" sz="1800"/>
              <a:t>Building a Sustainable</a:t>
            </a:r>
            <a:endParaRPr lang="ro-RO" sz="1800"/>
          </a:p>
          <a:p>
            <a:pPr lvl="0"/>
            <a:r>
              <a:rPr lang="en-US" sz="1800"/>
              <a:t> First Location</a:t>
            </a:r>
            <a:r>
              <a:rPr lang="ro-RO" sz="1800"/>
              <a:t> </a:t>
            </a:r>
          </a:p>
          <a:p>
            <a:pPr lvl="0"/>
            <a:r>
              <a:rPr lang="en-US" sz="1800"/>
              <a:t>£70K</a:t>
            </a:r>
            <a:r>
              <a:rPr lang="ro-RO" sz="1800"/>
              <a:t> </a:t>
            </a:r>
            <a:r>
              <a:rPr lang="en-US" sz="1800"/>
              <a:t>Start-up Investment</a:t>
            </a:r>
            <a:r>
              <a:rPr lang="ro-RO" sz="1800"/>
              <a:t> </a:t>
            </a:r>
          </a:p>
          <a:p>
            <a:pPr lvl="0"/>
            <a:r>
              <a:rPr lang="en-US" sz="1800"/>
              <a:t>£22K</a:t>
            </a:r>
            <a:r>
              <a:rPr lang="ro-RO" sz="1800"/>
              <a:t> </a:t>
            </a:r>
            <a:r>
              <a:rPr lang="en-US" sz="1800"/>
              <a:t>Month 1 Revenue</a:t>
            </a:r>
            <a:r>
              <a:rPr lang="ro-RO" sz="1800"/>
              <a:t> </a:t>
            </a:r>
          </a:p>
          <a:p>
            <a:pPr lvl="0"/>
            <a:r>
              <a:rPr lang="ro-RO" sz="1800"/>
              <a:t> </a:t>
            </a:r>
            <a:r>
              <a:rPr lang="en-US" sz="1800"/>
              <a:t>£31K</a:t>
            </a:r>
            <a:r>
              <a:rPr lang="ro-RO" sz="1800"/>
              <a:t> </a:t>
            </a:r>
            <a:r>
              <a:rPr lang="en-US" sz="1800"/>
              <a:t>Month 6 Revenue</a:t>
            </a:r>
            <a:endParaRPr lang="ro-RO" sz="1800"/>
          </a:p>
          <a:p>
            <a:pPr lvl="0"/>
            <a:r>
              <a:rPr lang="en-US" sz="1800"/>
              <a:t>£159K</a:t>
            </a:r>
            <a:r>
              <a:rPr lang="ro-RO" sz="1800"/>
              <a:t> </a:t>
            </a:r>
            <a:r>
              <a:rPr lang="en-US" sz="1800"/>
              <a:t>Projected 6-Month Revenue</a:t>
            </a:r>
            <a:r>
              <a:rPr lang="ro-RO" sz="1800"/>
              <a:t> </a:t>
            </a:r>
          </a:p>
          <a:p>
            <a:pPr lvl="0"/>
            <a:r>
              <a:rPr lang="en-US" sz="1800"/>
              <a:t>£25K</a:t>
            </a:r>
            <a:r>
              <a:rPr lang="ro-RO" sz="1800"/>
              <a:t> </a:t>
            </a:r>
            <a:r>
              <a:rPr lang="en-US" sz="1800"/>
              <a:t>Average Monthly Operating Costs</a:t>
            </a:r>
            <a:r>
              <a:rPr lang="ro-RO" sz="1800"/>
              <a:t> </a:t>
            </a:r>
            <a:r>
              <a:rPr lang="en-US" sz="1800"/>
              <a:t>10–12 MONTHS</a:t>
            </a:r>
            <a:r>
              <a:rPr lang="ro-RO" sz="1800"/>
              <a:t> </a:t>
            </a:r>
            <a:r>
              <a:rPr lang="en-US" sz="1800"/>
              <a:t>Projected Break-EvenFunding</a:t>
            </a:r>
            <a:endParaRPr lang="ro-RO" sz="1800"/>
          </a:p>
          <a:p>
            <a:pPr lvl="0"/>
            <a:r>
              <a:rPr lang="en-US" sz="1800"/>
              <a:t>Founder Investment + UK Start-Up Loan</a:t>
            </a:r>
            <a:endParaRPr lang="ro-RO" sz="1800"/>
          </a:p>
        </p:txBody>
      </p:sp>
      <p:sp>
        <p:nvSpPr>
          <p:cNvPr id="4" name="CasetăText 4">
            <a:extLst>
              <a:ext uri="{FF2B5EF4-FFF2-40B4-BE49-F238E27FC236}">
                <a16:creationId xmlns:a16="http://schemas.microsoft.com/office/drawing/2014/main" id="{6EBAD619-3E2F-39D2-B88E-F9CA7DAF3099}"/>
              </a:ext>
            </a:extLst>
          </p:cNvPr>
          <p:cNvSpPr txBox="1"/>
          <p:nvPr/>
        </p:nvSpPr>
        <p:spPr>
          <a:xfrm>
            <a:off x="246238" y="4316726"/>
            <a:ext cx="6351641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6E7868"/>
                </a:solidFill>
                <a:uFillTx/>
                <a:latin typeface="Oswald SemiBold"/>
              </a:rPr>
              <a:t>Capital: The founder's own investment plus a start-up loan from the UK government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6E7868"/>
              </a:solidFill>
              <a:uFillTx/>
              <a:latin typeface="Oswald SemiBold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6E7868"/>
                </a:solidFill>
                <a:uFillTx/>
                <a:latin typeface="Oswald SemiBold"/>
              </a:rPr>
              <a:t>The main objective is to maintain sufficient working capital while boosting transaction volume and controlling food, labor, and delivery platform costs.</a:t>
            </a:r>
            <a:endParaRPr lang="ro-RO" sz="1800" b="0" i="0" u="none" strike="noStrike" kern="1200" cap="none" spc="0" baseline="0">
              <a:solidFill>
                <a:srgbClr val="6E7868"/>
              </a:solidFill>
              <a:uFillTx/>
              <a:latin typeface="Oswald Semi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AD6BD4E-BAF1-9846-5ADC-D5BAD0C94F3F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ro-RO"/>
              <a:t>Idea behind bun de tot 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31C0C94D-FD3A-264C-C498-E9BB8F73947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52334" y="5439373"/>
            <a:ext cx="6732205" cy="1080299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100000"/>
              </a:lnSpc>
            </a:pPr>
            <a:r>
              <a:rPr lang="en-GB" sz="8000" dirty="0"/>
              <a:t>Romanian Legacy. London Accessibility.</a:t>
            </a:r>
            <a:br>
              <a:rPr lang="en-GB" sz="8000" dirty="0"/>
            </a:br>
            <a:br>
              <a:rPr lang="en-GB" sz="8000" dirty="0"/>
            </a:br>
            <a:r>
              <a:rPr lang="en-GB" sz="8000" dirty="0"/>
              <a:t>Bun de Tot converts an overlooked culinary tradition into a readily available fast-casual dining experience.</a:t>
            </a:r>
            <a:br>
              <a:rPr lang="en-GB" sz="8000" dirty="0"/>
            </a:br>
            <a:br>
              <a:rPr lang="en-GB" sz="8000" dirty="0"/>
            </a:br>
            <a:r>
              <a:rPr lang="en-GB" sz="8000" dirty="0"/>
              <a:t>Vision: create a unique Romanian culinary brand prior to broadening to other high-traffic places in the UK.</a:t>
            </a:r>
            <a:br>
              <a:rPr lang="en-GB" sz="8000" dirty="0"/>
            </a:br>
            <a:br>
              <a:rPr lang="en-GB" sz="8000" dirty="0"/>
            </a:br>
            <a:r>
              <a:rPr lang="en-GB" sz="8000" dirty="0"/>
              <a:t>Culinary enterprises require effective allergen management; the FSA asserts that takeaway establishments must furnish allergen details, even for remote transactions.</a:t>
            </a:r>
            <a:endParaRPr lang="ro-RO" sz="8000" dirty="0"/>
          </a:p>
          <a:p>
            <a:pPr lvl="0">
              <a:lnSpc>
                <a:spcPct val="100000"/>
              </a:lnSpc>
            </a:pPr>
            <a:endParaRPr lang="ro-RO" sz="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FC0CC9D-1BD3-0237-95B9-A2B6FA3FC3AC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ro-RO"/>
              <a:t>references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3F80DC27-FB91-598C-722B-BE1B9BEDB23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72547" y="4051305"/>
            <a:ext cx="6417579" cy="2806695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170000"/>
              </a:lnSpc>
            </a:pPr>
            <a:r>
              <a:rPr lang="ro-RO" sz="4600" dirty="0" err="1"/>
              <a:t>Chaffey</a:t>
            </a:r>
            <a:r>
              <a:rPr lang="ro-RO" sz="4600" dirty="0"/>
              <a:t>, D. </a:t>
            </a:r>
            <a:r>
              <a:rPr lang="ro-RO" sz="4600" dirty="0" err="1"/>
              <a:t>and</a:t>
            </a:r>
            <a:r>
              <a:rPr lang="ro-RO" sz="4600" dirty="0"/>
              <a:t> </a:t>
            </a:r>
            <a:r>
              <a:rPr lang="ro-RO" sz="4600" dirty="0" err="1"/>
              <a:t>Ellis</a:t>
            </a:r>
            <a:r>
              <a:rPr lang="ro-RO" sz="4600" dirty="0"/>
              <a:t>-Chadwick, F. (2022) </a:t>
            </a:r>
            <a:r>
              <a:rPr lang="ro-RO" sz="4600" i="1" dirty="0"/>
              <a:t>Digital Marketing: </a:t>
            </a:r>
            <a:r>
              <a:rPr lang="ro-RO" sz="4600" i="1" dirty="0" err="1"/>
              <a:t>Strategy</a:t>
            </a:r>
            <a:r>
              <a:rPr lang="ro-RO" sz="4600" i="1" dirty="0"/>
              <a:t>, </a:t>
            </a:r>
            <a:r>
              <a:rPr lang="ro-RO" sz="4600" i="1" dirty="0" err="1"/>
              <a:t>Implementation</a:t>
            </a:r>
            <a:r>
              <a:rPr lang="ro-RO" sz="4600" i="1" dirty="0"/>
              <a:t> </a:t>
            </a:r>
            <a:r>
              <a:rPr lang="ro-RO" sz="4600" i="1" dirty="0" err="1"/>
              <a:t>and</a:t>
            </a:r>
            <a:r>
              <a:rPr lang="ro-RO" sz="4600" i="1" dirty="0"/>
              <a:t> Practice</a:t>
            </a:r>
            <a:r>
              <a:rPr lang="ro-RO" sz="4600" dirty="0"/>
              <a:t>. 8th </a:t>
            </a:r>
            <a:r>
              <a:rPr lang="ro-RO" sz="4600" dirty="0" err="1"/>
              <a:t>edn</a:t>
            </a:r>
            <a:r>
              <a:rPr lang="ro-RO" sz="4600" dirty="0"/>
              <a:t>. </a:t>
            </a:r>
            <a:r>
              <a:rPr lang="ro-RO" sz="4600" dirty="0" err="1"/>
              <a:t>Harlow</a:t>
            </a:r>
            <a:r>
              <a:rPr lang="ro-RO" sz="4600" dirty="0"/>
              <a:t>: </a:t>
            </a:r>
            <a:r>
              <a:rPr lang="ro-RO" sz="4600" dirty="0" err="1"/>
              <a:t>Pearson</a:t>
            </a:r>
            <a:r>
              <a:rPr lang="ro-RO" sz="4600" dirty="0"/>
              <a:t>.</a:t>
            </a:r>
          </a:p>
          <a:p>
            <a:pPr lvl="0">
              <a:lnSpc>
                <a:spcPct val="170000"/>
              </a:lnSpc>
            </a:pPr>
            <a:r>
              <a:rPr lang="ro-RO" sz="4600" dirty="0" err="1"/>
              <a:t>Doran</a:t>
            </a:r>
            <a:r>
              <a:rPr lang="ro-RO" sz="4600" dirty="0"/>
              <a:t>, G.T. (1981) ‘</a:t>
            </a:r>
            <a:r>
              <a:rPr lang="ro-RO" sz="4600" dirty="0" err="1"/>
              <a:t>There’s</a:t>
            </a:r>
            <a:r>
              <a:rPr lang="ro-RO" sz="4600" dirty="0"/>
              <a:t> a S.M.A.R.T. </a:t>
            </a:r>
            <a:r>
              <a:rPr lang="ro-RO" sz="4600" dirty="0" err="1"/>
              <a:t>way</a:t>
            </a:r>
            <a:r>
              <a:rPr lang="ro-RO" sz="4600" dirty="0"/>
              <a:t> </a:t>
            </a:r>
            <a:r>
              <a:rPr lang="ro-RO" sz="4600" dirty="0" err="1"/>
              <a:t>to</a:t>
            </a:r>
            <a:r>
              <a:rPr lang="ro-RO" sz="4600" dirty="0"/>
              <a:t> </a:t>
            </a:r>
            <a:r>
              <a:rPr lang="ro-RO" sz="4600" dirty="0" err="1"/>
              <a:t>write</a:t>
            </a:r>
            <a:r>
              <a:rPr lang="ro-RO" sz="4600" dirty="0"/>
              <a:t> </a:t>
            </a:r>
            <a:r>
              <a:rPr lang="ro-RO" sz="4600" dirty="0" err="1"/>
              <a:t>management’s</a:t>
            </a:r>
            <a:r>
              <a:rPr lang="ro-RO" sz="4600" dirty="0"/>
              <a:t> </a:t>
            </a:r>
            <a:r>
              <a:rPr lang="ro-RO" sz="4600" dirty="0" err="1"/>
              <a:t>goals</a:t>
            </a:r>
            <a:r>
              <a:rPr lang="ro-RO" sz="4600" dirty="0"/>
              <a:t> </a:t>
            </a:r>
            <a:r>
              <a:rPr lang="ro-RO" sz="4600" dirty="0" err="1"/>
              <a:t>and</a:t>
            </a:r>
            <a:r>
              <a:rPr lang="ro-RO" sz="4600" dirty="0"/>
              <a:t> </a:t>
            </a:r>
            <a:r>
              <a:rPr lang="ro-RO" sz="4600" dirty="0" err="1"/>
              <a:t>objectives</a:t>
            </a:r>
            <a:r>
              <a:rPr lang="ro-RO" sz="4600" dirty="0"/>
              <a:t>’, </a:t>
            </a:r>
            <a:r>
              <a:rPr lang="ro-RO" sz="4600" i="1" dirty="0"/>
              <a:t>Management Review</a:t>
            </a:r>
            <a:r>
              <a:rPr lang="ro-RO" sz="4600" dirty="0"/>
              <a:t>, 70(11), pp. 35–36.</a:t>
            </a:r>
          </a:p>
          <a:p>
            <a:pPr lvl="0">
              <a:lnSpc>
                <a:spcPct val="170000"/>
              </a:lnSpc>
            </a:pPr>
            <a:r>
              <a:rPr lang="ro-RO" sz="4600" dirty="0" err="1"/>
              <a:t>Food</a:t>
            </a:r>
            <a:r>
              <a:rPr lang="ro-RO" sz="4600" dirty="0"/>
              <a:t> </a:t>
            </a:r>
            <a:r>
              <a:rPr lang="ro-RO" sz="4600" dirty="0" err="1"/>
              <a:t>Standards</a:t>
            </a:r>
            <a:r>
              <a:rPr lang="ro-RO" sz="4600" dirty="0"/>
              <a:t> Agency</a:t>
            </a:r>
            <a:r>
              <a:rPr lang="ro-RO" sz="4600" i="1" dirty="0"/>
              <a:t> </a:t>
            </a:r>
            <a:r>
              <a:rPr lang="ro-RO" sz="4600" i="1" dirty="0" err="1"/>
              <a:t>Starting</a:t>
            </a:r>
            <a:r>
              <a:rPr lang="ro-RO" sz="4600" i="1" dirty="0"/>
              <a:t> a </a:t>
            </a:r>
            <a:r>
              <a:rPr lang="ro-RO" sz="4600" i="1" dirty="0" err="1"/>
              <a:t>food</a:t>
            </a:r>
            <a:r>
              <a:rPr lang="ro-RO" sz="4600" i="1" dirty="0"/>
              <a:t> business</a:t>
            </a:r>
            <a:r>
              <a:rPr lang="ro-RO" sz="4600" dirty="0"/>
              <a:t> (2023). </a:t>
            </a:r>
            <a:r>
              <a:rPr lang="ro-RO" sz="46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https://www.gov.uk/guidance/starting-a-food-business</a:t>
            </a:r>
            <a:r>
              <a:rPr lang="ro-RO" sz="4600" dirty="0"/>
              <a:t>.</a:t>
            </a:r>
          </a:p>
          <a:p>
            <a:pPr lvl="0">
              <a:lnSpc>
                <a:spcPct val="170000"/>
              </a:lnSpc>
            </a:pPr>
            <a:r>
              <a:rPr lang="ro-RO" sz="4600" dirty="0" err="1"/>
              <a:t>Kotler</a:t>
            </a:r>
            <a:r>
              <a:rPr lang="ro-RO" sz="4600" dirty="0"/>
              <a:t>, P., Keller, K.L. </a:t>
            </a:r>
            <a:r>
              <a:rPr lang="ro-RO" sz="4600" dirty="0" err="1"/>
              <a:t>and</a:t>
            </a:r>
            <a:r>
              <a:rPr lang="ro-RO" sz="4600" dirty="0"/>
              <a:t> </a:t>
            </a:r>
            <a:r>
              <a:rPr lang="ro-RO" sz="4600" dirty="0" err="1"/>
              <a:t>Chernev</a:t>
            </a:r>
            <a:r>
              <a:rPr lang="ro-RO" sz="4600" dirty="0"/>
              <a:t>, A. (2022) </a:t>
            </a:r>
            <a:r>
              <a:rPr lang="ro-RO" sz="4600" i="1" dirty="0"/>
              <a:t>Marketing Management</a:t>
            </a:r>
            <a:r>
              <a:rPr lang="ro-RO" sz="4600" dirty="0"/>
              <a:t>. 16th Global </a:t>
            </a:r>
            <a:r>
              <a:rPr lang="ro-RO" sz="4600" dirty="0" err="1"/>
              <a:t>edn</a:t>
            </a:r>
            <a:r>
              <a:rPr lang="ro-RO" sz="4600" dirty="0"/>
              <a:t>. </a:t>
            </a:r>
            <a:r>
              <a:rPr lang="ro-RO" sz="4600" dirty="0" err="1"/>
              <a:t>Harlow</a:t>
            </a:r>
            <a:r>
              <a:rPr lang="ro-RO" sz="4600" dirty="0"/>
              <a:t>: </a:t>
            </a:r>
            <a:r>
              <a:rPr lang="ro-RO" sz="4600" dirty="0" err="1"/>
              <a:t>Pearson</a:t>
            </a:r>
            <a:r>
              <a:rPr lang="ro-RO" sz="4600" dirty="0"/>
              <a:t>.</a:t>
            </a:r>
          </a:p>
          <a:p>
            <a:pPr lvl="0">
              <a:lnSpc>
                <a:spcPct val="170000"/>
              </a:lnSpc>
            </a:pPr>
            <a:r>
              <a:rPr lang="ro-RO" sz="4600" dirty="0"/>
              <a:t>Porter, M.E. (1985) </a:t>
            </a:r>
            <a:r>
              <a:rPr lang="ro-RO" sz="4600" i="1" dirty="0"/>
              <a:t>Competitive </a:t>
            </a:r>
            <a:r>
              <a:rPr lang="ro-RO" sz="4600" i="1" dirty="0" err="1"/>
              <a:t>Advantage</a:t>
            </a:r>
            <a:r>
              <a:rPr lang="ro-RO" sz="4600" i="1" dirty="0"/>
              <a:t>: </a:t>
            </a:r>
            <a:r>
              <a:rPr lang="ro-RO" sz="4600" i="1" dirty="0" err="1"/>
              <a:t>Creating</a:t>
            </a:r>
            <a:r>
              <a:rPr lang="ro-RO" sz="4600" i="1" dirty="0"/>
              <a:t> </a:t>
            </a:r>
            <a:r>
              <a:rPr lang="ro-RO" sz="4600" i="1" dirty="0" err="1"/>
              <a:t>and</a:t>
            </a:r>
            <a:r>
              <a:rPr lang="ro-RO" sz="4600" i="1" dirty="0"/>
              <a:t> </a:t>
            </a:r>
            <a:r>
              <a:rPr lang="ro-RO" sz="4600" i="1" dirty="0" err="1"/>
              <a:t>Sustaining</a:t>
            </a:r>
            <a:r>
              <a:rPr lang="ro-RO" sz="4600" i="1" dirty="0"/>
              <a:t> Superior Performance</a:t>
            </a:r>
            <a:r>
              <a:rPr lang="ro-RO" sz="4600" dirty="0"/>
              <a:t>. New York: </a:t>
            </a:r>
            <a:r>
              <a:rPr lang="ro-RO" sz="4600" dirty="0" err="1"/>
              <a:t>Free</a:t>
            </a:r>
            <a:r>
              <a:rPr lang="ro-RO" sz="4600" dirty="0"/>
              <a:t> Press.</a:t>
            </a:r>
          </a:p>
          <a:p>
            <a:pPr lvl="0">
              <a:lnSpc>
                <a:spcPct val="170000"/>
              </a:lnSpc>
            </a:pPr>
            <a:r>
              <a:rPr lang="ro-RO" sz="4600" dirty="0" err="1"/>
              <a:t>Ries</a:t>
            </a:r>
            <a:r>
              <a:rPr lang="ro-RO" sz="4600" dirty="0"/>
              <a:t>, E. (2011) </a:t>
            </a:r>
            <a:r>
              <a:rPr lang="ro-RO" sz="4600" i="1" dirty="0"/>
              <a:t>The </a:t>
            </a:r>
            <a:r>
              <a:rPr lang="ro-RO" sz="4600" i="1" dirty="0" err="1"/>
              <a:t>lean</a:t>
            </a:r>
            <a:r>
              <a:rPr lang="ro-RO" sz="4600" i="1" dirty="0"/>
              <a:t> </a:t>
            </a:r>
            <a:r>
              <a:rPr lang="ro-RO" sz="4600" i="1" dirty="0" err="1"/>
              <a:t>startup</a:t>
            </a:r>
            <a:r>
              <a:rPr lang="ro-RO" sz="4600" i="1" dirty="0"/>
              <a:t>: </a:t>
            </a:r>
            <a:r>
              <a:rPr lang="ro-RO" sz="4600" i="1" dirty="0" err="1"/>
              <a:t>How</a:t>
            </a:r>
            <a:r>
              <a:rPr lang="ro-RO" sz="4600" i="1" dirty="0"/>
              <a:t> </a:t>
            </a:r>
            <a:r>
              <a:rPr lang="ro-RO" sz="4600" i="1" dirty="0" err="1"/>
              <a:t>Today’s</a:t>
            </a:r>
            <a:r>
              <a:rPr lang="ro-RO" sz="4600" i="1" dirty="0"/>
              <a:t> </a:t>
            </a:r>
            <a:r>
              <a:rPr lang="ro-RO" sz="4600" i="1" dirty="0" err="1"/>
              <a:t>Entrepreneurs</a:t>
            </a:r>
            <a:r>
              <a:rPr lang="ro-RO" sz="4600" i="1" dirty="0"/>
              <a:t> </a:t>
            </a:r>
            <a:r>
              <a:rPr lang="ro-RO" sz="4600" i="1" dirty="0" err="1"/>
              <a:t>Use</a:t>
            </a:r>
            <a:r>
              <a:rPr lang="ro-RO" sz="4600" i="1" dirty="0"/>
              <a:t> </a:t>
            </a:r>
            <a:r>
              <a:rPr lang="ro-RO" sz="4600" i="1" dirty="0" err="1"/>
              <a:t>Continuous</a:t>
            </a:r>
            <a:r>
              <a:rPr lang="ro-RO" sz="4600" i="1" dirty="0"/>
              <a:t> </a:t>
            </a:r>
            <a:r>
              <a:rPr lang="ro-RO" sz="4600" i="1" dirty="0" err="1"/>
              <a:t>Innovation</a:t>
            </a:r>
            <a:r>
              <a:rPr lang="ro-RO" sz="4600" i="1" dirty="0"/>
              <a:t> </a:t>
            </a:r>
            <a:r>
              <a:rPr lang="ro-RO" sz="4600" i="1" dirty="0" err="1"/>
              <a:t>to</a:t>
            </a:r>
            <a:r>
              <a:rPr lang="ro-RO" sz="4600" i="1" dirty="0"/>
              <a:t> Create </a:t>
            </a:r>
            <a:r>
              <a:rPr lang="ro-RO" sz="4600" i="1" dirty="0" err="1"/>
              <a:t>Radically</a:t>
            </a:r>
            <a:r>
              <a:rPr lang="ro-RO" sz="4600" i="1" dirty="0"/>
              <a:t> </a:t>
            </a:r>
            <a:r>
              <a:rPr lang="ro-RO" sz="4600" i="1" dirty="0" err="1"/>
              <a:t>Successful</a:t>
            </a:r>
            <a:r>
              <a:rPr lang="ro-RO" sz="4600" i="1" dirty="0"/>
              <a:t> </a:t>
            </a:r>
            <a:r>
              <a:rPr lang="ro-RO" sz="4600" i="1" dirty="0" err="1"/>
              <a:t>Businesses</a:t>
            </a:r>
            <a:r>
              <a:rPr lang="ro-RO" sz="4600" dirty="0"/>
              <a:t>.</a:t>
            </a:r>
          </a:p>
          <a:p>
            <a:pPr lvl="0">
              <a:lnSpc>
                <a:spcPct val="170000"/>
              </a:lnSpc>
            </a:pPr>
            <a:r>
              <a:rPr lang="ro-RO" sz="4600" dirty="0" err="1"/>
              <a:t>Shane</a:t>
            </a:r>
            <a:r>
              <a:rPr lang="ro-RO" sz="4600" dirty="0"/>
              <a:t>, S. </a:t>
            </a:r>
            <a:r>
              <a:rPr lang="ro-RO" sz="4600" dirty="0" err="1"/>
              <a:t>and</a:t>
            </a:r>
            <a:r>
              <a:rPr lang="ro-RO" sz="4600" dirty="0"/>
              <a:t> </a:t>
            </a:r>
            <a:r>
              <a:rPr lang="ro-RO" sz="4600" dirty="0" err="1"/>
              <a:t>Venkataraman</a:t>
            </a:r>
            <a:r>
              <a:rPr lang="ro-RO" sz="4600" dirty="0"/>
              <a:t>, S. (2000) 'The promise of </a:t>
            </a:r>
            <a:r>
              <a:rPr lang="ro-RO" sz="4600" dirty="0" err="1"/>
              <a:t>enterpreneurship</a:t>
            </a:r>
            <a:r>
              <a:rPr lang="ro-RO" sz="4600" dirty="0"/>
              <a:t> as a </a:t>
            </a:r>
            <a:r>
              <a:rPr lang="ro-RO" sz="4600" dirty="0" err="1"/>
              <a:t>field</a:t>
            </a:r>
            <a:r>
              <a:rPr lang="ro-RO" sz="4600" dirty="0"/>
              <a:t> of </a:t>
            </a:r>
            <a:r>
              <a:rPr lang="ro-RO" sz="4600" dirty="0" err="1"/>
              <a:t>research</a:t>
            </a:r>
            <a:r>
              <a:rPr lang="ro-RO" sz="4600" dirty="0"/>
              <a:t>,' </a:t>
            </a:r>
            <a:r>
              <a:rPr lang="ro-RO" sz="4600" i="1" dirty="0"/>
              <a:t>Academy of Management Review</a:t>
            </a:r>
            <a:r>
              <a:rPr lang="ro-RO" sz="4600" dirty="0"/>
              <a:t>, 25(1), p. 217. </a:t>
            </a:r>
            <a:r>
              <a:rPr lang="ro-RO" sz="46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https://doi.org/10.2307/259271</a:t>
            </a:r>
            <a:r>
              <a:rPr lang="ro-RO" sz="4600" dirty="0"/>
              <a:t>.</a:t>
            </a:r>
          </a:p>
          <a:p>
            <a:pPr lvl="0">
              <a:lnSpc>
                <a:spcPct val="100000"/>
              </a:lnSpc>
            </a:pPr>
            <a:endParaRPr lang="ro-RO" sz="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Orange%20Experience</Template>
  <TotalTime>29</TotalTime>
  <Words>659</Words>
  <Application>Microsoft Office PowerPoint</Application>
  <PresentationFormat>Ecran lat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5" baseType="lpstr">
      <vt:lpstr>Arial</vt:lpstr>
      <vt:lpstr>Calibri</vt:lpstr>
      <vt:lpstr>Oswald SemiBold</vt:lpstr>
      <vt:lpstr>Univers Condensed Light</vt:lpstr>
      <vt:lpstr>Orange Experience</vt:lpstr>
      <vt:lpstr>Bun de tot</vt:lpstr>
      <vt:lpstr>BUN DE TOT</vt:lpstr>
      <vt:lpstr>Commercial Prospect</vt:lpstr>
      <vt:lpstr>AUDIENCE</vt:lpstr>
      <vt:lpstr>MARKET POSITION</vt:lpstr>
      <vt:lpstr>MARKETING STRATEGY</vt:lpstr>
      <vt:lpstr>ELECTRONIC CONSUMER EXPERIENCE</vt:lpstr>
      <vt:lpstr>Operational and Financial Framework</vt:lpstr>
      <vt:lpstr>Idea behind bun de tot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Gruia Craescu (2237625)</dc:creator>
  <cp:lastModifiedBy>Gruia Craescu (2237625)</cp:lastModifiedBy>
  <cp:revision>1</cp:revision>
  <dcterms:created xsi:type="dcterms:W3CDTF">2026-08-14T01:47:56Z</dcterms:created>
  <dcterms:modified xsi:type="dcterms:W3CDTF">2026-08-14T11:17:06Z</dcterms:modified>
</cp:coreProperties>
</file>