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6"/>
  </p:notesMasterIdLst>
  <p:sldIdLst>
    <p:sldId id="256" r:id="rId2"/>
    <p:sldId id="257" r:id="rId3"/>
    <p:sldId id="258" r:id="rId4"/>
    <p:sldId id="259" r:id="rId5"/>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544" autoAdjust="0"/>
    <p:restoredTop sz="94061" autoAdjust="0"/>
  </p:normalViewPr>
  <p:slideViewPr>
    <p:cSldViewPr snapToGrid="0">
      <p:cViewPr>
        <p:scale>
          <a:sx n="69" d="100"/>
          <a:sy n="69" d="100"/>
        </p:scale>
        <p:origin x="243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A4E811-F28F-4B6B-A5B2-B8E0495A2C08}" type="datetimeFigureOut">
              <a:rPr lang="en-US" smtClean="0"/>
              <a:t>11/1/25</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DC0A22-4BBF-4212-A422-48985B0CC087}" type="slidenum">
              <a:rPr lang="en-US" smtClean="0"/>
              <a:t>‹#›</a:t>
            </a:fld>
            <a:endParaRPr lang="en-US"/>
          </a:p>
        </p:txBody>
      </p:sp>
    </p:spTree>
    <p:extLst>
      <p:ext uri="{BB962C8B-B14F-4D97-AF65-F5344CB8AC3E}">
        <p14:creationId xmlns:p14="http://schemas.microsoft.com/office/powerpoint/2010/main" val="3461009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&amp; Classification </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	In this part, I will cover anxiety and fear-related disorders; I will discuss their classification, their previous history, treatment, and their problems in the present context. The categories according to ICD-11 denote those disorders in which one experiences excessive fear or anxiety, greatly affecting the daily functioning of the individual of personal, social, educational, and occupational functioning. In my opinion, fear is an instant reaction to an existing danger which triggers a body’s fight-or-flight reaction. On the contrary, the anxiety is more future-oriented and focused on the potential hazards or threats which do not exist yet. I get to know that ICD 11 </a:t>
            </a:r>
            <a:r>
              <a:rPr lang="en-US" sz="1200" kern="1200" dirty="0" err="1">
                <a:solidFill>
                  <a:schemeClr val="tx1"/>
                </a:solidFill>
                <a:effectLst/>
                <a:latin typeface="+mn-lt"/>
                <a:ea typeface="+mn-ea"/>
                <a:cs typeface="+mn-cs"/>
              </a:rPr>
              <a:t>categorises</a:t>
            </a:r>
            <a:r>
              <a:rPr lang="en-US" sz="1200" kern="1200" dirty="0">
                <a:solidFill>
                  <a:schemeClr val="tx1"/>
                </a:solidFill>
                <a:effectLst/>
                <a:latin typeface="+mn-lt"/>
                <a:ea typeface="+mn-ea"/>
                <a:cs typeface="+mn-cs"/>
              </a:rPr>
              <a:t> these disorders into various subtypes, among which are </a:t>
            </a:r>
            <a:r>
              <a:rPr lang="en-US" sz="1200" kern="1200" dirty="0" err="1">
                <a:solidFill>
                  <a:schemeClr val="tx1"/>
                </a:solidFill>
                <a:effectLst/>
                <a:latin typeface="+mn-lt"/>
                <a:ea typeface="+mn-ea"/>
                <a:cs typeface="+mn-cs"/>
              </a:rPr>
              <a:t>generalised</a:t>
            </a:r>
            <a:r>
              <a:rPr lang="en-US" sz="1200" kern="1200" dirty="0">
                <a:solidFill>
                  <a:schemeClr val="tx1"/>
                </a:solidFill>
                <a:effectLst/>
                <a:latin typeface="+mn-lt"/>
                <a:ea typeface="+mn-ea"/>
                <a:cs typeface="+mn-cs"/>
              </a:rPr>
              <a:t> anxiety disorder, panic disorder, agoraphobia, social phobia, specific phobia, separation anxiety disorder and selective mutism. All these conditions possess their peculiarities. As an illustration, </a:t>
            </a:r>
            <a:r>
              <a:rPr lang="en-US" sz="1200" kern="1200" dirty="0" err="1">
                <a:solidFill>
                  <a:schemeClr val="tx1"/>
                </a:solidFill>
                <a:effectLst/>
                <a:latin typeface="+mn-lt"/>
                <a:ea typeface="+mn-ea"/>
                <a:cs typeface="+mn-cs"/>
              </a:rPr>
              <a:t>generalised</a:t>
            </a:r>
            <a:r>
              <a:rPr lang="en-US" sz="1200" kern="1200" dirty="0">
                <a:solidFill>
                  <a:schemeClr val="tx1"/>
                </a:solidFill>
                <a:effectLst/>
                <a:latin typeface="+mn-lt"/>
                <a:ea typeface="+mn-ea"/>
                <a:cs typeface="+mn-cs"/>
              </a:rPr>
              <a:t> anxiety disorder entails being marked with pervasive worry concerning a variety of things in life, versus panic disorder, which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sudden and intense bursts of anxiety. Another thing that I have observed is that culture is critical in the presentation of anxiety. The physical symptoms of a headache, palpitations, or gastrointestinal complications can be prevalent in certain communities as opposed to the cognitive symptoms or emotions. These cultural nuances will also be important in proper diagnosis and in designing interventions that will be effective, inclusive, and respectful of these cultures.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Historical Understandings &amp; Stigma </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	In studying the history of anxiety, I have discovered that these disorders were frequently related to supernatural beings or wrongdoing within ancient societies. The presence of anxiety was commonly regarded as a sign of spiritual or moral weakness by people. In the eighteenth and nineteenth centuries, the </a:t>
            </a:r>
            <a:r>
              <a:rPr lang="en-US" sz="1200" kern="1200" dirty="0" err="1">
                <a:solidFill>
                  <a:schemeClr val="tx1"/>
                </a:solidFill>
                <a:effectLst/>
                <a:latin typeface="+mn-lt"/>
                <a:ea typeface="+mn-ea"/>
                <a:cs typeface="+mn-cs"/>
              </a:rPr>
              <a:t>conceptualisation</a:t>
            </a:r>
            <a:r>
              <a:rPr lang="en-US" sz="1200" kern="1200" dirty="0">
                <a:solidFill>
                  <a:schemeClr val="tx1"/>
                </a:solidFill>
                <a:effectLst/>
                <a:latin typeface="+mn-lt"/>
                <a:ea typeface="+mn-ea"/>
                <a:cs typeface="+mn-cs"/>
              </a:rPr>
              <a:t> of anxiety to be treated involved the notion of a nervous disease, whose treatments included rest, tranquilization and </a:t>
            </a:r>
            <a:r>
              <a:rPr lang="en-US" sz="1200" kern="1200" dirty="0" err="1">
                <a:solidFill>
                  <a:schemeClr val="tx1"/>
                </a:solidFill>
                <a:effectLst/>
                <a:latin typeface="+mn-lt"/>
                <a:ea typeface="+mn-ea"/>
                <a:cs typeface="+mn-cs"/>
              </a:rPr>
              <a:t>institutionalisation</a:t>
            </a:r>
            <a:r>
              <a:rPr lang="en-US" sz="1200" kern="1200" dirty="0">
                <a:solidFill>
                  <a:schemeClr val="tx1"/>
                </a:solidFill>
                <a:effectLst/>
                <a:latin typeface="+mn-lt"/>
                <a:ea typeface="+mn-ea"/>
                <a:cs typeface="+mn-cs"/>
              </a:rPr>
              <a:t> into asylums. From my own viewpoint, such interventions were very detrimental as they displaced agency in the patients and did not provide any true insight into the disorder. In the twentieth century, new methods were developed in psychoanalysis and initial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therapies. I am also interested in the fact that these approaches tried to discover the underlying factors of anxiety in thoughts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but their scope was often confined to the individual and not always available to the general population. The </a:t>
            </a:r>
            <a:r>
              <a:rPr lang="en-US" sz="1200" kern="1200" dirty="0" err="1">
                <a:solidFill>
                  <a:schemeClr val="tx1"/>
                </a:solidFill>
                <a:effectLst/>
                <a:latin typeface="+mn-lt"/>
                <a:ea typeface="+mn-ea"/>
                <a:cs typeface="+mn-cs"/>
              </a:rPr>
              <a:t>stigmatisation</a:t>
            </a:r>
            <a:r>
              <a:rPr lang="en-US" sz="1200" kern="1200" dirty="0">
                <a:solidFill>
                  <a:schemeClr val="tx1"/>
                </a:solidFill>
                <a:effectLst/>
                <a:latin typeface="+mn-lt"/>
                <a:ea typeface="+mn-ea"/>
                <a:cs typeface="+mn-cs"/>
              </a:rPr>
              <a:t> is always reflected in society on anxiety. I have noted that individuals whose anxiety disorder is so high that they are regarded as weak, unworthy of being employed or attending classes. Women were especially misdiagnosed as having a significant disorder known as hysteria, which is a symptom inherently indicative of sex inequality. Such historical points of view contribute to my better understanding of why the current interventions should be based not only on treatment but also on stigma reduction and identification of societal conditions.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Contemporary Provision and Treatment</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	I think modern anxiety therapy in the UK has gone a long way, especially with the NHS and NICE guidelines. The present-day system employs a stepped-care approach, whereby patients receive the least intensive treatment initially, i.e., self-help interventions under the guidance of systems or digital-based CBT, but can be referred to treatments of greater intensity, if required. I know that the first-line psychological therapy involves cognitive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therapy and exposure therapy, which is especially effective against phobias and panic disorder. Sometimes medications, including selective serotonin reuptake inhibitors (SSRIs) and serotonin-norepinephrine reuptake inhibitors (SNRIs), are prescribed, and benzodiazepines may only be prescribed temporarily because they may lead to dependence. Of specific concern to me is the IAPT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with an intention to make available evidence-based therapies, including digital CBT. Although doing this, I have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that the challenges persist. In the NHS, there are long waiting lines, leading to ineffective delivery to patients of timely interventions, which have the potential to worsen their symptoms. There are also access disparities, and usually, the minority groups or the less </a:t>
            </a:r>
            <a:r>
              <a:rPr lang="en-US" sz="1200" kern="1200" dirty="0" err="1">
                <a:solidFill>
                  <a:schemeClr val="tx1"/>
                </a:solidFill>
                <a:effectLst/>
                <a:latin typeface="+mn-lt"/>
                <a:ea typeface="+mn-ea"/>
                <a:cs typeface="+mn-cs"/>
              </a:rPr>
              <a:t>digitalised</a:t>
            </a:r>
            <a:r>
              <a:rPr lang="en-US" sz="1200" kern="1200" dirty="0">
                <a:solidFill>
                  <a:schemeClr val="tx1"/>
                </a:solidFill>
                <a:effectLst/>
                <a:latin typeface="+mn-lt"/>
                <a:ea typeface="+mn-ea"/>
                <a:cs typeface="+mn-cs"/>
              </a:rPr>
              <a:t> populations are disadvantaged. In my opinion, the best way of addressing these gaps is to implement changes in the system and also address them through culturally contextual solutions, which cater for the needs of different populations.</a:t>
            </a:r>
          </a:p>
          <a:p>
            <a:endParaRPr lang="en-US" dirty="0"/>
          </a:p>
        </p:txBody>
      </p:sp>
      <p:sp>
        <p:nvSpPr>
          <p:cNvPr id="4" name="Slide Number Placeholder 3"/>
          <p:cNvSpPr>
            <a:spLocks noGrp="1"/>
          </p:cNvSpPr>
          <p:nvPr>
            <p:ph type="sldNum" sz="quarter" idx="5"/>
          </p:nvPr>
        </p:nvSpPr>
        <p:spPr/>
        <p:txBody>
          <a:bodyPr/>
          <a:lstStyle/>
          <a:p>
            <a:fld id="{49DC0A22-4BBF-4212-A422-48985B0CC087}" type="slidenum">
              <a:rPr lang="en-US" smtClean="0"/>
              <a:t>2</a:t>
            </a:fld>
            <a:endParaRPr lang="en-US"/>
          </a:p>
        </p:txBody>
      </p:sp>
    </p:spTree>
    <p:extLst>
      <p:ext uri="{BB962C8B-B14F-4D97-AF65-F5344CB8AC3E}">
        <p14:creationId xmlns:p14="http://schemas.microsoft.com/office/powerpoint/2010/main" val="42557079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Social, Cultural &amp; Political Contexts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	I have also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that the process of anxiety is not an individual experience, but it is highly socially, culturally and politically determined. Together with this growing awareness, stigma still </a:t>
            </a:r>
            <a:r>
              <a:rPr lang="en-US" sz="1200" kern="1200" dirty="0" err="1">
                <a:solidFill>
                  <a:schemeClr val="tx1"/>
                </a:solidFill>
                <a:effectLst/>
                <a:latin typeface="+mn-lt"/>
                <a:ea typeface="+mn-ea"/>
                <a:cs typeface="+mn-cs"/>
              </a:rPr>
              <a:t>deemphasises</a:t>
            </a:r>
            <a:r>
              <a:rPr lang="en-US" sz="1200" kern="1200" dirty="0">
                <a:solidFill>
                  <a:schemeClr val="tx1"/>
                </a:solidFill>
                <a:effectLst/>
                <a:latin typeface="+mn-lt"/>
                <a:ea typeface="+mn-ea"/>
                <a:cs typeface="+mn-cs"/>
              </a:rPr>
              <a:t> when it comes to defining anxiety as the most serious mental disorder of all disorders. In some cultures, I have seen that anxiety is sometimes blamed on an external or a spiritual factor like witchcraft, fate, or God’s torment. This can stop the access to formal healthcare by individuals, as well as presenting the necessity of the culturally competent clinical practice. On the political front, I acknowledge that the UK has taken measures towards the goal of equality of esteem, and thus, mental health is given equal focus. Even though these policies are essential, the structural inequalities are still in effect. Populations with low income or </a:t>
            </a:r>
            <a:r>
              <a:rPr lang="en-US" sz="1200" kern="1200" dirty="0" err="1">
                <a:solidFill>
                  <a:schemeClr val="tx1"/>
                </a:solidFill>
                <a:effectLst/>
                <a:latin typeface="+mn-lt"/>
                <a:ea typeface="+mn-ea"/>
                <a:cs typeface="+mn-cs"/>
              </a:rPr>
              <a:t>marginalisation</a:t>
            </a:r>
            <a:r>
              <a:rPr lang="en-US" sz="1200" kern="1200" dirty="0">
                <a:solidFill>
                  <a:schemeClr val="tx1"/>
                </a:solidFill>
                <a:effectLst/>
                <a:latin typeface="+mn-lt"/>
                <a:ea typeface="+mn-ea"/>
                <a:cs typeface="+mn-cs"/>
              </a:rPr>
              <a:t> usually have a greater incidence rate of anxiety but lower rates of care and assistance. The combination of culture, politics, and socioeconomics is what supports me in assuming that mental health services need to be equitable and inclusive, and that interventions need to be specific to the community they belong to.</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Critical Analysis: Challenges &amp; Gaps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	To my mind, there has been movement and stagnation in the critical analysis of the processes of anxiety treatment. In the past, treatments were unevidenced-based and mostly harmful. Even nowadays, it still presents problems, although there are improvements like IAPT. The waiting time, the inability to provide some population groups with digital interventions, and the absence of focus on culturally specific issues are still barriers to quality care delivery. I have observed also that the body of research on anxiety remains lacunae relative to the research on depression or psychosis, as we question about prevalence, comorbidity, and fate, and lack understanding of these questions. I think these gaps lead to the perpetuation of stigma and can serve to recreate structural inequalities. Indicatively, a research gap on the problem of anxiety among minority groups implies that the needs of such client groups might not be completely served, thus continuing to create obstacles in the process of effective services. Through critical examination of these gaps, it has become possible to better appreciate why interventions need to be evidence-based and inclusive as well as culturally sensitive through expansion of both research and practice.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Recommendations &amp; Future Directions </a:t>
            </a:r>
          </a:p>
          <a:p>
            <a:r>
              <a:rPr lang="en-US" sz="1200" b="1" i="1" kern="1200" dirty="0">
                <a:solidFill>
                  <a:schemeClr val="tx1"/>
                </a:solidFill>
                <a:effectLst/>
                <a:latin typeface="+mn-lt"/>
                <a:ea typeface="+mn-ea"/>
                <a:cs typeface="+mn-cs"/>
              </a:rPr>
              <a:t>Speaker Notes </a:t>
            </a:r>
          </a:p>
          <a:p>
            <a:r>
              <a:rPr lang="en-US" sz="1200" kern="1200" dirty="0">
                <a:solidFill>
                  <a:schemeClr val="tx1"/>
                </a:solidFill>
                <a:effectLst/>
                <a:latin typeface="+mn-lt"/>
                <a:ea typeface="+mn-ea"/>
                <a:cs typeface="+mn-cs"/>
              </a:rPr>
              <a:t>	The next step I would take is to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the care of anxious people with some actions that are required. First, I would prefer that the NHS be better-funded and invest in workforce training to adjust to the growth in the mental health services. Second, I believe that cultural competence should become one of the medical practice principles, where the specialists are knowledgeable about how anxiety may be presented in different ways in different populations. Third, the potential of technology is enormous; the digital CBT services are to be increased, however, considering the importance of making them accessible and inclusive. Lastly, the research needs to be extended to cover groups that were not previously represented properly and juxtaposing the experiences of people operating in other cultures, ages, and with different socioeconomic backgrounds. Following these suggestions, I am sure we will have an opportunity to make the access, effectiveness, and inclusivity of anxiety care in the UK better.</a:t>
            </a:r>
          </a:p>
          <a:p>
            <a:endParaRPr lang="en-US" dirty="0"/>
          </a:p>
        </p:txBody>
      </p:sp>
      <p:sp>
        <p:nvSpPr>
          <p:cNvPr id="4" name="Slide Number Placeholder 3"/>
          <p:cNvSpPr>
            <a:spLocks noGrp="1"/>
          </p:cNvSpPr>
          <p:nvPr>
            <p:ph type="sldNum" sz="quarter" idx="5"/>
          </p:nvPr>
        </p:nvSpPr>
        <p:spPr/>
        <p:txBody>
          <a:bodyPr/>
          <a:lstStyle/>
          <a:p>
            <a:fld id="{49DC0A22-4BBF-4212-A422-48985B0CC087}" type="slidenum">
              <a:rPr lang="en-US" smtClean="0"/>
              <a:t>3</a:t>
            </a:fld>
            <a:endParaRPr lang="en-US"/>
          </a:p>
        </p:txBody>
      </p:sp>
    </p:spTree>
    <p:extLst>
      <p:ext uri="{BB962C8B-B14F-4D97-AF65-F5344CB8AC3E}">
        <p14:creationId xmlns:p14="http://schemas.microsoft.com/office/powerpoint/2010/main" val="1137373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152400" y="1"/>
            <a:ext cx="2833688" cy="9906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304755" y="1320802"/>
            <a:ext cx="5210345" cy="5038606"/>
          </a:xfrm>
        </p:spPr>
        <p:txBody>
          <a:bodyPr anchor="b">
            <a:normAutofit/>
          </a:bodyPr>
          <a:lstStyle>
            <a:lvl1pPr algn="r">
              <a:defRPr sz="4050">
                <a:effectLst/>
              </a:defRPr>
            </a:lvl1pPr>
          </a:lstStyle>
          <a:p>
            <a:r>
              <a:rPr lang="en-US"/>
              <a:t>Click to edit Master title style</a:t>
            </a:r>
            <a:endParaRPr lang="en-US" dirty="0"/>
          </a:p>
        </p:txBody>
      </p:sp>
      <p:sp>
        <p:nvSpPr>
          <p:cNvPr id="3" name="Subtitle 2"/>
          <p:cNvSpPr>
            <a:spLocks noGrp="1"/>
          </p:cNvSpPr>
          <p:nvPr>
            <p:ph type="subTitle" idx="1"/>
          </p:nvPr>
        </p:nvSpPr>
        <p:spPr>
          <a:xfrm>
            <a:off x="2193179" y="6359407"/>
            <a:ext cx="4321922" cy="1970989"/>
          </a:xfrm>
        </p:spPr>
        <p:txBody>
          <a:bodyPr anchor="t">
            <a:normAutofit/>
          </a:bodyPr>
          <a:lstStyle>
            <a:lvl1pPr marL="0" indent="0" algn="r">
              <a:buNone/>
              <a:defRPr sz="1350">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5494330" y="8836153"/>
            <a:ext cx="643105" cy="527403"/>
          </a:xfrm>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a:xfrm>
            <a:off x="2717800" y="8836153"/>
            <a:ext cx="2707079" cy="527403"/>
          </a:xfrm>
        </p:spPr>
        <p:txBody>
          <a:bodyPr/>
          <a:lstStyle/>
          <a:p>
            <a:endParaRPr lang="en-US"/>
          </a:p>
        </p:txBody>
      </p:sp>
      <p:sp>
        <p:nvSpPr>
          <p:cNvPr id="6" name="Slide Number Placeholder 5"/>
          <p:cNvSpPr>
            <a:spLocks noGrp="1"/>
          </p:cNvSpPr>
          <p:nvPr>
            <p:ph type="sldNum" sz="quarter" idx="12"/>
          </p:nvPr>
        </p:nvSpPr>
        <p:spPr>
          <a:xfrm>
            <a:off x="6206490" y="8836153"/>
            <a:ext cx="308610" cy="527403"/>
          </a:xfrm>
        </p:spPr>
        <p:txBody>
          <a:bodyPr/>
          <a:lstStyle/>
          <a:p>
            <a:fld id="{EDE1EAD0-AE48-461E-BCBC-79E7CB2C38C4}" type="slidenum">
              <a:rPr lang="en-US" smtClean="0"/>
              <a:t>‹#›</a:t>
            </a:fld>
            <a:endParaRPr lang="en-US"/>
          </a:p>
        </p:txBody>
      </p:sp>
      <p:sp>
        <p:nvSpPr>
          <p:cNvPr id="23" name="Freeform 12"/>
          <p:cNvSpPr/>
          <p:nvPr/>
        </p:nvSpPr>
        <p:spPr bwMode="auto">
          <a:xfrm>
            <a:off x="152400" y="5448300"/>
            <a:ext cx="271463" cy="130705"/>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420291" y="5585884"/>
            <a:ext cx="46435" cy="116947"/>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1516934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36600" y="660402"/>
            <a:ext cx="5778500" cy="2861733"/>
          </a:xfrm>
        </p:spPr>
        <p:txBody>
          <a:bodyPr/>
          <a:lstStyle/>
          <a:p>
            <a:r>
              <a:rPr lang="en-US"/>
              <a:t>Click to edit Master title style</a:t>
            </a:r>
            <a:endParaRPr lang="en-US" dirty="0"/>
          </a:p>
        </p:txBody>
      </p:sp>
      <p:sp>
        <p:nvSpPr>
          <p:cNvPr id="3" name="Content Placeholder 2"/>
          <p:cNvSpPr>
            <a:spLocks noGrp="1"/>
          </p:cNvSpPr>
          <p:nvPr>
            <p:ph idx="1"/>
          </p:nvPr>
        </p:nvSpPr>
        <p:spPr>
          <a:xfrm>
            <a:off x="736600" y="3852333"/>
            <a:ext cx="5778500" cy="48140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08247" y="8822917"/>
            <a:ext cx="643105" cy="527403"/>
          </a:xfrm>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a:xfrm>
            <a:off x="1479486" y="8822917"/>
            <a:ext cx="3985888" cy="527403"/>
          </a:xfrm>
        </p:spPr>
        <p:txBody>
          <a:bodyPr/>
          <a:lstStyle/>
          <a:p>
            <a:endParaRPr lang="en-US"/>
          </a:p>
        </p:txBody>
      </p:sp>
      <p:sp>
        <p:nvSpPr>
          <p:cNvPr id="6" name="Slide Number Placeholder 5"/>
          <p:cNvSpPr>
            <a:spLocks noGrp="1"/>
          </p:cNvSpPr>
          <p:nvPr>
            <p:ph type="sldNum" sz="quarter" idx="12"/>
          </p:nvPr>
        </p:nvSpPr>
        <p:spPr>
          <a:xfrm>
            <a:off x="6194226" y="8822917"/>
            <a:ext cx="320875" cy="527403"/>
          </a:xfrm>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438632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90247" y="3852331"/>
            <a:ext cx="5024854" cy="3408991"/>
          </a:xfrm>
        </p:spPr>
        <p:txBody>
          <a:bodyPr anchor="b"/>
          <a:lstStyle>
            <a:lvl1pPr algn="r">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1490248" y="7261323"/>
            <a:ext cx="5024852" cy="1242800"/>
          </a:xfrm>
        </p:spPr>
        <p:txBody>
          <a:bodyPr anchor="t">
            <a:normAutofit/>
          </a:bodyPr>
          <a:lstStyle>
            <a:lvl1pPr marL="0" indent="0" algn="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6204988" y="8834324"/>
            <a:ext cx="310112" cy="527403"/>
          </a:xfrm>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237780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36600" y="990602"/>
            <a:ext cx="5778500" cy="25315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36600" y="3852334"/>
            <a:ext cx="2804922" cy="4865862"/>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710178" y="3852334"/>
            <a:ext cx="2804922" cy="4834301"/>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80CA9C-C50D-4C54-944F-54FA12AD0011}" type="datetimeFigureOut">
              <a:rPr lang="en-US" smtClean="0"/>
              <a:t>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2057353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97111" y="3840103"/>
            <a:ext cx="2592218" cy="832378"/>
          </a:xfrm>
        </p:spPr>
        <p:txBody>
          <a:bodyPr anchor="b">
            <a:noAutofit/>
          </a:bodyPr>
          <a:lstStyle>
            <a:lvl1pPr marL="0" indent="0">
              <a:buNone/>
              <a:defRPr sz="2100" b="0">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5142" y="4817708"/>
            <a:ext cx="2754186" cy="3849819"/>
          </a:xfrm>
        </p:spPr>
        <p:txBody>
          <a:bodyPr anchor="t">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71282" y="3852334"/>
            <a:ext cx="2600855" cy="832378"/>
          </a:xfrm>
        </p:spPr>
        <p:txBody>
          <a:bodyPr anchor="b">
            <a:noAutofit/>
          </a:bodyPr>
          <a:lstStyle>
            <a:lvl1pPr marL="0" indent="0">
              <a:buNone/>
              <a:defRPr sz="2100" b="0">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717950" y="4817708"/>
            <a:ext cx="2754186" cy="3849819"/>
          </a:xfrm>
        </p:spPr>
        <p:txBody>
          <a:bodyPr anchor="t">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80CA9C-C50D-4C54-944F-54FA12AD0011}" type="datetimeFigureOut">
              <a:rPr lang="en-US" smtClean="0"/>
              <a:t>11/1/25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2271882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80CA9C-C50D-4C54-944F-54FA12AD0011}" type="datetimeFigureOut">
              <a:rPr lang="en-US" smtClean="0"/>
              <a:t>11/1/25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3320346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80CA9C-C50D-4C54-944F-54FA12AD0011}" type="datetimeFigureOut">
              <a:rPr lang="en-US" smtClean="0"/>
              <a:t>11/1/25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31793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5143" y="2311400"/>
            <a:ext cx="1996901" cy="1981200"/>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2960665" y="990601"/>
            <a:ext cx="3511472" cy="7374468"/>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5143" y="4292600"/>
            <a:ext cx="1996901" cy="2641600"/>
          </a:xfrm>
        </p:spPr>
        <p:txBody>
          <a:bodyPr>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D80CA9C-C50D-4C54-944F-54FA12AD0011}" type="datetimeFigureOut">
              <a:rPr lang="en-US" smtClean="0"/>
              <a:t>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3165031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4250" y="2531532"/>
            <a:ext cx="3053009" cy="1981200"/>
          </a:xfrm>
        </p:spPr>
        <p:txBody>
          <a:bodyPr anchor="b">
            <a:normAutofit/>
          </a:bodyPr>
          <a:lstStyle>
            <a:lvl1pPr algn="ctr">
              <a:defRPr sz="21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4273122" y="1320800"/>
            <a:ext cx="1846028" cy="6604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34250" y="4512732"/>
            <a:ext cx="3053009" cy="2641600"/>
          </a:xfrm>
        </p:spPr>
        <p:txBody>
          <a:bodyPr>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D80CA9C-C50D-4C54-944F-54FA12AD0011}" type="datetimeFigureOut">
              <a:rPr lang="en-US" smtClean="0"/>
              <a:t>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2723509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5143" y="6836360"/>
            <a:ext cx="5636993" cy="818622"/>
          </a:xfrm>
        </p:spPr>
        <p:txBody>
          <a:bodyPr anchor="b">
            <a:normAutofit/>
          </a:bodyPr>
          <a:lstStyle>
            <a:lvl1pPr algn="ctr">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42482" y="1346384"/>
            <a:ext cx="4628299" cy="457163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35143" y="7654982"/>
            <a:ext cx="5636993" cy="713140"/>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D80CA9C-C50D-4C54-944F-54FA12AD0011}" type="datetimeFigureOut">
              <a:rPr lang="en-US" smtClean="0"/>
              <a:t>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1512327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5144" y="990600"/>
            <a:ext cx="5636993" cy="4402667"/>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835143" y="6273800"/>
            <a:ext cx="5636994" cy="2091267"/>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1969770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727066" y="1246589"/>
            <a:ext cx="342989"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5" name="TextBox 14"/>
          <p:cNvSpPr txBox="1"/>
          <p:nvPr/>
        </p:nvSpPr>
        <p:spPr>
          <a:xfrm>
            <a:off x="6129148" y="4072465"/>
            <a:ext cx="342989"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
        <p:nvSpPr>
          <p:cNvPr id="2" name="Title 1"/>
          <p:cNvSpPr>
            <a:spLocks noGrp="1"/>
          </p:cNvSpPr>
          <p:nvPr>
            <p:ph type="title"/>
          </p:nvPr>
        </p:nvSpPr>
        <p:spPr>
          <a:xfrm>
            <a:off x="1070056" y="990602"/>
            <a:ext cx="5230586" cy="3962399"/>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98676" y="4952999"/>
            <a:ext cx="4973346" cy="550333"/>
          </a:xfrm>
        </p:spPr>
        <p:txBody>
          <a:bodyPr anchor="ctr">
            <a:normAutofit/>
          </a:bodyPr>
          <a:lstStyle>
            <a:lvl1pPr marL="0" indent="0">
              <a:buFontTx/>
              <a:buNone/>
              <a:defRPr sz="135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835143" y="6273800"/>
            <a:ext cx="5636993" cy="2091267"/>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3052369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5144" y="4779061"/>
            <a:ext cx="5636992" cy="2121600"/>
          </a:xfrm>
        </p:spPr>
        <p:txBody>
          <a:bodyPr anchor="b">
            <a:normAutofit/>
          </a:bodyPr>
          <a:lstStyle>
            <a:lvl1pPr algn="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835143" y="6900661"/>
            <a:ext cx="5636993" cy="1242800"/>
          </a:xfrm>
        </p:spPr>
        <p:txBody>
          <a:bodyPr anchor="t">
            <a:normAutofit/>
          </a:bodyPr>
          <a:lstStyle>
            <a:lvl1pPr marL="0" indent="0" algn="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12453245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727066" y="1246589"/>
            <a:ext cx="342989"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5" name="TextBox 14"/>
          <p:cNvSpPr txBox="1"/>
          <p:nvPr/>
        </p:nvSpPr>
        <p:spPr>
          <a:xfrm>
            <a:off x="6129148" y="4072465"/>
            <a:ext cx="342989"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
        <p:nvSpPr>
          <p:cNvPr id="2" name="Title 1"/>
          <p:cNvSpPr>
            <a:spLocks noGrp="1"/>
          </p:cNvSpPr>
          <p:nvPr>
            <p:ph type="title"/>
          </p:nvPr>
        </p:nvSpPr>
        <p:spPr>
          <a:xfrm>
            <a:off x="1070056" y="990602"/>
            <a:ext cx="5230586" cy="3962399"/>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835144" y="5613400"/>
            <a:ext cx="5636993" cy="1284111"/>
          </a:xfrm>
        </p:spPr>
        <p:txBody>
          <a:bodyPr vert="horz" lIns="91440" tIns="45720" rIns="91440" bIns="45720" rtlCol="0" anchor="b">
            <a:normAutofit/>
          </a:bodyPr>
          <a:lstStyle>
            <a:lvl1pPr algn="r">
              <a:buNone/>
              <a:defRPr lang="en-US" sz="1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835143" y="6897511"/>
            <a:ext cx="5636993" cy="1467556"/>
          </a:xfrm>
        </p:spPr>
        <p:txBody>
          <a:bodyPr anchor="t">
            <a:normAutofit/>
          </a:bodyPr>
          <a:lstStyle>
            <a:lvl1pPr marL="0" indent="0" algn="r">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156408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35144" y="990602"/>
            <a:ext cx="5636993" cy="393946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835143" y="5063067"/>
            <a:ext cx="5636994" cy="1210733"/>
          </a:xfrm>
        </p:spPr>
        <p:txBody>
          <a:bodyPr vert="horz" lIns="91440" tIns="45720" rIns="91440" bIns="45720" rtlCol="0" anchor="b">
            <a:normAutofit/>
          </a:bodyPr>
          <a:lstStyle>
            <a:lvl1pPr>
              <a:buNone/>
              <a:defRPr lang="en-US" sz="21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835143" y="6273800"/>
            <a:ext cx="5636994" cy="2091267"/>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11966305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15052111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76045" y="990600"/>
            <a:ext cx="996092" cy="737446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5143" y="990600"/>
            <a:ext cx="4512280" cy="7374467"/>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80CA9C-C50D-4C54-944F-54FA12AD0011}" type="datetimeFigureOut">
              <a:rPr lang="en-US" smtClean="0"/>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E1EAD0-AE48-461E-BCBC-79E7CB2C38C4}" type="slidenum">
              <a:rPr lang="en-US" smtClean="0"/>
              <a:t>‹#›</a:t>
            </a:fld>
            <a:endParaRPr lang="en-US"/>
          </a:p>
        </p:txBody>
      </p:sp>
    </p:spTree>
    <p:extLst>
      <p:ext uri="{BB962C8B-B14F-4D97-AF65-F5344CB8AC3E}">
        <p14:creationId xmlns:p14="http://schemas.microsoft.com/office/powerpoint/2010/main" val="2412774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ltUpDiag">
          <a:fgClr>
            <a:schemeClr val="bg2">
              <a:lumMod val="90000"/>
            </a:schemeClr>
          </a:fgClr>
          <a:bgClr>
            <a:schemeClr val="bg1"/>
          </a:bgClr>
        </a:pattFill>
        <a:effectLst/>
      </p:bgPr>
    </p:bg>
    <p:spTree>
      <p:nvGrpSpPr>
        <p:cNvPr id="1" name=""/>
        <p:cNvGrpSpPr/>
        <p:nvPr/>
      </p:nvGrpSpPr>
      <p:grpSpPr>
        <a:xfrm>
          <a:off x="0" y="0"/>
          <a:ext cx="0" cy="0"/>
          <a:chOff x="0" y="0"/>
          <a:chExt cx="0" cy="0"/>
        </a:xfrm>
      </p:grpSpPr>
      <p:grpSp>
        <p:nvGrpSpPr>
          <p:cNvPr id="14" name="Group 13"/>
          <p:cNvGrpSpPr/>
          <p:nvPr/>
        </p:nvGrpSpPr>
        <p:grpSpPr>
          <a:xfrm>
            <a:off x="0" y="1"/>
            <a:ext cx="1599010" cy="9906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736600" y="660402"/>
            <a:ext cx="5778500" cy="2861733"/>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6600" y="3852334"/>
            <a:ext cx="5778500" cy="484899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19010" y="8834324"/>
            <a:ext cx="643105" cy="527403"/>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BD80CA9C-C50D-4C54-944F-54FA12AD0011}" type="datetimeFigureOut">
              <a:rPr lang="en-US" smtClean="0"/>
              <a:t>11/1/25</a:t>
            </a:fld>
            <a:endParaRPr lang="en-US"/>
          </a:p>
        </p:txBody>
      </p:sp>
      <p:sp>
        <p:nvSpPr>
          <p:cNvPr id="5" name="Footer Placeholder 4"/>
          <p:cNvSpPr>
            <a:spLocks noGrp="1"/>
          </p:cNvSpPr>
          <p:nvPr>
            <p:ph type="ftr" sz="quarter" idx="3"/>
          </p:nvPr>
        </p:nvSpPr>
        <p:spPr>
          <a:xfrm>
            <a:off x="1490248" y="8834324"/>
            <a:ext cx="3985888" cy="527403"/>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6204988" y="8834324"/>
            <a:ext cx="310112" cy="527403"/>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EDE1EAD0-AE48-461E-BCBC-79E7CB2C38C4}" type="slidenum">
              <a:rPr lang="en-US" smtClean="0"/>
              <a:t>‹#›</a:t>
            </a:fld>
            <a:endParaRPr lang="en-US"/>
          </a:p>
        </p:txBody>
      </p:sp>
    </p:spTree>
    <p:extLst>
      <p:ext uri="{BB962C8B-B14F-4D97-AF65-F5344CB8AC3E}">
        <p14:creationId xmlns:p14="http://schemas.microsoft.com/office/powerpoint/2010/main" val="425018953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342900" rtl="0" eaLnBrk="1" latinLnBrk="0" hangingPunct="1">
        <a:spcBef>
          <a:spcPct val="0"/>
        </a:spcBef>
        <a:buNone/>
        <a:defRPr sz="3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lumMod val="75000"/>
          </a:schemeClr>
        </a:buClr>
        <a:buSzPct val="145000"/>
        <a:buFont typeface="Arial"/>
        <a:buChar char="•"/>
        <a:defRPr sz="1800" kern="1200" cap="none">
          <a:solidFill>
            <a:schemeClr val="tx1"/>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lumMod val="75000"/>
          </a:schemeClr>
        </a:buClr>
        <a:buSzPct val="145000"/>
        <a:buFont typeface="Arial"/>
        <a:buChar char="•"/>
        <a:defRPr sz="1500" kern="1200" cap="none">
          <a:solidFill>
            <a:schemeClr val="tx1"/>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lumMod val="75000"/>
          </a:schemeClr>
        </a:buClr>
        <a:buSzPct val="145000"/>
        <a:buFont typeface="Arial"/>
        <a:buChar char="•"/>
        <a:defRPr sz="1350" kern="1200" cap="none">
          <a:solidFill>
            <a:schemeClr val="tx1"/>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lumMod val="75000"/>
          </a:schemeClr>
        </a:buClr>
        <a:buSzPct val="145000"/>
        <a:buFont typeface="Arial"/>
        <a:buChar char="•"/>
        <a:defRPr sz="1200" kern="1200" cap="none">
          <a:solidFill>
            <a:schemeClr val="tx1"/>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C4CDC-FA13-9ABE-3EFE-A4B444042432}"/>
              </a:ext>
            </a:extLst>
          </p:cNvPr>
          <p:cNvSpPr>
            <a:spLocks noGrp="1"/>
          </p:cNvSpPr>
          <p:nvPr>
            <p:ph type="title"/>
          </p:nvPr>
        </p:nvSpPr>
        <p:spPr>
          <a:xfrm>
            <a:off x="641448" y="1975121"/>
            <a:ext cx="5024854" cy="3408991"/>
          </a:xfrm>
        </p:spPr>
        <p:txBody>
          <a:bodyPr anchor="b">
            <a:normAutofit fontScale="90000"/>
          </a:bodyPr>
          <a:lstStyle/>
          <a:p>
            <a:r>
              <a:rPr lang="en-US" sz="4400" b="1" dirty="0">
                <a:latin typeface="Amasis MT Pro Black" panose="02040A04050005020304" pitchFamily="18" charset="0"/>
              </a:rPr>
              <a:t>Anxiety or Fear-Related Disorders: Historical and Contemporary Perspectives</a:t>
            </a:r>
          </a:p>
        </p:txBody>
      </p:sp>
      <p:sp>
        <p:nvSpPr>
          <p:cNvPr id="8" name="Text Placeholder 2">
            <a:extLst>
              <a:ext uri="{FF2B5EF4-FFF2-40B4-BE49-F238E27FC236}">
                <a16:creationId xmlns:a16="http://schemas.microsoft.com/office/drawing/2014/main" id="{C1B5B044-B237-7716-9D44-5F18B927BC12}"/>
              </a:ext>
            </a:extLst>
          </p:cNvPr>
          <p:cNvSpPr>
            <a:spLocks noGrp="1"/>
          </p:cNvSpPr>
          <p:nvPr>
            <p:ph type="body" idx="1"/>
          </p:nvPr>
        </p:nvSpPr>
        <p:spPr>
          <a:xfrm>
            <a:off x="1490248" y="7190510"/>
            <a:ext cx="5024852" cy="1662545"/>
          </a:xfrm>
          <a:solidFill>
            <a:schemeClr val="accent3">
              <a:lumMod val="75000"/>
            </a:schemeClr>
          </a:solidFill>
        </p:spPr>
        <p:txBody>
          <a:bodyPr>
            <a:normAutofit fontScale="70000" lnSpcReduction="20000"/>
          </a:bodyPr>
          <a:lstStyle/>
          <a:p>
            <a:endParaRPr lang="en-US" sz="500" dirty="0">
              <a:solidFill>
                <a:schemeClr val="bg1"/>
              </a:solidFill>
              <a:latin typeface="Amasis MT Pro Medium" panose="020F0502020204030204" pitchFamily="18" charset="0"/>
            </a:endParaRPr>
          </a:p>
          <a:p>
            <a:r>
              <a:rPr lang="en-US" sz="2200" dirty="0">
                <a:solidFill>
                  <a:schemeClr val="bg1"/>
                </a:solidFill>
                <a:latin typeface="Amasis MT Pro Medium" panose="020F0502020204030204" pitchFamily="18" charset="0"/>
              </a:rPr>
              <a:t>BSc (Hons) Health and Social Care </a:t>
            </a:r>
          </a:p>
          <a:p>
            <a:r>
              <a:rPr lang="en-US" sz="2200" dirty="0">
                <a:solidFill>
                  <a:schemeClr val="bg1"/>
                </a:solidFill>
                <a:latin typeface="Amasis MT Pro Medium" panose="020F0502020204030204" pitchFamily="18" charset="0"/>
              </a:rPr>
              <a:t>Psychological Classifications and Provisions</a:t>
            </a:r>
          </a:p>
          <a:p>
            <a:r>
              <a:rPr lang="en-US" sz="2200" dirty="0">
                <a:solidFill>
                  <a:schemeClr val="bg1"/>
                </a:solidFill>
                <a:latin typeface="Amasis MT Pro Medium" panose="020F0502020204030204" pitchFamily="18" charset="0"/>
              </a:rPr>
              <a:t>BMHP6029</a:t>
            </a:r>
          </a:p>
          <a:p>
            <a:r>
              <a:rPr lang="en-US" sz="2200" dirty="0">
                <a:solidFill>
                  <a:schemeClr val="bg1"/>
                </a:solidFill>
                <a:latin typeface="Amasis MT Pro Medium" panose="020F0502020204030204" pitchFamily="18" charset="0"/>
              </a:rPr>
              <a:t>[Student</a:t>
            </a:r>
            <a:r>
              <a:rPr lang="en-GB" sz="2200" dirty="0">
                <a:solidFill>
                  <a:schemeClr val="bg1"/>
                </a:solidFill>
                <a:latin typeface="Amasis MT Pro Medium" panose="020F0502020204030204" pitchFamily="18" charset="0"/>
              </a:rPr>
              <a:t> Name: Manpreet Kaur</a:t>
            </a:r>
            <a:r>
              <a:rPr lang="en-US" sz="2200" dirty="0">
                <a:solidFill>
                  <a:schemeClr val="bg1"/>
                </a:solidFill>
                <a:latin typeface="Amasis MT Pro Medium" panose="020F0502020204030204" pitchFamily="18" charset="0"/>
              </a:rPr>
              <a:t>| [Student</a:t>
            </a:r>
            <a:r>
              <a:rPr lang="en-GB" sz="2200" dirty="0">
                <a:solidFill>
                  <a:schemeClr val="bg1"/>
                </a:solidFill>
                <a:latin typeface="Amasis MT Pro Medium" panose="020F0502020204030204" pitchFamily="18" charset="0"/>
              </a:rPr>
              <a:t> ID: 2246813</a:t>
            </a:r>
          </a:p>
          <a:p>
            <a:r>
              <a:rPr lang="en-GB" sz="2200" dirty="0">
                <a:solidFill>
                  <a:schemeClr val="bg1"/>
                </a:solidFill>
                <a:latin typeface="Amasis MT Pro Medium" panose="020F0502020204030204" pitchFamily="18" charset="0"/>
              </a:rPr>
              <a:t>Lecturer Name: Kennedy </a:t>
            </a:r>
            <a:r>
              <a:rPr lang="en-GB" sz="2200" dirty="0" err="1">
                <a:solidFill>
                  <a:schemeClr val="bg1"/>
                </a:solidFill>
                <a:latin typeface="Amasis MT Pro Medium" panose="020F0502020204030204" pitchFamily="18" charset="0"/>
              </a:rPr>
              <a:t>Obohwemu</a:t>
            </a:r>
            <a:endParaRPr lang="en-US" sz="2200" dirty="0">
              <a:solidFill>
                <a:schemeClr val="bg1"/>
              </a:solidFill>
              <a:latin typeface="Amasis MT Pro Medium" panose="020F0502020204030204" pitchFamily="18" charset="0"/>
            </a:endParaRPr>
          </a:p>
        </p:txBody>
      </p:sp>
      <p:sp>
        <p:nvSpPr>
          <p:cNvPr id="3" name="TextBox 2">
            <a:extLst>
              <a:ext uri="{FF2B5EF4-FFF2-40B4-BE49-F238E27FC236}">
                <a16:creationId xmlns:a16="http://schemas.microsoft.com/office/drawing/2014/main" id="{FC7020E1-CA16-36B1-B360-63F5873BDB66}"/>
              </a:ext>
            </a:extLst>
          </p:cNvPr>
          <p:cNvSpPr txBox="1"/>
          <p:nvPr/>
        </p:nvSpPr>
        <p:spPr>
          <a:xfrm>
            <a:off x="2528490" y="4046537"/>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985189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269C3D-D0F9-F33E-0161-B18234DFF291}"/>
              </a:ext>
            </a:extLst>
          </p:cNvPr>
          <p:cNvSpPr txBox="1"/>
          <p:nvPr/>
        </p:nvSpPr>
        <p:spPr>
          <a:xfrm>
            <a:off x="1528434" y="200599"/>
            <a:ext cx="4094466" cy="307777"/>
          </a:xfrm>
          <a:prstGeom prst="rect">
            <a:avLst/>
          </a:prstGeom>
          <a:solidFill>
            <a:schemeClr val="tx1"/>
          </a:solidFill>
        </p:spPr>
        <p:txBody>
          <a:bodyPr wrap="square">
            <a:spAutoFit/>
          </a:bodyPr>
          <a:lstStyle/>
          <a:p>
            <a:pPr algn="ctr"/>
            <a:r>
              <a:rPr lang="en-US" sz="1400" dirty="0">
                <a:solidFill>
                  <a:schemeClr val="bg1"/>
                </a:solidFill>
                <a:latin typeface="Amasis MT Pro Black" panose="02040A04050005020304" pitchFamily="18" charset="0"/>
              </a:rPr>
              <a:t>Introduction &amp; Classification</a:t>
            </a:r>
          </a:p>
        </p:txBody>
      </p:sp>
      <p:sp>
        <p:nvSpPr>
          <p:cNvPr id="7" name="TextBox 6">
            <a:extLst>
              <a:ext uri="{FF2B5EF4-FFF2-40B4-BE49-F238E27FC236}">
                <a16:creationId xmlns:a16="http://schemas.microsoft.com/office/drawing/2014/main" id="{80B56A98-0750-1EF6-7F98-AE8F901A5CE0}"/>
              </a:ext>
            </a:extLst>
          </p:cNvPr>
          <p:cNvSpPr txBox="1"/>
          <p:nvPr/>
        </p:nvSpPr>
        <p:spPr>
          <a:xfrm>
            <a:off x="308144" y="3484707"/>
            <a:ext cx="3137799" cy="523220"/>
          </a:xfrm>
          <a:prstGeom prst="rect">
            <a:avLst/>
          </a:prstGeom>
          <a:solidFill>
            <a:schemeClr val="tx1"/>
          </a:solidFill>
        </p:spPr>
        <p:txBody>
          <a:bodyPr wrap="square">
            <a:spAutoFit/>
          </a:bodyPr>
          <a:lstStyle/>
          <a:p>
            <a:pPr algn="ctr"/>
            <a:r>
              <a:rPr lang="en-US" sz="1400" dirty="0">
                <a:solidFill>
                  <a:schemeClr val="bg1"/>
                </a:solidFill>
                <a:latin typeface="Amasis MT Pro Black" panose="02040A04050005020304" pitchFamily="18" charset="0"/>
              </a:rPr>
              <a:t>Historical Understandings &amp; Stigma</a:t>
            </a:r>
          </a:p>
        </p:txBody>
      </p:sp>
      <p:sp>
        <p:nvSpPr>
          <p:cNvPr id="9" name="TextBox 8">
            <a:extLst>
              <a:ext uri="{FF2B5EF4-FFF2-40B4-BE49-F238E27FC236}">
                <a16:creationId xmlns:a16="http://schemas.microsoft.com/office/drawing/2014/main" id="{9DDBF8D0-C9FD-88B8-74B9-EE1E121E4612}"/>
              </a:ext>
            </a:extLst>
          </p:cNvPr>
          <p:cNvSpPr txBox="1"/>
          <p:nvPr/>
        </p:nvSpPr>
        <p:spPr>
          <a:xfrm>
            <a:off x="1427645" y="7073757"/>
            <a:ext cx="4036595" cy="307777"/>
          </a:xfrm>
          <a:prstGeom prst="rect">
            <a:avLst/>
          </a:prstGeom>
          <a:solidFill>
            <a:schemeClr val="tx1"/>
          </a:solidFill>
        </p:spPr>
        <p:txBody>
          <a:bodyPr wrap="square">
            <a:spAutoFit/>
          </a:bodyPr>
          <a:lstStyle/>
          <a:p>
            <a:pPr algn="ctr"/>
            <a:r>
              <a:rPr lang="en-US" sz="1400" dirty="0">
                <a:solidFill>
                  <a:schemeClr val="bg1"/>
                </a:solidFill>
                <a:latin typeface="Amasis MT Pro Black" panose="02040A04050005020304" pitchFamily="18" charset="0"/>
              </a:rPr>
              <a:t>Contemporary Provision &amp; Treatment</a:t>
            </a:r>
          </a:p>
        </p:txBody>
      </p:sp>
      <p:sp>
        <p:nvSpPr>
          <p:cNvPr id="11" name="TextBox 10">
            <a:extLst>
              <a:ext uri="{FF2B5EF4-FFF2-40B4-BE49-F238E27FC236}">
                <a16:creationId xmlns:a16="http://schemas.microsoft.com/office/drawing/2014/main" id="{AC8AC721-2874-6B0B-9F51-D3A02EB93F17}"/>
              </a:ext>
            </a:extLst>
          </p:cNvPr>
          <p:cNvSpPr txBox="1"/>
          <p:nvPr/>
        </p:nvSpPr>
        <p:spPr>
          <a:xfrm>
            <a:off x="178421" y="592181"/>
            <a:ext cx="3397246" cy="2753767"/>
          </a:xfrm>
          <a:prstGeom prst="rect">
            <a:avLst/>
          </a:prstGeom>
          <a:solidFill>
            <a:schemeClr val="accent4">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algn="just">
              <a:lnSpc>
                <a:spcPct val="150000"/>
              </a:lnSpc>
            </a:pPr>
            <a:r>
              <a:rPr lang="en-US" sz="1100" b="0" i="0" dirty="0">
                <a:solidFill>
                  <a:srgbClr val="111111"/>
                </a:solidFill>
                <a:effectLst/>
                <a:latin typeface="Amasis MT Pro Medium" panose="02040604050005020304" pitchFamily="18" charset="0"/>
              </a:rPr>
              <a:t>This poster aims at explaining the difference between the two accounting institutions in Saudi Arabia, that is to be introduced under various sections in this </a:t>
            </a:r>
            <a:r>
              <a:rPr lang="en-US" sz="1100" dirty="0">
                <a:solidFill>
                  <a:srgbClr val="111111"/>
                </a:solidFill>
                <a:latin typeface="Amasis MT Pro Medium" panose="02040604050005020304" pitchFamily="18" charset="0"/>
              </a:rPr>
              <a:t>study</a:t>
            </a:r>
            <a:r>
              <a:rPr lang="en-US" sz="1100" b="0" i="0" dirty="0">
                <a:solidFill>
                  <a:srgbClr val="111111"/>
                </a:solidFill>
                <a:effectLst/>
                <a:latin typeface="Amasis MT Pro Medium" panose="02040604050005020304" pitchFamily="18" charset="0"/>
              </a:rPr>
              <a:t>.</a:t>
            </a:r>
            <a:r>
              <a:rPr lang="en-US" sz="1100" b="0" i="0" dirty="0">
                <a:effectLst/>
                <a:latin typeface="Amasis MT Pro Medium" panose="02040604050005020304" pitchFamily="18" charset="0"/>
              </a:rPr>
              <a:t> </a:t>
            </a:r>
          </a:p>
          <a:p>
            <a:pPr marL="285750" indent="-285750" algn="just">
              <a:lnSpc>
                <a:spcPct val="150000"/>
              </a:lnSpc>
              <a:buFont typeface="Wingdings" panose="05000000000000000000" pitchFamily="2" charset="2"/>
              <a:buChar char="Ø"/>
            </a:pPr>
            <a:r>
              <a:rPr lang="en-US" sz="1100" b="0" i="0" dirty="0">
                <a:solidFill>
                  <a:srgbClr val="111111"/>
                </a:solidFill>
                <a:effectLst/>
                <a:latin typeface="Amasis MT Pro Medium" panose="02040604050005020304" pitchFamily="18" charset="0"/>
              </a:rPr>
              <a:t>Diagnosed according to the ICD-11 as too much fear/anxiety with severe impairment.</a:t>
            </a:r>
            <a:r>
              <a:rPr lang="en-US" sz="1100" b="0" i="0" dirty="0">
                <a:effectLst/>
                <a:latin typeface="Amasis MT Pro Medium" panose="02040604050005020304" pitchFamily="18" charset="0"/>
              </a:rPr>
              <a:t> </a:t>
            </a:r>
          </a:p>
          <a:p>
            <a:pPr marL="285750" indent="-285750" algn="just">
              <a:lnSpc>
                <a:spcPct val="150000"/>
              </a:lnSpc>
              <a:buFont typeface="Wingdings" panose="05000000000000000000" pitchFamily="2" charset="2"/>
              <a:buChar char="Ø"/>
            </a:pPr>
            <a:r>
              <a:rPr lang="en-US" sz="1100" b="0" i="0" dirty="0">
                <a:solidFill>
                  <a:srgbClr val="111111"/>
                </a:solidFill>
                <a:effectLst/>
                <a:latin typeface="Amasis MT Pro Medium" panose="02040604050005020304" pitchFamily="18" charset="0"/>
              </a:rPr>
              <a:t>Fear = reaction to present threat, usually immediate and intense. </a:t>
            </a:r>
          </a:p>
          <a:p>
            <a:pPr marL="285750" indent="-285750" algn="just">
              <a:lnSpc>
                <a:spcPct val="150000"/>
              </a:lnSpc>
              <a:buFont typeface="Wingdings" panose="05000000000000000000" pitchFamily="2" charset="2"/>
              <a:buChar char="Ø"/>
            </a:pPr>
            <a:r>
              <a:rPr lang="en-US" sz="1100" b="0" i="0" dirty="0">
                <a:solidFill>
                  <a:srgbClr val="111111"/>
                </a:solidFill>
                <a:effectLst/>
                <a:latin typeface="Amasis MT Pro Medium" panose="02040604050005020304" pitchFamily="18" charset="0"/>
              </a:rPr>
              <a:t>Anxiety = reaction to future threat, often persistent and overwhelming.</a:t>
            </a:r>
          </a:p>
          <a:p>
            <a:pPr algn="just">
              <a:lnSpc>
                <a:spcPct val="150000"/>
              </a:lnSpc>
            </a:pPr>
            <a:endParaRPr lang="en-US" sz="500" b="0" i="0" dirty="0">
              <a:effectLst/>
              <a:latin typeface="Amasis MT Pro Medium" panose="02040604050005020304" pitchFamily="18" charset="0"/>
            </a:endParaRPr>
          </a:p>
        </p:txBody>
      </p:sp>
      <p:sp>
        <p:nvSpPr>
          <p:cNvPr id="13" name="TextBox 12">
            <a:extLst>
              <a:ext uri="{FF2B5EF4-FFF2-40B4-BE49-F238E27FC236}">
                <a16:creationId xmlns:a16="http://schemas.microsoft.com/office/drawing/2014/main" id="{BD275399-4FDF-EC99-F425-48E048F0A1DF}"/>
              </a:ext>
            </a:extLst>
          </p:cNvPr>
          <p:cNvSpPr txBox="1"/>
          <p:nvPr/>
        </p:nvSpPr>
        <p:spPr>
          <a:xfrm>
            <a:off x="3727172" y="605570"/>
            <a:ext cx="2939758" cy="3360792"/>
          </a:xfrm>
          <a:prstGeom prst="rect">
            <a:avLst/>
          </a:prstGeom>
          <a:solidFill>
            <a:schemeClr val="accent4">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marL="285750" indent="-285750" algn="just">
              <a:lnSpc>
                <a:spcPct val="150000"/>
              </a:lnSpc>
              <a:buFont typeface="Wingdings" panose="05000000000000000000" pitchFamily="2" charset="2"/>
              <a:buChar char="Ø"/>
            </a:pPr>
            <a:r>
              <a:rPr lang="en-US" sz="1200" b="0" i="0" dirty="0">
                <a:effectLst/>
                <a:latin typeface="Amasis MT Pro Medium" panose="02040604050005020304" pitchFamily="18" charset="0"/>
              </a:rPr>
              <a:t>Subtypes </a:t>
            </a:r>
            <a:r>
              <a:rPr lang="en-US" sz="1200" dirty="0">
                <a:latin typeface="Amasis MT Pro Medium" panose="02040604050005020304" pitchFamily="18" charset="0"/>
              </a:rPr>
              <a:t>include</a:t>
            </a:r>
            <a:r>
              <a:rPr lang="en-US" sz="1200" b="0" i="0" dirty="0">
                <a:effectLst/>
                <a:latin typeface="Amasis MT Pro Medium" panose="02040604050005020304" pitchFamily="18" charset="0"/>
              </a:rPr>
              <a:t>: </a:t>
            </a:r>
          </a:p>
          <a:p>
            <a:pPr marL="342900" indent="-342900" algn="just">
              <a:lnSpc>
                <a:spcPct val="150000"/>
              </a:lnSpc>
              <a:buFont typeface="+mj-lt"/>
              <a:buAutoNum type="arabicPeriod"/>
            </a:pPr>
            <a:r>
              <a:rPr lang="en-US" sz="1100" b="0" i="0" dirty="0" err="1">
                <a:solidFill>
                  <a:srgbClr val="111111"/>
                </a:solidFill>
                <a:effectLst/>
                <a:latin typeface="Amasis MT Pro Medium" panose="02040604050005020304" pitchFamily="18" charset="0"/>
              </a:rPr>
              <a:t>Generalised</a:t>
            </a:r>
            <a:r>
              <a:rPr lang="en-US" sz="1100" b="0" i="0" dirty="0">
                <a:solidFill>
                  <a:srgbClr val="111111"/>
                </a:solidFill>
                <a:effectLst/>
                <a:latin typeface="Amasis MT Pro Medium" panose="02040604050005020304" pitchFamily="18" charset="0"/>
              </a:rPr>
              <a:t> Anxiety Disorder (6B00 ).</a:t>
            </a:r>
            <a:r>
              <a:rPr lang="en-US" sz="1100" b="0" i="0" dirty="0">
                <a:effectLst/>
                <a:latin typeface="Amasis MT Pro Medium" panose="02040604050005020304" pitchFamily="18" charset="0"/>
              </a:rPr>
              <a:t> </a:t>
            </a:r>
          </a:p>
          <a:p>
            <a:pPr marL="342900" indent="-342900" algn="just">
              <a:lnSpc>
                <a:spcPct val="150000"/>
              </a:lnSpc>
              <a:buFont typeface="+mj-lt"/>
              <a:buAutoNum type="arabicPeriod"/>
            </a:pPr>
            <a:r>
              <a:rPr lang="en-US" sz="1200" b="0" i="0" dirty="0">
                <a:effectLst/>
                <a:latin typeface="Amasis MT Pro Medium" panose="02040604050005020304" pitchFamily="18" charset="0"/>
              </a:rPr>
              <a:t>Panic Disorder (6B01) </a:t>
            </a:r>
          </a:p>
          <a:p>
            <a:pPr marL="342900" indent="-342900" algn="just">
              <a:lnSpc>
                <a:spcPct val="150000"/>
              </a:lnSpc>
              <a:buFont typeface="+mj-lt"/>
              <a:buAutoNum type="arabicPeriod"/>
            </a:pPr>
            <a:r>
              <a:rPr lang="en-US" sz="1100" b="0" i="0" dirty="0">
                <a:effectLst/>
                <a:latin typeface="Amasis MT Pro Medium" panose="02040604050005020304" pitchFamily="18" charset="0"/>
              </a:rPr>
              <a:t>Agoraphobia (6B02) </a:t>
            </a:r>
          </a:p>
          <a:p>
            <a:pPr marL="342900" indent="-342900" algn="just">
              <a:lnSpc>
                <a:spcPct val="150000"/>
              </a:lnSpc>
              <a:buFont typeface="+mj-lt"/>
              <a:buAutoNum type="arabicPeriod"/>
            </a:pPr>
            <a:r>
              <a:rPr lang="en-US" sz="1100" b="0" i="0" dirty="0">
                <a:effectLst/>
                <a:latin typeface="Amasis MT Pro Medium" panose="02040604050005020304" pitchFamily="18" charset="0"/>
              </a:rPr>
              <a:t>Specific &amp; Social Phobia (6B03-6B04) </a:t>
            </a:r>
          </a:p>
          <a:p>
            <a:pPr marL="342900" indent="-342900" algn="just">
              <a:lnSpc>
                <a:spcPct val="150000"/>
              </a:lnSpc>
              <a:buFont typeface="+mj-lt"/>
              <a:buAutoNum type="arabicPeriod"/>
            </a:pPr>
            <a:r>
              <a:rPr lang="en-US" sz="1100" b="0" i="0" dirty="0">
                <a:solidFill>
                  <a:srgbClr val="111111"/>
                </a:solidFill>
                <a:effectLst/>
                <a:latin typeface="Amasis MT Pro Medium" panose="02040604050005020304" pitchFamily="18" charset="0"/>
              </a:rPr>
              <a:t>Separation Anxiety &amp; Selective Mutism (6B05-6B06).</a:t>
            </a:r>
            <a:r>
              <a:rPr lang="en-US" sz="1100" b="0" i="0" dirty="0">
                <a:effectLst/>
                <a:latin typeface="Amasis MT Pro Medium" panose="02040604050005020304" pitchFamily="18" charset="0"/>
              </a:rPr>
              <a:t> </a:t>
            </a:r>
          </a:p>
          <a:p>
            <a:pPr algn="just">
              <a:lnSpc>
                <a:spcPct val="150000"/>
              </a:lnSpc>
            </a:pPr>
            <a:endParaRPr lang="en-US" sz="400" b="0" i="0" dirty="0">
              <a:effectLst/>
              <a:latin typeface="Amasis MT Pro Medium" panose="02040604050005020304" pitchFamily="18" charset="0"/>
            </a:endParaRPr>
          </a:p>
          <a:p>
            <a:pPr marL="285750" indent="-285750" algn="just">
              <a:lnSpc>
                <a:spcPct val="150000"/>
              </a:lnSpc>
              <a:buFont typeface="Wingdings" panose="05000000000000000000" pitchFamily="2" charset="2"/>
              <a:buChar char="Ø"/>
            </a:pPr>
            <a:r>
              <a:rPr lang="en-US" sz="1200" b="0" i="0" dirty="0">
                <a:solidFill>
                  <a:srgbClr val="111111"/>
                </a:solidFill>
                <a:effectLst/>
                <a:latin typeface="Amasis MT Pro Medium" panose="02040604050005020304" pitchFamily="18" charset="0"/>
              </a:rPr>
              <a:t> </a:t>
            </a:r>
            <a:r>
              <a:rPr lang="en-US" sz="1200" b="1" i="1" dirty="0">
                <a:solidFill>
                  <a:srgbClr val="111111"/>
                </a:solidFill>
                <a:effectLst/>
                <a:latin typeface="Amasis MT Pro Medium" panose="02040604050005020304" pitchFamily="18" charset="0"/>
              </a:rPr>
              <a:t>Cross-cultural change: </a:t>
            </a:r>
            <a:r>
              <a:rPr lang="en-US" sz="1200" b="0" i="0" dirty="0">
                <a:solidFill>
                  <a:srgbClr val="111111"/>
                </a:solidFill>
                <a:effectLst/>
                <a:latin typeface="Amasis MT Pro Medium" panose="02040604050005020304" pitchFamily="18" charset="0"/>
              </a:rPr>
              <a:t>there are diverse communities with stronger somatic symptom expression (e.g., headaches, palpitations of the heart).</a:t>
            </a:r>
            <a:endParaRPr lang="en-US" sz="1100" dirty="0">
              <a:latin typeface="Amasis MT Pro Medium" panose="02040604050005020304" pitchFamily="18" charset="0"/>
            </a:endParaRPr>
          </a:p>
        </p:txBody>
      </p:sp>
      <p:sp>
        <p:nvSpPr>
          <p:cNvPr id="15" name="TextBox 14">
            <a:extLst>
              <a:ext uri="{FF2B5EF4-FFF2-40B4-BE49-F238E27FC236}">
                <a16:creationId xmlns:a16="http://schemas.microsoft.com/office/drawing/2014/main" id="{2AF27A58-4AB2-FA7D-D446-2871A242C99E}"/>
              </a:ext>
            </a:extLst>
          </p:cNvPr>
          <p:cNvSpPr txBox="1"/>
          <p:nvPr/>
        </p:nvSpPr>
        <p:spPr>
          <a:xfrm>
            <a:off x="178419" y="4105121"/>
            <a:ext cx="6488511" cy="2876044"/>
          </a:xfrm>
          <a:prstGeom prst="rect">
            <a:avLst/>
          </a:prstGeom>
          <a:solidFill>
            <a:schemeClr val="accent4">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marL="171450" indent="-171450" algn="just">
              <a:lnSpc>
                <a:spcPct val="150000"/>
              </a:lnSpc>
              <a:buFont typeface="Wingdings" panose="05000000000000000000" pitchFamily="2" charset="2"/>
              <a:buChar char="Ø"/>
            </a:pPr>
            <a:r>
              <a:rPr lang="en-US" sz="1200" b="1" dirty="0">
                <a:solidFill>
                  <a:srgbClr val="111111"/>
                </a:solidFill>
                <a:effectLst/>
                <a:latin typeface="Amasis MT Pro Medium" panose="02040604050005020304" pitchFamily="18" charset="0"/>
              </a:rPr>
              <a:t>Early beliefs: </a:t>
            </a:r>
            <a:r>
              <a:rPr lang="en-US" sz="1200" b="0" i="0" dirty="0">
                <a:solidFill>
                  <a:srgbClr val="111111"/>
                </a:solidFill>
                <a:effectLst/>
                <a:latin typeface="Amasis MT Pro Medium" panose="02040604050005020304" pitchFamily="18" charset="0"/>
              </a:rPr>
              <a:t>Ancient beliefs were associated with supernatural forces or a symptom of moral and spiritual inability (</a:t>
            </a:r>
            <a:r>
              <a:rPr lang="en-US" sz="1200" dirty="0">
                <a:latin typeface="Amasis MT Pro Medium" panose="02040604050005020304" pitchFamily="18" charset="0"/>
              </a:rPr>
              <a:t>Mind, 2024</a:t>
            </a:r>
            <a:r>
              <a:rPr lang="en-US" sz="1200" b="0" i="0" dirty="0">
                <a:solidFill>
                  <a:srgbClr val="111111"/>
                </a:solidFill>
                <a:effectLst/>
                <a:latin typeface="Amasis MT Pro Medium" panose="02040604050005020304" pitchFamily="18" charset="0"/>
              </a:rPr>
              <a:t>).</a:t>
            </a:r>
            <a:r>
              <a:rPr lang="en-US" sz="1200" b="0" i="0" dirty="0">
                <a:effectLst/>
                <a:latin typeface="Amasis MT Pro Medium" panose="02040604050005020304" pitchFamily="18" charset="0"/>
              </a:rPr>
              <a:t> </a:t>
            </a:r>
          </a:p>
          <a:p>
            <a:pPr marL="171450" indent="-171450" algn="just">
              <a:lnSpc>
                <a:spcPct val="150000"/>
              </a:lnSpc>
              <a:buFont typeface="Wingdings" panose="05000000000000000000" pitchFamily="2" charset="2"/>
              <a:buChar char="Ø"/>
            </a:pPr>
            <a:r>
              <a:rPr lang="en-US" sz="1200" b="1" dirty="0">
                <a:solidFill>
                  <a:srgbClr val="111111"/>
                </a:solidFill>
                <a:effectLst/>
                <a:latin typeface="Amasis MT Pro Medium" panose="02040604050005020304" pitchFamily="18" charset="0"/>
              </a:rPr>
              <a:t>18</a:t>
            </a:r>
            <a:r>
              <a:rPr lang="en-US" sz="1200" b="1" baseline="30000" dirty="0">
                <a:solidFill>
                  <a:srgbClr val="111111"/>
                </a:solidFill>
                <a:effectLst/>
                <a:latin typeface="Amasis MT Pro Medium" panose="02040604050005020304" pitchFamily="18" charset="0"/>
              </a:rPr>
              <a:t>th</a:t>
            </a:r>
            <a:r>
              <a:rPr lang="en-US" sz="1200" b="1" dirty="0">
                <a:solidFill>
                  <a:srgbClr val="111111"/>
                </a:solidFill>
                <a:effectLst/>
                <a:latin typeface="Amasis MT Pro Medium" panose="02040604050005020304" pitchFamily="18" charset="0"/>
              </a:rPr>
              <a:t>-19th century: </a:t>
            </a:r>
            <a:r>
              <a:rPr lang="en-US" sz="1200" b="0" i="0" dirty="0">
                <a:solidFill>
                  <a:srgbClr val="111111"/>
                </a:solidFill>
                <a:effectLst/>
                <a:latin typeface="Amasis MT Pro Medium" panose="02040604050005020304" pitchFamily="18" charset="0"/>
              </a:rPr>
              <a:t>"nervous diseases" that were cured by asylums, rest cures, and sedation.</a:t>
            </a:r>
            <a:r>
              <a:rPr lang="en-US" sz="1200" b="0" i="0" dirty="0">
                <a:effectLst/>
                <a:latin typeface="Amasis MT Pro Medium" panose="02040604050005020304" pitchFamily="18" charset="0"/>
              </a:rPr>
              <a:t> </a:t>
            </a:r>
          </a:p>
          <a:p>
            <a:pPr marL="171450" indent="-171450" algn="just">
              <a:lnSpc>
                <a:spcPct val="150000"/>
              </a:lnSpc>
              <a:buFont typeface="Wingdings" panose="05000000000000000000" pitchFamily="2" charset="2"/>
              <a:buChar char="Ø"/>
            </a:pPr>
            <a:r>
              <a:rPr lang="en-US" sz="1200" b="1" dirty="0">
                <a:solidFill>
                  <a:srgbClr val="111111"/>
                </a:solidFill>
                <a:latin typeface="Amasis MT Pro Medium" panose="02040604050005020304" pitchFamily="18" charset="0"/>
              </a:rPr>
              <a:t>20th century: </a:t>
            </a:r>
            <a:r>
              <a:rPr lang="en-US" sz="1200" b="0" i="0" dirty="0">
                <a:solidFill>
                  <a:srgbClr val="111111"/>
                </a:solidFill>
                <a:effectLst/>
                <a:latin typeface="Amasis MT Pro Medium" panose="02040604050005020304" pitchFamily="18" charset="0"/>
              </a:rPr>
              <a:t>Psychoanalysis and early behavioral therapies were gradually introduced in the bodies (</a:t>
            </a:r>
            <a:r>
              <a:rPr lang="en-US" sz="1200" dirty="0">
                <a:latin typeface="Amasis MT Pro Medium" panose="02040604050005020304" pitchFamily="18" charset="0"/>
              </a:rPr>
              <a:t>Illness Anxiety Disorder, 2024</a:t>
            </a:r>
            <a:r>
              <a:rPr lang="en-US" sz="1200" b="0" i="0" dirty="0">
                <a:solidFill>
                  <a:srgbClr val="111111"/>
                </a:solidFill>
                <a:effectLst/>
                <a:latin typeface="Amasis MT Pro Medium" panose="02040604050005020304" pitchFamily="18" charset="0"/>
              </a:rPr>
              <a:t>).</a:t>
            </a:r>
            <a:endParaRPr lang="en-US" sz="1200" dirty="0">
              <a:solidFill>
                <a:srgbClr val="111111"/>
              </a:solidFill>
              <a:latin typeface="Amasis MT Pro Medium" panose="02040604050005020304" pitchFamily="18" charset="0"/>
            </a:endParaRPr>
          </a:p>
          <a:p>
            <a:pPr marL="171450" indent="-171450" algn="just">
              <a:lnSpc>
                <a:spcPct val="150000"/>
              </a:lnSpc>
              <a:buFont typeface="Wingdings" panose="05000000000000000000" pitchFamily="2" charset="2"/>
              <a:buChar char="Ø"/>
            </a:pPr>
            <a:r>
              <a:rPr lang="en-US" sz="1200" b="1" dirty="0">
                <a:solidFill>
                  <a:srgbClr val="111111"/>
                </a:solidFill>
                <a:effectLst/>
                <a:latin typeface="Amasis MT Pro Medium" panose="02040604050005020304" pitchFamily="18" charset="0"/>
              </a:rPr>
              <a:t>Stigma:</a:t>
            </a:r>
            <a:r>
              <a:rPr lang="en-US" sz="1200" b="1" i="1" dirty="0">
                <a:solidFill>
                  <a:srgbClr val="111111"/>
                </a:solidFill>
                <a:latin typeface="Amasis MT Pro Medium" panose="02040604050005020304" pitchFamily="18" charset="0"/>
              </a:rPr>
              <a:t> </a:t>
            </a:r>
            <a:r>
              <a:rPr lang="en-US" sz="1200" b="0" i="0" dirty="0">
                <a:solidFill>
                  <a:srgbClr val="111111"/>
                </a:solidFill>
                <a:effectLst/>
                <a:latin typeface="Amasis MT Pro Medium" panose="02040604050005020304" pitchFamily="18" charset="0"/>
              </a:rPr>
              <a:t>The stigma was once considered individual debilitation, causing one to be discriminated against and refused a job/education (</a:t>
            </a:r>
            <a:r>
              <a:rPr lang="en-US" sz="1200" dirty="0">
                <a:latin typeface="Amasis MT Pro Medium" panose="02040604050005020304" pitchFamily="18" charset="0"/>
              </a:rPr>
              <a:t>Greig et al., 2024</a:t>
            </a:r>
            <a:r>
              <a:rPr lang="en-US" sz="1200" b="0" i="0" dirty="0">
                <a:solidFill>
                  <a:srgbClr val="111111"/>
                </a:solidFill>
                <a:effectLst/>
                <a:latin typeface="Amasis MT Pro Medium" panose="02040604050005020304" pitchFamily="18" charset="0"/>
              </a:rPr>
              <a:t>).</a:t>
            </a:r>
            <a:r>
              <a:rPr lang="en-US" sz="1200" b="0" i="0" dirty="0">
                <a:effectLst/>
                <a:latin typeface="Amasis MT Pro Medium" panose="02040604050005020304" pitchFamily="18" charset="0"/>
              </a:rPr>
              <a:t> </a:t>
            </a:r>
          </a:p>
          <a:p>
            <a:pPr marL="171450" indent="-171450" algn="just">
              <a:lnSpc>
                <a:spcPct val="150000"/>
              </a:lnSpc>
              <a:buFont typeface="Wingdings" panose="05000000000000000000" pitchFamily="2" charset="2"/>
              <a:buChar char="Ø"/>
            </a:pPr>
            <a:r>
              <a:rPr lang="en-US" sz="1200" b="1" dirty="0">
                <a:solidFill>
                  <a:srgbClr val="111111"/>
                </a:solidFill>
                <a:effectLst/>
                <a:latin typeface="Amasis MT Pro Medium" panose="02040604050005020304" pitchFamily="18" charset="0"/>
              </a:rPr>
              <a:t>Women:</a:t>
            </a:r>
            <a:r>
              <a:rPr lang="en-US" sz="1200" b="0" dirty="0">
                <a:solidFill>
                  <a:srgbClr val="111111"/>
                </a:solidFill>
                <a:effectLst/>
                <a:latin typeface="Amasis MT Pro Medium" panose="02040604050005020304" pitchFamily="18" charset="0"/>
              </a:rPr>
              <a:t> </a:t>
            </a:r>
            <a:r>
              <a:rPr lang="en-US" sz="1200" dirty="0">
                <a:solidFill>
                  <a:srgbClr val="111111"/>
                </a:solidFill>
                <a:latin typeface="Amasis MT Pro Medium" panose="02040604050005020304" pitchFamily="18" charset="0"/>
              </a:rPr>
              <a:t>B</a:t>
            </a:r>
            <a:r>
              <a:rPr lang="en-US" sz="1200" b="0" i="0" dirty="0">
                <a:solidFill>
                  <a:srgbClr val="111111"/>
                </a:solidFill>
                <a:effectLst/>
                <a:latin typeface="Amasis MT Pro Medium" panose="02040604050005020304" pitchFamily="18" charset="0"/>
              </a:rPr>
              <a:t>y extension, women were largely misdiagnosed by stereotypes based on hysteria that are gendered.</a:t>
            </a:r>
            <a:r>
              <a:rPr lang="en-US" sz="1200" b="0" i="0" dirty="0">
                <a:effectLst/>
                <a:latin typeface="Amasis MT Pro Medium" panose="02040604050005020304" pitchFamily="18" charset="0"/>
              </a:rPr>
              <a:t> </a:t>
            </a:r>
            <a:endParaRPr lang="en-US" sz="1200" dirty="0">
              <a:latin typeface="Amasis MT Pro Medium" panose="02040604050005020304" pitchFamily="18" charset="0"/>
            </a:endParaRPr>
          </a:p>
        </p:txBody>
      </p:sp>
      <p:sp>
        <p:nvSpPr>
          <p:cNvPr id="17" name="TextBox 16">
            <a:extLst>
              <a:ext uri="{FF2B5EF4-FFF2-40B4-BE49-F238E27FC236}">
                <a16:creationId xmlns:a16="http://schemas.microsoft.com/office/drawing/2014/main" id="{2AE4D679-51E2-D501-F592-38599CF1952A}"/>
              </a:ext>
            </a:extLst>
          </p:cNvPr>
          <p:cNvSpPr txBox="1"/>
          <p:nvPr/>
        </p:nvSpPr>
        <p:spPr>
          <a:xfrm>
            <a:off x="178419" y="7465913"/>
            <a:ext cx="6488512" cy="2275879"/>
          </a:xfrm>
          <a:prstGeom prst="rect">
            <a:avLst/>
          </a:prstGeom>
          <a:solidFill>
            <a:schemeClr val="accent4">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marL="171450" indent="-171450" algn="just">
              <a:lnSpc>
                <a:spcPct val="150000"/>
              </a:lnSpc>
              <a:buFont typeface="Wingdings" panose="05000000000000000000" pitchFamily="2" charset="2"/>
              <a:buChar char="Ø"/>
            </a:pPr>
            <a:r>
              <a:rPr lang="en-US" sz="1200" b="1" i="0" dirty="0">
                <a:solidFill>
                  <a:srgbClr val="111111"/>
                </a:solidFill>
                <a:effectLst/>
                <a:latin typeface="Amasis MT Pro Medium" panose="02040604050005020304" pitchFamily="18" charset="0"/>
              </a:rPr>
              <a:t>NHS, NICE guidelines</a:t>
            </a:r>
            <a:r>
              <a:rPr lang="en-US" sz="1200" b="0" i="0" dirty="0">
                <a:solidFill>
                  <a:srgbClr val="111111"/>
                </a:solidFill>
                <a:effectLst/>
                <a:latin typeface="Amasis MT Pro Medium" panose="02040604050005020304" pitchFamily="18" charset="0"/>
              </a:rPr>
              <a:t>: anxiety </a:t>
            </a:r>
            <a:r>
              <a:rPr lang="en-US" sz="1200" dirty="0">
                <a:solidFill>
                  <a:srgbClr val="111111"/>
                </a:solidFill>
                <a:latin typeface="Amasis MT Pro Medium" panose="02040604050005020304" pitchFamily="18" charset="0"/>
              </a:rPr>
              <a:t>management</a:t>
            </a:r>
            <a:r>
              <a:rPr lang="en-US" sz="1200" b="0" i="0" dirty="0">
                <a:solidFill>
                  <a:srgbClr val="111111"/>
                </a:solidFill>
                <a:effectLst/>
                <a:latin typeface="Amasis MT Pro Medium" panose="02040604050005020304" pitchFamily="18" charset="0"/>
              </a:rPr>
              <a:t> model (mediate) stepped-care.</a:t>
            </a:r>
            <a:r>
              <a:rPr lang="en-US" sz="1200" b="0" i="0" dirty="0">
                <a:effectLst/>
                <a:latin typeface="Amasis MT Pro Medium" panose="02040604050005020304" pitchFamily="18" charset="0"/>
              </a:rPr>
              <a:t> </a:t>
            </a:r>
          </a:p>
          <a:p>
            <a:pPr marL="171450" indent="-171450" algn="just">
              <a:lnSpc>
                <a:spcPct val="150000"/>
              </a:lnSpc>
              <a:buFont typeface="Wingdings" panose="05000000000000000000" pitchFamily="2" charset="2"/>
              <a:buChar char="Ø"/>
            </a:pPr>
            <a:r>
              <a:rPr lang="en-US" sz="1200" b="1" i="0" dirty="0">
                <a:effectLst/>
                <a:latin typeface="Amasis MT Pro Medium" panose="02040604050005020304" pitchFamily="18" charset="0"/>
              </a:rPr>
              <a:t>First-line treatments: </a:t>
            </a:r>
          </a:p>
          <a:p>
            <a:pPr marL="228600" indent="-228600" algn="just">
              <a:lnSpc>
                <a:spcPct val="150000"/>
              </a:lnSpc>
              <a:buFont typeface="+mj-lt"/>
              <a:buAutoNum type="arabicPeriod"/>
            </a:pPr>
            <a:r>
              <a:rPr lang="en-US" sz="1200" b="0" i="0" dirty="0">
                <a:solidFill>
                  <a:srgbClr val="111111"/>
                </a:solidFill>
                <a:effectLst/>
                <a:latin typeface="Amasis MT Pro Medium" panose="02040604050005020304" pitchFamily="18" charset="0"/>
              </a:rPr>
              <a:t>CBT (Cognitive Behavioral Therapy).</a:t>
            </a:r>
            <a:r>
              <a:rPr lang="en-US" sz="1200" b="0" i="0" dirty="0">
                <a:effectLst/>
                <a:latin typeface="Amasis MT Pro Medium" panose="02040604050005020304" pitchFamily="18" charset="0"/>
              </a:rPr>
              <a:t> </a:t>
            </a:r>
          </a:p>
          <a:p>
            <a:pPr marL="228600" indent="-228600" algn="just">
              <a:lnSpc>
                <a:spcPct val="150000"/>
              </a:lnSpc>
              <a:buFont typeface="+mj-lt"/>
              <a:buAutoNum type="arabicPeriod"/>
            </a:pPr>
            <a:r>
              <a:rPr lang="en-US" sz="1200" b="0" i="0" dirty="0">
                <a:solidFill>
                  <a:srgbClr val="111111"/>
                </a:solidFill>
                <a:effectLst/>
                <a:latin typeface="Amasis MT Pro Medium" panose="02040604050005020304" pitchFamily="18" charset="0"/>
              </a:rPr>
              <a:t>Exposure therapy (for treatment of phobias).</a:t>
            </a:r>
            <a:r>
              <a:rPr lang="en-US" sz="1200" b="0" i="0" dirty="0">
                <a:effectLst/>
                <a:latin typeface="Amasis MT Pro Medium" panose="02040604050005020304" pitchFamily="18" charset="0"/>
              </a:rPr>
              <a:t> </a:t>
            </a:r>
          </a:p>
          <a:p>
            <a:pPr marL="228600" indent="-228600" algn="just">
              <a:lnSpc>
                <a:spcPct val="150000"/>
              </a:lnSpc>
              <a:buFont typeface="+mj-lt"/>
              <a:buAutoNum type="arabicPeriod"/>
            </a:pPr>
            <a:r>
              <a:rPr lang="en-US" sz="1200" b="1" i="0" dirty="0">
                <a:solidFill>
                  <a:srgbClr val="111111"/>
                </a:solidFill>
                <a:effectLst/>
                <a:latin typeface="Amasis MT Pro Medium" panose="02040604050005020304" pitchFamily="18" charset="0"/>
              </a:rPr>
              <a:t>Drug: </a:t>
            </a:r>
            <a:r>
              <a:rPr lang="en-US" sz="1200" b="0" i="0" dirty="0">
                <a:solidFill>
                  <a:srgbClr val="111111"/>
                </a:solidFill>
                <a:effectLst/>
                <a:latin typeface="Amasis MT Pro Medium" panose="02040604050005020304" pitchFamily="18" charset="0"/>
              </a:rPr>
              <a:t>SSRIs, SNRI, benzodiazepine (used temporarily).</a:t>
            </a:r>
            <a:r>
              <a:rPr lang="en-US" sz="1200" b="0" i="0" dirty="0">
                <a:effectLst/>
                <a:latin typeface="Amasis MT Pro Medium" panose="02040604050005020304" pitchFamily="18" charset="0"/>
              </a:rPr>
              <a:t> </a:t>
            </a:r>
          </a:p>
          <a:p>
            <a:pPr marL="228600" indent="-228600" algn="just">
              <a:lnSpc>
                <a:spcPct val="150000"/>
              </a:lnSpc>
              <a:buFont typeface="+mj-lt"/>
              <a:buAutoNum type="arabicPeriod"/>
            </a:pPr>
            <a:r>
              <a:rPr lang="en-US" sz="1200" b="1" i="0" dirty="0">
                <a:solidFill>
                  <a:srgbClr val="111111"/>
                </a:solidFill>
                <a:effectLst/>
                <a:latin typeface="Amasis MT Pro Medium" panose="02040604050005020304" pitchFamily="18" charset="0"/>
              </a:rPr>
              <a:t>Layered care: </a:t>
            </a:r>
            <a:r>
              <a:rPr lang="en-US" sz="1200" b="0" i="0" dirty="0">
                <a:solidFill>
                  <a:srgbClr val="111111"/>
                </a:solidFill>
                <a:effectLst/>
                <a:latin typeface="Amasis MT Pro Medium" panose="02040604050005020304" pitchFamily="18" charset="0"/>
              </a:rPr>
              <a:t>referral to GP, mental health and application of digital CBTs (IAPT programs in England).</a:t>
            </a:r>
            <a:r>
              <a:rPr lang="en-US" sz="1200" b="0" i="0" dirty="0">
                <a:effectLst/>
                <a:latin typeface="Amasis MT Pro Medium" panose="02040604050005020304" pitchFamily="18" charset="0"/>
              </a:rPr>
              <a:t> </a:t>
            </a:r>
          </a:p>
          <a:p>
            <a:pPr algn="just">
              <a:lnSpc>
                <a:spcPct val="150000"/>
              </a:lnSpc>
            </a:pPr>
            <a:r>
              <a:rPr lang="en-US" sz="1200" b="1" i="0" dirty="0">
                <a:solidFill>
                  <a:srgbClr val="111111"/>
                </a:solidFill>
                <a:effectLst/>
                <a:latin typeface="Amasis MT Pro Medium" panose="02040604050005020304" pitchFamily="18" charset="0"/>
              </a:rPr>
              <a:t>Emphasis: </a:t>
            </a:r>
            <a:r>
              <a:rPr lang="en-US" sz="1200" b="0" i="0" dirty="0">
                <a:solidFill>
                  <a:srgbClr val="111111"/>
                </a:solidFill>
                <a:effectLst/>
                <a:latin typeface="Amasis MT Pro Medium" panose="02040604050005020304" pitchFamily="18" charset="0"/>
              </a:rPr>
              <a:t>Pay attention to early intervention and shortening of the waiting time.</a:t>
            </a:r>
            <a:r>
              <a:rPr lang="en-US" sz="1200" b="0" i="0" dirty="0">
                <a:effectLst/>
                <a:latin typeface="Amasis MT Pro Medium" panose="02040604050005020304" pitchFamily="18" charset="0"/>
              </a:rPr>
              <a:t> </a:t>
            </a:r>
            <a:endParaRPr lang="en-US" sz="1200" dirty="0">
              <a:latin typeface="Amasis MT Pro Medium" panose="02040604050005020304" pitchFamily="18" charset="0"/>
            </a:endParaRPr>
          </a:p>
        </p:txBody>
      </p:sp>
    </p:spTree>
    <p:extLst>
      <p:ext uri="{BB962C8B-B14F-4D97-AF65-F5344CB8AC3E}">
        <p14:creationId xmlns:p14="http://schemas.microsoft.com/office/powerpoint/2010/main" val="2347391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04788-165A-70C5-5B4B-E5037B2727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C2C649-21F1-F237-EC23-CBBA1E042F8E}"/>
              </a:ext>
            </a:extLst>
          </p:cNvPr>
          <p:cNvSpPr>
            <a:spLocks noGrp="1"/>
          </p:cNvSpPr>
          <p:nvPr>
            <p:ph type="title"/>
          </p:nvPr>
        </p:nvSpPr>
        <p:spPr>
          <a:xfrm>
            <a:off x="1556541" y="106966"/>
            <a:ext cx="3744918" cy="310873"/>
          </a:xfr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r>
              <a:rPr lang="en-US" sz="1400" b="1" dirty="0">
                <a:solidFill>
                  <a:schemeClr val="bg1"/>
                </a:solidFill>
                <a:latin typeface="Amasis MT Pro Black" panose="02040A04050005020304" pitchFamily="18" charset="0"/>
              </a:rPr>
              <a:t>Social, Cultural &amp; Political Contexts</a:t>
            </a:r>
            <a:endParaRPr lang="en-US" sz="1400" dirty="0">
              <a:solidFill>
                <a:schemeClr val="bg1"/>
              </a:solidFill>
            </a:endParaRPr>
          </a:p>
        </p:txBody>
      </p:sp>
      <p:sp>
        <p:nvSpPr>
          <p:cNvPr id="5" name="TextBox 4">
            <a:extLst>
              <a:ext uri="{FF2B5EF4-FFF2-40B4-BE49-F238E27FC236}">
                <a16:creationId xmlns:a16="http://schemas.microsoft.com/office/drawing/2014/main" id="{8B65AAB3-A2ED-BB7B-8489-F22F617B98F6}"/>
              </a:ext>
            </a:extLst>
          </p:cNvPr>
          <p:cNvSpPr txBox="1"/>
          <p:nvPr/>
        </p:nvSpPr>
        <p:spPr>
          <a:xfrm>
            <a:off x="1392093" y="3531794"/>
            <a:ext cx="4073814" cy="307777"/>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r>
              <a:rPr lang="en-US" sz="1400" b="1" dirty="0">
                <a:solidFill>
                  <a:schemeClr val="bg1"/>
                </a:solidFill>
                <a:latin typeface="Amasis MT Pro Black" panose="02040A04050005020304" pitchFamily="18" charset="0"/>
              </a:rPr>
              <a:t>Critical Analysis: Challenges and Gaps</a:t>
            </a:r>
            <a:endParaRPr lang="en-US" sz="1400" dirty="0">
              <a:solidFill>
                <a:schemeClr val="bg1"/>
              </a:solidFill>
            </a:endParaRPr>
          </a:p>
        </p:txBody>
      </p:sp>
      <p:sp>
        <p:nvSpPr>
          <p:cNvPr id="7" name="TextBox 6">
            <a:extLst>
              <a:ext uri="{FF2B5EF4-FFF2-40B4-BE49-F238E27FC236}">
                <a16:creationId xmlns:a16="http://schemas.microsoft.com/office/drawing/2014/main" id="{A17F299E-43DE-205E-82BA-0E583736C166}"/>
              </a:ext>
            </a:extLst>
          </p:cNvPr>
          <p:cNvSpPr txBox="1"/>
          <p:nvPr/>
        </p:nvSpPr>
        <p:spPr>
          <a:xfrm>
            <a:off x="2147742" y="6996120"/>
            <a:ext cx="3928341" cy="307777"/>
          </a:xfrm>
          <a:prstGeom prst="rect">
            <a:avLst/>
          </a:prstGeom>
          <a:solidFill>
            <a:schemeClr val="tx1"/>
          </a:solidFill>
          <a:ln>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r>
              <a:rPr lang="en-US" sz="1400" b="1" dirty="0">
                <a:solidFill>
                  <a:schemeClr val="bg1"/>
                </a:solidFill>
                <a:latin typeface="Amasis MT Pro Black" panose="02040A04050005020304" pitchFamily="18" charset="0"/>
              </a:rPr>
              <a:t>Recommendations &amp; Future Directions</a:t>
            </a:r>
            <a:endParaRPr lang="en-US" sz="3200" dirty="0">
              <a:solidFill>
                <a:schemeClr val="bg1"/>
              </a:solidFill>
            </a:endParaRPr>
          </a:p>
        </p:txBody>
      </p:sp>
      <p:sp>
        <p:nvSpPr>
          <p:cNvPr id="9" name="TextBox 8">
            <a:extLst>
              <a:ext uri="{FF2B5EF4-FFF2-40B4-BE49-F238E27FC236}">
                <a16:creationId xmlns:a16="http://schemas.microsoft.com/office/drawing/2014/main" id="{F554CB83-E5CD-AD63-5E7B-1B8C41E21B1F}"/>
              </a:ext>
            </a:extLst>
          </p:cNvPr>
          <p:cNvSpPr txBox="1"/>
          <p:nvPr/>
        </p:nvSpPr>
        <p:spPr>
          <a:xfrm>
            <a:off x="128337" y="3927486"/>
            <a:ext cx="4884873" cy="2968377"/>
          </a:xfrm>
          <a:prstGeom prst="rect">
            <a:avLst/>
          </a:prstGeom>
          <a:solidFill>
            <a:schemeClr val="accent4">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marL="171450" indent="-171450" algn="just">
              <a:lnSpc>
                <a:spcPct val="150000"/>
              </a:lnSpc>
              <a:buFont typeface="Wingdings" panose="05000000000000000000" pitchFamily="2" charset="2"/>
              <a:buChar char="Ø"/>
            </a:pPr>
            <a:r>
              <a:rPr lang="en-US" sz="1200" b="1" dirty="0">
                <a:latin typeface="Amasis MT Pro Medium" panose="02040604050005020304" pitchFamily="18" charset="0"/>
              </a:rPr>
              <a:t>Treatments of the past</a:t>
            </a:r>
            <a:r>
              <a:rPr lang="en-US" sz="1200" dirty="0">
                <a:latin typeface="Amasis MT Pro Medium" panose="02040604050005020304" pitchFamily="18" charset="0"/>
              </a:rPr>
              <a:t> had no scientific evidence and were often harmful.</a:t>
            </a:r>
          </a:p>
          <a:p>
            <a:pPr algn="just">
              <a:lnSpc>
                <a:spcPct val="150000"/>
              </a:lnSpc>
            </a:pPr>
            <a:endParaRPr lang="en-US" sz="200" dirty="0">
              <a:latin typeface="Amasis MT Pro Medium" panose="02040604050005020304" pitchFamily="18" charset="0"/>
            </a:endParaRPr>
          </a:p>
          <a:p>
            <a:pPr marL="171450" indent="-171450" algn="just">
              <a:lnSpc>
                <a:spcPct val="150000"/>
              </a:lnSpc>
              <a:buFont typeface="Wingdings" panose="05000000000000000000" pitchFamily="2" charset="2"/>
              <a:buChar char="Ø"/>
            </a:pPr>
            <a:r>
              <a:rPr lang="en-US" sz="1200" dirty="0">
                <a:latin typeface="Amasis MT Pro Medium" panose="02040604050005020304" pitchFamily="18" charset="0"/>
              </a:rPr>
              <a:t>False provision to this day:</a:t>
            </a:r>
          </a:p>
          <a:p>
            <a:pPr marL="228600" indent="-228600" algn="just">
              <a:lnSpc>
                <a:spcPct val="150000"/>
              </a:lnSpc>
              <a:buFont typeface="+mj-lt"/>
              <a:buAutoNum type="arabicPeriod"/>
            </a:pPr>
            <a:r>
              <a:rPr lang="en-US" sz="1200" dirty="0">
                <a:latin typeface="Amasis MT Pro Medium" panose="02040604050005020304" pitchFamily="18" charset="0"/>
              </a:rPr>
              <a:t>Long NHS waiting lists.</a:t>
            </a:r>
          </a:p>
          <a:p>
            <a:pPr marL="228600" indent="-228600" algn="just">
              <a:lnSpc>
                <a:spcPct val="150000"/>
              </a:lnSpc>
              <a:buFont typeface="+mj-lt"/>
              <a:buAutoNum type="arabicPeriod"/>
            </a:pPr>
            <a:r>
              <a:rPr lang="en-US" sz="1200" dirty="0">
                <a:latin typeface="Amasis MT Pro Medium" panose="02040604050005020304" pitchFamily="18" charset="0"/>
              </a:rPr>
              <a:t>Unequal access to online CBT.</a:t>
            </a:r>
          </a:p>
          <a:p>
            <a:pPr marL="228600" indent="-228600" algn="just">
              <a:lnSpc>
                <a:spcPct val="150000"/>
              </a:lnSpc>
              <a:buFont typeface="+mj-lt"/>
              <a:buAutoNum type="arabicPeriod"/>
            </a:pPr>
            <a:r>
              <a:rPr lang="en-US" sz="1200" dirty="0">
                <a:latin typeface="Amasis MT Pro Medium" panose="02040604050005020304" pitchFamily="18" charset="0"/>
              </a:rPr>
              <a:t>Lack of appreciation for the cultural and diverse expression of symptoms (Priory Group, 2024).</a:t>
            </a:r>
          </a:p>
          <a:p>
            <a:pPr algn="just">
              <a:lnSpc>
                <a:spcPct val="150000"/>
              </a:lnSpc>
            </a:pPr>
            <a:endParaRPr lang="en-US" sz="200" dirty="0">
              <a:latin typeface="Amasis MT Pro Medium" panose="02040604050005020304" pitchFamily="18" charset="0"/>
            </a:endParaRPr>
          </a:p>
          <a:p>
            <a:pPr marL="171450" indent="-171450" algn="just">
              <a:lnSpc>
                <a:spcPct val="150000"/>
              </a:lnSpc>
              <a:buFont typeface="Wingdings" panose="05000000000000000000" pitchFamily="2" charset="2"/>
              <a:buChar char="Ø"/>
            </a:pPr>
            <a:r>
              <a:rPr lang="en-US" sz="1200" b="1" i="1" dirty="0">
                <a:latin typeface="Amasis MT Pro Medium" panose="02040604050005020304" pitchFamily="18" charset="0"/>
              </a:rPr>
              <a:t>Gaps in Research:</a:t>
            </a:r>
            <a:r>
              <a:rPr lang="en-US" sz="1200" dirty="0">
                <a:latin typeface="Amasis MT Pro Medium" panose="02040604050005020304" pitchFamily="18" charset="0"/>
              </a:rPr>
              <a:t> Significant gaps exist within the field of anxiety that are not thoroughly researched as compared to those of depression and psychosis (Crawford, 2024).</a:t>
            </a:r>
          </a:p>
        </p:txBody>
      </p:sp>
      <p:sp>
        <p:nvSpPr>
          <p:cNvPr id="11" name="TextBox 10">
            <a:extLst>
              <a:ext uri="{FF2B5EF4-FFF2-40B4-BE49-F238E27FC236}">
                <a16:creationId xmlns:a16="http://schemas.microsoft.com/office/drawing/2014/main" id="{C49E70F6-81CF-FD70-CCA0-DF59805276BE}"/>
              </a:ext>
            </a:extLst>
          </p:cNvPr>
          <p:cNvSpPr txBox="1"/>
          <p:nvPr/>
        </p:nvSpPr>
        <p:spPr>
          <a:xfrm>
            <a:off x="473606" y="540559"/>
            <a:ext cx="6228903" cy="2924519"/>
          </a:xfrm>
          <a:prstGeom prst="rect">
            <a:avLst/>
          </a:prstGeom>
          <a:solidFill>
            <a:schemeClr val="accent4">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marL="171450" indent="-171450">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Any stigma: </a:t>
            </a:r>
            <a:r>
              <a:rPr lang="en-US" sz="1100" b="0" i="0" dirty="0">
                <a:solidFill>
                  <a:srgbClr val="111111"/>
                </a:solidFill>
                <a:effectLst/>
                <a:latin typeface="Amasis MT Pro Medium" panose="02040604050005020304" pitchFamily="18" charset="0"/>
              </a:rPr>
              <a:t>anxiety can still be watered down in </a:t>
            </a:r>
            <a:r>
              <a:rPr lang="en-US" sz="1100" b="0" i="0" dirty="0" err="1">
                <a:solidFill>
                  <a:srgbClr val="111111"/>
                </a:solidFill>
                <a:effectLst/>
                <a:latin typeface="Amasis MT Pro Medium" panose="02040604050005020304" pitchFamily="18" charset="0"/>
              </a:rPr>
              <a:t>favour</a:t>
            </a:r>
            <a:r>
              <a:rPr lang="en-US" sz="1100" b="0" i="0" dirty="0">
                <a:solidFill>
                  <a:srgbClr val="111111"/>
                </a:solidFill>
                <a:effectLst/>
                <a:latin typeface="Amasis MT Pro Medium" panose="02040604050005020304" pitchFamily="18" charset="0"/>
              </a:rPr>
              <a:t> of seemingly more serious disorders.</a:t>
            </a:r>
            <a:r>
              <a:rPr lang="en-US" sz="1100" b="0" i="0" dirty="0">
                <a:effectLst/>
                <a:latin typeface="Amasis MT Pro Medium" panose="02040604050005020304" pitchFamily="18" charset="0"/>
              </a:rPr>
              <a:t> </a:t>
            </a:r>
          </a:p>
          <a:p>
            <a:pPr>
              <a:lnSpc>
                <a:spcPct val="150000"/>
              </a:lnSpc>
            </a:pPr>
            <a:r>
              <a:rPr lang="en-US" sz="1100" dirty="0">
                <a:latin typeface="Amasis MT Pro Medium" panose="02040604050005020304" pitchFamily="18" charset="0"/>
              </a:rPr>
              <a:t>➡ The </a:t>
            </a:r>
            <a:r>
              <a:rPr lang="en-US" sz="1100" i="1" dirty="0">
                <a:latin typeface="Amasis MT Pro Medium" panose="02040604050005020304" pitchFamily="18" charset="0"/>
              </a:rPr>
              <a:t>Mental Health Act</a:t>
            </a:r>
            <a:r>
              <a:rPr lang="en-US" sz="1100" dirty="0">
                <a:latin typeface="Amasis MT Pro Medium" panose="02040604050005020304" pitchFamily="18" charset="0"/>
              </a:rPr>
              <a:t> protects access, but stigma still silences many (Ahmed et al., 2023)</a:t>
            </a:r>
            <a:r>
              <a:rPr lang="en-US" sz="1100" dirty="0"/>
              <a:t>.</a:t>
            </a:r>
            <a:endParaRPr lang="en-US" sz="1100" b="0" i="0" dirty="0">
              <a:effectLst/>
              <a:latin typeface="Amasis MT Pro Medium" panose="02040604050005020304" pitchFamily="18" charset="0"/>
            </a:endParaRPr>
          </a:p>
          <a:p>
            <a:pPr marL="171450" indent="-171450">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Cultural obstacles: </a:t>
            </a:r>
            <a:r>
              <a:rPr lang="en-US" sz="1100" b="0" i="0" dirty="0">
                <a:solidFill>
                  <a:srgbClr val="111111"/>
                </a:solidFill>
                <a:effectLst/>
                <a:latin typeface="Amasis MT Pro Medium" panose="02040604050005020304" pitchFamily="18" charset="0"/>
              </a:rPr>
              <a:t>there are cultural groups which interpret anxiety as external factors (witchcraft, fate or traditional spiritual explanations).</a:t>
            </a:r>
            <a:r>
              <a:rPr lang="en-US" sz="1100" b="0" i="0" dirty="0">
                <a:effectLst/>
                <a:latin typeface="Amasis MT Pro Medium" panose="02040604050005020304" pitchFamily="18" charset="0"/>
              </a:rPr>
              <a:t> </a:t>
            </a:r>
          </a:p>
          <a:p>
            <a:pPr>
              <a:lnSpc>
                <a:spcPct val="150000"/>
              </a:lnSpc>
            </a:pPr>
            <a:r>
              <a:rPr lang="en-US" sz="1100" dirty="0">
                <a:latin typeface="Amasis MT Pro Medium" panose="02040604050005020304" pitchFamily="18" charset="0"/>
              </a:rPr>
              <a:t>➡ This can clash with clinical support under the </a:t>
            </a:r>
            <a:r>
              <a:rPr lang="en-US" sz="1100" i="1" dirty="0">
                <a:latin typeface="Amasis MT Pro Medium" panose="02040604050005020304" pitchFamily="18" charset="0"/>
              </a:rPr>
              <a:t>Mental Health Act</a:t>
            </a:r>
            <a:r>
              <a:rPr lang="en-US" sz="1100" dirty="0">
                <a:latin typeface="Amasis MT Pro Medium" panose="02040604050005020304" pitchFamily="18" charset="0"/>
              </a:rPr>
              <a:t>.</a:t>
            </a:r>
            <a:endParaRPr lang="en-US" sz="1100" b="0" i="0" dirty="0">
              <a:effectLst/>
              <a:latin typeface="Amasis MT Pro Medium" panose="02040604050005020304" pitchFamily="18" charset="0"/>
            </a:endParaRPr>
          </a:p>
          <a:p>
            <a:pPr marL="171450" indent="-171450">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Political: </a:t>
            </a:r>
            <a:r>
              <a:rPr lang="en-US" sz="1100" b="0" i="0" dirty="0">
                <a:solidFill>
                  <a:srgbClr val="111111"/>
                </a:solidFill>
                <a:effectLst/>
                <a:latin typeface="Amasis MT Pro Medium" panose="02040604050005020304" pitchFamily="18" charset="0"/>
              </a:rPr>
              <a:t>UK policies are increasingly driven towards an equal respect between physical and mental health (</a:t>
            </a:r>
            <a:r>
              <a:rPr lang="en-US" sz="1100" dirty="0">
                <a:latin typeface="Amasis MT Pro Medium" panose="02040604050005020304" pitchFamily="18" charset="0"/>
              </a:rPr>
              <a:t>King et al., 2023</a:t>
            </a:r>
            <a:r>
              <a:rPr lang="en-US" sz="1100" b="0" i="0" dirty="0">
                <a:solidFill>
                  <a:srgbClr val="111111"/>
                </a:solidFill>
                <a:effectLst/>
                <a:latin typeface="Amasis MT Pro Medium" panose="02040604050005020304" pitchFamily="18" charset="0"/>
              </a:rPr>
              <a:t>).</a:t>
            </a:r>
          </a:p>
          <a:p>
            <a:pPr>
              <a:lnSpc>
                <a:spcPct val="150000"/>
              </a:lnSpc>
            </a:pPr>
            <a:r>
              <a:rPr lang="en-US" sz="1100" dirty="0">
                <a:latin typeface="Amasis MT Pro Medium" panose="02040604050005020304" pitchFamily="18" charset="0"/>
              </a:rPr>
              <a:t>➡ The </a:t>
            </a:r>
            <a:r>
              <a:rPr lang="en-US" sz="1100" i="1" dirty="0">
                <a:latin typeface="Amasis MT Pro Medium" panose="02040604050005020304" pitchFamily="18" charset="0"/>
              </a:rPr>
              <a:t>Mental Health Act</a:t>
            </a:r>
            <a:r>
              <a:rPr lang="en-US" sz="1100" dirty="0">
                <a:latin typeface="Amasis MT Pro Medium" panose="02040604050005020304" pitchFamily="18" charset="0"/>
              </a:rPr>
              <a:t> drives this, but debates on rights and consent remain.</a:t>
            </a:r>
            <a:endParaRPr lang="en-US" sz="1100" dirty="0">
              <a:solidFill>
                <a:srgbClr val="111111"/>
              </a:solidFill>
              <a:latin typeface="Amasis MT Pro Medium" panose="02040604050005020304" pitchFamily="18" charset="0"/>
            </a:endParaRPr>
          </a:p>
          <a:p>
            <a:pPr marL="171450" indent="-171450">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Socioeconomic inequality: </a:t>
            </a:r>
            <a:r>
              <a:rPr lang="en-US" sz="1100" b="0" i="0" dirty="0" err="1">
                <a:solidFill>
                  <a:srgbClr val="111111"/>
                </a:solidFill>
                <a:effectLst/>
                <a:latin typeface="Amasis MT Pro Medium" panose="02040604050005020304" pitchFamily="18" charset="0"/>
              </a:rPr>
              <a:t>marginalised</a:t>
            </a:r>
            <a:r>
              <a:rPr lang="en-US" sz="1100" b="0" i="0" dirty="0">
                <a:solidFill>
                  <a:srgbClr val="111111"/>
                </a:solidFill>
                <a:effectLst/>
                <a:latin typeface="Amasis MT Pro Medium" panose="02040604050005020304" pitchFamily="18" charset="0"/>
              </a:rPr>
              <a:t> communities are far more prevalent and significantly less accessible to care (</a:t>
            </a:r>
            <a:r>
              <a:rPr lang="en-US" sz="1100" dirty="0">
                <a:latin typeface="Amasis MT Pro Medium" panose="02040604050005020304" pitchFamily="18" charset="0"/>
              </a:rPr>
              <a:t>Greig Inglis et al., 2024</a:t>
            </a:r>
            <a:r>
              <a:rPr lang="en-US" sz="1100" b="0" i="0" dirty="0">
                <a:solidFill>
                  <a:srgbClr val="111111"/>
                </a:solidFill>
                <a:effectLst/>
                <a:latin typeface="Amasis MT Pro Medium" panose="02040604050005020304" pitchFamily="18" charset="0"/>
              </a:rPr>
              <a:t>).</a:t>
            </a:r>
          </a:p>
          <a:p>
            <a:pPr>
              <a:lnSpc>
                <a:spcPct val="150000"/>
              </a:lnSpc>
            </a:pPr>
            <a:r>
              <a:rPr lang="en-US" sz="1100" dirty="0">
                <a:latin typeface="Amasis MT Pro Medium" panose="02040604050005020304" pitchFamily="18" charset="0"/>
              </a:rPr>
              <a:t>➡ The </a:t>
            </a:r>
            <a:r>
              <a:rPr lang="en-US" sz="1100" i="1" dirty="0">
                <a:latin typeface="Amasis MT Pro Medium" panose="02040604050005020304" pitchFamily="18" charset="0"/>
              </a:rPr>
              <a:t>Mental Health Act</a:t>
            </a:r>
            <a:r>
              <a:rPr lang="en-US" sz="1100" dirty="0">
                <a:latin typeface="Amasis MT Pro Medium" panose="02040604050005020304" pitchFamily="18" charset="0"/>
              </a:rPr>
              <a:t> sets standards, but real access is uneven.</a:t>
            </a:r>
          </a:p>
        </p:txBody>
      </p:sp>
      <p:sp>
        <p:nvSpPr>
          <p:cNvPr id="13" name="TextBox 12">
            <a:extLst>
              <a:ext uri="{FF2B5EF4-FFF2-40B4-BE49-F238E27FC236}">
                <a16:creationId xmlns:a16="http://schemas.microsoft.com/office/drawing/2014/main" id="{49E3E9C7-B062-5700-986D-D57638B9F844}"/>
              </a:ext>
            </a:extLst>
          </p:cNvPr>
          <p:cNvSpPr txBox="1"/>
          <p:nvPr/>
        </p:nvSpPr>
        <p:spPr>
          <a:xfrm>
            <a:off x="2147742" y="7381962"/>
            <a:ext cx="4554767" cy="2417072"/>
          </a:xfrm>
          <a:prstGeom prst="rect">
            <a:avLst/>
          </a:prstGeom>
          <a:solidFill>
            <a:schemeClr val="accent4">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a:spAutoFit/>
          </a:bodyPr>
          <a:lstStyle/>
          <a:p>
            <a:pPr marL="171450" indent="-171450" algn="just">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Enlarge access: </a:t>
            </a:r>
            <a:r>
              <a:rPr lang="en-US" sz="1100" b="0" i="0" dirty="0">
                <a:solidFill>
                  <a:srgbClr val="111111"/>
                </a:solidFill>
                <a:effectLst/>
                <a:latin typeface="Amasis MT Pro Medium" panose="02040604050005020304" pitchFamily="18" charset="0"/>
              </a:rPr>
              <a:t>put in more funding and comprehensive training of the workforce in the NHS.</a:t>
            </a:r>
            <a:r>
              <a:rPr lang="en-US" sz="1100" b="0" i="0" dirty="0">
                <a:effectLst/>
                <a:latin typeface="Amasis MT Pro Medium" panose="02040604050005020304" pitchFamily="18" charset="0"/>
              </a:rPr>
              <a:t> </a:t>
            </a:r>
          </a:p>
          <a:p>
            <a:pPr marL="171450" indent="-171450" algn="just">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Cultural competence: </a:t>
            </a:r>
            <a:r>
              <a:rPr lang="en-US" sz="1100" b="0" i="0" dirty="0" err="1">
                <a:solidFill>
                  <a:srgbClr val="111111"/>
                </a:solidFill>
                <a:effectLst/>
                <a:latin typeface="Amasis MT Pro Medium" panose="02040604050005020304" pitchFamily="18" charset="0"/>
              </a:rPr>
              <a:t>instil</a:t>
            </a:r>
            <a:r>
              <a:rPr lang="en-US" sz="1100" b="0" i="0" dirty="0">
                <a:solidFill>
                  <a:srgbClr val="111111"/>
                </a:solidFill>
                <a:effectLst/>
                <a:latin typeface="Amasis MT Pro Medium" panose="02040604050005020304" pitchFamily="18" charset="0"/>
              </a:rPr>
              <a:t> genuine cultural awareness in the practice of diagnostics.</a:t>
            </a:r>
            <a:endParaRPr lang="en-US" sz="1100" dirty="0">
              <a:solidFill>
                <a:srgbClr val="111111"/>
              </a:solidFill>
              <a:latin typeface="Amasis MT Pro Medium" panose="02040604050005020304" pitchFamily="18" charset="0"/>
            </a:endParaRPr>
          </a:p>
          <a:p>
            <a:pPr marL="171450" indent="-171450" algn="just">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Technology: </a:t>
            </a:r>
            <a:r>
              <a:rPr lang="en-US" sz="1100" b="0" i="0" dirty="0">
                <a:solidFill>
                  <a:srgbClr val="111111"/>
                </a:solidFill>
                <a:effectLst/>
                <a:latin typeface="Amasis MT Pro Medium" panose="02040604050005020304" pitchFamily="18" charset="0"/>
              </a:rPr>
              <a:t>scale CBT up, through digital platforms and be broadly inclusive (</a:t>
            </a:r>
            <a:r>
              <a:rPr lang="en-US" sz="1100" dirty="0">
                <a:latin typeface="Amasis MT Pro Medium" panose="02040604050005020304" pitchFamily="18" charset="0"/>
              </a:rPr>
              <a:t>Mental Health Foundation, 2023</a:t>
            </a:r>
            <a:r>
              <a:rPr lang="en-US" sz="1100" b="0" i="0" dirty="0">
                <a:solidFill>
                  <a:srgbClr val="111111"/>
                </a:solidFill>
                <a:effectLst/>
                <a:latin typeface="Amasis MT Pro Medium" panose="02040604050005020304" pitchFamily="18" charset="0"/>
              </a:rPr>
              <a:t>).</a:t>
            </a:r>
            <a:r>
              <a:rPr lang="en-US" sz="1100" b="0" i="0" dirty="0">
                <a:effectLst/>
                <a:latin typeface="Amasis MT Pro Medium" panose="02040604050005020304" pitchFamily="18" charset="0"/>
              </a:rPr>
              <a:t> </a:t>
            </a:r>
          </a:p>
          <a:p>
            <a:pPr marL="171450" indent="-171450" algn="just">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Policy: </a:t>
            </a:r>
            <a:r>
              <a:rPr lang="en-US" sz="1100" b="0" i="0" dirty="0">
                <a:solidFill>
                  <a:srgbClr val="111111"/>
                </a:solidFill>
                <a:effectLst/>
                <a:latin typeface="Amasis MT Pro Medium" panose="02040604050005020304" pitchFamily="18" charset="0"/>
              </a:rPr>
              <a:t>enhance the national efforts of anti-</a:t>
            </a:r>
            <a:r>
              <a:rPr lang="en-US" sz="1100" b="0" i="0" dirty="0" err="1">
                <a:solidFill>
                  <a:srgbClr val="111111"/>
                </a:solidFill>
                <a:effectLst/>
                <a:latin typeface="Amasis MT Pro Medium" panose="02040604050005020304" pitchFamily="18" charset="0"/>
              </a:rPr>
              <a:t>stigmatisation</a:t>
            </a:r>
            <a:r>
              <a:rPr lang="en-US" sz="1100" b="0" i="0" dirty="0">
                <a:solidFill>
                  <a:srgbClr val="111111"/>
                </a:solidFill>
                <a:effectLst/>
                <a:latin typeface="Amasis MT Pro Medium" panose="02040604050005020304" pitchFamily="18" charset="0"/>
              </a:rPr>
              <a:t>, particularly in schools and workplaces.</a:t>
            </a:r>
            <a:r>
              <a:rPr lang="en-US" sz="1100" b="0" i="0" dirty="0">
                <a:effectLst/>
                <a:latin typeface="Amasis MT Pro Medium" panose="02040604050005020304" pitchFamily="18" charset="0"/>
              </a:rPr>
              <a:t> </a:t>
            </a:r>
          </a:p>
          <a:p>
            <a:pPr marL="171450" indent="-171450" algn="just">
              <a:lnSpc>
                <a:spcPct val="150000"/>
              </a:lnSpc>
              <a:buFont typeface="Wingdings" panose="05000000000000000000" pitchFamily="2" charset="2"/>
              <a:buChar char="Ø"/>
            </a:pPr>
            <a:r>
              <a:rPr lang="en-US" sz="1100" b="1" i="0" dirty="0">
                <a:solidFill>
                  <a:srgbClr val="111111"/>
                </a:solidFill>
                <a:effectLst/>
                <a:latin typeface="Amasis MT Pro Medium" panose="02040604050005020304" pitchFamily="18" charset="0"/>
              </a:rPr>
              <a:t>Research: </a:t>
            </a:r>
            <a:r>
              <a:rPr lang="en-US" sz="1100" b="0" i="0" dirty="0">
                <a:solidFill>
                  <a:srgbClr val="111111"/>
                </a:solidFill>
                <a:effectLst/>
                <a:latin typeface="Amasis MT Pro Medium" panose="02040604050005020304" pitchFamily="18" charset="0"/>
              </a:rPr>
              <a:t>expand the study on minorities (</a:t>
            </a:r>
            <a:r>
              <a:rPr lang="en-US" sz="1100" dirty="0">
                <a:latin typeface="Amasis MT Pro Medium" panose="02040604050005020304" pitchFamily="18" charset="0"/>
              </a:rPr>
              <a:t>Mind, 2024</a:t>
            </a:r>
            <a:r>
              <a:rPr lang="en-US" sz="1100" b="0" i="0" dirty="0">
                <a:solidFill>
                  <a:srgbClr val="111111"/>
                </a:solidFill>
                <a:effectLst/>
                <a:latin typeface="Amasis MT Pro Medium" panose="02040604050005020304" pitchFamily="18" charset="0"/>
              </a:rPr>
              <a:t>).</a:t>
            </a:r>
            <a:endParaRPr lang="en-US" sz="1100" dirty="0">
              <a:latin typeface="Amasis MT Pro Medium" panose="02040604050005020304" pitchFamily="18" charset="0"/>
            </a:endParaRPr>
          </a:p>
        </p:txBody>
      </p:sp>
      <p:pic>
        <p:nvPicPr>
          <p:cNvPr id="16" name="Picture 15">
            <a:extLst>
              <a:ext uri="{FF2B5EF4-FFF2-40B4-BE49-F238E27FC236}">
                <a16:creationId xmlns:a16="http://schemas.microsoft.com/office/drawing/2014/main" id="{BAB96698-4957-1322-27EC-5D2EFF269F98}"/>
              </a:ext>
            </a:extLst>
          </p:cNvPr>
          <p:cNvPicPr>
            <a:picLocks noChangeAspect="1"/>
          </p:cNvPicPr>
          <p:nvPr/>
        </p:nvPicPr>
        <p:blipFill>
          <a:blip r:embed="rId3"/>
          <a:stretch>
            <a:fillRect/>
          </a:stretch>
        </p:blipFill>
        <p:spPr>
          <a:xfrm>
            <a:off x="5013210" y="3822232"/>
            <a:ext cx="1844790" cy="3116828"/>
          </a:xfrm>
          <a:prstGeom prst="rect">
            <a:avLst/>
          </a:prstGeom>
          <a:ln>
            <a:noFill/>
          </a:ln>
          <a:effectLst>
            <a:softEdge rad="112500"/>
          </a:effectLst>
        </p:spPr>
      </p:pic>
      <p:pic>
        <p:nvPicPr>
          <p:cNvPr id="18" name="Picture 17">
            <a:extLst>
              <a:ext uri="{FF2B5EF4-FFF2-40B4-BE49-F238E27FC236}">
                <a16:creationId xmlns:a16="http://schemas.microsoft.com/office/drawing/2014/main" id="{71DB0FFF-EB6B-C1F4-84E7-2BC41273A8ED}"/>
              </a:ext>
            </a:extLst>
          </p:cNvPr>
          <p:cNvPicPr>
            <a:picLocks noChangeAspect="1"/>
          </p:cNvPicPr>
          <p:nvPr/>
        </p:nvPicPr>
        <p:blipFill>
          <a:blip r:embed="rId4"/>
          <a:stretch>
            <a:fillRect/>
          </a:stretch>
        </p:blipFill>
        <p:spPr>
          <a:xfrm>
            <a:off x="0" y="7127852"/>
            <a:ext cx="2147742" cy="2791386"/>
          </a:xfrm>
          <a:prstGeom prst="rect">
            <a:avLst/>
          </a:prstGeom>
          <a:ln>
            <a:noFill/>
          </a:ln>
          <a:effectLst>
            <a:softEdge rad="112500"/>
          </a:effectLst>
        </p:spPr>
      </p:pic>
    </p:spTree>
    <p:extLst>
      <p:ext uri="{BB962C8B-B14F-4D97-AF65-F5344CB8AC3E}">
        <p14:creationId xmlns:p14="http://schemas.microsoft.com/office/powerpoint/2010/main" val="3610268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BD9BD-7B0F-4D23-D93E-5C6BB21F5C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DEA66D-C692-5DBD-C75A-1D03BE605DA2}"/>
              </a:ext>
            </a:extLst>
          </p:cNvPr>
          <p:cNvSpPr>
            <a:spLocks noGrp="1"/>
          </p:cNvSpPr>
          <p:nvPr>
            <p:ph type="title"/>
          </p:nvPr>
        </p:nvSpPr>
        <p:spPr>
          <a:xfrm>
            <a:off x="2331944" y="0"/>
            <a:ext cx="2194112" cy="762579"/>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r>
              <a:rPr lang="en-US" sz="1600" b="1" dirty="0">
                <a:latin typeface="Amasis MT Pro Black" panose="02040A04050005020304" pitchFamily="18" charset="0"/>
              </a:rPr>
              <a:t>REFERENCES</a:t>
            </a:r>
            <a:endParaRPr lang="en-US" sz="2000" b="1" dirty="0">
              <a:latin typeface="Amasis MT Pro Black" panose="02040A04050005020304" pitchFamily="18" charset="0"/>
            </a:endParaRPr>
          </a:p>
        </p:txBody>
      </p:sp>
      <p:sp>
        <p:nvSpPr>
          <p:cNvPr id="3" name="Content Placeholder 2">
            <a:extLst>
              <a:ext uri="{FF2B5EF4-FFF2-40B4-BE49-F238E27FC236}">
                <a16:creationId xmlns:a16="http://schemas.microsoft.com/office/drawing/2014/main" id="{D4901502-E79C-F390-B609-D655FEE0DAA7}"/>
              </a:ext>
            </a:extLst>
          </p:cNvPr>
          <p:cNvSpPr>
            <a:spLocks noGrp="1"/>
          </p:cNvSpPr>
          <p:nvPr>
            <p:ph idx="1"/>
          </p:nvPr>
        </p:nvSpPr>
        <p:spPr>
          <a:xfrm>
            <a:off x="298075" y="666326"/>
            <a:ext cx="6367420" cy="8068600"/>
          </a:xfrm>
          <a:solidFill>
            <a:schemeClr val="accent1">
              <a:lumMod val="40000"/>
              <a:lumOff val="6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Autofit/>
          </a:bodyPr>
          <a:lstStyle/>
          <a:p>
            <a:pPr>
              <a:buFont typeface="Wingdings" panose="05000000000000000000" pitchFamily="2" charset="2"/>
              <a:buChar char="ü"/>
            </a:pPr>
            <a:r>
              <a:rPr lang="en-US" sz="1400" dirty="0">
                <a:latin typeface="Amasis MT Pro Medium" panose="02040604050005020304" pitchFamily="18" charset="0"/>
              </a:rPr>
              <a:t>King, J.D., McQuaid, A., Leeson, V.C. et al. (2023) ‘The association of severe COVID anxiety with poor social functioning, quality of life, and protective </a:t>
            </a:r>
            <a:r>
              <a:rPr lang="en-US" sz="1400" dirty="0" err="1">
                <a:latin typeface="Amasis MT Pro Medium" panose="02040604050005020304" pitchFamily="18" charset="0"/>
              </a:rPr>
              <a:t>behaviours</a:t>
            </a:r>
            <a:r>
              <a:rPr lang="en-US" sz="1400" dirty="0">
                <a:latin typeface="Amasis MT Pro Medium" panose="02040604050005020304" pitchFamily="18" charset="0"/>
              </a:rPr>
              <a:t> among adults in United Kingdom: a cross-sectional study’, </a:t>
            </a:r>
            <a:r>
              <a:rPr lang="en-US" sz="1400" i="1" dirty="0">
                <a:latin typeface="Amasis MT Pro Medium" panose="02040604050005020304" pitchFamily="18" charset="0"/>
              </a:rPr>
              <a:t>BMC Psychiatry</a:t>
            </a:r>
            <a:r>
              <a:rPr lang="en-US" sz="1400" dirty="0">
                <a:latin typeface="Amasis MT Pro Medium" panose="02040604050005020304" pitchFamily="18" charset="0"/>
              </a:rPr>
              <a:t>, 23, 117.</a:t>
            </a:r>
          </a:p>
          <a:p>
            <a:pPr>
              <a:buFont typeface="Wingdings" panose="05000000000000000000" pitchFamily="2" charset="2"/>
              <a:buChar char="ü"/>
            </a:pPr>
            <a:r>
              <a:rPr lang="en-US" sz="1400" dirty="0">
                <a:latin typeface="Amasis MT Pro Medium" panose="02040604050005020304" pitchFamily="18" charset="0"/>
              </a:rPr>
              <a:t>Crawford, M.J., King, J.D., McQuaid, A. et al. (2024) ‘Severe COVID anxiety among adults in the United Kingdom: cohort study and nested feasibility trial’, </a:t>
            </a:r>
            <a:r>
              <a:rPr lang="en-US" sz="1400" i="1" dirty="0">
                <a:latin typeface="Amasis MT Pro Medium" panose="02040604050005020304" pitchFamily="18" charset="0"/>
              </a:rPr>
              <a:t>BMC Psychiatry</a:t>
            </a:r>
            <a:r>
              <a:rPr lang="en-US" sz="1400" dirty="0">
                <a:latin typeface="Amasis MT Pro Medium" panose="02040604050005020304" pitchFamily="18" charset="0"/>
              </a:rPr>
              <a:t>, 24, 27. </a:t>
            </a:r>
          </a:p>
          <a:p>
            <a:pPr>
              <a:buFont typeface="Wingdings" panose="05000000000000000000" pitchFamily="2" charset="2"/>
              <a:buChar char="ü"/>
            </a:pPr>
            <a:r>
              <a:rPr lang="en-US" sz="1400" dirty="0">
                <a:latin typeface="Amasis MT Pro Medium" panose="02040604050005020304" pitchFamily="18" charset="0"/>
              </a:rPr>
              <a:t>UCL / NIHR School for Public Health Research (2023) ‘Changes in depression, anxiety and stress over two decades’, </a:t>
            </a:r>
            <a:r>
              <a:rPr lang="en-US" sz="1400" i="1" dirty="0">
                <a:latin typeface="Amasis MT Pro Medium" panose="02040604050005020304" pitchFamily="18" charset="0"/>
              </a:rPr>
              <a:t>Psychological Medicine</a:t>
            </a:r>
            <a:r>
              <a:rPr lang="en-US" sz="1400" dirty="0">
                <a:latin typeface="Amasis MT Pro Medium" panose="02040604050005020304" pitchFamily="18" charset="0"/>
              </a:rPr>
              <a:t>. (Data from GP records across England). </a:t>
            </a:r>
          </a:p>
          <a:p>
            <a:pPr>
              <a:buFont typeface="Wingdings" panose="05000000000000000000" pitchFamily="2" charset="2"/>
              <a:buChar char="ü"/>
            </a:pPr>
            <a:r>
              <a:rPr lang="en-US" sz="1400" dirty="0">
                <a:latin typeface="Amasis MT Pro Medium" panose="02040604050005020304" pitchFamily="18" charset="0"/>
              </a:rPr>
              <a:t>Ahmed, I., Hazell, C.M., Edwards, B. et al. (2023) ‘A systematic review and meta-analysis of studies exploring prevalence of non-specific anxiety in undergraduate university students’, </a:t>
            </a:r>
            <a:r>
              <a:rPr lang="en-US" sz="1400" i="1" dirty="0">
                <a:latin typeface="Amasis MT Pro Medium" panose="02040604050005020304" pitchFamily="18" charset="0"/>
              </a:rPr>
              <a:t>BMC Psychiatry</a:t>
            </a:r>
            <a:r>
              <a:rPr lang="en-US" sz="1400" dirty="0">
                <a:latin typeface="Amasis MT Pro Medium" panose="02040604050005020304" pitchFamily="18" charset="0"/>
              </a:rPr>
              <a:t>, 23, 240. </a:t>
            </a:r>
          </a:p>
          <a:p>
            <a:pPr>
              <a:buFont typeface="Wingdings" panose="05000000000000000000" pitchFamily="2" charset="2"/>
              <a:buChar char="ü"/>
            </a:pPr>
            <a:r>
              <a:rPr lang="en-US" sz="1400" dirty="0">
                <a:latin typeface="Amasis MT Pro Medium" panose="02040604050005020304" pitchFamily="18" charset="0"/>
              </a:rPr>
              <a:t>Mental Health Foundation (2023) </a:t>
            </a:r>
            <a:r>
              <a:rPr lang="en-US" sz="1400" i="1" dirty="0">
                <a:latin typeface="Amasis MT Pro Medium" panose="02040604050005020304" pitchFamily="18" charset="0"/>
              </a:rPr>
              <a:t>Uncertain Times: Anxiety in the UK and how to tackle it</a:t>
            </a:r>
            <a:r>
              <a:rPr lang="en-US" sz="1400" dirty="0">
                <a:latin typeface="Amasis MT Pro Medium" panose="02040604050005020304" pitchFamily="18" charset="0"/>
              </a:rPr>
              <a:t>. (Report). </a:t>
            </a:r>
          </a:p>
          <a:p>
            <a:pPr>
              <a:buFont typeface="Wingdings" panose="05000000000000000000" pitchFamily="2" charset="2"/>
              <a:buChar char="ü"/>
            </a:pPr>
            <a:r>
              <a:rPr lang="en-US" sz="1400" dirty="0">
                <a:latin typeface="Amasis MT Pro Medium" panose="02040604050005020304" pitchFamily="18" charset="0"/>
              </a:rPr>
              <a:t>Priory Group (2024) ‘Children needing anxiety treatment up by a third as experts warn of “epidemic”’. (Media release / services data) </a:t>
            </a:r>
          </a:p>
          <a:p>
            <a:pPr>
              <a:buFont typeface="Wingdings" panose="05000000000000000000" pitchFamily="2" charset="2"/>
              <a:buChar char="ü"/>
            </a:pPr>
            <a:r>
              <a:rPr lang="en-US" sz="1400" dirty="0">
                <a:latin typeface="Amasis MT Pro Medium" panose="02040604050005020304" pitchFamily="18" charset="0"/>
              </a:rPr>
              <a:t>Greig Inglis, E., </a:t>
            </a:r>
            <a:r>
              <a:rPr lang="en-US" sz="1400" dirty="0" err="1">
                <a:latin typeface="Amasis MT Pro Medium" panose="02040604050005020304" pitchFamily="18" charset="0"/>
              </a:rPr>
              <a:t>Sosu</a:t>
            </a:r>
            <a:r>
              <a:rPr lang="en-US" sz="1400" dirty="0">
                <a:latin typeface="Amasis MT Pro Medium" panose="02040604050005020304" pitchFamily="18" charset="0"/>
              </a:rPr>
              <a:t>, E., McHardy, F., Witteveen, I., Jenkins, P., </a:t>
            </a:r>
            <a:r>
              <a:rPr lang="en-US" sz="1400" dirty="0" err="1">
                <a:latin typeface="Amasis MT Pro Medium" panose="02040604050005020304" pitchFamily="18" charset="0"/>
              </a:rPr>
              <a:t>Knifton</a:t>
            </a:r>
            <a:r>
              <a:rPr lang="en-US" sz="1400" dirty="0">
                <a:latin typeface="Amasis MT Pro Medium" panose="02040604050005020304" pitchFamily="18" charset="0"/>
              </a:rPr>
              <a:t>, L. (2024) ‘Testing the associations between poverty stigma and mental health: The role of received stigma and perceived structural stigma’, </a:t>
            </a:r>
            <a:r>
              <a:rPr lang="en-US" sz="1400" i="1" dirty="0">
                <a:latin typeface="Amasis MT Pro Medium" panose="02040604050005020304" pitchFamily="18" charset="0"/>
              </a:rPr>
              <a:t>The International Journal of Social Psychiatry</a:t>
            </a:r>
            <a:r>
              <a:rPr lang="en-US" sz="1400" dirty="0">
                <a:latin typeface="Amasis MT Pro Medium" panose="02040604050005020304" pitchFamily="18" charset="0"/>
              </a:rPr>
              <a:t>. (survey with UK low-income households) </a:t>
            </a:r>
          </a:p>
          <a:p>
            <a:pPr>
              <a:buFont typeface="Wingdings" panose="05000000000000000000" pitchFamily="2" charset="2"/>
              <a:buChar char="ü"/>
            </a:pPr>
            <a:r>
              <a:rPr lang="en-US" sz="1400" dirty="0">
                <a:latin typeface="Amasis MT Pro Medium" panose="02040604050005020304" pitchFamily="18" charset="0"/>
              </a:rPr>
              <a:t>It Just Makes You Feel Horrible: A Thematic Analysis of the Stigma Experiences of Youth with Anxiety and Depression’ (2024), </a:t>
            </a:r>
            <a:r>
              <a:rPr lang="en-US" sz="1400" i="1" dirty="0">
                <a:latin typeface="Amasis MT Pro Medium" panose="02040604050005020304" pitchFamily="18" charset="0"/>
              </a:rPr>
              <a:t>Journal of Child and Family Studies</a:t>
            </a:r>
            <a:r>
              <a:rPr lang="en-US" sz="1400" dirty="0">
                <a:latin typeface="Amasis MT Pro Medium" panose="02040604050005020304" pitchFamily="18" charset="0"/>
              </a:rPr>
              <a:t>, Vol. 33, 2121-2133. </a:t>
            </a:r>
          </a:p>
          <a:p>
            <a:pPr>
              <a:buFont typeface="Wingdings" panose="05000000000000000000" pitchFamily="2" charset="2"/>
              <a:buChar char="ü"/>
            </a:pPr>
            <a:r>
              <a:rPr lang="en-US" sz="1400" dirty="0">
                <a:latin typeface="Amasis MT Pro Medium" panose="02040604050005020304" pitchFamily="18" charset="0"/>
              </a:rPr>
              <a:t>Mind (2024) ‘Half of UK adults say mental health stigma still strong’, Mind UK survey report. </a:t>
            </a:r>
          </a:p>
          <a:p>
            <a:pPr>
              <a:buFont typeface="Wingdings" panose="05000000000000000000" pitchFamily="2" charset="2"/>
              <a:buChar char="ü"/>
            </a:pPr>
            <a:r>
              <a:rPr lang="en-US" sz="1400" dirty="0">
                <a:latin typeface="Amasis MT Pro Medium" panose="02040604050005020304" pitchFamily="18" charset="0"/>
              </a:rPr>
              <a:t>Illness Anxiety Disorder: A Review of the Current Research and Future Directions, (2024), </a:t>
            </a:r>
            <a:r>
              <a:rPr lang="en-US" sz="1400" i="1" dirty="0">
                <a:latin typeface="Amasis MT Pro Medium" panose="02040604050005020304" pitchFamily="18" charset="0"/>
              </a:rPr>
              <a:t>Current Psychiatry Reports</a:t>
            </a:r>
            <a:r>
              <a:rPr lang="en-US" sz="1400" dirty="0">
                <a:latin typeface="Amasis MT Pro Medium" panose="02040604050005020304" pitchFamily="18" charset="0"/>
              </a:rPr>
              <a:t>, 26, 331-339.</a:t>
            </a:r>
          </a:p>
        </p:txBody>
      </p:sp>
      <p:pic>
        <p:nvPicPr>
          <p:cNvPr id="7" name="Picture 6">
            <a:extLst>
              <a:ext uri="{FF2B5EF4-FFF2-40B4-BE49-F238E27FC236}">
                <a16:creationId xmlns:a16="http://schemas.microsoft.com/office/drawing/2014/main" id="{D2DDA2A8-6FBF-C6D1-2259-773472543DD9}"/>
              </a:ext>
            </a:extLst>
          </p:cNvPr>
          <p:cNvPicPr>
            <a:picLocks noChangeAspect="1"/>
          </p:cNvPicPr>
          <p:nvPr/>
        </p:nvPicPr>
        <p:blipFill>
          <a:blip r:embed="rId2"/>
          <a:stretch>
            <a:fillRect/>
          </a:stretch>
        </p:blipFill>
        <p:spPr>
          <a:xfrm>
            <a:off x="5047997" y="8149107"/>
            <a:ext cx="1810003" cy="1762371"/>
          </a:xfrm>
          <a:prstGeom prst="rect">
            <a:avLst/>
          </a:prstGeom>
          <a:ln>
            <a:noFill/>
          </a:ln>
          <a:effectLst>
            <a:softEdge rad="112500"/>
          </a:effectLst>
        </p:spPr>
      </p:pic>
    </p:spTree>
    <p:extLst>
      <p:ext uri="{BB962C8B-B14F-4D97-AF65-F5344CB8AC3E}">
        <p14:creationId xmlns:p14="http://schemas.microsoft.com/office/powerpoint/2010/main" val="32515722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184</TotalTime>
  <Words>2460</Words>
  <Application>Microsoft Office PowerPoint</Application>
  <PresentationFormat>A4 Paper (210x297 mm)</PresentationFormat>
  <Paragraphs>92</Paragraphs>
  <Slides>4</Slides>
  <Notes>2</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Parallax</vt:lpstr>
      <vt:lpstr>Anxiety or Fear-Related Disorders: Historical and Contemporary Perspectives</vt:lpstr>
      <vt:lpstr>PowerPoint Presentation</vt:lpstr>
      <vt:lpstr>Social, Cultural &amp; Political Contexts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Anxiety or Fear-Related Disorders: Historical and Contemporary Perspectives</dc:title>
  <dc:creator>SourceCode</dc:creator>
  <cp:lastModifiedBy>Manpreet Kaur (2246813)</cp:lastModifiedBy>
  <cp:revision>6</cp:revision>
  <dcterms:created xsi:type="dcterms:W3CDTF">2025-09-29T09:46:27Z</dcterms:created>
  <dcterms:modified xsi:type="dcterms:W3CDTF">2025-11-01T10:20:30Z</dcterms:modified>
</cp:coreProperties>
</file>