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12192000"/>
  <p:embeddedFontLst>
    <p:embeddedFont>
      <p:font typeface="Hanken Grotesk" pitchFamily="2" charset="77"/>
      <p:regular r:id="rId11"/>
    </p:embeddedFont>
    <p:embeddedFont>
      <p:font typeface="Hanken Grotesk Light" pitchFamily="2" charset="77"/>
      <p:regular r:id="rId12"/>
    </p:embeddedFont>
    <p:embeddedFont>
      <p:font typeface="Newsreader" panose="02000000000000000000" pitchFamily="2" charset="77"/>
      <p:regular r:id="rId13"/>
    </p:embeddedFont>
    <p:embeddedFont>
      <p:font typeface="Newsreader Bold" panose="02000000000000000000" pitchFamily="2" charset="77"/>
      <p:regular r:id="rId14"/>
    </p:embeddedFont>
    <p:embeddedFont>
      <p:font typeface="Newsreader Light" panose="02000000000000000000" pitchFamily="2" charset="77"/>
      <p:regular r:id="rId15"/>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732" autoAdjust="0"/>
  </p:normalViewPr>
  <p:slideViewPr>
    <p:cSldViewPr snapToGrid="0" snapToObjects="1">
      <p:cViewPr varScale="1">
        <p:scale>
          <a:sx n="48" d="100"/>
          <a:sy n="48" d="100"/>
        </p:scale>
        <p:origin x="134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3631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topic, the module and the analytical lens: the Swiss Cheese Model.</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Scale makes this systemic: from 23 cases to 1,486 families.</a:t>
            </a:r>
          </a:p>
          <a:p>
            <a:r>
              <a:rPr lang="en-US" dirty="0"/>
              <a:t>The review's scale shows why this case cannot be understood as one incident. Families raised concerns over a long period, and investigators examined many incidents and investigations. These patterns suggest opportunities to </a:t>
            </a:r>
            <a:r>
              <a:rPr lang="en-US" dirty="0" err="1"/>
              <a:t>recognise</a:t>
            </a:r>
            <a:r>
              <a:rPr lang="en-US" dirty="0"/>
              <a:t> and address risks. However, the figures must be interpreted carefully: reviewed cases do not represent every birth, and they do not prove that every outcome was preventable.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distinction between active failures and latent conditions, then the critique.</a:t>
            </a:r>
          </a:p>
          <a:p>
            <a:r>
              <a:rPr lang="en-US"/>
              <a:t>The model explains how safeguards can fail together. A missed observation may be an error, while workload, unclear escalation routes or weak supervision create conditions that make errors more likely. Each layer should catch problems missed by another. This framework helps organise evidence and avoid blame, but real events are dynamic and cannot always be reduced to a simple sequence.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the seven layers top to bottom.</a:t>
            </a:r>
          </a:p>
          <a:p>
            <a:r>
              <a:rPr lang="en-US"/>
              <a:t>Read the table as a connected system rather than seven separate problems. Monitoring identifies emerging risk, escalation secures a response, staffing and guidance support decisions, and investigation and leadership ensure that lessons produce change. Family concerns are also a source of safety information. Weakness in several layers can make other safeguards less effective, allowing risks to continue without timely intervention.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Standards existed; practice fell short of every one.</a:t>
            </a:r>
          </a:p>
          <a:p>
            <a:r>
              <a:rPr lang="en-US"/>
              <a:t>This comparison highlights the difference between having formal guidance and delivering it consistently. National standards describe expected safeguards, while review findings indicate where care and learning fell short. The figures reflect different samples and types of evidence, so they should not be treated as directly equivalent measures. Together, they identify system-wide gaps that require monitoring, clear accountability and measurable improvement.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Latent first, active second; close on the model's limitation.</a:t>
            </a:r>
          </a:p>
          <a:p>
            <a:r>
              <a:rPr lang="en-US"/>
              <a:t>The pattern suggests frontline decisions were shaped by wider working conditions and governance. Staffing pressures are important, but cannot always fully explain repeated missed opportunities, weak investigations or limited responses to earlier warnings. Accountability must include professional practice and organisational leadership. The model helps structure this judgement, although further case-level evidence is needed to establish each causal pathway with confidence.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recommendation closes a layer from the model.</a:t>
            </a:r>
          </a:p>
          <a:p>
            <a:r>
              <a:rPr lang="en-US"/>
              <a:t>Improvement requires clear ownership and evidence that changes work in practice. Leaders should assign leads and deadlines, protect training and staffing, and make escalation straightforward. Reviews should involve families and multidisciplinary teams, with actions followed through rather than recorded. Regular audits of response times, guideline compliance and family feedback can show whether safeguards are becoming consistent and reliable over time.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www.england.nhs.uk/long-read/patient-safety-incident-response-framework/" TargetMode="External"/><Relationship Id="rId3" Type="http://schemas.openxmlformats.org/officeDocument/2006/relationships/hyperlink" Target="https://www.gov.uk/government/publications/berwick-review-into-patient-safety" TargetMode="External"/><Relationship Id="rId7" Type="http://schemas.openxmlformats.org/officeDocument/2006/relationships/hyperlink" Target="https://www.nice.org.uk/guidance/ng235"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www.nice.org.uk/guidance/ng229" TargetMode="External"/><Relationship Id="rId11" Type="http://schemas.openxmlformats.org/officeDocument/2006/relationships/hyperlink" Target="https://doi.org/10.1136/bmj.320.7237.768" TargetMode="External"/><Relationship Id="rId5" Type="http://schemas.openxmlformats.org/officeDocument/2006/relationships/hyperlink" Target="https://doi.org/10.1016/j.ssci.2020.104660" TargetMode="External"/><Relationship Id="rId10" Type="http://schemas.openxmlformats.org/officeDocument/2006/relationships/hyperlink" Target="https://www.gov.uk/government/publications/final-report-of-the-ockenden-review" TargetMode="External"/><Relationship Id="rId4" Type="http://schemas.openxmlformats.org/officeDocument/2006/relationships/hyperlink" Target="https://www.cqc.org.uk/publications/maternity-services-2022-2024" TargetMode="External"/><Relationship Id="rId9" Type="http://schemas.openxmlformats.org/officeDocument/2006/relationships/hyperlink" Target="https://www.england.nhs.uk/long-read/saving-babies-lives-version-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4F2EC"/>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1695" cy="6858000"/>
          </a:xfrm>
          <a:prstGeom prst="rect">
            <a:avLst/>
          </a:prstGeom>
        </p:spPr>
      </p:pic>
      <p:sp>
        <p:nvSpPr>
          <p:cNvPr id="3" name="Shape 0"/>
          <p:cNvSpPr/>
          <p:nvPr/>
        </p:nvSpPr>
        <p:spPr>
          <a:xfrm>
            <a:off x="0" y="1905000"/>
            <a:ext cx="8127797" cy="4953000"/>
          </a:xfrm>
          <a:prstGeom prst="rect">
            <a:avLst/>
          </a:prstGeom>
          <a:solidFill>
            <a:srgbClr val="F4F2EC"/>
          </a:solidFill>
          <a:ln/>
        </p:spPr>
      </p:sp>
      <p:sp>
        <p:nvSpPr>
          <p:cNvPr id="4" name="Text 1"/>
          <p:cNvSpPr/>
          <p:nvPr/>
        </p:nvSpPr>
        <p:spPr>
          <a:xfrm>
            <a:off x="507987" y="2212975"/>
            <a:ext cx="7721407" cy="159941"/>
          </a:xfrm>
          <a:prstGeom prst="rect">
            <a:avLst/>
          </a:prstGeom>
          <a:noFill/>
          <a:ln/>
        </p:spPr>
        <p:txBody>
          <a:bodyPr wrap="none" lIns="0" tIns="0" rIns="0" bIns="0" rtlCol="0" anchor="t"/>
          <a:lstStyle/>
          <a:p>
            <a:pPr marL="0" indent="0" algn="l">
              <a:lnSpc>
                <a:spcPct val="100000"/>
              </a:lnSpc>
              <a:buNone/>
            </a:pPr>
            <a:r>
              <a:rPr lang="en-US" sz="1050" kern="100" spc="126" dirty="0">
                <a:solidFill>
                  <a:srgbClr val="66615A"/>
                </a:solidFill>
                <a:latin typeface="Hanken Grotesk" pitchFamily="34" charset="0"/>
                <a:ea typeface="Hanken Grotesk" pitchFamily="34" charset="-122"/>
                <a:cs typeface="Hanken Grotesk" pitchFamily="34" charset="-120"/>
              </a:rPr>
              <a:t>LCHS7006 · QUALITY ASSURANCE AND SERVICE IMPROVEMENTS</a:t>
            </a:r>
            <a:endParaRPr lang="en-US" sz="1050" dirty="0"/>
          </a:p>
        </p:txBody>
      </p:sp>
      <p:sp>
        <p:nvSpPr>
          <p:cNvPr id="5" name="Text 2"/>
          <p:cNvSpPr/>
          <p:nvPr/>
        </p:nvSpPr>
        <p:spPr>
          <a:xfrm>
            <a:off x="507987" y="2471341"/>
            <a:ext cx="7111822" cy="822920"/>
          </a:xfrm>
          <a:prstGeom prst="rect">
            <a:avLst/>
          </a:prstGeom>
          <a:noFill/>
          <a:ln/>
        </p:spPr>
        <p:txBody>
          <a:bodyPr wrap="square" lIns="0" tIns="0" rIns="0" bIns="0" rtlCol="0" anchor="t">
            <a:normAutofit/>
          </a:bodyPr>
          <a:lstStyle/>
          <a:p>
            <a:pPr marL="0" indent="0" algn="l">
              <a:lnSpc>
                <a:spcPct val="90000"/>
              </a:lnSpc>
              <a:buNone/>
            </a:pPr>
            <a:r>
              <a:rPr lang="en-US" sz="3000" kern="100" spc="-15" dirty="0">
                <a:solidFill>
                  <a:srgbClr val="000000"/>
                </a:solidFill>
                <a:latin typeface="Newsreader Light" pitchFamily="34" charset="0"/>
                <a:ea typeface="Newsreader Light" pitchFamily="34" charset="-122"/>
                <a:cs typeface="Newsreader Light" pitchFamily="34" charset="-120"/>
              </a:rPr>
              <a:t>Root Causes of Maternity Care Failures at Shrewsbury and Telford Hospital NHS Trust</a:t>
            </a:r>
            <a:endParaRPr lang="en-US" sz="3000" dirty="0"/>
          </a:p>
        </p:txBody>
      </p:sp>
      <p:sp>
        <p:nvSpPr>
          <p:cNvPr id="6" name="Text 3"/>
          <p:cNvSpPr/>
          <p:nvPr/>
        </p:nvSpPr>
        <p:spPr>
          <a:xfrm>
            <a:off x="507987" y="3548261"/>
            <a:ext cx="7721407" cy="274241"/>
          </a:xfrm>
          <a:prstGeom prst="rect">
            <a:avLst/>
          </a:prstGeom>
          <a:noFill/>
          <a:ln/>
        </p:spPr>
        <p:txBody>
          <a:bodyPr wrap="none" lIns="0" tIns="0" rIns="0" bIns="0" rtlCol="0" anchor="t"/>
          <a:lstStyle/>
          <a:p>
            <a:pPr marL="0" indent="0" algn="l">
              <a:lnSpc>
                <a:spcPct val="113000"/>
              </a:lnSpc>
              <a:buNone/>
            </a:pPr>
            <a:r>
              <a:rPr lang="en-US" sz="1600" dirty="0">
                <a:solidFill>
                  <a:srgbClr val="000000"/>
                </a:solidFill>
                <a:latin typeface="Newsreader" pitchFamily="34" charset="0"/>
                <a:ea typeface="Newsreader" pitchFamily="34" charset="-122"/>
                <a:cs typeface="Newsreader" pitchFamily="34" charset="-120"/>
              </a:rPr>
              <a:t>A Swiss Cheese Model analysis of quality assurance, leadership and policy failures</a:t>
            </a:r>
            <a:endParaRPr lang="en-US" sz="1600" dirty="0"/>
          </a:p>
        </p:txBody>
      </p:sp>
      <p:sp>
        <p:nvSpPr>
          <p:cNvPr id="7" name="Text 4"/>
          <p:cNvSpPr/>
          <p:nvPr/>
        </p:nvSpPr>
        <p:spPr>
          <a:xfrm>
            <a:off x="507987" y="4051102"/>
            <a:ext cx="7111822" cy="657820"/>
          </a:xfrm>
          <a:prstGeom prst="rect">
            <a:avLst/>
          </a:prstGeom>
          <a:noFill/>
          <a:ln/>
        </p:spPr>
        <p:txBody>
          <a:bodyPr wrap="square" lIns="0" tIns="0" rIns="0" bIns="0" rtlCol="0" anchor="t"/>
          <a:lstStyle/>
          <a:p>
            <a:pPr marL="0" indent="0" algn="l">
              <a:lnSpc>
                <a:spcPct val="108000"/>
              </a:lnSpc>
              <a:spcAft>
                <a:spcPts val="1750"/>
              </a:spcAft>
              <a:buNone/>
            </a:pPr>
            <a:r>
              <a:rPr lang="en-US" sz="1300" i="1" dirty="0">
                <a:solidFill>
                  <a:srgbClr val="66615A"/>
                </a:solidFill>
                <a:latin typeface="Newsreader" pitchFamily="34" charset="0"/>
                <a:ea typeface="Newsreader" pitchFamily="34" charset="-122"/>
                <a:cs typeface="Newsreader" pitchFamily="34" charset="-120"/>
              </a:rPr>
              <a:t>Mohammadyusuf Kasim Motala · Student ID 2534789 · 2</a:t>
            </a:r>
            <a:r>
              <a:rPr lang="en-IN" sz="1300" i="1" dirty="0">
                <a:solidFill>
                  <a:srgbClr val="66615A"/>
                </a:solidFill>
                <a:latin typeface="Newsreader" pitchFamily="34" charset="0"/>
                <a:ea typeface="Newsreader" pitchFamily="34" charset="-122"/>
                <a:cs typeface="Newsreader" pitchFamily="34" charset="-120"/>
              </a:rPr>
              <a:t>53</a:t>
            </a:r>
            <a:r>
              <a:rPr lang="en-US" sz="1300" i="1" dirty="0">
                <a:solidFill>
                  <a:srgbClr val="66615A"/>
                </a:solidFill>
                <a:latin typeface="Newsreader" pitchFamily="34" charset="0"/>
                <a:ea typeface="Newsreader" pitchFamily="34" charset="-122"/>
                <a:cs typeface="Newsreader" pitchFamily="34" charset="-120"/>
              </a:rPr>
              <a:t>4789@student.uwtsd.ac.uk</a:t>
            </a:r>
            <a:endParaRPr lang="en-US" sz="1300" dirty="0"/>
          </a:p>
          <a:p>
            <a:pPr marL="0" indent="0" algn="l">
              <a:lnSpc>
                <a:spcPct val="108000"/>
              </a:lnSpc>
              <a:buNone/>
            </a:pPr>
            <a:r>
              <a:rPr lang="en-US" sz="1300" i="1" dirty="0">
                <a:solidFill>
                  <a:srgbClr val="66615A"/>
                </a:solidFill>
                <a:latin typeface="Newsreader" pitchFamily="34" charset="0"/>
                <a:ea typeface="Newsreader" pitchFamily="34" charset="-122"/>
                <a:cs typeface="Newsreader" pitchFamily="34" charset="-120"/>
              </a:rPr>
              <a:t>Supervisor:Dr </a:t>
            </a:r>
            <a:r>
              <a:rPr lang="en-US" sz="1300" i="1" dirty="0" err="1">
                <a:solidFill>
                  <a:srgbClr val="66615A"/>
                </a:solidFill>
                <a:latin typeface="Newsreader" pitchFamily="34" charset="0"/>
                <a:ea typeface="Newsreader" pitchFamily="34" charset="-122"/>
                <a:cs typeface="Newsreader" pitchFamily="34" charset="-120"/>
              </a:rPr>
              <a:t>Fahad</a:t>
            </a:r>
            <a:r>
              <a:rPr lang="en-US" sz="1300" i="1" dirty="0">
                <a:solidFill>
                  <a:srgbClr val="66615A"/>
                </a:solidFill>
                <a:latin typeface="Newsreader" pitchFamily="34" charset="0"/>
                <a:ea typeface="Newsreader" pitchFamily="34" charset="-122"/>
                <a:cs typeface="Newsreader" pitchFamily="34" charset="-120"/>
              </a:rPr>
              <a:t> Khan</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2EC"/>
        </a:solidFill>
        <a:effectLst/>
      </p:bgPr>
    </p:bg>
    <p:spTree>
      <p:nvGrpSpPr>
        <p:cNvPr id="1" name=""/>
        <p:cNvGrpSpPr/>
        <p:nvPr/>
      </p:nvGrpSpPr>
      <p:grpSpPr>
        <a:xfrm>
          <a:off x="0" y="0"/>
          <a:ext cx="0" cy="0"/>
          <a:chOff x="0" y="0"/>
          <a:chExt cx="0" cy="0"/>
        </a:xfrm>
      </p:grpSpPr>
      <p:sp>
        <p:nvSpPr>
          <p:cNvPr id="2" name="Text 0"/>
          <p:cNvSpPr/>
          <p:nvPr/>
        </p:nvSpPr>
        <p:spPr>
          <a:xfrm>
            <a:off x="11819634" y="125909"/>
            <a:ext cx="372061" cy="179983"/>
          </a:xfrm>
          <a:prstGeom prst="rect">
            <a:avLst/>
          </a:prstGeom>
          <a:noFill/>
          <a:ln/>
        </p:spPr>
        <p:txBody>
          <a:bodyPr wrap="none" lIns="0" tIns="0" rIns="0" bIns="0" rtlCol="0" anchor="ctr"/>
          <a:lstStyle/>
          <a:p>
            <a:pPr marL="0" indent="0" algn="l">
              <a:lnSpc>
                <a:spcPct val="113000"/>
              </a:lnSpc>
              <a:buNone/>
            </a:pPr>
            <a:r>
              <a:rPr lang="en-US" sz="1050" kern="100" spc="126" dirty="0">
                <a:solidFill>
                  <a:srgbClr val="66615A"/>
                </a:solidFill>
                <a:latin typeface="Hanken Grotesk" pitchFamily="34" charset="0"/>
                <a:ea typeface="Hanken Grotesk" pitchFamily="34" charset="-122"/>
                <a:cs typeface="Hanken Grotesk" pitchFamily="34" charset="-120"/>
              </a:rPr>
              <a:t>02</a:t>
            </a:r>
            <a:endParaRPr lang="en-US" sz="1050" dirty="0"/>
          </a:p>
        </p:txBody>
      </p:sp>
      <p:sp>
        <p:nvSpPr>
          <p:cNvPr id="3" name="Shape 1"/>
          <p:cNvSpPr/>
          <p:nvPr/>
        </p:nvSpPr>
        <p:spPr>
          <a:xfrm>
            <a:off x="0" y="422275"/>
            <a:ext cx="12191695" cy="9525"/>
          </a:xfrm>
          <a:prstGeom prst="rect">
            <a:avLst/>
          </a:prstGeom>
          <a:solidFill>
            <a:srgbClr val="F4F2EC">
              <a:alpha val="20000"/>
            </a:srgbClr>
          </a:solidFill>
          <a:ln/>
        </p:spPr>
      </p:sp>
      <p:sp>
        <p:nvSpPr>
          <p:cNvPr id="4" name="Shape 2"/>
          <p:cNvSpPr/>
          <p:nvPr/>
        </p:nvSpPr>
        <p:spPr>
          <a:xfrm>
            <a:off x="507888" y="425450"/>
            <a:ext cx="11175621" cy="6350"/>
          </a:xfrm>
          <a:prstGeom prst="rect">
            <a:avLst/>
          </a:prstGeom>
          <a:solidFill>
            <a:srgbClr val="1A1917"/>
          </a:solidFill>
          <a:ln/>
        </p:spPr>
      </p:sp>
      <p:sp>
        <p:nvSpPr>
          <p:cNvPr id="5" name="Text 3"/>
          <p:cNvSpPr/>
          <p:nvPr/>
        </p:nvSpPr>
        <p:spPr>
          <a:xfrm>
            <a:off x="507987" y="939800"/>
            <a:ext cx="11175720" cy="411460"/>
          </a:xfrm>
          <a:prstGeom prst="rect">
            <a:avLst/>
          </a:prstGeom>
          <a:noFill/>
          <a:ln/>
        </p:spPr>
        <p:txBody>
          <a:bodyPr wrap="none" lIns="0" tIns="0" rIns="0" bIns="0" rtlCol="0" anchor="t"/>
          <a:lstStyle/>
          <a:p>
            <a:pPr marL="0" indent="0" algn="l">
              <a:lnSpc>
                <a:spcPct val="90000"/>
              </a:lnSpc>
              <a:buNone/>
            </a:pPr>
            <a:r>
              <a:rPr lang="en-US" sz="3000" kern="100" spc="-15" dirty="0">
                <a:solidFill>
                  <a:srgbClr val="1A1917"/>
                </a:solidFill>
                <a:latin typeface="Newsreader Light" pitchFamily="34" charset="0"/>
                <a:ea typeface="Newsreader Light" pitchFamily="34" charset="-122"/>
                <a:cs typeface="Newsreader Light" pitchFamily="34" charset="-120"/>
              </a:rPr>
              <a:t>A system-wide failure, not isolated errors</a:t>
            </a:r>
            <a:endParaRPr lang="en-US" sz="3000" dirty="0"/>
          </a:p>
        </p:txBody>
      </p:sp>
      <p:sp>
        <p:nvSpPr>
          <p:cNvPr id="6" name="Text 4"/>
          <p:cNvSpPr/>
          <p:nvPr/>
        </p:nvSpPr>
        <p:spPr>
          <a:xfrm>
            <a:off x="507987" y="1605260"/>
            <a:ext cx="11175720" cy="548481"/>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The independent review began in 2017 after family concerns. Warning signs repeatedly failed to trigger reliable action, so the question is why every safeguard failed together.</a:t>
            </a:r>
            <a:endParaRPr lang="en-US" sz="1600" dirty="0"/>
          </a:p>
        </p:txBody>
      </p:sp>
      <p:sp>
        <p:nvSpPr>
          <p:cNvPr id="7" name="Shape 5"/>
          <p:cNvSpPr/>
          <p:nvPr/>
        </p:nvSpPr>
        <p:spPr>
          <a:xfrm>
            <a:off x="507987" y="2755404"/>
            <a:ext cx="2565336" cy="6350"/>
          </a:xfrm>
          <a:prstGeom prst="rect">
            <a:avLst/>
          </a:prstGeom>
          <a:solidFill>
            <a:srgbClr val="1A1917"/>
          </a:solidFill>
          <a:ln/>
        </p:spPr>
      </p:sp>
      <p:sp>
        <p:nvSpPr>
          <p:cNvPr id="8" name="Text 6"/>
          <p:cNvSpPr/>
          <p:nvPr/>
        </p:nvSpPr>
        <p:spPr>
          <a:xfrm>
            <a:off x="736582" y="2990671"/>
            <a:ext cx="2108147" cy="1254720"/>
          </a:xfrm>
          <a:prstGeom prst="rect">
            <a:avLst/>
          </a:prstGeom>
          <a:noFill/>
          <a:ln/>
        </p:spPr>
        <p:txBody>
          <a:bodyPr wrap="square" lIns="0" tIns="0" rIns="0" bIns="0" rtlCol="0" anchor="t">
            <a:normAutofit/>
          </a:bodyPr>
          <a:lstStyle/>
          <a:p>
            <a:pPr marL="0" indent="0" algn="l">
              <a:lnSpc>
                <a:spcPct val="79000"/>
              </a:lnSpc>
              <a:buNone/>
            </a:pPr>
            <a:r>
              <a:rPr lang="en-US" sz="5200" kern="100" spc="-52" dirty="0">
                <a:solidFill>
                  <a:srgbClr val="1A1917"/>
                </a:solidFill>
                <a:latin typeface="Newsreader Light" pitchFamily="34" charset="0"/>
                <a:ea typeface="Newsreader Light" pitchFamily="34" charset="-122"/>
                <a:cs typeface="Newsreader Light" pitchFamily="34" charset="-120"/>
              </a:rPr>
              <a:t>23 → 1,486</a:t>
            </a:r>
            <a:endParaRPr lang="en-US" sz="5200" dirty="0"/>
          </a:p>
        </p:txBody>
      </p:sp>
      <p:sp>
        <p:nvSpPr>
          <p:cNvPr id="9" name="Text 7"/>
          <p:cNvSpPr/>
          <p:nvPr/>
        </p:nvSpPr>
        <p:spPr>
          <a:xfrm>
            <a:off x="736582" y="4501932"/>
            <a:ext cx="2108147" cy="594122"/>
          </a:xfrm>
          <a:prstGeom prst="rect">
            <a:avLst/>
          </a:prstGeom>
          <a:noFill/>
          <a:ln/>
        </p:spPr>
        <p:txBody>
          <a:bodyPr wrap="square" lIns="0" tIns="0" rIns="0" bIns="0" rtlCol="0" anchor="t">
            <a:normAutofit/>
          </a:bodyPr>
          <a:lstStyle/>
          <a:p>
            <a:pPr marL="0" indent="0" algn="l">
              <a:lnSpc>
                <a:spcPct val="108000"/>
              </a:lnSpc>
              <a:buNone/>
            </a:pPr>
            <a:r>
              <a:rPr lang="en-US" sz="1200" kern="100" spc="24" dirty="0">
                <a:solidFill>
                  <a:srgbClr val="66615A"/>
                </a:solidFill>
                <a:latin typeface="Hanken Grotesk Light" pitchFamily="34" charset="0"/>
                <a:ea typeface="Hanken Grotesk Light" pitchFamily="34" charset="-122"/>
                <a:cs typeface="Hanken Grotesk Light" pitchFamily="34" charset="-120"/>
              </a:rPr>
              <a:t>Scope grew from 23 cases to 1,486 families, mostly cared for 2000–2019</a:t>
            </a:r>
            <a:endParaRPr lang="en-US" sz="1200" dirty="0"/>
          </a:p>
        </p:txBody>
      </p:sp>
      <p:sp>
        <p:nvSpPr>
          <p:cNvPr id="10" name="Shape 8"/>
          <p:cNvSpPr/>
          <p:nvPr/>
        </p:nvSpPr>
        <p:spPr>
          <a:xfrm>
            <a:off x="3378115" y="2755404"/>
            <a:ext cx="2565336" cy="6350"/>
          </a:xfrm>
          <a:prstGeom prst="rect">
            <a:avLst/>
          </a:prstGeom>
          <a:solidFill>
            <a:srgbClr val="1A1917"/>
          </a:solidFill>
          <a:ln/>
        </p:spPr>
      </p:sp>
      <p:sp>
        <p:nvSpPr>
          <p:cNvPr id="11" name="Text 9"/>
          <p:cNvSpPr/>
          <p:nvPr/>
        </p:nvSpPr>
        <p:spPr>
          <a:xfrm>
            <a:off x="3606710" y="2990671"/>
            <a:ext cx="2108147" cy="627360"/>
          </a:xfrm>
          <a:prstGeom prst="rect">
            <a:avLst/>
          </a:prstGeom>
          <a:noFill/>
          <a:ln/>
        </p:spPr>
        <p:txBody>
          <a:bodyPr wrap="none" lIns="0" tIns="0" rIns="0" bIns="0" rtlCol="0" anchor="t"/>
          <a:lstStyle/>
          <a:p>
            <a:pPr marL="0" indent="0" algn="l">
              <a:lnSpc>
                <a:spcPct val="79000"/>
              </a:lnSpc>
              <a:buNone/>
            </a:pPr>
            <a:r>
              <a:rPr lang="en-US" sz="5200" kern="100" spc="-52" dirty="0">
                <a:solidFill>
                  <a:srgbClr val="1A1917"/>
                </a:solidFill>
                <a:latin typeface="Newsreader Light" pitchFamily="34" charset="0"/>
                <a:ea typeface="Newsreader Light" pitchFamily="34" charset="-122"/>
                <a:cs typeface="Newsreader Light" pitchFamily="34" charset="-120"/>
              </a:rPr>
              <a:t>1,592</a:t>
            </a:r>
            <a:endParaRPr lang="en-US" sz="5200" dirty="0"/>
          </a:p>
        </p:txBody>
      </p:sp>
      <p:sp>
        <p:nvSpPr>
          <p:cNvPr id="12" name="Text 10"/>
          <p:cNvSpPr/>
          <p:nvPr/>
        </p:nvSpPr>
        <p:spPr>
          <a:xfrm>
            <a:off x="3606710" y="3874572"/>
            <a:ext cx="2108147" cy="396081"/>
          </a:xfrm>
          <a:prstGeom prst="rect">
            <a:avLst/>
          </a:prstGeom>
          <a:noFill/>
          <a:ln/>
        </p:spPr>
        <p:txBody>
          <a:bodyPr wrap="square" lIns="0" tIns="0" rIns="0" bIns="0" rtlCol="0" anchor="t">
            <a:normAutofit/>
          </a:bodyPr>
          <a:lstStyle/>
          <a:p>
            <a:pPr marL="0" indent="0" algn="l">
              <a:lnSpc>
                <a:spcPct val="108000"/>
              </a:lnSpc>
              <a:buNone/>
            </a:pPr>
            <a:r>
              <a:rPr lang="en-US" sz="1200" kern="100" spc="24" dirty="0">
                <a:solidFill>
                  <a:srgbClr val="66615A"/>
                </a:solidFill>
                <a:latin typeface="Hanken Grotesk Light" pitchFamily="34" charset="0"/>
                <a:ea typeface="Hanken Grotesk Light" pitchFamily="34" charset="-122"/>
                <a:cs typeface="Hanken Grotesk Light" pitchFamily="34" charset="-120"/>
              </a:rPr>
              <a:t>Incidents examined by the review</a:t>
            </a:r>
            <a:endParaRPr lang="en-US" sz="1200" dirty="0"/>
          </a:p>
        </p:txBody>
      </p:sp>
      <p:sp>
        <p:nvSpPr>
          <p:cNvPr id="13" name="Shape 11"/>
          <p:cNvSpPr/>
          <p:nvPr/>
        </p:nvSpPr>
        <p:spPr>
          <a:xfrm>
            <a:off x="6248244" y="2755404"/>
            <a:ext cx="2565336" cy="6350"/>
          </a:xfrm>
          <a:prstGeom prst="rect">
            <a:avLst/>
          </a:prstGeom>
          <a:solidFill>
            <a:srgbClr val="1A1917"/>
          </a:solidFill>
          <a:ln/>
        </p:spPr>
      </p:sp>
      <p:sp>
        <p:nvSpPr>
          <p:cNvPr id="14" name="Text 12"/>
          <p:cNvSpPr/>
          <p:nvPr/>
        </p:nvSpPr>
        <p:spPr>
          <a:xfrm>
            <a:off x="6476838" y="2990671"/>
            <a:ext cx="2108147" cy="627360"/>
          </a:xfrm>
          <a:prstGeom prst="rect">
            <a:avLst/>
          </a:prstGeom>
          <a:noFill/>
          <a:ln/>
        </p:spPr>
        <p:txBody>
          <a:bodyPr wrap="none" lIns="0" tIns="0" rIns="0" bIns="0" rtlCol="0" anchor="t"/>
          <a:lstStyle/>
          <a:p>
            <a:pPr marL="0" indent="0" algn="l">
              <a:lnSpc>
                <a:spcPct val="79000"/>
              </a:lnSpc>
              <a:buNone/>
            </a:pPr>
            <a:r>
              <a:rPr lang="en-US" sz="5200" kern="100" spc="-52" dirty="0">
                <a:solidFill>
                  <a:srgbClr val="B42318"/>
                </a:solidFill>
                <a:latin typeface="Newsreader Light" pitchFamily="34" charset="0"/>
                <a:ea typeface="Newsreader Light" pitchFamily="34" charset="-122"/>
                <a:cs typeface="Newsreader Light" pitchFamily="34" charset="-120"/>
              </a:rPr>
              <a:t>25%</a:t>
            </a:r>
            <a:endParaRPr lang="en-US" sz="5200" dirty="0"/>
          </a:p>
        </p:txBody>
      </p:sp>
      <p:sp>
        <p:nvSpPr>
          <p:cNvPr id="15" name="Text 13"/>
          <p:cNvSpPr/>
          <p:nvPr/>
        </p:nvSpPr>
        <p:spPr>
          <a:xfrm>
            <a:off x="6476838" y="3874572"/>
            <a:ext cx="2108147" cy="594122"/>
          </a:xfrm>
          <a:prstGeom prst="rect">
            <a:avLst/>
          </a:prstGeom>
          <a:noFill/>
          <a:ln/>
        </p:spPr>
        <p:txBody>
          <a:bodyPr wrap="square" lIns="0" tIns="0" rIns="0" bIns="0" rtlCol="0" anchor="t">
            <a:normAutofit/>
          </a:bodyPr>
          <a:lstStyle/>
          <a:p>
            <a:pPr marL="0" indent="0" algn="l">
              <a:lnSpc>
                <a:spcPct val="108000"/>
              </a:lnSpc>
              <a:buNone/>
            </a:pPr>
            <a:r>
              <a:rPr lang="en-US" sz="1200" kern="100" spc="24" dirty="0">
                <a:solidFill>
                  <a:srgbClr val="66615A"/>
                </a:solidFill>
                <a:latin typeface="Hanken Grotesk Light" pitchFamily="34" charset="0"/>
                <a:ea typeface="Hanken Grotesk Light" pitchFamily="34" charset="-122"/>
                <a:cs typeface="Hanken Grotesk Light" pitchFamily="34" charset="-120"/>
              </a:rPr>
              <a:t>Of 498 stillbirth cases showed significant or major concerns</a:t>
            </a:r>
            <a:endParaRPr lang="en-US" sz="1200" dirty="0"/>
          </a:p>
        </p:txBody>
      </p:sp>
      <p:sp>
        <p:nvSpPr>
          <p:cNvPr id="16" name="Shape 14"/>
          <p:cNvSpPr/>
          <p:nvPr/>
        </p:nvSpPr>
        <p:spPr>
          <a:xfrm>
            <a:off x="9118372" y="2755404"/>
            <a:ext cx="2565336" cy="6350"/>
          </a:xfrm>
          <a:prstGeom prst="rect">
            <a:avLst/>
          </a:prstGeom>
          <a:solidFill>
            <a:srgbClr val="1A1917"/>
          </a:solidFill>
          <a:ln/>
        </p:spPr>
      </p:sp>
      <p:sp>
        <p:nvSpPr>
          <p:cNvPr id="17" name="Text 15"/>
          <p:cNvSpPr/>
          <p:nvPr/>
        </p:nvSpPr>
        <p:spPr>
          <a:xfrm>
            <a:off x="9346966" y="2990671"/>
            <a:ext cx="2108147" cy="627360"/>
          </a:xfrm>
          <a:prstGeom prst="rect">
            <a:avLst/>
          </a:prstGeom>
          <a:noFill/>
          <a:ln/>
        </p:spPr>
        <p:txBody>
          <a:bodyPr wrap="none" lIns="0" tIns="0" rIns="0" bIns="0" rtlCol="0" anchor="t"/>
          <a:lstStyle/>
          <a:p>
            <a:pPr marL="0" indent="0" algn="l">
              <a:lnSpc>
                <a:spcPct val="79000"/>
              </a:lnSpc>
              <a:buNone/>
            </a:pPr>
            <a:r>
              <a:rPr lang="en-US" sz="5200" kern="100" spc="-52" dirty="0">
                <a:solidFill>
                  <a:srgbClr val="B42318"/>
                </a:solidFill>
                <a:latin typeface="Newsreader Light" pitchFamily="34" charset="0"/>
                <a:ea typeface="Newsreader Light" pitchFamily="34" charset="-122"/>
                <a:cs typeface="Newsreader Light" pitchFamily="34" charset="-120"/>
              </a:rPr>
              <a:t>27.9%</a:t>
            </a:r>
            <a:endParaRPr lang="en-US" sz="5200" dirty="0"/>
          </a:p>
        </p:txBody>
      </p:sp>
      <p:sp>
        <p:nvSpPr>
          <p:cNvPr id="18" name="Text 16"/>
          <p:cNvSpPr/>
          <p:nvPr/>
        </p:nvSpPr>
        <p:spPr>
          <a:xfrm>
            <a:off x="9346966" y="3874572"/>
            <a:ext cx="2108147" cy="396081"/>
          </a:xfrm>
          <a:prstGeom prst="rect">
            <a:avLst/>
          </a:prstGeom>
          <a:noFill/>
          <a:ln/>
        </p:spPr>
        <p:txBody>
          <a:bodyPr wrap="square" lIns="0" tIns="0" rIns="0" bIns="0" rtlCol="0" anchor="t">
            <a:normAutofit/>
          </a:bodyPr>
          <a:lstStyle/>
          <a:p>
            <a:pPr marL="0" indent="0" algn="l">
              <a:lnSpc>
                <a:spcPct val="108000"/>
              </a:lnSpc>
              <a:buNone/>
            </a:pPr>
            <a:r>
              <a:rPr lang="en-US" sz="1200" kern="100" spc="24" dirty="0">
                <a:solidFill>
                  <a:srgbClr val="66615A"/>
                </a:solidFill>
                <a:latin typeface="Hanken Grotesk Light" pitchFamily="34" charset="0"/>
                <a:ea typeface="Hanken Grotesk Light" pitchFamily="34" charset="-122"/>
                <a:cs typeface="Hanken Grotesk Light" pitchFamily="34" charset="-120"/>
              </a:rPr>
              <a:t>Of reviewed incidents showed significant or major concerns</a:t>
            </a:r>
            <a:endParaRPr lang="en-US" sz="1200" dirty="0"/>
          </a:p>
        </p:txBody>
      </p:sp>
      <p:sp>
        <p:nvSpPr>
          <p:cNvPr id="19" name="Text 17"/>
          <p:cNvSpPr/>
          <p:nvPr/>
        </p:nvSpPr>
        <p:spPr>
          <a:xfrm>
            <a:off x="507987" y="6154916"/>
            <a:ext cx="11683708" cy="198041"/>
          </a:xfrm>
          <a:prstGeom prst="rect">
            <a:avLst/>
          </a:prstGeom>
          <a:noFill/>
          <a:ln/>
        </p:spPr>
        <p:txBody>
          <a:bodyPr wrap="none" lIns="0" tIns="0" rIns="0" bIns="0" rtlCol="0" anchor="t"/>
          <a:lstStyle/>
          <a:p>
            <a:pPr marL="0" indent="0" algn="l">
              <a:lnSpc>
                <a:spcPct val="108000"/>
              </a:lnSpc>
              <a:buNone/>
            </a:pPr>
            <a:r>
              <a:rPr lang="en-US" sz="1200" kern="100" spc="24" dirty="0">
                <a:solidFill>
                  <a:srgbClr val="66615A"/>
                </a:solidFill>
                <a:latin typeface="Hanken Grotesk Light" pitchFamily="34" charset="0"/>
                <a:ea typeface="Hanken Grotesk Light" pitchFamily="34" charset="-122"/>
                <a:cs typeface="Hanken Grotesk Light" pitchFamily="34" charset="-120"/>
              </a:rPr>
              <a:t>Source: Ockenden (2022)</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2EC"/>
        </a:solidFill>
        <a:effectLst/>
      </p:bgPr>
    </p:bg>
    <p:spTree>
      <p:nvGrpSpPr>
        <p:cNvPr id="1" name=""/>
        <p:cNvGrpSpPr/>
        <p:nvPr/>
      </p:nvGrpSpPr>
      <p:grpSpPr>
        <a:xfrm>
          <a:off x="0" y="0"/>
          <a:ext cx="0" cy="0"/>
          <a:chOff x="0" y="0"/>
          <a:chExt cx="0" cy="0"/>
        </a:xfrm>
      </p:grpSpPr>
      <p:sp>
        <p:nvSpPr>
          <p:cNvPr id="2" name="Text 0"/>
          <p:cNvSpPr/>
          <p:nvPr/>
        </p:nvSpPr>
        <p:spPr>
          <a:xfrm>
            <a:off x="11819634" y="125909"/>
            <a:ext cx="372061" cy="179983"/>
          </a:xfrm>
          <a:prstGeom prst="rect">
            <a:avLst/>
          </a:prstGeom>
          <a:noFill/>
          <a:ln/>
        </p:spPr>
        <p:txBody>
          <a:bodyPr wrap="none" lIns="0" tIns="0" rIns="0" bIns="0" rtlCol="0" anchor="ctr"/>
          <a:lstStyle/>
          <a:p>
            <a:pPr marL="0" indent="0" algn="l">
              <a:lnSpc>
                <a:spcPct val="113000"/>
              </a:lnSpc>
              <a:buNone/>
            </a:pPr>
            <a:r>
              <a:rPr lang="en-US" sz="1050" kern="100" spc="126" dirty="0">
                <a:solidFill>
                  <a:srgbClr val="66615A"/>
                </a:solidFill>
                <a:latin typeface="Hanken Grotesk" pitchFamily="34" charset="0"/>
                <a:ea typeface="Hanken Grotesk" pitchFamily="34" charset="-122"/>
                <a:cs typeface="Hanken Grotesk" pitchFamily="34" charset="-120"/>
              </a:rPr>
              <a:t>03</a:t>
            </a:r>
            <a:endParaRPr lang="en-US" sz="1050" dirty="0"/>
          </a:p>
        </p:txBody>
      </p:sp>
      <p:sp>
        <p:nvSpPr>
          <p:cNvPr id="3" name="Shape 1"/>
          <p:cNvSpPr/>
          <p:nvPr/>
        </p:nvSpPr>
        <p:spPr>
          <a:xfrm>
            <a:off x="0" y="422275"/>
            <a:ext cx="12191695" cy="9525"/>
          </a:xfrm>
          <a:prstGeom prst="rect">
            <a:avLst/>
          </a:prstGeom>
          <a:solidFill>
            <a:srgbClr val="F4F2EC">
              <a:alpha val="20000"/>
            </a:srgbClr>
          </a:solidFill>
          <a:ln/>
        </p:spPr>
      </p:sp>
      <p:sp>
        <p:nvSpPr>
          <p:cNvPr id="4" name="Shape 2"/>
          <p:cNvSpPr/>
          <p:nvPr/>
        </p:nvSpPr>
        <p:spPr>
          <a:xfrm>
            <a:off x="507888" y="425450"/>
            <a:ext cx="11175621" cy="6350"/>
          </a:xfrm>
          <a:prstGeom prst="rect">
            <a:avLst/>
          </a:prstGeom>
          <a:solidFill>
            <a:srgbClr val="1A1917"/>
          </a:solidFill>
          <a:ln/>
        </p:spPr>
      </p:sp>
      <p:sp>
        <p:nvSpPr>
          <p:cNvPr id="5" name="Text 3"/>
          <p:cNvSpPr/>
          <p:nvPr/>
        </p:nvSpPr>
        <p:spPr>
          <a:xfrm>
            <a:off x="507987" y="736600"/>
            <a:ext cx="5410065" cy="639961"/>
          </a:xfrm>
          <a:prstGeom prst="rect">
            <a:avLst/>
          </a:prstGeom>
          <a:noFill/>
          <a:ln/>
        </p:spPr>
        <p:txBody>
          <a:bodyPr wrap="square" lIns="0" tIns="0" rIns="0" bIns="0" rtlCol="0" anchor="t">
            <a:normAutofit/>
          </a:bodyPr>
          <a:lstStyle/>
          <a:p>
            <a:pPr marL="0" indent="0" algn="l">
              <a:lnSpc>
                <a:spcPct val="100000"/>
              </a:lnSpc>
              <a:buNone/>
            </a:pPr>
            <a:r>
              <a:rPr lang="en-US" sz="2100" dirty="0">
                <a:solidFill>
                  <a:srgbClr val="1A1917"/>
                </a:solidFill>
                <a:latin typeface="Newsreader" pitchFamily="34" charset="0"/>
                <a:ea typeface="Newsreader" pitchFamily="34" charset="-122"/>
                <a:cs typeface="Newsreader" pitchFamily="34" charset="-120"/>
              </a:rPr>
              <a:t>The Swiss Cheese Model: how harm passes through aligned holes</a:t>
            </a:r>
            <a:endParaRPr lang="en-US" sz="2100" dirty="0"/>
          </a:p>
        </p:txBody>
      </p:sp>
      <p:sp>
        <p:nvSpPr>
          <p:cNvPr id="6" name="Text 4"/>
          <p:cNvSpPr/>
          <p:nvPr/>
        </p:nvSpPr>
        <p:spPr>
          <a:xfrm>
            <a:off x="507987" y="1560711"/>
            <a:ext cx="5410065" cy="4705350"/>
          </a:xfrm>
          <a:prstGeom prst="rect">
            <a:avLst/>
          </a:prstGeom>
          <a:noFill/>
          <a:ln/>
        </p:spPr>
        <p:txBody>
          <a:bodyPr wrap="square" lIns="0" tIns="0" rIns="0" bIns="0" rtlCol="0" anchor="t">
            <a:normAutofit/>
          </a:bodyPr>
          <a:lstStyle/>
          <a:p>
            <a:pPr marL="325120" indent="-325120" algn="l">
              <a:lnSpc>
                <a:spcPct val="113000"/>
              </a:lnSpc>
              <a:buSzPct val="100000"/>
              <a:buChar char="•"/>
            </a:pPr>
            <a:r>
              <a:rPr lang="en-US" sz="1600" dirty="0">
                <a:solidFill>
                  <a:srgbClr val="1A1917"/>
                </a:solidFill>
                <a:latin typeface="Newsreader" pitchFamily="34" charset="0"/>
                <a:ea typeface="Newsreader" pitchFamily="34" charset="-122"/>
                <a:cs typeface="Newsreader" pitchFamily="34" charset="-120"/>
              </a:rPr>
              <a:t>Professor James Reason (2000): organisations protect patients with multiple defensive layers, each a "slice of cheese"</a:t>
            </a:r>
            <a:endParaRPr lang="en-US" sz="1600" dirty="0"/>
          </a:p>
          <a:p>
            <a:pPr marL="325120" indent="-325120" algn="l">
              <a:lnSpc>
                <a:spcPct val="113000"/>
              </a:lnSpc>
              <a:buSzPct val="100000"/>
              <a:buChar char="•"/>
            </a:pPr>
            <a:r>
              <a:rPr lang="en-US" sz="1600" b="1" dirty="0">
                <a:solidFill>
                  <a:srgbClr val="1A1917"/>
                </a:solidFill>
                <a:latin typeface="Newsreader Bold" pitchFamily="34" charset="0"/>
                <a:ea typeface="Newsreader Bold" pitchFamily="34" charset="-122"/>
                <a:cs typeface="Newsreader Bold" pitchFamily="34" charset="-120"/>
              </a:rPr>
              <a:t>Active failures:</a:t>
            </a:r>
            <a:r>
              <a:rPr lang="en-US" sz="1600" dirty="0">
                <a:solidFill>
                  <a:srgbClr val="1A1917"/>
                </a:solidFill>
                <a:latin typeface="Newsreader" pitchFamily="34" charset="0"/>
                <a:ea typeface="Newsreader" pitchFamily="34" charset="-122"/>
                <a:cs typeface="Newsreader" pitchFamily="34" charset="-120"/>
              </a:rPr>
              <a:t> unsafe acts by frontline staff — short-lived holes such as a missed CTG reading or delayed escalation</a:t>
            </a:r>
            <a:endParaRPr lang="en-US" sz="1600" dirty="0"/>
          </a:p>
          <a:p>
            <a:pPr marL="325120" indent="-325120" algn="l">
              <a:lnSpc>
                <a:spcPct val="113000"/>
              </a:lnSpc>
              <a:buSzPct val="100000"/>
              <a:buChar char="•"/>
            </a:pPr>
            <a:r>
              <a:rPr lang="en-US" sz="1600" b="1" dirty="0">
                <a:solidFill>
                  <a:srgbClr val="1A1917"/>
                </a:solidFill>
                <a:latin typeface="Newsreader Bold" pitchFamily="34" charset="0"/>
                <a:ea typeface="Newsreader Bold" pitchFamily="34" charset="-122"/>
                <a:cs typeface="Newsreader Bold" pitchFamily="34" charset="-120"/>
              </a:rPr>
              <a:t>Latent conditions:</a:t>
            </a:r>
            <a:r>
              <a:rPr lang="en-US" sz="1600" dirty="0">
                <a:solidFill>
                  <a:srgbClr val="1A1917"/>
                </a:solidFill>
                <a:latin typeface="Newsreader" pitchFamily="34" charset="0"/>
                <a:ea typeface="Newsreader" pitchFamily="34" charset="-122"/>
                <a:cs typeface="Newsreader" pitchFamily="34" charset="-120"/>
              </a:rPr>
              <a:t> dormant holes created by decisions of managers and boards — understaffing, weak training, poor investigation culture</a:t>
            </a:r>
            <a:endParaRPr lang="en-US" sz="1600" dirty="0"/>
          </a:p>
          <a:p>
            <a:pPr marL="325120" indent="-325120" algn="l">
              <a:lnSpc>
                <a:spcPct val="113000"/>
              </a:lnSpc>
              <a:buSzPct val="100000"/>
              <a:buChar char="•"/>
            </a:pPr>
            <a:r>
              <a:rPr lang="en-US" sz="1600" dirty="0">
                <a:solidFill>
                  <a:srgbClr val="1A1917"/>
                </a:solidFill>
                <a:latin typeface="Newsreader" pitchFamily="34" charset="0"/>
                <a:ea typeface="Newsreader" pitchFamily="34" charset="-122"/>
                <a:cs typeface="Newsreader" pitchFamily="34" charset="-120"/>
              </a:rPr>
              <a:t>Harm reaches the patient only when holes in every layer line up at once (trajectory of accident opportunity)</a:t>
            </a:r>
            <a:endParaRPr lang="en-US" sz="1600" dirty="0"/>
          </a:p>
          <a:p>
            <a:pPr marL="325120" indent="-325120" algn="l">
              <a:lnSpc>
                <a:spcPct val="113000"/>
              </a:lnSpc>
              <a:buSzPct val="100000"/>
              <a:buChar char="•"/>
            </a:pPr>
            <a:r>
              <a:rPr lang="en-US" sz="1600" dirty="0">
                <a:solidFill>
                  <a:srgbClr val="1A1917"/>
                </a:solidFill>
                <a:latin typeface="Newsreader" pitchFamily="34" charset="0"/>
                <a:ea typeface="Newsreader" pitchFamily="34" charset="-122"/>
                <a:cs typeface="Newsreader" pitchFamily="34" charset="-120"/>
              </a:rPr>
              <a:t>Shifts focus from individual blame to system design, while keeping professional accountability (Berwick, 2013; Reason, 2000)</a:t>
            </a:r>
            <a:endParaRPr lang="en-US" sz="1600" dirty="0"/>
          </a:p>
          <a:p>
            <a:pPr marL="325120" indent="-325120" algn="l">
              <a:lnSpc>
                <a:spcPct val="113000"/>
              </a:lnSpc>
              <a:buSzPct val="100000"/>
              <a:buChar char="•"/>
            </a:pPr>
            <a:r>
              <a:rPr lang="en-US" sz="1600" b="1" dirty="0">
                <a:solidFill>
                  <a:srgbClr val="1A1917"/>
                </a:solidFill>
                <a:latin typeface="Newsreader Bold" pitchFamily="34" charset="0"/>
                <a:ea typeface="Newsreader Bold" pitchFamily="34" charset="-122"/>
                <a:cs typeface="Newsreader Bold" pitchFamily="34" charset="-120"/>
              </a:rPr>
              <a:t>Critique:</a:t>
            </a:r>
            <a:r>
              <a:rPr lang="en-US" sz="1600" dirty="0">
                <a:solidFill>
                  <a:srgbClr val="1A1917"/>
                </a:solidFill>
                <a:latin typeface="Newsreader" pitchFamily="34" charset="0"/>
                <a:ea typeface="Newsreader" pitchFamily="34" charset="-122"/>
                <a:cs typeface="Newsreader" pitchFamily="34" charset="-120"/>
              </a:rPr>
              <a:t> criticised as linear and simplistic, underplaying the complex interplay between people and systems (Larouzee and Le Coze, 2020)</a:t>
            </a:r>
            <a:endParaRPr lang="en-US" sz="1600" dirty="0"/>
          </a:p>
        </p:txBody>
      </p:sp>
      <p:pic>
        <p:nvPicPr>
          <p:cNvPr id="7" name="Image 0" descr="preencoded.png"/>
          <p:cNvPicPr>
            <a:picLocks noChangeAspect="1"/>
          </p:cNvPicPr>
          <p:nvPr/>
        </p:nvPicPr>
        <p:blipFill>
          <a:blip r:embed="rId3"/>
          <a:stretch>
            <a:fillRect/>
          </a:stretch>
        </p:blipFill>
        <p:spPr>
          <a:xfrm>
            <a:off x="6273643" y="939800"/>
            <a:ext cx="5410065" cy="5410200"/>
          </a:xfrm>
          <a:prstGeom prst="rect">
            <a:avLst/>
          </a:prstGeom>
        </p:spPr>
      </p:pic>
      <p:sp>
        <p:nvSpPr>
          <p:cNvPr id="8" name="Shape 5"/>
          <p:cNvSpPr/>
          <p:nvPr/>
        </p:nvSpPr>
        <p:spPr>
          <a:xfrm>
            <a:off x="6089498" y="431800"/>
            <a:ext cx="12700" cy="6426200"/>
          </a:xfrm>
          <a:prstGeom prst="rect">
            <a:avLst/>
          </a:prstGeom>
          <a:solidFill>
            <a:srgbClr val="CFCAC1"/>
          </a:solidFill>
          <a:ln/>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2EC"/>
        </a:solidFill>
        <a:effectLst/>
      </p:bgPr>
    </p:bg>
    <p:spTree>
      <p:nvGrpSpPr>
        <p:cNvPr id="1" name=""/>
        <p:cNvGrpSpPr/>
        <p:nvPr/>
      </p:nvGrpSpPr>
      <p:grpSpPr>
        <a:xfrm>
          <a:off x="0" y="0"/>
          <a:ext cx="0" cy="0"/>
          <a:chOff x="0" y="0"/>
          <a:chExt cx="0" cy="0"/>
        </a:xfrm>
      </p:grpSpPr>
      <p:sp>
        <p:nvSpPr>
          <p:cNvPr id="2" name="Text 0"/>
          <p:cNvSpPr/>
          <p:nvPr/>
        </p:nvSpPr>
        <p:spPr>
          <a:xfrm>
            <a:off x="11819634" y="125909"/>
            <a:ext cx="372061" cy="179983"/>
          </a:xfrm>
          <a:prstGeom prst="rect">
            <a:avLst/>
          </a:prstGeom>
          <a:noFill/>
          <a:ln/>
        </p:spPr>
        <p:txBody>
          <a:bodyPr wrap="none" lIns="0" tIns="0" rIns="0" bIns="0" rtlCol="0" anchor="ctr"/>
          <a:lstStyle/>
          <a:p>
            <a:pPr marL="0" indent="0" algn="l">
              <a:lnSpc>
                <a:spcPct val="113000"/>
              </a:lnSpc>
              <a:buNone/>
            </a:pPr>
            <a:r>
              <a:rPr lang="en-US" sz="1050" kern="100" spc="126" dirty="0">
                <a:solidFill>
                  <a:srgbClr val="66615A"/>
                </a:solidFill>
                <a:latin typeface="Hanken Grotesk" pitchFamily="34" charset="0"/>
                <a:ea typeface="Hanken Grotesk" pitchFamily="34" charset="-122"/>
                <a:cs typeface="Hanken Grotesk" pitchFamily="34" charset="-120"/>
              </a:rPr>
              <a:t>04</a:t>
            </a:r>
            <a:endParaRPr lang="en-US" sz="1050" dirty="0"/>
          </a:p>
        </p:txBody>
      </p:sp>
      <p:sp>
        <p:nvSpPr>
          <p:cNvPr id="3" name="Shape 1"/>
          <p:cNvSpPr/>
          <p:nvPr/>
        </p:nvSpPr>
        <p:spPr>
          <a:xfrm>
            <a:off x="0" y="422275"/>
            <a:ext cx="12191695" cy="9525"/>
          </a:xfrm>
          <a:prstGeom prst="rect">
            <a:avLst/>
          </a:prstGeom>
          <a:solidFill>
            <a:srgbClr val="F4F2EC">
              <a:alpha val="20000"/>
            </a:srgbClr>
          </a:solidFill>
          <a:ln/>
        </p:spPr>
      </p:sp>
      <p:sp>
        <p:nvSpPr>
          <p:cNvPr id="4" name="Shape 2"/>
          <p:cNvSpPr/>
          <p:nvPr/>
        </p:nvSpPr>
        <p:spPr>
          <a:xfrm>
            <a:off x="507888" y="425450"/>
            <a:ext cx="11175621" cy="6350"/>
          </a:xfrm>
          <a:prstGeom prst="rect">
            <a:avLst/>
          </a:prstGeom>
          <a:solidFill>
            <a:srgbClr val="1A1917"/>
          </a:solidFill>
          <a:ln/>
        </p:spPr>
      </p:sp>
      <p:sp>
        <p:nvSpPr>
          <p:cNvPr id="5" name="Text 3"/>
          <p:cNvSpPr/>
          <p:nvPr/>
        </p:nvSpPr>
        <p:spPr>
          <a:xfrm>
            <a:off x="507987" y="685800"/>
            <a:ext cx="11175720" cy="300930"/>
          </a:xfrm>
          <a:prstGeom prst="rect">
            <a:avLst/>
          </a:prstGeom>
          <a:noFill/>
          <a:ln/>
        </p:spPr>
        <p:txBody>
          <a:bodyPr wrap="none" lIns="0" tIns="0" rIns="0" bIns="0" rtlCol="0" anchor="t"/>
          <a:lstStyle/>
          <a:p>
            <a:pPr marL="0" indent="0" algn="l">
              <a:lnSpc>
                <a:spcPct val="100000"/>
              </a:lnSpc>
              <a:buNone/>
            </a:pPr>
            <a:r>
              <a:rPr lang="en-US" sz="2000" dirty="0">
                <a:solidFill>
                  <a:srgbClr val="1A1917"/>
                </a:solidFill>
                <a:latin typeface="Newsreader" pitchFamily="34" charset="0"/>
                <a:ea typeface="Newsreader" pitchFamily="34" charset="-122"/>
                <a:cs typeface="Newsreader" pitchFamily="34" charset="-120"/>
              </a:rPr>
              <a:t>Applying the Swiss Cheese Model to Shrewsbury and Telford</a:t>
            </a:r>
            <a:endParaRPr lang="en-US" sz="20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507987" y="1149648"/>
          <a:ext cx="11175720" cy="5314224"/>
        </p:xfrm>
        <a:graphic>
          <a:graphicData uri="http://schemas.openxmlformats.org/drawingml/2006/table">
            <a:tbl>
              <a:tblPr/>
              <a:tblGrid>
                <a:gridCol w="2346862">
                  <a:extLst>
                    <a:ext uri="{9D8B030D-6E8A-4147-A177-3AD203B41FA5}">
                      <a16:colId xmlns:a16="http://schemas.microsoft.com/office/drawing/2014/main" val="20000"/>
                    </a:ext>
                  </a:extLst>
                </a:gridCol>
                <a:gridCol w="2458579">
                  <a:extLst>
                    <a:ext uri="{9D8B030D-6E8A-4147-A177-3AD203B41FA5}">
                      <a16:colId xmlns:a16="http://schemas.microsoft.com/office/drawing/2014/main" val="20001"/>
                    </a:ext>
                  </a:extLst>
                </a:gridCol>
                <a:gridCol w="2682113">
                  <a:extLst>
                    <a:ext uri="{9D8B030D-6E8A-4147-A177-3AD203B41FA5}">
                      <a16:colId xmlns:a16="http://schemas.microsoft.com/office/drawing/2014/main" val="20002"/>
                    </a:ext>
                  </a:extLst>
                </a:gridCol>
                <a:gridCol w="3688166">
                  <a:extLst>
                    <a:ext uri="{9D8B030D-6E8A-4147-A177-3AD203B41FA5}">
                      <a16:colId xmlns:a16="http://schemas.microsoft.com/office/drawing/2014/main" val="20003"/>
                    </a:ext>
                  </a:extLst>
                </a:gridCol>
              </a:tblGrid>
              <a:tr h="383570">
                <a:tc>
                  <a:txBody>
                    <a:bodyPr/>
                    <a:lstStyle/>
                    <a:p>
                      <a:pPr marL="0" indent="0" algn="l">
                        <a:buNone/>
                      </a:pPr>
                      <a:r>
                        <a:rPr lang="en-US" sz="1500" dirty="0">
                          <a:solidFill>
                            <a:srgbClr val="FFFFFF"/>
                          </a:solidFill>
                          <a:latin typeface="Newsreader" pitchFamily="34" charset="0"/>
                          <a:ea typeface="Newsreader" pitchFamily="34" charset="-122"/>
                          <a:cs typeface="Newsreader" pitchFamily="34" charset="-120"/>
                        </a:rPr>
                        <a:t>Layer of defence</a:t>
                      </a:r>
                      <a:endParaRPr lang="en-US" sz="1500" dirty="0">
                        <a:latin typeface="Newsreader" charset="0"/>
                        <a:ea typeface="Newsreader" charset="0"/>
                        <a:cs typeface="Newsreader" charset="0"/>
                      </a:endParaRPr>
                    </a:p>
                  </a:txBody>
                  <a:tcPr marL="76198" marR="76198" marT="63498" marB="63498"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tc>
                  <a:txBody>
                    <a:bodyPr/>
                    <a:lstStyle/>
                    <a:p>
                      <a:pPr marL="0" indent="0" algn="l">
                        <a:buNone/>
                      </a:pPr>
                      <a:r>
                        <a:rPr lang="en-US" sz="1500" dirty="0">
                          <a:solidFill>
                            <a:srgbClr val="FFFFFF"/>
                          </a:solidFill>
                          <a:latin typeface="Newsreader" pitchFamily="34" charset="0"/>
                          <a:ea typeface="Newsreader" pitchFamily="34" charset="-122"/>
                          <a:cs typeface="Newsreader" pitchFamily="34" charset="-120"/>
                        </a:rPr>
                        <a:t>Intended function</a:t>
                      </a:r>
                      <a:endParaRPr lang="en-US" sz="1500" dirty="0">
                        <a:latin typeface="Newsreader" charset="0"/>
                        <a:ea typeface="Newsreader" charset="0"/>
                        <a:cs typeface="Newsreader" charset="0"/>
                      </a:endParaRPr>
                    </a:p>
                  </a:txBody>
                  <a:tcPr marL="76198" marR="76198" marT="63498" marB="63498"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tc>
                  <a:txBody>
                    <a:bodyPr/>
                    <a:lstStyle/>
                    <a:p>
                      <a:pPr marL="0" indent="0" algn="l">
                        <a:buNone/>
                      </a:pPr>
                      <a:r>
                        <a:rPr lang="en-US" sz="1500" dirty="0">
                          <a:solidFill>
                            <a:srgbClr val="FFFFFF"/>
                          </a:solidFill>
                          <a:latin typeface="Newsreader" pitchFamily="34" charset="0"/>
                          <a:ea typeface="Newsreader" pitchFamily="34" charset="-122"/>
                          <a:cs typeface="Newsreader" pitchFamily="34" charset="-120"/>
                        </a:rPr>
                        <a:t>Hole (weakness)</a:t>
                      </a:r>
                      <a:endParaRPr lang="en-US" sz="1500" dirty="0">
                        <a:latin typeface="Newsreader" charset="0"/>
                        <a:ea typeface="Newsreader" charset="0"/>
                        <a:cs typeface="Newsreader" charset="0"/>
                      </a:endParaRPr>
                    </a:p>
                  </a:txBody>
                  <a:tcPr marL="76198" marR="76198" marT="63498" marB="63498"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tc>
                  <a:txBody>
                    <a:bodyPr/>
                    <a:lstStyle/>
                    <a:p>
                      <a:pPr marL="0" indent="0" algn="l">
                        <a:buNone/>
                      </a:pPr>
                      <a:r>
                        <a:rPr lang="en-US" sz="1500" dirty="0">
                          <a:solidFill>
                            <a:srgbClr val="FFFFFF"/>
                          </a:solidFill>
                          <a:latin typeface="Newsreader" pitchFamily="34" charset="0"/>
                          <a:ea typeface="Newsreader" pitchFamily="34" charset="-122"/>
                          <a:cs typeface="Newsreader" pitchFamily="34" charset="-120"/>
                        </a:rPr>
                        <a:t>Evidence</a:t>
                      </a:r>
                      <a:endParaRPr lang="en-US" sz="1500" dirty="0">
                        <a:latin typeface="Newsreader" charset="0"/>
                        <a:ea typeface="Newsreader" charset="0"/>
                        <a:cs typeface="Newsreader" charset="0"/>
                      </a:endParaRPr>
                    </a:p>
                  </a:txBody>
                  <a:tcPr marL="76198" marR="76198" marT="63498" marB="63498"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extLst>
                  <a:ext uri="{0D108BD9-81ED-4DB2-BD59-A6C34878D82A}">
                    <a16:rowId xmlns:a16="http://schemas.microsoft.com/office/drawing/2014/main" val="10000"/>
                  </a:ext>
                </a:extLst>
              </a:tr>
              <a:tr h="884017">
                <a:tc>
                  <a:txBody>
                    <a:bodyPr/>
                    <a:lstStyle/>
                    <a:p>
                      <a:pPr marL="0" indent="0" algn="l">
                        <a:buNone/>
                      </a:pPr>
                      <a:r>
                        <a:rPr lang="en-US" sz="1500" b="1" dirty="0">
                          <a:solidFill>
                            <a:srgbClr val="1A1917"/>
                          </a:solidFill>
                          <a:latin typeface="Newsreader" pitchFamily="34" charset="0"/>
                          <a:ea typeface="Newsreader" pitchFamily="34" charset="-122"/>
                          <a:cs typeface="Newsreader" pitchFamily="34" charset="-120"/>
                        </a:rPr>
                        <a:t>1. Fetal monitoring and risk assessment</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Detect deterioration early so clinicians can intervene in time</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Weak monitoring and risk assessment</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Missed monitoring and delayed assessment limited timely intervention; NICE NG229 sets monitoring expectations</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1"/>
                  </a:ext>
                </a:extLst>
              </a:tr>
              <a:tr h="884017">
                <a:tc>
                  <a:txBody>
                    <a:bodyPr/>
                    <a:lstStyle/>
                    <a:p>
                      <a:pPr marL="0" indent="0" algn="l">
                        <a:buNone/>
                      </a:pPr>
                      <a:r>
                        <a:rPr lang="en-US" sz="1500" b="1" dirty="0">
                          <a:solidFill>
                            <a:srgbClr val="1A1917"/>
                          </a:solidFill>
                          <a:latin typeface="Newsreader" pitchFamily="34" charset="0"/>
                          <a:ea typeface="Newsreader" pitchFamily="34" charset="-122"/>
                          <a:cs typeface="Newsreader" pitchFamily="34" charset="-120"/>
                        </a:rPr>
                        <a:t>2. Escalation and teamwork</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Ensure concerns reach senior obstetric staff quickly</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Delayed escalation; midwife–obstetrician communication barriers</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Weak escalation and teamwork contributed to </a:t>
                      </a:r>
                      <a:r>
                        <a:rPr lang="en-US" sz="1500" dirty="0">
                          <a:solidFill>
                            <a:srgbClr val="B42318"/>
                          </a:solidFill>
                          <a:latin typeface="Newsreader" pitchFamily="34" charset="0"/>
                          <a:ea typeface="Newsreader" pitchFamily="34" charset="-122"/>
                          <a:cs typeface="Newsreader" pitchFamily="34" charset="-120"/>
                        </a:rPr>
                        <a:t>sepsis, brain injury and deaths</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2"/>
                  </a:ext>
                </a:extLst>
              </a:tr>
              <a:tr h="633794">
                <a:tc>
                  <a:txBody>
                    <a:bodyPr/>
                    <a:lstStyle/>
                    <a:p>
                      <a:pPr marL="0" indent="0" algn="l">
                        <a:buNone/>
                      </a:pPr>
                      <a:r>
                        <a:rPr lang="en-US" sz="1500" b="1" dirty="0">
                          <a:solidFill>
                            <a:srgbClr val="1A1917"/>
                          </a:solidFill>
                          <a:latin typeface="Newsreader" pitchFamily="34" charset="0"/>
                          <a:ea typeface="Newsreader" pitchFamily="34" charset="-122"/>
                          <a:cs typeface="Newsreader" pitchFamily="34" charset="-120"/>
                        </a:rPr>
                        <a:t>3. Staffing and training</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Provide enough skilled staff and senior support</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Staffing shortages and training gaps</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Gaps constrained timely advice and workload</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3"/>
                  </a:ext>
                </a:extLst>
              </a:tr>
              <a:tr h="633794">
                <a:tc>
                  <a:txBody>
                    <a:bodyPr/>
                    <a:lstStyle/>
                    <a:p>
                      <a:pPr marL="0" indent="0" algn="l">
                        <a:buNone/>
                      </a:pPr>
                      <a:r>
                        <a:rPr lang="en-US" sz="1500" b="1" dirty="0">
                          <a:solidFill>
                            <a:srgbClr val="1A1917"/>
                          </a:solidFill>
                          <a:latin typeface="Newsreader" pitchFamily="34" charset="0"/>
                          <a:ea typeface="Newsreader" pitchFamily="34" charset="-122"/>
                          <a:cs typeface="Newsreader" pitchFamily="34" charset="-120"/>
                        </a:rPr>
                        <a:t>4. Clinical guidance and policy</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Standardise safe practice to national guidance</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Failure to follow national clinical guidance</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Implementation and oversight gaps mattered more than written policy</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4"/>
                  </a:ext>
                </a:extLst>
              </a:tr>
              <a:tr h="633794">
                <a:tc>
                  <a:txBody>
                    <a:bodyPr/>
                    <a:lstStyle/>
                    <a:p>
                      <a:pPr marL="0" indent="0" algn="l">
                        <a:buNone/>
                      </a:pPr>
                      <a:r>
                        <a:rPr lang="en-US" sz="1500" b="1" dirty="0">
                          <a:solidFill>
                            <a:srgbClr val="1A1917"/>
                          </a:solidFill>
                          <a:latin typeface="Newsreader" pitchFamily="34" charset="0"/>
                          <a:ea typeface="Newsreader" pitchFamily="34" charset="-122"/>
                          <a:cs typeface="Newsreader" pitchFamily="34" charset="-120"/>
                        </a:rPr>
                        <a:t>5. Incident investigation and learning</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Identify system causes and prevent recurrence</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Cursory, non-multidisciplinary or absent investigations</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B42318"/>
                          </a:solidFill>
                          <a:latin typeface="Newsreader" pitchFamily="34" charset="0"/>
                          <a:ea typeface="Newsreader" pitchFamily="34" charset="-122"/>
                          <a:cs typeface="Newsreader" pitchFamily="34" charset="-120"/>
                        </a:rPr>
                        <a:t>1,592 incidents</a:t>
                      </a:r>
                      <a:r>
                        <a:rPr lang="en-US" sz="1500" dirty="0">
                          <a:solidFill>
                            <a:srgbClr val="1A1917"/>
                          </a:solidFill>
                          <a:latin typeface="Newsreader" pitchFamily="34" charset="0"/>
                          <a:ea typeface="Newsreader" pitchFamily="34" charset="-122"/>
                          <a:cs typeface="Newsreader" pitchFamily="34" charset="-120"/>
                        </a:rPr>
                        <a:t> reviewed; recurring issues and missed learning</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5"/>
                  </a:ext>
                </a:extLst>
              </a:tr>
              <a:tr h="633794">
                <a:tc>
                  <a:txBody>
                    <a:bodyPr/>
                    <a:lstStyle/>
                    <a:p>
                      <a:pPr marL="0" indent="0" algn="l">
                        <a:buNone/>
                      </a:pPr>
                      <a:r>
                        <a:rPr lang="en-US" sz="1500" b="1" dirty="0">
                          <a:solidFill>
                            <a:srgbClr val="1A1917"/>
                          </a:solidFill>
                          <a:latin typeface="Newsreader" pitchFamily="34" charset="0"/>
                          <a:ea typeface="Newsreader" pitchFamily="34" charset="-122"/>
                          <a:cs typeface="Newsreader" pitchFamily="34" charset="-120"/>
                        </a:rPr>
                        <a:t>6. Leadership and board oversight</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Hold services accountable and act on risk</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Leadership instability; earlier reviews gave false reassurance</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Weakened strategy, accountability and improvement planning</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6"/>
                  </a:ext>
                </a:extLst>
              </a:tr>
              <a:tr h="627444">
                <a:tc>
                  <a:txBody>
                    <a:bodyPr/>
                    <a:lstStyle/>
                    <a:p>
                      <a:pPr marL="0" indent="0" algn="l">
                        <a:buNone/>
                      </a:pPr>
                      <a:r>
                        <a:rPr lang="en-US" sz="1500" b="1" dirty="0">
                          <a:solidFill>
                            <a:srgbClr val="1A1917"/>
                          </a:solidFill>
                          <a:latin typeface="Newsreader" pitchFamily="34" charset="0"/>
                          <a:ea typeface="Newsreader" pitchFamily="34" charset="-122"/>
                          <a:cs typeface="Newsreader" pitchFamily="34" charset="-120"/>
                        </a:rPr>
                        <a:t>7. Family voice and complaints</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Use family concerns as a safety signal</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Families not heard; poor transparency and blame</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tc>
                  <a:txBody>
                    <a:bodyPr/>
                    <a:lstStyle/>
                    <a:p>
                      <a:pPr marL="0" indent="0" algn="l">
                        <a:buNone/>
                      </a:pPr>
                      <a:r>
                        <a:rPr lang="en-US" sz="1500" dirty="0">
                          <a:solidFill>
                            <a:srgbClr val="1A1917"/>
                          </a:solidFill>
                          <a:latin typeface="Newsreader" pitchFamily="34" charset="0"/>
                          <a:ea typeface="Newsreader" pitchFamily="34" charset="-122"/>
                          <a:cs typeface="Newsreader" pitchFamily="34" charset="-120"/>
                        </a:rPr>
                        <a:t>Families described poor communication and blame</a:t>
                      </a:r>
                      <a:endParaRPr lang="en-US" sz="1500" dirty="0">
                        <a:latin typeface="Newsreader" charset="0"/>
                        <a:ea typeface="Newsreader" charset="0"/>
                        <a:cs typeface="Newsreader" charset="0"/>
                      </a:endParaRPr>
                    </a:p>
                  </a:txBody>
                  <a:tcPr marL="76198" marR="76198" marT="63498" marB="63498"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7" name="Text 4"/>
          <p:cNvSpPr/>
          <p:nvPr/>
        </p:nvSpPr>
        <p:spPr>
          <a:xfrm>
            <a:off x="507987" y="6667245"/>
            <a:ext cx="11683708" cy="186333"/>
          </a:xfrm>
          <a:prstGeom prst="rect">
            <a:avLst/>
          </a:prstGeom>
          <a:noFill/>
          <a:ln/>
        </p:spPr>
        <p:txBody>
          <a:bodyPr wrap="none" lIns="0" tIns="0" rIns="0" bIns="0" rtlCol="0" anchor="t"/>
          <a:lstStyle/>
          <a:p>
            <a:pPr marL="0" indent="0" algn="l">
              <a:lnSpc>
                <a:spcPct val="108000"/>
              </a:lnSpc>
              <a:buNone/>
            </a:pPr>
            <a:r>
              <a:rPr lang="en-US" sz="1150" kern="100" spc="23" dirty="0">
                <a:solidFill>
                  <a:srgbClr val="66615A"/>
                </a:solidFill>
                <a:latin typeface="Hanken Grotesk Light" pitchFamily="34" charset="0"/>
                <a:ea typeface="Hanken Grotesk Light" pitchFamily="34" charset="-122"/>
                <a:cs typeface="Hanken Grotesk Light" pitchFamily="34" charset="-120"/>
              </a:rPr>
              <a:t>All evidence from Ockenden (2022) unless stated.</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2EC"/>
        </a:solidFill>
        <a:effectLst/>
      </p:bgPr>
    </p:bg>
    <p:spTree>
      <p:nvGrpSpPr>
        <p:cNvPr id="1" name=""/>
        <p:cNvGrpSpPr/>
        <p:nvPr/>
      </p:nvGrpSpPr>
      <p:grpSpPr>
        <a:xfrm>
          <a:off x="0" y="0"/>
          <a:ext cx="0" cy="0"/>
          <a:chOff x="0" y="0"/>
          <a:chExt cx="0" cy="0"/>
        </a:xfrm>
      </p:grpSpPr>
      <p:sp>
        <p:nvSpPr>
          <p:cNvPr id="2" name="Text 0"/>
          <p:cNvSpPr/>
          <p:nvPr/>
        </p:nvSpPr>
        <p:spPr>
          <a:xfrm>
            <a:off x="11819634" y="125909"/>
            <a:ext cx="372061" cy="179983"/>
          </a:xfrm>
          <a:prstGeom prst="rect">
            <a:avLst/>
          </a:prstGeom>
          <a:noFill/>
          <a:ln/>
        </p:spPr>
        <p:txBody>
          <a:bodyPr wrap="none" lIns="0" tIns="0" rIns="0" bIns="0" rtlCol="0" anchor="ctr"/>
          <a:lstStyle/>
          <a:p>
            <a:pPr marL="0" indent="0" algn="l">
              <a:lnSpc>
                <a:spcPct val="113000"/>
              </a:lnSpc>
              <a:buNone/>
            </a:pPr>
            <a:r>
              <a:rPr lang="en-US" sz="1050" kern="100" spc="126" dirty="0">
                <a:solidFill>
                  <a:srgbClr val="66615A"/>
                </a:solidFill>
                <a:latin typeface="Hanken Grotesk" pitchFamily="34" charset="0"/>
                <a:ea typeface="Hanken Grotesk" pitchFamily="34" charset="-122"/>
                <a:cs typeface="Hanken Grotesk" pitchFamily="34" charset="-120"/>
              </a:rPr>
              <a:t>05</a:t>
            </a:r>
            <a:endParaRPr lang="en-US" sz="1050" dirty="0"/>
          </a:p>
        </p:txBody>
      </p:sp>
      <p:sp>
        <p:nvSpPr>
          <p:cNvPr id="3" name="Shape 1"/>
          <p:cNvSpPr/>
          <p:nvPr/>
        </p:nvSpPr>
        <p:spPr>
          <a:xfrm>
            <a:off x="0" y="422275"/>
            <a:ext cx="12191695" cy="9525"/>
          </a:xfrm>
          <a:prstGeom prst="rect">
            <a:avLst/>
          </a:prstGeom>
          <a:solidFill>
            <a:srgbClr val="F4F2EC">
              <a:alpha val="20000"/>
            </a:srgbClr>
          </a:solidFill>
          <a:ln/>
        </p:spPr>
      </p:sp>
      <p:sp>
        <p:nvSpPr>
          <p:cNvPr id="4" name="Shape 2"/>
          <p:cNvSpPr/>
          <p:nvPr/>
        </p:nvSpPr>
        <p:spPr>
          <a:xfrm>
            <a:off x="507888" y="425450"/>
            <a:ext cx="11175621" cy="6350"/>
          </a:xfrm>
          <a:prstGeom prst="rect">
            <a:avLst/>
          </a:prstGeom>
          <a:solidFill>
            <a:srgbClr val="1A1917"/>
          </a:solidFill>
          <a:ln/>
        </p:spPr>
      </p:sp>
      <p:sp>
        <p:nvSpPr>
          <p:cNvPr id="5" name="Text 3"/>
          <p:cNvSpPr/>
          <p:nvPr/>
        </p:nvSpPr>
        <p:spPr>
          <a:xfrm>
            <a:off x="507987" y="685800"/>
            <a:ext cx="11175720" cy="396180"/>
          </a:xfrm>
          <a:prstGeom prst="rect">
            <a:avLst/>
          </a:prstGeom>
          <a:noFill/>
          <a:ln/>
        </p:spPr>
        <p:txBody>
          <a:bodyPr wrap="none" lIns="0" tIns="0" rIns="0" bIns="0" rtlCol="0" anchor="t"/>
          <a:lstStyle/>
          <a:p>
            <a:pPr marL="0" indent="0" algn="l">
              <a:lnSpc>
                <a:spcPct val="90000"/>
              </a:lnSpc>
              <a:buNone/>
            </a:pPr>
            <a:r>
              <a:rPr lang="en-US" sz="2900" kern="100" spc="-14" dirty="0">
                <a:solidFill>
                  <a:srgbClr val="1A1917"/>
                </a:solidFill>
                <a:latin typeface="Newsreader Light" pitchFamily="34" charset="0"/>
                <a:ea typeface="Newsreader Light" pitchFamily="34" charset="-122"/>
                <a:cs typeface="Newsreader Light" pitchFamily="34" charset="-120"/>
              </a:rPr>
              <a:t>The Benchmarking Gap: National Standards Unmet</a:t>
            </a:r>
            <a:endParaRPr lang="en-US" sz="29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507987" y="1317526"/>
          <a:ext cx="11175721" cy="5605621"/>
        </p:xfrm>
        <a:graphic>
          <a:graphicData uri="http://schemas.openxmlformats.org/drawingml/2006/table">
            <a:tbl>
              <a:tblPr/>
              <a:tblGrid>
                <a:gridCol w="2011610">
                  <a:extLst>
                    <a:ext uri="{9D8B030D-6E8A-4147-A177-3AD203B41FA5}">
                      <a16:colId xmlns:a16="http://schemas.microsoft.com/office/drawing/2014/main" val="20000"/>
                    </a:ext>
                  </a:extLst>
                </a:gridCol>
                <a:gridCol w="3129182">
                  <a:extLst>
                    <a:ext uri="{9D8B030D-6E8A-4147-A177-3AD203B41FA5}">
                      <a16:colId xmlns:a16="http://schemas.microsoft.com/office/drawing/2014/main" val="20001"/>
                    </a:ext>
                  </a:extLst>
                </a:gridCol>
                <a:gridCol w="3576151">
                  <a:extLst>
                    <a:ext uri="{9D8B030D-6E8A-4147-A177-3AD203B41FA5}">
                      <a16:colId xmlns:a16="http://schemas.microsoft.com/office/drawing/2014/main" val="20002"/>
                    </a:ext>
                  </a:extLst>
                </a:gridCol>
                <a:gridCol w="2458778">
                  <a:extLst>
                    <a:ext uri="{9D8B030D-6E8A-4147-A177-3AD203B41FA5}">
                      <a16:colId xmlns:a16="http://schemas.microsoft.com/office/drawing/2014/main" val="20003"/>
                    </a:ext>
                  </a:extLst>
                </a:gridCol>
              </a:tblGrid>
              <a:tr h="519596">
                <a:tc>
                  <a:txBody>
                    <a:bodyPr/>
                    <a:lstStyle/>
                    <a:p>
                      <a:pPr marL="0" indent="0" algn="l">
                        <a:buNone/>
                      </a:pPr>
                      <a:r>
                        <a:rPr lang="en-US" sz="1550" dirty="0">
                          <a:solidFill>
                            <a:srgbClr val="FFFFFF"/>
                          </a:solidFill>
                          <a:latin typeface="Newsreader" pitchFamily="34" charset="0"/>
                          <a:ea typeface="Newsreader" pitchFamily="34" charset="-122"/>
                          <a:cs typeface="Newsreader" pitchFamily="34" charset="-120"/>
                        </a:rPr>
                        <a:t>Indicator</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tc>
                  <a:txBody>
                    <a:bodyPr/>
                    <a:lstStyle/>
                    <a:p>
                      <a:pPr marL="0" indent="0" algn="l">
                        <a:buNone/>
                      </a:pPr>
                      <a:r>
                        <a:rPr lang="en-US" sz="1550" dirty="0">
                          <a:solidFill>
                            <a:srgbClr val="FFFFFF"/>
                          </a:solidFill>
                          <a:latin typeface="Newsreader" pitchFamily="34" charset="0"/>
                          <a:ea typeface="Newsreader" pitchFamily="34" charset="-122"/>
                          <a:cs typeface="Newsreader" pitchFamily="34" charset="-120"/>
                        </a:rPr>
                        <a:t>National standard</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tc>
                  <a:txBody>
                    <a:bodyPr/>
                    <a:lstStyle/>
                    <a:p>
                      <a:pPr marL="0" indent="0" algn="l">
                        <a:buNone/>
                      </a:pPr>
                      <a:r>
                        <a:rPr lang="en-US" sz="1550" dirty="0">
                          <a:solidFill>
                            <a:srgbClr val="FFFFFF"/>
                          </a:solidFill>
                          <a:latin typeface="Newsreader" pitchFamily="34" charset="0"/>
                          <a:ea typeface="Newsreader" pitchFamily="34" charset="-122"/>
                          <a:cs typeface="Newsreader" pitchFamily="34" charset="-120"/>
                        </a:rPr>
                        <a:t>Present performance</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tc>
                  <a:txBody>
                    <a:bodyPr/>
                    <a:lstStyle/>
                    <a:p>
                      <a:pPr marL="0" indent="0" algn="l">
                        <a:buNone/>
                      </a:pPr>
                      <a:r>
                        <a:rPr lang="en-US" sz="1550" dirty="0">
                          <a:solidFill>
                            <a:srgbClr val="FFFFFF"/>
                          </a:solidFill>
                          <a:latin typeface="Newsreader" pitchFamily="34" charset="0"/>
                          <a:ea typeface="Newsreader" pitchFamily="34" charset="-122"/>
                          <a:cs typeface="Newsreader" pitchFamily="34" charset="-120"/>
                        </a:rPr>
                        <a:t>Succinct overview</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1A1917"/>
                      </a:solidFill>
                      <a:prstDash val="solid"/>
                      <a:round/>
                      <a:headEnd type="none" w="med" len="med"/>
                      <a:tailEnd type="none" w="med" len="med"/>
                    </a:lnL>
                    <a:lnR w="12700" cap="flat" cmpd="sng" algn="ctr">
                      <a:solidFill>
                        <a:srgbClr val="1A1917"/>
                      </a:solidFill>
                      <a:prstDash val="solid"/>
                      <a:round/>
                      <a:headEnd type="none" w="med" len="med"/>
                      <a:tailEnd type="none" w="med" len="med"/>
                    </a:lnR>
                    <a:lnT w="12700" cap="flat" cmpd="sng" algn="ctr">
                      <a:solidFill>
                        <a:srgbClr val="1A1917"/>
                      </a:solidFill>
                      <a:prstDash val="solid"/>
                      <a:round/>
                      <a:headEnd type="none" w="med" len="med"/>
                      <a:tailEnd type="none" w="med" len="med"/>
                    </a:lnT>
                    <a:lnB w="12700" cap="flat" cmpd="sng" algn="ctr">
                      <a:solidFill>
                        <a:srgbClr val="CFCAC1"/>
                      </a:solidFill>
                      <a:prstDash val="solid"/>
                      <a:round/>
                      <a:headEnd type="none" w="med" len="med"/>
                      <a:tailEnd type="none" w="med" len="med"/>
                    </a:lnB>
                    <a:solidFill>
                      <a:srgbClr val="1A1917"/>
                    </a:solidFill>
                  </a:tcPr>
                </a:tc>
                <a:extLst>
                  <a:ext uri="{0D108BD9-81ED-4DB2-BD59-A6C34878D82A}">
                    <a16:rowId xmlns:a16="http://schemas.microsoft.com/office/drawing/2014/main" val="10000"/>
                  </a:ext>
                </a:extLst>
              </a:tr>
              <a:tr h="1038100">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1. Fetal monitoring</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NICE NG229 (2022) sets fetal-monitoring and review expectations in labour</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Missed monitoring and delayed assessment reported across reviewed cases (Ockenden, 2022)</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Guidance existed; consistent practice did not</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1"/>
                  </a:ext>
                </a:extLst>
              </a:tr>
              <a:tr h="1265007">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2. Continuous risk assessment</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NICE NG235 (2023) stresses continuous risk assessment and renewed clinical review</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B42318"/>
                          </a:solidFill>
                          <a:latin typeface="Newsreader" pitchFamily="34" charset="0"/>
                          <a:ea typeface="Newsreader" pitchFamily="34" charset="-122"/>
                          <a:cs typeface="Newsreader" pitchFamily="34" charset="-120"/>
                        </a:rPr>
                        <a:t>25%</a:t>
                      </a:r>
                      <a:r>
                        <a:rPr lang="en-US" sz="1550" dirty="0">
                          <a:solidFill>
                            <a:srgbClr val="1A1917"/>
                          </a:solidFill>
                          <a:latin typeface="Newsreader" pitchFamily="34" charset="0"/>
                          <a:ea typeface="Newsreader" pitchFamily="34" charset="-122"/>
                          <a:cs typeface="Newsreader" pitchFamily="34" charset="-120"/>
                        </a:rPr>
                        <a:t> of 498 stillbirths showed significant or major care concerns (Ockenden, 2022)</a:t>
                      </a:r>
                      <a:endParaRPr lang="en-US" sz="290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Risk was not reassessed as labour changed</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2"/>
                  </a:ext>
                </a:extLst>
              </a:tr>
              <a:tr h="1524260">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3. Incident response and learning</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NHS Patient Safety Incident Response Framework (2022): system-focused, family-involved review</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Investigations cursory, non-multidisciplinary or absent; </a:t>
                      </a:r>
                      <a:r>
                        <a:rPr lang="en-US" sz="1550" dirty="0">
                          <a:solidFill>
                            <a:srgbClr val="B42318"/>
                          </a:solidFill>
                          <a:latin typeface="Newsreader" pitchFamily="34" charset="0"/>
                          <a:ea typeface="Newsreader" pitchFamily="34" charset="-122"/>
                          <a:cs typeface="Newsreader" pitchFamily="34" charset="-120"/>
                        </a:rPr>
                        <a:t>27.9%</a:t>
                      </a:r>
                      <a:r>
                        <a:rPr lang="en-US" sz="1550" dirty="0">
                          <a:solidFill>
                            <a:srgbClr val="1A1917"/>
                          </a:solidFill>
                          <a:latin typeface="Newsreader" pitchFamily="34" charset="0"/>
                          <a:ea typeface="Newsreader" pitchFamily="34" charset="-122"/>
                          <a:cs typeface="Newsreader" pitchFamily="34" charset="-120"/>
                        </a:rPr>
                        <a:t> of incidents had significant/major concerns (Ockenden, 2022)</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Learning loops failed, so harm recurred</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CFCAC1"/>
                      </a:solidFill>
                      <a:prstDash val="solid"/>
                      <a:round/>
                      <a:headEnd type="none" w="med" len="med"/>
                      <a:tailEnd type="none" w="med" len="med"/>
                    </a:lnB>
                  </a:tcPr>
                </a:tc>
                <a:extLst>
                  <a:ext uri="{0D108BD9-81ED-4DB2-BD59-A6C34878D82A}">
                    <a16:rowId xmlns:a16="http://schemas.microsoft.com/office/drawing/2014/main" val="10003"/>
                  </a:ext>
                </a:extLst>
              </a:tr>
              <a:tr h="1258658">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4. Perinatal mortality reduction</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Saving Babies' Lives care bundle v3.2 (NHS England, 2025)</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tc>
                  <a:txBody>
                    <a:bodyPr/>
                    <a:lstStyle/>
                    <a:p>
                      <a:pPr marL="0" indent="0" algn="l">
                        <a:buNone/>
                      </a:pPr>
                      <a:r>
                        <a:rPr lang="en-US" sz="1550" dirty="0">
                          <a:solidFill>
                            <a:srgbClr val="B42318"/>
                          </a:solidFill>
                          <a:latin typeface="Newsreader" pitchFamily="34" charset="0"/>
                          <a:ea typeface="Newsreader" pitchFamily="34" charset="-122"/>
                          <a:cs typeface="Newsreader" pitchFamily="34" charset="-120"/>
                        </a:rPr>
                        <a:t>48%</a:t>
                      </a:r>
                      <a:r>
                        <a:rPr lang="en-US" sz="1550" dirty="0">
                          <a:solidFill>
                            <a:srgbClr val="1A1917"/>
                          </a:solidFill>
                          <a:latin typeface="Newsreader" pitchFamily="34" charset="0"/>
                          <a:ea typeface="Newsreader" pitchFamily="34" charset="-122"/>
                          <a:cs typeface="Newsreader" pitchFamily="34" charset="-120"/>
                        </a:rPr>
                        <a:t> of inspected maternity sites rated below good nationally (CQC, 2024)</a:t>
                      </a:r>
                      <a:endParaRPr lang="en-US" sz="290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tc>
                  <a:txBody>
                    <a:bodyPr/>
                    <a:lstStyle/>
                    <a:p>
                      <a:pPr marL="0" indent="0" algn="l">
                        <a:buNone/>
                      </a:pPr>
                      <a:r>
                        <a:rPr lang="en-US" sz="1550" dirty="0">
                          <a:solidFill>
                            <a:srgbClr val="1A1917"/>
                          </a:solidFill>
                          <a:latin typeface="Newsreader" pitchFamily="34" charset="0"/>
                          <a:ea typeface="Newsreader" pitchFamily="34" charset="-122"/>
                          <a:cs typeface="Newsreader" pitchFamily="34" charset="-120"/>
                        </a:rPr>
                        <a:t>Trust gap mirrors a wider national shortfall</a:t>
                      </a:r>
                      <a:endParaRPr lang="en-US" sz="1550" dirty="0">
                        <a:latin typeface="Newsreader" charset="0"/>
                        <a:ea typeface="Newsreader" charset="0"/>
                        <a:cs typeface="Newsreader" charset="0"/>
                      </a:endParaRPr>
                    </a:p>
                  </a:txBody>
                  <a:tcPr marL="88898" marR="88898" marT="126997" marB="126997" anchor="ctr">
                    <a:lnL w="12700" cap="flat" cmpd="sng" algn="ctr">
                      <a:solidFill>
                        <a:srgbClr val="F4F2EC"/>
                      </a:solidFill>
                      <a:prstDash val="solid"/>
                      <a:round/>
                      <a:headEnd type="none" w="med" len="med"/>
                      <a:tailEnd type="none" w="med" len="med"/>
                    </a:lnL>
                    <a:lnR w="12700" cap="flat" cmpd="sng" algn="ctr">
                      <a:solidFill>
                        <a:srgbClr val="F4F2EC"/>
                      </a:solidFill>
                      <a:prstDash val="solid"/>
                      <a:round/>
                      <a:headEnd type="none" w="med" len="med"/>
                      <a:tailEnd type="none" w="med" len="med"/>
                    </a:lnR>
                    <a:lnT w="12700" cap="flat" cmpd="sng" algn="ctr">
                      <a:solidFill>
                        <a:srgbClr val="CFCAC1"/>
                      </a:solidFill>
                      <a:prstDash val="solid"/>
                      <a:round/>
                      <a:headEnd type="none" w="med" len="med"/>
                      <a:tailEnd type="none" w="med" len="med"/>
                    </a:lnT>
                    <a:lnB w="12700" cap="flat" cmpd="sng" algn="ctr">
                      <a:solidFill>
                        <a:srgbClr val="F4F2EC"/>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2EC"/>
        </a:solidFill>
        <a:effectLst/>
      </p:bgPr>
    </p:bg>
    <p:spTree>
      <p:nvGrpSpPr>
        <p:cNvPr id="1" name=""/>
        <p:cNvGrpSpPr/>
        <p:nvPr/>
      </p:nvGrpSpPr>
      <p:grpSpPr>
        <a:xfrm>
          <a:off x="0" y="0"/>
          <a:ext cx="0" cy="0"/>
          <a:chOff x="0" y="0"/>
          <a:chExt cx="0" cy="0"/>
        </a:xfrm>
      </p:grpSpPr>
      <p:sp>
        <p:nvSpPr>
          <p:cNvPr id="2" name="Text 0"/>
          <p:cNvSpPr/>
          <p:nvPr/>
        </p:nvSpPr>
        <p:spPr>
          <a:xfrm>
            <a:off x="11819634" y="125909"/>
            <a:ext cx="372061" cy="179983"/>
          </a:xfrm>
          <a:prstGeom prst="rect">
            <a:avLst/>
          </a:prstGeom>
          <a:noFill/>
          <a:ln/>
        </p:spPr>
        <p:txBody>
          <a:bodyPr wrap="none" lIns="0" tIns="0" rIns="0" bIns="0" rtlCol="0" anchor="ctr"/>
          <a:lstStyle/>
          <a:p>
            <a:pPr marL="0" indent="0" algn="l">
              <a:lnSpc>
                <a:spcPct val="113000"/>
              </a:lnSpc>
              <a:buNone/>
            </a:pPr>
            <a:r>
              <a:rPr lang="en-US" sz="1050" kern="100" spc="126" dirty="0">
                <a:solidFill>
                  <a:srgbClr val="66615A"/>
                </a:solidFill>
                <a:latin typeface="Hanken Grotesk" pitchFamily="34" charset="0"/>
                <a:ea typeface="Hanken Grotesk" pitchFamily="34" charset="-122"/>
                <a:cs typeface="Hanken Grotesk" pitchFamily="34" charset="-120"/>
              </a:rPr>
              <a:t>06</a:t>
            </a:r>
            <a:endParaRPr lang="en-US" sz="1050" dirty="0"/>
          </a:p>
        </p:txBody>
      </p:sp>
      <p:sp>
        <p:nvSpPr>
          <p:cNvPr id="3" name="Shape 1"/>
          <p:cNvSpPr/>
          <p:nvPr/>
        </p:nvSpPr>
        <p:spPr>
          <a:xfrm>
            <a:off x="0" y="422275"/>
            <a:ext cx="12191695" cy="9525"/>
          </a:xfrm>
          <a:prstGeom prst="rect">
            <a:avLst/>
          </a:prstGeom>
          <a:solidFill>
            <a:srgbClr val="F4F2EC">
              <a:alpha val="20000"/>
            </a:srgbClr>
          </a:solidFill>
          <a:ln/>
        </p:spPr>
      </p:sp>
      <p:sp>
        <p:nvSpPr>
          <p:cNvPr id="4" name="Shape 2"/>
          <p:cNvSpPr/>
          <p:nvPr/>
        </p:nvSpPr>
        <p:spPr>
          <a:xfrm>
            <a:off x="507888" y="425450"/>
            <a:ext cx="11175621" cy="6350"/>
          </a:xfrm>
          <a:prstGeom prst="rect">
            <a:avLst/>
          </a:prstGeom>
          <a:solidFill>
            <a:srgbClr val="1A1917"/>
          </a:solidFill>
          <a:ln/>
        </p:spPr>
      </p:sp>
      <p:sp>
        <p:nvSpPr>
          <p:cNvPr id="5" name="Text 3"/>
          <p:cNvSpPr/>
          <p:nvPr/>
        </p:nvSpPr>
        <p:spPr>
          <a:xfrm>
            <a:off x="507987" y="736600"/>
            <a:ext cx="4190895" cy="822920"/>
          </a:xfrm>
          <a:prstGeom prst="rect">
            <a:avLst/>
          </a:prstGeom>
          <a:noFill/>
          <a:ln/>
        </p:spPr>
        <p:txBody>
          <a:bodyPr wrap="square" lIns="0" tIns="0" rIns="0" bIns="0" rtlCol="0" anchor="t">
            <a:normAutofit/>
          </a:bodyPr>
          <a:lstStyle/>
          <a:p>
            <a:pPr marL="0" indent="0" algn="l">
              <a:lnSpc>
                <a:spcPct val="90000"/>
              </a:lnSpc>
              <a:buNone/>
            </a:pPr>
            <a:r>
              <a:rPr lang="en-US" sz="3000" kern="100" spc="-15" dirty="0">
                <a:solidFill>
                  <a:srgbClr val="1A1917"/>
                </a:solidFill>
                <a:latin typeface="Newsreader Light" pitchFamily="34" charset="0"/>
                <a:ea typeface="Newsreader Light" pitchFamily="34" charset="-122"/>
                <a:cs typeface="Newsreader Light" pitchFamily="34" charset="-120"/>
              </a:rPr>
              <a:t>Why the holes aligned: critical discussion</a:t>
            </a:r>
            <a:endParaRPr lang="en-US" sz="3000" dirty="0"/>
          </a:p>
        </p:txBody>
      </p:sp>
      <p:pic>
        <p:nvPicPr>
          <p:cNvPr id="6" name="Image 0" descr="preencoded.png"/>
          <p:cNvPicPr>
            <a:picLocks noChangeAspect="1"/>
          </p:cNvPicPr>
          <p:nvPr/>
        </p:nvPicPr>
        <p:blipFill>
          <a:blip r:embed="rId3"/>
          <a:stretch>
            <a:fillRect/>
          </a:stretch>
        </p:blipFill>
        <p:spPr>
          <a:xfrm>
            <a:off x="507987" y="1559520"/>
            <a:ext cx="4190895" cy="2987080"/>
          </a:xfrm>
          <a:prstGeom prst="rect">
            <a:avLst/>
          </a:prstGeom>
        </p:spPr>
      </p:pic>
      <p:sp>
        <p:nvSpPr>
          <p:cNvPr id="7" name="Text 4"/>
          <p:cNvSpPr/>
          <p:nvPr/>
        </p:nvSpPr>
        <p:spPr>
          <a:xfrm>
            <a:off x="507987" y="4775200"/>
            <a:ext cx="4190895" cy="1651000"/>
          </a:xfrm>
          <a:prstGeom prst="rect">
            <a:avLst/>
          </a:prstGeom>
          <a:noFill/>
          <a:ln/>
        </p:spPr>
        <p:txBody>
          <a:bodyPr wrap="square" lIns="0" tIns="0" rIns="0" bIns="0" rtlCol="0" anchor="t">
            <a:normAutofit/>
          </a:bodyPr>
          <a:lstStyle/>
          <a:p>
            <a:pPr marL="0" indent="0" algn="l">
              <a:lnSpc>
                <a:spcPct val="104000"/>
              </a:lnSpc>
              <a:buNone/>
            </a:pPr>
            <a:r>
              <a:rPr lang="en-US" sz="2600" kern="100" spc="-13" dirty="0">
                <a:solidFill>
                  <a:srgbClr val="1A1917"/>
                </a:solidFill>
                <a:latin typeface="Newsreader Light" pitchFamily="34" charset="0"/>
                <a:ea typeface="Newsreader Light" pitchFamily="34" charset="-122"/>
                <a:cs typeface="Newsreader Light" pitchFamily="34" charset="-120"/>
              </a:rPr>
              <a:t>Policy existed. Implementation, monitoring and accountability were the weak layers.</a:t>
            </a:r>
            <a:endParaRPr lang="en-US" sz="2600" dirty="0"/>
          </a:p>
        </p:txBody>
      </p:sp>
      <p:sp>
        <p:nvSpPr>
          <p:cNvPr id="8" name="Text 5"/>
          <p:cNvSpPr/>
          <p:nvPr/>
        </p:nvSpPr>
        <p:spPr>
          <a:xfrm>
            <a:off x="5054474" y="912316"/>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01</a:t>
            </a:r>
            <a:endParaRPr lang="en-US" sz="1050" dirty="0"/>
          </a:p>
        </p:txBody>
      </p:sp>
      <p:sp>
        <p:nvSpPr>
          <p:cNvPr id="9" name="Text 6"/>
          <p:cNvSpPr/>
          <p:nvPr/>
        </p:nvSpPr>
        <p:spPr>
          <a:xfrm>
            <a:off x="5332577" y="889000"/>
            <a:ext cx="6351131" cy="548481"/>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Latent conditions (staffing, leadership instability, weak board oversight) created holes long before any single birth</a:t>
            </a:r>
            <a:endParaRPr lang="en-US" sz="1600" dirty="0"/>
          </a:p>
        </p:txBody>
      </p:sp>
      <p:sp>
        <p:nvSpPr>
          <p:cNvPr id="10" name="Text 7"/>
          <p:cNvSpPr/>
          <p:nvPr/>
        </p:nvSpPr>
        <p:spPr>
          <a:xfrm>
            <a:off x="5054474" y="2105025"/>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02</a:t>
            </a:r>
            <a:endParaRPr lang="en-US" sz="1050" dirty="0"/>
          </a:p>
        </p:txBody>
      </p:sp>
      <p:sp>
        <p:nvSpPr>
          <p:cNvPr id="11" name="Text 8"/>
          <p:cNvSpPr/>
          <p:nvPr/>
        </p:nvSpPr>
        <p:spPr>
          <a:xfrm>
            <a:off x="5332577" y="2081709"/>
            <a:ext cx="6351131" cy="274241"/>
          </a:xfrm>
          <a:prstGeom prst="rect">
            <a:avLst/>
          </a:prstGeom>
          <a:noFill/>
          <a:ln/>
        </p:spPr>
        <p:txBody>
          <a:bodyPr wrap="none" lIns="0" tIns="0" rIns="0" bIns="0" rtlCol="0" anchor="t"/>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Active failures in monitoring and escalation then passed through them</a:t>
            </a:r>
            <a:endParaRPr lang="en-US" sz="1600" dirty="0"/>
          </a:p>
        </p:txBody>
      </p:sp>
      <p:sp>
        <p:nvSpPr>
          <p:cNvPr id="12" name="Text 9"/>
          <p:cNvSpPr/>
          <p:nvPr/>
        </p:nvSpPr>
        <p:spPr>
          <a:xfrm>
            <a:off x="5054474" y="3023493"/>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03</a:t>
            </a:r>
            <a:endParaRPr lang="en-US" sz="1050" dirty="0"/>
          </a:p>
        </p:txBody>
      </p:sp>
      <p:sp>
        <p:nvSpPr>
          <p:cNvPr id="13" name="Text 10"/>
          <p:cNvSpPr/>
          <p:nvPr/>
        </p:nvSpPr>
        <p:spPr>
          <a:xfrm>
            <a:off x="5332577" y="3000177"/>
            <a:ext cx="6351131" cy="548481"/>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Staffing shortages mattered but did not explain every failure; earlier external reviews reassured despite recurring concerns</a:t>
            </a:r>
            <a:endParaRPr lang="en-US" sz="1600" dirty="0"/>
          </a:p>
        </p:txBody>
      </p:sp>
      <p:sp>
        <p:nvSpPr>
          <p:cNvPr id="14" name="Text 11"/>
          <p:cNvSpPr/>
          <p:nvPr/>
        </p:nvSpPr>
        <p:spPr>
          <a:xfrm>
            <a:off x="5054474" y="4216301"/>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04</a:t>
            </a:r>
            <a:endParaRPr lang="en-US" sz="1050" dirty="0"/>
          </a:p>
        </p:txBody>
      </p:sp>
      <p:sp>
        <p:nvSpPr>
          <p:cNvPr id="15" name="Text 12"/>
          <p:cNvSpPr/>
          <p:nvPr/>
        </p:nvSpPr>
        <p:spPr>
          <a:xfrm>
            <a:off x="5332577" y="4192984"/>
            <a:ext cx="6351131" cy="548481"/>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The benchmark gap shows policy existed, but implementation, monitoring and accountability were the weak layers</a:t>
            </a:r>
            <a:endParaRPr lang="en-US" sz="1600" dirty="0"/>
          </a:p>
        </p:txBody>
      </p:sp>
      <p:sp>
        <p:nvSpPr>
          <p:cNvPr id="16" name="Text 13"/>
          <p:cNvSpPr/>
          <p:nvPr/>
        </p:nvSpPr>
        <p:spPr>
          <a:xfrm>
            <a:off x="5054474" y="5409109"/>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05</a:t>
            </a:r>
            <a:endParaRPr lang="en-US" sz="1050" dirty="0"/>
          </a:p>
        </p:txBody>
      </p:sp>
      <p:sp>
        <p:nvSpPr>
          <p:cNvPr id="17" name="Text 14"/>
          <p:cNvSpPr/>
          <p:nvPr/>
        </p:nvSpPr>
        <p:spPr>
          <a:xfrm>
            <a:off x="5332577" y="5385792"/>
            <a:ext cx="6351131" cy="548481"/>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Model limitation: retrospective review shows patterns, not every causal link</a:t>
            </a:r>
            <a:endParaRPr lang="en-US" sz="1600" dirty="0"/>
          </a:p>
        </p:txBody>
      </p:sp>
      <p:sp>
        <p:nvSpPr>
          <p:cNvPr id="18" name="Shape 15"/>
          <p:cNvSpPr/>
          <p:nvPr/>
        </p:nvSpPr>
        <p:spPr>
          <a:xfrm>
            <a:off x="4870328" y="431800"/>
            <a:ext cx="12700" cy="6426200"/>
          </a:xfrm>
          <a:prstGeom prst="rect">
            <a:avLst/>
          </a:prstGeom>
          <a:solidFill>
            <a:srgbClr val="CFCAC1"/>
          </a:solidFill>
          <a:ln/>
        </p:spPr>
      </p:sp>
      <p:sp>
        <p:nvSpPr>
          <p:cNvPr id="19" name="Shape 16"/>
          <p:cNvSpPr/>
          <p:nvPr/>
        </p:nvSpPr>
        <p:spPr>
          <a:xfrm>
            <a:off x="5054474" y="1922959"/>
            <a:ext cx="6629234" cy="12700"/>
          </a:xfrm>
          <a:prstGeom prst="rect">
            <a:avLst/>
          </a:prstGeom>
          <a:solidFill>
            <a:srgbClr val="1A1917"/>
          </a:solidFill>
          <a:ln/>
        </p:spPr>
      </p:sp>
      <p:sp>
        <p:nvSpPr>
          <p:cNvPr id="20" name="Shape 17"/>
          <p:cNvSpPr/>
          <p:nvPr/>
        </p:nvSpPr>
        <p:spPr>
          <a:xfrm>
            <a:off x="5054474" y="2841427"/>
            <a:ext cx="6629234" cy="12700"/>
          </a:xfrm>
          <a:prstGeom prst="rect">
            <a:avLst/>
          </a:prstGeom>
          <a:solidFill>
            <a:srgbClr val="1A1917"/>
          </a:solidFill>
          <a:ln/>
        </p:spPr>
      </p:sp>
      <p:sp>
        <p:nvSpPr>
          <p:cNvPr id="21" name="Shape 18"/>
          <p:cNvSpPr/>
          <p:nvPr/>
        </p:nvSpPr>
        <p:spPr>
          <a:xfrm>
            <a:off x="5054474" y="4034234"/>
            <a:ext cx="6629234" cy="12700"/>
          </a:xfrm>
          <a:prstGeom prst="rect">
            <a:avLst/>
          </a:prstGeom>
          <a:solidFill>
            <a:srgbClr val="1A1917"/>
          </a:solidFill>
          <a:ln/>
        </p:spPr>
      </p:sp>
      <p:sp>
        <p:nvSpPr>
          <p:cNvPr id="22" name="Shape 19"/>
          <p:cNvSpPr/>
          <p:nvPr/>
        </p:nvSpPr>
        <p:spPr>
          <a:xfrm>
            <a:off x="5054474" y="5227042"/>
            <a:ext cx="6629234" cy="12700"/>
          </a:xfrm>
          <a:prstGeom prst="rect">
            <a:avLst/>
          </a:prstGeom>
          <a:solidFill>
            <a:srgbClr val="1A1917"/>
          </a:solidFill>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2EC"/>
        </a:solidFill>
        <a:effectLst/>
      </p:bgPr>
    </p:bg>
    <p:spTree>
      <p:nvGrpSpPr>
        <p:cNvPr id="1" name=""/>
        <p:cNvGrpSpPr/>
        <p:nvPr/>
      </p:nvGrpSpPr>
      <p:grpSpPr>
        <a:xfrm>
          <a:off x="0" y="0"/>
          <a:ext cx="0" cy="0"/>
          <a:chOff x="0" y="0"/>
          <a:chExt cx="0" cy="0"/>
        </a:xfrm>
      </p:grpSpPr>
      <p:sp>
        <p:nvSpPr>
          <p:cNvPr id="2" name="Text 0"/>
          <p:cNvSpPr/>
          <p:nvPr/>
        </p:nvSpPr>
        <p:spPr>
          <a:xfrm>
            <a:off x="11819634" y="125909"/>
            <a:ext cx="372061" cy="179983"/>
          </a:xfrm>
          <a:prstGeom prst="rect">
            <a:avLst/>
          </a:prstGeom>
          <a:noFill/>
          <a:ln/>
        </p:spPr>
        <p:txBody>
          <a:bodyPr wrap="none" lIns="0" tIns="0" rIns="0" bIns="0" rtlCol="0" anchor="ctr"/>
          <a:lstStyle/>
          <a:p>
            <a:pPr marL="0" indent="0" algn="l">
              <a:lnSpc>
                <a:spcPct val="113000"/>
              </a:lnSpc>
              <a:buNone/>
            </a:pPr>
            <a:r>
              <a:rPr lang="en-US" sz="1050" kern="100" spc="126" dirty="0">
                <a:solidFill>
                  <a:srgbClr val="66615A"/>
                </a:solidFill>
                <a:latin typeface="Hanken Grotesk" pitchFamily="34" charset="0"/>
                <a:ea typeface="Hanken Grotesk" pitchFamily="34" charset="-122"/>
                <a:cs typeface="Hanken Grotesk" pitchFamily="34" charset="-120"/>
              </a:rPr>
              <a:t>07</a:t>
            </a:r>
            <a:endParaRPr lang="en-US" sz="1050" dirty="0"/>
          </a:p>
        </p:txBody>
      </p:sp>
      <p:sp>
        <p:nvSpPr>
          <p:cNvPr id="3" name="Shape 1"/>
          <p:cNvSpPr/>
          <p:nvPr/>
        </p:nvSpPr>
        <p:spPr>
          <a:xfrm>
            <a:off x="0" y="422275"/>
            <a:ext cx="12191695" cy="9525"/>
          </a:xfrm>
          <a:prstGeom prst="rect">
            <a:avLst/>
          </a:prstGeom>
          <a:solidFill>
            <a:srgbClr val="F4F2EC">
              <a:alpha val="20000"/>
            </a:srgbClr>
          </a:solidFill>
          <a:ln/>
        </p:spPr>
      </p:sp>
      <p:sp>
        <p:nvSpPr>
          <p:cNvPr id="4" name="Shape 2"/>
          <p:cNvSpPr/>
          <p:nvPr/>
        </p:nvSpPr>
        <p:spPr>
          <a:xfrm>
            <a:off x="507888" y="425450"/>
            <a:ext cx="11175621" cy="6350"/>
          </a:xfrm>
          <a:prstGeom prst="rect">
            <a:avLst/>
          </a:prstGeom>
          <a:solidFill>
            <a:srgbClr val="1A1917"/>
          </a:solidFill>
          <a:ln/>
        </p:spPr>
      </p:sp>
      <p:sp>
        <p:nvSpPr>
          <p:cNvPr id="5" name="Text 3"/>
          <p:cNvSpPr/>
          <p:nvPr/>
        </p:nvSpPr>
        <p:spPr>
          <a:xfrm>
            <a:off x="507987" y="736600"/>
            <a:ext cx="5410065" cy="1234380"/>
          </a:xfrm>
          <a:prstGeom prst="rect">
            <a:avLst/>
          </a:prstGeom>
          <a:noFill/>
          <a:ln/>
        </p:spPr>
        <p:txBody>
          <a:bodyPr wrap="square" lIns="0" tIns="0" rIns="0" bIns="0" rtlCol="0" anchor="t">
            <a:normAutofit/>
          </a:bodyPr>
          <a:lstStyle/>
          <a:p>
            <a:pPr marL="0" indent="0" algn="l">
              <a:lnSpc>
                <a:spcPct val="90000"/>
              </a:lnSpc>
              <a:buNone/>
            </a:pPr>
            <a:r>
              <a:rPr lang="en-US" sz="3000" kern="100" spc="-15" dirty="0">
                <a:solidFill>
                  <a:srgbClr val="1A1917"/>
                </a:solidFill>
                <a:latin typeface="Newsreader Light" pitchFamily="34" charset="0"/>
                <a:ea typeface="Newsreader Light" pitchFamily="34" charset="-122"/>
                <a:cs typeface="Newsreader Light" pitchFamily="34" charset="-120"/>
              </a:rPr>
              <a:t>Closing the holes: recommendations and key learning</a:t>
            </a:r>
            <a:endParaRPr lang="en-US" sz="3000" dirty="0"/>
          </a:p>
        </p:txBody>
      </p:sp>
      <p:pic>
        <p:nvPicPr>
          <p:cNvPr id="6" name="Image 0" descr="preencoded.png"/>
          <p:cNvPicPr>
            <a:picLocks noChangeAspect="1"/>
          </p:cNvPicPr>
          <p:nvPr/>
        </p:nvPicPr>
        <p:blipFill>
          <a:blip r:embed="rId3"/>
          <a:stretch>
            <a:fillRect/>
          </a:stretch>
        </p:blipFill>
        <p:spPr>
          <a:xfrm>
            <a:off x="507987" y="2199580"/>
            <a:ext cx="5410065" cy="3238500"/>
          </a:xfrm>
          <a:prstGeom prst="rect">
            <a:avLst/>
          </a:prstGeom>
        </p:spPr>
      </p:pic>
      <p:sp>
        <p:nvSpPr>
          <p:cNvPr id="7" name="Shape 4"/>
          <p:cNvSpPr/>
          <p:nvPr/>
        </p:nvSpPr>
        <p:spPr>
          <a:xfrm>
            <a:off x="507987" y="5715893"/>
            <a:ext cx="44449" cy="31651"/>
          </a:xfrm>
          <a:prstGeom prst="roundRect">
            <a:avLst>
              <a:gd name="adj" fmla="val 49998"/>
            </a:avLst>
          </a:prstGeom>
          <a:solidFill>
            <a:srgbClr val="A7B9C4"/>
          </a:solidFill>
          <a:ln/>
        </p:spPr>
      </p:sp>
      <p:sp>
        <p:nvSpPr>
          <p:cNvPr id="8" name="Text 5"/>
          <p:cNvSpPr/>
          <p:nvPr/>
        </p:nvSpPr>
        <p:spPr>
          <a:xfrm>
            <a:off x="507987" y="6025455"/>
            <a:ext cx="5410065" cy="825500"/>
          </a:xfrm>
          <a:prstGeom prst="rect">
            <a:avLst/>
          </a:prstGeom>
          <a:noFill/>
          <a:ln/>
        </p:spPr>
        <p:txBody>
          <a:bodyPr wrap="square" lIns="0" tIns="0" rIns="0" bIns="0" rtlCol="0" anchor="t">
            <a:normAutofit/>
          </a:bodyPr>
          <a:lstStyle/>
          <a:p>
            <a:pPr marL="0" indent="0" algn="l">
              <a:lnSpc>
                <a:spcPct val="104000"/>
              </a:lnSpc>
              <a:buNone/>
            </a:pPr>
            <a:r>
              <a:rPr lang="en-US" sz="2600" kern="100" spc="-13" dirty="0">
                <a:solidFill>
                  <a:srgbClr val="1A1917"/>
                </a:solidFill>
                <a:latin typeface="Newsreader Light" pitchFamily="34" charset="0"/>
                <a:ea typeface="Newsreader Light" pitchFamily="34" charset="-122"/>
                <a:cs typeface="Newsreader Light" pitchFamily="34" charset="-120"/>
              </a:rPr>
              <a:t>Key learning: strengthen every slice, so no single gap becomes harm.</a:t>
            </a:r>
            <a:endParaRPr lang="en-US" sz="2600" dirty="0"/>
          </a:p>
        </p:txBody>
      </p:sp>
      <p:sp>
        <p:nvSpPr>
          <p:cNvPr id="9" name="Text 6"/>
          <p:cNvSpPr/>
          <p:nvPr/>
        </p:nvSpPr>
        <p:spPr>
          <a:xfrm>
            <a:off x="6781630" y="736600"/>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01</a:t>
            </a:r>
            <a:endParaRPr lang="en-US" sz="1050" dirty="0"/>
          </a:p>
        </p:txBody>
      </p:sp>
      <p:sp>
        <p:nvSpPr>
          <p:cNvPr id="10" name="Shape 7"/>
          <p:cNvSpPr/>
          <p:nvPr/>
        </p:nvSpPr>
        <p:spPr>
          <a:xfrm>
            <a:off x="6781630" y="951111"/>
            <a:ext cx="1536562" cy="6350"/>
          </a:xfrm>
          <a:prstGeom prst="rect">
            <a:avLst/>
          </a:prstGeom>
          <a:solidFill>
            <a:srgbClr val="1A1917"/>
          </a:solidFill>
          <a:ln/>
        </p:spPr>
      </p:sp>
      <p:sp>
        <p:nvSpPr>
          <p:cNvPr id="11" name="Text 8"/>
          <p:cNvSpPr/>
          <p:nvPr/>
        </p:nvSpPr>
        <p:spPr>
          <a:xfrm>
            <a:off x="6781630" y="1079401"/>
            <a:ext cx="1536662" cy="1096963"/>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Board actions with named owners, deadlines and evidence</a:t>
            </a:r>
            <a:endParaRPr lang="en-US" sz="1600" dirty="0"/>
          </a:p>
        </p:txBody>
      </p:sp>
      <p:sp>
        <p:nvSpPr>
          <p:cNvPr id="12" name="Text 9"/>
          <p:cNvSpPr/>
          <p:nvPr/>
        </p:nvSpPr>
        <p:spPr>
          <a:xfrm>
            <a:off x="9639059" y="736600"/>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02</a:t>
            </a:r>
            <a:endParaRPr lang="en-US" sz="1050" dirty="0"/>
          </a:p>
        </p:txBody>
      </p:sp>
      <p:sp>
        <p:nvSpPr>
          <p:cNvPr id="13" name="Shape 10"/>
          <p:cNvSpPr/>
          <p:nvPr/>
        </p:nvSpPr>
        <p:spPr>
          <a:xfrm>
            <a:off x="9639059" y="951111"/>
            <a:ext cx="1536562" cy="6350"/>
          </a:xfrm>
          <a:prstGeom prst="rect">
            <a:avLst/>
          </a:prstGeom>
          <a:solidFill>
            <a:srgbClr val="1A1917"/>
          </a:solidFill>
          <a:ln/>
        </p:spPr>
      </p:sp>
      <p:sp>
        <p:nvSpPr>
          <p:cNvPr id="14" name="Text 11"/>
          <p:cNvSpPr/>
          <p:nvPr/>
        </p:nvSpPr>
        <p:spPr>
          <a:xfrm>
            <a:off x="9639059" y="1079401"/>
            <a:ext cx="1536662" cy="1096963"/>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Protect staffing, training, senior support and clear escalation routes</a:t>
            </a:r>
            <a:endParaRPr lang="en-US" sz="1600" dirty="0"/>
          </a:p>
        </p:txBody>
      </p:sp>
      <p:sp>
        <p:nvSpPr>
          <p:cNvPr id="15" name="Text 12"/>
          <p:cNvSpPr/>
          <p:nvPr/>
        </p:nvSpPr>
        <p:spPr>
          <a:xfrm>
            <a:off x="6781630" y="3733800"/>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03</a:t>
            </a:r>
            <a:endParaRPr lang="en-US" sz="1050" dirty="0"/>
          </a:p>
        </p:txBody>
      </p:sp>
      <p:sp>
        <p:nvSpPr>
          <p:cNvPr id="16" name="Shape 13"/>
          <p:cNvSpPr/>
          <p:nvPr/>
        </p:nvSpPr>
        <p:spPr>
          <a:xfrm>
            <a:off x="6781630" y="3948311"/>
            <a:ext cx="1536562" cy="6350"/>
          </a:xfrm>
          <a:prstGeom prst="rect">
            <a:avLst/>
          </a:prstGeom>
          <a:solidFill>
            <a:srgbClr val="1A1917"/>
          </a:solidFill>
          <a:ln/>
        </p:spPr>
      </p:sp>
      <p:sp>
        <p:nvSpPr>
          <p:cNvPr id="17" name="Text 14"/>
          <p:cNvSpPr/>
          <p:nvPr/>
        </p:nvSpPr>
        <p:spPr>
          <a:xfrm>
            <a:off x="6781630" y="4076601"/>
            <a:ext cx="1536662" cy="1371203"/>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Multidisciplinary, PSIRF-style reviews that involve affected families</a:t>
            </a:r>
            <a:endParaRPr lang="en-US" sz="1600" dirty="0"/>
          </a:p>
        </p:txBody>
      </p:sp>
      <p:sp>
        <p:nvSpPr>
          <p:cNvPr id="18" name="Text 15"/>
          <p:cNvSpPr/>
          <p:nvPr/>
        </p:nvSpPr>
        <p:spPr>
          <a:xfrm>
            <a:off x="9639059" y="3733800"/>
            <a:ext cx="760691" cy="133350"/>
          </a:xfrm>
          <a:prstGeom prst="rect">
            <a:avLst/>
          </a:prstGeom>
          <a:noFill/>
          <a:ln/>
        </p:spPr>
        <p:txBody>
          <a:bodyPr wrap="none" lIns="0" tIns="0" rIns="0" bIns="0" rtlCol="0" anchor="t"/>
          <a:lstStyle/>
          <a:p>
            <a:pPr marL="0" indent="0" algn="l">
              <a:lnSpc>
                <a:spcPct val="83000"/>
              </a:lnSpc>
              <a:buNone/>
            </a:pPr>
            <a:r>
              <a:rPr lang="en-US" sz="1050" dirty="0">
                <a:solidFill>
                  <a:srgbClr val="66615A"/>
                </a:solidFill>
                <a:latin typeface="Newsreader" pitchFamily="34" charset="0"/>
                <a:ea typeface="Newsreader" pitchFamily="34" charset="-122"/>
                <a:cs typeface="Newsreader" pitchFamily="34" charset="-120"/>
              </a:rPr>
              <a:t>04</a:t>
            </a:r>
            <a:endParaRPr lang="en-US" sz="1050" dirty="0"/>
          </a:p>
        </p:txBody>
      </p:sp>
      <p:sp>
        <p:nvSpPr>
          <p:cNvPr id="19" name="Shape 16"/>
          <p:cNvSpPr/>
          <p:nvPr/>
        </p:nvSpPr>
        <p:spPr>
          <a:xfrm>
            <a:off x="9639059" y="3948311"/>
            <a:ext cx="1536562" cy="6350"/>
          </a:xfrm>
          <a:prstGeom prst="rect">
            <a:avLst/>
          </a:prstGeom>
          <a:solidFill>
            <a:srgbClr val="1A1917"/>
          </a:solidFill>
          <a:ln/>
        </p:spPr>
      </p:sp>
      <p:sp>
        <p:nvSpPr>
          <p:cNvPr id="20" name="Text 17"/>
          <p:cNvSpPr/>
          <p:nvPr/>
        </p:nvSpPr>
        <p:spPr>
          <a:xfrm>
            <a:off x="9639059" y="4076601"/>
            <a:ext cx="1536662" cy="1919684"/>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1A1917"/>
                </a:solidFill>
                <a:latin typeface="Newsreader" pitchFamily="34" charset="0"/>
                <a:ea typeface="Newsreader" pitchFamily="34" charset="-122"/>
                <a:cs typeface="Newsreader" pitchFamily="34" charset="-120"/>
              </a:rPr>
              <a:t>Audit guideline compliance, response times, staffing and family feedback against national benchmarks</a:t>
            </a:r>
            <a:endParaRPr lang="en-US" sz="1600" dirty="0"/>
          </a:p>
        </p:txBody>
      </p:sp>
      <p:sp>
        <p:nvSpPr>
          <p:cNvPr id="21" name="Shape 18"/>
          <p:cNvSpPr/>
          <p:nvPr/>
        </p:nvSpPr>
        <p:spPr>
          <a:xfrm>
            <a:off x="6089498" y="431800"/>
            <a:ext cx="12700" cy="6426200"/>
          </a:xfrm>
          <a:prstGeom prst="rect">
            <a:avLst/>
          </a:prstGeom>
          <a:solidFill>
            <a:srgbClr val="CFCAC1"/>
          </a:solidFill>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2EC"/>
        </a:solidFill>
        <a:effectLst/>
      </p:bgPr>
    </p:bg>
    <p:spTree>
      <p:nvGrpSpPr>
        <p:cNvPr id="1" name=""/>
        <p:cNvGrpSpPr/>
        <p:nvPr/>
      </p:nvGrpSpPr>
      <p:grpSpPr>
        <a:xfrm>
          <a:off x="0" y="0"/>
          <a:ext cx="0" cy="0"/>
          <a:chOff x="0" y="0"/>
          <a:chExt cx="0" cy="0"/>
        </a:xfrm>
      </p:grpSpPr>
      <p:sp>
        <p:nvSpPr>
          <p:cNvPr id="2" name="Text 0"/>
          <p:cNvSpPr/>
          <p:nvPr/>
        </p:nvSpPr>
        <p:spPr>
          <a:xfrm>
            <a:off x="11819634" y="125909"/>
            <a:ext cx="372061" cy="179983"/>
          </a:xfrm>
          <a:prstGeom prst="rect">
            <a:avLst/>
          </a:prstGeom>
          <a:noFill/>
          <a:ln/>
        </p:spPr>
        <p:txBody>
          <a:bodyPr wrap="none" lIns="0" tIns="0" rIns="0" bIns="0" rtlCol="0" anchor="ctr"/>
          <a:lstStyle/>
          <a:p>
            <a:pPr marL="0" indent="0" algn="l">
              <a:lnSpc>
                <a:spcPct val="113000"/>
              </a:lnSpc>
              <a:buNone/>
            </a:pPr>
            <a:r>
              <a:rPr lang="en-US" sz="1050" kern="100" spc="126" dirty="0">
                <a:solidFill>
                  <a:srgbClr val="66615A"/>
                </a:solidFill>
                <a:latin typeface="Hanken Grotesk" pitchFamily="34" charset="0"/>
                <a:ea typeface="Hanken Grotesk" pitchFamily="34" charset="-122"/>
                <a:cs typeface="Hanken Grotesk" pitchFamily="34" charset="-120"/>
              </a:rPr>
              <a:t>08</a:t>
            </a:r>
            <a:endParaRPr lang="en-US" sz="1050" dirty="0"/>
          </a:p>
        </p:txBody>
      </p:sp>
      <p:sp>
        <p:nvSpPr>
          <p:cNvPr id="3" name="Shape 1"/>
          <p:cNvSpPr/>
          <p:nvPr/>
        </p:nvSpPr>
        <p:spPr>
          <a:xfrm>
            <a:off x="0" y="422275"/>
            <a:ext cx="12191695" cy="9525"/>
          </a:xfrm>
          <a:prstGeom prst="rect">
            <a:avLst/>
          </a:prstGeom>
          <a:solidFill>
            <a:srgbClr val="F4F2EC">
              <a:alpha val="20000"/>
            </a:srgbClr>
          </a:solidFill>
          <a:ln/>
        </p:spPr>
      </p:sp>
      <p:sp>
        <p:nvSpPr>
          <p:cNvPr id="4" name="Shape 2"/>
          <p:cNvSpPr/>
          <p:nvPr/>
        </p:nvSpPr>
        <p:spPr>
          <a:xfrm>
            <a:off x="507888" y="425450"/>
            <a:ext cx="11175621" cy="6350"/>
          </a:xfrm>
          <a:prstGeom prst="rect">
            <a:avLst/>
          </a:prstGeom>
          <a:solidFill>
            <a:srgbClr val="1A1917"/>
          </a:solidFill>
          <a:ln/>
        </p:spPr>
      </p:sp>
      <p:sp>
        <p:nvSpPr>
          <p:cNvPr id="5" name="Text 3"/>
          <p:cNvSpPr/>
          <p:nvPr/>
        </p:nvSpPr>
        <p:spPr>
          <a:xfrm>
            <a:off x="507987" y="939800"/>
            <a:ext cx="11175720" cy="411460"/>
          </a:xfrm>
          <a:prstGeom prst="rect">
            <a:avLst/>
          </a:prstGeom>
          <a:noFill/>
          <a:ln/>
        </p:spPr>
        <p:txBody>
          <a:bodyPr wrap="none" lIns="0" tIns="0" rIns="0" bIns="0" rtlCol="0" anchor="t"/>
          <a:lstStyle/>
          <a:p>
            <a:pPr marL="0" indent="0" algn="l">
              <a:lnSpc>
                <a:spcPct val="90000"/>
              </a:lnSpc>
              <a:buNone/>
            </a:pPr>
            <a:r>
              <a:rPr lang="en-US" sz="3000" kern="100" spc="-15" dirty="0">
                <a:solidFill>
                  <a:srgbClr val="1A1917"/>
                </a:solidFill>
                <a:latin typeface="Newsreader Light" pitchFamily="34" charset="0"/>
                <a:ea typeface="Newsreader Light" pitchFamily="34" charset="-122"/>
                <a:cs typeface="Newsreader Light" pitchFamily="34" charset="-120"/>
              </a:rPr>
              <a:t>Reference List</a:t>
            </a:r>
            <a:endParaRPr lang="en-US" sz="3000" dirty="0"/>
          </a:p>
        </p:txBody>
      </p:sp>
      <p:sp>
        <p:nvSpPr>
          <p:cNvPr id="6" name="Text 4"/>
          <p:cNvSpPr/>
          <p:nvPr/>
        </p:nvSpPr>
        <p:spPr>
          <a:xfrm>
            <a:off x="507987" y="1605260"/>
            <a:ext cx="11175720" cy="3525937"/>
          </a:xfrm>
          <a:prstGeom prst="rect">
            <a:avLst/>
          </a:prstGeom>
          <a:noFill/>
          <a:ln/>
        </p:spPr>
        <p:txBody>
          <a:bodyPr wrap="square" lIns="0" tIns="0" rIns="0" bIns="0" rtlCol="0" anchor="t">
            <a:normAutofit/>
          </a:bodyPr>
          <a:lstStyle/>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Berwick, D. (2013) </a:t>
            </a:r>
            <a:r>
              <a:rPr lang="en-US" sz="900" i="1" dirty="0">
                <a:solidFill>
                  <a:srgbClr val="1A1917"/>
                </a:solidFill>
                <a:latin typeface="Newsreader" pitchFamily="34" charset="0"/>
                <a:ea typeface="Newsreader" pitchFamily="34" charset="-122"/>
                <a:cs typeface="Newsreader" pitchFamily="34" charset="-120"/>
              </a:rPr>
              <a:t>A promise to learn – a commitment to act: improving the safety of patients in England</a:t>
            </a:r>
            <a:r>
              <a:rPr lang="en-US" sz="900" dirty="0">
                <a:solidFill>
                  <a:srgbClr val="1A1917"/>
                </a:solidFill>
                <a:latin typeface="Newsreader" pitchFamily="34" charset="0"/>
                <a:ea typeface="Newsreader" pitchFamily="34" charset="-122"/>
                <a:cs typeface="Newsreader" pitchFamily="34" charset="-120"/>
              </a:rPr>
              <a:t>. London: Department of Health. Available at: </a:t>
            </a:r>
            <a:r>
              <a:rPr lang="en-US" sz="900" b="1" u="sng" dirty="0">
                <a:solidFill>
                  <a:srgbClr val="526B7A"/>
                </a:solidFill>
                <a:latin typeface="Newsreader Bold" pitchFamily="34" charset="0"/>
                <a:ea typeface="Newsreader Bold" pitchFamily="34" charset="-122"/>
                <a:cs typeface="Newsreader Bold" pitchFamily="34" charset="-120"/>
                <a:hlinkClick r:id="rId3">
                  <a:extLst>
                    <a:ext uri="{A12FA001-AC4F-418D-AE19-62706E023703}">
                      <ahyp:hlinkClr xmlns:ahyp="http://schemas.microsoft.com/office/drawing/2018/hyperlinkcolor" val="tx"/>
                    </a:ext>
                  </a:extLst>
                </a:hlinkClick>
              </a:rPr>
              <a:t>https://www.gov.uk/government/publications/berwick-review-into-patient-safety</a:t>
            </a:r>
            <a:r>
              <a:rPr lang="en-US" sz="900" dirty="0">
                <a:solidFill>
                  <a:srgbClr val="1A1917"/>
                </a:solidFill>
                <a:latin typeface="Newsreader" pitchFamily="34" charset="0"/>
                <a:ea typeface="Newsreader" pitchFamily="34" charset="-122"/>
                <a:cs typeface="Newsreader" pitchFamily="34" charset="-120"/>
              </a:rPr>
              <a:t> (Accessed: 11 October 2026).</a:t>
            </a:r>
            <a:endParaRPr lang="en-US" sz="900" dirty="0"/>
          </a:p>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Care Quality Commission (CQC) (2024) </a:t>
            </a:r>
            <a:r>
              <a:rPr lang="en-US" sz="900" i="1" dirty="0">
                <a:solidFill>
                  <a:srgbClr val="1A1917"/>
                </a:solidFill>
                <a:latin typeface="Newsreader" pitchFamily="34" charset="0"/>
                <a:ea typeface="Newsreader" pitchFamily="34" charset="-122"/>
                <a:cs typeface="Newsreader" pitchFamily="34" charset="-120"/>
              </a:rPr>
              <a:t>National review of maternity services in England 2022 to 2024</a:t>
            </a:r>
            <a:r>
              <a:rPr lang="en-US" sz="900" dirty="0">
                <a:solidFill>
                  <a:srgbClr val="1A1917"/>
                </a:solidFill>
                <a:latin typeface="Newsreader" pitchFamily="34" charset="0"/>
                <a:ea typeface="Newsreader" pitchFamily="34" charset="-122"/>
                <a:cs typeface="Newsreader" pitchFamily="34" charset="-120"/>
              </a:rPr>
              <a:t>. Available at: </a:t>
            </a:r>
            <a:r>
              <a:rPr lang="en-US" sz="900" b="1" u="sng" dirty="0">
                <a:solidFill>
                  <a:srgbClr val="526B7A"/>
                </a:solidFill>
                <a:latin typeface="Newsreader Bold" pitchFamily="34" charset="0"/>
                <a:ea typeface="Newsreader Bold" pitchFamily="34" charset="-122"/>
                <a:cs typeface="Newsreader Bold" pitchFamily="34" charset="-120"/>
                <a:hlinkClick r:id="rId4">
                  <a:extLst>
                    <a:ext uri="{A12FA001-AC4F-418D-AE19-62706E023703}">
                      <ahyp:hlinkClr xmlns:ahyp="http://schemas.microsoft.com/office/drawing/2018/hyperlinkcolor" val="tx"/>
                    </a:ext>
                  </a:extLst>
                </a:hlinkClick>
              </a:rPr>
              <a:t>https://www.cqc.org.uk/publications/maternity-services-2022-2024</a:t>
            </a:r>
            <a:r>
              <a:rPr lang="en-US" sz="900" dirty="0">
                <a:solidFill>
                  <a:srgbClr val="1A1917"/>
                </a:solidFill>
                <a:latin typeface="Newsreader" pitchFamily="34" charset="0"/>
                <a:ea typeface="Newsreader" pitchFamily="34" charset="-122"/>
                <a:cs typeface="Newsreader" pitchFamily="34" charset="-120"/>
              </a:rPr>
              <a:t> (Accessed: 11 October 2026).</a:t>
            </a:r>
            <a:endParaRPr lang="en-US" sz="900" dirty="0"/>
          </a:p>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Larouzée, J. and Le Coze, J.-C. (2020) 'Good and bad reasons: the Swiss cheese model and its critics', </a:t>
            </a:r>
            <a:r>
              <a:rPr lang="en-US" sz="900" i="1" dirty="0">
                <a:solidFill>
                  <a:srgbClr val="1A1917"/>
                </a:solidFill>
                <a:latin typeface="Newsreader" pitchFamily="34" charset="0"/>
                <a:ea typeface="Newsreader" pitchFamily="34" charset="-122"/>
                <a:cs typeface="Newsreader" pitchFamily="34" charset="-120"/>
              </a:rPr>
              <a:t>Safety Science</a:t>
            </a:r>
            <a:r>
              <a:rPr lang="en-US" sz="900" dirty="0">
                <a:solidFill>
                  <a:srgbClr val="1A1917"/>
                </a:solidFill>
                <a:latin typeface="Newsreader" pitchFamily="34" charset="0"/>
                <a:ea typeface="Newsreader" pitchFamily="34" charset="-122"/>
                <a:cs typeface="Newsreader" pitchFamily="34" charset="-120"/>
              </a:rPr>
              <a:t>, 126, 104660. Available at: </a:t>
            </a:r>
            <a:r>
              <a:rPr lang="en-US" sz="900" b="1" u="sng" dirty="0">
                <a:solidFill>
                  <a:srgbClr val="526B7A"/>
                </a:solidFill>
                <a:latin typeface="Newsreader Bold" pitchFamily="34" charset="0"/>
                <a:ea typeface="Newsreader Bold" pitchFamily="34" charset="-122"/>
                <a:cs typeface="Newsreader Bold" pitchFamily="34" charset="-120"/>
                <a:hlinkClick r:id="rId5">
                  <a:extLst>
                    <a:ext uri="{A12FA001-AC4F-418D-AE19-62706E023703}">
                      <ahyp:hlinkClr xmlns:ahyp="http://schemas.microsoft.com/office/drawing/2018/hyperlinkcolor" val="tx"/>
                    </a:ext>
                  </a:extLst>
                </a:hlinkClick>
              </a:rPr>
              <a:t>https://doi.org/10.1016/j.ssci.2020.104660</a:t>
            </a:r>
            <a:endParaRPr lang="en-US" sz="900" dirty="0"/>
          </a:p>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National Institute for Health and Care Excellence (NICE) (2022) </a:t>
            </a:r>
            <a:r>
              <a:rPr lang="en-US" sz="900" i="1" dirty="0">
                <a:solidFill>
                  <a:srgbClr val="1A1917"/>
                </a:solidFill>
                <a:latin typeface="Newsreader" pitchFamily="34" charset="0"/>
                <a:ea typeface="Newsreader" pitchFamily="34" charset="-122"/>
                <a:cs typeface="Newsreader" pitchFamily="34" charset="-120"/>
              </a:rPr>
              <a:t>Fetal monitoring in labour (NG229)</a:t>
            </a:r>
            <a:r>
              <a:rPr lang="en-US" sz="900" dirty="0">
                <a:solidFill>
                  <a:srgbClr val="1A1917"/>
                </a:solidFill>
                <a:latin typeface="Newsreader" pitchFamily="34" charset="0"/>
                <a:ea typeface="Newsreader" pitchFamily="34" charset="-122"/>
                <a:cs typeface="Newsreader" pitchFamily="34" charset="-120"/>
              </a:rPr>
              <a:t>. Available at: </a:t>
            </a:r>
            <a:r>
              <a:rPr lang="en-US" sz="900" b="1" u="sng" dirty="0">
                <a:solidFill>
                  <a:srgbClr val="526B7A"/>
                </a:solidFill>
                <a:latin typeface="Newsreader Bold" pitchFamily="34" charset="0"/>
                <a:ea typeface="Newsreader Bold" pitchFamily="34" charset="-122"/>
                <a:cs typeface="Newsreader Bold" pitchFamily="34" charset="-120"/>
                <a:hlinkClick r:id="rId6">
                  <a:extLst>
                    <a:ext uri="{A12FA001-AC4F-418D-AE19-62706E023703}">
                      <ahyp:hlinkClr xmlns:ahyp="http://schemas.microsoft.com/office/drawing/2018/hyperlinkcolor" val="tx"/>
                    </a:ext>
                  </a:extLst>
                </a:hlinkClick>
              </a:rPr>
              <a:t>https://www.nice.org.uk/guidance/ng229</a:t>
            </a:r>
            <a:r>
              <a:rPr lang="en-US" sz="900" dirty="0">
                <a:solidFill>
                  <a:srgbClr val="1A1917"/>
                </a:solidFill>
                <a:latin typeface="Newsreader" pitchFamily="34" charset="0"/>
                <a:ea typeface="Newsreader" pitchFamily="34" charset="-122"/>
                <a:cs typeface="Newsreader" pitchFamily="34" charset="-120"/>
              </a:rPr>
              <a:t> (Accessed: 11 October 2026).</a:t>
            </a:r>
            <a:endParaRPr lang="en-US" sz="900" dirty="0"/>
          </a:p>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National Institute for Health and Care Excellence (NICE) (2023) </a:t>
            </a:r>
            <a:r>
              <a:rPr lang="en-US" sz="900" i="1" dirty="0">
                <a:solidFill>
                  <a:srgbClr val="1A1917"/>
                </a:solidFill>
                <a:latin typeface="Newsreader" pitchFamily="34" charset="0"/>
                <a:ea typeface="Newsreader" pitchFamily="34" charset="-122"/>
                <a:cs typeface="Newsreader" pitchFamily="34" charset="-120"/>
              </a:rPr>
              <a:t>Intrapartum care (NG235)</a:t>
            </a:r>
            <a:r>
              <a:rPr lang="en-US" sz="900" dirty="0">
                <a:solidFill>
                  <a:srgbClr val="1A1917"/>
                </a:solidFill>
                <a:latin typeface="Newsreader" pitchFamily="34" charset="0"/>
                <a:ea typeface="Newsreader" pitchFamily="34" charset="-122"/>
                <a:cs typeface="Newsreader" pitchFamily="34" charset="-120"/>
              </a:rPr>
              <a:t>. Available at: </a:t>
            </a:r>
            <a:r>
              <a:rPr lang="en-US" sz="900" b="1" u="sng" dirty="0">
                <a:solidFill>
                  <a:srgbClr val="526B7A"/>
                </a:solidFill>
                <a:latin typeface="Newsreader Bold" pitchFamily="34" charset="0"/>
                <a:ea typeface="Newsreader Bold" pitchFamily="34" charset="-122"/>
                <a:cs typeface="Newsreader Bold" pitchFamily="34" charset="-120"/>
                <a:hlinkClick r:id="rId7">
                  <a:extLst>
                    <a:ext uri="{A12FA001-AC4F-418D-AE19-62706E023703}">
                      <ahyp:hlinkClr xmlns:ahyp="http://schemas.microsoft.com/office/drawing/2018/hyperlinkcolor" val="tx"/>
                    </a:ext>
                  </a:extLst>
                </a:hlinkClick>
              </a:rPr>
              <a:t>https://www.nice.org.uk/guidance/ng235</a:t>
            </a:r>
            <a:r>
              <a:rPr lang="en-US" sz="900" dirty="0">
                <a:solidFill>
                  <a:srgbClr val="1A1917"/>
                </a:solidFill>
                <a:latin typeface="Newsreader" pitchFamily="34" charset="0"/>
                <a:ea typeface="Newsreader" pitchFamily="34" charset="-122"/>
                <a:cs typeface="Newsreader" pitchFamily="34" charset="-120"/>
              </a:rPr>
              <a:t> (Accessed: 11 October 2026).</a:t>
            </a:r>
            <a:endParaRPr lang="en-US" sz="900" dirty="0"/>
          </a:p>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NHS England (2022) </a:t>
            </a:r>
            <a:r>
              <a:rPr lang="en-US" sz="900" i="1" dirty="0">
                <a:solidFill>
                  <a:srgbClr val="1A1917"/>
                </a:solidFill>
                <a:latin typeface="Newsreader" pitchFamily="34" charset="0"/>
                <a:ea typeface="Newsreader" pitchFamily="34" charset="-122"/>
                <a:cs typeface="Newsreader" pitchFamily="34" charset="-120"/>
              </a:rPr>
              <a:t>Patient Safety Incident Response Framework</a:t>
            </a:r>
            <a:r>
              <a:rPr lang="en-US" sz="900" dirty="0">
                <a:solidFill>
                  <a:srgbClr val="1A1917"/>
                </a:solidFill>
                <a:latin typeface="Newsreader" pitchFamily="34" charset="0"/>
                <a:ea typeface="Newsreader" pitchFamily="34" charset="-122"/>
                <a:cs typeface="Newsreader" pitchFamily="34" charset="-120"/>
              </a:rPr>
              <a:t>. Available at: </a:t>
            </a:r>
            <a:r>
              <a:rPr lang="en-US" sz="900" b="1" u="sng" dirty="0">
                <a:solidFill>
                  <a:srgbClr val="526B7A"/>
                </a:solidFill>
                <a:latin typeface="Newsreader Bold" pitchFamily="34" charset="0"/>
                <a:ea typeface="Newsreader Bold" pitchFamily="34" charset="-122"/>
                <a:cs typeface="Newsreader Bold" pitchFamily="34" charset="-120"/>
                <a:hlinkClick r:id="rId8">
                  <a:extLst>
                    <a:ext uri="{A12FA001-AC4F-418D-AE19-62706E023703}">
                      <ahyp:hlinkClr xmlns:ahyp="http://schemas.microsoft.com/office/drawing/2018/hyperlinkcolor" val="tx"/>
                    </a:ext>
                  </a:extLst>
                </a:hlinkClick>
              </a:rPr>
              <a:t>https://www.england.nhs.uk/long-read/patient-safety-incident-response-framework/</a:t>
            </a:r>
            <a:r>
              <a:rPr lang="en-US" sz="900" dirty="0">
                <a:solidFill>
                  <a:srgbClr val="1A1917"/>
                </a:solidFill>
                <a:latin typeface="Newsreader" pitchFamily="34" charset="0"/>
                <a:ea typeface="Newsreader" pitchFamily="34" charset="-122"/>
                <a:cs typeface="Newsreader" pitchFamily="34" charset="-120"/>
              </a:rPr>
              <a:t> (Accessed: 11 October 2026).</a:t>
            </a:r>
            <a:endParaRPr lang="en-US" sz="900" dirty="0"/>
          </a:p>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NHS England (2025) </a:t>
            </a:r>
            <a:r>
              <a:rPr lang="en-US" sz="900" i="1" dirty="0">
                <a:solidFill>
                  <a:srgbClr val="1A1917"/>
                </a:solidFill>
                <a:latin typeface="Newsreader" pitchFamily="34" charset="0"/>
                <a:ea typeface="Newsreader" pitchFamily="34" charset="-122"/>
                <a:cs typeface="Newsreader" pitchFamily="34" charset="-120"/>
              </a:rPr>
              <a:t>Saving babies' lives: a care bundle for reducing perinatal mortality, version 3.2</a:t>
            </a:r>
            <a:r>
              <a:rPr lang="en-US" sz="900" dirty="0">
                <a:solidFill>
                  <a:srgbClr val="1A1917"/>
                </a:solidFill>
                <a:latin typeface="Newsreader" pitchFamily="34" charset="0"/>
                <a:ea typeface="Newsreader" pitchFamily="34" charset="-122"/>
                <a:cs typeface="Newsreader" pitchFamily="34" charset="-120"/>
              </a:rPr>
              <a:t>. Available at: </a:t>
            </a:r>
            <a:r>
              <a:rPr lang="en-US" sz="900" b="1" u="sng" dirty="0">
                <a:solidFill>
                  <a:srgbClr val="526B7A"/>
                </a:solidFill>
                <a:latin typeface="Newsreader Bold" pitchFamily="34" charset="0"/>
                <a:ea typeface="Newsreader Bold" pitchFamily="34" charset="-122"/>
                <a:cs typeface="Newsreader Bold" pitchFamily="34" charset="-120"/>
                <a:hlinkClick r:id="rId9">
                  <a:extLst>
                    <a:ext uri="{A12FA001-AC4F-418D-AE19-62706E023703}">
                      <ahyp:hlinkClr xmlns:ahyp="http://schemas.microsoft.com/office/drawing/2018/hyperlinkcolor" val="tx"/>
                    </a:ext>
                  </a:extLst>
                </a:hlinkClick>
              </a:rPr>
              <a:t>https://www.england.nhs.uk/long-read/saving-babies-lives-version-3-2/</a:t>
            </a:r>
            <a:r>
              <a:rPr lang="en-US" sz="900" dirty="0">
                <a:solidFill>
                  <a:srgbClr val="1A1917"/>
                </a:solidFill>
                <a:latin typeface="Newsreader" pitchFamily="34" charset="0"/>
                <a:ea typeface="Newsreader" pitchFamily="34" charset="-122"/>
                <a:cs typeface="Newsreader" pitchFamily="34" charset="-120"/>
              </a:rPr>
              <a:t> (Accessed: 11 October 2026).</a:t>
            </a:r>
            <a:endParaRPr lang="en-US" sz="900" dirty="0"/>
          </a:p>
          <a:p>
            <a:pPr marL="0" indent="0" algn="l">
              <a:lnSpc>
                <a:spcPct val="113000"/>
              </a:lnSpc>
              <a:spcAft>
                <a:spcPts val="1750"/>
              </a:spcAft>
              <a:buNone/>
            </a:pPr>
            <a:r>
              <a:rPr lang="en-US" sz="900" dirty="0">
                <a:solidFill>
                  <a:srgbClr val="1A1917"/>
                </a:solidFill>
                <a:latin typeface="Newsreader" pitchFamily="34" charset="0"/>
                <a:ea typeface="Newsreader" pitchFamily="34" charset="-122"/>
                <a:cs typeface="Newsreader" pitchFamily="34" charset="-120"/>
              </a:rPr>
              <a:t>Ockenden, D. (2022) </a:t>
            </a:r>
            <a:r>
              <a:rPr lang="en-US" sz="900" i="1" dirty="0">
                <a:solidFill>
                  <a:srgbClr val="1A1917"/>
                </a:solidFill>
                <a:latin typeface="Newsreader" pitchFamily="34" charset="0"/>
                <a:ea typeface="Newsreader" pitchFamily="34" charset="-122"/>
                <a:cs typeface="Newsreader" pitchFamily="34" charset="-120"/>
              </a:rPr>
              <a:t>Final findings, conclusions and essential actions from the independent review of maternity services at Shrewsbury and Telford Hospital NHS Trust</a:t>
            </a:r>
            <a:r>
              <a:rPr lang="en-US" sz="900" dirty="0">
                <a:solidFill>
                  <a:srgbClr val="1A1917"/>
                </a:solidFill>
                <a:latin typeface="Newsreader" pitchFamily="34" charset="0"/>
                <a:ea typeface="Newsreader" pitchFamily="34" charset="-122"/>
                <a:cs typeface="Newsreader" pitchFamily="34" charset="-120"/>
              </a:rPr>
              <a:t>. London: Department of Health and Social Care. Available at: </a:t>
            </a:r>
            <a:r>
              <a:rPr lang="en-US" sz="900" b="1" u="sng" dirty="0">
                <a:solidFill>
                  <a:srgbClr val="526B7A"/>
                </a:solidFill>
                <a:latin typeface="Newsreader Bold" pitchFamily="34" charset="0"/>
                <a:ea typeface="Newsreader Bold" pitchFamily="34" charset="-122"/>
                <a:cs typeface="Newsreader Bold" pitchFamily="34" charset="-120"/>
                <a:hlinkClick r:id="rId10">
                  <a:extLst>
                    <a:ext uri="{A12FA001-AC4F-418D-AE19-62706E023703}">
                      <ahyp:hlinkClr xmlns:ahyp="http://schemas.microsoft.com/office/drawing/2018/hyperlinkcolor" val="tx"/>
                    </a:ext>
                  </a:extLst>
                </a:hlinkClick>
              </a:rPr>
              <a:t>https://www.gov.uk/government/publications/final-report-of-the-ockenden-review</a:t>
            </a:r>
            <a:r>
              <a:rPr lang="en-US" sz="900" dirty="0">
                <a:solidFill>
                  <a:srgbClr val="1A1917"/>
                </a:solidFill>
                <a:latin typeface="Newsreader" pitchFamily="34" charset="0"/>
                <a:ea typeface="Newsreader" pitchFamily="34" charset="-122"/>
                <a:cs typeface="Newsreader" pitchFamily="34" charset="-120"/>
              </a:rPr>
              <a:t> (Accessed: 11 October 2026).</a:t>
            </a:r>
            <a:endParaRPr lang="en-US" sz="900" dirty="0"/>
          </a:p>
          <a:p>
            <a:pPr marL="0" indent="0" algn="l">
              <a:lnSpc>
                <a:spcPct val="113000"/>
              </a:lnSpc>
              <a:buNone/>
            </a:pPr>
            <a:r>
              <a:rPr lang="en-US" sz="900" dirty="0">
                <a:solidFill>
                  <a:srgbClr val="1A1917"/>
                </a:solidFill>
                <a:latin typeface="Newsreader" pitchFamily="34" charset="0"/>
                <a:ea typeface="Newsreader" pitchFamily="34" charset="-122"/>
                <a:cs typeface="Newsreader" pitchFamily="34" charset="-120"/>
              </a:rPr>
              <a:t>Reason, J. (2000) 'Human error: models and management', </a:t>
            </a:r>
            <a:r>
              <a:rPr lang="en-US" sz="900" i="1" dirty="0">
                <a:solidFill>
                  <a:srgbClr val="1A1917"/>
                </a:solidFill>
                <a:latin typeface="Newsreader" pitchFamily="34" charset="0"/>
                <a:ea typeface="Newsreader" pitchFamily="34" charset="-122"/>
                <a:cs typeface="Newsreader" pitchFamily="34" charset="-120"/>
              </a:rPr>
              <a:t>BMJ</a:t>
            </a:r>
            <a:r>
              <a:rPr lang="en-US" sz="900" dirty="0">
                <a:solidFill>
                  <a:srgbClr val="1A1917"/>
                </a:solidFill>
                <a:latin typeface="Newsreader" pitchFamily="34" charset="0"/>
                <a:ea typeface="Newsreader" pitchFamily="34" charset="-122"/>
                <a:cs typeface="Newsreader" pitchFamily="34" charset="-120"/>
              </a:rPr>
              <a:t>, 320(7237), pp. 768–770. Available at: </a:t>
            </a:r>
            <a:r>
              <a:rPr lang="en-US" sz="900" b="1" u="sng" dirty="0">
                <a:solidFill>
                  <a:srgbClr val="526B7A"/>
                </a:solidFill>
                <a:latin typeface="Newsreader Bold" pitchFamily="34" charset="0"/>
                <a:ea typeface="Newsreader Bold" pitchFamily="34" charset="-122"/>
                <a:cs typeface="Newsreader Bold" pitchFamily="34" charset="-120"/>
                <a:hlinkClick r:id="rId11">
                  <a:extLst>
                    <a:ext uri="{A12FA001-AC4F-418D-AE19-62706E023703}">
                      <ahyp:hlinkClr xmlns:ahyp="http://schemas.microsoft.com/office/drawing/2018/hyperlinkcolor" val="tx"/>
                    </a:ext>
                  </a:extLst>
                </a:hlinkClick>
              </a:rPr>
              <a:t>https://doi.org/10.1136/bmj.320.7237.768</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526B7A"/>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1767</Words>
  <Application>Microsoft Office PowerPoint</Application>
  <PresentationFormat>Widescreen</PresentationFormat>
  <Paragraphs>138</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ashok patel</cp:lastModifiedBy>
  <cp:revision>2</cp:revision>
  <dcterms:created xsi:type="dcterms:W3CDTF">2026-10-15T07:28:25Z</dcterms:created>
  <dcterms:modified xsi:type="dcterms:W3CDTF">2026-10-15T19:37:47Z</dcterms:modified>
</cp:coreProperties>
</file>