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71" r:id="rId6"/>
    <p:sldId id="261" r:id="rId7"/>
    <p:sldId id="262" r:id="rId8"/>
    <p:sldId id="263" r:id="rId9"/>
    <p:sldId id="265" r:id="rId10"/>
    <p:sldId id="269" r:id="rId11"/>
    <p:sldId id="264" r:id="rId12"/>
    <p:sldId id="267" r:id="rId13"/>
    <p:sldId id="268"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385011-F242-48E7-8C52-B29B0135369B}" v="2" dt="2023-07-25T21:33:08.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49" autoAdjust="0"/>
  </p:normalViewPr>
  <p:slideViewPr>
    <p:cSldViewPr snapToGrid="0">
      <p:cViewPr varScale="1">
        <p:scale>
          <a:sx n="78" d="100"/>
          <a:sy n="78" d="100"/>
        </p:scale>
        <p:origin x="8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tko Malamov" userId="117b26a581e084ba" providerId="LiveId" clId="{BB385011-F242-48E7-8C52-B29B0135369B}"/>
    <pc:docChg chg="modSld">
      <pc:chgData name="Mitko Malamov" userId="117b26a581e084ba" providerId="LiveId" clId="{BB385011-F242-48E7-8C52-B29B0135369B}" dt="2023-07-25T21:33:08.941" v="1" actId="1076"/>
      <pc:docMkLst>
        <pc:docMk/>
      </pc:docMkLst>
      <pc:sldChg chg="modSp">
        <pc:chgData name="Mitko Malamov" userId="117b26a581e084ba" providerId="LiveId" clId="{BB385011-F242-48E7-8C52-B29B0135369B}" dt="2023-07-25T21:33:08.941" v="1" actId="1076"/>
        <pc:sldMkLst>
          <pc:docMk/>
          <pc:sldMk cId="3574877943" sldId="256"/>
        </pc:sldMkLst>
        <pc:spChg chg="mod">
          <ac:chgData name="Mitko Malamov" userId="117b26a581e084ba" providerId="LiveId" clId="{BB385011-F242-48E7-8C52-B29B0135369B}" dt="2023-07-25T21:33:08.941" v="1" actId="1076"/>
          <ac:spMkLst>
            <pc:docMk/>
            <pc:sldMk cId="3574877943" sldId="256"/>
            <ac:spMk id="3" creationId="{A169112C-60F7-C01C-F939-1DAB2C94C6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E1783A-B321-4853-82CF-46D138C566DF}" type="datetimeFigureOut">
              <a:rPr lang="en-US" smtClean="0"/>
              <a:t>7/25/2023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896024-A90D-4E94-9041-CB772F4ED96D}" type="slidenum">
              <a:rPr lang="en-US" smtClean="0"/>
              <a:t>‹#›</a:t>
            </a:fld>
            <a:endParaRPr lang="en-US"/>
          </a:p>
        </p:txBody>
      </p:sp>
    </p:spTree>
    <p:extLst>
      <p:ext uri="{BB962C8B-B14F-4D97-AF65-F5344CB8AC3E}">
        <p14:creationId xmlns:p14="http://schemas.microsoft.com/office/powerpoint/2010/main" val="61412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success of the organisation can be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hamperd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by the negative impact of cultural difference between both the countries.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There are various aspects of cultural challenges exists in the world which define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justifty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distinction between these two countries.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Example- The  people from UK will not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understant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communicate in Chinese language as both the language are very different from each other.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indent="0" algn="just">
              <a:lnSpc>
                <a:spcPct val="150000"/>
              </a:lnSpc>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4</a:t>
            </a:fld>
            <a:endParaRPr lang="en-US"/>
          </a:p>
        </p:txBody>
      </p:sp>
    </p:spTree>
    <p:extLst>
      <p:ext uri="{BB962C8B-B14F-4D97-AF65-F5344CB8AC3E}">
        <p14:creationId xmlns:p14="http://schemas.microsoft.com/office/powerpoint/2010/main" val="2950107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Geographical location- The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Bristish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Firm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mayestablish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its venture in the highly populated area in China (Walker, 2022).</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Religion-The different religions  practises are provided  by the Chinese Governmental bodies  as a statement which are Buddhism, Catholicism, Islam and Taoism  and Protestantism.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Openness level- This term a has a nation's index ranking from 62 in the 2008 to 40 in 2019.</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Thinking differently: With the help of s Hofstede cultural dimension model  it is stated that the  preferences  and thinking of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chinese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people are different.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Culturtal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noise of international communication- The people from different culture communicates with each other by the use of understanding  language.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5</a:t>
            </a:fld>
            <a:endParaRPr lang="en-US"/>
          </a:p>
        </p:txBody>
      </p:sp>
    </p:spTree>
    <p:extLst>
      <p:ext uri="{BB962C8B-B14F-4D97-AF65-F5344CB8AC3E}">
        <p14:creationId xmlns:p14="http://schemas.microsoft.com/office/powerpoint/2010/main" val="2622469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partnership development is the another success factor of the joint venture which enable the management in building long term business relationships with productive and creative partners of the companies which operates in the similar industry of China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Luo,Zhang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Bu,2019).</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Through building the strong partnership with the Chinese company the organisation based in UK  will achieve its strategic objectives by increasing the profits and enhancing the customer satisfaction  and also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grabing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attention of the investors.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factor which plays a crucial role in the failure of joint venture is Lack of finance that affects  the company negatively.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another factor in the failure is lack of resources and work distribution that adversely affect the company.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There are various cases where a business partner struggle financially as downfall and this the most common reason behind the struggling  of enterprise.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6</a:t>
            </a:fld>
            <a:endParaRPr lang="en-US"/>
          </a:p>
        </p:txBody>
      </p:sp>
    </p:spTree>
    <p:extLst>
      <p:ext uri="{BB962C8B-B14F-4D97-AF65-F5344CB8AC3E}">
        <p14:creationId xmlns:p14="http://schemas.microsoft.com/office/powerpoint/2010/main" val="2896182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They can also take efforts to find new areas and locations and connect with the people who are more interested in various key features.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Furthermore, cultural sensitivity in UK reach to its maximum. The British people are interest to get information about various culture  which exists at global level (Hartley,2021).</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people may feel more excited and happy to get information about various culture in the world, which allows them to make connection with other countries people.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On the basis of fact that UK is diverse country, where different culture of people, different backgrounds of people visit for particular personal reason such as for study, for start up, various new venture start up. It allows them to grow and develop for long period of time.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It also allows to create long term relation with United Kingdom  and many other countries, which is very essential and provides lots of benefits to make global business communication.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Perspective,language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norms and various culture between China  and United Kingdom work as a barriers or issues of cultural sensitivity (Gong, and et.al., 2021).</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various forms can work as negativity on ventures.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Different cultural factors can work as negativity upon business and start up when they start in China.</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Negotiation and decision making also impact as same as when other organisation do their activity of business in China according to of both countries people are different.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7</a:t>
            </a:fld>
            <a:endParaRPr lang="en-US"/>
          </a:p>
        </p:txBody>
      </p:sp>
    </p:spTree>
    <p:extLst>
      <p:ext uri="{BB962C8B-B14F-4D97-AF65-F5344CB8AC3E}">
        <p14:creationId xmlns:p14="http://schemas.microsoft.com/office/powerpoint/2010/main" val="1806070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Power distance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china overall score is around 80 percent in relation to power distance because these are the key concept that analyse current county and United Kingdom.</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On the basis of scoring, market of china society and individuals  which lives they believe that difference among population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whuch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are acceptable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Gerlach,and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Eriksson,2021).</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While in UK people are more interested in to provide chance  to everyone as they interested more individual to develop more.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Individualism</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United kingdom has scored very high in context of present dimension of around 89 percent which shows that people are more focused on their personal growth instead of offers help to other.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relation of Chinese individual culture shows more interest in group and not focus on success of themselves.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9</a:t>
            </a:fld>
            <a:endParaRPr lang="en-US"/>
          </a:p>
        </p:txBody>
      </p:sp>
    </p:spTree>
    <p:extLst>
      <p:ext uri="{BB962C8B-B14F-4D97-AF65-F5344CB8AC3E}">
        <p14:creationId xmlns:p14="http://schemas.microsoft.com/office/powerpoint/2010/main" val="4176657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Masculinity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China is scoring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approx</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66 percent drive on the basis of it can be said that focus of individuals is more on success people those who believe that success is represented  by fact.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They sacrifice family and leisure motives just to work more hard than before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United kingdom and China both countries get equal score in terms of  masculinity dimension.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Uncertainty avoidance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Approx</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30 percent China score which shows that people will not neglect any recent issues in their lives as these people are always ready for the changes and this is all because of their habits.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Long term orientation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People of china will focus on creating plans on long term basis. As these people are long term based on the other hand in context of  United Kingdom people are more focus on to finish today's work instead of doing later.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Indulgence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According to China score which is 24 can be said as restrained where people will not spend attempt on time of leisure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context of United Kingdom , People of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Britishers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may accept on leisure and will not gratification of their personal needs.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10</a:t>
            </a:fld>
            <a:endParaRPr lang="en-US"/>
          </a:p>
        </p:txBody>
      </p:sp>
    </p:spTree>
    <p:extLst>
      <p:ext uri="{BB962C8B-B14F-4D97-AF65-F5344CB8AC3E}">
        <p14:creationId xmlns:p14="http://schemas.microsoft.com/office/powerpoint/2010/main" val="466932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Furthermore they can make efforts and connection to create better developing plan which will help employees to improve their efficiency and productivity at work but because of cultural challenges they facing various issues.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It is important for every new employees to join this development and skills plan because it will allow an opportunity and collect various important information of their  culture.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Research based on market with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experiance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skilles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team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memebers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is essential for the  for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organistion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to manage various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isuses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challenegs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in the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organistion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11</a:t>
            </a:fld>
            <a:endParaRPr lang="en-US"/>
          </a:p>
        </p:txBody>
      </p:sp>
    </p:spTree>
    <p:extLst>
      <p:ext uri="{BB962C8B-B14F-4D97-AF65-F5344CB8AC3E}">
        <p14:creationId xmlns:p14="http://schemas.microsoft.com/office/powerpoint/2010/main" val="1107166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Futhermore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sum up the above analysis it is summarized that by considering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followig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relevant suggestions a lot of benefits can be obtained by the organisation in the Chinese market  so it would gain the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advanatage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of increased profitability as compared to the rivals in the whole industry.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12</a:t>
            </a:fld>
            <a:endParaRPr lang="en-US"/>
          </a:p>
        </p:txBody>
      </p:sp>
    </p:spTree>
    <p:extLst>
      <p:ext uri="{BB962C8B-B14F-4D97-AF65-F5344CB8AC3E}">
        <p14:creationId xmlns:p14="http://schemas.microsoft.com/office/powerpoint/2010/main" val="3666680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Li, Z., 2019.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A history of classical Chinese thought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Routledge.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Bamel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N.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Dhir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 2019. Inter-partner dynamics and joint venture competitiveness: a fuzzy TISM approach.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Benchmarking: An International Journal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26</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(1), pp.97-116.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Walker, R.T., 2022. Geography, Von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Thünen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Tobler’s first law: Tracing the evolution of a concept.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Geographical Review</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112</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(4), pp.591-607.</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Luo, Y., Zhang, H. and Bu, J., 2019. Developed country MNEs investing in developing economies: Progress and prospect.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Journal of International Business Studies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50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pp.633-667.</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br>
              <a:rPr lang="en-GB" sz="1200" kern="1200" dirty="0">
                <a:solidFill>
                  <a:schemeClr val="tx1"/>
                </a:solidFill>
                <a:effectLst/>
                <a:latin typeface="Times New Roman" panose="02020603050405020304" pitchFamily="18" charset="0"/>
                <a:ea typeface="+mn-ea"/>
                <a:cs typeface="Times New Roman" panose="02020603050405020304" pitchFamily="18" charset="0"/>
              </a:rPr>
            </a:b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896024-A90D-4E94-9041-CB772F4ED96D}" type="slidenum">
              <a:rPr lang="en-US" smtClean="0"/>
              <a:t>13</a:t>
            </a:fld>
            <a:endParaRPr lang="en-US"/>
          </a:p>
        </p:txBody>
      </p:sp>
    </p:spTree>
    <p:extLst>
      <p:ext uri="{BB962C8B-B14F-4D97-AF65-F5344CB8AC3E}">
        <p14:creationId xmlns:p14="http://schemas.microsoft.com/office/powerpoint/2010/main" val="2180059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66922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23330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7888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t>7/25/2023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604621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7/25/2023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799810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7/25/2023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827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846836-3DFA-482E-9060-8D54F56622CB}" type="datetimeFigureOut">
              <a:rPr lang="en-US" smtClean="0"/>
              <a:t>7/25/2023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157385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7/25/2023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642757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7/25/2023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635715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31052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26944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238940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3162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17110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492990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75756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846836-3DFA-482E-9060-8D54F56622CB}" type="datetimeFigureOut">
              <a:rPr lang="en-US" smtClean="0"/>
              <a:t>7/25/2023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26161665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454855" y="1037957"/>
            <a:ext cx="9144000" cy="1981055"/>
          </a:xfrm>
        </p:spPr>
        <p:txBody>
          <a:bodyPr>
            <a:normAutofit/>
          </a:bodyPr>
          <a:lstStyle/>
          <a:p>
            <a:pPr algn="ctr">
              <a:lnSpc>
                <a:spcPct val="150000"/>
              </a:lnSpc>
            </a:pPr>
            <a:br>
              <a:rPr lang="en-GB" sz="3600" b="1" dirty="0">
                <a:latin typeface="Times New Roman" panose="02020603050405020304" pitchFamily="18" charset="0"/>
                <a:cs typeface="Times New Roman" panose="02020603050405020304" pitchFamily="18" charset="0"/>
              </a:rPr>
            </a:br>
            <a:endParaRPr lang="en-US" sz="3600" b="1" dirty="0">
              <a:latin typeface="Times New Roman" panose="02020603050405020304" pitchFamily="18" charset="0"/>
              <a:cs typeface="Times New Roman" panose="02020603050405020304" pitchFamily="18" charset="0"/>
            </a:endParaRPr>
          </a:p>
        </p:txBody>
      </p:sp>
      <p:pic>
        <p:nvPicPr>
          <p:cNvPr id="1026" name="Picture 2" descr="The Business Communications Of The World.A Global International Business.Character  Design.Illustration For Idea Of Business Royalty Free SVG, Cliparts,  Vectors, And Stock Illustration. Image 629087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305" y="3019012"/>
            <a:ext cx="7391400" cy="32004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A169112C-60F7-C01C-F939-1DAB2C94C63D}"/>
              </a:ext>
            </a:extLst>
          </p:cNvPr>
          <p:cNvSpPr>
            <a:spLocks noChangeArrowheads="1"/>
          </p:cNvSpPr>
          <p:nvPr/>
        </p:nvSpPr>
        <p:spPr bwMode="auto">
          <a:xfrm>
            <a:off x="1927123" y="-2545155"/>
            <a:ext cx="7479890" cy="54014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dirty="0">
              <a:ln>
                <a:noFill/>
              </a:ln>
              <a:solidFill>
                <a:srgbClr val="000000"/>
              </a:solidFill>
              <a:effectLst/>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900" dirty="0">
              <a:solidFill>
                <a:srgbClr val="000000"/>
              </a:solidFill>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dirty="0">
              <a:ln>
                <a:noFill/>
              </a:ln>
              <a:solidFill>
                <a:srgbClr val="000000"/>
              </a:solidFill>
              <a:effectLst/>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900" dirty="0">
              <a:solidFill>
                <a:srgbClr val="000000"/>
              </a:solidFill>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dirty="0">
              <a:ln>
                <a:noFill/>
              </a:ln>
              <a:solidFill>
                <a:srgbClr val="000000"/>
              </a:solidFill>
              <a:effectLst/>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900" dirty="0">
              <a:solidFill>
                <a:srgbClr val="000000"/>
              </a:solidFill>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dirty="0">
              <a:ln>
                <a:noFill/>
              </a:ln>
              <a:solidFill>
                <a:srgbClr val="000000"/>
              </a:solidFill>
              <a:effectLst/>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900" dirty="0">
              <a:solidFill>
                <a:srgbClr val="000000"/>
              </a:solidFill>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dirty="0">
              <a:ln>
                <a:noFill/>
              </a:ln>
              <a:solidFill>
                <a:srgbClr val="000000"/>
              </a:solidFill>
              <a:effectLst/>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3200" b="1" i="0" u="none" strike="noStrike" kern="1200" cap="none" spc="0" normalizeH="0" baseline="0" noProof="0" dirty="0">
                <a:ln>
                  <a:noFill/>
                </a:ln>
                <a:solidFill>
                  <a:srgbClr val="90C226"/>
                </a:solidFill>
                <a:effectLst/>
                <a:uLnTx/>
                <a:uFillTx/>
                <a:latin typeface="Times New Roman" panose="02020603050405020304" pitchFamily="18" charset="0"/>
                <a:ea typeface="+mj-ea"/>
                <a:cs typeface="Times New Roman" panose="02020603050405020304" pitchFamily="18" charset="0"/>
              </a:rPr>
              <a:t>INTERNATIONAL BUSINESS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3200" b="1" i="0" u="none" strike="noStrike" kern="1200" cap="none" spc="0" normalizeH="0" baseline="0" noProof="0" dirty="0">
                <a:ln>
                  <a:noFill/>
                </a:ln>
                <a:solidFill>
                  <a:srgbClr val="90C226"/>
                </a:solidFill>
                <a:effectLst/>
                <a:uLnTx/>
                <a:uFillTx/>
                <a:latin typeface="Times New Roman" panose="02020603050405020304" pitchFamily="18" charset="0"/>
                <a:ea typeface="+mj-ea"/>
                <a:cs typeface="Times New Roman" panose="02020603050405020304" pitchFamily="18" charset="0"/>
              </a:rPr>
              <a:t> COMMUNICATIONS</a:t>
            </a:r>
            <a:endParaRPr lang="en-US" altLang="en-US" sz="1900" dirty="0">
              <a:solidFill>
                <a:srgbClr val="000000"/>
              </a:solidFill>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900" dirty="0">
              <a:solidFill>
                <a:srgbClr val="000000"/>
              </a:solidFill>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900" b="1" dirty="0">
              <a:latin typeface="New"/>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TimesNewRomanPS-BoldMT"/>
              </a:rPr>
              <a:t>Module name: International Business Communications </a:t>
            </a:r>
            <a:endParaRPr kumimoji="0" lang="en-US" altLang="en-US" b="1" i="0" u="none" strike="noStrike" cap="none" normalizeH="0" baseline="0" dirty="0">
              <a:ln>
                <a:noFill/>
              </a:ln>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TimesNewRomanPS-BoldMT"/>
              </a:rPr>
              <a:t>Module code: LCBB 6001</a:t>
            </a:r>
            <a:endParaRPr kumimoji="0" lang="en-US" altLang="en-US" b="1" i="0" u="none" strike="noStrike" cap="none" normalizeH="0" baseline="0" dirty="0">
              <a:ln>
                <a:noFill/>
              </a:ln>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TimesNewRomanPS-BoldMT"/>
              </a:rPr>
              <a:t>Student name: </a:t>
            </a:r>
            <a:r>
              <a:rPr kumimoji="0" lang="en-US" altLang="en-US" b="1" i="0" u="none" strike="noStrike" cap="none" normalizeH="0" baseline="0" dirty="0" err="1">
                <a:ln>
                  <a:noFill/>
                </a:ln>
                <a:effectLst/>
                <a:latin typeface="TimesNewRomanPS-BoldMT"/>
              </a:rPr>
              <a:t>Rumyana</a:t>
            </a:r>
            <a:r>
              <a:rPr kumimoji="0" lang="en-US" altLang="en-US" b="1" i="0" u="none" strike="noStrike" cap="none" normalizeH="0" baseline="0" dirty="0">
                <a:ln>
                  <a:noFill/>
                </a:ln>
                <a:effectLst/>
                <a:latin typeface="TimesNewRomanPS-BoldMT"/>
              </a:rPr>
              <a:t> Georgieva </a:t>
            </a:r>
            <a:r>
              <a:rPr kumimoji="0" lang="en-US" altLang="en-US" b="1" i="0" u="none" strike="noStrike" cap="none" normalizeH="0" baseline="0" dirty="0" err="1">
                <a:ln>
                  <a:noFill/>
                </a:ln>
                <a:effectLst/>
                <a:latin typeface="TimesNewRomanPS-BoldMT"/>
              </a:rPr>
              <a:t>Yordanova</a:t>
            </a:r>
            <a:endParaRPr kumimoji="0" lang="en-US" altLang="en-US" b="1" i="0" u="none" strike="noStrike" cap="none" normalizeH="0" baseline="0" dirty="0">
              <a:ln>
                <a:noFill/>
              </a:ln>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TimesNewRomanPS-BoldMT"/>
              </a:rPr>
              <a:t>Student ID: 2028611</a:t>
            </a:r>
            <a:endParaRPr kumimoji="0" lang="en-US" altLang="en-US" b="1" i="0" u="none" strike="noStrike" cap="none" normalizeH="0" baseline="0" dirty="0">
              <a:ln>
                <a:noFill/>
              </a:ln>
              <a:effectLst/>
              <a:latin typeface="Arial" panose="020B0604020202020204" pitchFamily="34" charset="0"/>
            </a:endParaRPr>
          </a:p>
        </p:txBody>
      </p:sp>
      <p:sp>
        <p:nvSpPr>
          <p:cNvPr id="4" name="AutoShape 2">
            <a:extLst>
              <a:ext uri="{FF2B5EF4-FFF2-40B4-BE49-F238E27FC236}">
                <a16:creationId xmlns:a16="http://schemas.microsoft.com/office/drawing/2014/main" id="{372F5288-8526-C3C7-4B09-3BA520B3A762}"/>
              </a:ext>
            </a:extLst>
          </p:cNvPr>
          <p:cNvSpPr>
            <a:spLocks noChangeAspect="1" noChangeArrowheads="1"/>
          </p:cNvSpPr>
          <p:nvPr/>
        </p:nvSpPr>
        <p:spPr bwMode="auto">
          <a:xfrm>
            <a:off x="-123825" y="-4873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TABLE OF CONTENTS</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677334" y="1608139"/>
            <a:ext cx="8596668" cy="3880773"/>
          </a:xfrm>
        </p:spPr>
        <p:txBody>
          <a:bodyPr>
            <a:noAutofit/>
          </a:bodyPr>
          <a:lstStyle/>
          <a:p>
            <a:pPr algn="just">
              <a:lnSpc>
                <a:spcPct val="150000"/>
              </a:lnSpc>
            </a:pPr>
            <a:r>
              <a:rPr lang="en-GB" sz="1600" b="1" dirty="0">
                <a:latin typeface="Times New Roman" panose="02020603050405020304" pitchFamily="18" charset="0"/>
                <a:cs typeface="Times New Roman" panose="02020603050405020304" pitchFamily="18" charset="0"/>
              </a:rPr>
              <a:t>INTRODUCTION	</a:t>
            </a:r>
            <a:endParaRPr lang="en-US" sz="1600" b="1" dirty="0">
              <a:latin typeface="Times New Roman" panose="02020603050405020304" pitchFamily="18" charset="0"/>
              <a:cs typeface="Times New Roman" panose="02020603050405020304" pitchFamily="18" charset="0"/>
            </a:endParaRPr>
          </a:p>
          <a:p>
            <a:pPr algn="just">
              <a:lnSpc>
                <a:spcPct val="150000"/>
              </a:lnSpc>
            </a:pPr>
            <a:r>
              <a:rPr lang="en-GB" sz="1600" b="1" dirty="0">
                <a:latin typeface="Times New Roman" panose="02020603050405020304" pitchFamily="18" charset="0"/>
                <a:cs typeface="Times New Roman" panose="02020603050405020304" pitchFamily="18" charset="0"/>
              </a:rPr>
              <a:t>TASK 	</a:t>
            </a:r>
          </a:p>
          <a:p>
            <a:pPr lvl="1" algn="just">
              <a:lnSpc>
                <a:spcPct val="150000"/>
              </a:lnSpc>
            </a:pPr>
            <a:r>
              <a:rPr lang="en-US" b="1" dirty="0">
                <a:latin typeface="Times New Roman" panose="02020603050405020304" pitchFamily="18" charset="0"/>
                <a:cs typeface="Times New Roman" panose="02020603050405020304" pitchFamily="18" charset="0"/>
              </a:rPr>
              <a:t>Overview</a:t>
            </a:r>
          </a:p>
          <a:p>
            <a:pPr lvl="1" algn="just">
              <a:lnSpc>
                <a:spcPct val="150000"/>
              </a:lnSpc>
            </a:pPr>
            <a:r>
              <a:rPr lang="en-US" b="1" dirty="0">
                <a:latin typeface="Times New Roman" panose="02020603050405020304" pitchFamily="18" charset="0"/>
                <a:cs typeface="Times New Roman" panose="02020603050405020304" pitchFamily="18" charset="0"/>
              </a:rPr>
              <a:t>Introducing Chinese culture</a:t>
            </a:r>
          </a:p>
          <a:p>
            <a:pPr lvl="1" algn="just">
              <a:lnSpc>
                <a:spcPct val="150000"/>
              </a:lnSpc>
            </a:pPr>
            <a:r>
              <a:rPr lang="en-US" b="1" dirty="0">
                <a:latin typeface="Times New Roman" panose="02020603050405020304" pitchFamily="18" charset="0"/>
                <a:cs typeface="Times New Roman" panose="02020603050405020304" pitchFamily="18" charset="0"/>
              </a:rPr>
              <a:t>Success and failure factors of Joint ventures</a:t>
            </a:r>
          </a:p>
          <a:p>
            <a:pPr lvl="1" algn="just">
              <a:lnSpc>
                <a:spcPct val="150000"/>
              </a:lnSpc>
            </a:pPr>
            <a:r>
              <a:rPr lang="en-US" b="1" dirty="0">
                <a:latin typeface="Times New Roman" panose="02020603050405020304" pitchFamily="18" charset="0"/>
                <a:cs typeface="Times New Roman" panose="02020603050405020304" pitchFamily="18" charset="0"/>
              </a:rPr>
              <a:t>Cultural sensitivity in China/ differences from UK</a:t>
            </a:r>
          </a:p>
          <a:p>
            <a:pPr lvl="1" algn="just">
              <a:lnSpc>
                <a:spcPct val="150000"/>
              </a:lnSpc>
            </a:pPr>
            <a:r>
              <a:rPr lang="en-US" b="1" dirty="0">
                <a:latin typeface="Times New Roman" panose="02020603050405020304" pitchFamily="18" charset="0"/>
                <a:cs typeface="Times New Roman" panose="02020603050405020304" pitchFamily="18" charset="0"/>
              </a:rPr>
              <a:t>Hofstede cultural dimension: United Kingdom and China</a:t>
            </a:r>
          </a:p>
          <a:p>
            <a:pPr algn="just">
              <a:lnSpc>
                <a:spcPct val="150000"/>
              </a:lnSpc>
            </a:pPr>
            <a:r>
              <a:rPr lang="en-GB" sz="1600" b="1" dirty="0">
                <a:latin typeface="Times New Roman" panose="02020603050405020304" pitchFamily="18" charset="0"/>
                <a:cs typeface="Times New Roman" panose="02020603050405020304" pitchFamily="18" charset="0"/>
              </a:rPr>
              <a:t>RECOMMENDATION	</a:t>
            </a:r>
            <a:endParaRPr lang="en-US" sz="1600" b="1" dirty="0">
              <a:latin typeface="Times New Roman" panose="02020603050405020304" pitchFamily="18" charset="0"/>
              <a:cs typeface="Times New Roman" panose="02020603050405020304" pitchFamily="18" charset="0"/>
            </a:endParaRPr>
          </a:p>
          <a:p>
            <a:pPr algn="just">
              <a:lnSpc>
                <a:spcPct val="150000"/>
              </a:lnSpc>
            </a:pPr>
            <a:r>
              <a:rPr lang="en-GB" sz="1600" b="1" dirty="0">
                <a:latin typeface="Times New Roman" panose="02020603050405020304" pitchFamily="18" charset="0"/>
                <a:cs typeface="Times New Roman" panose="02020603050405020304" pitchFamily="18" charset="0"/>
              </a:rPr>
              <a:t>CONCLUSION</a:t>
            </a:r>
            <a:endParaRPr lang="en-US" sz="1600" b="1" dirty="0">
              <a:latin typeface="Times New Roman" panose="02020603050405020304" pitchFamily="18" charset="0"/>
              <a:cs typeface="Times New Roman" panose="02020603050405020304" pitchFamily="18" charset="0"/>
            </a:endParaRPr>
          </a:p>
          <a:p>
            <a:pPr algn="just">
              <a:lnSpc>
                <a:spcPct val="150000"/>
              </a:lnSpc>
            </a:pPr>
            <a:r>
              <a:rPr lang="en-GB" sz="1600" b="1" dirty="0">
                <a:latin typeface="Times New Roman" panose="02020603050405020304" pitchFamily="18" charset="0"/>
                <a:cs typeface="Times New Roman" panose="02020603050405020304" pitchFamily="18" charset="0"/>
              </a:rPr>
              <a:t>REFERENCES	</a:t>
            </a:r>
            <a:endParaRPr lang="en-US" sz="1600" b="1" dirty="0">
              <a:latin typeface="Times New Roman" panose="02020603050405020304" pitchFamily="18" charset="0"/>
              <a:cs typeface="Times New Roman" panose="02020603050405020304" pitchFamily="18" charset="0"/>
            </a:endParaRPr>
          </a:p>
          <a:p>
            <a:pPr algn="just">
              <a:lnSpc>
                <a:spcPct val="150000"/>
              </a:lnSpc>
            </a:pPr>
            <a:endParaRPr lang="en-US" sz="1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Overview</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0" y="1270000"/>
            <a:ext cx="4975668" cy="4351338"/>
          </a:xfrm>
        </p:spPr>
        <p:txBody>
          <a:bodyPr>
            <a:noAutofit/>
          </a:bodyPr>
          <a:lstStyle/>
          <a:p>
            <a:pPr lvl="0" algn="just">
              <a:lnSpc>
                <a:spcPct val="150000"/>
              </a:lnSpc>
            </a:pPr>
            <a:r>
              <a:rPr lang="en-GB" sz="1600" dirty="0">
                <a:latin typeface="Times New Roman" panose="02020603050405020304" pitchFamily="18" charset="0"/>
                <a:cs typeface="Times New Roman" panose="02020603050405020304" pitchFamily="18" charset="0"/>
              </a:rPr>
              <a:t>The company Morrison based in UK consider a joint venture based in China.</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It directs its focus on entering into the chosen  country where the firm will grow fast and in a competitive manner. </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It encourages brands in building trustworthy and beneficial relations with other organisation in  China which have skilled  workforce with a excellent  customer base that plays a vital role in the growth and profitability of the British firm.</a:t>
            </a:r>
            <a:endParaRPr lang="en-US" sz="16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5216929" y="1825625"/>
            <a:ext cx="4106949" cy="34702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Introduce the Chinese culture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76250" y="1753469"/>
            <a:ext cx="10515600" cy="4752156"/>
          </a:xfrm>
        </p:spPr>
        <p:txBody>
          <a:bodyPr>
            <a:normAutofit/>
          </a:bodyPr>
          <a:lstStyle/>
          <a:p>
            <a:pPr lvl="0" algn="just">
              <a:lnSpc>
                <a:spcPct val="150000"/>
              </a:lnSpc>
            </a:pPr>
            <a:r>
              <a:rPr lang="en-GB" sz="1600" dirty="0">
                <a:latin typeface="Times New Roman" panose="02020603050405020304" pitchFamily="18" charset="0"/>
                <a:cs typeface="Times New Roman" panose="02020603050405020304" pitchFamily="18" charset="0"/>
              </a:rPr>
              <a:t>The organisations are likely to experience more cultural challenges which have the negative impact on the plans and its effectiveness (Li,  2019).</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The both countries United Kingdom and China are very different from each other on the cultural   basis.</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The norms and beliefs of the people in the United Kingdom is quite different from the population of China as they emphasise on group  work activities  whereas individuals in China prefer to work individually.</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3162300" y="4129547"/>
            <a:ext cx="4830098" cy="2448234"/>
          </a:xfrm>
          <a:prstGeom prst="ellipse">
            <a:avLst/>
          </a:prstGeom>
          <a:ln>
            <a:noFill/>
          </a:ln>
          <a:effectLst>
            <a:softEdge rad="112500"/>
          </a:effectLst>
        </p:spPr>
      </p:pic>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Conti</a:t>
            </a:r>
          </a:p>
        </p:txBody>
      </p:sp>
      <p:sp>
        <p:nvSpPr>
          <p:cNvPr id="3" name="Content Placeholder 2"/>
          <p:cNvSpPr>
            <a:spLocks noGrp="1"/>
          </p:cNvSpPr>
          <p:nvPr>
            <p:ph idx="1"/>
          </p:nvPr>
        </p:nvSpPr>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Geographical location-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Religion</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Openness level-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Thinking differently</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Cultural noise of international communication</a:t>
            </a:r>
            <a:endParaRPr lang="en-US" sz="1600" dirty="0">
              <a:latin typeface="Times New Roman" panose="02020603050405020304" pitchFamily="18" charset="0"/>
              <a:cs typeface="Times New Roman" panose="02020603050405020304" pitchFamily="18" charset="0"/>
            </a:endParaRPr>
          </a:p>
          <a:p>
            <a:pPr algn="just">
              <a:lnSpc>
                <a:spcPct val="150000"/>
              </a:lnSpc>
            </a:pP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IN" sz="1600" dirty="0">
              <a:latin typeface="Times New Roman" panose="02020603050405020304" pitchFamily="18" charset="0"/>
              <a:cs typeface="Times New Roman" panose="02020603050405020304" pitchFamily="18" charset="0"/>
            </a:endParaRPr>
          </a:p>
        </p:txBody>
      </p:sp>
      <p:pic>
        <p:nvPicPr>
          <p:cNvPr id="4098" name="Picture 2" descr="International Business Communication | InterN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5668" y="1930400"/>
            <a:ext cx="4644852" cy="265813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66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Success and failure factors of joint ventures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p:txBody>
          <a:bodyPr>
            <a:normAutofit/>
          </a:bodyPr>
          <a:lstStyle/>
          <a:p>
            <a:pPr lvl="0" algn="just">
              <a:lnSpc>
                <a:spcPct val="150000"/>
              </a:lnSpc>
            </a:pPr>
            <a:r>
              <a:rPr lang="en-GB" sz="1600" dirty="0">
                <a:latin typeface="Times New Roman" panose="02020603050405020304" pitchFamily="18" charset="0"/>
                <a:cs typeface="Times New Roman" panose="02020603050405020304" pitchFamily="18" charset="0"/>
              </a:rPr>
              <a:t>There are varied factors in the Chinese market which makes a company successful or failure. </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Technological advancement and  its utilization in the China at the high extent is the best success determinant which a firm can grab after using the strategy of joint venture. </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For the purpose of using advanced technology in the market the access to develop the </a:t>
            </a:r>
            <a:r>
              <a:rPr lang="en-GB" sz="1600" dirty="0" err="1">
                <a:latin typeface="Times New Roman" panose="02020603050405020304" pitchFamily="18" charset="0"/>
                <a:cs typeface="Times New Roman" panose="02020603050405020304" pitchFamily="18" charset="0"/>
              </a:rPr>
              <a:t>paln</a:t>
            </a:r>
            <a:r>
              <a:rPr lang="en-GB" sz="1600" dirty="0">
                <a:latin typeface="Times New Roman" panose="02020603050405020304" pitchFamily="18" charset="0"/>
                <a:cs typeface="Times New Roman" panose="02020603050405020304" pitchFamily="18" charset="0"/>
              </a:rPr>
              <a:t> can be given by the organisation  which may help in increasing the performance, productivity and profitability level.</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619250" y="4938095"/>
            <a:ext cx="5943600" cy="133345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4019880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Cultural sensitivity in China / The differences from the UK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838200" y="1825625"/>
            <a:ext cx="3886200" cy="4351338"/>
          </a:xfrm>
        </p:spPr>
        <p:txBody>
          <a:bodyPr>
            <a:normAutofit lnSpcReduction="10000"/>
          </a:bodyPr>
          <a:lstStyle/>
          <a:p>
            <a:pPr lvl="0" algn="just">
              <a:lnSpc>
                <a:spcPct val="150000"/>
              </a:lnSpc>
            </a:pPr>
            <a:r>
              <a:rPr lang="en-GB" sz="1600" dirty="0">
                <a:latin typeface="Times New Roman" panose="02020603050405020304" pitchFamily="18" charset="0"/>
                <a:cs typeface="Times New Roman" panose="02020603050405020304" pitchFamily="18" charset="0"/>
              </a:rPr>
              <a:t>It can be concluded that sensitivity of culture shows positive  impact on developing systematic strategies of business in China, as it can help company to  pick suitable approach and  strategy  for smooth running of venture.</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This benefit of it can only Chinese companies can gain as in relation to the term cultural Sensitivity the China may prefer less to understand the knowledge of various cultures within several world views.</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923798" y="2339975"/>
            <a:ext cx="3560506" cy="24225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5917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Hofstede cultural Dimensions: UK and China </a:t>
            </a:r>
            <a:endParaRPr lang="en-US" sz="3200" b="1" dirty="0">
              <a:latin typeface="Times New Roman" panose="02020603050405020304" pitchFamily="18" charset="0"/>
              <a:cs typeface="Times New Roman" panose="02020603050405020304" pitchFamily="18" charset="0"/>
            </a:endParaRPr>
          </a:p>
        </p:txBody>
      </p:sp>
      <p:pic>
        <p:nvPicPr>
          <p:cNvPr id="6146" name="Picture 2" descr="Hofstede's cultural dimens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349" y="1765301"/>
            <a:ext cx="8039101" cy="29591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CONT.</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677334" y="1418969"/>
            <a:ext cx="6057901" cy="4693162"/>
          </a:xfrm>
        </p:spPr>
        <p:txBody>
          <a:bodyPr>
            <a:noAutofit/>
          </a:bodyPr>
          <a:lstStyle/>
          <a:p>
            <a:pPr marL="0" indent="0" algn="just">
              <a:lnSpc>
                <a:spcPct val="150000"/>
              </a:lnSpc>
              <a:buNone/>
            </a:pPr>
            <a:r>
              <a:rPr lang="en-GB" sz="1600" b="1" dirty="0">
                <a:latin typeface="Times New Roman" panose="02020603050405020304" pitchFamily="18" charset="0"/>
                <a:cs typeface="Times New Roman" panose="02020603050405020304" pitchFamily="18" charset="0"/>
              </a:rPr>
              <a:t>Power distance</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The China overall score is around 80 percent in relation to power distance because these are the key concept that analyse current county and United Kingdom.</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On the basis of scoring, market of China society and individuals  which lives they believe that difference among population </a:t>
            </a:r>
            <a:r>
              <a:rPr lang="en-GB" sz="1600" dirty="0" err="1">
                <a:latin typeface="Times New Roman" panose="02020603050405020304" pitchFamily="18" charset="0"/>
                <a:cs typeface="Times New Roman" panose="02020603050405020304" pitchFamily="18" charset="0"/>
              </a:rPr>
              <a:t>whuch</a:t>
            </a:r>
            <a:r>
              <a:rPr lang="en-GB" sz="1600" dirty="0">
                <a:latin typeface="Times New Roman" panose="02020603050405020304" pitchFamily="18" charset="0"/>
                <a:cs typeface="Times New Roman" panose="02020603050405020304" pitchFamily="18" charset="0"/>
              </a:rPr>
              <a:t> are acceptable (</a:t>
            </a:r>
            <a:r>
              <a:rPr lang="en-GB" sz="1600" dirty="0" err="1">
                <a:latin typeface="Times New Roman" panose="02020603050405020304" pitchFamily="18" charset="0"/>
                <a:cs typeface="Times New Roman" panose="02020603050405020304" pitchFamily="18" charset="0"/>
              </a:rPr>
              <a:t>Gerlach,and</a:t>
            </a:r>
            <a:r>
              <a:rPr lang="en-GB" sz="1600" dirty="0">
                <a:latin typeface="Times New Roman" panose="02020603050405020304" pitchFamily="18" charset="0"/>
                <a:cs typeface="Times New Roman" panose="02020603050405020304" pitchFamily="18" charset="0"/>
              </a:rPr>
              <a:t> Eriksson,2021).</a:t>
            </a:r>
            <a:endParaRPr lang="en-US" sz="16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600" b="1" dirty="0">
                <a:latin typeface="Times New Roman" panose="02020603050405020304" pitchFamily="18" charset="0"/>
                <a:cs typeface="Times New Roman" panose="02020603050405020304" pitchFamily="18" charset="0"/>
              </a:rPr>
              <a:t>Individualism</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United kingdom has scored very high in context of present dimension of around 89 percent which shows that people are more focused on their personal growth instead of offers help to other. </a:t>
            </a:r>
            <a:endParaRPr lang="en-US" sz="1600" dirty="0">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1930400"/>
            <a:ext cx="3067050" cy="36703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3988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838200" y="365126"/>
            <a:ext cx="10515600" cy="475532"/>
          </a:xfrm>
        </p:spPr>
        <p:txBody>
          <a:bodyPr>
            <a:normAutofit fontScale="90000"/>
          </a:bodyPr>
          <a:lstStyle/>
          <a:p>
            <a:pPr algn="ctr"/>
            <a:r>
              <a:rPr lang="en-GB" sz="3200" b="1" dirty="0">
                <a:latin typeface="Times New Roman" panose="02020603050405020304" pitchFamily="18" charset="0"/>
                <a:cs typeface="Times New Roman" panose="02020603050405020304" pitchFamily="18" charset="0"/>
              </a:rPr>
              <a:t>CONT.</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266700" y="840658"/>
            <a:ext cx="9067800" cy="5766619"/>
          </a:xfrm>
        </p:spPr>
        <p:txBody>
          <a:bodyPr>
            <a:noAutofit/>
          </a:bodyPr>
          <a:lstStyle/>
          <a:p>
            <a:pPr marL="0" indent="0" algn="just">
              <a:lnSpc>
                <a:spcPct val="150000"/>
              </a:lnSpc>
              <a:buNone/>
            </a:pPr>
            <a:r>
              <a:rPr lang="en-GB" sz="1600" b="1" dirty="0">
                <a:latin typeface="Times New Roman" panose="02020603050405020304" pitchFamily="18" charset="0"/>
                <a:cs typeface="Times New Roman" panose="02020603050405020304" pitchFamily="18" charset="0"/>
              </a:rPr>
              <a:t>Masculinity</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China is scoring </a:t>
            </a:r>
            <a:r>
              <a:rPr lang="en-GB" sz="1600" dirty="0" err="1">
                <a:latin typeface="Times New Roman" panose="02020603050405020304" pitchFamily="18" charset="0"/>
                <a:cs typeface="Times New Roman" panose="02020603050405020304" pitchFamily="18" charset="0"/>
              </a:rPr>
              <a:t>approx</a:t>
            </a:r>
            <a:r>
              <a:rPr lang="en-GB" sz="1600" dirty="0">
                <a:latin typeface="Times New Roman" panose="02020603050405020304" pitchFamily="18" charset="0"/>
                <a:cs typeface="Times New Roman" panose="02020603050405020304" pitchFamily="18" charset="0"/>
              </a:rPr>
              <a:t> 66 percent drive on the basis of it can be said that focus of individuals is more on success people those who believe that success is represented  by fact. </a:t>
            </a:r>
            <a:endParaRPr lang="en-US" sz="16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600" b="1" dirty="0">
                <a:latin typeface="Times New Roman" panose="02020603050405020304" pitchFamily="18" charset="0"/>
                <a:cs typeface="Times New Roman" panose="02020603050405020304" pitchFamily="18" charset="0"/>
              </a:rPr>
              <a:t>Uncertainty avoidance</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err="1">
                <a:latin typeface="Times New Roman" panose="02020603050405020304" pitchFamily="18" charset="0"/>
                <a:cs typeface="Times New Roman" panose="02020603050405020304" pitchFamily="18" charset="0"/>
              </a:rPr>
              <a:t>Approx</a:t>
            </a:r>
            <a:r>
              <a:rPr lang="en-GB" sz="1600" dirty="0">
                <a:latin typeface="Times New Roman" panose="02020603050405020304" pitchFamily="18" charset="0"/>
                <a:cs typeface="Times New Roman" panose="02020603050405020304" pitchFamily="18" charset="0"/>
              </a:rPr>
              <a:t> 30 percent China score which shows that people will not neglect any recent issues in their lives as these people are always ready for the changes and this is all because of their habits.</a:t>
            </a:r>
            <a:endParaRPr lang="en-US" sz="16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600" b="1" dirty="0">
                <a:latin typeface="Times New Roman" panose="02020603050405020304" pitchFamily="18" charset="0"/>
                <a:cs typeface="Times New Roman" panose="02020603050405020304" pitchFamily="18" charset="0"/>
              </a:rPr>
              <a:t>Long term orientation</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People of China will focus on creating plans on long term basis. As these people are long term based on the other hand in context of  United Kingdom people are more focus on to finish today's work instead of doing later. </a:t>
            </a:r>
            <a:endParaRPr lang="en-US" sz="16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600" b="1" dirty="0">
                <a:latin typeface="Times New Roman" panose="02020603050405020304" pitchFamily="18" charset="0"/>
                <a:cs typeface="Times New Roman" panose="02020603050405020304" pitchFamily="18" charset="0"/>
              </a:rPr>
              <a:t>Indulgence</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dirty="0">
                <a:latin typeface="Times New Roman" panose="02020603050405020304" pitchFamily="18" charset="0"/>
                <a:cs typeface="Times New Roman" panose="02020603050405020304" pitchFamily="18" charset="0"/>
              </a:rPr>
              <a:t>According to China score which is 24 can be said as restrained where people will not spend attempt on time of leisure</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742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Recommendations </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p:txBody>
          <a:bodyPr>
            <a:no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In order to become successful both chines and British partners can put effort to make strategies and approaches tom make better communication and solution.</a:t>
            </a:r>
            <a:endParaRPr lang="en-US"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Both parties can make legal contract where all the conditions and terms of work should be mentioned properly.</a:t>
            </a:r>
            <a:endParaRPr lang="en-US"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For both the parties it is necessary to understand every work in systematic and organised way and on the basis of this decision should be made.</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8498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Conclusion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From the above discussion it can be concluded that by developing the  best plans and strategies the British organisation  has taken the pleasure of market expansion in China.</a:t>
            </a:r>
            <a:endParaRPr lang="en-US"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Through creating a  risk register  it has gained the competitive advantages in bulk  that helps in mitigating the risk </a:t>
            </a:r>
            <a:r>
              <a:rPr lang="en-GB" sz="2000" dirty="0" err="1">
                <a:latin typeface="Times New Roman" panose="02020603050405020304" pitchFamily="18" charset="0"/>
                <a:cs typeface="Times New Roman" panose="02020603050405020304" pitchFamily="18" charset="0"/>
              </a:rPr>
              <a:t>wheter</a:t>
            </a:r>
            <a:r>
              <a:rPr lang="en-GB" sz="2000" dirty="0">
                <a:latin typeface="Times New Roman" panose="02020603050405020304" pitchFamily="18" charset="0"/>
                <a:cs typeface="Times New Roman" panose="02020603050405020304" pitchFamily="18" charset="0"/>
              </a:rPr>
              <a:t> it is high or low.</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375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References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677334" y="1930400"/>
            <a:ext cx="8596668" cy="3880773"/>
          </a:xfrm>
        </p:spPr>
        <p:txBody>
          <a:bodyPr>
            <a:normAutofit lnSpcReduction="10000"/>
          </a:bodyPr>
          <a:lstStyle/>
          <a:p>
            <a:pPr algn="just">
              <a:lnSpc>
                <a:spcPct val="150000"/>
              </a:lnSpc>
            </a:pPr>
            <a:r>
              <a:rPr lang="en-GB" dirty="0">
                <a:latin typeface="Times New Roman" panose="02020603050405020304" pitchFamily="18" charset="0"/>
                <a:cs typeface="Times New Roman" panose="02020603050405020304" pitchFamily="18" charset="0"/>
              </a:rPr>
              <a:t>Gong, Y and et.al., 2021. Cultural adaptation challenges and strategies during study abroad: New Zealand students in China. </a:t>
            </a:r>
            <a:r>
              <a:rPr lang="en-GB" i="1" dirty="0">
                <a:latin typeface="Times New Roman" panose="02020603050405020304" pitchFamily="18" charset="0"/>
                <a:cs typeface="Times New Roman" panose="02020603050405020304" pitchFamily="18" charset="0"/>
              </a:rPr>
              <a:t>Language, Culture and Curriculum</a:t>
            </a:r>
            <a:r>
              <a:rPr lang="en-GB" dirty="0">
                <a:latin typeface="Times New Roman" panose="02020603050405020304" pitchFamily="18" charset="0"/>
                <a:cs typeface="Times New Roman" panose="02020603050405020304" pitchFamily="18" charset="0"/>
              </a:rPr>
              <a:t>. 34(4). pp.417-437.</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Gerlach</a:t>
            </a:r>
            <a:r>
              <a:rPr lang="en-GB" dirty="0">
                <a:latin typeface="Times New Roman" panose="02020603050405020304" pitchFamily="18" charset="0"/>
                <a:cs typeface="Times New Roman" panose="02020603050405020304" pitchFamily="18" charset="0"/>
              </a:rPr>
              <a:t>, P. and Eriksson, K., 2021. Measuring cultural dimensions: External validity and internal consistency of Hofstede's VSM 2013 Scales. </a:t>
            </a:r>
            <a:r>
              <a:rPr lang="en-GB" i="1" dirty="0">
                <a:latin typeface="Times New Roman" panose="02020603050405020304" pitchFamily="18" charset="0"/>
                <a:cs typeface="Times New Roman" panose="02020603050405020304" pitchFamily="18" charset="0"/>
              </a:rPr>
              <a:t>Frontiers in psychology</a:t>
            </a:r>
            <a:r>
              <a:rPr lang="en-GB" dirty="0">
                <a:latin typeface="Times New Roman" panose="02020603050405020304" pitchFamily="18" charset="0"/>
                <a:cs typeface="Times New Roman" panose="02020603050405020304" pitchFamily="18" charset="0"/>
              </a:rPr>
              <a:t>. 12. p.1056.</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Hartley, J., 2021. ‘Pathetic earthlings! Who can save you </a:t>
            </a:r>
            <a:r>
              <a:rPr lang="en-GB" dirty="0" err="1">
                <a:latin typeface="Times New Roman" panose="02020603050405020304" pitchFamily="18" charset="0"/>
                <a:cs typeface="Times New Roman" panose="02020603050405020304" pitchFamily="18" charset="0"/>
              </a:rPr>
              <a:t>now?’Science</a:t>
            </a:r>
            <a:r>
              <a:rPr lang="en-GB" dirty="0">
                <a:latin typeface="Times New Roman" panose="02020603050405020304" pitchFamily="18" charset="0"/>
                <a:cs typeface="Times New Roman" panose="02020603050405020304" pitchFamily="18" charset="0"/>
              </a:rPr>
              <a:t> fiction, planetary crisis and the globalisation of Chinese culture. </a:t>
            </a:r>
            <a:r>
              <a:rPr lang="en-GB" i="1" dirty="0">
                <a:latin typeface="Times New Roman" panose="02020603050405020304" pitchFamily="18" charset="0"/>
                <a:cs typeface="Times New Roman" panose="02020603050405020304" pitchFamily="18" charset="0"/>
              </a:rPr>
              <a:t>Global Media and China</a:t>
            </a:r>
            <a:r>
              <a:rPr lang="en-GB" dirty="0">
                <a:latin typeface="Times New Roman" panose="02020603050405020304" pitchFamily="18" charset="0"/>
                <a:cs typeface="Times New Roman" panose="02020603050405020304" pitchFamily="18" charset="0"/>
              </a:rPr>
              <a:t>. p.20594364211067872.</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862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2 Ways to Say “Thank You” With Examples | Grammarl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9600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177</TotalTime>
  <Words>2084</Words>
  <Application>Microsoft Office PowerPoint</Application>
  <PresentationFormat>Widescreen</PresentationFormat>
  <Paragraphs>140</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New</vt:lpstr>
      <vt:lpstr>Times New Roman</vt:lpstr>
      <vt:lpstr>TimesNewRomanPS-BoldMT</vt:lpstr>
      <vt:lpstr>Trebuchet MS</vt:lpstr>
      <vt:lpstr>Wingdings 3</vt:lpstr>
      <vt:lpstr>Facet</vt:lpstr>
      <vt:lpstr> </vt:lpstr>
      <vt:lpstr>TABLE OF CONTENTS</vt:lpstr>
      <vt:lpstr>Overview</vt:lpstr>
      <vt:lpstr>Introduce the Chinese culture </vt:lpstr>
      <vt:lpstr>Conti</vt:lpstr>
      <vt:lpstr>Success and failure factors of joint ventures </vt:lpstr>
      <vt:lpstr>Cultural sensitivity in China / The differences from the UK </vt:lpstr>
      <vt:lpstr>Hofstede cultural Dimensions: UK and China </vt:lpstr>
      <vt:lpstr>CONT.</vt:lpstr>
      <vt:lpstr>CONT.</vt:lpstr>
      <vt:lpstr>Recommendations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Husam Helmi</dc:creator>
  <cp:lastModifiedBy>Mitko Malamov</cp:lastModifiedBy>
  <cp:revision>82</cp:revision>
  <dcterms:created xsi:type="dcterms:W3CDTF">2020-10-29T12:05:35Z</dcterms:created>
  <dcterms:modified xsi:type="dcterms:W3CDTF">2023-07-25T21:33:19Z</dcterms:modified>
</cp:coreProperties>
</file>