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sldIdLst>
    <p:sldId id="256" r:id="rId2"/>
    <p:sldId id="293" r:id="rId3"/>
    <p:sldId id="291" r:id="rId4"/>
    <p:sldId id="258" r:id="rId5"/>
    <p:sldId id="259" r:id="rId6"/>
    <p:sldId id="261" r:id="rId7"/>
    <p:sldId id="260" r:id="rId8"/>
    <p:sldId id="262" r:id="rId9"/>
    <p:sldId id="263" r:id="rId10"/>
    <p:sldId id="265" r:id="rId11"/>
    <p:sldId id="266"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2"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84" d="100"/>
          <a:sy n="84" d="100"/>
        </p:scale>
        <p:origin x="48" y="5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409FC7-4BE4-4C31-880E-9061FFEC1B1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9870D67-1162-4F70-84AD-F122230C3D7D}">
      <dgm:prSet/>
      <dgm:spPr/>
      <dgm:t>
        <a:bodyPr/>
        <a:lstStyle/>
        <a:p>
          <a:pPr rtl="0"/>
          <a:r>
            <a:rPr lang="en-GB" dirty="0"/>
            <a:t>Information passes from store to store in a linear way, and has been described as an information processing model (like a computer) with an input, process and output.</a:t>
          </a:r>
        </a:p>
      </dgm:t>
    </dgm:pt>
    <dgm:pt modelId="{7016FCCD-FB1F-4236-B20D-917EA18B22A1}" type="parTrans" cxnId="{4B0E0483-2CD3-4B6A-9C8C-E94A2FC474A2}">
      <dgm:prSet/>
      <dgm:spPr/>
      <dgm:t>
        <a:bodyPr/>
        <a:lstStyle/>
        <a:p>
          <a:endParaRPr lang="en-US"/>
        </a:p>
      </dgm:t>
    </dgm:pt>
    <dgm:pt modelId="{5E13D3FB-2459-4308-9466-C1795E898BFA}" type="sibTrans" cxnId="{4B0E0483-2CD3-4B6A-9C8C-E94A2FC474A2}">
      <dgm:prSet/>
      <dgm:spPr/>
      <dgm:t>
        <a:bodyPr/>
        <a:lstStyle/>
        <a:p>
          <a:endParaRPr lang="en-US"/>
        </a:p>
      </dgm:t>
    </dgm:pt>
    <dgm:pt modelId="{F33F818B-3757-477C-A48F-79C023736231}" type="pres">
      <dgm:prSet presAssocID="{AC409FC7-4BE4-4C31-880E-9061FFEC1B1B}" presName="linear" presStyleCnt="0">
        <dgm:presLayoutVars>
          <dgm:animLvl val="lvl"/>
          <dgm:resizeHandles val="exact"/>
        </dgm:presLayoutVars>
      </dgm:prSet>
      <dgm:spPr/>
    </dgm:pt>
    <dgm:pt modelId="{DDCE0D5F-6F18-486A-92C0-EC81822F959E}" type="pres">
      <dgm:prSet presAssocID="{89870D67-1162-4F70-84AD-F122230C3D7D}" presName="parentText" presStyleLbl="node1" presStyleIdx="0" presStyleCnt="1">
        <dgm:presLayoutVars>
          <dgm:chMax val="0"/>
          <dgm:bulletEnabled val="1"/>
        </dgm:presLayoutVars>
      </dgm:prSet>
      <dgm:spPr/>
    </dgm:pt>
  </dgm:ptLst>
  <dgm:cxnLst>
    <dgm:cxn modelId="{B3F73279-61A5-4B9C-B6EA-631244DA642B}" type="presOf" srcId="{89870D67-1162-4F70-84AD-F122230C3D7D}" destId="{DDCE0D5F-6F18-486A-92C0-EC81822F959E}" srcOrd="0" destOrd="0" presId="urn:microsoft.com/office/officeart/2005/8/layout/vList2"/>
    <dgm:cxn modelId="{4B0E0483-2CD3-4B6A-9C8C-E94A2FC474A2}" srcId="{AC409FC7-4BE4-4C31-880E-9061FFEC1B1B}" destId="{89870D67-1162-4F70-84AD-F122230C3D7D}" srcOrd="0" destOrd="0" parTransId="{7016FCCD-FB1F-4236-B20D-917EA18B22A1}" sibTransId="{5E13D3FB-2459-4308-9466-C1795E898BFA}"/>
    <dgm:cxn modelId="{E8BF1CED-C095-4E0A-9044-637E9F63DC95}" type="presOf" srcId="{AC409FC7-4BE4-4C31-880E-9061FFEC1B1B}" destId="{F33F818B-3757-477C-A48F-79C023736231}" srcOrd="0" destOrd="0" presId="urn:microsoft.com/office/officeart/2005/8/layout/vList2"/>
    <dgm:cxn modelId="{6746E859-8661-4D32-AFD4-F4903DD5DFBF}" type="presParOf" srcId="{F33F818B-3757-477C-A48F-79C023736231}" destId="{DDCE0D5F-6F18-486A-92C0-EC81822F959E}"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3F81F0-B281-4907-B43A-F5868A92AFDA}"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B56F58E-353E-41D4-ACA9-B9DDA3BD8675}">
      <dgm:prSet/>
      <dgm:spPr/>
      <dgm:t>
        <a:bodyPr/>
        <a:lstStyle/>
        <a:p>
          <a:pPr rtl="0"/>
          <a:r>
            <a:rPr lang="en-GB" dirty="0"/>
            <a:t>The multistore model of memory (also known as the modal model) - Atkinson and Shiffrin (1968) </a:t>
          </a:r>
        </a:p>
      </dgm:t>
    </dgm:pt>
    <dgm:pt modelId="{9913827D-DE8C-4EEF-ACC0-8D00A3292AA2}" type="parTrans" cxnId="{8775C201-0847-4058-9D5F-34A55EEA1BD7}">
      <dgm:prSet/>
      <dgm:spPr/>
      <dgm:t>
        <a:bodyPr/>
        <a:lstStyle/>
        <a:p>
          <a:endParaRPr lang="en-US"/>
        </a:p>
      </dgm:t>
    </dgm:pt>
    <dgm:pt modelId="{1ACD50F5-92A8-49A1-8F55-BEF48AC0164D}" type="sibTrans" cxnId="{8775C201-0847-4058-9D5F-34A55EEA1BD7}">
      <dgm:prSet/>
      <dgm:spPr/>
      <dgm:t>
        <a:bodyPr/>
        <a:lstStyle/>
        <a:p>
          <a:endParaRPr lang="en-US"/>
        </a:p>
      </dgm:t>
    </dgm:pt>
    <dgm:pt modelId="{6ACB60F2-4476-4C7F-AB87-B9B42E781F9F}">
      <dgm:prSet/>
      <dgm:spPr/>
      <dgm:t>
        <a:bodyPr/>
        <a:lstStyle/>
        <a:p>
          <a:pPr rtl="0"/>
          <a:r>
            <a:rPr lang="en-GB"/>
            <a:t>A structural model. </a:t>
          </a:r>
        </a:p>
      </dgm:t>
    </dgm:pt>
    <dgm:pt modelId="{BFD46C39-588D-442B-B9AD-45B00811EDB6}" type="parTrans" cxnId="{F31570E8-5CDF-4777-B4C8-94107894AD50}">
      <dgm:prSet/>
      <dgm:spPr/>
      <dgm:t>
        <a:bodyPr/>
        <a:lstStyle/>
        <a:p>
          <a:endParaRPr lang="en-US"/>
        </a:p>
      </dgm:t>
    </dgm:pt>
    <dgm:pt modelId="{228C0C03-1ADA-4197-BB71-ED84B69ACFED}" type="sibTrans" cxnId="{F31570E8-5CDF-4777-B4C8-94107894AD50}">
      <dgm:prSet/>
      <dgm:spPr/>
      <dgm:t>
        <a:bodyPr/>
        <a:lstStyle/>
        <a:p>
          <a:endParaRPr lang="en-US"/>
        </a:p>
      </dgm:t>
    </dgm:pt>
    <dgm:pt modelId="{BC78F8ED-9740-4011-A6CB-CF484089F297}">
      <dgm:prSet/>
      <dgm:spPr/>
      <dgm:t>
        <a:bodyPr/>
        <a:lstStyle/>
        <a:p>
          <a:pPr rtl="0"/>
          <a:r>
            <a:rPr lang="en-GB"/>
            <a:t>Memory consists of three stores: a sensory register, short-term memory (STM) and long-term memory (LTM).</a:t>
          </a:r>
        </a:p>
      </dgm:t>
    </dgm:pt>
    <dgm:pt modelId="{C1499459-9B13-4FCC-87EE-289585679B82}" type="parTrans" cxnId="{6C70A419-DE40-4F27-A970-8B1836FB6992}">
      <dgm:prSet/>
      <dgm:spPr/>
      <dgm:t>
        <a:bodyPr/>
        <a:lstStyle/>
        <a:p>
          <a:endParaRPr lang="en-US"/>
        </a:p>
      </dgm:t>
    </dgm:pt>
    <dgm:pt modelId="{83E2E4CC-FBF6-4392-A6D6-4646BE5AB840}" type="sibTrans" cxnId="{6C70A419-DE40-4F27-A970-8B1836FB6992}">
      <dgm:prSet/>
      <dgm:spPr/>
      <dgm:t>
        <a:bodyPr/>
        <a:lstStyle/>
        <a:p>
          <a:endParaRPr lang="en-US"/>
        </a:p>
      </dgm:t>
    </dgm:pt>
    <dgm:pt modelId="{09EB3C09-B4A5-4181-AED8-9CCAA393138F}" type="pres">
      <dgm:prSet presAssocID="{6C3F81F0-B281-4907-B43A-F5868A92AFDA}" presName="Name0" presStyleCnt="0">
        <dgm:presLayoutVars>
          <dgm:dir/>
          <dgm:animLvl val="lvl"/>
          <dgm:resizeHandles val="exact"/>
        </dgm:presLayoutVars>
      </dgm:prSet>
      <dgm:spPr/>
    </dgm:pt>
    <dgm:pt modelId="{8B0CBD79-D932-49C2-A4F6-96785CBFEA08}" type="pres">
      <dgm:prSet presAssocID="{0B56F58E-353E-41D4-ACA9-B9DDA3BD8675}" presName="linNode" presStyleCnt="0"/>
      <dgm:spPr/>
    </dgm:pt>
    <dgm:pt modelId="{F23EC598-50ED-4A7D-809B-AE62B041E260}" type="pres">
      <dgm:prSet presAssocID="{0B56F58E-353E-41D4-ACA9-B9DDA3BD8675}" presName="parentText" presStyleLbl="node1" presStyleIdx="0" presStyleCnt="3">
        <dgm:presLayoutVars>
          <dgm:chMax val="1"/>
          <dgm:bulletEnabled val="1"/>
        </dgm:presLayoutVars>
      </dgm:prSet>
      <dgm:spPr/>
    </dgm:pt>
    <dgm:pt modelId="{E76E3944-85DE-41B6-8EAD-982F142B896F}" type="pres">
      <dgm:prSet presAssocID="{1ACD50F5-92A8-49A1-8F55-BEF48AC0164D}" presName="sp" presStyleCnt="0"/>
      <dgm:spPr/>
    </dgm:pt>
    <dgm:pt modelId="{A786BA8D-C467-49A3-B225-7EE57A47AAE3}" type="pres">
      <dgm:prSet presAssocID="{6ACB60F2-4476-4C7F-AB87-B9B42E781F9F}" presName="linNode" presStyleCnt="0"/>
      <dgm:spPr/>
    </dgm:pt>
    <dgm:pt modelId="{BBCD37DC-29F9-4992-ACF9-7C4B2FEEDADE}" type="pres">
      <dgm:prSet presAssocID="{6ACB60F2-4476-4C7F-AB87-B9B42E781F9F}" presName="parentText" presStyleLbl="node1" presStyleIdx="1" presStyleCnt="3">
        <dgm:presLayoutVars>
          <dgm:chMax val="1"/>
          <dgm:bulletEnabled val="1"/>
        </dgm:presLayoutVars>
      </dgm:prSet>
      <dgm:spPr/>
    </dgm:pt>
    <dgm:pt modelId="{85C3F4B0-C65A-462D-9493-88F4C93E99BE}" type="pres">
      <dgm:prSet presAssocID="{228C0C03-1ADA-4197-BB71-ED84B69ACFED}" presName="sp" presStyleCnt="0"/>
      <dgm:spPr/>
    </dgm:pt>
    <dgm:pt modelId="{176D8D81-E329-4167-9105-85FD601EBCF3}" type="pres">
      <dgm:prSet presAssocID="{BC78F8ED-9740-4011-A6CB-CF484089F297}" presName="linNode" presStyleCnt="0"/>
      <dgm:spPr/>
    </dgm:pt>
    <dgm:pt modelId="{4738C3E8-E661-4BB4-BD9C-CBD923164B93}" type="pres">
      <dgm:prSet presAssocID="{BC78F8ED-9740-4011-A6CB-CF484089F297}" presName="parentText" presStyleLbl="node1" presStyleIdx="2" presStyleCnt="3">
        <dgm:presLayoutVars>
          <dgm:chMax val="1"/>
          <dgm:bulletEnabled val="1"/>
        </dgm:presLayoutVars>
      </dgm:prSet>
      <dgm:spPr/>
    </dgm:pt>
  </dgm:ptLst>
  <dgm:cxnLst>
    <dgm:cxn modelId="{8775C201-0847-4058-9D5F-34A55EEA1BD7}" srcId="{6C3F81F0-B281-4907-B43A-F5868A92AFDA}" destId="{0B56F58E-353E-41D4-ACA9-B9DDA3BD8675}" srcOrd="0" destOrd="0" parTransId="{9913827D-DE8C-4EEF-ACC0-8D00A3292AA2}" sibTransId="{1ACD50F5-92A8-49A1-8F55-BEF48AC0164D}"/>
    <dgm:cxn modelId="{92F4B514-F3BC-4C8B-8683-BC29AA502FCD}" type="presOf" srcId="{0B56F58E-353E-41D4-ACA9-B9DDA3BD8675}" destId="{F23EC598-50ED-4A7D-809B-AE62B041E260}" srcOrd="0" destOrd="0" presId="urn:microsoft.com/office/officeart/2005/8/layout/vList5"/>
    <dgm:cxn modelId="{6C70A419-DE40-4F27-A970-8B1836FB6992}" srcId="{6C3F81F0-B281-4907-B43A-F5868A92AFDA}" destId="{BC78F8ED-9740-4011-A6CB-CF484089F297}" srcOrd="2" destOrd="0" parTransId="{C1499459-9B13-4FCC-87EE-289585679B82}" sibTransId="{83E2E4CC-FBF6-4392-A6D6-4646BE5AB840}"/>
    <dgm:cxn modelId="{6A508F21-515A-4A37-821A-9E979A7A3413}" type="presOf" srcId="{6C3F81F0-B281-4907-B43A-F5868A92AFDA}" destId="{09EB3C09-B4A5-4181-AED8-9CCAA393138F}" srcOrd="0" destOrd="0" presId="urn:microsoft.com/office/officeart/2005/8/layout/vList5"/>
    <dgm:cxn modelId="{29D56047-38CF-433E-BFF0-16271B5514AE}" type="presOf" srcId="{6ACB60F2-4476-4C7F-AB87-B9B42E781F9F}" destId="{BBCD37DC-29F9-4992-ACF9-7C4B2FEEDADE}" srcOrd="0" destOrd="0" presId="urn:microsoft.com/office/officeart/2005/8/layout/vList5"/>
    <dgm:cxn modelId="{04B992CD-D945-4128-95D8-E62CC9B85447}" type="presOf" srcId="{BC78F8ED-9740-4011-A6CB-CF484089F297}" destId="{4738C3E8-E661-4BB4-BD9C-CBD923164B93}" srcOrd="0" destOrd="0" presId="urn:microsoft.com/office/officeart/2005/8/layout/vList5"/>
    <dgm:cxn modelId="{F31570E8-5CDF-4777-B4C8-94107894AD50}" srcId="{6C3F81F0-B281-4907-B43A-F5868A92AFDA}" destId="{6ACB60F2-4476-4C7F-AB87-B9B42E781F9F}" srcOrd="1" destOrd="0" parTransId="{BFD46C39-588D-442B-B9AD-45B00811EDB6}" sibTransId="{228C0C03-1ADA-4197-BB71-ED84B69ACFED}"/>
    <dgm:cxn modelId="{E63E60E7-BD45-4C92-B6E7-BB2E5430BA3B}" type="presParOf" srcId="{09EB3C09-B4A5-4181-AED8-9CCAA393138F}" destId="{8B0CBD79-D932-49C2-A4F6-96785CBFEA08}" srcOrd="0" destOrd="0" presId="urn:microsoft.com/office/officeart/2005/8/layout/vList5"/>
    <dgm:cxn modelId="{6734B5D9-E083-4F49-8D25-A8A870CB62C6}" type="presParOf" srcId="{8B0CBD79-D932-49C2-A4F6-96785CBFEA08}" destId="{F23EC598-50ED-4A7D-809B-AE62B041E260}" srcOrd="0" destOrd="0" presId="urn:microsoft.com/office/officeart/2005/8/layout/vList5"/>
    <dgm:cxn modelId="{314A78F6-7A66-47FA-837A-E6487D43874A}" type="presParOf" srcId="{09EB3C09-B4A5-4181-AED8-9CCAA393138F}" destId="{E76E3944-85DE-41B6-8EAD-982F142B896F}" srcOrd="1" destOrd="0" presId="urn:microsoft.com/office/officeart/2005/8/layout/vList5"/>
    <dgm:cxn modelId="{2BBC9C69-1BE6-4998-A398-0A209E92DCDE}" type="presParOf" srcId="{09EB3C09-B4A5-4181-AED8-9CCAA393138F}" destId="{A786BA8D-C467-49A3-B225-7EE57A47AAE3}" srcOrd="2" destOrd="0" presId="urn:microsoft.com/office/officeart/2005/8/layout/vList5"/>
    <dgm:cxn modelId="{1106BFE4-E63B-4836-8DFA-5EED35CA6D34}" type="presParOf" srcId="{A786BA8D-C467-49A3-B225-7EE57A47AAE3}" destId="{BBCD37DC-29F9-4992-ACF9-7C4B2FEEDADE}" srcOrd="0" destOrd="0" presId="urn:microsoft.com/office/officeart/2005/8/layout/vList5"/>
    <dgm:cxn modelId="{83D93E19-AD57-41F3-A7D3-C808AED4557E}" type="presParOf" srcId="{09EB3C09-B4A5-4181-AED8-9CCAA393138F}" destId="{85C3F4B0-C65A-462D-9493-88F4C93E99BE}" srcOrd="3" destOrd="0" presId="urn:microsoft.com/office/officeart/2005/8/layout/vList5"/>
    <dgm:cxn modelId="{E0FD9DBF-EC25-4C82-8FE1-B4BEE14957EF}" type="presParOf" srcId="{09EB3C09-B4A5-4181-AED8-9CCAA393138F}" destId="{176D8D81-E329-4167-9105-85FD601EBCF3}" srcOrd="4" destOrd="0" presId="urn:microsoft.com/office/officeart/2005/8/layout/vList5"/>
    <dgm:cxn modelId="{A212F0DE-4146-498F-B68D-29EA5D816F12}" type="presParOf" srcId="{176D8D81-E329-4167-9105-85FD601EBCF3}" destId="{4738C3E8-E661-4BB4-BD9C-CBD923164B93}"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F5D9FE-92E6-4254-876C-6DD4B382F7ED}" type="doc">
      <dgm:prSet loTypeId="urn:microsoft.com/office/officeart/2005/8/layout/hProcess9" loCatId="process" qsTypeId="urn:microsoft.com/office/officeart/2005/8/quickstyle/simple1" qsCatId="simple" csTypeId="urn:microsoft.com/office/officeart/2005/8/colors/colorful2" csCatId="colorful"/>
      <dgm:spPr/>
      <dgm:t>
        <a:bodyPr/>
        <a:lstStyle/>
        <a:p>
          <a:endParaRPr lang="en-US"/>
        </a:p>
      </dgm:t>
    </dgm:pt>
    <dgm:pt modelId="{9F259052-EFCF-4BE0-9C33-0B04E4135EA7}">
      <dgm:prSet/>
      <dgm:spPr/>
      <dgm:t>
        <a:bodyPr/>
        <a:lstStyle/>
        <a:p>
          <a:pPr rtl="0"/>
          <a:r>
            <a:rPr lang="en-GB"/>
            <a:t>Information is detected by the sense organs and enters the sensory memory. If attended to this information enters the short term memory.</a:t>
          </a:r>
        </a:p>
      </dgm:t>
    </dgm:pt>
    <dgm:pt modelId="{33CBE2FA-7E8D-4FDD-8CA8-F53A84E76009}" type="parTrans" cxnId="{24211A25-0743-435F-A428-0243A8BF7447}">
      <dgm:prSet/>
      <dgm:spPr/>
      <dgm:t>
        <a:bodyPr/>
        <a:lstStyle/>
        <a:p>
          <a:endParaRPr lang="en-US"/>
        </a:p>
      </dgm:t>
    </dgm:pt>
    <dgm:pt modelId="{74E72A30-1D3E-4AD5-959E-E26D6FF8EEF6}" type="sibTrans" cxnId="{24211A25-0743-435F-A428-0243A8BF7447}">
      <dgm:prSet/>
      <dgm:spPr/>
      <dgm:t>
        <a:bodyPr/>
        <a:lstStyle/>
        <a:p>
          <a:endParaRPr lang="en-US"/>
        </a:p>
      </dgm:t>
    </dgm:pt>
    <dgm:pt modelId="{1A7DE63F-C89A-4636-BEE0-2D9C6E9F76FD}">
      <dgm:prSet/>
      <dgm:spPr/>
      <dgm:t>
        <a:bodyPr/>
        <a:lstStyle/>
        <a:p>
          <a:pPr rtl="0"/>
          <a:r>
            <a:rPr lang="en-GB"/>
            <a:t>Information from the short-term memory is transferred to the long-term memory only if that information is rehearsed (i.e. repeated). </a:t>
          </a:r>
        </a:p>
      </dgm:t>
    </dgm:pt>
    <dgm:pt modelId="{C47DE4C3-AEDE-4DBF-BD64-5738EDFA11BC}" type="parTrans" cxnId="{03C499F6-CC87-4E2A-9F9A-5B3BD84E0F21}">
      <dgm:prSet/>
      <dgm:spPr/>
      <dgm:t>
        <a:bodyPr/>
        <a:lstStyle/>
        <a:p>
          <a:endParaRPr lang="en-US"/>
        </a:p>
      </dgm:t>
    </dgm:pt>
    <dgm:pt modelId="{F0328807-36BF-4852-912A-20330618FD4B}" type="sibTrans" cxnId="{03C499F6-CC87-4E2A-9F9A-5B3BD84E0F21}">
      <dgm:prSet/>
      <dgm:spPr/>
      <dgm:t>
        <a:bodyPr/>
        <a:lstStyle/>
        <a:p>
          <a:endParaRPr lang="en-US"/>
        </a:p>
      </dgm:t>
    </dgm:pt>
    <dgm:pt modelId="{9F7DE338-F635-4D93-BF30-E8850CC97F77}">
      <dgm:prSet/>
      <dgm:spPr/>
      <dgm:t>
        <a:bodyPr/>
        <a:lstStyle/>
        <a:p>
          <a:pPr rtl="0"/>
          <a:r>
            <a:rPr lang="en-GB"/>
            <a:t>If maintenance rehearsal (repition) does not occur, then information is forgotten, and lost from short term memory through the processes of displacement or decay.</a:t>
          </a:r>
        </a:p>
      </dgm:t>
    </dgm:pt>
    <dgm:pt modelId="{6DDD7B32-EF11-4158-9D33-9A2795D8C9A6}" type="parTrans" cxnId="{D895AEE1-58BD-4303-B633-BBEB6FA1141E}">
      <dgm:prSet/>
      <dgm:spPr/>
      <dgm:t>
        <a:bodyPr/>
        <a:lstStyle/>
        <a:p>
          <a:endParaRPr lang="en-US"/>
        </a:p>
      </dgm:t>
    </dgm:pt>
    <dgm:pt modelId="{2FA6F18C-10D9-474D-9CF5-5147FF0980A4}" type="sibTrans" cxnId="{D895AEE1-58BD-4303-B633-BBEB6FA1141E}">
      <dgm:prSet/>
      <dgm:spPr/>
      <dgm:t>
        <a:bodyPr/>
        <a:lstStyle/>
        <a:p>
          <a:endParaRPr lang="en-US"/>
        </a:p>
      </dgm:t>
    </dgm:pt>
    <dgm:pt modelId="{6CDA3282-B3C3-45BB-BC39-132D5227C7F6}" type="pres">
      <dgm:prSet presAssocID="{96F5D9FE-92E6-4254-876C-6DD4B382F7ED}" presName="CompostProcess" presStyleCnt="0">
        <dgm:presLayoutVars>
          <dgm:dir/>
          <dgm:resizeHandles val="exact"/>
        </dgm:presLayoutVars>
      </dgm:prSet>
      <dgm:spPr/>
    </dgm:pt>
    <dgm:pt modelId="{B8DC013B-D7F4-47D7-9CAF-D042EE56B17B}" type="pres">
      <dgm:prSet presAssocID="{96F5D9FE-92E6-4254-876C-6DD4B382F7ED}" presName="arrow" presStyleLbl="bgShp" presStyleIdx="0" presStyleCnt="1"/>
      <dgm:spPr/>
    </dgm:pt>
    <dgm:pt modelId="{7244F206-E891-4624-82FD-0E24D2C9FD5D}" type="pres">
      <dgm:prSet presAssocID="{96F5D9FE-92E6-4254-876C-6DD4B382F7ED}" presName="linearProcess" presStyleCnt="0"/>
      <dgm:spPr/>
    </dgm:pt>
    <dgm:pt modelId="{12E7C3DE-9069-4846-8388-4C376E4E9A35}" type="pres">
      <dgm:prSet presAssocID="{9F259052-EFCF-4BE0-9C33-0B04E4135EA7}" presName="textNode" presStyleLbl="node1" presStyleIdx="0" presStyleCnt="3">
        <dgm:presLayoutVars>
          <dgm:bulletEnabled val="1"/>
        </dgm:presLayoutVars>
      </dgm:prSet>
      <dgm:spPr/>
    </dgm:pt>
    <dgm:pt modelId="{622FDB28-2DDA-4D77-A002-020236CFA534}" type="pres">
      <dgm:prSet presAssocID="{74E72A30-1D3E-4AD5-959E-E26D6FF8EEF6}" presName="sibTrans" presStyleCnt="0"/>
      <dgm:spPr/>
    </dgm:pt>
    <dgm:pt modelId="{1E48343F-93B9-4A34-9F54-19B72A7A0CF0}" type="pres">
      <dgm:prSet presAssocID="{1A7DE63F-C89A-4636-BEE0-2D9C6E9F76FD}" presName="textNode" presStyleLbl="node1" presStyleIdx="1" presStyleCnt="3">
        <dgm:presLayoutVars>
          <dgm:bulletEnabled val="1"/>
        </dgm:presLayoutVars>
      </dgm:prSet>
      <dgm:spPr/>
    </dgm:pt>
    <dgm:pt modelId="{92A9A903-08DB-4B42-8673-9F55A056FE82}" type="pres">
      <dgm:prSet presAssocID="{F0328807-36BF-4852-912A-20330618FD4B}" presName="sibTrans" presStyleCnt="0"/>
      <dgm:spPr/>
    </dgm:pt>
    <dgm:pt modelId="{D93BFDDC-0EA0-41C1-8209-652F618B1E38}" type="pres">
      <dgm:prSet presAssocID="{9F7DE338-F635-4D93-BF30-E8850CC97F77}" presName="textNode" presStyleLbl="node1" presStyleIdx="2" presStyleCnt="3">
        <dgm:presLayoutVars>
          <dgm:bulletEnabled val="1"/>
        </dgm:presLayoutVars>
      </dgm:prSet>
      <dgm:spPr/>
    </dgm:pt>
  </dgm:ptLst>
  <dgm:cxnLst>
    <dgm:cxn modelId="{ABDC620B-9D98-4B41-9BAF-F5D76A74B457}" type="presOf" srcId="{9F259052-EFCF-4BE0-9C33-0B04E4135EA7}" destId="{12E7C3DE-9069-4846-8388-4C376E4E9A35}" srcOrd="0" destOrd="0" presId="urn:microsoft.com/office/officeart/2005/8/layout/hProcess9"/>
    <dgm:cxn modelId="{24211A25-0743-435F-A428-0243A8BF7447}" srcId="{96F5D9FE-92E6-4254-876C-6DD4B382F7ED}" destId="{9F259052-EFCF-4BE0-9C33-0B04E4135EA7}" srcOrd="0" destOrd="0" parTransId="{33CBE2FA-7E8D-4FDD-8CA8-F53A84E76009}" sibTransId="{74E72A30-1D3E-4AD5-959E-E26D6FF8EEF6}"/>
    <dgm:cxn modelId="{F1F5BB94-F422-49B4-8A95-F5745E921005}" type="presOf" srcId="{96F5D9FE-92E6-4254-876C-6DD4B382F7ED}" destId="{6CDA3282-B3C3-45BB-BC39-132D5227C7F6}" srcOrd="0" destOrd="0" presId="urn:microsoft.com/office/officeart/2005/8/layout/hProcess9"/>
    <dgm:cxn modelId="{67C2FAC3-045D-4F94-9255-2839EA1AB860}" type="presOf" srcId="{1A7DE63F-C89A-4636-BEE0-2D9C6E9F76FD}" destId="{1E48343F-93B9-4A34-9F54-19B72A7A0CF0}" srcOrd="0" destOrd="0" presId="urn:microsoft.com/office/officeart/2005/8/layout/hProcess9"/>
    <dgm:cxn modelId="{414A4ACB-8161-40EE-88CE-A1B5F1A4F007}" type="presOf" srcId="{9F7DE338-F635-4D93-BF30-E8850CC97F77}" destId="{D93BFDDC-0EA0-41C1-8209-652F618B1E38}" srcOrd="0" destOrd="0" presId="urn:microsoft.com/office/officeart/2005/8/layout/hProcess9"/>
    <dgm:cxn modelId="{D895AEE1-58BD-4303-B633-BBEB6FA1141E}" srcId="{96F5D9FE-92E6-4254-876C-6DD4B382F7ED}" destId="{9F7DE338-F635-4D93-BF30-E8850CC97F77}" srcOrd="2" destOrd="0" parTransId="{6DDD7B32-EF11-4158-9D33-9A2795D8C9A6}" sibTransId="{2FA6F18C-10D9-474D-9CF5-5147FF0980A4}"/>
    <dgm:cxn modelId="{03C499F6-CC87-4E2A-9F9A-5B3BD84E0F21}" srcId="{96F5D9FE-92E6-4254-876C-6DD4B382F7ED}" destId="{1A7DE63F-C89A-4636-BEE0-2D9C6E9F76FD}" srcOrd="1" destOrd="0" parTransId="{C47DE4C3-AEDE-4DBF-BD64-5738EDFA11BC}" sibTransId="{F0328807-36BF-4852-912A-20330618FD4B}"/>
    <dgm:cxn modelId="{8D8BE124-D2AD-48C1-A2B7-EAFEA935D401}" type="presParOf" srcId="{6CDA3282-B3C3-45BB-BC39-132D5227C7F6}" destId="{B8DC013B-D7F4-47D7-9CAF-D042EE56B17B}" srcOrd="0" destOrd="0" presId="urn:microsoft.com/office/officeart/2005/8/layout/hProcess9"/>
    <dgm:cxn modelId="{D17A364F-3209-49BB-A232-3827850133C0}" type="presParOf" srcId="{6CDA3282-B3C3-45BB-BC39-132D5227C7F6}" destId="{7244F206-E891-4624-82FD-0E24D2C9FD5D}" srcOrd="1" destOrd="0" presId="urn:microsoft.com/office/officeart/2005/8/layout/hProcess9"/>
    <dgm:cxn modelId="{F71C56D1-62C3-4BF0-BC9B-A8D426AAC16E}" type="presParOf" srcId="{7244F206-E891-4624-82FD-0E24D2C9FD5D}" destId="{12E7C3DE-9069-4846-8388-4C376E4E9A35}" srcOrd="0" destOrd="0" presId="urn:microsoft.com/office/officeart/2005/8/layout/hProcess9"/>
    <dgm:cxn modelId="{B9E22B9E-88CB-4E18-9BC9-E497BDF5E230}" type="presParOf" srcId="{7244F206-E891-4624-82FD-0E24D2C9FD5D}" destId="{622FDB28-2DDA-4D77-A002-020236CFA534}" srcOrd="1" destOrd="0" presId="urn:microsoft.com/office/officeart/2005/8/layout/hProcess9"/>
    <dgm:cxn modelId="{27FC38B6-D33C-4072-921A-A9722A9C74FE}" type="presParOf" srcId="{7244F206-E891-4624-82FD-0E24D2C9FD5D}" destId="{1E48343F-93B9-4A34-9F54-19B72A7A0CF0}" srcOrd="2" destOrd="0" presId="urn:microsoft.com/office/officeart/2005/8/layout/hProcess9"/>
    <dgm:cxn modelId="{78B0015C-5969-43C0-AA55-98742313DABA}" type="presParOf" srcId="{7244F206-E891-4624-82FD-0E24D2C9FD5D}" destId="{92A9A903-08DB-4B42-8673-9F55A056FE82}" srcOrd="3" destOrd="0" presId="urn:microsoft.com/office/officeart/2005/8/layout/hProcess9"/>
    <dgm:cxn modelId="{82371739-16A4-4525-8288-0846DB01087C}" type="presParOf" srcId="{7244F206-E891-4624-82FD-0E24D2C9FD5D}" destId="{D93BFDDC-0EA0-41C1-8209-652F618B1E38}"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6137F5-329C-4C4F-A793-7B362C04305F}"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US"/>
        </a:p>
      </dgm:t>
    </dgm:pt>
    <dgm:pt modelId="{D0029501-A269-4441-BFF2-A38AC1786B4A}">
      <dgm:prSet/>
      <dgm:spPr/>
      <dgm:t>
        <a:bodyPr/>
        <a:lstStyle/>
        <a:p>
          <a:pPr rtl="0"/>
          <a:r>
            <a:rPr lang="en-GB" dirty="0"/>
            <a:t>Each store is a unitary structure and has its own characteristics in terms of encoding, capacity and duration.</a:t>
          </a:r>
        </a:p>
      </dgm:t>
    </dgm:pt>
    <dgm:pt modelId="{B0DDE3B5-E81D-42FF-B215-F68DE42E06A9}" type="parTrans" cxnId="{FDA7B6B4-2F14-43B0-ABF5-2A534614CE4F}">
      <dgm:prSet/>
      <dgm:spPr/>
      <dgm:t>
        <a:bodyPr/>
        <a:lstStyle/>
        <a:p>
          <a:endParaRPr lang="en-US"/>
        </a:p>
      </dgm:t>
    </dgm:pt>
    <dgm:pt modelId="{0F93026F-3175-4079-9A59-EAC79B7A963A}" type="sibTrans" cxnId="{FDA7B6B4-2F14-43B0-ABF5-2A534614CE4F}">
      <dgm:prSet/>
      <dgm:spPr/>
      <dgm:t>
        <a:bodyPr/>
        <a:lstStyle/>
        <a:p>
          <a:endParaRPr lang="en-US"/>
        </a:p>
      </dgm:t>
    </dgm:pt>
    <dgm:pt modelId="{8E2A891E-ABFD-491F-B0D7-C45A27821860}" type="pres">
      <dgm:prSet presAssocID="{986137F5-329C-4C4F-A793-7B362C04305F}" presName="cycle" presStyleCnt="0">
        <dgm:presLayoutVars>
          <dgm:dir/>
          <dgm:resizeHandles val="exact"/>
        </dgm:presLayoutVars>
      </dgm:prSet>
      <dgm:spPr/>
    </dgm:pt>
    <dgm:pt modelId="{54268E44-D7AE-4F89-843E-B461E7947B31}" type="pres">
      <dgm:prSet presAssocID="{D0029501-A269-4441-BFF2-A38AC1786B4A}" presName="node" presStyleLbl="node1" presStyleIdx="0" presStyleCnt="1" custScaleX="100773">
        <dgm:presLayoutVars>
          <dgm:bulletEnabled val="1"/>
        </dgm:presLayoutVars>
      </dgm:prSet>
      <dgm:spPr/>
    </dgm:pt>
  </dgm:ptLst>
  <dgm:cxnLst>
    <dgm:cxn modelId="{B5743D48-94C4-42EF-A4C3-71D103512D60}" type="presOf" srcId="{986137F5-329C-4C4F-A793-7B362C04305F}" destId="{8E2A891E-ABFD-491F-B0D7-C45A27821860}" srcOrd="0" destOrd="0" presId="urn:microsoft.com/office/officeart/2005/8/layout/cycle2"/>
    <dgm:cxn modelId="{FDA7B6B4-2F14-43B0-ABF5-2A534614CE4F}" srcId="{986137F5-329C-4C4F-A793-7B362C04305F}" destId="{D0029501-A269-4441-BFF2-A38AC1786B4A}" srcOrd="0" destOrd="0" parTransId="{B0DDE3B5-E81D-42FF-B215-F68DE42E06A9}" sibTransId="{0F93026F-3175-4079-9A59-EAC79B7A963A}"/>
    <dgm:cxn modelId="{D6E7C4FD-6AD1-4D02-BDEF-7B0D0BC750C7}" type="presOf" srcId="{D0029501-A269-4441-BFF2-A38AC1786B4A}" destId="{54268E44-D7AE-4F89-843E-B461E7947B31}" srcOrd="0" destOrd="0" presId="urn:microsoft.com/office/officeart/2005/8/layout/cycle2"/>
    <dgm:cxn modelId="{FE4B178F-0679-49D1-A9A0-F9F002E271E7}" type="presParOf" srcId="{8E2A891E-ABFD-491F-B0D7-C45A27821860}" destId="{54268E44-D7AE-4F89-843E-B461E7947B31}"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EDD17A-3738-4FC3-89B9-DA5CC5B4ACA3}" type="doc">
      <dgm:prSet loTypeId="urn:microsoft.com/office/officeart/2005/8/layout/lProcess3" loCatId="process" qsTypeId="urn:microsoft.com/office/officeart/2005/8/quickstyle/simple1" qsCatId="simple" csTypeId="urn:microsoft.com/office/officeart/2005/8/colors/colorful5" csCatId="colorful"/>
      <dgm:spPr/>
      <dgm:t>
        <a:bodyPr/>
        <a:lstStyle/>
        <a:p>
          <a:endParaRPr lang="en-US"/>
        </a:p>
      </dgm:t>
    </dgm:pt>
    <dgm:pt modelId="{C3C35281-8686-422E-86E7-83FCE389EAAD}">
      <dgm:prSet/>
      <dgm:spPr/>
      <dgm:t>
        <a:bodyPr/>
        <a:lstStyle/>
        <a:p>
          <a:pPr rtl="0"/>
          <a:r>
            <a:rPr lang="en-GB" b="1"/>
            <a:t>Capacity</a:t>
          </a:r>
          <a:r>
            <a:rPr lang="en-GB"/>
            <a:t> concerns how much information can be stored.</a:t>
          </a:r>
        </a:p>
      </dgm:t>
    </dgm:pt>
    <dgm:pt modelId="{F36F15F0-06CA-4935-8171-F1221330AD3A}" type="parTrans" cxnId="{118CFDA8-F319-4475-ACC6-26BDB01D0016}">
      <dgm:prSet/>
      <dgm:spPr/>
      <dgm:t>
        <a:bodyPr/>
        <a:lstStyle/>
        <a:p>
          <a:endParaRPr lang="en-US"/>
        </a:p>
      </dgm:t>
    </dgm:pt>
    <dgm:pt modelId="{E96AA25D-AAD0-4B4D-A9DA-657EB55A5EE9}" type="sibTrans" cxnId="{118CFDA8-F319-4475-ACC6-26BDB01D0016}">
      <dgm:prSet/>
      <dgm:spPr/>
      <dgm:t>
        <a:bodyPr/>
        <a:lstStyle/>
        <a:p>
          <a:endParaRPr lang="en-US"/>
        </a:p>
      </dgm:t>
    </dgm:pt>
    <dgm:pt modelId="{96BC80E8-354F-4FDA-A543-EB28972BE37A}">
      <dgm:prSet/>
      <dgm:spPr/>
      <dgm:t>
        <a:bodyPr/>
        <a:lstStyle/>
        <a:p>
          <a:pPr rtl="0"/>
          <a:r>
            <a:rPr lang="en-GB" b="1" dirty="0"/>
            <a:t>Duration</a:t>
          </a:r>
          <a:r>
            <a:rPr lang="en-GB" dirty="0"/>
            <a:t> refers to the period of time information can last in the memory stores.</a:t>
          </a:r>
        </a:p>
      </dgm:t>
    </dgm:pt>
    <dgm:pt modelId="{7D0943C3-8154-4167-B068-F58A717FE59D}" type="parTrans" cxnId="{B87E5ECB-FE7C-408F-A518-35ED0463E614}">
      <dgm:prSet/>
      <dgm:spPr/>
      <dgm:t>
        <a:bodyPr/>
        <a:lstStyle/>
        <a:p>
          <a:endParaRPr lang="en-US"/>
        </a:p>
      </dgm:t>
    </dgm:pt>
    <dgm:pt modelId="{4828ECAA-A9A2-421C-ACBC-BE91E4506486}" type="sibTrans" cxnId="{B87E5ECB-FE7C-408F-A518-35ED0463E614}">
      <dgm:prSet/>
      <dgm:spPr/>
      <dgm:t>
        <a:bodyPr/>
        <a:lstStyle/>
        <a:p>
          <a:endParaRPr lang="en-US"/>
        </a:p>
      </dgm:t>
    </dgm:pt>
    <dgm:pt modelId="{A8B2949F-F4E3-4AEB-AF61-437725568217}" type="pres">
      <dgm:prSet presAssocID="{B8EDD17A-3738-4FC3-89B9-DA5CC5B4ACA3}" presName="Name0" presStyleCnt="0">
        <dgm:presLayoutVars>
          <dgm:chPref val="3"/>
          <dgm:dir/>
          <dgm:animLvl val="lvl"/>
          <dgm:resizeHandles/>
        </dgm:presLayoutVars>
      </dgm:prSet>
      <dgm:spPr/>
    </dgm:pt>
    <dgm:pt modelId="{E4DA1D6A-3869-4269-98BD-1FE0E9706A7D}" type="pres">
      <dgm:prSet presAssocID="{C3C35281-8686-422E-86E7-83FCE389EAAD}" presName="horFlow" presStyleCnt="0"/>
      <dgm:spPr/>
    </dgm:pt>
    <dgm:pt modelId="{441152DD-6599-48C1-B992-0A499089EC3C}" type="pres">
      <dgm:prSet presAssocID="{C3C35281-8686-422E-86E7-83FCE389EAAD}" presName="bigChev" presStyleLbl="node1" presStyleIdx="0" presStyleCnt="2"/>
      <dgm:spPr/>
    </dgm:pt>
    <dgm:pt modelId="{57900188-DF7F-4683-B000-1FB38B675149}" type="pres">
      <dgm:prSet presAssocID="{C3C35281-8686-422E-86E7-83FCE389EAAD}" presName="vSp" presStyleCnt="0"/>
      <dgm:spPr/>
    </dgm:pt>
    <dgm:pt modelId="{D707F8EB-BC0E-4DDE-AC9C-9D37923DA864}" type="pres">
      <dgm:prSet presAssocID="{96BC80E8-354F-4FDA-A543-EB28972BE37A}" presName="horFlow" presStyleCnt="0"/>
      <dgm:spPr/>
    </dgm:pt>
    <dgm:pt modelId="{F5DCB9B0-007C-4929-AA2D-D9FF3AD79938}" type="pres">
      <dgm:prSet presAssocID="{96BC80E8-354F-4FDA-A543-EB28972BE37A}" presName="bigChev" presStyleLbl="node1" presStyleIdx="1" presStyleCnt="2"/>
      <dgm:spPr/>
    </dgm:pt>
  </dgm:ptLst>
  <dgm:cxnLst>
    <dgm:cxn modelId="{3DE96A54-C8CF-426B-B5F5-B4AD246A1D43}" type="presOf" srcId="{96BC80E8-354F-4FDA-A543-EB28972BE37A}" destId="{F5DCB9B0-007C-4929-AA2D-D9FF3AD79938}" srcOrd="0" destOrd="0" presId="urn:microsoft.com/office/officeart/2005/8/layout/lProcess3"/>
    <dgm:cxn modelId="{AE561D8C-1036-4A68-BAC0-617E900C5798}" type="presOf" srcId="{B8EDD17A-3738-4FC3-89B9-DA5CC5B4ACA3}" destId="{A8B2949F-F4E3-4AEB-AF61-437725568217}" srcOrd="0" destOrd="0" presId="urn:microsoft.com/office/officeart/2005/8/layout/lProcess3"/>
    <dgm:cxn modelId="{9B6834A4-EFE7-4C4C-BD31-481A37D6F0D1}" type="presOf" srcId="{C3C35281-8686-422E-86E7-83FCE389EAAD}" destId="{441152DD-6599-48C1-B992-0A499089EC3C}" srcOrd="0" destOrd="0" presId="urn:microsoft.com/office/officeart/2005/8/layout/lProcess3"/>
    <dgm:cxn modelId="{118CFDA8-F319-4475-ACC6-26BDB01D0016}" srcId="{B8EDD17A-3738-4FC3-89B9-DA5CC5B4ACA3}" destId="{C3C35281-8686-422E-86E7-83FCE389EAAD}" srcOrd="0" destOrd="0" parTransId="{F36F15F0-06CA-4935-8171-F1221330AD3A}" sibTransId="{E96AA25D-AAD0-4B4D-A9DA-657EB55A5EE9}"/>
    <dgm:cxn modelId="{B87E5ECB-FE7C-408F-A518-35ED0463E614}" srcId="{B8EDD17A-3738-4FC3-89B9-DA5CC5B4ACA3}" destId="{96BC80E8-354F-4FDA-A543-EB28972BE37A}" srcOrd="1" destOrd="0" parTransId="{7D0943C3-8154-4167-B068-F58A717FE59D}" sibTransId="{4828ECAA-A9A2-421C-ACBC-BE91E4506486}"/>
    <dgm:cxn modelId="{26F64C43-B695-4EC6-A805-684417805207}" type="presParOf" srcId="{A8B2949F-F4E3-4AEB-AF61-437725568217}" destId="{E4DA1D6A-3869-4269-98BD-1FE0E9706A7D}" srcOrd="0" destOrd="0" presId="urn:microsoft.com/office/officeart/2005/8/layout/lProcess3"/>
    <dgm:cxn modelId="{0D47AF7C-3EC0-4D83-84DB-2845084539B1}" type="presParOf" srcId="{E4DA1D6A-3869-4269-98BD-1FE0E9706A7D}" destId="{441152DD-6599-48C1-B992-0A499089EC3C}" srcOrd="0" destOrd="0" presId="urn:microsoft.com/office/officeart/2005/8/layout/lProcess3"/>
    <dgm:cxn modelId="{BEE6433E-2461-4331-A55E-3EC199332C7A}" type="presParOf" srcId="{A8B2949F-F4E3-4AEB-AF61-437725568217}" destId="{57900188-DF7F-4683-B000-1FB38B675149}" srcOrd="1" destOrd="0" presId="urn:microsoft.com/office/officeart/2005/8/layout/lProcess3"/>
    <dgm:cxn modelId="{32B1D8E1-B56A-4CF9-B9CD-63284493B0B7}" type="presParOf" srcId="{A8B2949F-F4E3-4AEB-AF61-437725568217}" destId="{D707F8EB-BC0E-4DDE-AC9C-9D37923DA864}" srcOrd="2" destOrd="0" presId="urn:microsoft.com/office/officeart/2005/8/layout/lProcess3"/>
    <dgm:cxn modelId="{AF9F792D-23E2-4086-9D09-0978BBDDA73E}" type="presParOf" srcId="{D707F8EB-BC0E-4DDE-AC9C-9D37923DA864}" destId="{F5DCB9B0-007C-4929-AA2D-D9FF3AD79938}"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B4166F6-1CFE-4995-B96A-655502559E1A}" type="doc">
      <dgm:prSet loTypeId="urn:microsoft.com/office/officeart/2005/8/layout/target3" loCatId="relationship" qsTypeId="urn:microsoft.com/office/officeart/2005/8/quickstyle/simple1" qsCatId="simple" csTypeId="urn:microsoft.com/office/officeart/2005/8/colors/accent0_3" csCatId="mainScheme"/>
      <dgm:spPr/>
      <dgm:t>
        <a:bodyPr/>
        <a:lstStyle/>
        <a:p>
          <a:endParaRPr lang="en-US"/>
        </a:p>
      </dgm:t>
    </dgm:pt>
    <dgm:pt modelId="{914391CE-4DB0-4785-9A41-2BA99CE52F9E}">
      <dgm:prSet/>
      <dgm:spPr/>
      <dgm:t>
        <a:bodyPr/>
        <a:lstStyle/>
        <a:p>
          <a:pPr rtl="0"/>
          <a:r>
            <a:rPr lang="en-GB" b="1"/>
            <a:t>Encoding</a:t>
          </a:r>
          <a:r>
            <a:rPr lang="en-GB"/>
            <a:t> is the way information is changed so that it can be stored in the memory. </a:t>
          </a:r>
        </a:p>
      </dgm:t>
    </dgm:pt>
    <dgm:pt modelId="{D6D5B2F6-7E9A-4DAB-8F80-1D482E49F960}" type="parTrans" cxnId="{52BAB2E8-32F7-45A3-96E6-58FEF501D9BC}">
      <dgm:prSet/>
      <dgm:spPr/>
      <dgm:t>
        <a:bodyPr/>
        <a:lstStyle/>
        <a:p>
          <a:endParaRPr lang="en-US"/>
        </a:p>
      </dgm:t>
    </dgm:pt>
    <dgm:pt modelId="{52C36EA6-39D8-4BE9-8224-F3CB248F9C8E}" type="sibTrans" cxnId="{52BAB2E8-32F7-45A3-96E6-58FEF501D9BC}">
      <dgm:prSet/>
      <dgm:spPr/>
      <dgm:t>
        <a:bodyPr/>
        <a:lstStyle/>
        <a:p>
          <a:endParaRPr lang="en-US"/>
        </a:p>
      </dgm:t>
    </dgm:pt>
    <dgm:pt modelId="{52DBB883-99C3-4618-A3A7-CF6307D86B4D}" type="pres">
      <dgm:prSet presAssocID="{4B4166F6-1CFE-4995-B96A-655502559E1A}" presName="Name0" presStyleCnt="0">
        <dgm:presLayoutVars>
          <dgm:chMax val="7"/>
          <dgm:dir/>
          <dgm:animLvl val="lvl"/>
          <dgm:resizeHandles val="exact"/>
        </dgm:presLayoutVars>
      </dgm:prSet>
      <dgm:spPr/>
    </dgm:pt>
    <dgm:pt modelId="{B155EE9F-CCEC-4A1F-983C-C9CB85A186F6}" type="pres">
      <dgm:prSet presAssocID="{914391CE-4DB0-4785-9A41-2BA99CE52F9E}" presName="circle1" presStyleLbl="node1" presStyleIdx="0" presStyleCnt="1"/>
      <dgm:spPr/>
    </dgm:pt>
    <dgm:pt modelId="{6650CF13-7F29-4958-ADA9-0EC4FAC2FFC4}" type="pres">
      <dgm:prSet presAssocID="{914391CE-4DB0-4785-9A41-2BA99CE52F9E}" presName="space" presStyleCnt="0"/>
      <dgm:spPr/>
    </dgm:pt>
    <dgm:pt modelId="{408B42B2-369F-4A00-9AB8-95F0A17412FE}" type="pres">
      <dgm:prSet presAssocID="{914391CE-4DB0-4785-9A41-2BA99CE52F9E}" presName="rect1" presStyleLbl="alignAcc1" presStyleIdx="0" presStyleCnt="1"/>
      <dgm:spPr/>
    </dgm:pt>
    <dgm:pt modelId="{1F7CBB04-3037-4A2F-9A25-E4ADF3817238}" type="pres">
      <dgm:prSet presAssocID="{914391CE-4DB0-4785-9A41-2BA99CE52F9E}" presName="rect1ParTxNoCh" presStyleLbl="alignAcc1" presStyleIdx="0" presStyleCnt="1">
        <dgm:presLayoutVars>
          <dgm:chMax val="1"/>
          <dgm:bulletEnabled val="1"/>
        </dgm:presLayoutVars>
      </dgm:prSet>
      <dgm:spPr/>
    </dgm:pt>
  </dgm:ptLst>
  <dgm:cxnLst>
    <dgm:cxn modelId="{DE00B71F-C250-4E3A-BAE5-BEA36D1142F7}" type="presOf" srcId="{914391CE-4DB0-4785-9A41-2BA99CE52F9E}" destId="{1F7CBB04-3037-4A2F-9A25-E4ADF3817238}" srcOrd="1" destOrd="0" presId="urn:microsoft.com/office/officeart/2005/8/layout/target3"/>
    <dgm:cxn modelId="{8F11F19C-B942-4B39-9A66-08955F55641A}" type="presOf" srcId="{4B4166F6-1CFE-4995-B96A-655502559E1A}" destId="{52DBB883-99C3-4618-A3A7-CF6307D86B4D}" srcOrd="0" destOrd="0" presId="urn:microsoft.com/office/officeart/2005/8/layout/target3"/>
    <dgm:cxn modelId="{3B1F22AF-EB7D-4E4F-9929-A7D26033AF4D}" type="presOf" srcId="{914391CE-4DB0-4785-9A41-2BA99CE52F9E}" destId="{408B42B2-369F-4A00-9AB8-95F0A17412FE}" srcOrd="0" destOrd="0" presId="urn:microsoft.com/office/officeart/2005/8/layout/target3"/>
    <dgm:cxn modelId="{52BAB2E8-32F7-45A3-96E6-58FEF501D9BC}" srcId="{4B4166F6-1CFE-4995-B96A-655502559E1A}" destId="{914391CE-4DB0-4785-9A41-2BA99CE52F9E}" srcOrd="0" destOrd="0" parTransId="{D6D5B2F6-7E9A-4DAB-8F80-1D482E49F960}" sibTransId="{52C36EA6-39D8-4BE9-8224-F3CB248F9C8E}"/>
    <dgm:cxn modelId="{D3865C94-8629-434D-8B8B-A2659BA84A24}" type="presParOf" srcId="{52DBB883-99C3-4618-A3A7-CF6307D86B4D}" destId="{B155EE9F-CCEC-4A1F-983C-C9CB85A186F6}" srcOrd="0" destOrd="0" presId="urn:microsoft.com/office/officeart/2005/8/layout/target3"/>
    <dgm:cxn modelId="{5B936224-D38F-4E3D-ABA8-D5BA59D40696}" type="presParOf" srcId="{52DBB883-99C3-4618-A3A7-CF6307D86B4D}" destId="{6650CF13-7F29-4958-ADA9-0EC4FAC2FFC4}" srcOrd="1" destOrd="0" presId="urn:microsoft.com/office/officeart/2005/8/layout/target3"/>
    <dgm:cxn modelId="{92904D09-2779-4A98-97E0-BCAC162F351F}" type="presParOf" srcId="{52DBB883-99C3-4618-A3A7-CF6307D86B4D}" destId="{408B42B2-369F-4A00-9AB8-95F0A17412FE}" srcOrd="2" destOrd="0" presId="urn:microsoft.com/office/officeart/2005/8/layout/target3"/>
    <dgm:cxn modelId="{B9ED9393-BFE1-414F-917B-CF367582A749}" type="presParOf" srcId="{52DBB883-99C3-4618-A3A7-CF6307D86B4D}" destId="{1F7CBB04-3037-4A2F-9A25-E4ADF3817238}" srcOrd="3" destOrd="0" presId="urn:microsoft.com/office/officeart/2005/8/layout/targe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AC51443-24B3-4518-A720-0ACD371207C7}"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2D99FF3F-139F-455B-8C80-F1DD123E8E70}">
      <dgm:prSet/>
      <dgm:spPr/>
      <dgm:t>
        <a:bodyPr/>
        <a:lstStyle/>
        <a:p>
          <a:pPr rtl="0"/>
          <a:r>
            <a:rPr lang="en-GB" dirty="0"/>
            <a:t>•Duration: ¼ to ½ second</a:t>
          </a:r>
        </a:p>
      </dgm:t>
    </dgm:pt>
    <dgm:pt modelId="{9FDA78E0-DB91-4BE7-B90B-7E502A76F69E}" type="parTrans" cxnId="{0B6CB249-8734-46E8-9679-902CA991752C}">
      <dgm:prSet/>
      <dgm:spPr/>
      <dgm:t>
        <a:bodyPr/>
        <a:lstStyle/>
        <a:p>
          <a:endParaRPr lang="en-US"/>
        </a:p>
      </dgm:t>
    </dgm:pt>
    <dgm:pt modelId="{C3276393-6CBF-459F-AD5D-24E7165F6E65}" type="sibTrans" cxnId="{0B6CB249-8734-46E8-9679-902CA991752C}">
      <dgm:prSet/>
      <dgm:spPr/>
      <dgm:t>
        <a:bodyPr/>
        <a:lstStyle/>
        <a:p>
          <a:endParaRPr lang="en-US"/>
        </a:p>
      </dgm:t>
    </dgm:pt>
    <dgm:pt modelId="{64367902-BFAD-4BE6-A52E-2BDE7A39F7D5}">
      <dgm:prSet/>
      <dgm:spPr/>
      <dgm:t>
        <a:bodyPr/>
        <a:lstStyle/>
        <a:p>
          <a:pPr rtl="0"/>
          <a:r>
            <a:rPr lang="en-GB" dirty="0"/>
            <a:t>Capacity: all sensory experience (v. large capacity)</a:t>
          </a:r>
        </a:p>
      </dgm:t>
    </dgm:pt>
    <dgm:pt modelId="{5866DC03-499D-4948-B261-984AA98EABA5}" type="parTrans" cxnId="{B63E8691-21B8-4B85-9AA1-414487C99053}">
      <dgm:prSet/>
      <dgm:spPr/>
      <dgm:t>
        <a:bodyPr/>
        <a:lstStyle/>
        <a:p>
          <a:endParaRPr lang="en-US"/>
        </a:p>
      </dgm:t>
    </dgm:pt>
    <dgm:pt modelId="{D5554B7F-99D6-4ABD-8D1A-BBBAE51117E5}" type="sibTrans" cxnId="{B63E8691-21B8-4B85-9AA1-414487C99053}">
      <dgm:prSet/>
      <dgm:spPr/>
      <dgm:t>
        <a:bodyPr/>
        <a:lstStyle/>
        <a:p>
          <a:endParaRPr lang="en-US"/>
        </a:p>
      </dgm:t>
    </dgm:pt>
    <dgm:pt modelId="{39A8FEFE-5A5A-4AF7-BE6B-44D352A5665D}">
      <dgm:prSet/>
      <dgm:spPr/>
      <dgm:t>
        <a:bodyPr/>
        <a:lstStyle/>
        <a:p>
          <a:pPr rtl="0"/>
          <a:r>
            <a:rPr lang="en-GB" dirty="0"/>
            <a:t>Encoding: sense specific (e.g. different stores for each sense)</a:t>
          </a:r>
        </a:p>
      </dgm:t>
    </dgm:pt>
    <dgm:pt modelId="{B9F6500A-4F95-49A7-B78D-0B1ADC4C3EF1}" type="parTrans" cxnId="{EB5CDC82-4361-4E2A-A697-43A7C2D83A2E}">
      <dgm:prSet/>
      <dgm:spPr/>
      <dgm:t>
        <a:bodyPr/>
        <a:lstStyle/>
        <a:p>
          <a:endParaRPr lang="en-US"/>
        </a:p>
      </dgm:t>
    </dgm:pt>
    <dgm:pt modelId="{1FE045B1-1E6B-4E91-B632-298D913062FA}" type="sibTrans" cxnId="{EB5CDC82-4361-4E2A-A697-43A7C2D83A2E}">
      <dgm:prSet/>
      <dgm:spPr/>
      <dgm:t>
        <a:bodyPr/>
        <a:lstStyle/>
        <a:p>
          <a:endParaRPr lang="en-US"/>
        </a:p>
      </dgm:t>
    </dgm:pt>
    <dgm:pt modelId="{B49098E5-D6B9-41C5-9B0D-A1D27010D0FA}" type="pres">
      <dgm:prSet presAssocID="{4AC51443-24B3-4518-A720-0ACD371207C7}" presName="Name0" presStyleCnt="0">
        <dgm:presLayoutVars>
          <dgm:dir/>
          <dgm:animLvl val="lvl"/>
          <dgm:resizeHandles val="exact"/>
        </dgm:presLayoutVars>
      </dgm:prSet>
      <dgm:spPr/>
    </dgm:pt>
    <dgm:pt modelId="{ADDBD211-1789-49DD-B968-4DDFA16A04A1}" type="pres">
      <dgm:prSet presAssocID="{2D99FF3F-139F-455B-8C80-F1DD123E8E70}" presName="linNode" presStyleCnt="0"/>
      <dgm:spPr/>
    </dgm:pt>
    <dgm:pt modelId="{E1E17D91-C736-476C-AEB3-E4AC14044ECB}" type="pres">
      <dgm:prSet presAssocID="{2D99FF3F-139F-455B-8C80-F1DD123E8E70}" presName="parentText" presStyleLbl="node1" presStyleIdx="0" presStyleCnt="3">
        <dgm:presLayoutVars>
          <dgm:chMax val="1"/>
          <dgm:bulletEnabled val="1"/>
        </dgm:presLayoutVars>
      </dgm:prSet>
      <dgm:spPr/>
    </dgm:pt>
    <dgm:pt modelId="{93F93581-591C-463F-A837-E3BB4F7BB043}" type="pres">
      <dgm:prSet presAssocID="{C3276393-6CBF-459F-AD5D-24E7165F6E65}" presName="sp" presStyleCnt="0"/>
      <dgm:spPr/>
    </dgm:pt>
    <dgm:pt modelId="{87FFAB29-A59F-41B7-99E1-D4B7AE77BA2C}" type="pres">
      <dgm:prSet presAssocID="{64367902-BFAD-4BE6-A52E-2BDE7A39F7D5}" presName="linNode" presStyleCnt="0"/>
      <dgm:spPr/>
    </dgm:pt>
    <dgm:pt modelId="{BC07B8B4-BF67-4115-8436-99115E6174FA}" type="pres">
      <dgm:prSet presAssocID="{64367902-BFAD-4BE6-A52E-2BDE7A39F7D5}" presName="parentText" presStyleLbl="node1" presStyleIdx="1" presStyleCnt="3">
        <dgm:presLayoutVars>
          <dgm:chMax val="1"/>
          <dgm:bulletEnabled val="1"/>
        </dgm:presLayoutVars>
      </dgm:prSet>
      <dgm:spPr/>
    </dgm:pt>
    <dgm:pt modelId="{DA96A1B4-94AF-4F50-86B4-1C1C367216E1}" type="pres">
      <dgm:prSet presAssocID="{D5554B7F-99D6-4ABD-8D1A-BBBAE51117E5}" presName="sp" presStyleCnt="0"/>
      <dgm:spPr/>
    </dgm:pt>
    <dgm:pt modelId="{3B4DA7EF-308C-4828-9552-93897A7CBE2E}" type="pres">
      <dgm:prSet presAssocID="{39A8FEFE-5A5A-4AF7-BE6B-44D352A5665D}" presName="linNode" presStyleCnt="0"/>
      <dgm:spPr/>
    </dgm:pt>
    <dgm:pt modelId="{ABA76956-31E6-482D-A324-49C1E1115E4C}" type="pres">
      <dgm:prSet presAssocID="{39A8FEFE-5A5A-4AF7-BE6B-44D352A5665D}" presName="parentText" presStyleLbl="node1" presStyleIdx="2" presStyleCnt="3">
        <dgm:presLayoutVars>
          <dgm:chMax val="1"/>
          <dgm:bulletEnabled val="1"/>
        </dgm:presLayoutVars>
      </dgm:prSet>
      <dgm:spPr/>
    </dgm:pt>
  </dgm:ptLst>
  <dgm:cxnLst>
    <dgm:cxn modelId="{0B6CB249-8734-46E8-9679-902CA991752C}" srcId="{4AC51443-24B3-4518-A720-0ACD371207C7}" destId="{2D99FF3F-139F-455B-8C80-F1DD123E8E70}" srcOrd="0" destOrd="0" parTransId="{9FDA78E0-DB91-4BE7-B90B-7E502A76F69E}" sibTransId="{C3276393-6CBF-459F-AD5D-24E7165F6E65}"/>
    <dgm:cxn modelId="{D7F03371-CD77-4500-BDE2-42EF9CB6CD2C}" type="presOf" srcId="{39A8FEFE-5A5A-4AF7-BE6B-44D352A5665D}" destId="{ABA76956-31E6-482D-A324-49C1E1115E4C}" srcOrd="0" destOrd="0" presId="urn:microsoft.com/office/officeart/2005/8/layout/vList5"/>
    <dgm:cxn modelId="{582B8171-3A32-4B84-8D3D-1160E34B40BE}" type="presOf" srcId="{4AC51443-24B3-4518-A720-0ACD371207C7}" destId="{B49098E5-D6B9-41C5-9B0D-A1D27010D0FA}" srcOrd="0" destOrd="0" presId="urn:microsoft.com/office/officeart/2005/8/layout/vList5"/>
    <dgm:cxn modelId="{EB5CDC82-4361-4E2A-A697-43A7C2D83A2E}" srcId="{4AC51443-24B3-4518-A720-0ACD371207C7}" destId="{39A8FEFE-5A5A-4AF7-BE6B-44D352A5665D}" srcOrd="2" destOrd="0" parTransId="{B9F6500A-4F95-49A7-B78D-0B1ADC4C3EF1}" sibTransId="{1FE045B1-1E6B-4E91-B632-298D913062FA}"/>
    <dgm:cxn modelId="{B63E8691-21B8-4B85-9AA1-414487C99053}" srcId="{4AC51443-24B3-4518-A720-0ACD371207C7}" destId="{64367902-BFAD-4BE6-A52E-2BDE7A39F7D5}" srcOrd="1" destOrd="0" parTransId="{5866DC03-499D-4948-B261-984AA98EABA5}" sibTransId="{D5554B7F-99D6-4ABD-8D1A-BBBAE51117E5}"/>
    <dgm:cxn modelId="{7C725CD6-C08A-432E-BD53-2D64502B2963}" type="presOf" srcId="{64367902-BFAD-4BE6-A52E-2BDE7A39F7D5}" destId="{BC07B8B4-BF67-4115-8436-99115E6174FA}" srcOrd="0" destOrd="0" presId="urn:microsoft.com/office/officeart/2005/8/layout/vList5"/>
    <dgm:cxn modelId="{83648DE5-46A1-4C8E-847F-B7F7D07BDF1C}" type="presOf" srcId="{2D99FF3F-139F-455B-8C80-F1DD123E8E70}" destId="{E1E17D91-C736-476C-AEB3-E4AC14044ECB}" srcOrd="0" destOrd="0" presId="urn:microsoft.com/office/officeart/2005/8/layout/vList5"/>
    <dgm:cxn modelId="{938F777D-F23F-4963-A33C-62CB6822EB26}" type="presParOf" srcId="{B49098E5-D6B9-41C5-9B0D-A1D27010D0FA}" destId="{ADDBD211-1789-49DD-B968-4DDFA16A04A1}" srcOrd="0" destOrd="0" presId="urn:microsoft.com/office/officeart/2005/8/layout/vList5"/>
    <dgm:cxn modelId="{C00AFF7A-7801-4392-98BA-6F17D2CB8EFE}" type="presParOf" srcId="{ADDBD211-1789-49DD-B968-4DDFA16A04A1}" destId="{E1E17D91-C736-476C-AEB3-E4AC14044ECB}" srcOrd="0" destOrd="0" presId="urn:microsoft.com/office/officeart/2005/8/layout/vList5"/>
    <dgm:cxn modelId="{7C815EDE-2C78-48AD-85B6-C78142D02D64}" type="presParOf" srcId="{B49098E5-D6B9-41C5-9B0D-A1D27010D0FA}" destId="{93F93581-591C-463F-A837-E3BB4F7BB043}" srcOrd="1" destOrd="0" presId="urn:microsoft.com/office/officeart/2005/8/layout/vList5"/>
    <dgm:cxn modelId="{9FF2EADF-8720-43F3-B2B1-E79EF8FE8B61}" type="presParOf" srcId="{B49098E5-D6B9-41C5-9B0D-A1D27010D0FA}" destId="{87FFAB29-A59F-41B7-99E1-D4B7AE77BA2C}" srcOrd="2" destOrd="0" presId="urn:microsoft.com/office/officeart/2005/8/layout/vList5"/>
    <dgm:cxn modelId="{DCC36CE1-9F86-4D10-AD39-646240D39238}" type="presParOf" srcId="{87FFAB29-A59F-41B7-99E1-D4B7AE77BA2C}" destId="{BC07B8B4-BF67-4115-8436-99115E6174FA}" srcOrd="0" destOrd="0" presId="urn:microsoft.com/office/officeart/2005/8/layout/vList5"/>
    <dgm:cxn modelId="{ABA9ED71-3DB2-444A-B81A-AEB811E0C458}" type="presParOf" srcId="{B49098E5-D6B9-41C5-9B0D-A1D27010D0FA}" destId="{DA96A1B4-94AF-4F50-86B4-1C1C367216E1}" srcOrd="3" destOrd="0" presId="urn:microsoft.com/office/officeart/2005/8/layout/vList5"/>
    <dgm:cxn modelId="{401EBE3B-07AE-4FF8-A2E2-39FF0461986F}" type="presParOf" srcId="{B49098E5-D6B9-41C5-9B0D-A1D27010D0FA}" destId="{3B4DA7EF-308C-4828-9552-93897A7CBE2E}" srcOrd="4" destOrd="0" presId="urn:microsoft.com/office/officeart/2005/8/layout/vList5"/>
    <dgm:cxn modelId="{994A68C3-DF57-4387-BE15-760393E8F5EC}" type="presParOf" srcId="{3B4DA7EF-308C-4828-9552-93897A7CBE2E}" destId="{ABA76956-31E6-482D-A324-49C1E1115E4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4B2A763-FF84-4561-8C28-B52A4B420EF6}"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DDB9FF3E-05AA-4981-B481-EF5512380B33}">
      <dgm:prSet custT="1"/>
      <dgm:spPr/>
      <dgm:t>
        <a:bodyPr/>
        <a:lstStyle/>
        <a:p>
          <a:pPr rtl="0"/>
          <a:r>
            <a:rPr lang="en-GB" sz="2800" dirty="0"/>
            <a:t>Duration: 0-18 seconds</a:t>
          </a:r>
          <a:br>
            <a:rPr lang="en-GB" sz="2800" dirty="0"/>
          </a:br>
          <a:endParaRPr lang="en-GB" sz="2800" dirty="0"/>
        </a:p>
      </dgm:t>
    </dgm:pt>
    <dgm:pt modelId="{B9D2C3EE-19B9-4EC2-AE03-CD6BBE9B8152}" type="parTrans" cxnId="{AFFEDAB7-F19F-4F31-AA45-0751DD2248AE}">
      <dgm:prSet/>
      <dgm:spPr/>
      <dgm:t>
        <a:bodyPr/>
        <a:lstStyle/>
        <a:p>
          <a:endParaRPr lang="en-US"/>
        </a:p>
      </dgm:t>
    </dgm:pt>
    <dgm:pt modelId="{51E755FA-4A65-4BA1-AF81-A0592019F46E}" type="sibTrans" cxnId="{AFFEDAB7-F19F-4F31-AA45-0751DD2248AE}">
      <dgm:prSet/>
      <dgm:spPr/>
      <dgm:t>
        <a:bodyPr/>
        <a:lstStyle/>
        <a:p>
          <a:endParaRPr lang="en-US"/>
        </a:p>
      </dgm:t>
    </dgm:pt>
    <dgm:pt modelId="{10649A56-8E25-47FF-9243-CA33A6EB9EF6}">
      <dgm:prSet custT="1"/>
      <dgm:spPr/>
      <dgm:t>
        <a:bodyPr/>
        <a:lstStyle/>
        <a:p>
          <a:pPr rtl="0"/>
          <a:r>
            <a:rPr lang="en-GB" sz="2800" dirty="0"/>
            <a:t>Capacity: 7 +/- 2 items</a:t>
          </a:r>
          <a:br>
            <a:rPr lang="en-GB" sz="2800" dirty="0"/>
          </a:br>
          <a:endParaRPr lang="en-GB" sz="2800" dirty="0"/>
        </a:p>
      </dgm:t>
    </dgm:pt>
    <dgm:pt modelId="{7C8A2941-C9F9-47AA-8653-1D336529F77B}" type="parTrans" cxnId="{2D51ACBF-B679-4234-AB27-129E569BD780}">
      <dgm:prSet/>
      <dgm:spPr/>
      <dgm:t>
        <a:bodyPr/>
        <a:lstStyle/>
        <a:p>
          <a:endParaRPr lang="en-US"/>
        </a:p>
      </dgm:t>
    </dgm:pt>
    <dgm:pt modelId="{86B733E5-5C09-4134-A48B-A3B58CCD51A6}" type="sibTrans" cxnId="{2D51ACBF-B679-4234-AB27-129E569BD780}">
      <dgm:prSet/>
      <dgm:spPr/>
      <dgm:t>
        <a:bodyPr/>
        <a:lstStyle/>
        <a:p>
          <a:endParaRPr lang="en-US"/>
        </a:p>
      </dgm:t>
    </dgm:pt>
    <dgm:pt modelId="{5D152729-2E17-4495-8CC5-84D9FF6224F3}">
      <dgm:prSet/>
      <dgm:spPr/>
      <dgm:t>
        <a:bodyPr/>
        <a:lstStyle/>
        <a:p>
          <a:pPr rtl="0"/>
          <a:r>
            <a:rPr lang="en-GB" dirty="0"/>
            <a:t>Encoding: mainly auditory</a:t>
          </a:r>
        </a:p>
      </dgm:t>
    </dgm:pt>
    <dgm:pt modelId="{9EB47142-B299-4A14-9276-FC8B45BF7DA9}" type="parTrans" cxnId="{8ED7A5EE-69A0-4CD4-A360-578940C540A6}">
      <dgm:prSet/>
      <dgm:spPr/>
      <dgm:t>
        <a:bodyPr/>
        <a:lstStyle/>
        <a:p>
          <a:endParaRPr lang="en-US"/>
        </a:p>
      </dgm:t>
    </dgm:pt>
    <dgm:pt modelId="{38A471B9-4888-4035-8C27-3B2F5743E4BB}" type="sibTrans" cxnId="{8ED7A5EE-69A0-4CD4-A360-578940C540A6}">
      <dgm:prSet/>
      <dgm:spPr/>
      <dgm:t>
        <a:bodyPr/>
        <a:lstStyle/>
        <a:p>
          <a:endParaRPr lang="en-US"/>
        </a:p>
      </dgm:t>
    </dgm:pt>
    <dgm:pt modelId="{96152126-8EF2-422C-99B9-9AAACAC2B01B}" type="pres">
      <dgm:prSet presAssocID="{64B2A763-FF84-4561-8C28-B52A4B420EF6}" presName="Name0" presStyleCnt="0">
        <dgm:presLayoutVars>
          <dgm:dir/>
          <dgm:animLvl val="lvl"/>
          <dgm:resizeHandles val="exact"/>
        </dgm:presLayoutVars>
      </dgm:prSet>
      <dgm:spPr/>
    </dgm:pt>
    <dgm:pt modelId="{8BAFCF87-8292-4477-B12C-8E721731FB35}" type="pres">
      <dgm:prSet presAssocID="{DDB9FF3E-05AA-4981-B481-EF5512380B33}" presName="linNode" presStyleCnt="0"/>
      <dgm:spPr/>
    </dgm:pt>
    <dgm:pt modelId="{95EB4C31-166B-41D4-B8E9-E38B11A88A74}" type="pres">
      <dgm:prSet presAssocID="{DDB9FF3E-05AA-4981-B481-EF5512380B33}" presName="parentText" presStyleLbl="node1" presStyleIdx="0" presStyleCnt="3">
        <dgm:presLayoutVars>
          <dgm:chMax val="1"/>
          <dgm:bulletEnabled val="1"/>
        </dgm:presLayoutVars>
      </dgm:prSet>
      <dgm:spPr/>
    </dgm:pt>
    <dgm:pt modelId="{161495CA-F01E-490D-828E-3AC21B00545F}" type="pres">
      <dgm:prSet presAssocID="{51E755FA-4A65-4BA1-AF81-A0592019F46E}" presName="sp" presStyleCnt="0"/>
      <dgm:spPr/>
    </dgm:pt>
    <dgm:pt modelId="{1A4CAB4A-0A21-4A37-B235-0A90BC564146}" type="pres">
      <dgm:prSet presAssocID="{10649A56-8E25-47FF-9243-CA33A6EB9EF6}" presName="linNode" presStyleCnt="0"/>
      <dgm:spPr/>
    </dgm:pt>
    <dgm:pt modelId="{AEA13997-4710-4525-85B9-6DFED67C6C01}" type="pres">
      <dgm:prSet presAssocID="{10649A56-8E25-47FF-9243-CA33A6EB9EF6}" presName="parentText" presStyleLbl="node1" presStyleIdx="1" presStyleCnt="3">
        <dgm:presLayoutVars>
          <dgm:chMax val="1"/>
          <dgm:bulletEnabled val="1"/>
        </dgm:presLayoutVars>
      </dgm:prSet>
      <dgm:spPr/>
    </dgm:pt>
    <dgm:pt modelId="{653DC02A-9F2D-4E92-8F60-B94F155DB41C}" type="pres">
      <dgm:prSet presAssocID="{86B733E5-5C09-4134-A48B-A3B58CCD51A6}" presName="sp" presStyleCnt="0"/>
      <dgm:spPr/>
    </dgm:pt>
    <dgm:pt modelId="{6ABC3584-73BB-4680-A2FC-1012D50519AB}" type="pres">
      <dgm:prSet presAssocID="{5D152729-2E17-4495-8CC5-84D9FF6224F3}" presName="linNode" presStyleCnt="0"/>
      <dgm:spPr/>
    </dgm:pt>
    <dgm:pt modelId="{7B4C96EB-F246-4812-8F23-D0B8ADC31A6F}" type="pres">
      <dgm:prSet presAssocID="{5D152729-2E17-4495-8CC5-84D9FF6224F3}" presName="parentText" presStyleLbl="node1" presStyleIdx="2" presStyleCnt="3">
        <dgm:presLayoutVars>
          <dgm:chMax val="1"/>
          <dgm:bulletEnabled val="1"/>
        </dgm:presLayoutVars>
      </dgm:prSet>
      <dgm:spPr/>
    </dgm:pt>
  </dgm:ptLst>
  <dgm:cxnLst>
    <dgm:cxn modelId="{44A19E0C-F0F5-4846-AEC9-65659A30C6FA}" type="presOf" srcId="{DDB9FF3E-05AA-4981-B481-EF5512380B33}" destId="{95EB4C31-166B-41D4-B8E9-E38B11A88A74}" srcOrd="0" destOrd="0" presId="urn:microsoft.com/office/officeart/2005/8/layout/vList5"/>
    <dgm:cxn modelId="{AFFC1332-6F30-4C66-95B9-C07AF14EF19E}" type="presOf" srcId="{64B2A763-FF84-4561-8C28-B52A4B420EF6}" destId="{96152126-8EF2-422C-99B9-9AAACAC2B01B}" srcOrd="0" destOrd="0" presId="urn:microsoft.com/office/officeart/2005/8/layout/vList5"/>
    <dgm:cxn modelId="{077541AF-A8DC-4A1B-A3D6-B67FA074A0C8}" type="presOf" srcId="{5D152729-2E17-4495-8CC5-84D9FF6224F3}" destId="{7B4C96EB-F246-4812-8F23-D0B8ADC31A6F}" srcOrd="0" destOrd="0" presId="urn:microsoft.com/office/officeart/2005/8/layout/vList5"/>
    <dgm:cxn modelId="{AFFEDAB7-F19F-4F31-AA45-0751DD2248AE}" srcId="{64B2A763-FF84-4561-8C28-B52A4B420EF6}" destId="{DDB9FF3E-05AA-4981-B481-EF5512380B33}" srcOrd="0" destOrd="0" parTransId="{B9D2C3EE-19B9-4EC2-AE03-CD6BBE9B8152}" sibTransId="{51E755FA-4A65-4BA1-AF81-A0592019F46E}"/>
    <dgm:cxn modelId="{2D51ACBF-B679-4234-AB27-129E569BD780}" srcId="{64B2A763-FF84-4561-8C28-B52A4B420EF6}" destId="{10649A56-8E25-47FF-9243-CA33A6EB9EF6}" srcOrd="1" destOrd="0" parTransId="{7C8A2941-C9F9-47AA-8653-1D336529F77B}" sibTransId="{86B733E5-5C09-4134-A48B-A3B58CCD51A6}"/>
    <dgm:cxn modelId="{3C228AC6-2D81-4D34-A2FF-7EB1C94B93B5}" type="presOf" srcId="{10649A56-8E25-47FF-9243-CA33A6EB9EF6}" destId="{AEA13997-4710-4525-85B9-6DFED67C6C01}" srcOrd="0" destOrd="0" presId="urn:microsoft.com/office/officeart/2005/8/layout/vList5"/>
    <dgm:cxn modelId="{8ED7A5EE-69A0-4CD4-A360-578940C540A6}" srcId="{64B2A763-FF84-4561-8C28-B52A4B420EF6}" destId="{5D152729-2E17-4495-8CC5-84D9FF6224F3}" srcOrd="2" destOrd="0" parTransId="{9EB47142-B299-4A14-9276-FC8B45BF7DA9}" sibTransId="{38A471B9-4888-4035-8C27-3B2F5743E4BB}"/>
    <dgm:cxn modelId="{79F7A109-1A69-4DFC-872E-2ADEA5D9DF37}" type="presParOf" srcId="{96152126-8EF2-422C-99B9-9AAACAC2B01B}" destId="{8BAFCF87-8292-4477-B12C-8E721731FB35}" srcOrd="0" destOrd="0" presId="urn:microsoft.com/office/officeart/2005/8/layout/vList5"/>
    <dgm:cxn modelId="{05F34AA0-8397-4085-9A5D-B9B9568529C9}" type="presParOf" srcId="{8BAFCF87-8292-4477-B12C-8E721731FB35}" destId="{95EB4C31-166B-41D4-B8E9-E38B11A88A74}" srcOrd="0" destOrd="0" presId="urn:microsoft.com/office/officeart/2005/8/layout/vList5"/>
    <dgm:cxn modelId="{5B9148CB-0817-4AF9-AFCC-0DB9451E7E1A}" type="presParOf" srcId="{96152126-8EF2-422C-99B9-9AAACAC2B01B}" destId="{161495CA-F01E-490D-828E-3AC21B00545F}" srcOrd="1" destOrd="0" presId="urn:microsoft.com/office/officeart/2005/8/layout/vList5"/>
    <dgm:cxn modelId="{091D9139-EAF0-485A-A4AC-2C217D224725}" type="presParOf" srcId="{96152126-8EF2-422C-99B9-9AAACAC2B01B}" destId="{1A4CAB4A-0A21-4A37-B235-0A90BC564146}" srcOrd="2" destOrd="0" presId="urn:microsoft.com/office/officeart/2005/8/layout/vList5"/>
    <dgm:cxn modelId="{D1BE1E33-5CA3-4054-B043-93A927C33259}" type="presParOf" srcId="{1A4CAB4A-0A21-4A37-B235-0A90BC564146}" destId="{AEA13997-4710-4525-85B9-6DFED67C6C01}" srcOrd="0" destOrd="0" presId="urn:microsoft.com/office/officeart/2005/8/layout/vList5"/>
    <dgm:cxn modelId="{4D9480E3-382A-49AB-A27F-BCF39153A59B}" type="presParOf" srcId="{96152126-8EF2-422C-99B9-9AAACAC2B01B}" destId="{653DC02A-9F2D-4E92-8F60-B94F155DB41C}" srcOrd="3" destOrd="0" presId="urn:microsoft.com/office/officeart/2005/8/layout/vList5"/>
    <dgm:cxn modelId="{746967AE-B121-488A-A1A9-1992B4836EE9}" type="presParOf" srcId="{96152126-8EF2-422C-99B9-9AAACAC2B01B}" destId="{6ABC3584-73BB-4680-A2FC-1012D50519AB}" srcOrd="4" destOrd="0" presId="urn:microsoft.com/office/officeart/2005/8/layout/vList5"/>
    <dgm:cxn modelId="{9B141159-7FBA-4BCB-AC84-0081287230E2}" type="presParOf" srcId="{6ABC3584-73BB-4680-A2FC-1012D50519AB}" destId="{7B4C96EB-F246-4812-8F23-D0B8ADC31A6F}"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351B3ED-B479-4991-9243-4D8C389209AE}"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845A19B6-67ED-4F9A-AD9A-2C75D8AD97CE}">
      <dgm:prSet custT="1"/>
      <dgm:spPr/>
      <dgm:t>
        <a:bodyPr/>
        <a:lstStyle/>
        <a:p>
          <a:pPr rtl="0"/>
          <a:r>
            <a:rPr lang="en-GB" sz="2800" dirty="0"/>
            <a:t>Duration: Unlimited</a:t>
          </a:r>
        </a:p>
      </dgm:t>
    </dgm:pt>
    <dgm:pt modelId="{F24A8027-9300-4185-B543-AE5616F560AD}" type="parTrans" cxnId="{6B978EA5-2A48-43B3-8239-A6D2D11CAE53}">
      <dgm:prSet/>
      <dgm:spPr/>
      <dgm:t>
        <a:bodyPr/>
        <a:lstStyle/>
        <a:p>
          <a:endParaRPr lang="en-US"/>
        </a:p>
      </dgm:t>
    </dgm:pt>
    <dgm:pt modelId="{236B5D7D-B3C1-447A-8D99-0652FD4D8883}" type="sibTrans" cxnId="{6B978EA5-2A48-43B3-8239-A6D2D11CAE53}">
      <dgm:prSet/>
      <dgm:spPr/>
      <dgm:t>
        <a:bodyPr/>
        <a:lstStyle/>
        <a:p>
          <a:endParaRPr lang="en-US"/>
        </a:p>
      </dgm:t>
    </dgm:pt>
    <dgm:pt modelId="{A550AADF-8425-4AD6-8232-C9C4592D2702}">
      <dgm:prSet custT="1"/>
      <dgm:spPr/>
      <dgm:t>
        <a:bodyPr/>
        <a:lstStyle/>
        <a:p>
          <a:pPr rtl="0"/>
          <a:r>
            <a:rPr lang="en-GB" sz="2800" dirty="0"/>
            <a:t>Capacity: Unlimited</a:t>
          </a:r>
        </a:p>
      </dgm:t>
    </dgm:pt>
    <dgm:pt modelId="{E40338F3-D314-48CC-A4F1-F0E340E1EE7D}" type="parTrans" cxnId="{552310CA-61E3-4940-8A9F-58AF62477BB2}">
      <dgm:prSet/>
      <dgm:spPr/>
      <dgm:t>
        <a:bodyPr/>
        <a:lstStyle/>
        <a:p>
          <a:endParaRPr lang="en-US"/>
        </a:p>
      </dgm:t>
    </dgm:pt>
    <dgm:pt modelId="{BA9850DE-A174-4264-888A-FBE3918CAAC0}" type="sibTrans" cxnId="{552310CA-61E3-4940-8A9F-58AF62477BB2}">
      <dgm:prSet/>
      <dgm:spPr/>
      <dgm:t>
        <a:bodyPr/>
        <a:lstStyle/>
        <a:p>
          <a:endParaRPr lang="en-US"/>
        </a:p>
      </dgm:t>
    </dgm:pt>
    <dgm:pt modelId="{C2AF2D14-A9CE-4E18-B96E-02ADD46BAD9E}">
      <dgm:prSet/>
      <dgm:spPr/>
      <dgm:t>
        <a:bodyPr/>
        <a:lstStyle/>
        <a:p>
          <a:pPr rtl="0"/>
          <a:r>
            <a:rPr lang="en-GB" dirty="0"/>
            <a:t>Encoding: Mainly Semantic (but can be visual and auditory)</a:t>
          </a:r>
        </a:p>
      </dgm:t>
    </dgm:pt>
    <dgm:pt modelId="{A22A913E-3EA3-4D0C-A8BB-022F6295B2D0}" type="parTrans" cxnId="{E963914C-B8EA-42EC-9C15-5159EC4BD6F1}">
      <dgm:prSet/>
      <dgm:spPr/>
      <dgm:t>
        <a:bodyPr/>
        <a:lstStyle/>
        <a:p>
          <a:endParaRPr lang="en-US"/>
        </a:p>
      </dgm:t>
    </dgm:pt>
    <dgm:pt modelId="{646B4A37-86F3-4F52-8714-F88EA8343D21}" type="sibTrans" cxnId="{E963914C-B8EA-42EC-9C15-5159EC4BD6F1}">
      <dgm:prSet/>
      <dgm:spPr/>
      <dgm:t>
        <a:bodyPr/>
        <a:lstStyle/>
        <a:p>
          <a:endParaRPr lang="en-US"/>
        </a:p>
      </dgm:t>
    </dgm:pt>
    <dgm:pt modelId="{3883D87C-9196-49EF-A260-663063D1F62B}" type="pres">
      <dgm:prSet presAssocID="{D351B3ED-B479-4991-9243-4D8C389209AE}" presName="Name0" presStyleCnt="0">
        <dgm:presLayoutVars>
          <dgm:dir/>
          <dgm:animLvl val="lvl"/>
          <dgm:resizeHandles val="exact"/>
        </dgm:presLayoutVars>
      </dgm:prSet>
      <dgm:spPr/>
    </dgm:pt>
    <dgm:pt modelId="{A7B18116-4B02-4F43-8E3D-654B1594423B}" type="pres">
      <dgm:prSet presAssocID="{845A19B6-67ED-4F9A-AD9A-2C75D8AD97CE}" presName="linNode" presStyleCnt="0"/>
      <dgm:spPr/>
    </dgm:pt>
    <dgm:pt modelId="{695AD555-63E1-4196-B469-1F29F4626DD0}" type="pres">
      <dgm:prSet presAssocID="{845A19B6-67ED-4F9A-AD9A-2C75D8AD97CE}" presName="parentText" presStyleLbl="node1" presStyleIdx="0" presStyleCnt="3">
        <dgm:presLayoutVars>
          <dgm:chMax val="1"/>
          <dgm:bulletEnabled val="1"/>
        </dgm:presLayoutVars>
      </dgm:prSet>
      <dgm:spPr/>
    </dgm:pt>
    <dgm:pt modelId="{47F8B3A5-F1D6-416A-910E-27FA1E452973}" type="pres">
      <dgm:prSet presAssocID="{236B5D7D-B3C1-447A-8D99-0652FD4D8883}" presName="sp" presStyleCnt="0"/>
      <dgm:spPr/>
    </dgm:pt>
    <dgm:pt modelId="{C96135AF-DC2C-4AB0-A2FA-80026E3563A2}" type="pres">
      <dgm:prSet presAssocID="{A550AADF-8425-4AD6-8232-C9C4592D2702}" presName="linNode" presStyleCnt="0"/>
      <dgm:spPr/>
    </dgm:pt>
    <dgm:pt modelId="{0A4A44EC-9F0B-4FB9-9D3E-013097F9CFDE}" type="pres">
      <dgm:prSet presAssocID="{A550AADF-8425-4AD6-8232-C9C4592D2702}" presName="parentText" presStyleLbl="node1" presStyleIdx="1" presStyleCnt="3">
        <dgm:presLayoutVars>
          <dgm:chMax val="1"/>
          <dgm:bulletEnabled val="1"/>
        </dgm:presLayoutVars>
      </dgm:prSet>
      <dgm:spPr/>
    </dgm:pt>
    <dgm:pt modelId="{248CE6C9-20BC-45DC-ADBF-9A089BF03567}" type="pres">
      <dgm:prSet presAssocID="{BA9850DE-A174-4264-888A-FBE3918CAAC0}" presName="sp" presStyleCnt="0"/>
      <dgm:spPr/>
    </dgm:pt>
    <dgm:pt modelId="{15633F91-C918-4558-B5AF-3A624BD20CD2}" type="pres">
      <dgm:prSet presAssocID="{C2AF2D14-A9CE-4E18-B96E-02ADD46BAD9E}" presName="linNode" presStyleCnt="0"/>
      <dgm:spPr/>
    </dgm:pt>
    <dgm:pt modelId="{6FA5AB55-6A55-457F-94C3-DABC77A2D6BF}" type="pres">
      <dgm:prSet presAssocID="{C2AF2D14-A9CE-4E18-B96E-02ADD46BAD9E}" presName="parentText" presStyleLbl="node1" presStyleIdx="2" presStyleCnt="3">
        <dgm:presLayoutVars>
          <dgm:chMax val="1"/>
          <dgm:bulletEnabled val="1"/>
        </dgm:presLayoutVars>
      </dgm:prSet>
      <dgm:spPr/>
    </dgm:pt>
  </dgm:ptLst>
  <dgm:cxnLst>
    <dgm:cxn modelId="{13CF7B1F-D4AB-4C0A-8D19-A18306A1CE20}" type="presOf" srcId="{845A19B6-67ED-4F9A-AD9A-2C75D8AD97CE}" destId="{695AD555-63E1-4196-B469-1F29F4626DD0}" srcOrd="0" destOrd="0" presId="urn:microsoft.com/office/officeart/2005/8/layout/vList5"/>
    <dgm:cxn modelId="{E963914C-B8EA-42EC-9C15-5159EC4BD6F1}" srcId="{D351B3ED-B479-4991-9243-4D8C389209AE}" destId="{C2AF2D14-A9CE-4E18-B96E-02ADD46BAD9E}" srcOrd="2" destOrd="0" parTransId="{A22A913E-3EA3-4D0C-A8BB-022F6295B2D0}" sibTransId="{646B4A37-86F3-4F52-8714-F88EA8343D21}"/>
    <dgm:cxn modelId="{FB42BB7C-5568-4B7A-A3E1-0AD6FE857907}" type="presOf" srcId="{A550AADF-8425-4AD6-8232-C9C4592D2702}" destId="{0A4A44EC-9F0B-4FB9-9D3E-013097F9CFDE}" srcOrd="0" destOrd="0" presId="urn:microsoft.com/office/officeart/2005/8/layout/vList5"/>
    <dgm:cxn modelId="{6B978EA5-2A48-43B3-8239-A6D2D11CAE53}" srcId="{D351B3ED-B479-4991-9243-4D8C389209AE}" destId="{845A19B6-67ED-4F9A-AD9A-2C75D8AD97CE}" srcOrd="0" destOrd="0" parTransId="{F24A8027-9300-4185-B543-AE5616F560AD}" sibTransId="{236B5D7D-B3C1-447A-8D99-0652FD4D8883}"/>
    <dgm:cxn modelId="{43A24DB6-57F3-44F1-8764-69E777BA2270}" type="presOf" srcId="{C2AF2D14-A9CE-4E18-B96E-02ADD46BAD9E}" destId="{6FA5AB55-6A55-457F-94C3-DABC77A2D6BF}" srcOrd="0" destOrd="0" presId="urn:microsoft.com/office/officeart/2005/8/layout/vList5"/>
    <dgm:cxn modelId="{552310CA-61E3-4940-8A9F-58AF62477BB2}" srcId="{D351B3ED-B479-4991-9243-4D8C389209AE}" destId="{A550AADF-8425-4AD6-8232-C9C4592D2702}" srcOrd="1" destOrd="0" parTransId="{E40338F3-D314-48CC-A4F1-F0E340E1EE7D}" sibTransId="{BA9850DE-A174-4264-888A-FBE3918CAAC0}"/>
    <dgm:cxn modelId="{C15E3EE7-6F21-452A-BEED-71326E3CFD3D}" type="presOf" srcId="{D351B3ED-B479-4991-9243-4D8C389209AE}" destId="{3883D87C-9196-49EF-A260-663063D1F62B}" srcOrd="0" destOrd="0" presId="urn:microsoft.com/office/officeart/2005/8/layout/vList5"/>
    <dgm:cxn modelId="{EE5C5005-E752-4D9A-8F67-DDED5EA55022}" type="presParOf" srcId="{3883D87C-9196-49EF-A260-663063D1F62B}" destId="{A7B18116-4B02-4F43-8E3D-654B1594423B}" srcOrd="0" destOrd="0" presId="urn:microsoft.com/office/officeart/2005/8/layout/vList5"/>
    <dgm:cxn modelId="{071E6558-B827-43CC-9F3B-B58DCD4B56B3}" type="presParOf" srcId="{A7B18116-4B02-4F43-8E3D-654B1594423B}" destId="{695AD555-63E1-4196-B469-1F29F4626DD0}" srcOrd="0" destOrd="0" presId="urn:microsoft.com/office/officeart/2005/8/layout/vList5"/>
    <dgm:cxn modelId="{6D3341D0-B4AC-4785-A056-DEBDD9744FA8}" type="presParOf" srcId="{3883D87C-9196-49EF-A260-663063D1F62B}" destId="{47F8B3A5-F1D6-416A-910E-27FA1E452973}" srcOrd="1" destOrd="0" presId="urn:microsoft.com/office/officeart/2005/8/layout/vList5"/>
    <dgm:cxn modelId="{3EC512CA-EEA1-432B-85F6-FD8363A799AF}" type="presParOf" srcId="{3883D87C-9196-49EF-A260-663063D1F62B}" destId="{C96135AF-DC2C-4AB0-A2FA-80026E3563A2}" srcOrd="2" destOrd="0" presId="urn:microsoft.com/office/officeart/2005/8/layout/vList5"/>
    <dgm:cxn modelId="{7479046B-811D-4863-BE28-B4080B5266B7}" type="presParOf" srcId="{C96135AF-DC2C-4AB0-A2FA-80026E3563A2}" destId="{0A4A44EC-9F0B-4FB9-9D3E-013097F9CFDE}" srcOrd="0" destOrd="0" presId="urn:microsoft.com/office/officeart/2005/8/layout/vList5"/>
    <dgm:cxn modelId="{3175E723-5954-49C3-8A13-CBBFB7709065}" type="presParOf" srcId="{3883D87C-9196-49EF-A260-663063D1F62B}" destId="{248CE6C9-20BC-45DC-ADBF-9A089BF03567}" srcOrd="3" destOrd="0" presId="urn:microsoft.com/office/officeart/2005/8/layout/vList5"/>
    <dgm:cxn modelId="{4309FC59-D7F5-41D9-91F5-317780EDC34C}" type="presParOf" srcId="{3883D87C-9196-49EF-A260-663063D1F62B}" destId="{15633F91-C918-4558-B5AF-3A624BD20CD2}" srcOrd="4" destOrd="0" presId="urn:microsoft.com/office/officeart/2005/8/layout/vList5"/>
    <dgm:cxn modelId="{0BA7B619-B8EB-4531-98CD-773797DC3F2B}" type="presParOf" srcId="{15633F91-C918-4558-B5AF-3A624BD20CD2}" destId="{6FA5AB55-6A55-457F-94C3-DABC77A2D6BF}" srcOrd="0" destOrd="0" presId="urn:microsoft.com/office/officeart/2005/8/layout/vList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8F04937-C7EB-453D-9FA8-632352470E57}" type="doc">
      <dgm:prSet loTypeId="urn:microsoft.com/office/officeart/2008/layout/CaptionedPictures" loCatId="picture" qsTypeId="urn:microsoft.com/office/officeart/2005/8/quickstyle/simple1" qsCatId="simple" csTypeId="urn:microsoft.com/office/officeart/2005/8/colors/accent1_2" csCatId="accent1" phldr="1"/>
      <dgm:spPr/>
      <dgm:t>
        <a:bodyPr/>
        <a:lstStyle/>
        <a:p>
          <a:endParaRPr lang="en-US"/>
        </a:p>
      </dgm:t>
    </dgm:pt>
    <dgm:pt modelId="{961D6BB3-9DA6-4F45-A628-5A2530B5070A}">
      <dgm:prSet custT="1"/>
      <dgm:spPr/>
      <dgm:t>
        <a:bodyPr/>
        <a:lstStyle/>
        <a:p>
          <a:pPr rtl="0"/>
          <a:r>
            <a:rPr lang="en-GB" sz="2000" dirty="0" err="1"/>
            <a:t>Glanzer</a:t>
          </a:r>
          <a:r>
            <a:rPr lang="en-GB" sz="2000" dirty="0"/>
            <a:t> and Cunitz showed that when participants are presented with a list of words, they tend to remember the first few and last few words and are more likely to forget those in the middle of the list, i.e. the serial position effect.</a:t>
          </a:r>
        </a:p>
      </dgm:t>
    </dgm:pt>
    <dgm:pt modelId="{E6E61022-A928-406B-A61B-BA9B6BCF8DE8}" type="parTrans" cxnId="{8252306B-152E-40CF-808F-CEC44E2CB107}">
      <dgm:prSet/>
      <dgm:spPr/>
      <dgm:t>
        <a:bodyPr/>
        <a:lstStyle/>
        <a:p>
          <a:endParaRPr lang="en-US"/>
        </a:p>
      </dgm:t>
    </dgm:pt>
    <dgm:pt modelId="{7ECD6358-A8BA-4338-96C8-E40F4D63004E}" type="sibTrans" cxnId="{8252306B-152E-40CF-808F-CEC44E2CB107}">
      <dgm:prSet/>
      <dgm:spPr/>
      <dgm:t>
        <a:bodyPr/>
        <a:lstStyle/>
        <a:p>
          <a:endParaRPr lang="en-US"/>
        </a:p>
      </dgm:t>
    </dgm:pt>
    <dgm:pt modelId="{3130E3FF-0D94-4F08-9048-4C3130C900E0}" type="pres">
      <dgm:prSet presAssocID="{B8F04937-C7EB-453D-9FA8-632352470E57}" presName="Name0" presStyleCnt="0">
        <dgm:presLayoutVars>
          <dgm:chMax/>
          <dgm:chPref/>
          <dgm:dir/>
        </dgm:presLayoutVars>
      </dgm:prSet>
      <dgm:spPr/>
    </dgm:pt>
    <dgm:pt modelId="{B923BF3E-2592-4FF6-B18C-B5C53935E516}" type="pres">
      <dgm:prSet presAssocID="{961D6BB3-9DA6-4F45-A628-5A2530B5070A}" presName="composite" presStyleCnt="0">
        <dgm:presLayoutVars>
          <dgm:chMax val="1"/>
          <dgm:chPref val="1"/>
        </dgm:presLayoutVars>
      </dgm:prSet>
      <dgm:spPr/>
    </dgm:pt>
    <dgm:pt modelId="{3DC134C6-D2F1-4B17-A010-65303640C07D}" type="pres">
      <dgm:prSet presAssocID="{961D6BB3-9DA6-4F45-A628-5A2530B5070A}" presName="Accent" presStyleLbl="trAlignAcc1" presStyleIdx="0" presStyleCnt="1" custScaleX="145960">
        <dgm:presLayoutVars>
          <dgm:chMax val="0"/>
          <dgm:chPref val="0"/>
        </dgm:presLayoutVars>
      </dgm:prSet>
      <dgm:spPr/>
    </dgm:pt>
    <dgm:pt modelId="{190C3272-5B6E-4A70-90C3-0052C087F857}" type="pres">
      <dgm:prSet presAssocID="{961D6BB3-9DA6-4F45-A628-5A2530B5070A}" presName="Image" presStyleLbl="alignImgPlace1" presStyleIdx="0" presStyleCnt="1" custScaleX="132628" custLinFactNeighborX="-1031" custLinFactNeighborY="-672">
        <dgm:presLayoutVars>
          <dgm:chMax val="0"/>
          <dgm:chPref val="0"/>
        </dgm:presLayoutVars>
      </dgm:prSet>
      <dgm:spPr/>
    </dgm:pt>
    <dgm:pt modelId="{208F3484-9621-40AE-A84C-E544D469A089}" type="pres">
      <dgm:prSet presAssocID="{961D6BB3-9DA6-4F45-A628-5A2530B5070A}" presName="ChildComposite" presStyleCnt="0"/>
      <dgm:spPr/>
    </dgm:pt>
    <dgm:pt modelId="{323FF143-6C61-4697-A6EB-992432397747}" type="pres">
      <dgm:prSet presAssocID="{961D6BB3-9DA6-4F45-A628-5A2530B5070A}" presName="Child" presStyleLbl="node1" presStyleIdx="0" presStyleCnt="0">
        <dgm:presLayoutVars>
          <dgm:chMax val="0"/>
          <dgm:chPref val="0"/>
          <dgm:bulletEnabled val="1"/>
        </dgm:presLayoutVars>
      </dgm:prSet>
      <dgm:spPr/>
    </dgm:pt>
    <dgm:pt modelId="{E88AAA98-C095-4209-9E85-45A7E52F6E51}" type="pres">
      <dgm:prSet presAssocID="{961D6BB3-9DA6-4F45-A628-5A2530B5070A}" presName="Parent" presStyleLbl="revTx" presStyleIdx="0" presStyleCnt="1" custScaleX="138260" custLinFactNeighborX="-1375" custLinFactNeighborY="6821">
        <dgm:presLayoutVars>
          <dgm:chMax val="1"/>
          <dgm:chPref val="0"/>
          <dgm:bulletEnabled val="1"/>
        </dgm:presLayoutVars>
      </dgm:prSet>
      <dgm:spPr/>
    </dgm:pt>
  </dgm:ptLst>
  <dgm:cxnLst>
    <dgm:cxn modelId="{5A3CAD14-C3D8-4B49-860E-9572C6AD0FA2}" type="presOf" srcId="{B8F04937-C7EB-453D-9FA8-632352470E57}" destId="{3130E3FF-0D94-4F08-9048-4C3130C900E0}" srcOrd="0" destOrd="0" presId="urn:microsoft.com/office/officeart/2008/layout/CaptionedPictures"/>
    <dgm:cxn modelId="{BE6DAA41-5C23-48A0-92C5-856603868784}" type="presOf" srcId="{961D6BB3-9DA6-4F45-A628-5A2530B5070A}" destId="{E88AAA98-C095-4209-9E85-45A7E52F6E51}" srcOrd="0" destOrd="0" presId="urn:microsoft.com/office/officeart/2008/layout/CaptionedPictures"/>
    <dgm:cxn modelId="{8252306B-152E-40CF-808F-CEC44E2CB107}" srcId="{B8F04937-C7EB-453D-9FA8-632352470E57}" destId="{961D6BB3-9DA6-4F45-A628-5A2530B5070A}" srcOrd="0" destOrd="0" parTransId="{E6E61022-A928-406B-A61B-BA9B6BCF8DE8}" sibTransId="{7ECD6358-A8BA-4338-96C8-E40F4D63004E}"/>
    <dgm:cxn modelId="{3931748A-6F60-4A70-A963-0F31C7F53067}" type="presParOf" srcId="{3130E3FF-0D94-4F08-9048-4C3130C900E0}" destId="{B923BF3E-2592-4FF6-B18C-B5C53935E516}" srcOrd="0" destOrd="0" presId="urn:microsoft.com/office/officeart/2008/layout/CaptionedPictures"/>
    <dgm:cxn modelId="{9E0AF42C-4910-4668-BD47-10C8580D02FC}" type="presParOf" srcId="{B923BF3E-2592-4FF6-B18C-B5C53935E516}" destId="{3DC134C6-D2F1-4B17-A010-65303640C07D}" srcOrd="0" destOrd="0" presId="urn:microsoft.com/office/officeart/2008/layout/CaptionedPictures"/>
    <dgm:cxn modelId="{858DD6A9-9107-4C42-9358-80F8C3792BE7}" type="presParOf" srcId="{B923BF3E-2592-4FF6-B18C-B5C53935E516}" destId="{190C3272-5B6E-4A70-90C3-0052C087F857}" srcOrd="1" destOrd="0" presId="urn:microsoft.com/office/officeart/2008/layout/CaptionedPictures"/>
    <dgm:cxn modelId="{2B0F8729-9DF9-4821-9AC0-94A7018216D0}" type="presParOf" srcId="{B923BF3E-2592-4FF6-B18C-B5C53935E516}" destId="{208F3484-9621-40AE-A84C-E544D469A089}" srcOrd="2" destOrd="0" presId="urn:microsoft.com/office/officeart/2008/layout/CaptionedPictures"/>
    <dgm:cxn modelId="{3C286025-574C-496C-941C-D83B75C2895D}" type="presParOf" srcId="{208F3484-9621-40AE-A84C-E544D469A089}" destId="{323FF143-6C61-4697-A6EB-992432397747}" srcOrd="0" destOrd="0" presId="urn:microsoft.com/office/officeart/2008/layout/CaptionedPictures"/>
    <dgm:cxn modelId="{11DE3C5C-F4CD-4815-ACB3-6D9B7FE9093D}" type="presParOf" srcId="{208F3484-9621-40AE-A84C-E544D469A089}" destId="{E88AAA98-C095-4209-9E85-45A7E52F6E51}" srcOrd="1" destOrd="0" presId="urn:microsoft.com/office/officeart/2008/layout/CaptionedPicture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9E18426-014F-4948-8E55-5A8F3F2352B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5149E75-42F6-4958-8418-8A4C729C7B3B}">
      <dgm:prSet custT="1"/>
      <dgm:spPr/>
      <dgm:t>
        <a:bodyPr/>
        <a:lstStyle/>
        <a:p>
          <a:pPr rtl="0"/>
          <a:r>
            <a:rPr lang="en-GB" sz="3200" dirty="0"/>
            <a:t>This supports the existence of separate LTM and STM stores because they observed a primacy and recency effect.</a:t>
          </a:r>
        </a:p>
      </dgm:t>
    </dgm:pt>
    <dgm:pt modelId="{522CB7D6-EC66-4415-B117-D3861E08E39A}" type="parTrans" cxnId="{1FFAB771-EB5B-46BA-91D2-9B68A5B4EDF6}">
      <dgm:prSet/>
      <dgm:spPr/>
      <dgm:t>
        <a:bodyPr/>
        <a:lstStyle/>
        <a:p>
          <a:endParaRPr lang="en-US" sz="1600"/>
        </a:p>
      </dgm:t>
    </dgm:pt>
    <dgm:pt modelId="{94FA0F35-E5FD-4891-A897-880328AE2533}" type="sibTrans" cxnId="{1FFAB771-EB5B-46BA-91D2-9B68A5B4EDF6}">
      <dgm:prSet/>
      <dgm:spPr/>
      <dgm:t>
        <a:bodyPr/>
        <a:lstStyle/>
        <a:p>
          <a:endParaRPr lang="en-US" sz="1600"/>
        </a:p>
      </dgm:t>
    </dgm:pt>
    <dgm:pt modelId="{35D70B5C-795D-45C3-B1A6-FA247856AA64}" type="pres">
      <dgm:prSet presAssocID="{D9E18426-014F-4948-8E55-5A8F3F2352B3}" presName="linear" presStyleCnt="0">
        <dgm:presLayoutVars>
          <dgm:animLvl val="lvl"/>
          <dgm:resizeHandles val="exact"/>
        </dgm:presLayoutVars>
      </dgm:prSet>
      <dgm:spPr/>
    </dgm:pt>
    <dgm:pt modelId="{0443B4D8-4470-4E89-865E-4C899D8916B2}" type="pres">
      <dgm:prSet presAssocID="{35149E75-42F6-4958-8418-8A4C729C7B3B}" presName="parentText" presStyleLbl="node1" presStyleIdx="0" presStyleCnt="1">
        <dgm:presLayoutVars>
          <dgm:chMax val="0"/>
          <dgm:bulletEnabled val="1"/>
        </dgm:presLayoutVars>
      </dgm:prSet>
      <dgm:spPr/>
    </dgm:pt>
  </dgm:ptLst>
  <dgm:cxnLst>
    <dgm:cxn modelId="{062A621C-195A-40C4-9C29-B7F2F46B66D0}" type="presOf" srcId="{35149E75-42F6-4958-8418-8A4C729C7B3B}" destId="{0443B4D8-4470-4E89-865E-4C899D8916B2}" srcOrd="0" destOrd="0" presId="urn:microsoft.com/office/officeart/2005/8/layout/vList2"/>
    <dgm:cxn modelId="{1FFAB771-EB5B-46BA-91D2-9B68A5B4EDF6}" srcId="{D9E18426-014F-4948-8E55-5A8F3F2352B3}" destId="{35149E75-42F6-4958-8418-8A4C729C7B3B}" srcOrd="0" destOrd="0" parTransId="{522CB7D6-EC66-4415-B117-D3861E08E39A}" sibTransId="{94FA0F35-E5FD-4891-A897-880328AE2533}"/>
    <dgm:cxn modelId="{E2E6F5F5-BC79-44C9-A1AE-0EED98E9478D}" type="presOf" srcId="{D9E18426-014F-4948-8E55-5A8F3F2352B3}" destId="{35D70B5C-795D-45C3-B1A6-FA247856AA64}" srcOrd="0" destOrd="0" presId="urn:microsoft.com/office/officeart/2005/8/layout/vList2"/>
    <dgm:cxn modelId="{B05D7988-AFDE-4119-AC44-863756FA7A78}" type="presParOf" srcId="{35D70B5C-795D-45C3-B1A6-FA247856AA64}" destId="{0443B4D8-4470-4E89-865E-4C899D8916B2}"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4BFAD57-9E44-420C-B11E-C87174B10BA2}" type="doc">
      <dgm:prSet loTypeId="urn:diagrams.loki3.com/BracketList" loCatId="list" qsTypeId="urn:microsoft.com/office/officeart/2005/8/quickstyle/simple1" qsCatId="simple" csTypeId="urn:microsoft.com/office/officeart/2005/8/colors/colorful4" csCatId="colorful" phldr="1"/>
      <dgm:spPr/>
      <dgm:t>
        <a:bodyPr/>
        <a:lstStyle/>
        <a:p>
          <a:endParaRPr lang="en-US"/>
        </a:p>
      </dgm:t>
    </dgm:pt>
    <dgm:pt modelId="{F4A5A90C-68D6-47FF-9DDD-7E313A461F64}">
      <dgm:prSet/>
      <dgm:spPr/>
      <dgm:t>
        <a:bodyPr/>
        <a:lstStyle/>
        <a:p>
          <a:pPr rtl="0"/>
          <a:r>
            <a:rPr lang="en-GB" dirty="0"/>
            <a:t>Other compelling evidence to support this distinction between STM and LTM is the case of KF (</a:t>
          </a:r>
          <a:r>
            <a:rPr lang="en-GB" dirty="0" err="1"/>
            <a:t>Shallice</a:t>
          </a:r>
          <a:r>
            <a:rPr lang="en-GB" dirty="0"/>
            <a:t> &amp; Warrington, 197) who had been in a motorcycle crash where he had sustained brain damage. His LTM seemed to be unaffected but he was only able to recall the last bit of information he had heard in his STM.</a:t>
          </a:r>
        </a:p>
      </dgm:t>
    </dgm:pt>
    <dgm:pt modelId="{C94FB3C7-BF8B-4452-A21B-D59273B388BA}" type="parTrans" cxnId="{F4311A60-1FC0-409F-A0BC-21E1A11D3F3C}">
      <dgm:prSet/>
      <dgm:spPr/>
      <dgm:t>
        <a:bodyPr/>
        <a:lstStyle/>
        <a:p>
          <a:endParaRPr lang="en-US"/>
        </a:p>
      </dgm:t>
    </dgm:pt>
    <dgm:pt modelId="{BBAD2AE3-A5D4-4F19-9E71-CC30EA5B17A4}" type="sibTrans" cxnId="{F4311A60-1FC0-409F-A0BC-21E1A11D3F3C}">
      <dgm:prSet/>
      <dgm:spPr/>
      <dgm:t>
        <a:bodyPr/>
        <a:lstStyle/>
        <a:p>
          <a:endParaRPr lang="en-US"/>
        </a:p>
      </dgm:t>
    </dgm:pt>
    <dgm:pt modelId="{47E6F528-0EFA-4D1F-8793-36ADFB8738EC}" type="pres">
      <dgm:prSet presAssocID="{94BFAD57-9E44-420C-B11E-C87174B10BA2}" presName="Name0" presStyleCnt="0">
        <dgm:presLayoutVars>
          <dgm:dir/>
          <dgm:animLvl val="lvl"/>
          <dgm:resizeHandles val="exact"/>
        </dgm:presLayoutVars>
      </dgm:prSet>
      <dgm:spPr/>
    </dgm:pt>
    <dgm:pt modelId="{32AFCE93-4C93-4784-8B1B-B9FF9866A454}" type="pres">
      <dgm:prSet presAssocID="{F4A5A90C-68D6-47FF-9DDD-7E313A461F64}" presName="linNode" presStyleCnt="0"/>
      <dgm:spPr/>
    </dgm:pt>
    <dgm:pt modelId="{0436D899-AA39-4B03-BD8B-2C3C20CE4468}" type="pres">
      <dgm:prSet presAssocID="{F4A5A90C-68D6-47FF-9DDD-7E313A461F64}" presName="parTx" presStyleLbl="revTx" presStyleIdx="0" presStyleCnt="1">
        <dgm:presLayoutVars>
          <dgm:chMax val="1"/>
          <dgm:bulletEnabled val="1"/>
        </dgm:presLayoutVars>
      </dgm:prSet>
      <dgm:spPr/>
    </dgm:pt>
    <dgm:pt modelId="{3F61159B-A840-469E-A272-00F3A345CE3C}" type="pres">
      <dgm:prSet presAssocID="{F4A5A90C-68D6-47FF-9DDD-7E313A461F64}" presName="bracket" presStyleLbl="parChTrans1D1" presStyleIdx="0" presStyleCnt="1"/>
      <dgm:spPr/>
    </dgm:pt>
    <dgm:pt modelId="{958C3D25-D440-4CE1-8352-FC5D779DEEDF}" type="pres">
      <dgm:prSet presAssocID="{F4A5A90C-68D6-47FF-9DDD-7E313A461F64}" presName="spH" presStyleCnt="0"/>
      <dgm:spPr/>
    </dgm:pt>
  </dgm:ptLst>
  <dgm:cxnLst>
    <dgm:cxn modelId="{1DDEDF13-10C4-4369-86D4-A3529D552FA9}" type="presOf" srcId="{94BFAD57-9E44-420C-B11E-C87174B10BA2}" destId="{47E6F528-0EFA-4D1F-8793-36ADFB8738EC}" srcOrd="0" destOrd="0" presId="urn:diagrams.loki3.com/BracketList"/>
    <dgm:cxn modelId="{4558C140-E077-4C39-BD6D-8653BE5404FF}" type="presOf" srcId="{F4A5A90C-68D6-47FF-9DDD-7E313A461F64}" destId="{0436D899-AA39-4B03-BD8B-2C3C20CE4468}" srcOrd="0" destOrd="0" presId="urn:diagrams.loki3.com/BracketList"/>
    <dgm:cxn modelId="{F4311A60-1FC0-409F-A0BC-21E1A11D3F3C}" srcId="{94BFAD57-9E44-420C-B11E-C87174B10BA2}" destId="{F4A5A90C-68D6-47FF-9DDD-7E313A461F64}" srcOrd="0" destOrd="0" parTransId="{C94FB3C7-BF8B-4452-A21B-D59273B388BA}" sibTransId="{BBAD2AE3-A5D4-4F19-9E71-CC30EA5B17A4}"/>
    <dgm:cxn modelId="{17BCAD6E-F3F0-40E7-A6CA-960AC5502E39}" type="presParOf" srcId="{47E6F528-0EFA-4D1F-8793-36ADFB8738EC}" destId="{32AFCE93-4C93-4784-8B1B-B9FF9866A454}" srcOrd="0" destOrd="0" presId="urn:diagrams.loki3.com/BracketList"/>
    <dgm:cxn modelId="{E84E9CE7-AFE6-4039-B0DE-A514DBBC3D9D}" type="presParOf" srcId="{32AFCE93-4C93-4784-8B1B-B9FF9866A454}" destId="{0436D899-AA39-4B03-BD8B-2C3C20CE4468}" srcOrd="0" destOrd="0" presId="urn:diagrams.loki3.com/BracketList"/>
    <dgm:cxn modelId="{4F163EF4-D06C-46C8-9C8E-8ECAC6AF18DA}" type="presParOf" srcId="{32AFCE93-4C93-4784-8B1B-B9FF9866A454}" destId="{3F61159B-A840-469E-A272-00F3A345CE3C}" srcOrd="1" destOrd="0" presId="urn:diagrams.loki3.com/BracketList"/>
    <dgm:cxn modelId="{E1A4F1C7-A11F-4501-95A0-D9A2CAAF0F1C}" type="presParOf" srcId="{32AFCE93-4C93-4784-8B1B-B9FF9866A454}" destId="{958C3D25-D440-4CE1-8352-FC5D779DEEDF}" srcOrd="2"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F3CC634-D50A-43A6-A7B3-2F57A29AD9E1}" type="doc">
      <dgm:prSet loTypeId="urn:microsoft.com/office/officeart/2009/3/layout/RandomtoResultProcess" loCatId="process" qsTypeId="urn:microsoft.com/office/officeart/2005/8/quickstyle/simple1" qsCatId="simple" csTypeId="urn:microsoft.com/office/officeart/2005/8/colors/colorful2" csCatId="colorful" phldr="1"/>
      <dgm:spPr/>
      <dgm:t>
        <a:bodyPr/>
        <a:lstStyle/>
        <a:p>
          <a:endParaRPr lang="en-US"/>
        </a:p>
      </dgm:t>
    </dgm:pt>
    <dgm:pt modelId="{E589FE2F-3868-4CC6-B92D-B94FA3A75665}">
      <dgm:prSet/>
      <dgm:spPr/>
      <dgm:t>
        <a:bodyPr/>
        <a:lstStyle/>
        <a:p>
          <a:pPr rtl="0"/>
          <a:r>
            <a:rPr lang="en-GB" dirty="0"/>
            <a:t>Words early on in the list were put into long term memory (primacy effect) because the person has time to rehearse the word, and words from the end went into short term memory (recency effect).</a:t>
          </a:r>
        </a:p>
      </dgm:t>
    </dgm:pt>
    <dgm:pt modelId="{F80B48A6-6C9E-4C8A-A59F-631F000C4498}" type="parTrans" cxnId="{0E3FA6A8-853B-4EB2-BACD-25D8878A3F4A}">
      <dgm:prSet/>
      <dgm:spPr/>
      <dgm:t>
        <a:bodyPr/>
        <a:lstStyle/>
        <a:p>
          <a:endParaRPr lang="en-US"/>
        </a:p>
      </dgm:t>
    </dgm:pt>
    <dgm:pt modelId="{B71ABDCD-7A09-43E6-82E9-0F66284AE5BA}" type="sibTrans" cxnId="{0E3FA6A8-853B-4EB2-BACD-25D8878A3F4A}">
      <dgm:prSet/>
      <dgm:spPr/>
      <dgm:t>
        <a:bodyPr/>
        <a:lstStyle/>
        <a:p>
          <a:endParaRPr lang="en-US"/>
        </a:p>
      </dgm:t>
    </dgm:pt>
    <dgm:pt modelId="{8E1FD7C7-9168-4C3D-8AF8-33B3498178A6}" type="pres">
      <dgm:prSet presAssocID="{8F3CC634-D50A-43A6-A7B3-2F57A29AD9E1}" presName="Name0" presStyleCnt="0">
        <dgm:presLayoutVars>
          <dgm:dir/>
          <dgm:animOne val="branch"/>
          <dgm:animLvl val="lvl"/>
        </dgm:presLayoutVars>
      </dgm:prSet>
      <dgm:spPr/>
    </dgm:pt>
    <dgm:pt modelId="{E33E59F5-97AA-4917-AA9B-BFB99E1F9B26}" type="pres">
      <dgm:prSet presAssocID="{E589FE2F-3868-4CC6-B92D-B94FA3A75665}" presName="chaos" presStyleCnt="0"/>
      <dgm:spPr/>
    </dgm:pt>
    <dgm:pt modelId="{97221807-C80D-4895-9011-F44507565798}" type="pres">
      <dgm:prSet presAssocID="{E589FE2F-3868-4CC6-B92D-B94FA3A75665}" presName="parTx1" presStyleLbl="revTx" presStyleIdx="0" presStyleCnt="1"/>
      <dgm:spPr/>
    </dgm:pt>
    <dgm:pt modelId="{CB066BBA-5D70-42C2-AAA3-CCB84BFFF90D}" type="pres">
      <dgm:prSet presAssocID="{E589FE2F-3868-4CC6-B92D-B94FA3A75665}" presName="c1" presStyleLbl="node1" presStyleIdx="0" presStyleCnt="18"/>
      <dgm:spPr/>
    </dgm:pt>
    <dgm:pt modelId="{5F885B7F-A6A4-4A8B-8A13-EC2F8795ECC7}" type="pres">
      <dgm:prSet presAssocID="{E589FE2F-3868-4CC6-B92D-B94FA3A75665}" presName="c2" presStyleLbl="node1" presStyleIdx="1" presStyleCnt="18"/>
      <dgm:spPr/>
    </dgm:pt>
    <dgm:pt modelId="{2D47141A-2DD3-43B3-8F47-3460588CA36E}" type="pres">
      <dgm:prSet presAssocID="{E589FE2F-3868-4CC6-B92D-B94FA3A75665}" presName="c3" presStyleLbl="node1" presStyleIdx="2" presStyleCnt="18"/>
      <dgm:spPr/>
    </dgm:pt>
    <dgm:pt modelId="{6057AE22-E5DC-4218-A95B-EEDF82820EAF}" type="pres">
      <dgm:prSet presAssocID="{E589FE2F-3868-4CC6-B92D-B94FA3A75665}" presName="c4" presStyleLbl="node1" presStyleIdx="3" presStyleCnt="18"/>
      <dgm:spPr/>
    </dgm:pt>
    <dgm:pt modelId="{92808DEA-8D63-4A8E-8D00-E91870B50065}" type="pres">
      <dgm:prSet presAssocID="{E589FE2F-3868-4CC6-B92D-B94FA3A75665}" presName="c5" presStyleLbl="node1" presStyleIdx="4" presStyleCnt="18"/>
      <dgm:spPr/>
    </dgm:pt>
    <dgm:pt modelId="{6866B7E3-2877-482C-8D64-0203DDFF6DAD}" type="pres">
      <dgm:prSet presAssocID="{E589FE2F-3868-4CC6-B92D-B94FA3A75665}" presName="c6" presStyleLbl="node1" presStyleIdx="5" presStyleCnt="18"/>
      <dgm:spPr/>
    </dgm:pt>
    <dgm:pt modelId="{F66A698C-50B8-4ED4-AC15-1EF4BC5E3A9F}" type="pres">
      <dgm:prSet presAssocID="{E589FE2F-3868-4CC6-B92D-B94FA3A75665}" presName="c7" presStyleLbl="node1" presStyleIdx="6" presStyleCnt="18"/>
      <dgm:spPr/>
    </dgm:pt>
    <dgm:pt modelId="{2C7360A4-1696-4FEC-99C9-A1576B1F9C10}" type="pres">
      <dgm:prSet presAssocID="{E589FE2F-3868-4CC6-B92D-B94FA3A75665}" presName="c8" presStyleLbl="node1" presStyleIdx="7" presStyleCnt="18"/>
      <dgm:spPr/>
    </dgm:pt>
    <dgm:pt modelId="{27877F8A-4338-4594-A926-2B12228FF10F}" type="pres">
      <dgm:prSet presAssocID="{E589FE2F-3868-4CC6-B92D-B94FA3A75665}" presName="c9" presStyleLbl="node1" presStyleIdx="8" presStyleCnt="18"/>
      <dgm:spPr/>
    </dgm:pt>
    <dgm:pt modelId="{16B2C3E3-72CF-4B86-BC8E-2987AF4DB35A}" type="pres">
      <dgm:prSet presAssocID="{E589FE2F-3868-4CC6-B92D-B94FA3A75665}" presName="c10" presStyleLbl="node1" presStyleIdx="9" presStyleCnt="18"/>
      <dgm:spPr/>
    </dgm:pt>
    <dgm:pt modelId="{5787ED1E-1DCF-4D28-8F3F-FA6B7316FEBC}" type="pres">
      <dgm:prSet presAssocID="{E589FE2F-3868-4CC6-B92D-B94FA3A75665}" presName="c11" presStyleLbl="node1" presStyleIdx="10" presStyleCnt="18"/>
      <dgm:spPr/>
    </dgm:pt>
    <dgm:pt modelId="{54CCDBB2-0FBE-4D5B-9F07-2C53412D862E}" type="pres">
      <dgm:prSet presAssocID="{E589FE2F-3868-4CC6-B92D-B94FA3A75665}" presName="c12" presStyleLbl="node1" presStyleIdx="11" presStyleCnt="18"/>
      <dgm:spPr/>
    </dgm:pt>
    <dgm:pt modelId="{7F265B43-4775-4883-831D-5D53F12685A1}" type="pres">
      <dgm:prSet presAssocID="{E589FE2F-3868-4CC6-B92D-B94FA3A75665}" presName="c13" presStyleLbl="node1" presStyleIdx="12" presStyleCnt="18"/>
      <dgm:spPr/>
    </dgm:pt>
    <dgm:pt modelId="{348D589E-36AB-4F33-BF96-5C417FA64695}" type="pres">
      <dgm:prSet presAssocID="{E589FE2F-3868-4CC6-B92D-B94FA3A75665}" presName="c14" presStyleLbl="node1" presStyleIdx="13" presStyleCnt="18"/>
      <dgm:spPr/>
    </dgm:pt>
    <dgm:pt modelId="{D136CB3A-4DEE-4709-84C7-2594D4D377F2}" type="pres">
      <dgm:prSet presAssocID="{E589FE2F-3868-4CC6-B92D-B94FA3A75665}" presName="c15" presStyleLbl="node1" presStyleIdx="14" presStyleCnt="18"/>
      <dgm:spPr/>
    </dgm:pt>
    <dgm:pt modelId="{584E3374-AA7D-4460-981A-D0CDE993B626}" type="pres">
      <dgm:prSet presAssocID="{E589FE2F-3868-4CC6-B92D-B94FA3A75665}" presName="c16" presStyleLbl="node1" presStyleIdx="15" presStyleCnt="18"/>
      <dgm:spPr/>
    </dgm:pt>
    <dgm:pt modelId="{42695399-AFE2-4AF7-AA0E-BB6D5EAB098C}" type="pres">
      <dgm:prSet presAssocID="{E589FE2F-3868-4CC6-B92D-B94FA3A75665}" presName="c17" presStyleLbl="node1" presStyleIdx="16" presStyleCnt="18"/>
      <dgm:spPr/>
    </dgm:pt>
    <dgm:pt modelId="{F52CD47D-6D9A-4700-BA46-B51082CF1E09}" type="pres">
      <dgm:prSet presAssocID="{E589FE2F-3868-4CC6-B92D-B94FA3A75665}" presName="c18" presStyleLbl="node1" presStyleIdx="17" presStyleCnt="18"/>
      <dgm:spPr/>
    </dgm:pt>
  </dgm:ptLst>
  <dgm:cxnLst>
    <dgm:cxn modelId="{0F8A7066-1C4A-4ABC-BE12-64130CB7C8B2}" type="presOf" srcId="{E589FE2F-3868-4CC6-B92D-B94FA3A75665}" destId="{97221807-C80D-4895-9011-F44507565798}" srcOrd="0" destOrd="0" presId="urn:microsoft.com/office/officeart/2009/3/layout/RandomtoResultProcess"/>
    <dgm:cxn modelId="{82462671-842A-406E-837B-8CAB0AC07D16}" type="presOf" srcId="{8F3CC634-D50A-43A6-A7B3-2F57A29AD9E1}" destId="{8E1FD7C7-9168-4C3D-8AF8-33B3498178A6}" srcOrd="0" destOrd="0" presId="urn:microsoft.com/office/officeart/2009/3/layout/RandomtoResultProcess"/>
    <dgm:cxn modelId="{0E3FA6A8-853B-4EB2-BACD-25D8878A3F4A}" srcId="{8F3CC634-D50A-43A6-A7B3-2F57A29AD9E1}" destId="{E589FE2F-3868-4CC6-B92D-B94FA3A75665}" srcOrd="0" destOrd="0" parTransId="{F80B48A6-6C9E-4C8A-A59F-631F000C4498}" sibTransId="{B71ABDCD-7A09-43E6-82E9-0F66284AE5BA}"/>
    <dgm:cxn modelId="{E07784A1-3493-4560-9BCD-2A6F182DF731}" type="presParOf" srcId="{8E1FD7C7-9168-4C3D-8AF8-33B3498178A6}" destId="{E33E59F5-97AA-4917-AA9B-BFB99E1F9B26}" srcOrd="0" destOrd="0" presId="urn:microsoft.com/office/officeart/2009/3/layout/RandomtoResultProcess"/>
    <dgm:cxn modelId="{2D5F4EF9-DC4D-4A74-91FF-1B548672862D}" type="presParOf" srcId="{E33E59F5-97AA-4917-AA9B-BFB99E1F9B26}" destId="{97221807-C80D-4895-9011-F44507565798}" srcOrd="0" destOrd="0" presId="urn:microsoft.com/office/officeart/2009/3/layout/RandomtoResultProcess"/>
    <dgm:cxn modelId="{B48A41E9-5654-4EA1-A898-58DCAF53DB5E}" type="presParOf" srcId="{E33E59F5-97AA-4917-AA9B-BFB99E1F9B26}" destId="{CB066BBA-5D70-42C2-AAA3-CCB84BFFF90D}" srcOrd="1" destOrd="0" presId="urn:microsoft.com/office/officeart/2009/3/layout/RandomtoResultProcess"/>
    <dgm:cxn modelId="{B9719BEB-035F-4B5E-8651-A5340FC0D55A}" type="presParOf" srcId="{E33E59F5-97AA-4917-AA9B-BFB99E1F9B26}" destId="{5F885B7F-A6A4-4A8B-8A13-EC2F8795ECC7}" srcOrd="2" destOrd="0" presId="urn:microsoft.com/office/officeart/2009/3/layout/RandomtoResultProcess"/>
    <dgm:cxn modelId="{563246EF-BAFA-484F-88C1-C5404D5221B3}" type="presParOf" srcId="{E33E59F5-97AA-4917-AA9B-BFB99E1F9B26}" destId="{2D47141A-2DD3-43B3-8F47-3460588CA36E}" srcOrd="3" destOrd="0" presId="urn:microsoft.com/office/officeart/2009/3/layout/RandomtoResultProcess"/>
    <dgm:cxn modelId="{4CDD94AC-A754-4AC8-A017-93B1F7542752}" type="presParOf" srcId="{E33E59F5-97AA-4917-AA9B-BFB99E1F9B26}" destId="{6057AE22-E5DC-4218-A95B-EEDF82820EAF}" srcOrd="4" destOrd="0" presId="urn:microsoft.com/office/officeart/2009/3/layout/RandomtoResultProcess"/>
    <dgm:cxn modelId="{9C06C936-39CE-45BA-828E-FC99BC0C014D}" type="presParOf" srcId="{E33E59F5-97AA-4917-AA9B-BFB99E1F9B26}" destId="{92808DEA-8D63-4A8E-8D00-E91870B50065}" srcOrd="5" destOrd="0" presId="urn:microsoft.com/office/officeart/2009/3/layout/RandomtoResultProcess"/>
    <dgm:cxn modelId="{7566A4CA-7239-4569-A3D1-60F64C5C95C4}" type="presParOf" srcId="{E33E59F5-97AA-4917-AA9B-BFB99E1F9B26}" destId="{6866B7E3-2877-482C-8D64-0203DDFF6DAD}" srcOrd="6" destOrd="0" presId="urn:microsoft.com/office/officeart/2009/3/layout/RandomtoResultProcess"/>
    <dgm:cxn modelId="{7BA39C9B-CF62-4E94-AE4A-D61608AF0E4D}" type="presParOf" srcId="{E33E59F5-97AA-4917-AA9B-BFB99E1F9B26}" destId="{F66A698C-50B8-4ED4-AC15-1EF4BC5E3A9F}" srcOrd="7" destOrd="0" presId="urn:microsoft.com/office/officeart/2009/3/layout/RandomtoResultProcess"/>
    <dgm:cxn modelId="{56F476F1-728B-4BFD-B785-988D7BB46EF2}" type="presParOf" srcId="{E33E59F5-97AA-4917-AA9B-BFB99E1F9B26}" destId="{2C7360A4-1696-4FEC-99C9-A1576B1F9C10}" srcOrd="8" destOrd="0" presId="urn:microsoft.com/office/officeart/2009/3/layout/RandomtoResultProcess"/>
    <dgm:cxn modelId="{D13E1FD0-54E1-4613-92EA-5723F034794D}" type="presParOf" srcId="{E33E59F5-97AA-4917-AA9B-BFB99E1F9B26}" destId="{27877F8A-4338-4594-A926-2B12228FF10F}" srcOrd="9" destOrd="0" presId="urn:microsoft.com/office/officeart/2009/3/layout/RandomtoResultProcess"/>
    <dgm:cxn modelId="{7A576DE2-A30E-4B15-9117-2EC0B5014527}" type="presParOf" srcId="{E33E59F5-97AA-4917-AA9B-BFB99E1F9B26}" destId="{16B2C3E3-72CF-4B86-BC8E-2987AF4DB35A}" srcOrd="10" destOrd="0" presId="urn:microsoft.com/office/officeart/2009/3/layout/RandomtoResultProcess"/>
    <dgm:cxn modelId="{98F125CF-2C24-4CEF-A5F5-46E131CE6456}" type="presParOf" srcId="{E33E59F5-97AA-4917-AA9B-BFB99E1F9B26}" destId="{5787ED1E-1DCF-4D28-8F3F-FA6B7316FEBC}" srcOrd="11" destOrd="0" presId="urn:microsoft.com/office/officeart/2009/3/layout/RandomtoResultProcess"/>
    <dgm:cxn modelId="{0D483FD0-00A0-4F03-84FE-1ECC99BC2630}" type="presParOf" srcId="{E33E59F5-97AA-4917-AA9B-BFB99E1F9B26}" destId="{54CCDBB2-0FBE-4D5B-9F07-2C53412D862E}" srcOrd="12" destOrd="0" presId="urn:microsoft.com/office/officeart/2009/3/layout/RandomtoResultProcess"/>
    <dgm:cxn modelId="{FEDE7337-AC52-402B-B2F0-58E79DA36443}" type="presParOf" srcId="{E33E59F5-97AA-4917-AA9B-BFB99E1F9B26}" destId="{7F265B43-4775-4883-831D-5D53F12685A1}" srcOrd="13" destOrd="0" presId="urn:microsoft.com/office/officeart/2009/3/layout/RandomtoResultProcess"/>
    <dgm:cxn modelId="{5AA1F500-4C6A-4B2E-99D4-752AC2F6B470}" type="presParOf" srcId="{E33E59F5-97AA-4917-AA9B-BFB99E1F9B26}" destId="{348D589E-36AB-4F33-BF96-5C417FA64695}" srcOrd="14" destOrd="0" presId="urn:microsoft.com/office/officeart/2009/3/layout/RandomtoResultProcess"/>
    <dgm:cxn modelId="{E8568FED-D147-4760-B48C-E6618AF77217}" type="presParOf" srcId="{E33E59F5-97AA-4917-AA9B-BFB99E1F9B26}" destId="{D136CB3A-4DEE-4709-84C7-2594D4D377F2}" srcOrd="15" destOrd="0" presId="urn:microsoft.com/office/officeart/2009/3/layout/RandomtoResultProcess"/>
    <dgm:cxn modelId="{AD2199FA-BFED-438E-8553-D4AC954B0A57}" type="presParOf" srcId="{E33E59F5-97AA-4917-AA9B-BFB99E1F9B26}" destId="{584E3374-AA7D-4460-981A-D0CDE993B626}" srcOrd="16" destOrd="0" presId="urn:microsoft.com/office/officeart/2009/3/layout/RandomtoResultProcess"/>
    <dgm:cxn modelId="{43D567C9-4076-4D4B-8D5A-3B181090B826}" type="presParOf" srcId="{E33E59F5-97AA-4917-AA9B-BFB99E1F9B26}" destId="{42695399-AFE2-4AF7-AA0E-BB6D5EAB098C}" srcOrd="17" destOrd="0" presId="urn:microsoft.com/office/officeart/2009/3/layout/RandomtoResultProcess"/>
    <dgm:cxn modelId="{BBC53144-7029-4578-9632-00491B7B71FF}" type="presParOf" srcId="{E33E59F5-97AA-4917-AA9B-BFB99E1F9B26}" destId="{F52CD47D-6D9A-4700-BA46-B51082CF1E09}" srcOrd="18" destOrd="0" presId="urn:microsoft.com/office/officeart/2009/3/layout/RandomtoResult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F66C0F2-080F-4310-9F26-FB4B3AEEDA24}" type="doc">
      <dgm:prSet loTypeId="urn:microsoft.com/office/officeart/2005/8/layout/matrix3" loCatId="matrix" qsTypeId="urn:microsoft.com/office/officeart/2005/8/quickstyle/simple1" qsCatId="simple" csTypeId="urn:microsoft.com/office/officeart/2005/8/colors/colorful3" csCatId="colorful"/>
      <dgm:spPr/>
      <dgm:t>
        <a:bodyPr/>
        <a:lstStyle/>
        <a:p>
          <a:endParaRPr lang="en-US"/>
        </a:p>
      </dgm:t>
    </dgm:pt>
    <dgm:pt modelId="{C3F58C9A-F4CC-4F6F-A061-590F223B0EC1}">
      <dgm:prSet/>
      <dgm:spPr/>
      <dgm:t>
        <a:bodyPr/>
        <a:lstStyle/>
        <a:p>
          <a:pPr rtl="0"/>
          <a:r>
            <a:rPr lang="en-GB"/>
            <a:t>One strength of the multistore model is that it gives us a good understanding of the structure and process of the STM. </a:t>
          </a:r>
        </a:p>
      </dgm:t>
    </dgm:pt>
    <dgm:pt modelId="{316570A3-389B-48E1-89A7-232F43D044D0}" type="parTrans" cxnId="{73CB19F4-6E55-4D32-AF41-41BFF5686F01}">
      <dgm:prSet/>
      <dgm:spPr/>
      <dgm:t>
        <a:bodyPr/>
        <a:lstStyle/>
        <a:p>
          <a:endParaRPr lang="en-US"/>
        </a:p>
      </dgm:t>
    </dgm:pt>
    <dgm:pt modelId="{13AE2A2E-7056-4421-882A-F0E8A6353DC7}" type="sibTrans" cxnId="{73CB19F4-6E55-4D32-AF41-41BFF5686F01}">
      <dgm:prSet/>
      <dgm:spPr/>
      <dgm:t>
        <a:bodyPr/>
        <a:lstStyle/>
        <a:p>
          <a:endParaRPr lang="en-US"/>
        </a:p>
      </dgm:t>
    </dgm:pt>
    <dgm:pt modelId="{FDE5854D-693C-4CD9-A9C3-A7280F6BA0DD}">
      <dgm:prSet/>
      <dgm:spPr/>
      <dgm:t>
        <a:bodyPr/>
        <a:lstStyle/>
        <a:p>
          <a:pPr rtl="0"/>
          <a:r>
            <a:rPr lang="en-GB"/>
            <a:t>This is good because this allows researchers to expand on this model. </a:t>
          </a:r>
        </a:p>
      </dgm:t>
    </dgm:pt>
    <dgm:pt modelId="{A39EFF08-4CD9-4751-A729-9B750A40E87F}" type="parTrans" cxnId="{E6205931-9A88-4AC8-B058-64E2412F191E}">
      <dgm:prSet/>
      <dgm:spPr/>
      <dgm:t>
        <a:bodyPr/>
        <a:lstStyle/>
        <a:p>
          <a:endParaRPr lang="en-US"/>
        </a:p>
      </dgm:t>
    </dgm:pt>
    <dgm:pt modelId="{2F4DBEE9-A717-4053-9E64-4F15B677E045}" type="sibTrans" cxnId="{E6205931-9A88-4AC8-B058-64E2412F191E}">
      <dgm:prSet/>
      <dgm:spPr/>
      <dgm:t>
        <a:bodyPr/>
        <a:lstStyle/>
        <a:p>
          <a:endParaRPr lang="en-US"/>
        </a:p>
      </dgm:t>
    </dgm:pt>
    <dgm:pt modelId="{BAA3E58F-61C2-4D78-BA3D-D0BB54A73979}">
      <dgm:prSet/>
      <dgm:spPr/>
      <dgm:t>
        <a:bodyPr/>
        <a:lstStyle/>
        <a:p>
          <a:pPr rtl="0"/>
          <a:r>
            <a:rPr lang="en-GB"/>
            <a:t>This means researchers can do experiments to improve on this model and make it more valid and they can confirm what the stores actually do. </a:t>
          </a:r>
        </a:p>
      </dgm:t>
    </dgm:pt>
    <dgm:pt modelId="{8F51B5C9-0ACC-4E0C-AA95-EF673BE35CDA}" type="parTrans" cxnId="{DEE2E234-2B63-47ED-AA74-81DB6FB5C0F2}">
      <dgm:prSet/>
      <dgm:spPr/>
      <dgm:t>
        <a:bodyPr/>
        <a:lstStyle/>
        <a:p>
          <a:endParaRPr lang="en-US"/>
        </a:p>
      </dgm:t>
    </dgm:pt>
    <dgm:pt modelId="{85DDEE6D-E290-47F9-87F2-3B0E1F94D613}" type="sibTrans" cxnId="{DEE2E234-2B63-47ED-AA74-81DB6FB5C0F2}">
      <dgm:prSet/>
      <dgm:spPr/>
      <dgm:t>
        <a:bodyPr/>
        <a:lstStyle/>
        <a:p>
          <a:endParaRPr lang="en-US"/>
        </a:p>
      </dgm:t>
    </dgm:pt>
    <dgm:pt modelId="{134A1C3D-176D-414A-BE43-2A5FC8F26A59}">
      <dgm:prSet/>
      <dgm:spPr/>
      <dgm:t>
        <a:bodyPr/>
        <a:lstStyle/>
        <a:p>
          <a:pPr rtl="0"/>
          <a:r>
            <a:rPr lang="en-GB"/>
            <a:t>Therefore, the model is influential as it has generated a lot of research into memory.</a:t>
          </a:r>
        </a:p>
      </dgm:t>
    </dgm:pt>
    <dgm:pt modelId="{02FBD180-1974-4A45-9C77-58F66568EAEC}" type="parTrans" cxnId="{42EB1FA9-9AC4-40F3-B23C-EC971B709C1D}">
      <dgm:prSet/>
      <dgm:spPr/>
      <dgm:t>
        <a:bodyPr/>
        <a:lstStyle/>
        <a:p>
          <a:endParaRPr lang="en-US"/>
        </a:p>
      </dgm:t>
    </dgm:pt>
    <dgm:pt modelId="{025F5A31-77E6-435E-9B79-257B2A18E229}" type="sibTrans" cxnId="{42EB1FA9-9AC4-40F3-B23C-EC971B709C1D}">
      <dgm:prSet/>
      <dgm:spPr/>
      <dgm:t>
        <a:bodyPr/>
        <a:lstStyle/>
        <a:p>
          <a:endParaRPr lang="en-US"/>
        </a:p>
      </dgm:t>
    </dgm:pt>
    <dgm:pt modelId="{FF930603-6AA5-491C-8B30-C24DD6B187EC}" type="pres">
      <dgm:prSet presAssocID="{BF66C0F2-080F-4310-9F26-FB4B3AEEDA24}" presName="matrix" presStyleCnt="0">
        <dgm:presLayoutVars>
          <dgm:chMax val="1"/>
          <dgm:dir/>
          <dgm:resizeHandles val="exact"/>
        </dgm:presLayoutVars>
      </dgm:prSet>
      <dgm:spPr/>
    </dgm:pt>
    <dgm:pt modelId="{9E15334B-00A7-42A1-948A-697B87192556}" type="pres">
      <dgm:prSet presAssocID="{BF66C0F2-080F-4310-9F26-FB4B3AEEDA24}" presName="diamond" presStyleLbl="bgShp" presStyleIdx="0" presStyleCnt="1"/>
      <dgm:spPr/>
    </dgm:pt>
    <dgm:pt modelId="{37A1A9BB-E995-4D6D-B977-EBBB3415A955}" type="pres">
      <dgm:prSet presAssocID="{BF66C0F2-080F-4310-9F26-FB4B3AEEDA24}" presName="quad1" presStyleLbl="node1" presStyleIdx="0" presStyleCnt="4">
        <dgm:presLayoutVars>
          <dgm:chMax val="0"/>
          <dgm:chPref val="0"/>
          <dgm:bulletEnabled val="1"/>
        </dgm:presLayoutVars>
      </dgm:prSet>
      <dgm:spPr/>
    </dgm:pt>
    <dgm:pt modelId="{C92B839C-482D-444A-8D2B-1EC713944912}" type="pres">
      <dgm:prSet presAssocID="{BF66C0F2-080F-4310-9F26-FB4B3AEEDA24}" presName="quad2" presStyleLbl="node1" presStyleIdx="1" presStyleCnt="4">
        <dgm:presLayoutVars>
          <dgm:chMax val="0"/>
          <dgm:chPref val="0"/>
          <dgm:bulletEnabled val="1"/>
        </dgm:presLayoutVars>
      </dgm:prSet>
      <dgm:spPr/>
    </dgm:pt>
    <dgm:pt modelId="{A21B5085-DE39-4AB9-BD5E-3CA857F9F171}" type="pres">
      <dgm:prSet presAssocID="{BF66C0F2-080F-4310-9F26-FB4B3AEEDA24}" presName="quad3" presStyleLbl="node1" presStyleIdx="2" presStyleCnt="4">
        <dgm:presLayoutVars>
          <dgm:chMax val="0"/>
          <dgm:chPref val="0"/>
          <dgm:bulletEnabled val="1"/>
        </dgm:presLayoutVars>
      </dgm:prSet>
      <dgm:spPr/>
    </dgm:pt>
    <dgm:pt modelId="{D566368A-D765-4DBA-90A2-C9B4ED943459}" type="pres">
      <dgm:prSet presAssocID="{BF66C0F2-080F-4310-9F26-FB4B3AEEDA24}" presName="quad4" presStyleLbl="node1" presStyleIdx="3" presStyleCnt="4">
        <dgm:presLayoutVars>
          <dgm:chMax val="0"/>
          <dgm:chPref val="0"/>
          <dgm:bulletEnabled val="1"/>
        </dgm:presLayoutVars>
      </dgm:prSet>
      <dgm:spPr/>
    </dgm:pt>
  </dgm:ptLst>
  <dgm:cxnLst>
    <dgm:cxn modelId="{9BF8B508-83EC-4EF9-8428-79569804B870}" type="presOf" srcId="{C3F58C9A-F4CC-4F6F-A061-590F223B0EC1}" destId="{37A1A9BB-E995-4D6D-B977-EBBB3415A955}" srcOrd="0" destOrd="0" presId="urn:microsoft.com/office/officeart/2005/8/layout/matrix3"/>
    <dgm:cxn modelId="{E6205931-9A88-4AC8-B058-64E2412F191E}" srcId="{BF66C0F2-080F-4310-9F26-FB4B3AEEDA24}" destId="{FDE5854D-693C-4CD9-A9C3-A7280F6BA0DD}" srcOrd="1" destOrd="0" parTransId="{A39EFF08-4CD9-4751-A729-9B750A40E87F}" sibTransId="{2F4DBEE9-A717-4053-9E64-4F15B677E045}"/>
    <dgm:cxn modelId="{DEE2E234-2B63-47ED-AA74-81DB6FB5C0F2}" srcId="{BF66C0F2-080F-4310-9F26-FB4B3AEEDA24}" destId="{BAA3E58F-61C2-4D78-BA3D-D0BB54A73979}" srcOrd="2" destOrd="0" parTransId="{8F51B5C9-0ACC-4E0C-AA95-EF673BE35CDA}" sibTransId="{85DDEE6D-E290-47F9-87F2-3B0E1F94D613}"/>
    <dgm:cxn modelId="{D7358149-145E-47B6-AB31-5BFB9F4028FD}" type="presOf" srcId="{FDE5854D-693C-4CD9-A9C3-A7280F6BA0DD}" destId="{C92B839C-482D-444A-8D2B-1EC713944912}" srcOrd="0" destOrd="0" presId="urn:microsoft.com/office/officeart/2005/8/layout/matrix3"/>
    <dgm:cxn modelId="{5B9BA175-FFFB-4988-B50C-17D47E95B86E}" type="presOf" srcId="{BAA3E58F-61C2-4D78-BA3D-D0BB54A73979}" destId="{A21B5085-DE39-4AB9-BD5E-3CA857F9F171}" srcOrd="0" destOrd="0" presId="urn:microsoft.com/office/officeart/2005/8/layout/matrix3"/>
    <dgm:cxn modelId="{42EB1FA9-9AC4-40F3-B23C-EC971B709C1D}" srcId="{BF66C0F2-080F-4310-9F26-FB4B3AEEDA24}" destId="{134A1C3D-176D-414A-BE43-2A5FC8F26A59}" srcOrd="3" destOrd="0" parTransId="{02FBD180-1974-4A45-9C77-58F66568EAEC}" sibTransId="{025F5A31-77E6-435E-9B79-257B2A18E229}"/>
    <dgm:cxn modelId="{1FD323C1-06C8-4ACF-85AF-25C99CEE57AE}" type="presOf" srcId="{134A1C3D-176D-414A-BE43-2A5FC8F26A59}" destId="{D566368A-D765-4DBA-90A2-C9B4ED943459}" srcOrd="0" destOrd="0" presId="urn:microsoft.com/office/officeart/2005/8/layout/matrix3"/>
    <dgm:cxn modelId="{D08F78DC-8C28-4268-8361-27B2AFF7ECC0}" type="presOf" srcId="{BF66C0F2-080F-4310-9F26-FB4B3AEEDA24}" destId="{FF930603-6AA5-491C-8B30-C24DD6B187EC}" srcOrd="0" destOrd="0" presId="urn:microsoft.com/office/officeart/2005/8/layout/matrix3"/>
    <dgm:cxn modelId="{73CB19F4-6E55-4D32-AF41-41BFF5686F01}" srcId="{BF66C0F2-080F-4310-9F26-FB4B3AEEDA24}" destId="{C3F58C9A-F4CC-4F6F-A061-590F223B0EC1}" srcOrd="0" destOrd="0" parTransId="{316570A3-389B-48E1-89A7-232F43D044D0}" sibTransId="{13AE2A2E-7056-4421-882A-F0E8A6353DC7}"/>
    <dgm:cxn modelId="{20EF725A-612C-47FF-A2FE-9FD5EB9FA937}" type="presParOf" srcId="{FF930603-6AA5-491C-8B30-C24DD6B187EC}" destId="{9E15334B-00A7-42A1-948A-697B87192556}" srcOrd="0" destOrd="0" presId="urn:microsoft.com/office/officeart/2005/8/layout/matrix3"/>
    <dgm:cxn modelId="{813F7C47-DBE4-4EB4-8549-6F99B98E7D22}" type="presParOf" srcId="{FF930603-6AA5-491C-8B30-C24DD6B187EC}" destId="{37A1A9BB-E995-4D6D-B977-EBBB3415A955}" srcOrd="1" destOrd="0" presId="urn:microsoft.com/office/officeart/2005/8/layout/matrix3"/>
    <dgm:cxn modelId="{957262D2-6758-4B10-BCCC-2B5DCBD26A8A}" type="presParOf" srcId="{FF930603-6AA5-491C-8B30-C24DD6B187EC}" destId="{C92B839C-482D-444A-8D2B-1EC713944912}" srcOrd="2" destOrd="0" presId="urn:microsoft.com/office/officeart/2005/8/layout/matrix3"/>
    <dgm:cxn modelId="{25DF6FCA-68EB-4636-BF20-3B4A0EB9BF41}" type="presParOf" srcId="{FF930603-6AA5-491C-8B30-C24DD6B187EC}" destId="{A21B5085-DE39-4AB9-BD5E-3CA857F9F171}" srcOrd="3" destOrd="0" presId="urn:microsoft.com/office/officeart/2005/8/layout/matrix3"/>
    <dgm:cxn modelId="{875BB494-3D2E-44FD-A9E5-F2D0BB81722F}" type="presParOf" srcId="{FF930603-6AA5-491C-8B30-C24DD6B187EC}" destId="{D566368A-D765-4DBA-90A2-C9B4ED94345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B85C5A9-F688-482B-9B50-4E6EF4AA96E7}" type="doc">
      <dgm:prSet loTypeId="urn:microsoft.com/office/officeart/2005/8/layout/lProcess3" loCatId="process" qsTypeId="urn:microsoft.com/office/officeart/2005/8/quickstyle/simple1" qsCatId="simple" csTypeId="urn:microsoft.com/office/officeart/2005/8/colors/colorful5" csCatId="colorful" phldr="1"/>
      <dgm:spPr/>
      <dgm:t>
        <a:bodyPr/>
        <a:lstStyle/>
        <a:p>
          <a:endParaRPr lang="en-US"/>
        </a:p>
      </dgm:t>
    </dgm:pt>
    <dgm:pt modelId="{E316BEF6-5F22-4F59-98A7-F85349C503BB}">
      <dgm:prSet/>
      <dgm:spPr/>
      <dgm:t>
        <a:bodyPr/>
        <a:lstStyle/>
        <a:p>
          <a:pPr rtl="0"/>
          <a:r>
            <a:rPr lang="en-GB" dirty="0"/>
            <a:t>Many memory studies provide evidence to support the distinction between STM and LTM (in terms of encoding, duration and capacity).  The model can account for primacy and recency effects.</a:t>
          </a:r>
          <a:endParaRPr lang="en-GB" dirty="0">
            <a:solidFill>
              <a:schemeClr val="tx1"/>
            </a:solidFill>
          </a:endParaRPr>
        </a:p>
      </dgm:t>
    </dgm:pt>
    <dgm:pt modelId="{7D665AC3-BB72-4B10-ACB1-C48E0F53DC77}" type="parTrans" cxnId="{E0791D71-47D2-4991-A0A4-663B3A6E3151}">
      <dgm:prSet/>
      <dgm:spPr/>
      <dgm:t>
        <a:bodyPr/>
        <a:lstStyle/>
        <a:p>
          <a:endParaRPr lang="en-US"/>
        </a:p>
      </dgm:t>
    </dgm:pt>
    <dgm:pt modelId="{ED07503C-3A50-485A-BB3F-90B66BDEC40A}" type="sibTrans" cxnId="{E0791D71-47D2-4991-A0A4-663B3A6E3151}">
      <dgm:prSet/>
      <dgm:spPr/>
      <dgm:t>
        <a:bodyPr/>
        <a:lstStyle/>
        <a:p>
          <a:endParaRPr lang="en-US"/>
        </a:p>
      </dgm:t>
    </dgm:pt>
    <dgm:pt modelId="{1E531AD2-1709-4BFF-89BB-7C7AC1615FFE}">
      <dgm:prSet/>
      <dgm:spPr/>
      <dgm:t>
        <a:bodyPr/>
        <a:lstStyle/>
        <a:p>
          <a:pPr rtl="0"/>
          <a:r>
            <a:rPr lang="en-GB" dirty="0"/>
            <a:t>The model is supported by studies of amnesiacs: HM is has marked problems in long-term memory after brain surgery. He remembers little of personal (death of mother and father) or public events (Watergate, Vietnam War) that have occurred over the last 45 years. However his short-term memory remains intact.</a:t>
          </a:r>
        </a:p>
      </dgm:t>
    </dgm:pt>
    <dgm:pt modelId="{D1265691-8FAF-44E4-9CDB-FA299DAD2CDE}" type="parTrans" cxnId="{58797B1A-AE15-4E2A-967B-006560D8F153}">
      <dgm:prSet/>
      <dgm:spPr/>
      <dgm:t>
        <a:bodyPr/>
        <a:lstStyle/>
        <a:p>
          <a:endParaRPr lang="en-US"/>
        </a:p>
      </dgm:t>
    </dgm:pt>
    <dgm:pt modelId="{78982796-4B2E-4B2C-8875-61C05C7ADCDB}" type="sibTrans" cxnId="{58797B1A-AE15-4E2A-967B-006560D8F153}">
      <dgm:prSet/>
      <dgm:spPr/>
      <dgm:t>
        <a:bodyPr/>
        <a:lstStyle/>
        <a:p>
          <a:endParaRPr lang="en-US"/>
        </a:p>
      </dgm:t>
    </dgm:pt>
    <dgm:pt modelId="{BCDDE7C8-275C-4D13-9394-B4A701BCA136}" type="pres">
      <dgm:prSet presAssocID="{3B85C5A9-F688-482B-9B50-4E6EF4AA96E7}" presName="Name0" presStyleCnt="0">
        <dgm:presLayoutVars>
          <dgm:chPref val="3"/>
          <dgm:dir/>
          <dgm:animLvl val="lvl"/>
          <dgm:resizeHandles/>
        </dgm:presLayoutVars>
      </dgm:prSet>
      <dgm:spPr/>
    </dgm:pt>
    <dgm:pt modelId="{90E03D4F-4D42-4443-8F36-7E4DA1F905E6}" type="pres">
      <dgm:prSet presAssocID="{E316BEF6-5F22-4F59-98A7-F85349C503BB}" presName="horFlow" presStyleCnt="0"/>
      <dgm:spPr/>
    </dgm:pt>
    <dgm:pt modelId="{6FCF0146-F81D-47D3-9992-DFE441376575}" type="pres">
      <dgm:prSet presAssocID="{E316BEF6-5F22-4F59-98A7-F85349C503BB}" presName="bigChev" presStyleLbl="node1" presStyleIdx="0" presStyleCnt="2"/>
      <dgm:spPr/>
    </dgm:pt>
    <dgm:pt modelId="{93A3F278-A8E8-4DCA-88B9-ECB61E26451C}" type="pres">
      <dgm:prSet presAssocID="{E316BEF6-5F22-4F59-98A7-F85349C503BB}" presName="vSp" presStyleCnt="0"/>
      <dgm:spPr/>
    </dgm:pt>
    <dgm:pt modelId="{CC2FCC78-1F38-4812-8A1E-79D866736DB3}" type="pres">
      <dgm:prSet presAssocID="{1E531AD2-1709-4BFF-89BB-7C7AC1615FFE}" presName="horFlow" presStyleCnt="0"/>
      <dgm:spPr/>
    </dgm:pt>
    <dgm:pt modelId="{F067972D-1FE6-4B7B-A293-29A96B3BCE36}" type="pres">
      <dgm:prSet presAssocID="{1E531AD2-1709-4BFF-89BB-7C7AC1615FFE}" presName="bigChev" presStyleLbl="node1" presStyleIdx="1" presStyleCnt="2"/>
      <dgm:spPr/>
    </dgm:pt>
  </dgm:ptLst>
  <dgm:cxnLst>
    <dgm:cxn modelId="{58797B1A-AE15-4E2A-967B-006560D8F153}" srcId="{3B85C5A9-F688-482B-9B50-4E6EF4AA96E7}" destId="{1E531AD2-1709-4BFF-89BB-7C7AC1615FFE}" srcOrd="1" destOrd="0" parTransId="{D1265691-8FAF-44E4-9CDB-FA299DAD2CDE}" sibTransId="{78982796-4B2E-4B2C-8875-61C05C7ADCDB}"/>
    <dgm:cxn modelId="{5474EB26-A9BE-4D70-BD90-F3F4E73F8297}" type="presOf" srcId="{3B85C5A9-F688-482B-9B50-4E6EF4AA96E7}" destId="{BCDDE7C8-275C-4D13-9394-B4A701BCA136}" srcOrd="0" destOrd="0" presId="urn:microsoft.com/office/officeart/2005/8/layout/lProcess3"/>
    <dgm:cxn modelId="{E0791D71-47D2-4991-A0A4-663B3A6E3151}" srcId="{3B85C5A9-F688-482B-9B50-4E6EF4AA96E7}" destId="{E316BEF6-5F22-4F59-98A7-F85349C503BB}" srcOrd="0" destOrd="0" parTransId="{7D665AC3-BB72-4B10-ACB1-C48E0F53DC77}" sibTransId="{ED07503C-3A50-485A-BB3F-90B66BDEC40A}"/>
    <dgm:cxn modelId="{06BE858D-D0A0-4546-8B1F-6F7413D46D01}" type="presOf" srcId="{1E531AD2-1709-4BFF-89BB-7C7AC1615FFE}" destId="{F067972D-1FE6-4B7B-A293-29A96B3BCE36}" srcOrd="0" destOrd="0" presId="urn:microsoft.com/office/officeart/2005/8/layout/lProcess3"/>
    <dgm:cxn modelId="{21020DBB-8D69-4AFB-B689-60E2E177841C}" type="presOf" srcId="{E316BEF6-5F22-4F59-98A7-F85349C503BB}" destId="{6FCF0146-F81D-47D3-9992-DFE441376575}" srcOrd="0" destOrd="0" presId="urn:microsoft.com/office/officeart/2005/8/layout/lProcess3"/>
    <dgm:cxn modelId="{C22B62F4-092C-4093-915B-8FE5A91752EB}" type="presParOf" srcId="{BCDDE7C8-275C-4D13-9394-B4A701BCA136}" destId="{90E03D4F-4D42-4443-8F36-7E4DA1F905E6}" srcOrd="0" destOrd="0" presId="urn:microsoft.com/office/officeart/2005/8/layout/lProcess3"/>
    <dgm:cxn modelId="{5783C817-18C7-45C9-840E-C7B3E9634888}" type="presParOf" srcId="{90E03D4F-4D42-4443-8F36-7E4DA1F905E6}" destId="{6FCF0146-F81D-47D3-9992-DFE441376575}" srcOrd="0" destOrd="0" presId="urn:microsoft.com/office/officeart/2005/8/layout/lProcess3"/>
    <dgm:cxn modelId="{1F2FC901-319F-45EA-901B-53A133243C14}" type="presParOf" srcId="{BCDDE7C8-275C-4D13-9394-B4A701BCA136}" destId="{93A3F278-A8E8-4DCA-88B9-ECB61E26451C}" srcOrd="1" destOrd="0" presId="urn:microsoft.com/office/officeart/2005/8/layout/lProcess3"/>
    <dgm:cxn modelId="{A7CB445E-9917-4660-ABA1-E16536447161}" type="presParOf" srcId="{BCDDE7C8-275C-4D13-9394-B4A701BCA136}" destId="{CC2FCC78-1F38-4812-8A1E-79D866736DB3}" srcOrd="2" destOrd="0" presId="urn:microsoft.com/office/officeart/2005/8/layout/lProcess3"/>
    <dgm:cxn modelId="{CE2E4B3E-1D96-438B-AF84-92C2682DF912}" type="presParOf" srcId="{CC2FCC78-1F38-4812-8A1E-79D866736DB3}" destId="{F067972D-1FE6-4B7B-A293-29A96B3BCE36}"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A9BD66C-E097-4464-8E12-86625859E1B4}"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CC906BE8-8DCF-49FC-AB08-02A64D974BCE}">
      <dgm:prSet/>
      <dgm:spPr/>
      <dgm:t>
        <a:bodyPr/>
        <a:lstStyle/>
        <a:p>
          <a:pPr rtl="0"/>
          <a:r>
            <a:rPr lang="en-GB" dirty="0"/>
            <a:t>Rehearsal is considered a too simple explanation to account for the transfer of information from STM to LTM. For instance, the model ignores factors such as motivation, effect and strategy (e.g. mnemonics) which underpin learning.</a:t>
          </a:r>
        </a:p>
      </dgm:t>
    </dgm:pt>
    <dgm:pt modelId="{869C783C-914E-419B-9238-B8ACF692C7E4}" type="parTrans" cxnId="{C1CC3EDD-0FF2-4BC5-B104-61DA09ACF318}">
      <dgm:prSet/>
      <dgm:spPr/>
      <dgm:t>
        <a:bodyPr/>
        <a:lstStyle/>
        <a:p>
          <a:endParaRPr lang="en-US"/>
        </a:p>
      </dgm:t>
    </dgm:pt>
    <dgm:pt modelId="{C2CBADCB-DDFD-4864-816A-2AC257B7DE93}" type="sibTrans" cxnId="{C1CC3EDD-0FF2-4BC5-B104-61DA09ACF318}">
      <dgm:prSet/>
      <dgm:spPr/>
      <dgm:t>
        <a:bodyPr/>
        <a:lstStyle/>
        <a:p>
          <a:endParaRPr lang="en-US"/>
        </a:p>
      </dgm:t>
    </dgm:pt>
    <dgm:pt modelId="{E27A56AC-5903-4B26-A354-9C3691C8CDBA}" type="pres">
      <dgm:prSet presAssocID="{BA9BD66C-E097-4464-8E12-86625859E1B4}" presName="Name0" presStyleCnt="0">
        <dgm:presLayoutVars>
          <dgm:chMax val="7"/>
          <dgm:dir/>
          <dgm:animLvl val="lvl"/>
          <dgm:resizeHandles val="exact"/>
        </dgm:presLayoutVars>
      </dgm:prSet>
      <dgm:spPr/>
    </dgm:pt>
    <dgm:pt modelId="{104CDD2A-DBB9-4AAF-907C-5E884FF72198}" type="pres">
      <dgm:prSet presAssocID="{CC906BE8-8DCF-49FC-AB08-02A64D974BCE}" presName="circle1" presStyleLbl="node1" presStyleIdx="0" presStyleCnt="1"/>
      <dgm:spPr/>
    </dgm:pt>
    <dgm:pt modelId="{4ACED814-199D-4C7F-A2F8-F19C9C269DE0}" type="pres">
      <dgm:prSet presAssocID="{CC906BE8-8DCF-49FC-AB08-02A64D974BCE}" presName="space" presStyleCnt="0"/>
      <dgm:spPr/>
    </dgm:pt>
    <dgm:pt modelId="{865E4632-D646-4E39-B519-8035B1C86214}" type="pres">
      <dgm:prSet presAssocID="{CC906BE8-8DCF-49FC-AB08-02A64D974BCE}" presName="rect1" presStyleLbl="alignAcc1" presStyleIdx="0" presStyleCnt="1"/>
      <dgm:spPr/>
    </dgm:pt>
    <dgm:pt modelId="{3F2BD11E-FF1E-48B7-840E-505A7B33B068}" type="pres">
      <dgm:prSet presAssocID="{CC906BE8-8DCF-49FC-AB08-02A64D974BCE}" presName="rect1ParTxNoCh" presStyleLbl="alignAcc1" presStyleIdx="0" presStyleCnt="1">
        <dgm:presLayoutVars>
          <dgm:chMax val="1"/>
          <dgm:bulletEnabled val="1"/>
        </dgm:presLayoutVars>
      </dgm:prSet>
      <dgm:spPr/>
    </dgm:pt>
  </dgm:ptLst>
  <dgm:cxnLst>
    <dgm:cxn modelId="{0997E075-B619-41A5-88BA-A54C87239D94}" type="presOf" srcId="{CC906BE8-8DCF-49FC-AB08-02A64D974BCE}" destId="{865E4632-D646-4E39-B519-8035B1C86214}" srcOrd="0" destOrd="0" presId="urn:microsoft.com/office/officeart/2005/8/layout/target3"/>
    <dgm:cxn modelId="{92318882-0715-4398-A124-AA9FC651D04F}" type="presOf" srcId="{BA9BD66C-E097-4464-8E12-86625859E1B4}" destId="{E27A56AC-5903-4B26-A354-9C3691C8CDBA}" srcOrd="0" destOrd="0" presId="urn:microsoft.com/office/officeart/2005/8/layout/target3"/>
    <dgm:cxn modelId="{7AF60CD5-3E59-47DF-BB3A-69655E9BFDFE}" type="presOf" srcId="{CC906BE8-8DCF-49FC-AB08-02A64D974BCE}" destId="{3F2BD11E-FF1E-48B7-840E-505A7B33B068}" srcOrd="1" destOrd="0" presId="urn:microsoft.com/office/officeart/2005/8/layout/target3"/>
    <dgm:cxn modelId="{C1CC3EDD-0FF2-4BC5-B104-61DA09ACF318}" srcId="{BA9BD66C-E097-4464-8E12-86625859E1B4}" destId="{CC906BE8-8DCF-49FC-AB08-02A64D974BCE}" srcOrd="0" destOrd="0" parTransId="{869C783C-914E-419B-9238-B8ACF692C7E4}" sibTransId="{C2CBADCB-DDFD-4864-816A-2AC257B7DE93}"/>
    <dgm:cxn modelId="{70381E61-4B80-43D8-AB1D-D0E1E2360983}" type="presParOf" srcId="{E27A56AC-5903-4B26-A354-9C3691C8CDBA}" destId="{104CDD2A-DBB9-4AAF-907C-5E884FF72198}" srcOrd="0" destOrd="0" presId="urn:microsoft.com/office/officeart/2005/8/layout/target3"/>
    <dgm:cxn modelId="{D6227A2F-483D-4ECA-B35B-9A8A7F5208BA}" type="presParOf" srcId="{E27A56AC-5903-4B26-A354-9C3691C8CDBA}" destId="{4ACED814-199D-4C7F-A2F8-F19C9C269DE0}" srcOrd="1" destOrd="0" presId="urn:microsoft.com/office/officeart/2005/8/layout/target3"/>
    <dgm:cxn modelId="{D8887EA0-0230-4843-AC43-D3D48738872C}" type="presParOf" srcId="{E27A56AC-5903-4B26-A354-9C3691C8CDBA}" destId="{865E4632-D646-4E39-B519-8035B1C86214}" srcOrd="2" destOrd="0" presId="urn:microsoft.com/office/officeart/2005/8/layout/target3"/>
    <dgm:cxn modelId="{A27FB7FD-4252-48DD-B783-DC06D97EF502}" type="presParOf" srcId="{E27A56AC-5903-4B26-A354-9C3691C8CDBA}" destId="{3F2BD11E-FF1E-48B7-840E-505A7B33B06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1A96999-AF93-4C85-B6D9-49D796DB2680}" type="doc">
      <dgm:prSet loTypeId="urn:microsoft.com/office/officeart/2009/3/layout/RandomtoResultProcess" loCatId="process" qsTypeId="urn:microsoft.com/office/officeart/2005/8/quickstyle/simple1" qsCatId="simple" csTypeId="urn:microsoft.com/office/officeart/2005/8/colors/colorful1" csCatId="colorful" phldr="1"/>
      <dgm:spPr/>
      <dgm:t>
        <a:bodyPr/>
        <a:lstStyle/>
        <a:p>
          <a:endParaRPr lang="en-US"/>
        </a:p>
      </dgm:t>
    </dgm:pt>
    <dgm:pt modelId="{B0518A8E-4A25-4C5C-87F6-E61424D4E002}">
      <dgm:prSet/>
      <dgm:spPr/>
      <dgm:t>
        <a:bodyPr/>
        <a:lstStyle/>
        <a:p>
          <a:pPr rtl="0"/>
          <a:r>
            <a:rPr lang="en-GB" dirty="0"/>
            <a:t>Rehearsal is not essential to transfer information into LTM. (why are we able to recall information which we did not rehearse yet unable to recall information which we have rehearsed. Therefore, the role of rehearsal as a means of transferring from STM to LTM is much less important than Atkinson and Shiffrin (1968) claimed in their model.</a:t>
          </a:r>
        </a:p>
      </dgm:t>
    </dgm:pt>
    <dgm:pt modelId="{B180CC63-F692-44D9-AFDE-DDEC6F7CAC73}" type="parTrans" cxnId="{C0AA1214-B086-4011-9DFB-FA0437E5BC23}">
      <dgm:prSet/>
      <dgm:spPr/>
      <dgm:t>
        <a:bodyPr/>
        <a:lstStyle/>
        <a:p>
          <a:endParaRPr lang="en-US"/>
        </a:p>
      </dgm:t>
    </dgm:pt>
    <dgm:pt modelId="{A272DA14-5581-49E2-8C21-97AC0011EC1E}" type="sibTrans" cxnId="{C0AA1214-B086-4011-9DFB-FA0437E5BC23}">
      <dgm:prSet/>
      <dgm:spPr/>
      <dgm:t>
        <a:bodyPr/>
        <a:lstStyle/>
        <a:p>
          <a:endParaRPr lang="en-US"/>
        </a:p>
      </dgm:t>
    </dgm:pt>
    <dgm:pt modelId="{6B78BE5C-6081-4EBD-83F2-9F837D8299A9}" type="pres">
      <dgm:prSet presAssocID="{B1A96999-AF93-4C85-B6D9-49D796DB2680}" presName="Name0" presStyleCnt="0">
        <dgm:presLayoutVars>
          <dgm:dir/>
          <dgm:animOne val="branch"/>
          <dgm:animLvl val="lvl"/>
        </dgm:presLayoutVars>
      </dgm:prSet>
      <dgm:spPr/>
    </dgm:pt>
    <dgm:pt modelId="{413F9371-13AA-4581-B614-36192CAF518B}" type="pres">
      <dgm:prSet presAssocID="{B0518A8E-4A25-4C5C-87F6-E61424D4E002}" presName="chaos" presStyleCnt="0"/>
      <dgm:spPr/>
    </dgm:pt>
    <dgm:pt modelId="{BBD5638A-04E7-4D9A-8E4F-CC5DD1A5EDBF}" type="pres">
      <dgm:prSet presAssocID="{B0518A8E-4A25-4C5C-87F6-E61424D4E002}" presName="parTx1" presStyleLbl="revTx" presStyleIdx="0" presStyleCnt="1" custScaleX="78588" custScaleY="102676"/>
      <dgm:spPr/>
    </dgm:pt>
    <dgm:pt modelId="{669E4174-C0F8-47D3-8ED1-E799C3899603}" type="pres">
      <dgm:prSet presAssocID="{B0518A8E-4A25-4C5C-87F6-E61424D4E002}" presName="c1" presStyleLbl="node1" presStyleIdx="0" presStyleCnt="18"/>
      <dgm:spPr/>
    </dgm:pt>
    <dgm:pt modelId="{2F9ED011-2456-4CED-A6F7-26B973BB3BFB}" type="pres">
      <dgm:prSet presAssocID="{B0518A8E-4A25-4C5C-87F6-E61424D4E002}" presName="c2" presStyleLbl="node1" presStyleIdx="1" presStyleCnt="18"/>
      <dgm:spPr/>
    </dgm:pt>
    <dgm:pt modelId="{73BB8CAE-5012-4AC7-A1E0-F164A1DBE921}" type="pres">
      <dgm:prSet presAssocID="{B0518A8E-4A25-4C5C-87F6-E61424D4E002}" presName="c3" presStyleLbl="node1" presStyleIdx="2" presStyleCnt="18" custLinFactNeighborX="5512" custLinFactNeighborY="10031"/>
      <dgm:spPr/>
    </dgm:pt>
    <dgm:pt modelId="{35DF05E0-2AF7-4E58-9E87-D755B76C57A6}" type="pres">
      <dgm:prSet presAssocID="{B0518A8E-4A25-4C5C-87F6-E61424D4E002}" presName="c4" presStyleLbl="node1" presStyleIdx="3" presStyleCnt="18"/>
      <dgm:spPr/>
    </dgm:pt>
    <dgm:pt modelId="{CF5FA942-F8B2-40FD-A6CF-31356D5C22CA}" type="pres">
      <dgm:prSet presAssocID="{B0518A8E-4A25-4C5C-87F6-E61424D4E002}" presName="c5" presStyleLbl="node1" presStyleIdx="4" presStyleCnt="18"/>
      <dgm:spPr/>
    </dgm:pt>
    <dgm:pt modelId="{3FD686DB-0AD6-459C-A231-14CACF89A3AC}" type="pres">
      <dgm:prSet presAssocID="{B0518A8E-4A25-4C5C-87F6-E61424D4E002}" presName="c6" presStyleLbl="node1" presStyleIdx="5" presStyleCnt="18"/>
      <dgm:spPr/>
    </dgm:pt>
    <dgm:pt modelId="{10FE3700-FB21-44FD-A91C-CC90EBE589B5}" type="pres">
      <dgm:prSet presAssocID="{B0518A8E-4A25-4C5C-87F6-E61424D4E002}" presName="c7" presStyleLbl="node1" presStyleIdx="6" presStyleCnt="18"/>
      <dgm:spPr/>
    </dgm:pt>
    <dgm:pt modelId="{9412B8F3-2CC8-4BDD-A10E-1AAB97A3F023}" type="pres">
      <dgm:prSet presAssocID="{B0518A8E-4A25-4C5C-87F6-E61424D4E002}" presName="c8" presStyleLbl="node1" presStyleIdx="7" presStyleCnt="18"/>
      <dgm:spPr/>
    </dgm:pt>
    <dgm:pt modelId="{DE3BBB8C-4712-43DB-BAFC-3C38CFC18000}" type="pres">
      <dgm:prSet presAssocID="{B0518A8E-4A25-4C5C-87F6-E61424D4E002}" presName="c9" presStyleLbl="node1" presStyleIdx="8" presStyleCnt="18"/>
      <dgm:spPr/>
    </dgm:pt>
    <dgm:pt modelId="{5F7B0903-02D4-43C2-A050-2D0208BD5D82}" type="pres">
      <dgm:prSet presAssocID="{B0518A8E-4A25-4C5C-87F6-E61424D4E002}" presName="c10" presStyleLbl="node1" presStyleIdx="9" presStyleCnt="18" custLinFactNeighborY="-19940"/>
      <dgm:spPr/>
    </dgm:pt>
    <dgm:pt modelId="{CED0401A-369F-47BB-B20D-1E7186BF5767}" type="pres">
      <dgm:prSet presAssocID="{B0518A8E-4A25-4C5C-87F6-E61424D4E002}" presName="c11" presStyleLbl="node1" presStyleIdx="10" presStyleCnt="18"/>
      <dgm:spPr/>
    </dgm:pt>
    <dgm:pt modelId="{36D97634-9D93-4385-8BA5-5ADF4BF844DF}" type="pres">
      <dgm:prSet presAssocID="{B0518A8E-4A25-4C5C-87F6-E61424D4E002}" presName="c12" presStyleLbl="node1" presStyleIdx="11" presStyleCnt="18"/>
      <dgm:spPr/>
    </dgm:pt>
    <dgm:pt modelId="{A3A81EEC-318B-4F11-9516-4015C215657F}" type="pres">
      <dgm:prSet presAssocID="{B0518A8E-4A25-4C5C-87F6-E61424D4E002}" presName="c13" presStyleLbl="node1" presStyleIdx="12" presStyleCnt="18"/>
      <dgm:spPr/>
    </dgm:pt>
    <dgm:pt modelId="{FC9106B6-0E81-48A7-A89B-4B16D857D063}" type="pres">
      <dgm:prSet presAssocID="{B0518A8E-4A25-4C5C-87F6-E61424D4E002}" presName="c14" presStyleLbl="node1" presStyleIdx="13" presStyleCnt="18"/>
      <dgm:spPr/>
    </dgm:pt>
    <dgm:pt modelId="{7DA6297D-2B68-47FF-9C64-AD4343CEBF34}" type="pres">
      <dgm:prSet presAssocID="{B0518A8E-4A25-4C5C-87F6-E61424D4E002}" presName="c15" presStyleLbl="node1" presStyleIdx="14" presStyleCnt="18"/>
      <dgm:spPr/>
    </dgm:pt>
    <dgm:pt modelId="{B3DB49A7-E272-4C05-8ADF-AA2598BB7ABC}" type="pres">
      <dgm:prSet presAssocID="{B0518A8E-4A25-4C5C-87F6-E61424D4E002}" presName="c16" presStyleLbl="node1" presStyleIdx="15" presStyleCnt="18"/>
      <dgm:spPr/>
    </dgm:pt>
    <dgm:pt modelId="{05B39C9C-F8A4-40CC-A81B-6386D48F017F}" type="pres">
      <dgm:prSet presAssocID="{B0518A8E-4A25-4C5C-87F6-E61424D4E002}" presName="c17" presStyleLbl="node1" presStyleIdx="16" presStyleCnt="18"/>
      <dgm:spPr/>
    </dgm:pt>
    <dgm:pt modelId="{865AA439-CA02-41EE-9559-64823E4274DB}" type="pres">
      <dgm:prSet presAssocID="{B0518A8E-4A25-4C5C-87F6-E61424D4E002}" presName="c18" presStyleLbl="node1" presStyleIdx="17" presStyleCnt="18"/>
      <dgm:spPr/>
    </dgm:pt>
  </dgm:ptLst>
  <dgm:cxnLst>
    <dgm:cxn modelId="{C0AA1214-B086-4011-9DFB-FA0437E5BC23}" srcId="{B1A96999-AF93-4C85-B6D9-49D796DB2680}" destId="{B0518A8E-4A25-4C5C-87F6-E61424D4E002}" srcOrd="0" destOrd="0" parTransId="{B180CC63-F692-44D9-AFDE-DDEC6F7CAC73}" sibTransId="{A272DA14-5581-49E2-8C21-97AC0011EC1E}"/>
    <dgm:cxn modelId="{7243197B-75D2-49DA-B3BE-15AFE4A1C01F}" type="presOf" srcId="{B0518A8E-4A25-4C5C-87F6-E61424D4E002}" destId="{BBD5638A-04E7-4D9A-8E4F-CC5DD1A5EDBF}" srcOrd="0" destOrd="0" presId="urn:microsoft.com/office/officeart/2009/3/layout/RandomtoResultProcess"/>
    <dgm:cxn modelId="{55766FAD-DC59-4CFA-91FD-F1C62F3F7682}" type="presOf" srcId="{B1A96999-AF93-4C85-B6D9-49D796DB2680}" destId="{6B78BE5C-6081-4EBD-83F2-9F837D8299A9}" srcOrd="0" destOrd="0" presId="urn:microsoft.com/office/officeart/2009/3/layout/RandomtoResultProcess"/>
    <dgm:cxn modelId="{71144C27-3394-4643-81BC-FA8175A654B0}" type="presParOf" srcId="{6B78BE5C-6081-4EBD-83F2-9F837D8299A9}" destId="{413F9371-13AA-4581-B614-36192CAF518B}" srcOrd="0" destOrd="0" presId="urn:microsoft.com/office/officeart/2009/3/layout/RandomtoResultProcess"/>
    <dgm:cxn modelId="{B5671CAE-A0EC-4383-919D-3714EBA74B9E}" type="presParOf" srcId="{413F9371-13AA-4581-B614-36192CAF518B}" destId="{BBD5638A-04E7-4D9A-8E4F-CC5DD1A5EDBF}" srcOrd="0" destOrd="0" presId="urn:microsoft.com/office/officeart/2009/3/layout/RandomtoResultProcess"/>
    <dgm:cxn modelId="{98E61395-FD34-4210-9CD0-075FF3F21C20}" type="presParOf" srcId="{413F9371-13AA-4581-B614-36192CAF518B}" destId="{669E4174-C0F8-47D3-8ED1-E799C3899603}" srcOrd="1" destOrd="0" presId="urn:microsoft.com/office/officeart/2009/3/layout/RandomtoResultProcess"/>
    <dgm:cxn modelId="{F657F4FD-CADA-4E9A-B4D7-3ECF7EEFA2CC}" type="presParOf" srcId="{413F9371-13AA-4581-B614-36192CAF518B}" destId="{2F9ED011-2456-4CED-A6F7-26B973BB3BFB}" srcOrd="2" destOrd="0" presId="urn:microsoft.com/office/officeart/2009/3/layout/RandomtoResultProcess"/>
    <dgm:cxn modelId="{E851DDA5-515D-4B53-918B-982C41734168}" type="presParOf" srcId="{413F9371-13AA-4581-B614-36192CAF518B}" destId="{73BB8CAE-5012-4AC7-A1E0-F164A1DBE921}" srcOrd="3" destOrd="0" presId="urn:microsoft.com/office/officeart/2009/3/layout/RandomtoResultProcess"/>
    <dgm:cxn modelId="{871F089E-2832-4698-98BE-B95C333897CF}" type="presParOf" srcId="{413F9371-13AA-4581-B614-36192CAF518B}" destId="{35DF05E0-2AF7-4E58-9E87-D755B76C57A6}" srcOrd="4" destOrd="0" presId="urn:microsoft.com/office/officeart/2009/3/layout/RandomtoResultProcess"/>
    <dgm:cxn modelId="{CF4F2FBA-6AF0-44A7-AE3B-8CD7248AB64F}" type="presParOf" srcId="{413F9371-13AA-4581-B614-36192CAF518B}" destId="{CF5FA942-F8B2-40FD-A6CF-31356D5C22CA}" srcOrd="5" destOrd="0" presId="urn:microsoft.com/office/officeart/2009/3/layout/RandomtoResultProcess"/>
    <dgm:cxn modelId="{46B7A9F1-4D88-4661-8AB1-912019972828}" type="presParOf" srcId="{413F9371-13AA-4581-B614-36192CAF518B}" destId="{3FD686DB-0AD6-459C-A231-14CACF89A3AC}" srcOrd="6" destOrd="0" presId="urn:microsoft.com/office/officeart/2009/3/layout/RandomtoResultProcess"/>
    <dgm:cxn modelId="{818B7C35-F758-4B4B-B7DE-5C4F6918D005}" type="presParOf" srcId="{413F9371-13AA-4581-B614-36192CAF518B}" destId="{10FE3700-FB21-44FD-A91C-CC90EBE589B5}" srcOrd="7" destOrd="0" presId="urn:microsoft.com/office/officeart/2009/3/layout/RandomtoResultProcess"/>
    <dgm:cxn modelId="{840CBC15-6222-4393-9388-047F15A17100}" type="presParOf" srcId="{413F9371-13AA-4581-B614-36192CAF518B}" destId="{9412B8F3-2CC8-4BDD-A10E-1AAB97A3F023}" srcOrd="8" destOrd="0" presId="urn:microsoft.com/office/officeart/2009/3/layout/RandomtoResultProcess"/>
    <dgm:cxn modelId="{E8F4A91A-BE84-47B9-9337-2C5F2CBC254F}" type="presParOf" srcId="{413F9371-13AA-4581-B614-36192CAF518B}" destId="{DE3BBB8C-4712-43DB-BAFC-3C38CFC18000}" srcOrd="9" destOrd="0" presId="urn:microsoft.com/office/officeart/2009/3/layout/RandomtoResultProcess"/>
    <dgm:cxn modelId="{06129F09-D636-41A5-82B6-8B5298195935}" type="presParOf" srcId="{413F9371-13AA-4581-B614-36192CAF518B}" destId="{5F7B0903-02D4-43C2-A050-2D0208BD5D82}" srcOrd="10" destOrd="0" presId="urn:microsoft.com/office/officeart/2009/3/layout/RandomtoResultProcess"/>
    <dgm:cxn modelId="{4E9745F8-CFA1-4043-822C-5D5B6F07E901}" type="presParOf" srcId="{413F9371-13AA-4581-B614-36192CAF518B}" destId="{CED0401A-369F-47BB-B20D-1E7186BF5767}" srcOrd="11" destOrd="0" presId="urn:microsoft.com/office/officeart/2009/3/layout/RandomtoResultProcess"/>
    <dgm:cxn modelId="{1E71EF7A-ABFB-45AA-9FD9-9E4AA461E6D7}" type="presParOf" srcId="{413F9371-13AA-4581-B614-36192CAF518B}" destId="{36D97634-9D93-4385-8BA5-5ADF4BF844DF}" srcOrd="12" destOrd="0" presId="urn:microsoft.com/office/officeart/2009/3/layout/RandomtoResultProcess"/>
    <dgm:cxn modelId="{F48C40B4-5F4C-4F7C-B798-F113157E94DB}" type="presParOf" srcId="{413F9371-13AA-4581-B614-36192CAF518B}" destId="{A3A81EEC-318B-4F11-9516-4015C215657F}" srcOrd="13" destOrd="0" presId="urn:microsoft.com/office/officeart/2009/3/layout/RandomtoResultProcess"/>
    <dgm:cxn modelId="{67AD9725-C33E-435F-A208-862A7191EF98}" type="presParOf" srcId="{413F9371-13AA-4581-B614-36192CAF518B}" destId="{FC9106B6-0E81-48A7-A89B-4B16D857D063}" srcOrd="14" destOrd="0" presId="urn:microsoft.com/office/officeart/2009/3/layout/RandomtoResultProcess"/>
    <dgm:cxn modelId="{72190C47-FC22-45AD-BF35-DA78B82E8798}" type="presParOf" srcId="{413F9371-13AA-4581-B614-36192CAF518B}" destId="{7DA6297D-2B68-47FF-9C64-AD4343CEBF34}" srcOrd="15" destOrd="0" presId="urn:microsoft.com/office/officeart/2009/3/layout/RandomtoResultProcess"/>
    <dgm:cxn modelId="{F992B916-F531-4E77-9C0D-5F1B4695B99D}" type="presParOf" srcId="{413F9371-13AA-4581-B614-36192CAF518B}" destId="{B3DB49A7-E272-4C05-8ADF-AA2598BB7ABC}" srcOrd="16" destOrd="0" presId="urn:microsoft.com/office/officeart/2009/3/layout/RandomtoResultProcess"/>
    <dgm:cxn modelId="{B308C98F-5C29-40EB-9797-3100238E6DB7}" type="presParOf" srcId="{413F9371-13AA-4581-B614-36192CAF518B}" destId="{05B39C9C-F8A4-40CC-A81B-6386D48F017F}" srcOrd="17" destOrd="0" presId="urn:microsoft.com/office/officeart/2009/3/layout/RandomtoResultProcess"/>
    <dgm:cxn modelId="{FD85B51B-8105-4084-8CA0-7EF287F5B5E9}" type="presParOf" srcId="{413F9371-13AA-4581-B614-36192CAF518B}" destId="{865AA439-CA02-41EE-9559-64823E4274DB}" srcOrd="18" destOrd="0" presId="urn:microsoft.com/office/officeart/2009/3/layout/RandomtoResult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CCC6CE6-D06C-44E0-98F3-17289E4E56C4}"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9B393EB8-63A3-4530-A0C1-02A53004E944}">
      <dgm:prSet/>
      <dgm:spPr/>
      <dgm:t>
        <a:bodyPr/>
        <a:lstStyle/>
        <a:p>
          <a:pPr rtl="0"/>
          <a:r>
            <a:rPr lang="en-GB" dirty="0"/>
            <a:t>Note: although rehearsal was initially described by Atkinson and Shiffrin as maintenance rehearsal (</a:t>
          </a:r>
          <a:r>
            <a:rPr lang="en-GB" dirty="0" err="1"/>
            <a:t>repitition</a:t>
          </a:r>
          <a:r>
            <a:rPr lang="en-GB" dirty="0"/>
            <a:t> of information), Shiffrin later suggested that rehearsal could be elaborative (</a:t>
          </a:r>
          <a:r>
            <a:rPr lang="en-GB" dirty="0" err="1"/>
            <a:t>Raaijmakers</a:t>
          </a:r>
          <a:r>
            <a:rPr lang="en-GB" dirty="0"/>
            <a:t>, &amp; Shiffrin, 2003). The MSM has been criticized for being a passive/one way/linear model.</a:t>
          </a:r>
        </a:p>
      </dgm:t>
    </dgm:pt>
    <dgm:pt modelId="{D3E3BA13-2707-4E80-ACF8-EF922F1BEB73}" type="parTrans" cxnId="{BB848951-8D69-40AD-90E7-1E80E24984B8}">
      <dgm:prSet/>
      <dgm:spPr/>
      <dgm:t>
        <a:bodyPr/>
        <a:lstStyle/>
        <a:p>
          <a:endParaRPr lang="en-US"/>
        </a:p>
      </dgm:t>
    </dgm:pt>
    <dgm:pt modelId="{41BAA5DD-82C3-4E23-BDFF-E8364E74B762}" type="sibTrans" cxnId="{BB848951-8D69-40AD-90E7-1E80E24984B8}">
      <dgm:prSet/>
      <dgm:spPr/>
      <dgm:t>
        <a:bodyPr/>
        <a:lstStyle/>
        <a:p>
          <a:endParaRPr lang="en-US"/>
        </a:p>
      </dgm:t>
    </dgm:pt>
    <dgm:pt modelId="{48F5EF34-66E6-49FC-9FDE-9941304CBD9A}" type="pres">
      <dgm:prSet presAssocID="{DCCC6CE6-D06C-44E0-98F3-17289E4E56C4}" presName="linear" presStyleCnt="0">
        <dgm:presLayoutVars>
          <dgm:animLvl val="lvl"/>
          <dgm:resizeHandles val="exact"/>
        </dgm:presLayoutVars>
      </dgm:prSet>
      <dgm:spPr/>
    </dgm:pt>
    <dgm:pt modelId="{07DBFC50-0778-4F9F-A15F-338EF35C3A72}" type="pres">
      <dgm:prSet presAssocID="{9B393EB8-63A3-4530-A0C1-02A53004E944}" presName="parentText" presStyleLbl="node1" presStyleIdx="0" presStyleCnt="1">
        <dgm:presLayoutVars>
          <dgm:chMax val="0"/>
          <dgm:bulletEnabled val="1"/>
        </dgm:presLayoutVars>
      </dgm:prSet>
      <dgm:spPr/>
    </dgm:pt>
  </dgm:ptLst>
  <dgm:cxnLst>
    <dgm:cxn modelId="{B6ACBF5B-61EF-4C31-8623-8CEC6D073CB8}" type="presOf" srcId="{DCCC6CE6-D06C-44E0-98F3-17289E4E56C4}" destId="{48F5EF34-66E6-49FC-9FDE-9941304CBD9A}" srcOrd="0" destOrd="0" presId="urn:microsoft.com/office/officeart/2005/8/layout/vList2"/>
    <dgm:cxn modelId="{0513BC67-F6EF-43DD-8743-348CA3ACC3AA}" type="presOf" srcId="{9B393EB8-63A3-4530-A0C1-02A53004E944}" destId="{07DBFC50-0778-4F9F-A15F-338EF35C3A72}" srcOrd="0" destOrd="0" presId="urn:microsoft.com/office/officeart/2005/8/layout/vList2"/>
    <dgm:cxn modelId="{BB848951-8D69-40AD-90E7-1E80E24984B8}" srcId="{DCCC6CE6-D06C-44E0-98F3-17289E4E56C4}" destId="{9B393EB8-63A3-4530-A0C1-02A53004E944}" srcOrd="0" destOrd="0" parTransId="{D3E3BA13-2707-4E80-ACF8-EF922F1BEB73}" sibTransId="{41BAA5DD-82C3-4E23-BDFF-E8364E74B762}"/>
    <dgm:cxn modelId="{2E03A905-A446-4957-8B5E-9A8AEB4A84A3}" type="presParOf" srcId="{48F5EF34-66E6-49FC-9FDE-9941304CBD9A}" destId="{07DBFC50-0778-4F9F-A15F-338EF35C3A72}"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F3A1D98-14BF-4DBD-A49E-E98E8F65B803}" type="doc">
      <dgm:prSet loTypeId="urn:microsoft.com/office/officeart/2005/8/layout/hChevron3" loCatId="process" qsTypeId="urn:microsoft.com/office/officeart/2005/8/quickstyle/simple1" qsCatId="simple" csTypeId="urn:microsoft.com/office/officeart/2005/8/colors/colorful4" csCatId="colorful"/>
      <dgm:spPr/>
      <dgm:t>
        <a:bodyPr/>
        <a:lstStyle/>
        <a:p>
          <a:endParaRPr lang="en-US"/>
        </a:p>
      </dgm:t>
    </dgm:pt>
    <dgm:pt modelId="{35FB6770-8E9D-4399-9DDA-25D95484379D}">
      <dgm:prSet/>
      <dgm:spPr/>
      <dgm:t>
        <a:bodyPr/>
        <a:lstStyle/>
        <a:p>
          <a:pPr rtl="0"/>
          <a:r>
            <a:rPr lang="en-GB" dirty="0"/>
            <a:t>The model is </a:t>
          </a:r>
          <a:r>
            <a:rPr lang="en-GB" b="1" dirty="0"/>
            <a:t>oversimplified,</a:t>
          </a:r>
          <a:r>
            <a:rPr lang="en-GB" dirty="0"/>
            <a:t> in particular when it suggests that both short-term and long-term memory each operate in a single, uniform fashion.  </a:t>
          </a:r>
          <a:r>
            <a:rPr lang="en-GB" b="1" dirty="0"/>
            <a:t>We now know this is not the case</a:t>
          </a:r>
          <a:r>
            <a:rPr lang="en-GB" dirty="0"/>
            <a:t>.</a:t>
          </a:r>
        </a:p>
      </dgm:t>
    </dgm:pt>
    <dgm:pt modelId="{E63FEC6A-ECCE-4376-86F6-1BF57880C722}" type="parTrans" cxnId="{2F1ED264-1A32-487E-9756-2DF9BBE27BEB}">
      <dgm:prSet/>
      <dgm:spPr/>
      <dgm:t>
        <a:bodyPr/>
        <a:lstStyle/>
        <a:p>
          <a:endParaRPr lang="en-US"/>
        </a:p>
      </dgm:t>
    </dgm:pt>
    <dgm:pt modelId="{FA0B32F5-F6F4-4F16-922A-44D2BD85B7C7}" type="sibTrans" cxnId="{2F1ED264-1A32-487E-9756-2DF9BBE27BEB}">
      <dgm:prSet/>
      <dgm:spPr/>
      <dgm:t>
        <a:bodyPr/>
        <a:lstStyle/>
        <a:p>
          <a:endParaRPr lang="en-US"/>
        </a:p>
      </dgm:t>
    </dgm:pt>
    <dgm:pt modelId="{A83CA704-4883-4853-9AC7-E7F8F4388B03}" type="pres">
      <dgm:prSet presAssocID="{6F3A1D98-14BF-4DBD-A49E-E98E8F65B803}" presName="Name0" presStyleCnt="0">
        <dgm:presLayoutVars>
          <dgm:dir/>
          <dgm:resizeHandles val="exact"/>
        </dgm:presLayoutVars>
      </dgm:prSet>
      <dgm:spPr/>
    </dgm:pt>
    <dgm:pt modelId="{CAAB202B-DC55-4EF7-A211-51A470979C8E}" type="pres">
      <dgm:prSet presAssocID="{35FB6770-8E9D-4399-9DDA-25D95484379D}" presName="parTxOnly" presStyleLbl="node1" presStyleIdx="0" presStyleCnt="1">
        <dgm:presLayoutVars>
          <dgm:bulletEnabled val="1"/>
        </dgm:presLayoutVars>
      </dgm:prSet>
      <dgm:spPr/>
    </dgm:pt>
  </dgm:ptLst>
  <dgm:cxnLst>
    <dgm:cxn modelId="{AD327542-6D12-49A8-B08C-165C8BD1DA85}" type="presOf" srcId="{35FB6770-8E9D-4399-9DDA-25D95484379D}" destId="{CAAB202B-DC55-4EF7-A211-51A470979C8E}" srcOrd="0" destOrd="0" presId="urn:microsoft.com/office/officeart/2005/8/layout/hChevron3"/>
    <dgm:cxn modelId="{2F1ED264-1A32-487E-9756-2DF9BBE27BEB}" srcId="{6F3A1D98-14BF-4DBD-A49E-E98E8F65B803}" destId="{35FB6770-8E9D-4399-9DDA-25D95484379D}" srcOrd="0" destOrd="0" parTransId="{E63FEC6A-ECCE-4376-86F6-1BF57880C722}" sibTransId="{FA0B32F5-F6F4-4F16-922A-44D2BD85B7C7}"/>
    <dgm:cxn modelId="{8224CE55-0462-45AB-B7F3-A0E37398D7A2}" type="presOf" srcId="{6F3A1D98-14BF-4DBD-A49E-E98E8F65B803}" destId="{A83CA704-4883-4853-9AC7-E7F8F4388B03}" srcOrd="0" destOrd="0" presId="urn:microsoft.com/office/officeart/2005/8/layout/hChevron3"/>
    <dgm:cxn modelId="{066CD202-3E29-4E54-B97E-02C6BA60E1B3}" type="presParOf" srcId="{A83CA704-4883-4853-9AC7-E7F8F4388B03}" destId="{CAAB202B-DC55-4EF7-A211-51A470979C8E}" srcOrd="0" destOrd="0" presId="urn:microsoft.com/office/officeart/2005/8/layout/hChevron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C5336F1-55B0-481B-B098-47218870E2E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1DCEE632-9536-422F-90BB-E635A6E99AE1}">
      <dgm:prSet custT="1"/>
      <dgm:spPr/>
      <dgm:t>
        <a:bodyPr/>
        <a:lstStyle/>
        <a:p>
          <a:pPr rtl="0"/>
          <a:r>
            <a:rPr lang="en-US" sz="2400" dirty="0"/>
            <a:t>Developed as a result of STM memory not being useful in explaining how short term memory processes were used in problem solving</a:t>
          </a:r>
          <a:endParaRPr lang="en-GB" sz="2400" dirty="0"/>
        </a:p>
      </dgm:t>
    </dgm:pt>
    <dgm:pt modelId="{4C96B246-53B4-40F2-B0E0-9649647E1C46}" type="parTrans" cxnId="{40387BFD-0FB7-4F12-894C-AD65FF31BA7E}">
      <dgm:prSet/>
      <dgm:spPr/>
      <dgm:t>
        <a:bodyPr/>
        <a:lstStyle/>
        <a:p>
          <a:endParaRPr lang="en-GB"/>
        </a:p>
      </dgm:t>
    </dgm:pt>
    <dgm:pt modelId="{04520F16-6DEA-44F7-8DD2-1F4186ECEF31}" type="sibTrans" cxnId="{40387BFD-0FB7-4F12-894C-AD65FF31BA7E}">
      <dgm:prSet/>
      <dgm:spPr/>
      <dgm:t>
        <a:bodyPr/>
        <a:lstStyle/>
        <a:p>
          <a:endParaRPr lang="en-GB"/>
        </a:p>
      </dgm:t>
    </dgm:pt>
    <dgm:pt modelId="{0C79B400-AC1F-41F4-9D87-0D8FF533040C}">
      <dgm:prSet/>
      <dgm:spPr/>
      <dgm:t>
        <a:bodyPr/>
        <a:lstStyle/>
        <a:p>
          <a:pPr rtl="0"/>
          <a:r>
            <a:rPr lang="en-US" dirty="0"/>
            <a:t>Also finding that some people with brain damage can have impaired STM – a digit span of only 2 items, but no deficits in learning, comprehension, or memory</a:t>
          </a:r>
          <a:endParaRPr lang="en-GB" dirty="0"/>
        </a:p>
      </dgm:t>
    </dgm:pt>
    <dgm:pt modelId="{7ECF84FF-4157-4578-9CB0-8508961B3827}" type="parTrans" cxnId="{B8471C36-A30E-44E5-A815-F0726DF5E2D2}">
      <dgm:prSet/>
      <dgm:spPr/>
      <dgm:t>
        <a:bodyPr/>
        <a:lstStyle/>
        <a:p>
          <a:endParaRPr lang="en-GB"/>
        </a:p>
      </dgm:t>
    </dgm:pt>
    <dgm:pt modelId="{449CB36A-0F15-4FA1-A2FA-E0351111D207}" type="sibTrans" cxnId="{B8471C36-A30E-44E5-A815-F0726DF5E2D2}">
      <dgm:prSet/>
      <dgm:spPr/>
      <dgm:t>
        <a:bodyPr/>
        <a:lstStyle/>
        <a:p>
          <a:endParaRPr lang="en-GB"/>
        </a:p>
      </dgm:t>
    </dgm:pt>
    <dgm:pt modelId="{5C4E7BAF-BCA2-4B58-895D-77F60C2E3CEC}" type="pres">
      <dgm:prSet presAssocID="{7C5336F1-55B0-481B-B098-47218870E2EE}" presName="Name0" presStyleCnt="0">
        <dgm:presLayoutVars>
          <dgm:dir/>
          <dgm:animLvl val="lvl"/>
          <dgm:resizeHandles val="exact"/>
        </dgm:presLayoutVars>
      </dgm:prSet>
      <dgm:spPr/>
    </dgm:pt>
    <dgm:pt modelId="{EF5BE1CC-42E5-430B-97E0-D964ADC92AC7}" type="pres">
      <dgm:prSet presAssocID="{1DCEE632-9536-422F-90BB-E635A6E99AE1}" presName="linNode" presStyleCnt="0"/>
      <dgm:spPr/>
    </dgm:pt>
    <dgm:pt modelId="{83A0EE57-AA74-430F-B9C4-A5E02B83E2A0}" type="pres">
      <dgm:prSet presAssocID="{1DCEE632-9536-422F-90BB-E635A6E99AE1}" presName="parentText" presStyleLbl="node1" presStyleIdx="0" presStyleCnt="2" custScaleX="123986" custScaleY="138419">
        <dgm:presLayoutVars>
          <dgm:chMax val="1"/>
          <dgm:bulletEnabled val="1"/>
        </dgm:presLayoutVars>
      </dgm:prSet>
      <dgm:spPr/>
    </dgm:pt>
    <dgm:pt modelId="{8F3BFCB0-5DAE-441C-A166-6E5B3A4B0DB4}" type="pres">
      <dgm:prSet presAssocID="{04520F16-6DEA-44F7-8DD2-1F4186ECEF31}" presName="sp" presStyleCnt="0"/>
      <dgm:spPr/>
    </dgm:pt>
    <dgm:pt modelId="{464351FF-2E8A-4412-83C6-77ADD0FE2C5D}" type="pres">
      <dgm:prSet presAssocID="{0C79B400-AC1F-41F4-9D87-0D8FF533040C}" presName="linNode" presStyleCnt="0"/>
      <dgm:spPr/>
    </dgm:pt>
    <dgm:pt modelId="{6F176CBA-303D-4BE6-A4C2-50C3BF6420B9}" type="pres">
      <dgm:prSet presAssocID="{0C79B400-AC1F-41F4-9D87-0D8FF533040C}" presName="parentText" presStyleLbl="node1" presStyleIdx="1" presStyleCnt="2" custScaleX="144636" custLinFactNeighborX="4116" custLinFactNeighborY="873">
        <dgm:presLayoutVars>
          <dgm:chMax val="1"/>
          <dgm:bulletEnabled val="1"/>
        </dgm:presLayoutVars>
      </dgm:prSet>
      <dgm:spPr/>
    </dgm:pt>
  </dgm:ptLst>
  <dgm:cxnLst>
    <dgm:cxn modelId="{B8471C36-A30E-44E5-A815-F0726DF5E2D2}" srcId="{7C5336F1-55B0-481B-B098-47218870E2EE}" destId="{0C79B400-AC1F-41F4-9D87-0D8FF533040C}" srcOrd="1" destOrd="0" parTransId="{7ECF84FF-4157-4578-9CB0-8508961B3827}" sibTransId="{449CB36A-0F15-4FA1-A2FA-E0351111D207}"/>
    <dgm:cxn modelId="{C777E267-7F69-4B61-80A7-4AB45C3E2D71}" type="presOf" srcId="{0C79B400-AC1F-41F4-9D87-0D8FF533040C}" destId="{6F176CBA-303D-4BE6-A4C2-50C3BF6420B9}" srcOrd="0" destOrd="0" presId="urn:microsoft.com/office/officeart/2005/8/layout/vList5"/>
    <dgm:cxn modelId="{F7205B68-43FE-46C1-AEB7-97F478F2296F}" type="presOf" srcId="{7C5336F1-55B0-481B-B098-47218870E2EE}" destId="{5C4E7BAF-BCA2-4B58-895D-77F60C2E3CEC}" srcOrd="0" destOrd="0" presId="urn:microsoft.com/office/officeart/2005/8/layout/vList5"/>
    <dgm:cxn modelId="{97A5D8E3-2EF0-43EE-9113-06BE66CE3766}" type="presOf" srcId="{1DCEE632-9536-422F-90BB-E635A6E99AE1}" destId="{83A0EE57-AA74-430F-B9C4-A5E02B83E2A0}" srcOrd="0" destOrd="0" presId="urn:microsoft.com/office/officeart/2005/8/layout/vList5"/>
    <dgm:cxn modelId="{40387BFD-0FB7-4F12-894C-AD65FF31BA7E}" srcId="{7C5336F1-55B0-481B-B098-47218870E2EE}" destId="{1DCEE632-9536-422F-90BB-E635A6E99AE1}" srcOrd="0" destOrd="0" parTransId="{4C96B246-53B4-40F2-B0E0-9649647E1C46}" sibTransId="{04520F16-6DEA-44F7-8DD2-1F4186ECEF31}"/>
    <dgm:cxn modelId="{59C611DE-5663-46F1-8302-178356A21082}" type="presParOf" srcId="{5C4E7BAF-BCA2-4B58-895D-77F60C2E3CEC}" destId="{EF5BE1CC-42E5-430B-97E0-D964ADC92AC7}" srcOrd="0" destOrd="0" presId="urn:microsoft.com/office/officeart/2005/8/layout/vList5"/>
    <dgm:cxn modelId="{05E830DB-0710-45D6-BB2E-C0BB14645B53}" type="presParOf" srcId="{EF5BE1CC-42E5-430B-97E0-D964ADC92AC7}" destId="{83A0EE57-AA74-430F-B9C4-A5E02B83E2A0}" srcOrd="0" destOrd="0" presId="urn:microsoft.com/office/officeart/2005/8/layout/vList5"/>
    <dgm:cxn modelId="{465DA152-DBEE-4648-8485-2637EC241CE1}" type="presParOf" srcId="{5C4E7BAF-BCA2-4B58-895D-77F60C2E3CEC}" destId="{8F3BFCB0-5DAE-441C-A166-6E5B3A4B0DB4}" srcOrd="1" destOrd="0" presId="urn:microsoft.com/office/officeart/2005/8/layout/vList5"/>
    <dgm:cxn modelId="{3742F22F-FDDA-4903-AACB-DD91B5532EFD}" type="presParOf" srcId="{5C4E7BAF-BCA2-4B58-895D-77F60C2E3CEC}" destId="{464351FF-2E8A-4412-83C6-77ADD0FE2C5D}" srcOrd="2" destOrd="0" presId="urn:microsoft.com/office/officeart/2005/8/layout/vList5"/>
    <dgm:cxn modelId="{B197A21D-8E19-425D-A4AD-488748382166}" type="presParOf" srcId="{464351FF-2E8A-4412-83C6-77ADD0FE2C5D}" destId="{6F176CBA-303D-4BE6-A4C2-50C3BF6420B9}" srcOrd="0"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0324E41-9766-4653-A614-8DED21B8DFD0}" type="doc">
      <dgm:prSet loTypeId="urn:microsoft.com/office/officeart/2005/8/layout/venn1" loCatId="relationship" qsTypeId="urn:microsoft.com/office/officeart/2005/8/quickstyle/simple1" qsCatId="simple" csTypeId="urn:microsoft.com/office/officeart/2005/8/colors/colorful2" csCatId="colorful" phldr="1"/>
      <dgm:spPr/>
      <dgm:t>
        <a:bodyPr/>
        <a:lstStyle/>
        <a:p>
          <a:endParaRPr lang="en-GB"/>
        </a:p>
      </dgm:t>
    </dgm:pt>
    <dgm:pt modelId="{CC441833-ADDE-4881-8DE3-3C329EEF61F0}">
      <dgm:prSet/>
      <dgm:spPr/>
      <dgm:t>
        <a:bodyPr/>
        <a:lstStyle/>
        <a:p>
          <a:pPr rtl="0"/>
          <a:r>
            <a:rPr lang="en-US" dirty="0"/>
            <a:t>Ability to hold and manipulate information in the mind over short periods of time.</a:t>
          </a:r>
          <a:endParaRPr lang="en-GB" dirty="0"/>
        </a:p>
      </dgm:t>
    </dgm:pt>
    <dgm:pt modelId="{7DAC3F2E-697E-46FB-BF98-524C60D4782E}" type="parTrans" cxnId="{41D409C2-9081-4073-AE55-0690A129E019}">
      <dgm:prSet/>
      <dgm:spPr/>
      <dgm:t>
        <a:bodyPr/>
        <a:lstStyle/>
        <a:p>
          <a:endParaRPr lang="en-GB"/>
        </a:p>
      </dgm:t>
    </dgm:pt>
    <dgm:pt modelId="{0A49845E-C3C6-420E-8F52-295AA2BA0E1C}" type="sibTrans" cxnId="{41D409C2-9081-4073-AE55-0690A129E019}">
      <dgm:prSet/>
      <dgm:spPr/>
      <dgm:t>
        <a:bodyPr/>
        <a:lstStyle/>
        <a:p>
          <a:endParaRPr lang="en-GB"/>
        </a:p>
      </dgm:t>
    </dgm:pt>
    <dgm:pt modelId="{A465ADA4-8B9F-4E9C-B03D-3CEFBFC4B544}">
      <dgm:prSet/>
      <dgm:spPr/>
      <dgm:t>
        <a:bodyPr/>
        <a:lstStyle/>
        <a:p>
          <a:pPr rtl="0"/>
          <a:r>
            <a:rPr lang="en-US" dirty="0"/>
            <a:t>It provides a mental workspace or jotting pad</a:t>
          </a:r>
          <a:endParaRPr lang="en-GB" dirty="0"/>
        </a:p>
      </dgm:t>
    </dgm:pt>
    <dgm:pt modelId="{CB5D3DA9-1A54-4638-B3C8-683E55228388}" type="parTrans" cxnId="{574F30DE-B9AC-401F-883F-CAB290CC6B41}">
      <dgm:prSet/>
      <dgm:spPr/>
      <dgm:t>
        <a:bodyPr/>
        <a:lstStyle/>
        <a:p>
          <a:endParaRPr lang="en-GB"/>
        </a:p>
      </dgm:t>
    </dgm:pt>
    <dgm:pt modelId="{5C17CC8B-6FA1-4238-8929-CBE72136EA50}" type="sibTrans" cxnId="{574F30DE-B9AC-401F-883F-CAB290CC6B41}">
      <dgm:prSet/>
      <dgm:spPr/>
      <dgm:t>
        <a:bodyPr/>
        <a:lstStyle/>
        <a:p>
          <a:endParaRPr lang="en-GB"/>
        </a:p>
      </dgm:t>
    </dgm:pt>
    <dgm:pt modelId="{B4B5C8C0-99B5-4BDA-B813-3FBFAA2AF08D}">
      <dgm:prSet/>
      <dgm:spPr/>
      <dgm:t>
        <a:bodyPr/>
        <a:lstStyle/>
        <a:p>
          <a:pPr rtl="0"/>
          <a:r>
            <a:rPr lang="en-US" dirty="0"/>
            <a:t>E.g., mental arithmetic – this imposes quite considerable burdens on our WM</a:t>
          </a:r>
          <a:endParaRPr lang="en-GB" dirty="0"/>
        </a:p>
      </dgm:t>
    </dgm:pt>
    <dgm:pt modelId="{60ADC870-EB5B-489F-85B6-E5AF7E627861}" type="parTrans" cxnId="{217864A2-B91A-478B-B09A-76401EF14403}">
      <dgm:prSet/>
      <dgm:spPr/>
      <dgm:t>
        <a:bodyPr/>
        <a:lstStyle/>
        <a:p>
          <a:endParaRPr lang="en-GB"/>
        </a:p>
      </dgm:t>
    </dgm:pt>
    <dgm:pt modelId="{0C2A06D9-F733-4C9E-9C90-0B77DA9FD4CE}" type="sibTrans" cxnId="{217864A2-B91A-478B-B09A-76401EF14403}">
      <dgm:prSet/>
      <dgm:spPr/>
      <dgm:t>
        <a:bodyPr/>
        <a:lstStyle/>
        <a:p>
          <a:endParaRPr lang="en-GB"/>
        </a:p>
      </dgm:t>
    </dgm:pt>
    <dgm:pt modelId="{7B94B311-89C1-41FA-A02C-A70C29EF3890}" type="pres">
      <dgm:prSet presAssocID="{10324E41-9766-4653-A614-8DED21B8DFD0}" presName="compositeShape" presStyleCnt="0">
        <dgm:presLayoutVars>
          <dgm:chMax val="7"/>
          <dgm:dir/>
          <dgm:resizeHandles val="exact"/>
        </dgm:presLayoutVars>
      </dgm:prSet>
      <dgm:spPr/>
    </dgm:pt>
    <dgm:pt modelId="{458344C9-E7A1-4D29-8ADF-EFC4272606A2}" type="pres">
      <dgm:prSet presAssocID="{CC441833-ADDE-4881-8DE3-3C329EEF61F0}" presName="circ1" presStyleLbl="vennNode1" presStyleIdx="0" presStyleCnt="3"/>
      <dgm:spPr/>
    </dgm:pt>
    <dgm:pt modelId="{D989B511-9CFA-48AD-8297-6DF28F9276F3}" type="pres">
      <dgm:prSet presAssocID="{CC441833-ADDE-4881-8DE3-3C329EEF61F0}" presName="circ1Tx" presStyleLbl="revTx" presStyleIdx="0" presStyleCnt="0">
        <dgm:presLayoutVars>
          <dgm:chMax val="0"/>
          <dgm:chPref val="0"/>
          <dgm:bulletEnabled val="1"/>
        </dgm:presLayoutVars>
      </dgm:prSet>
      <dgm:spPr/>
    </dgm:pt>
    <dgm:pt modelId="{F9C25379-2C92-4DBE-BF68-304CC8116E98}" type="pres">
      <dgm:prSet presAssocID="{A465ADA4-8B9F-4E9C-B03D-3CEFBFC4B544}" presName="circ2" presStyleLbl="vennNode1" presStyleIdx="1" presStyleCnt="3"/>
      <dgm:spPr/>
    </dgm:pt>
    <dgm:pt modelId="{983C5279-7526-4733-9865-F5F16FC4D08F}" type="pres">
      <dgm:prSet presAssocID="{A465ADA4-8B9F-4E9C-B03D-3CEFBFC4B544}" presName="circ2Tx" presStyleLbl="revTx" presStyleIdx="0" presStyleCnt="0">
        <dgm:presLayoutVars>
          <dgm:chMax val="0"/>
          <dgm:chPref val="0"/>
          <dgm:bulletEnabled val="1"/>
        </dgm:presLayoutVars>
      </dgm:prSet>
      <dgm:spPr/>
    </dgm:pt>
    <dgm:pt modelId="{DCA9BA9E-1314-4F4E-9BB4-0782163DA15C}" type="pres">
      <dgm:prSet presAssocID="{B4B5C8C0-99B5-4BDA-B813-3FBFAA2AF08D}" presName="circ3" presStyleLbl="vennNode1" presStyleIdx="2" presStyleCnt="3"/>
      <dgm:spPr/>
    </dgm:pt>
    <dgm:pt modelId="{DBF5309E-7C36-4FED-A0BD-F01EACA2CB44}" type="pres">
      <dgm:prSet presAssocID="{B4B5C8C0-99B5-4BDA-B813-3FBFAA2AF08D}" presName="circ3Tx" presStyleLbl="revTx" presStyleIdx="0" presStyleCnt="0">
        <dgm:presLayoutVars>
          <dgm:chMax val="0"/>
          <dgm:chPref val="0"/>
          <dgm:bulletEnabled val="1"/>
        </dgm:presLayoutVars>
      </dgm:prSet>
      <dgm:spPr/>
    </dgm:pt>
  </dgm:ptLst>
  <dgm:cxnLst>
    <dgm:cxn modelId="{D439B02E-101D-4425-895D-11654F4B8CA8}" type="presOf" srcId="{10324E41-9766-4653-A614-8DED21B8DFD0}" destId="{7B94B311-89C1-41FA-A02C-A70C29EF3890}" srcOrd="0" destOrd="0" presId="urn:microsoft.com/office/officeart/2005/8/layout/venn1"/>
    <dgm:cxn modelId="{0419FF39-DAC6-42FA-A834-183D9B3428D1}" type="presOf" srcId="{CC441833-ADDE-4881-8DE3-3C329EEF61F0}" destId="{458344C9-E7A1-4D29-8ADF-EFC4272606A2}" srcOrd="0" destOrd="0" presId="urn:microsoft.com/office/officeart/2005/8/layout/venn1"/>
    <dgm:cxn modelId="{D93B1273-E02D-45F0-96B9-F026BDD6691D}" type="presOf" srcId="{CC441833-ADDE-4881-8DE3-3C329EEF61F0}" destId="{D989B511-9CFA-48AD-8297-6DF28F9276F3}" srcOrd="1" destOrd="0" presId="urn:microsoft.com/office/officeart/2005/8/layout/venn1"/>
    <dgm:cxn modelId="{565E417F-50FB-48CD-8705-2A89AE3FC209}" type="presOf" srcId="{A465ADA4-8B9F-4E9C-B03D-3CEFBFC4B544}" destId="{F9C25379-2C92-4DBE-BF68-304CC8116E98}" srcOrd="0" destOrd="0" presId="urn:microsoft.com/office/officeart/2005/8/layout/venn1"/>
    <dgm:cxn modelId="{64D4E193-7CDA-484F-940C-B739A41A6E12}" type="presOf" srcId="{B4B5C8C0-99B5-4BDA-B813-3FBFAA2AF08D}" destId="{DBF5309E-7C36-4FED-A0BD-F01EACA2CB44}" srcOrd="1" destOrd="0" presId="urn:microsoft.com/office/officeart/2005/8/layout/venn1"/>
    <dgm:cxn modelId="{217864A2-B91A-478B-B09A-76401EF14403}" srcId="{10324E41-9766-4653-A614-8DED21B8DFD0}" destId="{B4B5C8C0-99B5-4BDA-B813-3FBFAA2AF08D}" srcOrd="2" destOrd="0" parTransId="{60ADC870-EB5B-489F-85B6-E5AF7E627861}" sibTransId="{0C2A06D9-F733-4C9E-9C90-0B77DA9FD4CE}"/>
    <dgm:cxn modelId="{33212DBE-7459-4594-8D60-155025F5E15F}" type="presOf" srcId="{B4B5C8C0-99B5-4BDA-B813-3FBFAA2AF08D}" destId="{DCA9BA9E-1314-4F4E-9BB4-0782163DA15C}" srcOrd="0" destOrd="0" presId="urn:microsoft.com/office/officeart/2005/8/layout/venn1"/>
    <dgm:cxn modelId="{41D409C2-9081-4073-AE55-0690A129E019}" srcId="{10324E41-9766-4653-A614-8DED21B8DFD0}" destId="{CC441833-ADDE-4881-8DE3-3C329EEF61F0}" srcOrd="0" destOrd="0" parTransId="{7DAC3F2E-697E-46FB-BF98-524C60D4782E}" sibTransId="{0A49845E-C3C6-420E-8F52-295AA2BA0E1C}"/>
    <dgm:cxn modelId="{83DD92C9-F373-4551-A6AE-3C6E3AF0B6F5}" type="presOf" srcId="{A465ADA4-8B9F-4E9C-B03D-3CEFBFC4B544}" destId="{983C5279-7526-4733-9865-F5F16FC4D08F}" srcOrd="1" destOrd="0" presId="urn:microsoft.com/office/officeart/2005/8/layout/venn1"/>
    <dgm:cxn modelId="{574F30DE-B9AC-401F-883F-CAB290CC6B41}" srcId="{10324E41-9766-4653-A614-8DED21B8DFD0}" destId="{A465ADA4-8B9F-4E9C-B03D-3CEFBFC4B544}" srcOrd="1" destOrd="0" parTransId="{CB5D3DA9-1A54-4638-B3C8-683E55228388}" sibTransId="{5C17CC8B-6FA1-4238-8929-CBE72136EA50}"/>
    <dgm:cxn modelId="{2BF2311C-AAF7-494E-9E80-900F103E5D56}" type="presParOf" srcId="{7B94B311-89C1-41FA-A02C-A70C29EF3890}" destId="{458344C9-E7A1-4D29-8ADF-EFC4272606A2}" srcOrd="0" destOrd="0" presId="urn:microsoft.com/office/officeart/2005/8/layout/venn1"/>
    <dgm:cxn modelId="{4C4BE6D4-B1F5-4B5B-A5DB-1D328637B727}" type="presParOf" srcId="{7B94B311-89C1-41FA-A02C-A70C29EF3890}" destId="{D989B511-9CFA-48AD-8297-6DF28F9276F3}" srcOrd="1" destOrd="0" presId="urn:microsoft.com/office/officeart/2005/8/layout/venn1"/>
    <dgm:cxn modelId="{CA107CC2-126B-45C2-8AA8-A1F4DFDDD72F}" type="presParOf" srcId="{7B94B311-89C1-41FA-A02C-A70C29EF3890}" destId="{F9C25379-2C92-4DBE-BF68-304CC8116E98}" srcOrd="2" destOrd="0" presId="urn:microsoft.com/office/officeart/2005/8/layout/venn1"/>
    <dgm:cxn modelId="{BD5061F0-4EF8-4EC2-BA43-EA919E036D4F}" type="presParOf" srcId="{7B94B311-89C1-41FA-A02C-A70C29EF3890}" destId="{983C5279-7526-4733-9865-F5F16FC4D08F}" srcOrd="3" destOrd="0" presId="urn:microsoft.com/office/officeart/2005/8/layout/venn1"/>
    <dgm:cxn modelId="{71B0F732-5614-41F7-B0FA-3D5D8C9CEDB0}" type="presParOf" srcId="{7B94B311-89C1-41FA-A02C-A70C29EF3890}" destId="{DCA9BA9E-1314-4F4E-9BB4-0782163DA15C}" srcOrd="4" destOrd="0" presId="urn:microsoft.com/office/officeart/2005/8/layout/venn1"/>
    <dgm:cxn modelId="{D1855B97-34F0-4DAD-BF94-913D239C39DA}" type="presParOf" srcId="{7B94B311-89C1-41FA-A02C-A70C29EF3890}" destId="{DBF5309E-7C36-4FED-A0BD-F01EACA2CB44}" srcOrd="5" destOrd="0" presId="urn:microsoft.com/office/officeart/2005/8/layout/venn1"/>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6B5897C-833F-4CD0-B719-D30CEE7D087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B4AE4177-8BBE-442A-B7EC-1A5A10AF0267}">
      <dgm:prSet/>
      <dgm:spPr/>
      <dgm:t>
        <a:bodyPr/>
        <a:lstStyle/>
        <a:p>
          <a:pPr rtl="0"/>
          <a:r>
            <a:rPr lang="en-US" dirty="0"/>
            <a:t>WM often fails – exceeds capacity, distracted</a:t>
          </a:r>
          <a:endParaRPr lang="en-GB" dirty="0"/>
        </a:p>
      </dgm:t>
    </dgm:pt>
    <dgm:pt modelId="{B6229ED1-16B7-49BF-9B24-EBE6B09FF68C}" type="parTrans" cxnId="{568EFD5A-2074-4B36-A565-C67A932D1E41}">
      <dgm:prSet/>
      <dgm:spPr/>
      <dgm:t>
        <a:bodyPr/>
        <a:lstStyle/>
        <a:p>
          <a:endParaRPr lang="en-GB"/>
        </a:p>
      </dgm:t>
    </dgm:pt>
    <dgm:pt modelId="{8A1B7632-315B-4215-889C-4005C048FB0D}" type="sibTrans" cxnId="{568EFD5A-2074-4B36-A565-C67A932D1E41}">
      <dgm:prSet/>
      <dgm:spPr/>
      <dgm:t>
        <a:bodyPr/>
        <a:lstStyle/>
        <a:p>
          <a:endParaRPr lang="en-GB"/>
        </a:p>
      </dgm:t>
    </dgm:pt>
    <dgm:pt modelId="{8CC9268B-81C3-4170-8304-09931751C930}" type="pres">
      <dgm:prSet presAssocID="{F6B5897C-833F-4CD0-B719-D30CEE7D087C}" presName="vert0" presStyleCnt="0">
        <dgm:presLayoutVars>
          <dgm:dir/>
          <dgm:animOne val="branch"/>
          <dgm:animLvl val="lvl"/>
        </dgm:presLayoutVars>
      </dgm:prSet>
      <dgm:spPr/>
    </dgm:pt>
    <dgm:pt modelId="{759ABA47-452D-4FCA-A4C7-EF712BEDA723}" type="pres">
      <dgm:prSet presAssocID="{B4AE4177-8BBE-442A-B7EC-1A5A10AF0267}" presName="thickLine" presStyleLbl="alignNode1" presStyleIdx="0" presStyleCnt="1"/>
      <dgm:spPr/>
    </dgm:pt>
    <dgm:pt modelId="{F2A6B1B9-D0D1-4922-82EB-A0AABDBCE2FA}" type="pres">
      <dgm:prSet presAssocID="{B4AE4177-8BBE-442A-B7EC-1A5A10AF0267}" presName="horz1" presStyleCnt="0"/>
      <dgm:spPr/>
    </dgm:pt>
    <dgm:pt modelId="{BA1159D3-A8B6-47D8-9586-83B51808D977}" type="pres">
      <dgm:prSet presAssocID="{B4AE4177-8BBE-442A-B7EC-1A5A10AF0267}" presName="tx1" presStyleLbl="revTx" presStyleIdx="0" presStyleCnt="1"/>
      <dgm:spPr/>
    </dgm:pt>
    <dgm:pt modelId="{778114B8-4C1D-47ED-BBEE-B72035EB87D5}" type="pres">
      <dgm:prSet presAssocID="{B4AE4177-8BBE-442A-B7EC-1A5A10AF0267}" presName="vert1" presStyleCnt="0"/>
      <dgm:spPr/>
    </dgm:pt>
  </dgm:ptLst>
  <dgm:cxnLst>
    <dgm:cxn modelId="{568EFD5A-2074-4B36-A565-C67A932D1E41}" srcId="{F6B5897C-833F-4CD0-B719-D30CEE7D087C}" destId="{B4AE4177-8BBE-442A-B7EC-1A5A10AF0267}" srcOrd="0" destOrd="0" parTransId="{B6229ED1-16B7-49BF-9B24-EBE6B09FF68C}" sibTransId="{8A1B7632-315B-4215-889C-4005C048FB0D}"/>
    <dgm:cxn modelId="{5720139C-BD15-43FD-9BBE-623EC6C1AF3B}" type="presOf" srcId="{B4AE4177-8BBE-442A-B7EC-1A5A10AF0267}" destId="{BA1159D3-A8B6-47D8-9586-83B51808D977}" srcOrd="0" destOrd="0" presId="urn:microsoft.com/office/officeart/2008/layout/LinedList"/>
    <dgm:cxn modelId="{906E7AC3-EF0C-4DFB-9213-1943AEB43E42}" type="presOf" srcId="{F6B5897C-833F-4CD0-B719-D30CEE7D087C}" destId="{8CC9268B-81C3-4170-8304-09931751C930}" srcOrd="0" destOrd="0" presId="urn:microsoft.com/office/officeart/2008/layout/LinedList"/>
    <dgm:cxn modelId="{720DD9EC-2EEC-4780-AE56-AAC3DCC743EE}" type="presParOf" srcId="{8CC9268B-81C3-4170-8304-09931751C930}" destId="{759ABA47-452D-4FCA-A4C7-EF712BEDA723}" srcOrd="0" destOrd="0" presId="urn:microsoft.com/office/officeart/2008/layout/LinedList"/>
    <dgm:cxn modelId="{5732803B-C03B-4D08-B967-4E5F76EE98C2}" type="presParOf" srcId="{8CC9268B-81C3-4170-8304-09931751C930}" destId="{F2A6B1B9-D0D1-4922-82EB-A0AABDBCE2FA}" srcOrd="1" destOrd="0" presId="urn:microsoft.com/office/officeart/2008/layout/LinedList"/>
    <dgm:cxn modelId="{5C2F4EAF-C57F-461A-B678-D184018B13C9}" type="presParOf" srcId="{F2A6B1B9-D0D1-4922-82EB-A0AABDBCE2FA}" destId="{BA1159D3-A8B6-47D8-9586-83B51808D977}" srcOrd="0" destOrd="0" presId="urn:microsoft.com/office/officeart/2008/layout/LinedList"/>
    <dgm:cxn modelId="{CBDDF104-323B-44BC-87EA-FFE18063F9FF}" type="presParOf" srcId="{F2A6B1B9-D0D1-4922-82EB-A0AABDBCE2FA}" destId="{778114B8-4C1D-47ED-BBEE-B72035EB87D5}" srcOrd="1" destOrd="0" presId="urn:microsoft.com/office/officeart/2008/layout/LinedList"/>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ED33A9B-B809-4071-B089-CE60386DC44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E63DF63-41B7-4054-A47F-4808B17F93EC}">
      <dgm:prSet/>
      <dgm:spPr/>
      <dgm:t>
        <a:bodyPr/>
        <a:lstStyle/>
        <a:p>
          <a:pPr rtl="0"/>
          <a:r>
            <a:rPr lang="en-GB">
              <a:solidFill>
                <a:schemeClr val="tx2">
                  <a:lumMod val="10000"/>
                </a:schemeClr>
              </a:solidFill>
            </a:rPr>
            <a:t>Recycles information for immediate recall: Composed of:</a:t>
          </a:r>
        </a:p>
      </dgm:t>
    </dgm:pt>
    <dgm:pt modelId="{508203E2-8713-4760-8D63-8D91D7326BA3}" type="parTrans" cxnId="{E780D9CC-13C0-4695-98BE-0B68965EE794}">
      <dgm:prSet/>
      <dgm:spPr/>
      <dgm:t>
        <a:bodyPr/>
        <a:lstStyle/>
        <a:p>
          <a:endParaRPr lang="en-US">
            <a:solidFill>
              <a:schemeClr val="tx2">
                <a:lumMod val="10000"/>
              </a:schemeClr>
            </a:solidFill>
          </a:endParaRPr>
        </a:p>
      </dgm:t>
    </dgm:pt>
    <dgm:pt modelId="{787CD26B-8FF5-45B5-9BCD-EEE9DB3442A8}" type="sibTrans" cxnId="{E780D9CC-13C0-4695-98BE-0B68965EE794}">
      <dgm:prSet/>
      <dgm:spPr/>
      <dgm:t>
        <a:bodyPr/>
        <a:lstStyle/>
        <a:p>
          <a:endParaRPr lang="en-US">
            <a:solidFill>
              <a:schemeClr val="tx2">
                <a:lumMod val="10000"/>
              </a:schemeClr>
            </a:solidFill>
          </a:endParaRPr>
        </a:p>
      </dgm:t>
    </dgm:pt>
    <dgm:pt modelId="{1A27DB86-A222-4F11-B3D0-CC46E76FF212}">
      <dgm:prSet/>
      <dgm:spPr/>
      <dgm:t>
        <a:bodyPr/>
        <a:lstStyle/>
        <a:p>
          <a:pPr rtl="0"/>
          <a:r>
            <a:rPr lang="en-GB">
              <a:solidFill>
                <a:schemeClr val="tx2">
                  <a:lumMod val="10000"/>
                </a:schemeClr>
              </a:solidFill>
            </a:rPr>
            <a:t>1. </a:t>
          </a:r>
          <a:r>
            <a:rPr lang="en-GB" b="1">
              <a:solidFill>
                <a:schemeClr val="tx2">
                  <a:lumMod val="10000"/>
                </a:schemeClr>
              </a:solidFill>
            </a:rPr>
            <a:t>Phonological store</a:t>
          </a:r>
          <a:r>
            <a:rPr lang="en-GB">
              <a:solidFill>
                <a:schemeClr val="tx2">
                  <a:lumMod val="10000"/>
                </a:schemeClr>
              </a:solidFill>
            </a:rPr>
            <a:t>:  (inner ear) Memory store</a:t>
          </a:r>
        </a:p>
      </dgm:t>
    </dgm:pt>
    <dgm:pt modelId="{927A1FB4-D0F7-43D7-B6E3-EA4C3AC3109D}" type="parTrans" cxnId="{D6B7D29B-92AC-482B-B0CD-C217252C4A56}">
      <dgm:prSet/>
      <dgm:spPr/>
      <dgm:t>
        <a:bodyPr/>
        <a:lstStyle/>
        <a:p>
          <a:endParaRPr lang="en-US">
            <a:solidFill>
              <a:schemeClr val="tx2">
                <a:lumMod val="10000"/>
              </a:schemeClr>
            </a:solidFill>
          </a:endParaRPr>
        </a:p>
      </dgm:t>
    </dgm:pt>
    <dgm:pt modelId="{6539FCEB-2F37-432D-A579-AA789210A59F}" type="sibTrans" cxnId="{D6B7D29B-92AC-482B-B0CD-C217252C4A56}">
      <dgm:prSet/>
      <dgm:spPr/>
      <dgm:t>
        <a:bodyPr/>
        <a:lstStyle/>
        <a:p>
          <a:endParaRPr lang="en-US">
            <a:solidFill>
              <a:schemeClr val="tx2">
                <a:lumMod val="10000"/>
              </a:schemeClr>
            </a:solidFill>
          </a:endParaRPr>
        </a:p>
      </dgm:t>
    </dgm:pt>
    <dgm:pt modelId="{890EDF95-8E8C-4312-844B-8513793F5361}">
      <dgm:prSet/>
      <dgm:spPr/>
      <dgm:t>
        <a:bodyPr/>
        <a:lstStyle/>
        <a:p>
          <a:pPr rtl="0"/>
          <a:r>
            <a:rPr lang="en-GB">
              <a:solidFill>
                <a:schemeClr val="tx2">
                  <a:lumMod val="10000"/>
                </a:schemeClr>
              </a:solidFill>
            </a:rPr>
            <a:t>-Retains speech-based info. for 2 sec.</a:t>
          </a:r>
        </a:p>
      </dgm:t>
    </dgm:pt>
    <dgm:pt modelId="{FCE9A2CD-C841-47B1-B556-B4B57023A647}" type="parTrans" cxnId="{CBFEA875-A590-47C5-A237-3CA1C5463BD1}">
      <dgm:prSet/>
      <dgm:spPr/>
      <dgm:t>
        <a:bodyPr/>
        <a:lstStyle/>
        <a:p>
          <a:endParaRPr lang="en-US">
            <a:solidFill>
              <a:schemeClr val="tx2">
                <a:lumMod val="10000"/>
              </a:schemeClr>
            </a:solidFill>
          </a:endParaRPr>
        </a:p>
      </dgm:t>
    </dgm:pt>
    <dgm:pt modelId="{FD1D5B0E-0083-4086-8EB4-25BD5DE5486E}" type="sibTrans" cxnId="{CBFEA875-A590-47C5-A237-3CA1C5463BD1}">
      <dgm:prSet/>
      <dgm:spPr/>
      <dgm:t>
        <a:bodyPr/>
        <a:lstStyle/>
        <a:p>
          <a:endParaRPr lang="en-US">
            <a:solidFill>
              <a:schemeClr val="tx2">
                <a:lumMod val="10000"/>
              </a:schemeClr>
            </a:solidFill>
          </a:endParaRPr>
        </a:p>
      </dgm:t>
    </dgm:pt>
    <dgm:pt modelId="{3267377C-4DAA-4689-B544-59FA7ABC03F9}">
      <dgm:prSet/>
      <dgm:spPr/>
      <dgm:t>
        <a:bodyPr/>
        <a:lstStyle/>
        <a:p>
          <a:pPr rtl="0"/>
          <a:r>
            <a:rPr lang="en-GB">
              <a:solidFill>
                <a:schemeClr val="tx2">
                  <a:lumMod val="10000"/>
                </a:schemeClr>
              </a:solidFill>
            </a:rPr>
            <a:t>-If info. not rehearsed, fades away</a:t>
          </a:r>
        </a:p>
      </dgm:t>
    </dgm:pt>
    <dgm:pt modelId="{7C60BDDF-4C08-4C78-B611-145C1ECB98A8}" type="parTrans" cxnId="{528F61CE-8082-469E-8CF9-246F27B90A2E}">
      <dgm:prSet/>
      <dgm:spPr/>
      <dgm:t>
        <a:bodyPr/>
        <a:lstStyle/>
        <a:p>
          <a:endParaRPr lang="en-US">
            <a:solidFill>
              <a:schemeClr val="tx2">
                <a:lumMod val="10000"/>
              </a:schemeClr>
            </a:solidFill>
          </a:endParaRPr>
        </a:p>
      </dgm:t>
    </dgm:pt>
    <dgm:pt modelId="{30C6727D-AD69-4A69-8801-77D4B001BBD4}" type="sibTrans" cxnId="{528F61CE-8082-469E-8CF9-246F27B90A2E}">
      <dgm:prSet/>
      <dgm:spPr/>
      <dgm:t>
        <a:bodyPr/>
        <a:lstStyle/>
        <a:p>
          <a:endParaRPr lang="en-US">
            <a:solidFill>
              <a:schemeClr val="tx2">
                <a:lumMod val="10000"/>
              </a:schemeClr>
            </a:solidFill>
          </a:endParaRPr>
        </a:p>
      </dgm:t>
    </dgm:pt>
    <dgm:pt modelId="{E404A6B2-F914-444B-9DAB-15699B8F391E}">
      <dgm:prSet/>
      <dgm:spPr/>
      <dgm:t>
        <a:bodyPr/>
        <a:lstStyle/>
        <a:p>
          <a:pPr rtl="0"/>
          <a:r>
            <a:rPr lang="en-GB">
              <a:solidFill>
                <a:schemeClr val="tx2">
                  <a:lumMod val="10000"/>
                </a:schemeClr>
              </a:solidFill>
            </a:rPr>
            <a:t>2. </a:t>
          </a:r>
          <a:r>
            <a:rPr lang="en-GB" b="1">
              <a:solidFill>
                <a:schemeClr val="tx2">
                  <a:lumMod val="10000"/>
                </a:schemeClr>
              </a:solidFill>
            </a:rPr>
            <a:t>Articulatory Control Process</a:t>
          </a:r>
          <a:r>
            <a:rPr lang="en-GB">
              <a:solidFill>
                <a:schemeClr val="tx2">
                  <a:lumMod val="10000"/>
                </a:schemeClr>
              </a:solidFill>
            </a:rPr>
            <a:t>: (inner voice) Controls   </a:t>
          </a:r>
        </a:p>
      </dgm:t>
    </dgm:pt>
    <dgm:pt modelId="{B84D5C63-61D6-4D1B-A8A6-C1801774D3B4}" type="parTrans" cxnId="{284583FA-0BCB-4D1A-9980-E2361C976E54}">
      <dgm:prSet/>
      <dgm:spPr/>
      <dgm:t>
        <a:bodyPr/>
        <a:lstStyle/>
        <a:p>
          <a:endParaRPr lang="en-US">
            <a:solidFill>
              <a:schemeClr val="tx2">
                <a:lumMod val="10000"/>
              </a:schemeClr>
            </a:solidFill>
          </a:endParaRPr>
        </a:p>
      </dgm:t>
    </dgm:pt>
    <dgm:pt modelId="{593AA1A3-DEC4-4DDB-93DC-C775A4A80C5C}" type="sibTrans" cxnId="{284583FA-0BCB-4D1A-9980-E2361C976E54}">
      <dgm:prSet/>
      <dgm:spPr/>
      <dgm:t>
        <a:bodyPr/>
        <a:lstStyle/>
        <a:p>
          <a:endParaRPr lang="en-US">
            <a:solidFill>
              <a:schemeClr val="tx2">
                <a:lumMod val="10000"/>
              </a:schemeClr>
            </a:solidFill>
          </a:endParaRPr>
        </a:p>
      </dgm:t>
    </dgm:pt>
    <dgm:pt modelId="{0DFAEF44-5ECF-4533-B75C-6BBEA6BBB24A}">
      <dgm:prSet/>
      <dgm:spPr/>
      <dgm:t>
        <a:bodyPr/>
        <a:lstStyle/>
        <a:p>
          <a:pPr rtl="0"/>
          <a:r>
            <a:rPr lang="en-GB">
              <a:solidFill>
                <a:schemeClr val="tx2">
                  <a:lumMod val="10000"/>
                </a:schemeClr>
              </a:solidFill>
            </a:rPr>
            <a:t>sub-vocal rehearsal</a:t>
          </a:r>
        </a:p>
      </dgm:t>
    </dgm:pt>
    <dgm:pt modelId="{F8913639-50BD-4894-B678-9DEF8EB25E4E}" type="parTrans" cxnId="{E3094436-587A-4A54-9E93-8152840D4F78}">
      <dgm:prSet/>
      <dgm:spPr/>
      <dgm:t>
        <a:bodyPr/>
        <a:lstStyle/>
        <a:p>
          <a:endParaRPr lang="en-US">
            <a:solidFill>
              <a:schemeClr val="tx2">
                <a:lumMod val="10000"/>
              </a:schemeClr>
            </a:solidFill>
          </a:endParaRPr>
        </a:p>
      </dgm:t>
    </dgm:pt>
    <dgm:pt modelId="{8270C4FF-D1E0-4BBE-9D23-4EED0402209E}" type="sibTrans" cxnId="{E3094436-587A-4A54-9E93-8152840D4F78}">
      <dgm:prSet/>
      <dgm:spPr/>
      <dgm:t>
        <a:bodyPr/>
        <a:lstStyle/>
        <a:p>
          <a:endParaRPr lang="en-US">
            <a:solidFill>
              <a:schemeClr val="tx2">
                <a:lumMod val="10000"/>
              </a:schemeClr>
            </a:solidFill>
          </a:endParaRPr>
        </a:p>
      </dgm:t>
    </dgm:pt>
    <dgm:pt modelId="{500CDE07-B1B6-4890-B8B2-246B68290345}">
      <dgm:prSet/>
      <dgm:spPr/>
      <dgm:t>
        <a:bodyPr/>
        <a:lstStyle/>
        <a:p>
          <a:pPr rtl="0"/>
          <a:r>
            <a:rPr lang="en-GB">
              <a:solidFill>
                <a:schemeClr val="tx2">
                  <a:lumMod val="10000"/>
                </a:schemeClr>
              </a:solidFill>
            </a:rPr>
            <a:t>-Translates visual info into speech-based code &amp; deposits it in the phonological store.</a:t>
          </a:r>
        </a:p>
      </dgm:t>
    </dgm:pt>
    <dgm:pt modelId="{34D85EA7-CC5D-486E-90C4-E0665E181C2C}" type="parTrans" cxnId="{0A1272B6-6909-4BAA-9539-6AC1C118AD2B}">
      <dgm:prSet/>
      <dgm:spPr/>
      <dgm:t>
        <a:bodyPr/>
        <a:lstStyle/>
        <a:p>
          <a:endParaRPr lang="en-US">
            <a:solidFill>
              <a:schemeClr val="tx2">
                <a:lumMod val="10000"/>
              </a:schemeClr>
            </a:solidFill>
          </a:endParaRPr>
        </a:p>
      </dgm:t>
    </dgm:pt>
    <dgm:pt modelId="{5ABE2DCA-40F3-485A-A4B0-A6E11D0FFB86}" type="sibTrans" cxnId="{0A1272B6-6909-4BAA-9539-6AC1C118AD2B}">
      <dgm:prSet/>
      <dgm:spPr/>
      <dgm:t>
        <a:bodyPr/>
        <a:lstStyle/>
        <a:p>
          <a:endParaRPr lang="en-US">
            <a:solidFill>
              <a:schemeClr val="tx2">
                <a:lumMod val="10000"/>
              </a:schemeClr>
            </a:solidFill>
          </a:endParaRPr>
        </a:p>
      </dgm:t>
    </dgm:pt>
    <dgm:pt modelId="{DA0FA014-C052-43BC-97A5-CF1C05B05598}" type="pres">
      <dgm:prSet presAssocID="{3ED33A9B-B809-4071-B089-CE60386DC44E}" presName="vert0" presStyleCnt="0">
        <dgm:presLayoutVars>
          <dgm:dir/>
          <dgm:animOne val="branch"/>
          <dgm:animLvl val="lvl"/>
        </dgm:presLayoutVars>
      </dgm:prSet>
      <dgm:spPr/>
    </dgm:pt>
    <dgm:pt modelId="{21A3EFAF-C8DD-4C1E-A36A-B188D9A5900B}" type="pres">
      <dgm:prSet presAssocID="{EE63DF63-41B7-4054-A47F-4808B17F93EC}" presName="thickLine" presStyleLbl="alignNode1" presStyleIdx="0" presStyleCnt="7"/>
      <dgm:spPr/>
    </dgm:pt>
    <dgm:pt modelId="{FA93B3F6-7DE2-4FDC-8543-EEFDE2CBBED5}" type="pres">
      <dgm:prSet presAssocID="{EE63DF63-41B7-4054-A47F-4808B17F93EC}" presName="horz1" presStyleCnt="0"/>
      <dgm:spPr/>
    </dgm:pt>
    <dgm:pt modelId="{667532BE-A310-40EB-8733-975437D1C82C}" type="pres">
      <dgm:prSet presAssocID="{EE63DF63-41B7-4054-A47F-4808B17F93EC}" presName="tx1" presStyleLbl="revTx" presStyleIdx="0" presStyleCnt="7"/>
      <dgm:spPr/>
    </dgm:pt>
    <dgm:pt modelId="{D3F3110C-2154-4766-A5BC-7C40C6B6473E}" type="pres">
      <dgm:prSet presAssocID="{EE63DF63-41B7-4054-A47F-4808B17F93EC}" presName="vert1" presStyleCnt="0"/>
      <dgm:spPr/>
    </dgm:pt>
    <dgm:pt modelId="{D8792B21-E2A0-47A7-8C1A-9C51325B194F}" type="pres">
      <dgm:prSet presAssocID="{1A27DB86-A222-4F11-B3D0-CC46E76FF212}" presName="thickLine" presStyleLbl="alignNode1" presStyleIdx="1" presStyleCnt="7"/>
      <dgm:spPr/>
    </dgm:pt>
    <dgm:pt modelId="{F1A5EA85-3C51-4100-8AFC-1485E03D7228}" type="pres">
      <dgm:prSet presAssocID="{1A27DB86-A222-4F11-B3D0-CC46E76FF212}" presName="horz1" presStyleCnt="0"/>
      <dgm:spPr/>
    </dgm:pt>
    <dgm:pt modelId="{4F00DBAF-EC84-429D-9C44-CE8B1D0F1CB9}" type="pres">
      <dgm:prSet presAssocID="{1A27DB86-A222-4F11-B3D0-CC46E76FF212}" presName="tx1" presStyleLbl="revTx" presStyleIdx="1" presStyleCnt="7"/>
      <dgm:spPr/>
    </dgm:pt>
    <dgm:pt modelId="{10D763BF-FDB8-4385-A9A2-35C79688F062}" type="pres">
      <dgm:prSet presAssocID="{1A27DB86-A222-4F11-B3D0-CC46E76FF212}" presName="vert1" presStyleCnt="0"/>
      <dgm:spPr/>
    </dgm:pt>
    <dgm:pt modelId="{332E9172-A5CC-4004-A420-70A923E9CD7A}" type="pres">
      <dgm:prSet presAssocID="{890EDF95-8E8C-4312-844B-8513793F5361}" presName="thickLine" presStyleLbl="alignNode1" presStyleIdx="2" presStyleCnt="7"/>
      <dgm:spPr/>
    </dgm:pt>
    <dgm:pt modelId="{6D4ACEA7-3433-457E-8BA6-32C16736D641}" type="pres">
      <dgm:prSet presAssocID="{890EDF95-8E8C-4312-844B-8513793F5361}" presName="horz1" presStyleCnt="0"/>
      <dgm:spPr/>
    </dgm:pt>
    <dgm:pt modelId="{D08113CE-A992-4553-8231-6003D6398BEA}" type="pres">
      <dgm:prSet presAssocID="{890EDF95-8E8C-4312-844B-8513793F5361}" presName="tx1" presStyleLbl="revTx" presStyleIdx="2" presStyleCnt="7"/>
      <dgm:spPr/>
    </dgm:pt>
    <dgm:pt modelId="{DD4F829B-225D-4F05-A3D9-CA584B6EB381}" type="pres">
      <dgm:prSet presAssocID="{890EDF95-8E8C-4312-844B-8513793F5361}" presName="vert1" presStyleCnt="0"/>
      <dgm:spPr/>
    </dgm:pt>
    <dgm:pt modelId="{183400C0-CA6D-4A46-ACA7-91642B846836}" type="pres">
      <dgm:prSet presAssocID="{3267377C-4DAA-4689-B544-59FA7ABC03F9}" presName="thickLine" presStyleLbl="alignNode1" presStyleIdx="3" presStyleCnt="7"/>
      <dgm:spPr/>
    </dgm:pt>
    <dgm:pt modelId="{870AEE01-E8CD-4D4D-A2EF-D06CACA815D1}" type="pres">
      <dgm:prSet presAssocID="{3267377C-4DAA-4689-B544-59FA7ABC03F9}" presName="horz1" presStyleCnt="0"/>
      <dgm:spPr/>
    </dgm:pt>
    <dgm:pt modelId="{CA046021-EC5C-4E0F-8B70-40F44D71BEE8}" type="pres">
      <dgm:prSet presAssocID="{3267377C-4DAA-4689-B544-59FA7ABC03F9}" presName="tx1" presStyleLbl="revTx" presStyleIdx="3" presStyleCnt="7"/>
      <dgm:spPr/>
    </dgm:pt>
    <dgm:pt modelId="{3A3BD49A-581A-4F52-AA07-1BDF1EAC0C3D}" type="pres">
      <dgm:prSet presAssocID="{3267377C-4DAA-4689-B544-59FA7ABC03F9}" presName="vert1" presStyleCnt="0"/>
      <dgm:spPr/>
    </dgm:pt>
    <dgm:pt modelId="{EF2EB639-07AB-43C9-9C34-6ACF499DBF94}" type="pres">
      <dgm:prSet presAssocID="{E404A6B2-F914-444B-9DAB-15699B8F391E}" presName="thickLine" presStyleLbl="alignNode1" presStyleIdx="4" presStyleCnt="7"/>
      <dgm:spPr/>
    </dgm:pt>
    <dgm:pt modelId="{94E14BE7-223F-45EE-AF88-5E0114874CBB}" type="pres">
      <dgm:prSet presAssocID="{E404A6B2-F914-444B-9DAB-15699B8F391E}" presName="horz1" presStyleCnt="0"/>
      <dgm:spPr/>
    </dgm:pt>
    <dgm:pt modelId="{D43EF8B7-D5FE-4B4F-BC48-EBC8DDEDDD24}" type="pres">
      <dgm:prSet presAssocID="{E404A6B2-F914-444B-9DAB-15699B8F391E}" presName="tx1" presStyleLbl="revTx" presStyleIdx="4" presStyleCnt="7"/>
      <dgm:spPr/>
    </dgm:pt>
    <dgm:pt modelId="{E93D6A8F-536F-4A1D-88D7-368367190AE0}" type="pres">
      <dgm:prSet presAssocID="{E404A6B2-F914-444B-9DAB-15699B8F391E}" presName="vert1" presStyleCnt="0"/>
      <dgm:spPr/>
    </dgm:pt>
    <dgm:pt modelId="{CA6F8C14-9250-40B2-ACE0-53F67DDD8658}" type="pres">
      <dgm:prSet presAssocID="{0DFAEF44-5ECF-4533-B75C-6BBEA6BBB24A}" presName="thickLine" presStyleLbl="alignNode1" presStyleIdx="5" presStyleCnt="7"/>
      <dgm:spPr/>
    </dgm:pt>
    <dgm:pt modelId="{4303BE13-FA2E-4586-A1CC-FC8D0E28DE38}" type="pres">
      <dgm:prSet presAssocID="{0DFAEF44-5ECF-4533-B75C-6BBEA6BBB24A}" presName="horz1" presStyleCnt="0"/>
      <dgm:spPr/>
    </dgm:pt>
    <dgm:pt modelId="{0E8D0E71-7450-4A6D-AD11-27AE5E0F78D4}" type="pres">
      <dgm:prSet presAssocID="{0DFAEF44-5ECF-4533-B75C-6BBEA6BBB24A}" presName="tx1" presStyleLbl="revTx" presStyleIdx="5" presStyleCnt="7"/>
      <dgm:spPr/>
    </dgm:pt>
    <dgm:pt modelId="{4F477360-8944-45FA-95B4-E2090C9A0FFD}" type="pres">
      <dgm:prSet presAssocID="{0DFAEF44-5ECF-4533-B75C-6BBEA6BBB24A}" presName="vert1" presStyleCnt="0"/>
      <dgm:spPr/>
    </dgm:pt>
    <dgm:pt modelId="{BC7F0A2B-1D62-43BA-A860-E0B2CCA619D0}" type="pres">
      <dgm:prSet presAssocID="{500CDE07-B1B6-4890-B8B2-246B68290345}" presName="thickLine" presStyleLbl="alignNode1" presStyleIdx="6" presStyleCnt="7"/>
      <dgm:spPr/>
    </dgm:pt>
    <dgm:pt modelId="{BF041F9D-19D5-4852-A30E-2684996F6BB4}" type="pres">
      <dgm:prSet presAssocID="{500CDE07-B1B6-4890-B8B2-246B68290345}" presName="horz1" presStyleCnt="0"/>
      <dgm:spPr/>
    </dgm:pt>
    <dgm:pt modelId="{C186BB44-DE08-48B9-9EAF-10C04F738314}" type="pres">
      <dgm:prSet presAssocID="{500CDE07-B1B6-4890-B8B2-246B68290345}" presName="tx1" presStyleLbl="revTx" presStyleIdx="6" presStyleCnt="7"/>
      <dgm:spPr/>
    </dgm:pt>
    <dgm:pt modelId="{191C6D3B-F1AB-462F-8B95-8D0A1701F9C0}" type="pres">
      <dgm:prSet presAssocID="{500CDE07-B1B6-4890-B8B2-246B68290345}" presName="vert1" presStyleCnt="0"/>
      <dgm:spPr/>
    </dgm:pt>
  </dgm:ptLst>
  <dgm:cxnLst>
    <dgm:cxn modelId="{50FF710D-D360-4D3A-A4E2-418FB8321448}" type="presOf" srcId="{0DFAEF44-5ECF-4533-B75C-6BBEA6BBB24A}" destId="{0E8D0E71-7450-4A6D-AD11-27AE5E0F78D4}" srcOrd="0" destOrd="0" presId="urn:microsoft.com/office/officeart/2008/layout/LinedList"/>
    <dgm:cxn modelId="{E3094436-587A-4A54-9E93-8152840D4F78}" srcId="{3ED33A9B-B809-4071-B089-CE60386DC44E}" destId="{0DFAEF44-5ECF-4533-B75C-6BBEA6BBB24A}" srcOrd="5" destOrd="0" parTransId="{F8913639-50BD-4894-B678-9DEF8EB25E4E}" sibTransId="{8270C4FF-D1E0-4BBE-9D23-4EED0402209E}"/>
    <dgm:cxn modelId="{E552B443-6FFF-42D5-A62F-718DAE773A14}" type="presOf" srcId="{EE63DF63-41B7-4054-A47F-4808B17F93EC}" destId="{667532BE-A310-40EB-8733-975437D1C82C}" srcOrd="0" destOrd="0" presId="urn:microsoft.com/office/officeart/2008/layout/LinedList"/>
    <dgm:cxn modelId="{521A7474-BFA5-4ABB-A84B-7C48ED453074}" type="presOf" srcId="{500CDE07-B1B6-4890-B8B2-246B68290345}" destId="{C186BB44-DE08-48B9-9EAF-10C04F738314}" srcOrd="0" destOrd="0" presId="urn:microsoft.com/office/officeart/2008/layout/LinedList"/>
    <dgm:cxn modelId="{CBFEA875-A590-47C5-A237-3CA1C5463BD1}" srcId="{3ED33A9B-B809-4071-B089-CE60386DC44E}" destId="{890EDF95-8E8C-4312-844B-8513793F5361}" srcOrd="2" destOrd="0" parTransId="{FCE9A2CD-C841-47B1-B556-B4B57023A647}" sibTransId="{FD1D5B0E-0083-4086-8EB4-25BD5DE5486E}"/>
    <dgm:cxn modelId="{3E51A490-AC08-4598-AFFB-9946F2131A93}" type="presOf" srcId="{1A27DB86-A222-4F11-B3D0-CC46E76FF212}" destId="{4F00DBAF-EC84-429D-9C44-CE8B1D0F1CB9}" srcOrd="0" destOrd="0" presId="urn:microsoft.com/office/officeart/2008/layout/LinedList"/>
    <dgm:cxn modelId="{D6B7D29B-92AC-482B-B0CD-C217252C4A56}" srcId="{3ED33A9B-B809-4071-B089-CE60386DC44E}" destId="{1A27DB86-A222-4F11-B3D0-CC46E76FF212}" srcOrd="1" destOrd="0" parTransId="{927A1FB4-D0F7-43D7-B6E3-EA4C3AC3109D}" sibTransId="{6539FCEB-2F37-432D-A579-AA789210A59F}"/>
    <dgm:cxn modelId="{840377AB-F702-4678-BE0D-5DC8465E49B1}" type="presOf" srcId="{3ED33A9B-B809-4071-B089-CE60386DC44E}" destId="{DA0FA014-C052-43BC-97A5-CF1C05B05598}" srcOrd="0" destOrd="0" presId="urn:microsoft.com/office/officeart/2008/layout/LinedList"/>
    <dgm:cxn modelId="{0A1272B6-6909-4BAA-9539-6AC1C118AD2B}" srcId="{3ED33A9B-B809-4071-B089-CE60386DC44E}" destId="{500CDE07-B1B6-4890-B8B2-246B68290345}" srcOrd="6" destOrd="0" parTransId="{34D85EA7-CC5D-486E-90C4-E0665E181C2C}" sibTransId="{5ABE2DCA-40F3-485A-A4B0-A6E11D0FFB86}"/>
    <dgm:cxn modelId="{E780D9CC-13C0-4695-98BE-0B68965EE794}" srcId="{3ED33A9B-B809-4071-B089-CE60386DC44E}" destId="{EE63DF63-41B7-4054-A47F-4808B17F93EC}" srcOrd="0" destOrd="0" parTransId="{508203E2-8713-4760-8D63-8D91D7326BA3}" sibTransId="{787CD26B-8FF5-45B5-9BCD-EEE9DB3442A8}"/>
    <dgm:cxn modelId="{D9AD06CE-7983-4930-BC5A-5C03E15AE8B7}" type="presOf" srcId="{3267377C-4DAA-4689-B544-59FA7ABC03F9}" destId="{CA046021-EC5C-4E0F-8B70-40F44D71BEE8}" srcOrd="0" destOrd="0" presId="urn:microsoft.com/office/officeart/2008/layout/LinedList"/>
    <dgm:cxn modelId="{528F61CE-8082-469E-8CF9-246F27B90A2E}" srcId="{3ED33A9B-B809-4071-B089-CE60386DC44E}" destId="{3267377C-4DAA-4689-B544-59FA7ABC03F9}" srcOrd="3" destOrd="0" parTransId="{7C60BDDF-4C08-4C78-B611-145C1ECB98A8}" sibTransId="{30C6727D-AD69-4A69-8801-77D4B001BBD4}"/>
    <dgm:cxn modelId="{0C231ACF-1165-40A1-85EB-CDA15464F2E8}" type="presOf" srcId="{E404A6B2-F914-444B-9DAB-15699B8F391E}" destId="{D43EF8B7-D5FE-4B4F-BC48-EBC8DDEDDD24}" srcOrd="0" destOrd="0" presId="urn:microsoft.com/office/officeart/2008/layout/LinedList"/>
    <dgm:cxn modelId="{D1ACD8EB-8AF3-4E36-9BD9-792D2ACA8246}" type="presOf" srcId="{890EDF95-8E8C-4312-844B-8513793F5361}" destId="{D08113CE-A992-4553-8231-6003D6398BEA}" srcOrd="0" destOrd="0" presId="urn:microsoft.com/office/officeart/2008/layout/LinedList"/>
    <dgm:cxn modelId="{284583FA-0BCB-4D1A-9980-E2361C976E54}" srcId="{3ED33A9B-B809-4071-B089-CE60386DC44E}" destId="{E404A6B2-F914-444B-9DAB-15699B8F391E}" srcOrd="4" destOrd="0" parTransId="{B84D5C63-61D6-4D1B-A8A6-C1801774D3B4}" sibTransId="{593AA1A3-DEC4-4DDB-93DC-C775A4A80C5C}"/>
    <dgm:cxn modelId="{F153364B-CC57-4DE0-98D6-324738A77200}" type="presParOf" srcId="{DA0FA014-C052-43BC-97A5-CF1C05B05598}" destId="{21A3EFAF-C8DD-4C1E-A36A-B188D9A5900B}" srcOrd="0" destOrd="0" presId="urn:microsoft.com/office/officeart/2008/layout/LinedList"/>
    <dgm:cxn modelId="{CF4FCD70-7B85-4C59-AF6E-2008034F6852}" type="presParOf" srcId="{DA0FA014-C052-43BC-97A5-CF1C05B05598}" destId="{FA93B3F6-7DE2-4FDC-8543-EEFDE2CBBED5}" srcOrd="1" destOrd="0" presId="urn:microsoft.com/office/officeart/2008/layout/LinedList"/>
    <dgm:cxn modelId="{33B8723B-9CD3-450D-A1B2-A5BCC4E36DDB}" type="presParOf" srcId="{FA93B3F6-7DE2-4FDC-8543-EEFDE2CBBED5}" destId="{667532BE-A310-40EB-8733-975437D1C82C}" srcOrd="0" destOrd="0" presId="urn:microsoft.com/office/officeart/2008/layout/LinedList"/>
    <dgm:cxn modelId="{53AC9DAB-9311-4900-A7EF-948494ADFB9E}" type="presParOf" srcId="{FA93B3F6-7DE2-4FDC-8543-EEFDE2CBBED5}" destId="{D3F3110C-2154-4766-A5BC-7C40C6B6473E}" srcOrd="1" destOrd="0" presId="urn:microsoft.com/office/officeart/2008/layout/LinedList"/>
    <dgm:cxn modelId="{E80CD3BC-A371-43C5-BF4F-1858F1218318}" type="presParOf" srcId="{DA0FA014-C052-43BC-97A5-CF1C05B05598}" destId="{D8792B21-E2A0-47A7-8C1A-9C51325B194F}" srcOrd="2" destOrd="0" presId="urn:microsoft.com/office/officeart/2008/layout/LinedList"/>
    <dgm:cxn modelId="{0AD1DF9E-1FA7-4F1D-BC97-11C7945805A0}" type="presParOf" srcId="{DA0FA014-C052-43BC-97A5-CF1C05B05598}" destId="{F1A5EA85-3C51-4100-8AFC-1485E03D7228}" srcOrd="3" destOrd="0" presId="urn:microsoft.com/office/officeart/2008/layout/LinedList"/>
    <dgm:cxn modelId="{38AFA105-B5C0-4868-A0DD-3C21BDA68970}" type="presParOf" srcId="{F1A5EA85-3C51-4100-8AFC-1485E03D7228}" destId="{4F00DBAF-EC84-429D-9C44-CE8B1D0F1CB9}" srcOrd="0" destOrd="0" presId="urn:microsoft.com/office/officeart/2008/layout/LinedList"/>
    <dgm:cxn modelId="{0C0AE460-814A-43B3-ADBA-E08B2F8EE6DB}" type="presParOf" srcId="{F1A5EA85-3C51-4100-8AFC-1485E03D7228}" destId="{10D763BF-FDB8-4385-A9A2-35C79688F062}" srcOrd="1" destOrd="0" presId="urn:microsoft.com/office/officeart/2008/layout/LinedList"/>
    <dgm:cxn modelId="{F591600D-A65D-41E3-93F9-E4E5619E31F6}" type="presParOf" srcId="{DA0FA014-C052-43BC-97A5-CF1C05B05598}" destId="{332E9172-A5CC-4004-A420-70A923E9CD7A}" srcOrd="4" destOrd="0" presId="urn:microsoft.com/office/officeart/2008/layout/LinedList"/>
    <dgm:cxn modelId="{3EE69F4A-30AA-47D4-A857-8D671C916BDD}" type="presParOf" srcId="{DA0FA014-C052-43BC-97A5-CF1C05B05598}" destId="{6D4ACEA7-3433-457E-8BA6-32C16736D641}" srcOrd="5" destOrd="0" presId="urn:microsoft.com/office/officeart/2008/layout/LinedList"/>
    <dgm:cxn modelId="{3C60380C-98AF-4A93-93EA-C15300CC7AA7}" type="presParOf" srcId="{6D4ACEA7-3433-457E-8BA6-32C16736D641}" destId="{D08113CE-A992-4553-8231-6003D6398BEA}" srcOrd="0" destOrd="0" presId="urn:microsoft.com/office/officeart/2008/layout/LinedList"/>
    <dgm:cxn modelId="{B393E505-4332-449F-AB44-A1405C8B9116}" type="presParOf" srcId="{6D4ACEA7-3433-457E-8BA6-32C16736D641}" destId="{DD4F829B-225D-4F05-A3D9-CA584B6EB381}" srcOrd="1" destOrd="0" presId="urn:microsoft.com/office/officeart/2008/layout/LinedList"/>
    <dgm:cxn modelId="{2BB1DCCF-5F50-49A9-A38F-EF5EDF78ADEB}" type="presParOf" srcId="{DA0FA014-C052-43BC-97A5-CF1C05B05598}" destId="{183400C0-CA6D-4A46-ACA7-91642B846836}" srcOrd="6" destOrd="0" presId="urn:microsoft.com/office/officeart/2008/layout/LinedList"/>
    <dgm:cxn modelId="{FCCEC6A2-330F-4E52-9D8E-9B6C5BB03878}" type="presParOf" srcId="{DA0FA014-C052-43BC-97A5-CF1C05B05598}" destId="{870AEE01-E8CD-4D4D-A2EF-D06CACA815D1}" srcOrd="7" destOrd="0" presId="urn:microsoft.com/office/officeart/2008/layout/LinedList"/>
    <dgm:cxn modelId="{5925BCC3-56B2-46F7-9D50-9B2A2EDC0E79}" type="presParOf" srcId="{870AEE01-E8CD-4D4D-A2EF-D06CACA815D1}" destId="{CA046021-EC5C-4E0F-8B70-40F44D71BEE8}" srcOrd="0" destOrd="0" presId="urn:microsoft.com/office/officeart/2008/layout/LinedList"/>
    <dgm:cxn modelId="{FC5ABBAD-BBA6-4AB0-BD97-8959EB225751}" type="presParOf" srcId="{870AEE01-E8CD-4D4D-A2EF-D06CACA815D1}" destId="{3A3BD49A-581A-4F52-AA07-1BDF1EAC0C3D}" srcOrd="1" destOrd="0" presId="urn:microsoft.com/office/officeart/2008/layout/LinedList"/>
    <dgm:cxn modelId="{B12C2178-B2BD-477A-8B66-100444CF7DCE}" type="presParOf" srcId="{DA0FA014-C052-43BC-97A5-CF1C05B05598}" destId="{EF2EB639-07AB-43C9-9C34-6ACF499DBF94}" srcOrd="8" destOrd="0" presId="urn:microsoft.com/office/officeart/2008/layout/LinedList"/>
    <dgm:cxn modelId="{50271D02-1141-4869-B519-BA843AD05A21}" type="presParOf" srcId="{DA0FA014-C052-43BC-97A5-CF1C05B05598}" destId="{94E14BE7-223F-45EE-AF88-5E0114874CBB}" srcOrd="9" destOrd="0" presId="urn:microsoft.com/office/officeart/2008/layout/LinedList"/>
    <dgm:cxn modelId="{F72D36B4-87F9-4C38-AE55-44103FD9A569}" type="presParOf" srcId="{94E14BE7-223F-45EE-AF88-5E0114874CBB}" destId="{D43EF8B7-D5FE-4B4F-BC48-EBC8DDEDDD24}" srcOrd="0" destOrd="0" presId="urn:microsoft.com/office/officeart/2008/layout/LinedList"/>
    <dgm:cxn modelId="{A3373506-F7E9-4D06-8B50-ABF58EF1A6D0}" type="presParOf" srcId="{94E14BE7-223F-45EE-AF88-5E0114874CBB}" destId="{E93D6A8F-536F-4A1D-88D7-368367190AE0}" srcOrd="1" destOrd="0" presId="urn:microsoft.com/office/officeart/2008/layout/LinedList"/>
    <dgm:cxn modelId="{A7C743D8-035E-46F7-ACFD-53BE536BCCF6}" type="presParOf" srcId="{DA0FA014-C052-43BC-97A5-CF1C05B05598}" destId="{CA6F8C14-9250-40B2-ACE0-53F67DDD8658}" srcOrd="10" destOrd="0" presId="urn:microsoft.com/office/officeart/2008/layout/LinedList"/>
    <dgm:cxn modelId="{54E5BCF7-A18F-492F-BF52-99A8C0CCDC38}" type="presParOf" srcId="{DA0FA014-C052-43BC-97A5-CF1C05B05598}" destId="{4303BE13-FA2E-4586-A1CC-FC8D0E28DE38}" srcOrd="11" destOrd="0" presId="urn:microsoft.com/office/officeart/2008/layout/LinedList"/>
    <dgm:cxn modelId="{4E6824C0-879E-4809-B444-30A02FE0ECAE}" type="presParOf" srcId="{4303BE13-FA2E-4586-A1CC-FC8D0E28DE38}" destId="{0E8D0E71-7450-4A6D-AD11-27AE5E0F78D4}" srcOrd="0" destOrd="0" presId="urn:microsoft.com/office/officeart/2008/layout/LinedList"/>
    <dgm:cxn modelId="{7B16913F-1E3C-4D93-B19E-BBE160C1CFFB}" type="presParOf" srcId="{4303BE13-FA2E-4586-A1CC-FC8D0E28DE38}" destId="{4F477360-8944-45FA-95B4-E2090C9A0FFD}" srcOrd="1" destOrd="0" presId="urn:microsoft.com/office/officeart/2008/layout/LinedList"/>
    <dgm:cxn modelId="{34F5FAAD-6DF2-4D10-A67B-619D95F6F65D}" type="presParOf" srcId="{DA0FA014-C052-43BC-97A5-CF1C05B05598}" destId="{BC7F0A2B-1D62-43BA-A860-E0B2CCA619D0}" srcOrd="12" destOrd="0" presId="urn:microsoft.com/office/officeart/2008/layout/LinedList"/>
    <dgm:cxn modelId="{D0BAB75B-E293-4CB0-BB8F-DEFDE578A021}" type="presParOf" srcId="{DA0FA014-C052-43BC-97A5-CF1C05B05598}" destId="{BF041F9D-19D5-4852-A30E-2684996F6BB4}" srcOrd="13" destOrd="0" presId="urn:microsoft.com/office/officeart/2008/layout/LinedList"/>
    <dgm:cxn modelId="{0FAD35D9-C05B-48B4-ACEA-2742C4E3BC3A}" type="presParOf" srcId="{BF041F9D-19D5-4852-A30E-2684996F6BB4}" destId="{C186BB44-DE08-48B9-9EAF-10C04F738314}" srcOrd="0" destOrd="0" presId="urn:microsoft.com/office/officeart/2008/layout/LinedList"/>
    <dgm:cxn modelId="{A97B5259-88E9-4294-BEC3-EBA5EF2CF5D7}" type="presParOf" srcId="{BF041F9D-19D5-4852-A30E-2684996F6BB4}" destId="{191C6D3B-F1AB-462F-8B95-8D0A1701F9C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BAACE78F-656A-431F-884D-9D3466FBE515}" type="doc">
      <dgm:prSet loTypeId="urn:microsoft.com/office/officeart/2005/8/layout/hProcess3" loCatId="process" qsTypeId="urn:microsoft.com/office/officeart/2005/8/quickstyle/simple1" qsCatId="simple" csTypeId="urn:microsoft.com/office/officeart/2005/8/colors/colorful2" csCatId="colorful"/>
      <dgm:spPr/>
      <dgm:t>
        <a:bodyPr/>
        <a:lstStyle/>
        <a:p>
          <a:endParaRPr lang="en-GB"/>
        </a:p>
      </dgm:t>
    </dgm:pt>
    <dgm:pt modelId="{53EA8F30-3F56-47B1-B81C-BAEAC52163B1}">
      <dgm:prSet/>
      <dgm:spPr/>
      <dgm:t>
        <a:bodyPr/>
        <a:lstStyle/>
        <a:p>
          <a:pPr rtl="0"/>
          <a:r>
            <a:rPr lang="en-GB" dirty="0">
              <a:solidFill>
                <a:schemeClr val="bg1"/>
              </a:solidFill>
            </a:rPr>
            <a:t>Refreshes Trace in phonological Store, offsetting the decay process.</a:t>
          </a:r>
        </a:p>
      </dgm:t>
    </dgm:pt>
    <dgm:pt modelId="{2ED4D647-BF61-46ED-AA37-71DEBB77F340}" type="parTrans" cxnId="{49F925EF-0390-4884-97F1-8915F454E4A5}">
      <dgm:prSet/>
      <dgm:spPr/>
      <dgm:t>
        <a:bodyPr/>
        <a:lstStyle/>
        <a:p>
          <a:endParaRPr lang="en-GB"/>
        </a:p>
      </dgm:t>
    </dgm:pt>
    <dgm:pt modelId="{606E7565-158D-48C9-88D1-C8D4416448EB}" type="sibTrans" cxnId="{49F925EF-0390-4884-97F1-8915F454E4A5}">
      <dgm:prSet/>
      <dgm:spPr/>
      <dgm:t>
        <a:bodyPr/>
        <a:lstStyle/>
        <a:p>
          <a:endParaRPr lang="en-GB"/>
        </a:p>
      </dgm:t>
    </dgm:pt>
    <dgm:pt modelId="{AE88C259-6A48-47A9-9DA5-DEB38B6C53FC}">
      <dgm:prSet/>
      <dgm:spPr/>
      <dgm:t>
        <a:bodyPr/>
        <a:lstStyle/>
        <a:p>
          <a:pPr rtl="0"/>
          <a:r>
            <a:rPr lang="en-GB" dirty="0">
              <a:solidFill>
                <a:schemeClr val="bg1"/>
              </a:solidFill>
            </a:rPr>
            <a:t>Retention of information a trade-off between the decay rate and covert rehearsal rate.</a:t>
          </a:r>
        </a:p>
      </dgm:t>
    </dgm:pt>
    <dgm:pt modelId="{C04A0F29-DA3E-4CB7-8010-DEF26C822E09}" type="parTrans" cxnId="{834877AA-7CCC-42E1-A38D-289141FC49CC}">
      <dgm:prSet/>
      <dgm:spPr/>
      <dgm:t>
        <a:bodyPr/>
        <a:lstStyle/>
        <a:p>
          <a:endParaRPr lang="en-GB"/>
        </a:p>
      </dgm:t>
    </dgm:pt>
    <dgm:pt modelId="{44C4498E-E331-4AE9-9080-E5B0B819B953}" type="sibTrans" cxnId="{834877AA-7CCC-42E1-A38D-289141FC49CC}">
      <dgm:prSet/>
      <dgm:spPr/>
      <dgm:t>
        <a:bodyPr/>
        <a:lstStyle/>
        <a:p>
          <a:endParaRPr lang="en-GB"/>
        </a:p>
      </dgm:t>
    </dgm:pt>
    <dgm:pt modelId="{516594FA-271E-42B3-BA45-43C0428F12C6}">
      <dgm:prSet/>
      <dgm:spPr/>
      <dgm:t>
        <a:bodyPr/>
        <a:lstStyle/>
        <a:p>
          <a:pPr rtl="0"/>
          <a:r>
            <a:rPr lang="en-GB" dirty="0">
              <a:solidFill>
                <a:schemeClr val="bg1"/>
              </a:solidFill>
            </a:rPr>
            <a:t>If rehearsal doesn't occur in 2 sec, memory trace for that time decays.</a:t>
          </a:r>
        </a:p>
      </dgm:t>
    </dgm:pt>
    <dgm:pt modelId="{F3CE5E0B-4C97-4E5B-9389-934A92272DDE}" type="parTrans" cxnId="{8E49EC6A-EE19-487C-9379-E131B762637F}">
      <dgm:prSet/>
      <dgm:spPr/>
      <dgm:t>
        <a:bodyPr/>
        <a:lstStyle/>
        <a:p>
          <a:endParaRPr lang="en-GB"/>
        </a:p>
      </dgm:t>
    </dgm:pt>
    <dgm:pt modelId="{2C75658C-DD71-4EDA-A7C4-205286DFC547}" type="sibTrans" cxnId="{8E49EC6A-EE19-487C-9379-E131B762637F}">
      <dgm:prSet/>
      <dgm:spPr/>
      <dgm:t>
        <a:bodyPr/>
        <a:lstStyle/>
        <a:p>
          <a:endParaRPr lang="en-GB"/>
        </a:p>
      </dgm:t>
    </dgm:pt>
    <dgm:pt modelId="{820E7D57-5FE9-49BE-A2DF-F4923038F7E0}" type="pres">
      <dgm:prSet presAssocID="{BAACE78F-656A-431F-884D-9D3466FBE515}" presName="Name0" presStyleCnt="0">
        <dgm:presLayoutVars>
          <dgm:dir/>
          <dgm:animLvl val="lvl"/>
          <dgm:resizeHandles val="exact"/>
        </dgm:presLayoutVars>
      </dgm:prSet>
      <dgm:spPr/>
    </dgm:pt>
    <dgm:pt modelId="{A301804C-02EF-41A5-9364-AA2EE92C2C07}" type="pres">
      <dgm:prSet presAssocID="{BAACE78F-656A-431F-884D-9D3466FBE515}" presName="dummy" presStyleCnt="0"/>
      <dgm:spPr/>
    </dgm:pt>
    <dgm:pt modelId="{1E5757F6-7352-49EB-8AA8-36EF51600863}" type="pres">
      <dgm:prSet presAssocID="{BAACE78F-656A-431F-884D-9D3466FBE515}" presName="linH" presStyleCnt="0"/>
      <dgm:spPr/>
    </dgm:pt>
    <dgm:pt modelId="{96E07380-5005-4934-9700-879FAC0C6DC1}" type="pres">
      <dgm:prSet presAssocID="{BAACE78F-656A-431F-884D-9D3466FBE515}" presName="padding1" presStyleCnt="0"/>
      <dgm:spPr/>
    </dgm:pt>
    <dgm:pt modelId="{6370DD05-275B-47BF-83CC-15E2947D46EC}" type="pres">
      <dgm:prSet presAssocID="{53EA8F30-3F56-47B1-B81C-BAEAC52163B1}" presName="linV" presStyleCnt="0"/>
      <dgm:spPr/>
    </dgm:pt>
    <dgm:pt modelId="{4C056129-F24F-424D-A4D4-FA30DEEB2E88}" type="pres">
      <dgm:prSet presAssocID="{53EA8F30-3F56-47B1-B81C-BAEAC52163B1}" presName="spVertical1" presStyleCnt="0"/>
      <dgm:spPr/>
    </dgm:pt>
    <dgm:pt modelId="{B95394AB-9F6D-4650-ACB2-65C8754BE5E9}" type="pres">
      <dgm:prSet presAssocID="{53EA8F30-3F56-47B1-B81C-BAEAC52163B1}" presName="parTx" presStyleLbl="revTx" presStyleIdx="0" presStyleCnt="3">
        <dgm:presLayoutVars>
          <dgm:chMax val="0"/>
          <dgm:chPref val="0"/>
          <dgm:bulletEnabled val="1"/>
        </dgm:presLayoutVars>
      </dgm:prSet>
      <dgm:spPr/>
    </dgm:pt>
    <dgm:pt modelId="{5C5BE62F-871C-4CEF-8E97-49B017FBD1BA}" type="pres">
      <dgm:prSet presAssocID="{53EA8F30-3F56-47B1-B81C-BAEAC52163B1}" presName="spVertical2" presStyleCnt="0"/>
      <dgm:spPr/>
    </dgm:pt>
    <dgm:pt modelId="{248DA4C7-1217-4ED9-99B7-E67401493903}" type="pres">
      <dgm:prSet presAssocID="{53EA8F30-3F56-47B1-B81C-BAEAC52163B1}" presName="spVertical3" presStyleCnt="0"/>
      <dgm:spPr/>
    </dgm:pt>
    <dgm:pt modelId="{B3EBDBDE-667B-473B-930D-B740EF1D33C7}" type="pres">
      <dgm:prSet presAssocID="{606E7565-158D-48C9-88D1-C8D4416448EB}" presName="space" presStyleCnt="0"/>
      <dgm:spPr/>
    </dgm:pt>
    <dgm:pt modelId="{FA4D81BA-DAA6-4325-B5E8-AC961EF2092C}" type="pres">
      <dgm:prSet presAssocID="{AE88C259-6A48-47A9-9DA5-DEB38B6C53FC}" presName="linV" presStyleCnt="0"/>
      <dgm:spPr/>
    </dgm:pt>
    <dgm:pt modelId="{F5698945-F524-4316-AA59-D4CE0A76B005}" type="pres">
      <dgm:prSet presAssocID="{AE88C259-6A48-47A9-9DA5-DEB38B6C53FC}" presName="spVertical1" presStyleCnt="0"/>
      <dgm:spPr/>
    </dgm:pt>
    <dgm:pt modelId="{A1A7653C-3B30-415E-9C9D-3FFEDEA69360}" type="pres">
      <dgm:prSet presAssocID="{AE88C259-6A48-47A9-9DA5-DEB38B6C53FC}" presName="parTx" presStyleLbl="revTx" presStyleIdx="1" presStyleCnt="3">
        <dgm:presLayoutVars>
          <dgm:chMax val="0"/>
          <dgm:chPref val="0"/>
          <dgm:bulletEnabled val="1"/>
        </dgm:presLayoutVars>
      </dgm:prSet>
      <dgm:spPr/>
    </dgm:pt>
    <dgm:pt modelId="{5AB2601E-79F6-468A-9019-284924DA69F1}" type="pres">
      <dgm:prSet presAssocID="{AE88C259-6A48-47A9-9DA5-DEB38B6C53FC}" presName="spVertical2" presStyleCnt="0"/>
      <dgm:spPr/>
    </dgm:pt>
    <dgm:pt modelId="{4FF677E2-D48F-4F6B-9F0A-91AB3356A040}" type="pres">
      <dgm:prSet presAssocID="{AE88C259-6A48-47A9-9DA5-DEB38B6C53FC}" presName="spVertical3" presStyleCnt="0"/>
      <dgm:spPr/>
    </dgm:pt>
    <dgm:pt modelId="{8D13CBBF-A74A-4558-B94A-26E9C34F84ED}" type="pres">
      <dgm:prSet presAssocID="{44C4498E-E331-4AE9-9080-E5B0B819B953}" presName="space" presStyleCnt="0"/>
      <dgm:spPr/>
    </dgm:pt>
    <dgm:pt modelId="{D68EB5A1-1DDB-4229-82A3-2B7CA772E4C5}" type="pres">
      <dgm:prSet presAssocID="{516594FA-271E-42B3-BA45-43C0428F12C6}" presName="linV" presStyleCnt="0"/>
      <dgm:spPr/>
    </dgm:pt>
    <dgm:pt modelId="{474EB7EB-529E-4396-B23A-A727848DFE08}" type="pres">
      <dgm:prSet presAssocID="{516594FA-271E-42B3-BA45-43C0428F12C6}" presName="spVertical1" presStyleCnt="0"/>
      <dgm:spPr/>
    </dgm:pt>
    <dgm:pt modelId="{663013E1-07D9-4F77-B764-8F7D0E8FF288}" type="pres">
      <dgm:prSet presAssocID="{516594FA-271E-42B3-BA45-43C0428F12C6}" presName="parTx" presStyleLbl="revTx" presStyleIdx="2" presStyleCnt="3">
        <dgm:presLayoutVars>
          <dgm:chMax val="0"/>
          <dgm:chPref val="0"/>
          <dgm:bulletEnabled val="1"/>
        </dgm:presLayoutVars>
      </dgm:prSet>
      <dgm:spPr/>
    </dgm:pt>
    <dgm:pt modelId="{A36CF355-BC5D-4F40-A349-F9E382723231}" type="pres">
      <dgm:prSet presAssocID="{516594FA-271E-42B3-BA45-43C0428F12C6}" presName="spVertical2" presStyleCnt="0"/>
      <dgm:spPr/>
    </dgm:pt>
    <dgm:pt modelId="{56A8E0DF-9B6A-4936-AF5F-2BC8852D158C}" type="pres">
      <dgm:prSet presAssocID="{516594FA-271E-42B3-BA45-43C0428F12C6}" presName="spVertical3" presStyleCnt="0"/>
      <dgm:spPr/>
    </dgm:pt>
    <dgm:pt modelId="{58869CAD-976F-4FDB-9F7F-18BD7D8DFAC2}" type="pres">
      <dgm:prSet presAssocID="{BAACE78F-656A-431F-884D-9D3466FBE515}" presName="padding2" presStyleCnt="0"/>
      <dgm:spPr/>
    </dgm:pt>
    <dgm:pt modelId="{233388A1-8896-42DD-B671-AF36FC711264}" type="pres">
      <dgm:prSet presAssocID="{BAACE78F-656A-431F-884D-9D3466FBE515}" presName="negArrow" presStyleCnt="0"/>
      <dgm:spPr/>
    </dgm:pt>
    <dgm:pt modelId="{36B16429-8E1D-4359-92FD-3FBF5E74DCBC}" type="pres">
      <dgm:prSet presAssocID="{BAACE78F-656A-431F-884D-9D3466FBE515}" presName="backgroundArrow" presStyleLbl="node1" presStyleIdx="0" presStyleCnt="1"/>
      <dgm:spPr/>
    </dgm:pt>
  </dgm:ptLst>
  <dgm:cxnLst>
    <dgm:cxn modelId="{E1D0BF62-300C-486E-80AC-A5CA60EAB0C8}" type="presOf" srcId="{516594FA-271E-42B3-BA45-43C0428F12C6}" destId="{663013E1-07D9-4F77-B764-8F7D0E8FF288}" srcOrd="0" destOrd="0" presId="urn:microsoft.com/office/officeart/2005/8/layout/hProcess3"/>
    <dgm:cxn modelId="{8E49EC6A-EE19-487C-9379-E131B762637F}" srcId="{BAACE78F-656A-431F-884D-9D3466FBE515}" destId="{516594FA-271E-42B3-BA45-43C0428F12C6}" srcOrd="2" destOrd="0" parTransId="{F3CE5E0B-4C97-4E5B-9389-934A92272DDE}" sibTransId="{2C75658C-DD71-4EDA-A7C4-205286DFC547}"/>
    <dgm:cxn modelId="{22DFF785-106D-45B3-A8C8-AD447F1F5A5B}" type="presOf" srcId="{AE88C259-6A48-47A9-9DA5-DEB38B6C53FC}" destId="{A1A7653C-3B30-415E-9C9D-3FFEDEA69360}" srcOrd="0" destOrd="0" presId="urn:microsoft.com/office/officeart/2005/8/layout/hProcess3"/>
    <dgm:cxn modelId="{834877AA-7CCC-42E1-A38D-289141FC49CC}" srcId="{BAACE78F-656A-431F-884D-9D3466FBE515}" destId="{AE88C259-6A48-47A9-9DA5-DEB38B6C53FC}" srcOrd="1" destOrd="0" parTransId="{C04A0F29-DA3E-4CB7-8010-DEF26C822E09}" sibTransId="{44C4498E-E331-4AE9-9080-E5B0B819B953}"/>
    <dgm:cxn modelId="{6B353CAF-2388-49A6-B063-E7F99EF8B864}" type="presOf" srcId="{BAACE78F-656A-431F-884D-9D3466FBE515}" destId="{820E7D57-5FE9-49BE-A2DF-F4923038F7E0}" srcOrd="0" destOrd="0" presId="urn:microsoft.com/office/officeart/2005/8/layout/hProcess3"/>
    <dgm:cxn modelId="{4DC612E1-13B1-458F-8399-640832B6C863}" type="presOf" srcId="{53EA8F30-3F56-47B1-B81C-BAEAC52163B1}" destId="{B95394AB-9F6D-4650-ACB2-65C8754BE5E9}" srcOrd="0" destOrd="0" presId="urn:microsoft.com/office/officeart/2005/8/layout/hProcess3"/>
    <dgm:cxn modelId="{49F925EF-0390-4884-97F1-8915F454E4A5}" srcId="{BAACE78F-656A-431F-884D-9D3466FBE515}" destId="{53EA8F30-3F56-47B1-B81C-BAEAC52163B1}" srcOrd="0" destOrd="0" parTransId="{2ED4D647-BF61-46ED-AA37-71DEBB77F340}" sibTransId="{606E7565-158D-48C9-88D1-C8D4416448EB}"/>
    <dgm:cxn modelId="{29FCAF1A-D3AB-4F34-8228-F121BBC24376}" type="presParOf" srcId="{820E7D57-5FE9-49BE-A2DF-F4923038F7E0}" destId="{A301804C-02EF-41A5-9364-AA2EE92C2C07}" srcOrd="0" destOrd="0" presId="urn:microsoft.com/office/officeart/2005/8/layout/hProcess3"/>
    <dgm:cxn modelId="{662D29EF-BE6F-4D4E-9AE7-596487C23B80}" type="presParOf" srcId="{820E7D57-5FE9-49BE-A2DF-F4923038F7E0}" destId="{1E5757F6-7352-49EB-8AA8-36EF51600863}" srcOrd="1" destOrd="0" presId="urn:microsoft.com/office/officeart/2005/8/layout/hProcess3"/>
    <dgm:cxn modelId="{32B361B8-AA30-454D-954D-43D211B8DBA2}" type="presParOf" srcId="{1E5757F6-7352-49EB-8AA8-36EF51600863}" destId="{96E07380-5005-4934-9700-879FAC0C6DC1}" srcOrd="0" destOrd="0" presId="urn:microsoft.com/office/officeart/2005/8/layout/hProcess3"/>
    <dgm:cxn modelId="{A70F8071-6A0E-443D-A3A7-6D9123EEE8DF}" type="presParOf" srcId="{1E5757F6-7352-49EB-8AA8-36EF51600863}" destId="{6370DD05-275B-47BF-83CC-15E2947D46EC}" srcOrd="1" destOrd="0" presId="urn:microsoft.com/office/officeart/2005/8/layout/hProcess3"/>
    <dgm:cxn modelId="{4EBEF005-2950-413E-A39D-492BFA9972C1}" type="presParOf" srcId="{6370DD05-275B-47BF-83CC-15E2947D46EC}" destId="{4C056129-F24F-424D-A4D4-FA30DEEB2E88}" srcOrd="0" destOrd="0" presId="urn:microsoft.com/office/officeart/2005/8/layout/hProcess3"/>
    <dgm:cxn modelId="{71F92E33-CD45-437A-A2DB-0BE42751FA7A}" type="presParOf" srcId="{6370DD05-275B-47BF-83CC-15E2947D46EC}" destId="{B95394AB-9F6D-4650-ACB2-65C8754BE5E9}" srcOrd="1" destOrd="0" presId="urn:microsoft.com/office/officeart/2005/8/layout/hProcess3"/>
    <dgm:cxn modelId="{8F5AA611-406F-42D7-8EA4-2875431BBCCD}" type="presParOf" srcId="{6370DD05-275B-47BF-83CC-15E2947D46EC}" destId="{5C5BE62F-871C-4CEF-8E97-49B017FBD1BA}" srcOrd="2" destOrd="0" presId="urn:microsoft.com/office/officeart/2005/8/layout/hProcess3"/>
    <dgm:cxn modelId="{B80E6949-91F0-4833-B9CC-47CF63B9FE51}" type="presParOf" srcId="{6370DD05-275B-47BF-83CC-15E2947D46EC}" destId="{248DA4C7-1217-4ED9-99B7-E67401493903}" srcOrd="3" destOrd="0" presId="urn:microsoft.com/office/officeart/2005/8/layout/hProcess3"/>
    <dgm:cxn modelId="{C86EC355-326B-4424-9DDB-0B11DE6CEBF3}" type="presParOf" srcId="{1E5757F6-7352-49EB-8AA8-36EF51600863}" destId="{B3EBDBDE-667B-473B-930D-B740EF1D33C7}" srcOrd="2" destOrd="0" presId="urn:microsoft.com/office/officeart/2005/8/layout/hProcess3"/>
    <dgm:cxn modelId="{047425B7-4226-4C73-925D-99E9699A5323}" type="presParOf" srcId="{1E5757F6-7352-49EB-8AA8-36EF51600863}" destId="{FA4D81BA-DAA6-4325-B5E8-AC961EF2092C}" srcOrd="3" destOrd="0" presId="urn:microsoft.com/office/officeart/2005/8/layout/hProcess3"/>
    <dgm:cxn modelId="{6B9B9EB4-EC63-4152-855C-D5C2155D2D74}" type="presParOf" srcId="{FA4D81BA-DAA6-4325-B5E8-AC961EF2092C}" destId="{F5698945-F524-4316-AA59-D4CE0A76B005}" srcOrd="0" destOrd="0" presId="urn:microsoft.com/office/officeart/2005/8/layout/hProcess3"/>
    <dgm:cxn modelId="{BF040C3E-4FCF-433E-8C90-D4D9BE06E339}" type="presParOf" srcId="{FA4D81BA-DAA6-4325-B5E8-AC961EF2092C}" destId="{A1A7653C-3B30-415E-9C9D-3FFEDEA69360}" srcOrd="1" destOrd="0" presId="urn:microsoft.com/office/officeart/2005/8/layout/hProcess3"/>
    <dgm:cxn modelId="{8F9C0C75-1CAC-419F-80B8-86189FEF16FB}" type="presParOf" srcId="{FA4D81BA-DAA6-4325-B5E8-AC961EF2092C}" destId="{5AB2601E-79F6-468A-9019-284924DA69F1}" srcOrd="2" destOrd="0" presId="urn:microsoft.com/office/officeart/2005/8/layout/hProcess3"/>
    <dgm:cxn modelId="{41D81520-ADB7-4E7E-AC62-100479359862}" type="presParOf" srcId="{FA4D81BA-DAA6-4325-B5E8-AC961EF2092C}" destId="{4FF677E2-D48F-4F6B-9F0A-91AB3356A040}" srcOrd="3" destOrd="0" presId="urn:microsoft.com/office/officeart/2005/8/layout/hProcess3"/>
    <dgm:cxn modelId="{84C4DEE5-6BD8-4531-9030-ACA7EA4D5BD5}" type="presParOf" srcId="{1E5757F6-7352-49EB-8AA8-36EF51600863}" destId="{8D13CBBF-A74A-4558-B94A-26E9C34F84ED}" srcOrd="4" destOrd="0" presId="urn:microsoft.com/office/officeart/2005/8/layout/hProcess3"/>
    <dgm:cxn modelId="{86AC92B4-3887-4F78-A1EC-150E6077B3BF}" type="presParOf" srcId="{1E5757F6-7352-49EB-8AA8-36EF51600863}" destId="{D68EB5A1-1DDB-4229-82A3-2B7CA772E4C5}" srcOrd="5" destOrd="0" presId="urn:microsoft.com/office/officeart/2005/8/layout/hProcess3"/>
    <dgm:cxn modelId="{97488D99-965E-404A-B143-75950B0E3A29}" type="presParOf" srcId="{D68EB5A1-1DDB-4229-82A3-2B7CA772E4C5}" destId="{474EB7EB-529E-4396-B23A-A727848DFE08}" srcOrd="0" destOrd="0" presId="urn:microsoft.com/office/officeart/2005/8/layout/hProcess3"/>
    <dgm:cxn modelId="{D87401B7-DFD9-47E8-9292-A5E2FEBEFBB8}" type="presParOf" srcId="{D68EB5A1-1DDB-4229-82A3-2B7CA772E4C5}" destId="{663013E1-07D9-4F77-B764-8F7D0E8FF288}" srcOrd="1" destOrd="0" presId="urn:microsoft.com/office/officeart/2005/8/layout/hProcess3"/>
    <dgm:cxn modelId="{3FFD7F72-4BEA-46B2-83E1-DBF778AE37A5}" type="presParOf" srcId="{D68EB5A1-1DDB-4229-82A3-2B7CA772E4C5}" destId="{A36CF355-BC5D-4F40-A349-F9E382723231}" srcOrd="2" destOrd="0" presId="urn:microsoft.com/office/officeart/2005/8/layout/hProcess3"/>
    <dgm:cxn modelId="{27F30290-0C72-433E-B160-BA9B5AD1E1CE}" type="presParOf" srcId="{D68EB5A1-1DDB-4229-82A3-2B7CA772E4C5}" destId="{56A8E0DF-9B6A-4936-AF5F-2BC8852D158C}" srcOrd="3" destOrd="0" presId="urn:microsoft.com/office/officeart/2005/8/layout/hProcess3"/>
    <dgm:cxn modelId="{6C4B6F58-AE3F-49AD-8206-5EC1EEDE16F6}" type="presParOf" srcId="{1E5757F6-7352-49EB-8AA8-36EF51600863}" destId="{58869CAD-976F-4FDB-9F7F-18BD7D8DFAC2}" srcOrd="6" destOrd="0" presId="urn:microsoft.com/office/officeart/2005/8/layout/hProcess3"/>
    <dgm:cxn modelId="{E98BDC10-7606-43EF-894D-7DF1B114A3B1}" type="presParOf" srcId="{1E5757F6-7352-49EB-8AA8-36EF51600863}" destId="{233388A1-8896-42DD-B671-AF36FC711264}" srcOrd="7" destOrd="0" presId="urn:microsoft.com/office/officeart/2005/8/layout/hProcess3"/>
    <dgm:cxn modelId="{7D7C1499-666D-4895-AE0F-6691BE5CFF78}" type="presParOf" srcId="{1E5757F6-7352-49EB-8AA8-36EF51600863}" destId="{36B16429-8E1D-4359-92FD-3FBF5E74DCBC}" srcOrd="8"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5FC30D3-A06C-4760-A3DE-C053C4A1C58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C478D19-31B8-4D3A-94BC-6291C81F1AFE}">
      <dgm:prSet custT="1"/>
      <dgm:spPr/>
      <dgm:t>
        <a:bodyPr/>
        <a:lstStyle/>
        <a:p>
          <a:pPr rtl="0"/>
          <a:r>
            <a:rPr lang="en-US" sz="3600" dirty="0"/>
            <a:t>Prevent one from rehearsing items to be remembered</a:t>
          </a:r>
          <a:endParaRPr lang="en-GB" sz="3600" dirty="0"/>
        </a:p>
      </dgm:t>
    </dgm:pt>
    <dgm:pt modelId="{9FBD0A65-5F7E-426A-BC06-555271060544}" type="parTrans" cxnId="{6C87229B-559C-4E24-995B-C9920AA15255}">
      <dgm:prSet/>
      <dgm:spPr/>
      <dgm:t>
        <a:bodyPr/>
        <a:lstStyle/>
        <a:p>
          <a:endParaRPr lang="en-US" sz="1600"/>
        </a:p>
      </dgm:t>
    </dgm:pt>
    <dgm:pt modelId="{D1CC8F8B-D9BE-4FEF-AF68-66B941FCC14F}" type="sibTrans" cxnId="{6C87229B-559C-4E24-995B-C9920AA15255}">
      <dgm:prSet/>
      <dgm:spPr/>
      <dgm:t>
        <a:bodyPr/>
        <a:lstStyle/>
        <a:p>
          <a:endParaRPr lang="en-US" sz="1600"/>
        </a:p>
      </dgm:t>
    </dgm:pt>
    <dgm:pt modelId="{309FF054-1FE0-43C8-B3A4-8E4DE498ED19}">
      <dgm:prSet custT="1"/>
      <dgm:spPr/>
      <dgm:t>
        <a:bodyPr/>
        <a:lstStyle/>
        <a:p>
          <a:pPr rtl="0"/>
          <a:r>
            <a:rPr lang="en-US" sz="3600"/>
            <a:t>Reduces memory span</a:t>
          </a:r>
          <a:endParaRPr lang="en-GB" sz="3600"/>
        </a:p>
      </dgm:t>
    </dgm:pt>
    <dgm:pt modelId="{BACFE50E-88BA-4A66-B419-C85FF114CB62}" type="parTrans" cxnId="{9472D5C8-F346-444E-B249-56943C02DDA8}">
      <dgm:prSet/>
      <dgm:spPr/>
      <dgm:t>
        <a:bodyPr/>
        <a:lstStyle/>
        <a:p>
          <a:endParaRPr lang="en-US" sz="1600"/>
        </a:p>
      </dgm:t>
    </dgm:pt>
    <dgm:pt modelId="{A04A8F30-7F90-4793-A3C0-4F54815D1E07}" type="sibTrans" cxnId="{9472D5C8-F346-444E-B249-56943C02DDA8}">
      <dgm:prSet/>
      <dgm:spPr/>
      <dgm:t>
        <a:bodyPr/>
        <a:lstStyle/>
        <a:p>
          <a:endParaRPr lang="en-US" sz="1600"/>
        </a:p>
      </dgm:t>
    </dgm:pt>
    <dgm:pt modelId="{C085A051-F976-47FA-8274-532268544818}">
      <dgm:prSet custT="1"/>
      <dgm:spPr/>
      <dgm:t>
        <a:bodyPr/>
        <a:lstStyle/>
        <a:p>
          <a:pPr rtl="0"/>
          <a:r>
            <a:rPr lang="en-US" sz="3600"/>
            <a:t>Eliminates word-length effect</a:t>
          </a:r>
          <a:endParaRPr lang="en-GB" sz="3600"/>
        </a:p>
      </dgm:t>
    </dgm:pt>
    <dgm:pt modelId="{522376E0-B308-44DD-8F4F-C687C9789F03}" type="parTrans" cxnId="{A6AFD5E2-D7F4-4E49-9F91-589764CD8253}">
      <dgm:prSet/>
      <dgm:spPr/>
      <dgm:t>
        <a:bodyPr/>
        <a:lstStyle/>
        <a:p>
          <a:endParaRPr lang="en-US" sz="1600"/>
        </a:p>
      </dgm:t>
    </dgm:pt>
    <dgm:pt modelId="{17BF815C-AC5C-45DB-9D3F-1C330706921F}" type="sibTrans" cxnId="{A6AFD5E2-D7F4-4E49-9F91-589764CD8253}">
      <dgm:prSet/>
      <dgm:spPr/>
      <dgm:t>
        <a:bodyPr/>
        <a:lstStyle/>
        <a:p>
          <a:endParaRPr lang="en-US" sz="1600"/>
        </a:p>
      </dgm:t>
    </dgm:pt>
    <dgm:pt modelId="{E6CFBBD2-CA43-47F7-B94D-B00B3635D95B}">
      <dgm:prSet custT="1"/>
      <dgm:spPr/>
      <dgm:t>
        <a:bodyPr/>
        <a:lstStyle/>
        <a:p>
          <a:pPr rtl="0"/>
          <a:r>
            <a:rPr lang="en-US" sz="3600"/>
            <a:t>Reduces phonological similarity effect for reading words</a:t>
          </a:r>
          <a:endParaRPr lang="en-GB" sz="3600"/>
        </a:p>
      </dgm:t>
    </dgm:pt>
    <dgm:pt modelId="{6DE2CA38-E71F-4E48-A99A-703136DEADD0}" type="parTrans" cxnId="{685654F0-3A54-429C-A8A6-0DAFC0865B3B}">
      <dgm:prSet/>
      <dgm:spPr/>
      <dgm:t>
        <a:bodyPr/>
        <a:lstStyle/>
        <a:p>
          <a:endParaRPr lang="en-US" sz="1600"/>
        </a:p>
      </dgm:t>
    </dgm:pt>
    <dgm:pt modelId="{05D8626A-F032-46E3-8A37-CEC0AFC1B1C9}" type="sibTrans" cxnId="{685654F0-3A54-429C-A8A6-0DAFC0865B3B}">
      <dgm:prSet/>
      <dgm:spPr/>
      <dgm:t>
        <a:bodyPr/>
        <a:lstStyle/>
        <a:p>
          <a:endParaRPr lang="en-US" sz="1600"/>
        </a:p>
      </dgm:t>
    </dgm:pt>
    <dgm:pt modelId="{4B48B14E-76C3-4750-B8B1-ED5B14191358}" type="pres">
      <dgm:prSet presAssocID="{35FC30D3-A06C-4760-A3DE-C053C4A1C587}" presName="linear" presStyleCnt="0">
        <dgm:presLayoutVars>
          <dgm:animLvl val="lvl"/>
          <dgm:resizeHandles val="exact"/>
        </dgm:presLayoutVars>
      </dgm:prSet>
      <dgm:spPr/>
    </dgm:pt>
    <dgm:pt modelId="{DF90D9FF-80A2-4DA5-B032-D25493E506C0}" type="pres">
      <dgm:prSet presAssocID="{5C478D19-31B8-4D3A-94BC-6291C81F1AFE}" presName="parentText" presStyleLbl="node1" presStyleIdx="0" presStyleCnt="1">
        <dgm:presLayoutVars>
          <dgm:chMax val="0"/>
          <dgm:bulletEnabled val="1"/>
        </dgm:presLayoutVars>
      </dgm:prSet>
      <dgm:spPr/>
    </dgm:pt>
    <dgm:pt modelId="{5E4664B3-2AA8-4A5F-80EB-B9B11FE9CB3A}" type="pres">
      <dgm:prSet presAssocID="{5C478D19-31B8-4D3A-94BC-6291C81F1AFE}" presName="childText" presStyleLbl="revTx" presStyleIdx="0" presStyleCnt="1">
        <dgm:presLayoutVars>
          <dgm:bulletEnabled val="1"/>
        </dgm:presLayoutVars>
      </dgm:prSet>
      <dgm:spPr/>
    </dgm:pt>
  </dgm:ptLst>
  <dgm:cxnLst>
    <dgm:cxn modelId="{202A9609-3AA9-4A90-9662-7A00D16D4E57}" type="presOf" srcId="{309FF054-1FE0-43C8-B3A4-8E4DE498ED19}" destId="{5E4664B3-2AA8-4A5F-80EB-B9B11FE9CB3A}" srcOrd="0" destOrd="0" presId="urn:microsoft.com/office/officeart/2005/8/layout/vList2"/>
    <dgm:cxn modelId="{7C799273-68E0-48E1-96DB-B297BB0ECB09}" type="presOf" srcId="{E6CFBBD2-CA43-47F7-B94D-B00B3635D95B}" destId="{5E4664B3-2AA8-4A5F-80EB-B9B11FE9CB3A}" srcOrd="0" destOrd="2" presId="urn:microsoft.com/office/officeart/2005/8/layout/vList2"/>
    <dgm:cxn modelId="{2FCFB290-691F-42CC-9C76-896F9BA5D2F5}" type="presOf" srcId="{C085A051-F976-47FA-8274-532268544818}" destId="{5E4664B3-2AA8-4A5F-80EB-B9B11FE9CB3A}" srcOrd="0" destOrd="1" presId="urn:microsoft.com/office/officeart/2005/8/layout/vList2"/>
    <dgm:cxn modelId="{6C87229B-559C-4E24-995B-C9920AA15255}" srcId="{35FC30D3-A06C-4760-A3DE-C053C4A1C587}" destId="{5C478D19-31B8-4D3A-94BC-6291C81F1AFE}" srcOrd="0" destOrd="0" parTransId="{9FBD0A65-5F7E-426A-BC06-555271060544}" sibTransId="{D1CC8F8B-D9BE-4FEF-AF68-66B941FCC14F}"/>
    <dgm:cxn modelId="{6DAA05B0-CB8C-40F7-AF68-7F7A0EC77D5A}" type="presOf" srcId="{35FC30D3-A06C-4760-A3DE-C053C4A1C587}" destId="{4B48B14E-76C3-4750-B8B1-ED5B14191358}" srcOrd="0" destOrd="0" presId="urn:microsoft.com/office/officeart/2005/8/layout/vList2"/>
    <dgm:cxn modelId="{9472D5C8-F346-444E-B249-56943C02DDA8}" srcId="{5C478D19-31B8-4D3A-94BC-6291C81F1AFE}" destId="{309FF054-1FE0-43C8-B3A4-8E4DE498ED19}" srcOrd="0" destOrd="0" parTransId="{BACFE50E-88BA-4A66-B419-C85FF114CB62}" sibTransId="{A04A8F30-7F90-4793-A3C0-4F54815D1E07}"/>
    <dgm:cxn modelId="{C548B1CC-2117-4D02-AD35-A644B6C32974}" type="presOf" srcId="{5C478D19-31B8-4D3A-94BC-6291C81F1AFE}" destId="{DF90D9FF-80A2-4DA5-B032-D25493E506C0}" srcOrd="0" destOrd="0" presId="urn:microsoft.com/office/officeart/2005/8/layout/vList2"/>
    <dgm:cxn modelId="{A6AFD5E2-D7F4-4E49-9F91-589764CD8253}" srcId="{5C478D19-31B8-4D3A-94BC-6291C81F1AFE}" destId="{C085A051-F976-47FA-8274-532268544818}" srcOrd="1" destOrd="0" parTransId="{522376E0-B308-44DD-8F4F-C687C9789F03}" sibTransId="{17BF815C-AC5C-45DB-9D3F-1C330706921F}"/>
    <dgm:cxn modelId="{685654F0-3A54-429C-A8A6-0DAFC0865B3B}" srcId="{5C478D19-31B8-4D3A-94BC-6291C81F1AFE}" destId="{E6CFBBD2-CA43-47F7-B94D-B00B3635D95B}" srcOrd="2" destOrd="0" parTransId="{6DE2CA38-E71F-4E48-A99A-703136DEADD0}" sibTransId="{05D8626A-F032-46E3-8A37-CEC0AFC1B1C9}"/>
    <dgm:cxn modelId="{3677743A-BF29-444D-A8C5-4E960AE1FD45}" type="presParOf" srcId="{4B48B14E-76C3-4750-B8B1-ED5B14191358}" destId="{DF90D9FF-80A2-4DA5-B032-D25493E506C0}" srcOrd="0" destOrd="0" presId="urn:microsoft.com/office/officeart/2005/8/layout/vList2"/>
    <dgm:cxn modelId="{1C4818B7-85E0-4EAF-B308-3955C6096B18}" type="presParOf" srcId="{4B48B14E-76C3-4750-B8B1-ED5B14191358}" destId="{5E4664B3-2AA8-4A5F-80EB-B9B11FE9CB3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E158B1A2-D037-44D7-9E9C-4B96AFABD926}" type="doc">
      <dgm:prSet loTypeId="urn:microsoft.com/office/officeart/2005/8/layout/process4" loCatId="list" qsTypeId="urn:microsoft.com/office/officeart/2005/8/quickstyle/simple1" qsCatId="simple" csTypeId="urn:microsoft.com/office/officeart/2005/8/colors/colorful3" csCatId="colorful"/>
      <dgm:spPr/>
      <dgm:t>
        <a:bodyPr/>
        <a:lstStyle/>
        <a:p>
          <a:endParaRPr lang="en-US"/>
        </a:p>
      </dgm:t>
    </dgm:pt>
    <dgm:pt modelId="{A84AB616-64F3-4C8F-B0E4-50BA1B1F06ED}">
      <dgm:prSet/>
      <dgm:spPr/>
      <dgm:t>
        <a:bodyPr/>
        <a:lstStyle/>
        <a:p>
          <a:pPr rtl="0"/>
          <a:r>
            <a:rPr lang="en-US"/>
            <a:t>Lieberman (1980) criticizes the working memory model as the visuo-spatial sketch pad (VSS) implies that all spatial information was first visual (they are linked). However, Lieberman points out that blind people have excellent spatial awareness although they have never had any visual information. Lieberman argues that the VSS should be separated into two different components: one for visual information and one for spatial.</a:t>
          </a:r>
          <a:endParaRPr lang="en-GB"/>
        </a:p>
      </dgm:t>
    </dgm:pt>
    <dgm:pt modelId="{8EB6902F-42C9-4F7C-AB0E-C0F1979B36EF}" type="parTrans" cxnId="{BFEB8EC8-BFA2-46F3-B0DB-32B63B3150C8}">
      <dgm:prSet/>
      <dgm:spPr/>
      <dgm:t>
        <a:bodyPr/>
        <a:lstStyle/>
        <a:p>
          <a:endParaRPr lang="en-US"/>
        </a:p>
      </dgm:t>
    </dgm:pt>
    <dgm:pt modelId="{4D36C390-3E87-40DE-9198-558B2B661802}" type="sibTrans" cxnId="{BFEB8EC8-BFA2-46F3-B0DB-32B63B3150C8}">
      <dgm:prSet/>
      <dgm:spPr/>
      <dgm:t>
        <a:bodyPr/>
        <a:lstStyle/>
        <a:p>
          <a:endParaRPr lang="en-US"/>
        </a:p>
      </dgm:t>
    </dgm:pt>
    <dgm:pt modelId="{177CA483-ABE6-4600-8B08-9D23907CC3F1}">
      <dgm:prSet/>
      <dgm:spPr/>
      <dgm:t>
        <a:bodyPr/>
        <a:lstStyle/>
        <a:p>
          <a:pPr rtl="0"/>
          <a:r>
            <a:rPr lang="en-US"/>
            <a:t>There is little direct evidence for how the central executive works and what it does. The capacity of the central executive has never been measured.</a:t>
          </a:r>
          <a:endParaRPr lang="en-GB"/>
        </a:p>
      </dgm:t>
    </dgm:pt>
    <dgm:pt modelId="{20AEEDFE-77E8-495E-8A1B-C6D8884329A6}" type="parTrans" cxnId="{61A58FCC-5F5B-4676-973E-4980BA048BF7}">
      <dgm:prSet/>
      <dgm:spPr/>
      <dgm:t>
        <a:bodyPr/>
        <a:lstStyle/>
        <a:p>
          <a:endParaRPr lang="en-US"/>
        </a:p>
      </dgm:t>
    </dgm:pt>
    <dgm:pt modelId="{3B223750-160F-47DC-A63E-4FE26DF7CB3F}" type="sibTrans" cxnId="{61A58FCC-5F5B-4676-973E-4980BA048BF7}">
      <dgm:prSet/>
      <dgm:spPr/>
      <dgm:t>
        <a:bodyPr/>
        <a:lstStyle/>
        <a:p>
          <a:endParaRPr lang="en-US"/>
        </a:p>
      </dgm:t>
    </dgm:pt>
    <dgm:pt modelId="{95A9CDC6-07A5-41FE-B4CF-60F54797008B}">
      <dgm:prSet/>
      <dgm:spPr/>
      <dgm:t>
        <a:bodyPr/>
        <a:lstStyle/>
        <a:p>
          <a:pPr rtl="0"/>
          <a:r>
            <a:rPr lang="en-US"/>
            <a:t>Working memory only involves STM so it is not a comprehensive model of memory (as it does not include SM or LTM).</a:t>
          </a:r>
          <a:endParaRPr lang="en-GB"/>
        </a:p>
      </dgm:t>
    </dgm:pt>
    <dgm:pt modelId="{063F9745-26CF-4FA0-A13C-B2C0594B154B}" type="parTrans" cxnId="{1A795F74-E805-4913-9E6C-49C347E7DA92}">
      <dgm:prSet/>
      <dgm:spPr/>
      <dgm:t>
        <a:bodyPr/>
        <a:lstStyle/>
        <a:p>
          <a:endParaRPr lang="en-US"/>
        </a:p>
      </dgm:t>
    </dgm:pt>
    <dgm:pt modelId="{095FE9AF-961B-4B7E-A01E-6DDAC1E1CB63}" type="sibTrans" cxnId="{1A795F74-E805-4913-9E6C-49C347E7DA92}">
      <dgm:prSet/>
      <dgm:spPr/>
      <dgm:t>
        <a:bodyPr/>
        <a:lstStyle/>
        <a:p>
          <a:endParaRPr lang="en-US"/>
        </a:p>
      </dgm:t>
    </dgm:pt>
    <dgm:pt modelId="{98BCBE50-C08C-4A11-9F93-5DA1D9C6D838}">
      <dgm:prSet/>
      <dgm:spPr/>
      <dgm:t>
        <a:bodyPr/>
        <a:lstStyle/>
        <a:p>
          <a:pPr rtl="0"/>
          <a:r>
            <a:rPr lang="en-US"/>
            <a:t>The working memory model does not explain changes in processing ability that occur as the result of practice or time.</a:t>
          </a:r>
          <a:endParaRPr lang="en-GB"/>
        </a:p>
      </dgm:t>
    </dgm:pt>
    <dgm:pt modelId="{C44881A6-F3A3-4D80-B73B-929453F3E63E}" type="parTrans" cxnId="{8CB189B4-EB4E-489A-AA3E-E69532D75FED}">
      <dgm:prSet/>
      <dgm:spPr/>
      <dgm:t>
        <a:bodyPr/>
        <a:lstStyle/>
        <a:p>
          <a:endParaRPr lang="en-US"/>
        </a:p>
      </dgm:t>
    </dgm:pt>
    <dgm:pt modelId="{7461DE30-CECC-405C-B10E-0E2F1336FF56}" type="sibTrans" cxnId="{8CB189B4-EB4E-489A-AA3E-E69532D75FED}">
      <dgm:prSet/>
      <dgm:spPr/>
      <dgm:t>
        <a:bodyPr/>
        <a:lstStyle/>
        <a:p>
          <a:endParaRPr lang="en-US"/>
        </a:p>
      </dgm:t>
    </dgm:pt>
    <dgm:pt modelId="{342E26DD-5453-407A-9A49-65356D56527F}" type="pres">
      <dgm:prSet presAssocID="{E158B1A2-D037-44D7-9E9C-4B96AFABD926}" presName="Name0" presStyleCnt="0">
        <dgm:presLayoutVars>
          <dgm:dir/>
          <dgm:animLvl val="lvl"/>
          <dgm:resizeHandles val="exact"/>
        </dgm:presLayoutVars>
      </dgm:prSet>
      <dgm:spPr/>
    </dgm:pt>
    <dgm:pt modelId="{D2058E09-A183-431F-A6B9-89EA37A7EDDC}" type="pres">
      <dgm:prSet presAssocID="{98BCBE50-C08C-4A11-9F93-5DA1D9C6D838}" presName="boxAndChildren" presStyleCnt="0"/>
      <dgm:spPr/>
    </dgm:pt>
    <dgm:pt modelId="{E4D7CFCC-8A6E-4260-BF8A-AC2F9BA5659F}" type="pres">
      <dgm:prSet presAssocID="{98BCBE50-C08C-4A11-9F93-5DA1D9C6D838}" presName="parentTextBox" presStyleLbl="node1" presStyleIdx="0" presStyleCnt="4"/>
      <dgm:spPr/>
    </dgm:pt>
    <dgm:pt modelId="{150B1275-8CE0-48EB-B3D6-44FA63D194F3}" type="pres">
      <dgm:prSet presAssocID="{095FE9AF-961B-4B7E-A01E-6DDAC1E1CB63}" presName="sp" presStyleCnt="0"/>
      <dgm:spPr/>
    </dgm:pt>
    <dgm:pt modelId="{130C38E0-C563-43B6-907B-7AA51DC2AEE9}" type="pres">
      <dgm:prSet presAssocID="{95A9CDC6-07A5-41FE-B4CF-60F54797008B}" presName="arrowAndChildren" presStyleCnt="0"/>
      <dgm:spPr/>
    </dgm:pt>
    <dgm:pt modelId="{D93B7D3B-BAF3-46D3-96BE-315AD29A7F8C}" type="pres">
      <dgm:prSet presAssocID="{95A9CDC6-07A5-41FE-B4CF-60F54797008B}" presName="parentTextArrow" presStyleLbl="node1" presStyleIdx="1" presStyleCnt="4"/>
      <dgm:spPr/>
    </dgm:pt>
    <dgm:pt modelId="{371FE0B8-3CBD-478B-997E-F4CAAB1F06C0}" type="pres">
      <dgm:prSet presAssocID="{3B223750-160F-47DC-A63E-4FE26DF7CB3F}" presName="sp" presStyleCnt="0"/>
      <dgm:spPr/>
    </dgm:pt>
    <dgm:pt modelId="{79A8AE98-63D0-47E1-9429-D826CF1A2E1A}" type="pres">
      <dgm:prSet presAssocID="{177CA483-ABE6-4600-8B08-9D23907CC3F1}" presName="arrowAndChildren" presStyleCnt="0"/>
      <dgm:spPr/>
    </dgm:pt>
    <dgm:pt modelId="{C9B16716-FA80-48C5-A289-34621705B067}" type="pres">
      <dgm:prSet presAssocID="{177CA483-ABE6-4600-8B08-9D23907CC3F1}" presName="parentTextArrow" presStyleLbl="node1" presStyleIdx="2" presStyleCnt="4"/>
      <dgm:spPr/>
    </dgm:pt>
    <dgm:pt modelId="{8EB377C8-5F0C-4AE6-BB6F-27B41A85464B}" type="pres">
      <dgm:prSet presAssocID="{4D36C390-3E87-40DE-9198-558B2B661802}" presName="sp" presStyleCnt="0"/>
      <dgm:spPr/>
    </dgm:pt>
    <dgm:pt modelId="{01D680A6-901E-4F22-92F2-042FE2DE9300}" type="pres">
      <dgm:prSet presAssocID="{A84AB616-64F3-4C8F-B0E4-50BA1B1F06ED}" presName="arrowAndChildren" presStyleCnt="0"/>
      <dgm:spPr/>
    </dgm:pt>
    <dgm:pt modelId="{D70547B8-5B94-40BB-9938-79A0FDDB41F2}" type="pres">
      <dgm:prSet presAssocID="{A84AB616-64F3-4C8F-B0E4-50BA1B1F06ED}" presName="parentTextArrow" presStyleLbl="node1" presStyleIdx="3" presStyleCnt="4"/>
      <dgm:spPr/>
    </dgm:pt>
  </dgm:ptLst>
  <dgm:cxnLst>
    <dgm:cxn modelId="{5C2A1428-716A-4DD7-80B4-DC1E24B268CD}" type="presOf" srcId="{E158B1A2-D037-44D7-9E9C-4B96AFABD926}" destId="{342E26DD-5453-407A-9A49-65356D56527F}" srcOrd="0" destOrd="0" presId="urn:microsoft.com/office/officeart/2005/8/layout/process4"/>
    <dgm:cxn modelId="{064BC43E-B7B4-43CA-B8A8-BCCB8D1DB8A0}" type="presOf" srcId="{98BCBE50-C08C-4A11-9F93-5DA1D9C6D838}" destId="{E4D7CFCC-8A6E-4260-BF8A-AC2F9BA5659F}" srcOrd="0" destOrd="0" presId="urn:microsoft.com/office/officeart/2005/8/layout/process4"/>
    <dgm:cxn modelId="{1A795F74-E805-4913-9E6C-49C347E7DA92}" srcId="{E158B1A2-D037-44D7-9E9C-4B96AFABD926}" destId="{95A9CDC6-07A5-41FE-B4CF-60F54797008B}" srcOrd="2" destOrd="0" parTransId="{063F9745-26CF-4FA0-A13C-B2C0594B154B}" sibTransId="{095FE9AF-961B-4B7E-A01E-6DDAC1E1CB63}"/>
    <dgm:cxn modelId="{B2727E8D-E8D1-44D0-A274-A6647EF624FF}" type="presOf" srcId="{95A9CDC6-07A5-41FE-B4CF-60F54797008B}" destId="{D93B7D3B-BAF3-46D3-96BE-315AD29A7F8C}" srcOrd="0" destOrd="0" presId="urn:microsoft.com/office/officeart/2005/8/layout/process4"/>
    <dgm:cxn modelId="{8CB189B4-EB4E-489A-AA3E-E69532D75FED}" srcId="{E158B1A2-D037-44D7-9E9C-4B96AFABD926}" destId="{98BCBE50-C08C-4A11-9F93-5DA1D9C6D838}" srcOrd="3" destOrd="0" parTransId="{C44881A6-F3A3-4D80-B73B-929453F3E63E}" sibTransId="{7461DE30-CECC-405C-B10E-0E2F1336FF56}"/>
    <dgm:cxn modelId="{05DF13BD-54B5-46EA-A260-0070DA9801D1}" type="presOf" srcId="{A84AB616-64F3-4C8F-B0E4-50BA1B1F06ED}" destId="{D70547B8-5B94-40BB-9938-79A0FDDB41F2}" srcOrd="0" destOrd="0" presId="urn:microsoft.com/office/officeart/2005/8/layout/process4"/>
    <dgm:cxn modelId="{BFEB8EC8-BFA2-46F3-B0DB-32B63B3150C8}" srcId="{E158B1A2-D037-44D7-9E9C-4B96AFABD926}" destId="{A84AB616-64F3-4C8F-B0E4-50BA1B1F06ED}" srcOrd="0" destOrd="0" parTransId="{8EB6902F-42C9-4F7C-AB0E-C0F1979B36EF}" sibTransId="{4D36C390-3E87-40DE-9198-558B2B661802}"/>
    <dgm:cxn modelId="{61A58FCC-5F5B-4676-973E-4980BA048BF7}" srcId="{E158B1A2-D037-44D7-9E9C-4B96AFABD926}" destId="{177CA483-ABE6-4600-8B08-9D23907CC3F1}" srcOrd="1" destOrd="0" parTransId="{20AEEDFE-77E8-495E-8A1B-C6D8884329A6}" sibTransId="{3B223750-160F-47DC-A63E-4FE26DF7CB3F}"/>
    <dgm:cxn modelId="{7D4DDECE-B0D1-4743-8C99-C6609347F70B}" type="presOf" srcId="{177CA483-ABE6-4600-8B08-9D23907CC3F1}" destId="{C9B16716-FA80-48C5-A289-34621705B067}" srcOrd="0" destOrd="0" presId="urn:microsoft.com/office/officeart/2005/8/layout/process4"/>
    <dgm:cxn modelId="{3F990953-C892-4376-9F54-6A760352783D}" type="presParOf" srcId="{342E26DD-5453-407A-9A49-65356D56527F}" destId="{D2058E09-A183-431F-A6B9-89EA37A7EDDC}" srcOrd="0" destOrd="0" presId="urn:microsoft.com/office/officeart/2005/8/layout/process4"/>
    <dgm:cxn modelId="{615B437D-033B-4EF6-8159-D22EAA74133A}" type="presParOf" srcId="{D2058E09-A183-431F-A6B9-89EA37A7EDDC}" destId="{E4D7CFCC-8A6E-4260-BF8A-AC2F9BA5659F}" srcOrd="0" destOrd="0" presId="urn:microsoft.com/office/officeart/2005/8/layout/process4"/>
    <dgm:cxn modelId="{AB18566C-12D0-4318-A67A-5A163946C694}" type="presParOf" srcId="{342E26DD-5453-407A-9A49-65356D56527F}" destId="{150B1275-8CE0-48EB-B3D6-44FA63D194F3}" srcOrd="1" destOrd="0" presId="urn:microsoft.com/office/officeart/2005/8/layout/process4"/>
    <dgm:cxn modelId="{D5809BA6-6795-4635-A23C-321CB3A93EAB}" type="presParOf" srcId="{342E26DD-5453-407A-9A49-65356D56527F}" destId="{130C38E0-C563-43B6-907B-7AA51DC2AEE9}" srcOrd="2" destOrd="0" presId="urn:microsoft.com/office/officeart/2005/8/layout/process4"/>
    <dgm:cxn modelId="{02644C62-70E6-4040-BA11-14C91065F027}" type="presParOf" srcId="{130C38E0-C563-43B6-907B-7AA51DC2AEE9}" destId="{D93B7D3B-BAF3-46D3-96BE-315AD29A7F8C}" srcOrd="0" destOrd="0" presId="urn:microsoft.com/office/officeart/2005/8/layout/process4"/>
    <dgm:cxn modelId="{9360F8C5-DFDB-4F5E-A380-95A28A27BEFD}" type="presParOf" srcId="{342E26DD-5453-407A-9A49-65356D56527F}" destId="{371FE0B8-3CBD-478B-997E-F4CAAB1F06C0}" srcOrd="3" destOrd="0" presId="urn:microsoft.com/office/officeart/2005/8/layout/process4"/>
    <dgm:cxn modelId="{88BFF3B1-7A09-49C0-9F40-CD74244CE558}" type="presParOf" srcId="{342E26DD-5453-407A-9A49-65356D56527F}" destId="{79A8AE98-63D0-47E1-9429-D826CF1A2E1A}" srcOrd="4" destOrd="0" presId="urn:microsoft.com/office/officeart/2005/8/layout/process4"/>
    <dgm:cxn modelId="{66E6A36B-140A-4317-AD4C-C5D1979EB688}" type="presParOf" srcId="{79A8AE98-63D0-47E1-9429-D826CF1A2E1A}" destId="{C9B16716-FA80-48C5-A289-34621705B067}" srcOrd="0" destOrd="0" presId="urn:microsoft.com/office/officeart/2005/8/layout/process4"/>
    <dgm:cxn modelId="{B2B1D5EE-3D5D-446A-946A-E0E73298C8A8}" type="presParOf" srcId="{342E26DD-5453-407A-9A49-65356D56527F}" destId="{8EB377C8-5F0C-4AE6-BB6F-27B41A85464B}" srcOrd="5" destOrd="0" presId="urn:microsoft.com/office/officeart/2005/8/layout/process4"/>
    <dgm:cxn modelId="{DCA8028C-DC16-49F3-9AA7-E55D7FF9F0D3}" type="presParOf" srcId="{342E26DD-5453-407A-9A49-65356D56527F}" destId="{01D680A6-901E-4F22-92F2-042FE2DE9300}" srcOrd="6" destOrd="0" presId="urn:microsoft.com/office/officeart/2005/8/layout/process4"/>
    <dgm:cxn modelId="{F7062E64-EC56-4454-A3E2-8F2AD6A5B5BD}" type="presParOf" srcId="{01D680A6-901E-4F22-92F2-042FE2DE9300}" destId="{D70547B8-5B94-40BB-9938-79A0FDDB41F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E0D5F-6F18-486A-92C0-EC81822F959E}">
      <dsp:nvSpPr>
        <dsp:cNvPr id="0" name=""/>
        <dsp:cNvSpPr/>
      </dsp:nvSpPr>
      <dsp:spPr>
        <a:xfrm>
          <a:off x="0" y="4391"/>
          <a:ext cx="11057884" cy="131625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t>Information passes from store to store in a linear way, and has been described as an information processing model (like a computer) with an input, process and output.</a:t>
          </a:r>
        </a:p>
      </dsp:txBody>
      <dsp:txXfrm>
        <a:off x="64254" y="68645"/>
        <a:ext cx="10929376" cy="1187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EC598-50ED-4A7D-809B-AE62B041E260}">
      <dsp:nvSpPr>
        <dsp:cNvPr id="0" name=""/>
        <dsp:cNvSpPr/>
      </dsp:nvSpPr>
      <dsp:spPr>
        <a:xfrm>
          <a:off x="2898127" y="2576"/>
          <a:ext cx="3260393" cy="17008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t>The multistore model of memory (also known as the modal model) - Atkinson and Shiffrin (1968) </a:t>
          </a:r>
        </a:p>
      </dsp:txBody>
      <dsp:txXfrm>
        <a:off x="2981154" y="85603"/>
        <a:ext cx="3094339" cy="1534761"/>
      </dsp:txXfrm>
    </dsp:sp>
    <dsp:sp modelId="{BBCD37DC-29F9-4992-ACF9-7C4B2FEEDADE}">
      <dsp:nvSpPr>
        <dsp:cNvPr id="0" name=""/>
        <dsp:cNvSpPr/>
      </dsp:nvSpPr>
      <dsp:spPr>
        <a:xfrm>
          <a:off x="2898127" y="1788432"/>
          <a:ext cx="3260393" cy="17008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a:t>A structural model. </a:t>
          </a:r>
        </a:p>
      </dsp:txBody>
      <dsp:txXfrm>
        <a:off x="2981154" y="1871459"/>
        <a:ext cx="3094339" cy="1534761"/>
      </dsp:txXfrm>
    </dsp:sp>
    <dsp:sp modelId="{4738C3E8-E661-4BB4-BD9C-CBD923164B93}">
      <dsp:nvSpPr>
        <dsp:cNvPr id="0" name=""/>
        <dsp:cNvSpPr/>
      </dsp:nvSpPr>
      <dsp:spPr>
        <a:xfrm>
          <a:off x="2898127" y="3574288"/>
          <a:ext cx="3260393" cy="17008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a:t>Memory consists of three stores: a sensory register, short-term memory (STM) and long-term memory (LTM).</a:t>
          </a:r>
        </a:p>
      </dsp:txBody>
      <dsp:txXfrm>
        <a:off x="2981154" y="3657315"/>
        <a:ext cx="3094339" cy="15347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C013B-D7F4-47D7-9CAF-D042EE56B17B}">
      <dsp:nvSpPr>
        <dsp:cNvPr id="0" name=""/>
        <dsp:cNvSpPr/>
      </dsp:nvSpPr>
      <dsp:spPr>
        <a:xfrm>
          <a:off x="792464" y="0"/>
          <a:ext cx="8981267" cy="600075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E7C3DE-9069-4846-8388-4C376E4E9A35}">
      <dsp:nvSpPr>
        <dsp:cNvPr id="0" name=""/>
        <dsp:cNvSpPr/>
      </dsp:nvSpPr>
      <dsp:spPr>
        <a:xfrm>
          <a:off x="11350" y="1800225"/>
          <a:ext cx="3400994" cy="24003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Information is detected by the sense organs and enters the sensory memory. If attended to this information enters the short term memory.</a:t>
          </a:r>
        </a:p>
      </dsp:txBody>
      <dsp:txXfrm>
        <a:off x="128523" y="1917398"/>
        <a:ext cx="3166648" cy="2165954"/>
      </dsp:txXfrm>
    </dsp:sp>
    <dsp:sp modelId="{1E48343F-93B9-4A34-9F54-19B72A7A0CF0}">
      <dsp:nvSpPr>
        <dsp:cNvPr id="0" name=""/>
        <dsp:cNvSpPr/>
      </dsp:nvSpPr>
      <dsp:spPr>
        <a:xfrm>
          <a:off x="3582601" y="1800225"/>
          <a:ext cx="3400994" cy="2400300"/>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Information from the short-term memory is transferred to the long-term memory only if that information is rehearsed (i.e. repeated). </a:t>
          </a:r>
        </a:p>
      </dsp:txBody>
      <dsp:txXfrm>
        <a:off x="3699774" y="1917398"/>
        <a:ext cx="3166648" cy="2165954"/>
      </dsp:txXfrm>
    </dsp:sp>
    <dsp:sp modelId="{D93BFDDC-0EA0-41C1-8209-652F618B1E38}">
      <dsp:nvSpPr>
        <dsp:cNvPr id="0" name=""/>
        <dsp:cNvSpPr/>
      </dsp:nvSpPr>
      <dsp:spPr>
        <a:xfrm>
          <a:off x="7153851" y="1800225"/>
          <a:ext cx="3400994" cy="240030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If maintenance rehearsal (repition) does not occur, then information is forgotten, and lost from short term memory through the processes of displacement or decay.</a:t>
          </a:r>
        </a:p>
      </dsp:txBody>
      <dsp:txXfrm>
        <a:off x="7271024" y="1917398"/>
        <a:ext cx="3166648" cy="21659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68E44-D7AE-4F89-843E-B461E7947B31}">
      <dsp:nvSpPr>
        <dsp:cNvPr id="0" name=""/>
        <dsp:cNvSpPr/>
      </dsp:nvSpPr>
      <dsp:spPr>
        <a:xfrm>
          <a:off x="1784451" y="497"/>
          <a:ext cx="4227637" cy="4195208"/>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GB" sz="2700" kern="1200" dirty="0"/>
            <a:t>Each store is a unitary structure and has its own characteristics in terms of encoding, capacity and duration.</a:t>
          </a:r>
        </a:p>
      </dsp:txBody>
      <dsp:txXfrm>
        <a:off x="2403574" y="614871"/>
        <a:ext cx="2989391" cy="29664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1152DD-6599-48C1-B992-0A499089EC3C}">
      <dsp:nvSpPr>
        <dsp:cNvPr id="0" name=""/>
        <dsp:cNvSpPr/>
      </dsp:nvSpPr>
      <dsp:spPr>
        <a:xfrm>
          <a:off x="3263249" y="117"/>
          <a:ext cx="3755246" cy="1502098"/>
        </a:xfrm>
        <a:prstGeom prst="chevron">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b="1" kern="1200"/>
            <a:t>Capacity</a:t>
          </a:r>
          <a:r>
            <a:rPr lang="en-GB" sz="2000" kern="1200"/>
            <a:t> concerns how much information can be stored.</a:t>
          </a:r>
        </a:p>
      </dsp:txBody>
      <dsp:txXfrm>
        <a:off x="4014298" y="117"/>
        <a:ext cx="2253148" cy="1502098"/>
      </dsp:txXfrm>
    </dsp:sp>
    <dsp:sp modelId="{F5DCB9B0-007C-4929-AA2D-D9FF3AD79938}">
      <dsp:nvSpPr>
        <dsp:cNvPr id="0" name=""/>
        <dsp:cNvSpPr/>
      </dsp:nvSpPr>
      <dsp:spPr>
        <a:xfrm>
          <a:off x="3263249" y="1712509"/>
          <a:ext cx="3755246" cy="1502098"/>
        </a:xfrm>
        <a:prstGeom prst="chevron">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b="1" kern="1200" dirty="0"/>
            <a:t>Duration</a:t>
          </a:r>
          <a:r>
            <a:rPr lang="en-GB" sz="2000" kern="1200" dirty="0"/>
            <a:t> refers to the period of time information can last in the memory stores.</a:t>
          </a:r>
        </a:p>
      </dsp:txBody>
      <dsp:txXfrm>
        <a:off x="4014298" y="1712509"/>
        <a:ext cx="2253148" cy="15020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5EE9F-CCEC-4A1F-983C-C9CB85A186F6}">
      <dsp:nvSpPr>
        <dsp:cNvPr id="0" name=""/>
        <dsp:cNvSpPr/>
      </dsp:nvSpPr>
      <dsp:spPr>
        <a:xfrm>
          <a:off x="0" y="0"/>
          <a:ext cx="846853" cy="846853"/>
        </a:xfrm>
        <a:prstGeom prst="pie">
          <a:avLst>
            <a:gd name="adj1" fmla="val 5400000"/>
            <a:gd name="adj2" fmla="val 1620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8B42B2-369F-4A00-9AB8-95F0A17412FE}">
      <dsp:nvSpPr>
        <dsp:cNvPr id="0" name=""/>
        <dsp:cNvSpPr/>
      </dsp:nvSpPr>
      <dsp:spPr>
        <a:xfrm>
          <a:off x="423426" y="0"/>
          <a:ext cx="6368404" cy="846853"/>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t>Encoding</a:t>
          </a:r>
          <a:r>
            <a:rPr lang="en-GB" sz="2400" kern="1200"/>
            <a:t> is the way information is changed so that it can be stored in the memory. </a:t>
          </a:r>
        </a:p>
      </dsp:txBody>
      <dsp:txXfrm>
        <a:off x="423426" y="0"/>
        <a:ext cx="6368404" cy="8468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17D91-C736-476C-AEB3-E4AC14044ECB}">
      <dsp:nvSpPr>
        <dsp:cNvPr id="0" name=""/>
        <dsp:cNvSpPr/>
      </dsp:nvSpPr>
      <dsp:spPr>
        <a:xfrm>
          <a:off x="2494892" y="2471"/>
          <a:ext cx="2806754" cy="1630899"/>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rtl="0">
            <a:lnSpc>
              <a:spcPct val="90000"/>
            </a:lnSpc>
            <a:spcBef>
              <a:spcPct val="0"/>
            </a:spcBef>
            <a:spcAft>
              <a:spcPct val="35000"/>
            </a:spcAft>
            <a:buNone/>
          </a:pPr>
          <a:r>
            <a:rPr lang="en-GB" sz="2600" kern="1200" dirty="0"/>
            <a:t>•Duration: ¼ to ½ second</a:t>
          </a:r>
        </a:p>
      </dsp:txBody>
      <dsp:txXfrm>
        <a:off x="2574506" y="82085"/>
        <a:ext cx="2647526" cy="1471671"/>
      </dsp:txXfrm>
    </dsp:sp>
    <dsp:sp modelId="{BC07B8B4-BF67-4115-8436-99115E6174FA}">
      <dsp:nvSpPr>
        <dsp:cNvPr id="0" name=""/>
        <dsp:cNvSpPr/>
      </dsp:nvSpPr>
      <dsp:spPr>
        <a:xfrm>
          <a:off x="2494892" y="1714915"/>
          <a:ext cx="2806754" cy="1630899"/>
        </a:xfrm>
        <a:prstGeom prst="roundRect">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rtl="0">
            <a:lnSpc>
              <a:spcPct val="90000"/>
            </a:lnSpc>
            <a:spcBef>
              <a:spcPct val="0"/>
            </a:spcBef>
            <a:spcAft>
              <a:spcPct val="35000"/>
            </a:spcAft>
            <a:buNone/>
          </a:pPr>
          <a:r>
            <a:rPr lang="en-GB" sz="2600" kern="1200" dirty="0"/>
            <a:t>Capacity: all sensory experience (v. large capacity)</a:t>
          </a:r>
        </a:p>
      </dsp:txBody>
      <dsp:txXfrm>
        <a:off x="2574506" y="1794529"/>
        <a:ext cx="2647526" cy="1471671"/>
      </dsp:txXfrm>
    </dsp:sp>
    <dsp:sp modelId="{ABA76956-31E6-482D-A324-49C1E1115E4C}">
      <dsp:nvSpPr>
        <dsp:cNvPr id="0" name=""/>
        <dsp:cNvSpPr/>
      </dsp:nvSpPr>
      <dsp:spPr>
        <a:xfrm>
          <a:off x="2494892" y="3427360"/>
          <a:ext cx="2806754" cy="1630899"/>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rtl="0">
            <a:lnSpc>
              <a:spcPct val="90000"/>
            </a:lnSpc>
            <a:spcBef>
              <a:spcPct val="0"/>
            </a:spcBef>
            <a:spcAft>
              <a:spcPct val="35000"/>
            </a:spcAft>
            <a:buNone/>
          </a:pPr>
          <a:r>
            <a:rPr lang="en-GB" sz="2600" kern="1200" dirty="0"/>
            <a:t>Encoding: sense specific (e.g. different stores for each sense)</a:t>
          </a:r>
        </a:p>
      </dsp:txBody>
      <dsp:txXfrm>
        <a:off x="2574506" y="3506974"/>
        <a:ext cx="2647526" cy="14716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B4C31-166B-41D4-B8E9-E38B11A88A74}">
      <dsp:nvSpPr>
        <dsp:cNvPr id="0" name=""/>
        <dsp:cNvSpPr/>
      </dsp:nvSpPr>
      <dsp:spPr>
        <a:xfrm>
          <a:off x="2184470" y="2452"/>
          <a:ext cx="2457528" cy="161861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GB" sz="2800" kern="1200" dirty="0"/>
            <a:t>Duration: 0-18 seconds</a:t>
          </a:r>
          <a:br>
            <a:rPr lang="en-GB" sz="2800" kern="1200" dirty="0"/>
          </a:br>
          <a:endParaRPr lang="en-GB" sz="2800" kern="1200" dirty="0"/>
        </a:p>
      </dsp:txBody>
      <dsp:txXfrm>
        <a:off x="2263484" y="81466"/>
        <a:ext cx="2299500" cy="1460590"/>
      </dsp:txXfrm>
    </dsp:sp>
    <dsp:sp modelId="{AEA13997-4710-4525-85B9-6DFED67C6C01}">
      <dsp:nvSpPr>
        <dsp:cNvPr id="0" name=""/>
        <dsp:cNvSpPr/>
      </dsp:nvSpPr>
      <dsp:spPr>
        <a:xfrm>
          <a:off x="2184470" y="1702002"/>
          <a:ext cx="2457528" cy="1618618"/>
        </a:xfrm>
        <a:prstGeom prst="roundRect">
          <a:avLst/>
        </a:prstGeom>
        <a:solidFill>
          <a:schemeClr val="accent3">
            <a:hueOff val="-4403536"/>
            <a:satOff val="-1592"/>
            <a:lumOff val="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GB" sz="2800" kern="1200" dirty="0"/>
            <a:t>Capacity: 7 +/- 2 items</a:t>
          </a:r>
          <a:br>
            <a:rPr lang="en-GB" sz="2800" kern="1200" dirty="0"/>
          </a:br>
          <a:endParaRPr lang="en-GB" sz="2800" kern="1200" dirty="0"/>
        </a:p>
      </dsp:txBody>
      <dsp:txXfrm>
        <a:off x="2263484" y="1781016"/>
        <a:ext cx="2299500" cy="1460590"/>
      </dsp:txXfrm>
    </dsp:sp>
    <dsp:sp modelId="{7B4C96EB-F246-4812-8F23-D0B8ADC31A6F}">
      <dsp:nvSpPr>
        <dsp:cNvPr id="0" name=""/>
        <dsp:cNvSpPr/>
      </dsp:nvSpPr>
      <dsp:spPr>
        <a:xfrm>
          <a:off x="2184470" y="3401551"/>
          <a:ext cx="2457528" cy="1618618"/>
        </a:xfrm>
        <a:prstGeom prst="roundRect">
          <a:avLst/>
        </a:prstGeom>
        <a:solidFill>
          <a:schemeClr val="accent3">
            <a:hueOff val="-8807072"/>
            <a:satOff val="-3184"/>
            <a:lumOff val="13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rtl="0">
            <a:lnSpc>
              <a:spcPct val="90000"/>
            </a:lnSpc>
            <a:spcBef>
              <a:spcPct val="0"/>
            </a:spcBef>
            <a:spcAft>
              <a:spcPct val="35000"/>
            </a:spcAft>
            <a:buNone/>
          </a:pPr>
          <a:r>
            <a:rPr lang="en-GB" sz="3300" kern="1200" dirty="0"/>
            <a:t>Encoding: mainly auditory</a:t>
          </a:r>
        </a:p>
      </dsp:txBody>
      <dsp:txXfrm>
        <a:off x="2263484" y="3480565"/>
        <a:ext cx="2299500" cy="14605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AD555-63E1-4196-B469-1F29F4626DD0}">
      <dsp:nvSpPr>
        <dsp:cNvPr id="0" name=""/>
        <dsp:cNvSpPr/>
      </dsp:nvSpPr>
      <dsp:spPr>
        <a:xfrm>
          <a:off x="2338266" y="2460"/>
          <a:ext cx="2630550" cy="162369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GB" sz="2800" kern="1200" dirty="0"/>
            <a:t>Duration: Unlimited</a:t>
          </a:r>
        </a:p>
      </dsp:txBody>
      <dsp:txXfrm>
        <a:off x="2417528" y="81722"/>
        <a:ext cx="2472026" cy="1465175"/>
      </dsp:txXfrm>
    </dsp:sp>
    <dsp:sp modelId="{0A4A44EC-9F0B-4FB9-9D3E-013097F9CFDE}">
      <dsp:nvSpPr>
        <dsp:cNvPr id="0" name=""/>
        <dsp:cNvSpPr/>
      </dsp:nvSpPr>
      <dsp:spPr>
        <a:xfrm>
          <a:off x="2338266" y="1707345"/>
          <a:ext cx="2630550" cy="1623699"/>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GB" sz="2800" kern="1200" dirty="0"/>
            <a:t>Capacity: Unlimited</a:t>
          </a:r>
        </a:p>
      </dsp:txBody>
      <dsp:txXfrm>
        <a:off x="2417528" y="1786607"/>
        <a:ext cx="2472026" cy="1465175"/>
      </dsp:txXfrm>
    </dsp:sp>
    <dsp:sp modelId="{6FA5AB55-6A55-457F-94C3-DABC77A2D6BF}">
      <dsp:nvSpPr>
        <dsp:cNvPr id="0" name=""/>
        <dsp:cNvSpPr/>
      </dsp:nvSpPr>
      <dsp:spPr>
        <a:xfrm>
          <a:off x="2338266" y="3412229"/>
          <a:ext cx="2630550" cy="1623699"/>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rtl="0">
            <a:lnSpc>
              <a:spcPct val="90000"/>
            </a:lnSpc>
            <a:spcBef>
              <a:spcPct val="0"/>
            </a:spcBef>
            <a:spcAft>
              <a:spcPct val="35000"/>
            </a:spcAft>
            <a:buNone/>
          </a:pPr>
          <a:r>
            <a:rPr lang="en-GB" sz="2300" kern="1200" dirty="0"/>
            <a:t>Encoding: Mainly Semantic (but can be visual and auditory)</a:t>
          </a:r>
        </a:p>
      </dsp:txBody>
      <dsp:txXfrm>
        <a:off x="2417528" y="3491491"/>
        <a:ext cx="2472026" cy="146517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134C6-D2F1-4B17-A010-65303640C07D}">
      <dsp:nvSpPr>
        <dsp:cNvPr id="0" name=""/>
        <dsp:cNvSpPr/>
      </dsp:nvSpPr>
      <dsp:spPr>
        <a:xfrm>
          <a:off x="2932226" y="2654"/>
          <a:ext cx="6737122" cy="5430272"/>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190C3272-5B6E-4A70-90C3-0052C087F857}">
      <dsp:nvSpPr>
        <dsp:cNvPr id="0" name=""/>
        <dsp:cNvSpPr/>
      </dsp:nvSpPr>
      <dsp:spPr>
        <a:xfrm>
          <a:off x="3503169" y="196145"/>
          <a:ext cx="5509577" cy="3529677"/>
        </a:xfrm>
        <a:prstGeom prst="rect">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8AAA98-C095-4209-9E85-45A7E52F6E51}">
      <dsp:nvSpPr>
        <dsp:cNvPr id="0" name=""/>
        <dsp:cNvSpPr/>
      </dsp:nvSpPr>
      <dsp:spPr>
        <a:xfrm>
          <a:off x="3371897" y="3849550"/>
          <a:ext cx="5743539" cy="146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err="1"/>
            <a:t>Glanzer</a:t>
          </a:r>
          <a:r>
            <a:rPr lang="en-GB" sz="2000" kern="1200" dirty="0"/>
            <a:t> and Cunitz showed that when participants are presented with a list of words, they tend to remember the first few and last few words and are more likely to forget those in the middle of the list, i.e. the serial position effect.</a:t>
          </a:r>
        </a:p>
      </dsp:txBody>
      <dsp:txXfrm>
        <a:off x="3371897" y="3849550"/>
        <a:ext cx="5743539" cy="14661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3B4D8-4470-4E89-865E-4C899D8916B2}">
      <dsp:nvSpPr>
        <dsp:cNvPr id="0" name=""/>
        <dsp:cNvSpPr/>
      </dsp:nvSpPr>
      <dsp:spPr>
        <a:xfrm>
          <a:off x="0" y="133312"/>
          <a:ext cx="3128961" cy="47911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dirty="0"/>
            <a:t>This supports the existence of separate LTM and STM stores because they observed a primacy and recency effect.</a:t>
          </a:r>
        </a:p>
      </dsp:txBody>
      <dsp:txXfrm>
        <a:off x="152743" y="286055"/>
        <a:ext cx="2823475" cy="448566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36D899-AA39-4B03-BD8B-2C3C20CE4468}">
      <dsp:nvSpPr>
        <dsp:cNvPr id="0" name=""/>
        <dsp:cNvSpPr/>
      </dsp:nvSpPr>
      <dsp:spPr>
        <a:xfrm>
          <a:off x="3857460" y="58871"/>
          <a:ext cx="2832296" cy="5093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rtl="0">
            <a:lnSpc>
              <a:spcPct val="90000"/>
            </a:lnSpc>
            <a:spcBef>
              <a:spcPct val="0"/>
            </a:spcBef>
            <a:spcAft>
              <a:spcPct val="35000"/>
            </a:spcAft>
            <a:buNone/>
          </a:pPr>
          <a:r>
            <a:rPr lang="en-GB" sz="2100" kern="1200" dirty="0"/>
            <a:t>Other compelling evidence to support this distinction between STM and LTM is the case of KF (</a:t>
          </a:r>
          <a:r>
            <a:rPr lang="en-GB" sz="2100" kern="1200" dirty="0" err="1"/>
            <a:t>Shallice</a:t>
          </a:r>
          <a:r>
            <a:rPr lang="en-GB" sz="2100" kern="1200" dirty="0"/>
            <a:t> &amp; Warrington, 197) who had been in a motorcycle crash where he had sustained brain damage. His LTM seemed to be unaffected but he was only able to recall the last bit of information he had heard in his STM.</a:t>
          </a:r>
        </a:p>
      </dsp:txBody>
      <dsp:txXfrm>
        <a:off x="3857460" y="58871"/>
        <a:ext cx="2832296" cy="5093550"/>
      </dsp:txXfrm>
    </dsp:sp>
    <dsp:sp modelId="{3F61159B-A840-469E-A272-00F3A345CE3C}">
      <dsp:nvSpPr>
        <dsp:cNvPr id="0" name=""/>
        <dsp:cNvSpPr/>
      </dsp:nvSpPr>
      <dsp:spPr>
        <a:xfrm>
          <a:off x="6689757" y="58871"/>
          <a:ext cx="566459" cy="5093550"/>
        </a:xfrm>
        <a:prstGeom prst="leftBrace">
          <a:avLst>
            <a:gd name="adj1" fmla="val 35000"/>
            <a:gd name="adj2" fmla="val 50000"/>
          </a:avLst>
        </a:pr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21807-C80D-4895-9011-F44507565798}">
      <dsp:nvSpPr>
        <dsp:cNvPr id="0" name=""/>
        <dsp:cNvSpPr/>
      </dsp:nvSpPr>
      <dsp:spPr>
        <a:xfrm>
          <a:off x="3550905" y="1789228"/>
          <a:ext cx="4886777" cy="1610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t>Words early on in the list were put into long term memory (primacy effect) because the person has time to rehearse the word, and words from the end went into short term memory (recency effect).</a:t>
          </a:r>
        </a:p>
      </dsp:txBody>
      <dsp:txXfrm>
        <a:off x="3550905" y="1789228"/>
        <a:ext cx="4886777" cy="1610415"/>
      </dsp:txXfrm>
    </dsp:sp>
    <dsp:sp modelId="{CB066BBA-5D70-42C2-AAA3-CCB84BFFF90D}">
      <dsp:nvSpPr>
        <dsp:cNvPr id="0" name=""/>
        <dsp:cNvSpPr/>
      </dsp:nvSpPr>
      <dsp:spPr>
        <a:xfrm>
          <a:off x="3545351" y="1299439"/>
          <a:ext cx="388720" cy="388720"/>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885B7F-A6A4-4A8B-8A13-EC2F8795ECC7}">
      <dsp:nvSpPr>
        <dsp:cNvPr id="0" name=""/>
        <dsp:cNvSpPr/>
      </dsp:nvSpPr>
      <dsp:spPr>
        <a:xfrm>
          <a:off x="3817456" y="755230"/>
          <a:ext cx="388720" cy="388720"/>
        </a:xfrm>
        <a:prstGeom prst="ellipse">
          <a:avLst/>
        </a:prstGeom>
        <a:solidFill>
          <a:schemeClr val="accent2">
            <a:hueOff val="156223"/>
            <a:satOff val="537"/>
            <a:lumOff val="-1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47141A-2DD3-43B3-8F47-3460588CA36E}">
      <dsp:nvSpPr>
        <dsp:cNvPr id="0" name=""/>
        <dsp:cNvSpPr/>
      </dsp:nvSpPr>
      <dsp:spPr>
        <a:xfrm>
          <a:off x="4470507" y="864072"/>
          <a:ext cx="610847" cy="610847"/>
        </a:xfrm>
        <a:prstGeom prst="ellipse">
          <a:avLst/>
        </a:prstGeom>
        <a:solidFill>
          <a:schemeClr val="accent2">
            <a:hueOff val="312445"/>
            <a:satOff val="1075"/>
            <a:lumOff val="-20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57AE22-E5DC-4218-A95B-EEDF82820EAF}">
      <dsp:nvSpPr>
        <dsp:cNvPr id="0" name=""/>
        <dsp:cNvSpPr/>
      </dsp:nvSpPr>
      <dsp:spPr>
        <a:xfrm>
          <a:off x="5014717" y="265441"/>
          <a:ext cx="388720" cy="388720"/>
        </a:xfrm>
        <a:prstGeom prst="ellipse">
          <a:avLst/>
        </a:prstGeom>
        <a:solidFill>
          <a:schemeClr val="accent2">
            <a:hueOff val="468668"/>
            <a:satOff val="1612"/>
            <a:lumOff val="-3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808DEA-8D63-4A8E-8D00-E91870B50065}">
      <dsp:nvSpPr>
        <dsp:cNvPr id="0" name=""/>
        <dsp:cNvSpPr/>
      </dsp:nvSpPr>
      <dsp:spPr>
        <a:xfrm>
          <a:off x="5722189" y="47758"/>
          <a:ext cx="388720" cy="388720"/>
        </a:xfrm>
        <a:prstGeom prst="ellipse">
          <a:avLst/>
        </a:prstGeom>
        <a:solidFill>
          <a:schemeClr val="accent2">
            <a:hueOff val="624890"/>
            <a:satOff val="2149"/>
            <a:lumOff val="-4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66B7E3-2877-482C-8D64-0203DDFF6DAD}">
      <dsp:nvSpPr>
        <dsp:cNvPr id="0" name=""/>
        <dsp:cNvSpPr/>
      </dsp:nvSpPr>
      <dsp:spPr>
        <a:xfrm>
          <a:off x="6592924" y="428704"/>
          <a:ext cx="388720" cy="388720"/>
        </a:xfrm>
        <a:prstGeom prst="ellipse">
          <a:avLst/>
        </a:prstGeom>
        <a:solidFill>
          <a:schemeClr val="accent2">
            <a:hueOff val="781113"/>
            <a:satOff val="2687"/>
            <a:lumOff val="-51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6A698C-50B8-4ED4-AC15-1EF4BC5E3A9F}">
      <dsp:nvSpPr>
        <dsp:cNvPr id="0" name=""/>
        <dsp:cNvSpPr/>
      </dsp:nvSpPr>
      <dsp:spPr>
        <a:xfrm>
          <a:off x="7137133" y="700809"/>
          <a:ext cx="610847" cy="610847"/>
        </a:xfrm>
        <a:prstGeom prst="ellipse">
          <a:avLst/>
        </a:prstGeom>
        <a:solidFill>
          <a:schemeClr val="accent2">
            <a:hueOff val="937336"/>
            <a:satOff val="3224"/>
            <a:lumOff val="-6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7360A4-1696-4FEC-99C9-A1576B1F9C10}">
      <dsp:nvSpPr>
        <dsp:cNvPr id="0" name=""/>
        <dsp:cNvSpPr/>
      </dsp:nvSpPr>
      <dsp:spPr>
        <a:xfrm>
          <a:off x="7899026" y="1299439"/>
          <a:ext cx="388720" cy="388720"/>
        </a:xfrm>
        <a:prstGeom prst="ellipse">
          <a:avLst/>
        </a:prstGeom>
        <a:solidFill>
          <a:schemeClr val="accent2">
            <a:hueOff val="1093558"/>
            <a:satOff val="3761"/>
            <a:lumOff val="-7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877F8A-4338-4594-A926-2B12228FF10F}">
      <dsp:nvSpPr>
        <dsp:cNvPr id="0" name=""/>
        <dsp:cNvSpPr/>
      </dsp:nvSpPr>
      <dsp:spPr>
        <a:xfrm>
          <a:off x="8225552" y="1898069"/>
          <a:ext cx="388720" cy="388720"/>
        </a:xfrm>
        <a:prstGeom prst="ellipse">
          <a:avLst/>
        </a:prstGeom>
        <a:solidFill>
          <a:schemeClr val="accent2">
            <a:hueOff val="1249781"/>
            <a:satOff val="4299"/>
            <a:lumOff val="-8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B2C3E3-72CF-4B86-BC8E-2987AF4DB35A}">
      <dsp:nvSpPr>
        <dsp:cNvPr id="0" name=""/>
        <dsp:cNvSpPr/>
      </dsp:nvSpPr>
      <dsp:spPr>
        <a:xfrm>
          <a:off x="5395663" y="755230"/>
          <a:ext cx="999568" cy="999568"/>
        </a:xfrm>
        <a:prstGeom prst="ellipse">
          <a:avLst/>
        </a:prstGeom>
        <a:solidFill>
          <a:schemeClr val="accent2">
            <a:hueOff val="1406004"/>
            <a:satOff val="4836"/>
            <a:lumOff val="-93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87ED1E-1DCF-4D28-8F3F-FA6B7316FEBC}">
      <dsp:nvSpPr>
        <dsp:cNvPr id="0" name=""/>
        <dsp:cNvSpPr/>
      </dsp:nvSpPr>
      <dsp:spPr>
        <a:xfrm>
          <a:off x="3273247" y="2823225"/>
          <a:ext cx="388720" cy="388720"/>
        </a:xfrm>
        <a:prstGeom prst="ellipse">
          <a:avLst/>
        </a:prstGeom>
        <a:solidFill>
          <a:schemeClr val="accent2">
            <a:hueOff val="1562226"/>
            <a:satOff val="5374"/>
            <a:lumOff val="-10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CDBB2-0FBE-4D5B-9F07-2C53412D862E}">
      <dsp:nvSpPr>
        <dsp:cNvPr id="0" name=""/>
        <dsp:cNvSpPr/>
      </dsp:nvSpPr>
      <dsp:spPr>
        <a:xfrm>
          <a:off x="3599772" y="3313014"/>
          <a:ext cx="610847" cy="610847"/>
        </a:xfrm>
        <a:prstGeom prst="ellipse">
          <a:avLst/>
        </a:prstGeom>
        <a:solidFill>
          <a:schemeClr val="accent2">
            <a:hueOff val="1718449"/>
            <a:satOff val="5911"/>
            <a:lumOff val="-114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265B43-4775-4883-831D-5D53F12685A1}">
      <dsp:nvSpPr>
        <dsp:cNvPr id="0" name=""/>
        <dsp:cNvSpPr/>
      </dsp:nvSpPr>
      <dsp:spPr>
        <a:xfrm>
          <a:off x="4416086" y="3748381"/>
          <a:ext cx="888505" cy="888505"/>
        </a:xfrm>
        <a:prstGeom prst="ellipse">
          <a:avLst/>
        </a:prstGeom>
        <a:solidFill>
          <a:schemeClr val="accent2">
            <a:hueOff val="1874672"/>
            <a:satOff val="6448"/>
            <a:lumOff val="-12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8D589E-36AB-4F33-BF96-5C417FA64695}">
      <dsp:nvSpPr>
        <dsp:cNvPr id="0" name=""/>
        <dsp:cNvSpPr/>
      </dsp:nvSpPr>
      <dsp:spPr>
        <a:xfrm>
          <a:off x="5558926" y="4455853"/>
          <a:ext cx="388720" cy="388720"/>
        </a:xfrm>
        <a:prstGeom prst="ellipse">
          <a:avLst/>
        </a:prstGeom>
        <a:solidFill>
          <a:schemeClr val="accent2">
            <a:hueOff val="2030894"/>
            <a:satOff val="6986"/>
            <a:lumOff val="-135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36CB3A-4DEE-4709-84C7-2594D4D377F2}">
      <dsp:nvSpPr>
        <dsp:cNvPr id="0" name=""/>
        <dsp:cNvSpPr/>
      </dsp:nvSpPr>
      <dsp:spPr>
        <a:xfrm>
          <a:off x="5776610" y="3748381"/>
          <a:ext cx="610847" cy="610847"/>
        </a:xfrm>
        <a:prstGeom prst="ellipse">
          <a:avLst/>
        </a:prstGeom>
        <a:solidFill>
          <a:schemeClr val="accent2">
            <a:hueOff val="2187117"/>
            <a:satOff val="7523"/>
            <a:lumOff val="-145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4E3374-AA7D-4460-981A-D0CDE993B626}">
      <dsp:nvSpPr>
        <dsp:cNvPr id="0" name=""/>
        <dsp:cNvSpPr/>
      </dsp:nvSpPr>
      <dsp:spPr>
        <a:xfrm>
          <a:off x="6320819" y="4510274"/>
          <a:ext cx="388720" cy="388720"/>
        </a:xfrm>
        <a:prstGeom prst="ellipse">
          <a:avLst/>
        </a:prstGeom>
        <a:solidFill>
          <a:schemeClr val="accent2">
            <a:hueOff val="2343339"/>
            <a:satOff val="8060"/>
            <a:lumOff val="-15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695399-AFE2-4AF7-AA0E-BB6D5EAB098C}">
      <dsp:nvSpPr>
        <dsp:cNvPr id="0" name=""/>
        <dsp:cNvSpPr/>
      </dsp:nvSpPr>
      <dsp:spPr>
        <a:xfrm>
          <a:off x="6810607" y="3639539"/>
          <a:ext cx="888505" cy="888505"/>
        </a:xfrm>
        <a:prstGeom prst="ellipse">
          <a:avLst/>
        </a:prstGeom>
        <a:solidFill>
          <a:schemeClr val="accent2">
            <a:hueOff val="2499562"/>
            <a:satOff val="8598"/>
            <a:lumOff val="-16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2CD47D-6D9A-4700-BA46-B51082CF1E09}">
      <dsp:nvSpPr>
        <dsp:cNvPr id="0" name=""/>
        <dsp:cNvSpPr/>
      </dsp:nvSpPr>
      <dsp:spPr>
        <a:xfrm>
          <a:off x="8007868" y="3421856"/>
          <a:ext cx="610847" cy="610847"/>
        </a:xfrm>
        <a:prstGeom prst="ellipse">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15334B-00A7-42A1-948A-697B87192556}">
      <dsp:nvSpPr>
        <dsp:cNvPr id="0" name=""/>
        <dsp:cNvSpPr/>
      </dsp:nvSpPr>
      <dsp:spPr>
        <a:xfrm>
          <a:off x="2914650" y="0"/>
          <a:ext cx="6500811" cy="6500811"/>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A1A9BB-E995-4D6D-B977-EBBB3415A955}">
      <dsp:nvSpPr>
        <dsp:cNvPr id="0" name=""/>
        <dsp:cNvSpPr/>
      </dsp:nvSpPr>
      <dsp:spPr>
        <a:xfrm>
          <a:off x="3532227" y="617577"/>
          <a:ext cx="2535316" cy="2535316"/>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One strength of the multistore model is that it gives us a good understanding of the structure and process of the STM. </a:t>
          </a:r>
        </a:p>
      </dsp:txBody>
      <dsp:txXfrm>
        <a:off x="3655991" y="741341"/>
        <a:ext cx="2287788" cy="2287788"/>
      </dsp:txXfrm>
    </dsp:sp>
    <dsp:sp modelId="{C92B839C-482D-444A-8D2B-1EC713944912}">
      <dsp:nvSpPr>
        <dsp:cNvPr id="0" name=""/>
        <dsp:cNvSpPr/>
      </dsp:nvSpPr>
      <dsp:spPr>
        <a:xfrm>
          <a:off x="6262568" y="617577"/>
          <a:ext cx="2535316" cy="2535316"/>
        </a:xfrm>
        <a:prstGeom prst="roundRect">
          <a:avLst/>
        </a:prstGeom>
        <a:solidFill>
          <a:schemeClr val="accent3">
            <a:hueOff val="-2935691"/>
            <a:satOff val="-1061"/>
            <a:lumOff val="4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This is good because this allows researchers to expand on this model. </a:t>
          </a:r>
        </a:p>
      </dsp:txBody>
      <dsp:txXfrm>
        <a:off x="6386332" y="741341"/>
        <a:ext cx="2287788" cy="2287788"/>
      </dsp:txXfrm>
    </dsp:sp>
    <dsp:sp modelId="{A21B5085-DE39-4AB9-BD5E-3CA857F9F171}">
      <dsp:nvSpPr>
        <dsp:cNvPr id="0" name=""/>
        <dsp:cNvSpPr/>
      </dsp:nvSpPr>
      <dsp:spPr>
        <a:xfrm>
          <a:off x="3532227" y="3347918"/>
          <a:ext cx="2535316" cy="2535316"/>
        </a:xfrm>
        <a:prstGeom prst="roundRect">
          <a:avLst/>
        </a:prstGeom>
        <a:solidFill>
          <a:schemeClr val="accent3">
            <a:hueOff val="-5871381"/>
            <a:satOff val="-2123"/>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This means researchers can do experiments to improve on this model and make it more valid and they can confirm what the stores actually do. </a:t>
          </a:r>
        </a:p>
      </dsp:txBody>
      <dsp:txXfrm>
        <a:off x="3655991" y="3471682"/>
        <a:ext cx="2287788" cy="2287788"/>
      </dsp:txXfrm>
    </dsp:sp>
    <dsp:sp modelId="{D566368A-D765-4DBA-90A2-C9B4ED943459}">
      <dsp:nvSpPr>
        <dsp:cNvPr id="0" name=""/>
        <dsp:cNvSpPr/>
      </dsp:nvSpPr>
      <dsp:spPr>
        <a:xfrm>
          <a:off x="6262568" y="3347918"/>
          <a:ext cx="2535316" cy="2535316"/>
        </a:xfrm>
        <a:prstGeom prst="roundRect">
          <a:avLst/>
        </a:prstGeom>
        <a:solidFill>
          <a:schemeClr val="accent3">
            <a:hueOff val="-8807072"/>
            <a:satOff val="-3184"/>
            <a:lumOff val="13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Therefore, the model is influential as it has generated a lot of research into memory.</a:t>
          </a:r>
        </a:p>
      </dsp:txBody>
      <dsp:txXfrm>
        <a:off x="6386332" y="3471682"/>
        <a:ext cx="2287788" cy="228778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F0146-F81D-47D3-9992-DFE441376575}">
      <dsp:nvSpPr>
        <dsp:cNvPr id="0" name=""/>
        <dsp:cNvSpPr/>
      </dsp:nvSpPr>
      <dsp:spPr>
        <a:xfrm>
          <a:off x="0" y="265156"/>
          <a:ext cx="5206584" cy="2082633"/>
        </a:xfrm>
        <a:prstGeom prst="chevron">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GB" sz="1500" kern="1200" dirty="0"/>
            <a:t>Many memory studies provide evidence to support the distinction between STM and LTM (in terms of encoding, duration and capacity).  The model can account for primacy and recency effects.</a:t>
          </a:r>
          <a:endParaRPr lang="en-GB" sz="1500" kern="1200" dirty="0">
            <a:solidFill>
              <a:schemeClr val="tx1"/>
            </a:solidFill>
          </a:endParaRPr>
        </a:p>
      </dsp:txBody>
      <dsp:txXfrm>
        <a:off x="1041317" y="265156"/>
        <a:ext cx="3123951" cy="2082633"/>
      </dsp:txXfrm>
    </dsp:sp>
    <dsp:sp modelId="{F067972D-1FE6-4B7B-A293-29A96B3BCE36}">
      <dsp:nvSpPr>
        <dsp:cNvPr id="0" name=""/>
        <dsp:cNvSpPr/>
      </dsp:nvSpPr>
      <dsp:spPr>
        <a:xfrm>
          <a:off x="0" y="2639358"/>
          <a:ext cx="5206584" cy="2082633"/>
        </a:xfrm>
        <a:prstGeom prst="chevron">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GB" sz="1500" kern="1200" dirty="0"/>
            <a:t>The model is supported by studies of amnesiacs: HM is has marked problems in long-term memory after brain surgery. He remembers little of personal (death of mother and father) or public events (Watergate, Vietnam War) that have occurred over the last 45 years. However his short-term memory remains intact.</a:t>
          </a:r>
        </a:p>
      </dsp:txBody>
      <dsp:txXfrm>
        <a:off x="1041317" y="2639358"/>
        <a:ext cx="3123951" cy="208263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CDD2A-DBB9-4AAF-907C-5E884FF72198}">
      <dsp:nvSpPr>
        <dsp:cNvPr id="0" name=""/>
        <dsp:cNvSpPr/>
      </dsp:nvSpPr>
      <dsp:spPr>
        <a:xfrm>
          <a:off x="0" y="0"/>
          <a:ext cx="3149599" cy="3149599"/>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5E4632-D646-4E39-B519-8035B1C86214}">
      <dsp:nvSpPr>
        <dsp:cNvPr id="0" name=""/>
        <dsp:cNvSpPr/>
      </dsp:nvSpPr>
      <dsp:spPr>
        <a:xfrm>
          <a:off x="1574799" y="0"/>
          <a:ext cx="4447310" cy="314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t>Rehearsal is considered a too simple explanation to account for the transfer of information from STM to LTM. For instance, the model ignores factors such as motivation, effect and strategy (e.g. mnemonics) which underpin learning.</a:t>
          </a:r>
        </a:p>
      </dsp:txBody>
      <dsp:txXfrm>
        <a:off x="1574799" y="0"/>
        <a:ext cx="4447310" cy="314959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5638A-04E7-4D9A-8E4F-CC5DD1A5EDBF}">
      <dsp:nvSpPr>
        <dsp:cNvPr id="0" name=""/>
        <dsp:cNvSpPr/>
      </dsp:nvSpPr>
      <dsp:spPr>
        <a:xfrm>
          <a:off x="2067096" y="1900036"/>
          <a:ext cx="4127972" cy="1777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t>Rehearsal is not essential to transfer information into LTM. (why are we able to recall information which we did not rehearse yet unable to recall information which we have rehearsed. Therefore, the role of rehearsal as a means of transferring from STM to LTM is much less important than Atkinson and Shiffrin (1968) claimed in their model.</a:t>
          </a:r>
        </a:p>
      </dsp:txBody>
      <dsp:txXfrm>
        <a:off x="2067096" y="1900036"/>
        <a:ext cx="4127972" cy="1777316"/>
      </dsp:txXfrm>
    </dsp:sp>
    <dsp:sp modelId="{669E4174-C0F8-47D3-8ED1-E799C3899603}">
      <dsp:nvSpPr>
        <dsp:cNvPr id="0" name=""/>
        <dsp:cNvSpPr/>
      </dsp:nvSpPr>
      <dsp:spPr>
        <a:xfrm>
          <a:off x="1498776" y="1396735"/>
          <a:ext cx="417826" cy="41782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9ED011-2456-4CED-A6F7-26B973BB3BFB}">
      <dsp:nvSpPr>
        <dsp:cNvPr id="0" name=""/>
        <dsp:cNvSpPr/>
      </dsp:nvSpPr>
      <dsp:spPr>
        <a:xfrm>
          <a:off x="1791254" y="811778"/>
          <a:ext cx="417826" cy="417826"/>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BB8CAE-5012-4AC7-A1E0-F164A1DBE921}">
      <dsp:nvSpPr>
        <dsp:cNvPr id="0" name=""/>
        <dsp:cNvSpPr/>
      </dsp:nvSpPr>
      <dsp:spPr>
        <a:xfrm>
          <a:off x="2529394" y="994631"/>
          <a:ext cx="656584" cy="656584"/>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F05E0-2AF7-4E58-9E87-D755B76C57A6}">
      <dsp:nvSpPr>
        <dsp:cNvPr id="0" name=""/>
        <dsp:cNvSpPr/>
      </dsp:nvSpPr>
      <dsp:spPr>
        <a:xfrm>
          <a:off x="3078160" y="285316"/>
          <a:ext cx="417826" cy="417826"/>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5FA942-F8B2-40FD-A6CF-31356D5C22CA}">
      <dsp:nvSpPr>
        <dsp:cNvPr id="0" name=""/>
        <dsp:cNvSpPr/>
      </dsp:nvSpPr>
      <dsp:spPr>
        <a:xfrm>
          <a:off x="3838604" y="51334"/>
          <a:ext cx="417826" cy="417826"/>
        </a:xfrm>
        <a:prstGeom prst="ellipse">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D686DB-0AD6-459C-A231-14CACF89A3AC}">
      <dsp:nvSpPr>
        <dsp:cNvPr id="0" name=""/>
        <dsp:cNvSpPr/>
      </dsp:nvSpPr>
      <dsp:spPr>
        <a:xfrm>
          <a:off x="4774536" y="460804"/>
          <a:ext cx="417826" cy="41782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FE3700-FB21-44FD-A91C-CC90EBE589B5}">
      <dsp:nvSpPr>
        <dsp:cNvPr id="0" name=""/>
        <dsp:cNvSpPr/>
      </dsp:nvSpPr>
      <dsp:spPr>
        <a:xfrm>
          <a:off x="5359493" y="753282"/>
          <a:ext cx="656584" cy="656584"/>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12B8F3-2CC8-4BDD-A10E-1AAB97A3F023}">
      <dsp:nvSpPr>
        <dsp:cNvPr id="0" name=""/>
        <dsp:cNvSpPr/>
      </dsp:nvSpPr>
      <dsp:spPr>
        <a:xfrm>
          <a:off x="6178433" y="1396735"/>
          <a:ext cx="417826" cy="417826"/>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3BBB8C-4712-43DB-BAFC-3C38CFC18000}">
      <dsp:nvSpPr>
        <dsp:cNvPr id="0" name=""/>
        <dsp:cNvSpPr/>
      </dsp:nvSpPr>
      <dsp:spPr>
        <a:xfrm>
          <a:off x="6529407" y="2040188"/>
          <a:ext cx="417826" cy="417826"/>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B0903-02D4-43C2-A050-2D0208BD5D82}">
      <dsp:nvSpPr>
        <dsp:cNvPr id="0" name=""/>
        <dsp:cNvSpPr/>
      </dsp:nvSpPr>
      <dsp:spPr>
        <a:xfrm>
          <a:off x="3487630" y="597540"/>
          <a:ext cx="1074410" cy="1074410"/>
        </a:xfrm>
        <a:prstGeom prst="ellipse">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D0401A-369F-47BB-B20D-1E7186BF5767}">
      <dsp:nvSpPr>
        <dsp:cNvPr id="0" name=""/>
        <dsp:cNvSpPr/>
      </dsp:nvSpPr>
      <dsp:spPr>
        <a:xfrm>
          <a:off x="1206297" y="3034615"/>
          <a:ext cx="417826" cy="41782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D97634-9D93-4385-8BA5-5ADF4BF844DF}">
      <dsp:nvSpPr>
        <dsp:cNvPr id="0" name=""/>
        <dsp:cNvSpPr/>
      </dsp:nvSpPr>
      <dsp:spPr>
        <a:xfrm>
          <a:off x="1557272" y="3561076"/>
          <a:ext cx="656584" cy="656584"/>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A81EEC-318B-4F11-9516-4015C215657F}">
      <dsp:nvSpPr>
        <dsp:cNvPr id="0" name=""/>
        <dsp:cNvSpPr/>
      </dsp:nvSpPr>
      <dsp:spPr>
        <a:xfrm>
          <a:off x="2434707" y="4029042"/>
          <a:ext cx="955031" cy="955031"/>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9106B6-0E81-48A7-A89B-4B16D857D063}">
      <dsp:nvSpPr>
        <dsp:cNvPr id="0" name=""/>
        <dsp:cNvSpPr/>
      </dsp:nvSpPr>
      <dsp:spPr>
        <a:xfrm>
          <a:off x="3663117" y="4789486"/>
          <a:ext cx="417826" cy="417826"/>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A6297D-2B68-47FF-9C64-AD4343CEBF34}">
      <dsp:nvSpPr>
        <dsp:cNvPr id="0" name=""/>
        <dsp:cNvSpPr/>
      </dsp:nvSpPr>
      <dsp:spPr>
        <a:xfrm>
          <a:off x="3897100" y="4029042"/>
          <a:ext cx="656584" cy="656584"/>
        </a:xfrm>
        <a:prstGeom prst="ellipse">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DB49A7-E272-4C05-8ADF-AA2598BB7ABC}">
      <dsp:nvSpPr>
        <dsp:cNvPr id="0" name=""/>
        <dsp:cNvSpPr/>
      </dsp:nvSpPr>
      <dsp:spPr>
        <a:xfrm>
          <a:off x="4482057" y="4847982"/>
          <a:ext cx="417826" cy="41782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B39C9C-F8A4-40CC-A81B-6386D48F017F}">
      <dsp:nvSpPr>
        <dsp:cNvPr id="0" name=""/>
        <dsp:cNvSpPr/>
      </dsp:nvSpPr>
      <dsp:spPr>
        <a:xfrm>
          <a:off x="5008519" y="3912050"/>
          <a:ext cx="955031" cy="955031"/>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5AA439-CA02-41EE-9559-64823E4274DB}">
      <dsp:nvSpPr>
        <dsp:cNvPr id="0" name=""/>
        <dsp:cNvSpPr/>
      </dsp:nvSpPr>
      <dsp:spPr>
        <a:xfrm>
          <a:off x="6295424" y="3678068"/>
          <a:ext cx="656584" cy="656584"/>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BFC50-0778-4F9F-A15F-338EF35C3A72}">
      <dsp:nvSpPr>
        <dsp:cNvPr id="0" name=""/>
        <dsp:cNvSpPr/>
      </dsp:nvSpPr>
      <dsp:spPr>
        <a:xfrm>
          <a:off x="0" y="134713"/>
          <a:ext cx="5684138" cy="17269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Note: although rehearsal was initially described by Atkinson and Shiffrin as maintenance rehearsal (</a:t>
          </a:r>
          <a:r>
            <a:rPr lang="en-GB" sz="1800" kern="1200" dirty="0" err="1"/>
            <a:t>repitition</a:t>
          </a:r>
          <a:r>
            <a:rPr lang="en-GB" sz="1800" kern="1200" dirty="0"/>
            <a:t> of information), Shiffrin later suggested that rehearsal could be elaborative (</a:t>
          </a:r>
          <a:r>
            <a:rPr lang="en-GB" sz="1800" kern="1200" dirty="0" err="1"/>
            <a:t>Raaijmakers</a:t>
          </a:r>
          <a:r>
            <a:rPr lang="en-GB" sz="1800" kern="1200" dirty="0"/>
            <a:t>, &amp; Shiffrin, 2003). The MSM has been criticized for being a passive/one way/linear model.</a:t>
          </a:r>
        </a:p>
      </dsp:txBody>
      <dsp:txXfrm>
        <a:off x="84301" y="219014"/>
        <a:ext cx="5515536" cy="155831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B202B-DC55-4EF7-A211-51A470979C8E}">
      <dsp:nvSpPr>
        <dsp:cNvPr id="0" name=""/>
        <dsp:cNvSpPr/>
      </dsp:nvSpPr>
      <dsp:spPr>
        <a:xfrm>
          <a:off x="3611" y="0"/>
          <a:ext cx="7388127" cy="973867"/>
        </a:xfrm>
        <a:prstGeom prst="homePlat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26670" bIns="53340" numCol="1" spcCol="1270" anchor="ctr" anchorCtr="0">
          <a:noAutofit/>
        </a:bodyPr>
        <a:lstStyle/>
        <a:p>
          <a:pPr marL="0" lvl="0" indent="0" algn="ctr" defTabSz="889000" rtl="0">
            <a:lnSpc>
              <a:spcPct val="90000"/>
            </a:lnSpc>
            <a:spcBef>
              <a:spcPct val="0"/>
            </a:spcBef>
            <a:spcAft>
              <a:spcPct val="35000"/>
            </a:spcAft>
            <a:buNone/>
          </a:pPr>
          <a:r>
            <a:rPr lang="en-GB" sz="2000" kern="1200" dirty="0"/>
            <a:t>The model is </a:t>
          </a:r>
          <a:r>
            <a:rPr lang="en-GB" sz="2000" b="1" kern="1200" dirty="0"/>
            <a:t>oversimplified,</a:t>
          </a:r>
          <a:r>
            <a:rPr lang="en-GB" sz="2000" kern="1200" dirty="0"/>
            <a:t> in particular when it suggests that both short-term and long-term memory each operate in a single, uniform fashion.  </a:t>
          </a:r>
          <a:r>
            <a:rPr lang="en-GB" sz="2000" b="1" kern="1200" dirty="0"/>
            <a:t>We now know this is not the case</a:t>
          </a:r>
          <a:r>
            <a:rPr lang="en-GB" sz="2000" kern="1200" dirty="0"/>
            <a:t>.</a:t>
          </a:r>
        </a:p>
      </dsp:txBody>
      <dsp:txXfrm>
        <a:off x="3611" y="0"/>
        <a:ext cx="7144660" cy="97386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A0EE57-AA74-430F-B9C4-A5E02B83E2A0}">
      <dsp:nvSpPr>
        <dsp:cNvPr id="0" name=""/>
        <dsp:cNvSpPr/>
      </dsp:nvSpPr>
      <dsp:spPr>
        <a:xfrm>
          <a:off x="1698816" y="1116"/>
          <a:ext cx="3160896" cy="307142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US" sz="2400" kern="1200" dirty="0"/>
            <a:t>Developed as a result of STM memory not being useful in explaining how short term memory processes were used in problem solving</a:t>
          </a:r>
          <a:endParaRPr lang="en-GB" sz="2400" kern="1200" dirty="0"/>
        </a:p>
      </dsp:txBody>
      <dsp:txXfrm>
        <a:off x="1848750" y="151050"/>
        <a:ext cx="2861028" cy="2771554"/>
      </dsp:txXfrm>
    </dsp:sp>
    <dsp:sp modelId="{6F176CBA-303D-4BE6-A4C2-50C3BF6420B9}">
      <dsp:nvSpPr>
        <dsp:cNvPr id="0" name=""/>
        <dsp:cNvSpPr/>
      </dsp:nvSpPr>
      <dsp:spPr>
        <a:xfrm>
          <a:off x="1803851" y="3184601"/>
          <a:ext cx="3690951" cy="22189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US" sz="2100" kern="1200" dirty="0"/>
            <a:t>Also finding that some people with brain damage can have impaired STM – a digit span of only 2 items, but no deficits in learning, comprehension, or memory</a:t>
          </a:r>
          <a:endParaRPr lang="en-GB" sz="2100" kern="1200" dirty="0"/>
        </a:p>
      </dsp:txBody>
      <dsp:txXfrm>
        <a:off x="1912170" y="3292920"/>
        <a:ext cx="3474313" cy="200229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344C9-E7A1-4D29-8ADF-EFC4272606A2}">
      <dsp:nvSpPr>
        <dsp:cNvPr id="0" name=""/>
        <dsp:cNvSpPr/>
      </dsp:nvSpPr>
      <dsp:spPr>
        <a:xfrm>
          <a:off x="1673963" y="50206"/>
          <a:ext cx="2409936" cy="2409936"/>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rtl="0">
            <a:lnSpc>
              <a:spcPct val="90000"/>
            </a:lnSpc>
            <a:spcBef>
              <a:spcPct val="0"/>
            </a:spcBef>
            <a:spcAft>
              <a:spcPct val="35000"/>
            </a:spcAft>
            <a:buNone/>
          </a:pPr>
          <a:r>
            <a:rPr lang="en-US" sz="1600" kern="1200" dirty="0"/>
            <a:t>Ability to hold and manipulate information in the mind over short periods of time.</a:t>
          </a:r>
          <a:endParaRPr lang="en-GB" sz="1600" kern="1200" dirty="0"/>
        </a:p>
      </dsp:txBody>
      <dsp:txXfrm>
        <a:off x="1995287" y="471945"/>
        <a:ext cx="1767286" cy="1084471"/>
      </dsp:txXfrm>
    </dsp:sp>
    <dsp:sp modelId="{F9C25379-2C92-4DBE-BF68-304CC8116E98}">
      <dsp:nvSpPr>
        <dsp:cNvPr id="0" name=""/>
        <dsp:cNvSpPr/>
      </dsp:nvSpPr>
      <dsp:spPr>
        <a:xfrm>
          <a:off x="2543548" y="1556417"/>
          <a:ext cx="2409936" cy="2409936"/>
        </a:xfrm>
        <a:prstGeom prst="ellipse">
          <a:avLst/>
        </a:prstGeom>
        <a:solidFill>
          <a:schemeClr val="accent2">
            <a:alpha val="50000"/>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rtl="0">
            <a:lnSpc>
              <a:spcPct val="90000"/>
            </a:lnSpc>
            <a:spcBef>
              <a:spcPct val="0"/>
            </a:spcBef>
            <a:spcAft>
              <a:spcPct val="35000"/>
            </a:spcAft>
            <a:buNone/>
          </a:pPr>
          <a:r>
            <a:rPr lang="en-US" sz="1600" kern="1200" dirty="0"/>
            <a:t>It provides a mental workspace or jotting pad</a:t>
          </a:r>
          <a:endParaRPr lang="en-GB" sz="1600" kern="1200" dirty="0"/>
        </a:p>
      </dsp:txBody>
      <dsp:txXfrm>
        <a:off x="3280587" y="2178983"/>
        <a:ext cx="1445961" cy="1325464"/>
      </dsp:txXfrm>
    </dsp:sp>
    <dsp:sp modelId="{DCA9BA9E-1314-4F4E-9BB4-0782163DA15C}">
      <dsp:nvSpPr>
        <dsp:cNvPr id="0" name=""/>
        <dsp:cNvSpPr/>
      </dsp:nvSpPr>
      <dsp:spPr>
        <a:xfrm>
          <a:off x="804377" y="1556417"/>
          <a:ext cx="2409936" cy="2409936"/>
        </a:xfrm>
        <a:prstGeom prst="ellipse">
          <a:avLst/>
        </a:prstGeom>
        <a:solidFill>
          <a:schemeClr val="accent2">
            <a:alpha val="50000"/>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rtl="0">
            <a:lnSpc>
              <a:spcPct val="90000"/>
            </a:lnSpc>
            <a:spcBef>
              <a:spcPct val="0"/>
            </a:spcBef>
            <a:spcAft>
              <a:spcPct val="35000"/>
            </a:spcAft>
            <a:buNone/>
          </a:pPr>
          <a:r>
            <a:rPr lang="en-US" sz="1600" kern="1200" dirty="0"/>
            <a:t>E.g., mental arithmetic – this imposes quite considerable burdens on our WM</a:t>
          </a:r>
          <a:endParaRPr lang="en-GB" sz="1600" kern="1200" dirty="0"/>
        </a:p>
      </dsp:txBody>
      <dsp:txXfrm>
        <a:off x="1031313" y="2178983"/>
        <a:ext cx="1445961" cy="132546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ABA47-452D-4FCA-A4C7-EF712BEDA723}">
      <dsp:nvSpPr>
        <dsp:cNvPr id="0" name=""/>
        <dsp:cNvSpPr/>
      </dsp:nvSpPr>
      <dsp:spPr>
        <a:xfrm>
          <a:off x="0" y="0"/>
          <a:ext cx="54483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1159D3-A8B6-47D8-9586-83B51808D977}">
      <dsp:nvSpPr>
        <dsp:cNvPr id="0" name=""/>
        <dsp:cNvSpPr/>
      </dsp:nvSpPr>
      <dsp:spPr>
        <a:xfrm>
          <a:off x="0" y="0"/>
          <a:ext cx="5448300" cy="646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dirty="0"/>
            <a:t>WM often fails – exceeds capacity, distracted</a:t>
          </a:r>
          <a:endParaRPr lang="en-GB" sz="2000" kern="1200" dirty="0"/>
        </a:p>
      </dsp:txBody>
      <dsp:txXfrm>
        <a:off x="0" y="0"/>
        <a:ext cx="5448300" cy="64633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3EFAF-C8DD-4C1E-A36A-B188D9A5900B}">
      <dsp:nvSpPr>
        <dsp:cNvPr id="0" name=""/>
        <dsp:cNvSpPr/>
      </dsp:nvSpPr>
      <dsp:spPr>
        <a:xfrm>
          <a:off x="0" y="585"/>
          <a:ext cx="1004367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7532BE-A310-40EB-8733-975437D1C82C}">
      <dsp:nvSpPr>
        <dsp:cNvPr id="0" name=""/>
        <dsp:cNvSpPr/>
      </dsp:nvSpPr>
      <dsp:spPr>
        <a:xfrm>
          <a:off x="0" y="585"/>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Recycles information for immediate recall: Composed of:</a:t>
          </a:r>
        </a:p>
      </dsp:txBody>
      <dsp:txXfrm>
        <a:off x="0" y="585"/>
        <a:ext cx="10043679" cy="685570"/>
      </dsp:txXfrm>
    </dsp:sp>
    <dsp:sp modelId="{D8792B21-E2A0-47A7-8C1A-9C51325B194F}">
      <dsp:nvSpPr>
        <dsp:cNvPr id="0" name=""/>
        <dsp:cNvSpPr/>
      </dsp:nvSpPr>
      <dsp:spPr>
        <a:xfrm>
          <a:off x="0" y="686156"/>
          <a:ext cx="10043679" cy="0"/>
        </a:xfrm>
        <a:prstGeom prst="line">
          <a:avLst/>
        </a:prstGeom>
        <a:solidFill>
          <a:schemeClr val="accent2">
            <a:hueOff val="442631"/>
            <a:satOff val="1522"/>
            <a:lumOff val="-294"/>
            <a:alphaOff val="0"/>
          </a:schemeClr>
        </a:solidFill>
        <a:ln w="15875" cap="flat" cmpd="sng" algn="ctr">
          <a:solidFill>
            <a:schemeClr val="accent2">
              <a:hueOff val="442631"/>
              <a:satOff val="1522"/>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00DBAF-EC84-429D-9C44-CE8B1D0F1CB9}">
      <dsp:nvSpPr>
        <dsp:cNvPr id="0" name=""/>
        <dsp:cNvSpPr/>
      </dsp:nvSpPr>
      <dsp:spPr>
        <a:xfrm>
          <a:off x="0" y="686156"/>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1. </a:t>
          </a:r>
          <a:r>
            <a:rPr lang="en-GB" sz="2000" b="1" kern="1200">
              <a:solidFill>
                <a:schemeClr val="tx2">
                  <a:lumMod val="10000"/>
                </a:schemeClr>
              </a:solidFill>
            </a:rPr>
            <a:t>Phonological store</a:t>
          </a:r>
          <a:r>
            <a:rPr lang="en-GB" sz="2000" kern="1200">
              <a:solidFill>
                <a:schemeClr val="tx2">
                  <a:lumMod val="10000"/>
                </a:schemeClr>
              </a:solidFill>
            </a:rPr>
            <a:t>:  (inner ear) Memory store</a:t>
          </a:r>
        </a:p>
      </dsp:txBody>
      <dsp:txXfrm>
        <a:off x="0" y="686156"/>
        <a:ext cx="10043679" cy="685570"/>
      </dsp:txXfrm>
    </dsp:sp>
    <dsp:sp modelId="{332E9172-A5CC-4004-A420-70A923E9CD7A}">
      <dsp:nvSpPr>
        <dsp:cNvPr id="0" name=""/>
        <dsp:cNvSpPr/>
      </dsp:nvSpPr>
      <dsp:spPr>
        <a:xfrm>
          <a:off x="0" y="1371727"/>
          <a:ext cx="10043679" cy="0"/>
        </a:xfrm>
        <a:prstGeom prst="line">
          <a:avLst/>
        </a:prstGeom>
        <a:solidFill>
          <a:schemeClr val="accent2">
            <a:hueOff val="885262"/>
            <a:satOff val="3045"/>
            <a:lumOff val="-588"/>
            <a:alphaOff val="0"/>
          </a:schemeClr>
        </a:solidFill>
        <a:ln w="15875" cap="flat" cmpd="sng" algn="ctr">
          <a:solidFill>
            <a:schemeClr val="accent2">
              <a:hueOff val="885262"/>
              <a:satOff val="3045"/>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8113CE-A992-4553-8231-6003D6398BEA}">
      <dsp:nvSpPr>
        <dsp:cNvPr id="0" name=""/>
        <dsp:cNvSpPr/>
      </dsp:nvSpPr>
      <dsp:spPr>
        <a:xfrm>
          <a:off x="0" y="1371727"/>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-Retains speech-based info. for 2 sec.</a:t>
          </a:r>
        </a:p>
      </dsp:txBody>
      <dsp:txXfrm>
        <a:off x="0" y="1371727"/>
        <a:ext cx="10043679" cy="685570"/>
      </dsp:txXfrm>
    </dsp:sp>
    <dsp:sp modelId="{183400C0-CA6D-4A46-ACA7-91642B846836}">
      <dsp:nvSpPr>
        <dsp:cNvPr id="0" name=""/>
        <dsp:cNvSpPr/>
      </dsp:nvSpPr>
      <dsp:spPr>
        <a:xfrm>
          <a:off x="0" y="2057298"/>
          <a:ext cx="10043679" cy="0"/>
        </a:xfrm>
        <a:prstGeom prst="line">
          <a:avLst/>
        </a:prstGeom>
        <a:solidFill>
          <a:schemeClr val="accent2">
            <a:hueOff val="1327892"/>
            <a:satOff val="4567"/>
            <a:lumOff val="-882"/>
            <a:alphaOff val="0"/>
          </a:schemeClr>
        </a:solidFill>
        <a:ln w="15875" cap="flat" cmpd="sng" algn="ctr">
          <a:solidFill>
            <a:schemeClr val="accent2">
              <a:hueOff val="1327892"/>
              <a:satOff val="4567"/>
              <a:lumOff val="-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046021-EC5C-4E0F-8B70-40F44D71BEE8}">
      <dsp:nvSpPr>
        <dsp:cNvPr id="0" name=""/>
        <dsp:cNvSpPr/>
      </dsp:nvSpPr>
      <dsp:spPr>
        <a:xfrm>
          <a:off x="0" y="2057298"/>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-If info. not rehearsed, fades away</a:t>
          </a:r>
        </a:p>
      </dsp:txBody>
      <dsp:txXfrm>
        <a:off x="0" y="2057298"/>
        <a:ext cx="10043679" cy="685570"/>
      </dsp:txXfrm>
    </dsp:sp>
    <dsp:sp modelId="{EF2EB639-07AB-43C9-9C34-6ACF499DBF94}">
      <dsp:nvSpPr>
        <dsp:cNvPr id="0" name=""/>
        <dsp:cNvSpPr/>
      </dsp:nvSpPr>
      <dsp:spPr>
        <a:xfrm>
          <a:off x="0" y="2742868"/>
          <a:ext cx="10043679" cy="0"/>
        </a:xfrm>
        <a:prstGeom prst="line">
          <a:avLst/>
        </a:prstGeom>
        <a:solidFill>
          <a:schemeClr val="accent2">
            <a:hueOff val="1770523"/>
            <a:satOff val="6090"/>
            <a:lumOff val="-1177"/>
            <a:alphaOff val="0"/>
          </a:schemeClr>
        </a:solidFill>
        <a:ln w="15875" cap="flat" cmpd="sng" algn="ctr">
          <a:solidFill>
            <a:schemeClr val="accent2">
              <a:hueOff val="1770523"/>
              <a:satOff val="6090"/>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3EF8B7-D5FE-4B4F-BC48-EBC8DDEDDD24}">
      <dsp:nvSpPr>
        <dsp:cNvPr id="0" name=""/>
        <dsp:cNvSpPr/>
      </dsp:nvSpPr>
      <dsp:spPr>
        <a:xfrm>
          <a:off x="0" y="2742868"/>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2. </a:t>
          </a:r>
          <a:r>
            <a:rPr lang="en-GB" sz="2000" b="1" kern="1200">
              <a:solidFill>
                <a:schemeClr val="tx2">
                  <a:lumMod val="10000"/>
                </a:schemeClr>
              </a:solidFill>
            </a:rPr>
            <a:t>Articulatory Control Process</a:t>
          </a:r>
          <a:r>
            <a:rPr lang="en-GB" sz="2000" kern="1200">
              <a:solidFill>
                <a:schemeClr val="tx2">
                  <a:lumMod val="10000"/>
                </a:schemeClr>
              </a:solidFill>
            </a:rPr>
            <a:t>: (inner voice) Controls   </a:t>
          </a:r>
        </a:p>
      </dsp:txBody>
      <dsp:txXfrm>
        <a:off x="0" y="2742868"/>
        <a:ext cx="10043679" cy="685570"/>
      </dsp:txXfrm>
    </dsp:sp>
    <dsp:sp modelId="{CA6F8C14-9250-40B2-ACE0-53F67DDD8658}">
      <dsp:nvSpPr>
        <dsp:cNvPr id="0" name=""/>
        <dsp:cNvSpPr/>
      </dsp:nvSpPr>
      <dsp:spPr>
        <a:xfrm>
          <a:off x="0" y="3428439"/>
          <a:ext cx="10043679" cy="0"/>
        </a:xfrm>
        <a:prstGeom prst="line">
          <a:avLst/>
        </a:prstGeom>
        <a:solidFill>
          <a:schemeClr val="accent2">
            <a:hueOff val="2213154"/>
            <a:satOff val="7612"/>
            <a:lumOff val="-1471"/>
            <a:alphaOff val="0"/>
          </a:schemeClr>
        </a:solidFill>
        <a:ln w="15875" cap="flat" cmpd="sng" algn="ctr">
          <a:solidFill>
            <a:schemeClr val="accent2">
              <a:hueOff val="2213154"/>
              <a:satOff val="7612"/>
              <a:lumOff val="-1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8D0E71-7450-4A6D-AD11-27AE5E0F78D4}">
      <dsp:nvSpPr>
        <dsp:cNvPr id="0" name=""/>
        <dsp:cNvSpPr/>
      </dsp:nvSpPr>
      <dsp:spPr>
        <a:xfrm>
          <a:off x="0" y="3428439"/>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sub-vocal rehearsal</a:t>
          </a:r>
        </a:p>
      </dsp:txBody>
      <dsp:txXfrm>
        <a:off x="0" y="3428439"/>
        <a:ext cx="10043679" cy="685570"/>
      </dsp:txXfrm>
    </dsp:sp>
    <dsp:sp modelId="{BC7F0A2B-1D62-43BA-A860-E0B2CCA619D0}">
      <dsp:nvSpPr>
        <dsp:cNvPr id="0" name=""/>
        <dsp:cNvSpPr/>
      </dsp:nvSpPr>
      <dsp:spPr>
        <a:xfrm>
          <a:off x="0" y="4114010"/>
          <a:ext cx="10043679" cy="0"/>
        </a:xfrm>
        <a:prstGeom prst="line">
          <a:avLst/>
        </a:prstGeom>
        <a:solidFill>
          <a:schemeClr val="accent2">
            <a:hueOff val="2655785"/>
            <a:satOff val="9135"/>
            <a:lumOff val="-1765"/>
            <a:alphaOff val="0"/>
          </a:schemeClr>
        </a:solidFill>
        <a:ln w="15875" cap="flat" cmpd="sng" algn="ctr">
          <a:solidFill>
            <a:schemeClr val="accent2">
              <a:hueOff val="2655785"/>
              <a:satOff val="9135"/>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86BB44-DE08-48B9-9EAF-10C04F738314}">
      <dsp:nvSpPr>
        <dsp:cNvPr id="0" name=""/>
        <dsp:cNvSpPr/>
      </dsp:nvSpPr>
      <dsp:spPr>
        <a:xfrm>
          <a:off x="0" y="4114010"/>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-Translates visual info into speech-based code &amp; deposits it in the phonological store.</a:t>
          </a:r>
        </a:p>
      </dsp:txBody>
      <dsp:txXfrm>
        <a:off x="0" y="4114010"/>
        <a:ext cx="10043679" cy="68557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16429-8E1D-4359-92FD-3FBF5E74DCBC}">
      <dsp:nvSpPr>
        <dsp:cNvPr id="0" name=""/>
        <dsp:cNvSpPr/>
      </dsp:nvSpPr>
      <dsp:spPr>
        <a:xfrm>
          <a:off x="0" y="1177397"/>
          <a:ext cx="9513129" cy="3279243"/>
        </a:xfrm>
        <a:prstGeom prst="rightArrow">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3013E1-07D9-4F77-B764-8F7D0E8FF288}">
      <dsp:nvSpPr>
        <dsp:cNvPr id="0" name=""/>
        <dsp:cNvSpPr/>
      </dsp:nvSpPr>
      <dsp:spPr>
        <a:xfrm>
          <a:off x="6269467" y="1997208"/>
          <a:ext cx="2292348" cy="163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3040" rIns="0" bIns="19304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bg1"/>
              </a:solidFill>
            </a:rPr>
            <a:t>If rehearsal doesn't occur in 2 sec, memory trace for that time decays.</a:t>
          </a:r>
        </a:p>
      </dsp:txBody>
      <dsp:txXfrm>
        <a:off x="6269467" y="1997208"/>
        <a:ext cx="2292348" cy="1639621"/>
      </dsp:txXfrm>
    </dsp:sp>
    <dsp:sp modelId="{A1A7653C-3B30-415E-9C9D-3FFEDEA69360}">
      <dsp:nvSpPr>
        <dsp:cNvPr id="0" name=""/>
        <dsp:cNvSpPr/>
      </dsp:nvSpPr>
      <dsp:spPr>
        <a:xfrm>
          <a:off x="3518650" y="1997208"/>
          <a:ext cx="2292348" cy="163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3040" rIns="0" bIns="19304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bg1"/>
              </a:solidFill>
            </a:rPr>
            <a:t>Retention of information a trade-off between the decay rate and covert rehearsal rate.</a:t>
          </a:r>
        </a:p>
      </dsp:txBody>
      <dsp:txXfrm>
        <a:off x="3518650" y="1997208"/>
        <a:ext cx="2292348" cy="1639621"/>
      </dsp:txXfrm>
    </dsp:sp>
    <dsp:sp modelId="{B95394AB-9F6D-4650-ACB2-65C8754BE5E9}">
      <dsp:nvSpPr>
        <dsp:cNvPr id="0" name=""/>
        <dsp:cNvSpPr/>
      </dsp:nvSpPr>
      <dsp:spPr>
        <a:xfrm>
          <a:off x="767832" y="1997208"/>
          <a:ext cx="2292348" cy="163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3040" rIns="0" bIns="19304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bg1"/>
              </a:solidFill>
            </a:rPr>
            <a:t>Refreshes Trace in phonological Store, offsetting the decay process.</a:t>
          </a:r>
        </a:p>
      </dsp:txBody>
      <dsp:txXfrm>
        <a:off x="767832" y="1997208"/>
        <a:ext cx="2292348" cy="163962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0D9FF-80A2-4DA5-B032-D25493E506C0}">
      <dsp:nvSpPr>
        <dsp:cNvPr id="0" name=""/>
        <dsp:cNvSpPr/>
      </dsp:nvSpPr>
      <dsp:spPr>
        <a:xfrm>
          <a:off x="0" y="291189"/>
          <a:ext cx="10225088" cy="13689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kern="1200" dirty="0"/>
            <a:t>Prevent one from rehearsing items to be remembered</a:t>
          </a:r>
          <a:endParaRPr lang="en-GB" sz="3600" kern="1200" dirty="0"/>
        </a:p>
      </dsp:txBody>
      <dsp:txXfrm>
        <a:off x="66824" y="358013"/>
        <a:ext cx="10091440" cy="1235252"/>
      </dsp:txXfrm>
    </dsp:sp>
    <dsp:sp modelId="{5E4664B3-2AA8-4A5F-80EB-B9B11FE9CB3A}">
      <dsp:nvSpPr>
        <dsp:cNvPr id="0" name=""/>
        <dsp:cNvSpPr/>
      </dsp:nvSpPr>
      <dsp:spPr>
        <a:xfrm>
          <a:off x="0" y="1660089"/>
          <a:ext cx="10225088" cy="222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4647" tIns="45720" rIns="256032" bIns="45720" numCol="1" spcCol="1270" anchor="t" anchorCtr="0">
          <a:noAutofit/>
        </a:bodyPr>
        <a:lstStyle/>
        <a:p>
          <a:pPr marL="285750" lvl="1" indent="-285750" algn="l" defTabSz="1600200" rtl="0">
            <a:lnSpc>
              <a:spcPct val="90000"/>
            </a:lnSpc>
            <a:spcBef>
              <a:spcPct val="0"/>
            </a:spcBef>
            <a:spcAft>
              <a:spcPct val="20000"/>
            </a:spcAft>
            <a:buChar char="•"/>
          </a:pPr>
          <a:r>
            <a:rPr lang="en-US" sz="3600" kern="1200"/>
            <a:t>Reduces memory span</a:t>
          </a:r>
          <a:endParaRPr lang="en-GB" sz="3600" kern="1200"/>
        </a:p>
        <a:p>
          <a:pPr marL="285750" lvl="1" indent="-285750" algn="l" defTabSz="1600200" rtl="0">
            <a:lnSpc>
              <a:spcPct val="90000"/>
            </a:lnSpc>
            <a:spcBef>
              <a:spcPct val="0"/>
            </a:spcBef>
            <a:spcAft>
              <a:spcPct val="20000"/>
            </a:spcAft>
            <a:buChar char="•"/>
          </a:pPr>
          <a:r>
            <a:rPr lang="en-US" sz="3600" kern="1200"/>
            <a:t>Eliminates word-length effect</a:t>
          </a:r>
          <a:endParaRPr lang="en-GB" sz="3600" kern="1200"/>
        </a:p>
        <a:p>
          <a:pPr marL="285750" lvl="1" indent="-285750" algn="l" defTabSz="1600200" rtl="0">
            <a:lnSpc>
              <a:spcPct val="90000"/>
            </a:lnSpc>
            <a:spcBef>
              <a:spcPct val="0"/>
            </a:spcBef>
            <a:spcAft>
              <a:spcPct val="20000"/>
            </a:spcAft>
            <a:buChar char="•"/>
          </a:pPr>
          <a:r>
            <a:rPr lang="en-US" sz="3600" kern="1200"/>
            <a:t>Reduces phonological similarity effect for reading words</a:t>
          </a:r>
          <a:endParaRPr lang="en-GB" sz="3600" kern="1200"/>
        </a:p>
      </dsp:txBody>
      <dsp:txXfrm>
        <a:off x="0" y="1660089"/>
        <a:ext cx="10225088" cy="222007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7CFCC-8A6E-4260-BF8A-AC2F9BA5659F}">
      <dsp:nvSpPr>
        <dsp:cNvPr id="0" name=""/>
        <dsp:cNvSpPr/>
      </dsp:nvSpPr>
      <dsp:spPr>
        <a:xfrm>
          <a:off x="0" y="4910196"/>
          <a:ext cx="10927324" cy="107423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a:t>The working memory model does not explain changes in processing ability that occur as the result of practice or time.</a:t>
          </a:r>
          <a:endParaRPr lang="en-GB" sz="1600" kern="1200"/>
        </a:p>
      </dsp:txBody>
      <dsp:txXfrm>
        <a:off x="0" y="4910196"/>
        <a:ext cx="10927324" cy="1074231"/>
      </dsp:txXfrm>
    </dsp:sp>
    <dsp:sp modelId="{D93B7D3B-BAF3-46D3-96BE-315AD29A7F8C}">
      <dsp:nvSpPr>
        <dsp:cNvPr id="0" name=""/>
        <dsp:cNvSpPr/>
      </dsp:nvSpPr>
      <dsp:spPr>
        <a:xfrm rot="10800000">
          <a:off x="0" y="3274142"/>
          <a:ext cx="10927324" cy="1652167"/>
        </a:xfrm>
        <a:prstGeom prst="upArrowCallout">
          <a:avLst/>
        </a:prstGeom>
        <a:solidFill>
          <a:schemeClr val="accent3">
            <a:hueOff val="-2935691"/>
            <a:satOff val="-1061"/>
            <a:lumOff val="4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a:t>Working memory only involves STM so it is not a comprehensive model of memory (as it does not include SM or LTM).</a:t>
          </a:r>
          <a:endParaRPr lang="en-GB" sz="1600" kern="1200"/>
        </a:p>
      </dsp:txBody>
      <dsp:txXfrm rot="10800000">
        <a:off x="0" y="3274142"/>
        <a:ext cx="10927324" cy="1073529"/>
      </dsp:txXfrm>
    </dsp:sp>
    <dsp:sp modelId="{C9B16716-FA80-48C5-A289-34621705B067}">
      <dsp:nvSpPr>
        <dsp:cNvPr id="0" name=""/>
        <dsp:cNvSpPr/>
      </dsp:nvSpPr>
      <dsp:spPr>
        <a:xfrm rot="10800000">
          <a:off x="0" y="1638089"/>
          <a:ext cx="10927324" cy="1652167"/>
        </a:xfrm>
        <a:prstGeom prst="upArrowCallout">
          <a:avLst/>
        </a:prstGeom>
        <a:solidFill>
          <a:schemeClr val="accent3">
            <a:hueOff val="-5871381"/>
            <a:satOff val="-2123"/>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a:t>There is little direct evidence for how the central executive works and what it does. The capacity of the central executive has never been measured.</a:t>
          </a:r>
          <a:endParaRPr lang="en-GB" sz="1600" kern="1200"/>
        </a:p>
      </dsp:txBody>
      <dsp:txXfrm rot="10800000">
        <a:off x="0" y="1638089"/>
        <a:ext cx="10927324" cy="1073529"/>
      </dsp:txXfrm>
    </dsp:sp>
    <dsp:sp modelId="{D70547B8-5B94-40BB-9938-79A0FDDB41F2}">
      <dsp:nvSpPr>
        <dsp:cNvPr id="0" name=""/>
        <dsp:cNvSpPr/>
      </dsp:nvSpPr>
      <dsp:spPr>
        <a:xfrm rot="10800000">
          <a:off x="0" y="2035"/>
          <a:ext cx="10927324" cy="1652167"/>
        </a:xfrm>
        <a:prstGeom prst="upArrowCallout">
          <a:avLst/>
        </a:prstGeom>
        <a:solidFill>
          <a:schemeClr val="accent3">
            <a:hueOff val="-8807072"/>
            <a:satOff val="-3184"/>
            <a:lumOff val="13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a:t>Lieberman (1980) criticizes the working memory model as the visuo-spatial sketch pad (VSS) implies that all spatial information was first visual (they are linked). However, Lieberman points out that blind people have excellent spatial awareness although they have never had any visual information. Lieberman argues that the VSS should be separated into two different components: one for visual information and one for spatial.</a:t>
          </a:r>
          <a:endParaRPr lang="en-GB" sz="1600" kern="1200"/>
        </a:p>
      </dsp:txBody>
      <dsp:txXfrm rot="10800000">
        <a:off x="0" y="2035"/>
        <a:ext cx="10927324" cy="10735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CaptionedPictures">
  <dgm:title val=""/>
  <dgm:desc val=""/>
  <dgm:catLst>
    <dgm:cat type="picture" pri="5000"/>
    <dgm:cat type="pictureconvert" pri="5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60" srcId="0" destId="10" srcOrd="0" destOrd="0"/>
        <dgm:cxn modelId="12" srcId="10" destId="11" srcOrd="0" destOrd="0"/>
        <dgm:cxn modelId="7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 modelId="90" srcId="0" destId="40" srcOrd="3" destOrd="0"/>
        <dgm:cxn modelId="42" srcId="40" destId="41" srcOrd="0" destOrd="0"/>
      </dgm:cxnLst>
      <dgm:bg/>
      <dgm:whole/>
    </dgm:dataModel>
  </dgm:clrData>
  <dgm:layoutNode name="Name0">
    <dgm:varLst>
      <dgm:chMax/>
      <dgm:chPref/>
      <dgm:dir/>
    </dgm:varLst>
    <dgm:choose name="Name1">
      <dgm:if name="Name2" func="var" arg="dir" op="equ" val="norm">
        <dgm:alg type="snake">
          <dgm:param type="off" val="ctr"/>
        </dgm:alg>
      </dgm:if>
      <dgm:else name="Name3">
        <dgm:alg type="snake">
          <dgm:param type="grDir" val="tR"/>
          <dgm:param type="off" val="ctr"/>
        </dgm:alg>
      </dgm:else>
    </dgm:choose>
    <dgm:shape xmlns:r="http://schemas.openxmlformats.org/officeDocument/2006/relationships" r:blip="">
      <dgm:adjLst/>
    </dgm:shape>
    <dgm:constrLst>
      <dgm:constr type="primFontSz" for="des" forName="Parent" op="equ"/>
      <dgm:constr type="primFontSz" for="des" forName="Child" refType="primFontSz" refFor="des" refForName="Parent" op="lte"/>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varLst>
          <dgm:chMax val="1"/>
          <dgm:chPref val="1"/>
        </dgm:varLst>
        <dgm:alg type="composite">
          <dgm:param type="ar" val="0.85"/>
        </dgm:alg>
        <dgm:shape xmlns:r="http://schemas.openxmlformats.org/officeDocument/2006/relationships" r:blip="">
          <dgm:adjLst/>
        </dgm:shape>
        <dgm:constrLst>
          <dgm:constr type="l" for="ch" forName="Accent" refType="w" fact="0"/>
          <dgm:constr type="t" for="ch" forName="Accent" refType="h" fact="0"/>
          <dgm:constr type="w" for="ch" forName="Accent" refType="w"/>
          <dgm:constr type="h" for="ch" forName="Accent" refType="h"/>
          <dgm:constr type="l" for="ch" forName="Image" refType="w" fact="0.05"/>
          <dgm:constr type="t" for="ch" forName="Image" refType="h" fact="0.04"/>
          <dgm:constr type="w" for="ch" forName="Image" refType="w" fact="0.9"/>
          <dgm:constr type="h" for="ch" forName="Image" refType="h" fact="0.65"/>
          <dgm:constr type="l" for="ch" forName="ChildComposite" refType="w" fact="0.05"/>
          <dgm:constr type="t" for="ch" forName="ChildComposite" refType="h" fact="0.69"/>
          <dgm:constr type="w" for="ch" forName="ChildComposite" refType="w" fact="0.9"/>
          <dgm:constr type="h" for="ch" forName="ChildComposite" refType="h" fact="0.27"/>
        </dgm:constrLst>
        <dgm:layoutNode name="Accent" styleLbl="trAlignAcc1">
          <dgm:varLst>
            <dgm:chMax val="0"/>
            <dgm:chPref val="0"/>
          </dgm:varLst>
          <dgm:alg type="sp"/>
          <dgm:shape xmlns:r="http://schemas.openxmlformats.org/officeDocument/2006/relationships" type="rect" r:blip="">
            <dgm:adjLst/>
          </dgm:shape>
          <dgm:presOf/>
        </dgm:layoutNode>
        <dgm:layoutNode name="Image" styleLbl="alignImgPlace1">
          <dgm:varLst>
            <dgm:chMax val="0"/>
            <dgm:chPref val="0"/>
          </dgm:varLst>
          <dgm:alg type="sp"/>
          <dgm:shape xmlns:r="http://schemas.openxmlformats.org/officeDocument/2006/relationships" type="rect" r:blip="" blipPhldr="1">
            <dgm:adjLst/>
          </dgm:shape>
          <dgm:presOf/>
        </dgm:layoutNode>
        <dgm:layoutNode name="ChildComposite">
          <dgm:alg type="composite"/>
          <dgm:shape xmlns:r="http://schemas.openxmlformats.org/officeDocument/2006/relationships" r:blip="">
            <dgm:adjLst/>
          </dgm:shape>
          <dgm:choose name="Name4">
            <dgm:if name="Name5" axis="ch" ptType="node" func="cnt" op="gte" val="1">
              <dgm:constrLst>
                <dgm:constr type="l" for="ch" forName="Parent" refType="w" fact="0"/>
                <dgm:constr type="t" for="ch" forName="Parent" refType="h" fact="0"/>
                <dgm:constr type="w" for="ch" forName="Parent" refType="w"/>
                <dgm:constr type="h" for="ch" forName="Parent" refType="h" fact="0.3704"/>
                <dgm:constr type="l" for="ch" forName="Child" refType="w" fact="0"/>
                <dgm:constr type="t" for="ch" forName="Child" refType="h" fact="0.3704"/>
                <dgm:constr type="w" for="ch" forName="Child" refType="w"/>
                <dgm:constr type="h" for="ch" forName="Child" refType="h" fact="0.6296"/>
              </dgm:constrLst>
            </dgm:if>
            <dgm:else name="Name6">
              <dgm:constrLst>
                <dgm:constr type="l" for="ch" forName="Parent" refType="w" fact="0"/>
                <dgm:constr type="t" for="ch" forName="Parent" refType="h" fact="0"/>
                <dgm:constr type="w" for="ch" forName="Parent" refType="w"/>
                <dgm:constr type="h" for="ch" forName="Parent" refType="h"/>
                <dgm:constr type="l" for="ch" forName="Child" refType="w" fact="0"/>
                <dgm:constr type="t" for="ch" forName="Child" refType="h" fact="0"/>
                <dgm:constr type="w" for="ch" forName="Child" refType="w" fact="0"/>
                <dgm:constr type="h" for="ch" forName="Child" refType="h" fact="0"/>
              </dgm:constrLst>
            </dgm:else>
          </dgm:choose>
          <dgm:layoutNode name="Child" styleLbl="node1">
            <dgm:varLst>
              <dgm:chMax val="0"/>
              <dgm:chPref val="0"/>
              <dgm:bulletEnabled val="1"/>
            </dgm:varLst>
            <dgm:choose name="Name7">
              <dgm:if name="Name8" axis="ch" ptType="node" func="cnt" op="gt" val="1">
                <dgm:alg type="tx">
                  <dgm:param type="parTxLTRAlign" val="l"/>
                  <dgm:param type="parTxRTLAlign" val="r"/>
                  <dgm:param type="txAnchorVert" val="mid"/>
                  <dgm:param type="txAnchorVertCh" val="mid"/>
                </dgm:alg>
              </dgm:if>
              <dgm:else name="Name9">
                <dgm:alg type="tx">
                  <dgm:param type="parTxLTRAlign" val="ctr"/>
                  <dgm:param type="parTxRTLAlign" val="ctr"/>
                  <dgm:param type="shpTxLTRAlignCh" val="l"/>
                  <dgm:param type="shpTxRTLAlignCh" val="r"/>
                  <dgm:param type="txAnchorVert" val="mid"/>
                  <dgm:param type="txAnchorVertCh" val="mid"/>
                </dgm:alg>
              </dgm:else>
            </dgm:choose>
            <dgm:choose name="Name10">
              <dgm:if name="Name11" axis="ch" ptType="node" func="cnt" op="gte" val="1">
                <dgm:shape xmlns:r="http://schemas.openxmlformats.org/officeDocument/2006/relationships" type="rect" r:blip="">
                  <dgm:adjLst/>
                </dgm:shape>
              </dgm:if>
              <dgm:else name="Name12">
                <dgm:shape xmlns:r="http://schemas.openxmlformats.org/officeDocument/2006/relationships" type="rect" r:blip="" hideGeom="1">
                  <dgm:adjLst/>
                </dgm:shape>
              </dgm:else>
            </dgm:choose>
            <dgm:choose name="Name13">
              <dgm:if name="Name14" axis="ch" ptType="node" func="cnt" op="gte" val="1">
                <dgm:presOf axis="des" ptType="node"/>
              </dgm:if>
              <dgm:else name="Name15">
                <dgm:presOf/>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 styleLbl="revTx">
            <dgm:varLst>
              <dgm:chMax val="1"/>
              <dgm:chPref val="0"/>
              <dgm:bulletEnabled val="1"/>
            </dgm:varLst>
            <dgm:alg type="tx">
              <dgm:param type="shpTxLTRAlignCh" val="ctr"/>
              <dgm:param type="txAnchorVert" val="mid"/>
            </dgm:alg>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102138-3E3A-4745-A745-EAD57F8B4B54}" type="datetimeFigureOut">
              <a:rPr lang="en-GB" smtClean="0"/>
              <a:t>06/10/2023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37351B-CB60-4B12-94EA-0A77DE8F60AC}" type="slidenum">
              <a:rPr lang="en-GB" smtClean="0"/>
              <a:t>‹#›</a:t>
            </a:fld>
            <a:endParaRPr lang="en-GB"/>
          </a:p>
        </p:txBody>
      </p:sp>
    </p:spTree>
    <p:extLst>
      <p:ext uri="{BB962C8B-B14F-4D97-AF65-F5344CB8AC3E}">
        <p14:creationId xmlns:p14="http://schemas.microsoft.com/office/powerpoint/2010/main" val="2426908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fld id="{678EC1CF-B157-4155-8B00-90816F8C09D0}" type="slidenum">
              <a:rPr lang="en-GB" smtClean="0">
                <a:latin typeface="Arial" pitchFamily="34" charset="0"/>
              </a:rPr>
              <a:pPr eaLnBrk="1" hangingPunct="1"/>
              <a:t>12</a:t>
            </a:fld>
            <a:endParaRPr lang="en-GB">
              <a:latin typeface="Arial" pitchFamily="34" charset="0"/>
            </a:endParaRPr>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762000"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1029166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gradFill rotWithShape="0">
          <a:gsLst>
            <a:gs pos="0">
              <a:srgbClr val="000000"/>
            </a:gs>
            <a:gs pos="20000">
              <a:srgbClr val="000040"/>
            </a:gs>
            <a:gs pos="50000">
              <a:srgbClr val="400040"/>
            </a:gs>
            <a:gs pos="75000">
              <a:srgbClr val="8F0040"/>
            </a:gs>
            <a:gs pos="89999">
              <a:srgbClr val="F27300"/>
            </a:gs>
            <a:gs pos="100000">
              <a:srgbClr val="FFBF00"/>
            </a:gs>
          </a:gsLst>
          <a:lin ang="5400000" scaled="1"/>
        </a:gradFill>
        <a:effectLst/>
      </p:bgPr>
    </p:bg>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49B91444-AEA2-4AB9-A7AC-55C96919E392}" type="slidenum">
              <a:rPr lang="en-US" altLang="en-US" sz="1200" smtClean="0"/>
              <a:pPr eaLnBrk="1" hangingPunct="1"/>
              <a:t>13</a:t>
            </a:fld>
            <a:endParaRPr lang="en-US" altLang="en-US" sz="1200"/>
          </a:p>
        </p:txBody>
      </p:sp>
      <p:sp>
        <p:nvSpPr>
          <p:cNvPr id="129027" name="Rectangle 2"/>
          <p:cNvSpPr>
            <a:spLocks noGrp="1" noRot="1" noChangeAspect="1" noChangeArrowheads="1" noTextEdit="1"/>
          </p:cNvSpPr>
          <p:nvPr>
            <p:ph type="sldImg"/>
          </p:nvPr>
        </p:nvSpPr>
        <p:spPr>
          <a:xfrm>
            <a:off x="1143000" y="687388"/>
            <a:ext cx="4572000" cy="3429000"/>
          </a:xfrm>
          <a:ln/>
        </p:spPr>
      </p:sp>
      <p:sp>
        <p:nvSpPr>
          <p:cNvPr id="129028" name="Rectangle 3"/>
          <p:cNvSpPr>
            <a:spLocks noGrp="1" noChangeArrowheads="1"/>
          </p:cNvSpPr>
          <p:nvPr>
            <p:ph type="body" idx="1"/>
          </p:nvPr>
        </p:nvSpPr>
        <p:spPr>
          <a:xfrm>
            <a:off x="912813" y="4343400"/>
            <a:ext cx="5032375" cy="41132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6" tIns="45714" rIns="91426" bIns="45714"/>
          <a:lstStyle/>
          <a:p>
            <a:pPr eaLnBrk="1" hangingPunct="1"/>
            <a:r>
              <a:rPr lang="el-GR" altLang="en-US" b="1" dirty="0">
                <a:solidFill>
                  <a:srgbClr val="000000"/>
                </a:solidFill>
                <a:latin typeface="Arial" pitchFamily="34" charset="0"/>
                <a:cs typeface="Arial" pitchFamily="34" charset="0"/>
              </a:rPr>
              <a:t>Figure 5.13: </a:t>
            </a:r>
            <a:r>
              <a:rPr lang="el-GR" altLang="en-US" dirty="0">
                <a:solidFill>
                  <a:srgbClr val="000000"/>
                </a:solidFill>
                <a:latin typeface="Arial" pitchFamily="34" charset="0"/>
                <a:cs typeface="Arial" pitchFamily="34" charset="0"/>
              </a:rPr>
              <a:t>Tasks handled by components of working memory. (a) The phonological loop handles language. Reading is shown here, but the phonological loop also processes information that is received verbally, as when listening to someone speak. (b) The visuospatial sketch pad processes visual and spatial information.</a:t>
            </a:r>
          </a:p>
        </p:txBody>
      </p:sp>
    </p:spTree>
    <p:extLst>
      <p:ext uri="{BB962C8B-B14F-4D97-AF65-F5344CB8AC3E}">
        <p14:creationId xmlns:p14="http://schemas.microsoft.com/office/powerpoint/2010/main" val="4166722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gradFill rotWithShape="0">
          <a:gsLst>
            <a:gs pos="0">
              <a:srgbClr val="000000"/>
            </a:gs>
            <a:gs pos="20000">
              <a:srgbClr val="000040"/>
            </a:gs>
            <a:gs pos="50000">
              <a:srgbClr val="400040"/>
            </a:gs>
            <a:gs pos="75000">
              <a:srgbClr val="8F0040"/>
            </a:gs>
            <a:gs pos="89999">
              <a:srgbClr val="F27300"/>
            </a:gs>
            <a:gs pos="100000">
              <a:srgbClr val="FFBF00"/>
            </a:gs>
          </a:gsLst>
          <a:lin ang="5400000" scaled="1"/>
        </a:gradFill>
        <a:effectLst/>
      </p:bgPr>
    </p:bg>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BEF66350-DEE1-4269-9962-CF5A356E3593}" type="slidenum">
              <a:rPr lang="en-US" altLang="en-US" sz="1200" smtClean="0"/>
              <a:pPr eaLnBrk="1" hangingPunct="1"/>
              <a:t>14</a:t>
            </a:fld>
            <a:endParaRPr lang="en-US" altLang="en-US" sz="1200"/>
          </a:p>
        </p:txBody>
      </p:sp>
      <p:sp>
        <p:nvSpPr>
          <p:cNvPr id="130051" name="Rectangle 2"/>
          <p:cNvSpPr>
            <a:spLocks noGrp="1" noRot="1" noChangeAspect="1" noChangeArrowheads="1" noTextEdit="1"/>
          </p:cNvSpPr>
          <p:nvPr>
            <p:ph type="sldImg"/>
          </p:nvPr>
        </p:nvSpPr>
        <p:spPr>
          <a:xfrm>
            <a:off x="1143000" y="687388"/>
            <a:ext cx="4572000" cy="3429000"/>
          </a:xfrm>
          <a:ln/>
        </p:spPr>
      </p:sp>
      <p:sp>
        <p:nvSpPr>
          <p:cNvPr id="130052" name="Rectangle 3"/>
          <p:cNvSpPr>
            <a:spLocks noGrp="1" noChangeArrowheads="1"/>
          </p:cNvSpPr>
          <p:nvPr>
            <p:ph type="body" idx="1"/>
          </p:nvPr>
        </p:nvSpPr>
        <p:spPr>
          <a:xfrm>
            <a:off x="912813" y="4343400"/>
            <a:ext cx="5032375" cy="41132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6" tIns="45714" rIns="91426" bIns="45714"/>
          <a:lstStyle/>
          <a:p>
            <a:pPr eaLnBrk="1" hangingPunct="1"/>
            <a:r>
              <a:rPr lang="el-GR" altLang="en-US" dirty="0">
                <a:solidFill>
                  <a:srgbClr val="000000"/>
                </a:solidFill>
                <a:latin typeface="Arial" pitchFamily="34" charset="0"/>
                <a:cs typeface="Arial" pitchFamily="34" charset="0"/>
              </a:rPr>
              <a:t>Tasks processed by the phonological loop (hearing directions; listening to the radio) and visuospatial sketch pad (visualizing the route) being coordinated by the central executive.</a:t>
            </a:r>
          </a:p>
        </p:txBody>
      </p:sp>
    </p:spTree>
    <p:extLst>
      <p:ext uri="{BB962C8B-B14F-4D97-AF65-F5344CB8AC3E}">
        <p14:creationId xmlns:p14="http://schemas.microsoft.com/office/powerpoint/2010/main" val="3560919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fld id="{B820B143-C67B-4C3A-95E0-E2F7B7B833DF}" type="slidenum">
              <a:rPr lang="en-GB" smtClean="0">
                <a:latin typeface="Arial" pitchFamily="34" charset="0"/>
              </a:rPr>
              <a:pPr eaLnBrk="1" hangingPunct="1"/>
              <a:t>15</a:t>
            </a:fld>
            <a:endParaRPr lang="en-GB">
              <a:latin typeface="Arial" pitchFamily="34" charset="0"/>
            </a:endParaRPr>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762000"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3603443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fld id="{70C3299C-BB89-43E1-8631-1CCFBD0C092B}" type="slidenum">
              <a:rPr lang="en-GB" smtClean="0">
                <a:latin typeface="Arial" pitchFamily="34" charset="0"/>
              </a:rPr>
              <a:pPr eaLnBrk="1" hangingPunct="1"/>
              <a:t>16</a:t>
            </a:fld>
            <a:endParaRPr lang="en-GB">
              <a:latin typeface="Arial" pitchFamily="34" charset="0"/>
            </a:endParaRPr>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762000"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3058278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fld id="{756B9BAF-F556-4A68-A5A8-A3E68F9D0B6D}" type="slidenum">
              <a:rPr lang="en-GB" smtClean="0">
                <a:latin typeface="Arial" pitchFamily="34" charset="0"/>
              </a:rPr>
              <a:pPr eaLnBrk="1" hangingPunct="1"/>
              <a:t>17</a:t>
            </a:fld>
            <a:endParaRPr lang="en-GB">
              <a:latin typeface="Arial" pitchFamily="34" charset="0"/>
            </a:endParaRPr>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762000"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2479464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1074" name="Rectangle 3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buFont typeface="Wingdings" pitchFamily="2" charset="2"/>
              <a:buNone/>
            </a:pPr>
            <a:fld id="{8B7A5AD9-AD5B-49A1-B499-BB3D14C6784A}" type="slidenum">
              <a:rPr lang="en-GB" smtClean="0">
                <a:latin typeface="Arial" pitchFamily="34" charset="0"/>
              </a:rPr>
              <a:pPr eaLnBrk="1" hangingPunct="1">
                <a:buFont typeface="Wingdings" pitchFamily="2" charset="2"/>
                <a:buNone/>
              </a:pPr>
              <a:t>18</a:t>
            </a:fld>
            <a:endParaRPr lang="en-GB">
              <a:latin typeface="Arial" pitchFamily="34" charset="0"/>
            </a:endParaRPr>
          </a:p>
        </p:txBody>
      </p:sp>
      <p:sp>
        <p:nvSpPr>
          <p:cNvPr id="131075" name="Text Box 1"/>
          <p:cNvSpPr txBox="1">
            <a:spLocks noChangeArrowheads="1"/>
          </p:cNvSpPr>
          <p:nvPr/>
        </p:nvSpPr>
        <p:spPr bwMode="auto">
          <a:xfrm>
            <a:off x="1209675" y="693738"/>
            <a:ext cx="4432300" cy="3427412"/>
          </a:xfrm>
          <a:prstGeom prst="rect">
            <a:avLst/>
          </a:prstGeom>
          <a:solidFill>
            <a:srgbClr val="FFFFFF"/>
          </a:solidFill>
          <a:ln w="9360">
            <a:solidFill>
              <a:srgbClr val="000000"/>
            </a:solidFill>
            <a:miter lim="800000"/>
            <a:headEnd/>
            <a:tailEnd/>
          </a:ln>
        </p:spPr>
        <p:txBody>
          <a:bodyPr wrap="none" lIns="82058" tIns="41029" rIns="82058" bIns="41029" anchor="ct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endParaRPr lang="en-US"/>
          </a:p>
        </p:txBody>
      </p:sp>
      <p:sp>
        <p:nvSpPr>
          <p:cNvPr id="131076" name="Rectangle 2"/>
          <p:cNvSpPr>
            <a:spLocks noGrp="1" noChangeArrowheads="1"/>
          </p:cNvSpPr>
          <p:nvPr>
            <p:ph type="body"/>
          </p:nvPr>
        </p:nvSpPr>
        <p:spPr>
          <a:xfrm>
            <a:off x="685800" y="4341813"/>
            <a:ext cx="54514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atin typeface="Times New Roman" pitchFamily="18" charset="0"/>
              <a:cs typeface="Arial" pitchFamily="34" charset="0"/>
            </a:endParaRPr>
          </a:p>
        </p:txBody>
      </p:sp>
    </p:spTree>
    <p:extLst>
      <p:ext uri="{BB962C8B-B14F-4D97-AF65-F5344CB8AC3E}">
        <p14:creationId xmlns:p14="http://schemas.microsoft.com/office/powerpoint/2010/main" val="86969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2098" name="Rectangle 3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buFont typeface="Wingdings" pitchFamily="2" charset="2"/>
              <a:buNone/>
            </a:pPr>
            <a:fld id="{78AFE0A6-12A3-44B6-81C7-1F5D1A1F4081}" type="slidenum">
              <a:rPr lang="en-GB" smtClean="0">
                <a:latin typeface="Arial" pitchFamily="34" charset="0"/>
              </a:rPr>
              <a:pPr eaLnBrk="1" hangingPunct="1">
                <a:buFont typeface="Wingdings" pitchFamily="2" charset="2"/>
                <a:buNone/>
              </a:pPr>
              <a:t>19</a:t>
            </a:fld>
            <a:endParaRPr lang="en-GB">
              <a:latin typeface="Arial" pitchFamily="34" charset="0"/>
            </a:endParaRPr>
          </a:p>
        </p:txBody>
      </p:sp>
      <p:sp>
        <p:nvSpPr>
          <p:cNvPr id="132099" name="Text Box 1"/>
          <p:cNvSpPr txBox="1">
            <a:spLocks noChangeArrowheads="1"/>
          </p:cNvSpPr>
          <p:nvPr/>
        </p:nvSpPr>
        <p:spPr bwMode="auto">
          <a:xfrm>
            <a:off x="1209675" y="693738"/>
            <a:ext cx="4432300" cy="3427412"/>
          </a:xfrm>
          <a:prstGeom prst="rect">
            <a:avLst/>
          </a:prstGeom>
          <a:solidFill>
            <a:srgbClr val="FFFFFF"/>
          </a:solidFill>
          <a:ln w="9360">
            <a:solidFill>
              <a:srgbClr val="000000"/>
            </a:solidFill>
            <a:miter lim="800000"/>
            <a:headEnd/>
            <a:tailEnd/>
          </a:ln>
        </p:spPr>
        <p:txBody>
          <a:bodyPr wrap="none" lIns="82058" tIns="41029" rIns="82058" bIns="41029" anchor="ct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endParaRPr lang="en-US"/>
          </a:p>
        </p:txBody>
      </p:sp>
      <p:sp>
        <p:nvSpPr>
          <p:cNvPr id="132100" name="Rectangle 2"/>
          <p:cNvSpPr>
            <a:spLocks noGrp="1" noChangeArrowheads="1"/>
          </p:cNvSpPr>
          <p:nvPr>
            <p:ph type="body"/>
          </p:nvPr>
        </p:nvSpPr>
        <p:spPr>
          <a:xfrm>
            <a:off x="685800" y="4341813"/>
            <a:ext cx="54514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atin typeface="Times New Roman" pitchFamily="18" charset="0"/>
              <a:cs typeface="Arial" pitchFamily="34" charset="0"/>
            </a:endParaRPr>
          </a:p>
        </p:txBody>
      </p:sp>
    </p:spTree>
    <p:extLst>
      <p:ext uri="{BB962C8B-B14F-4D97-AF65-F5344CB8AC3E}">
        <p14:creationId xmlns:p14="http://schemas.microsoft.com/office/powerpoint/2010/main" val="4059966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B9358D97-3602-47BC-93D5-DA51109CED3B}" type="slidenum">
              <a:rPr lang="en-US" altLang="en-US" sz="1200" smtClean="0"/>
              <a:pPr eaLnBrk="1" hangingPunct="1"/>
              <a:t>20</a:t>
            </a:fld>
            <a:endParaRPr lang="en-US" altLang="en-US" sz="1200"/>
          </a:p>
        </p:txBody>
      </p:sp>
      <p:sp>
        <p:nvSpPr>
          <p:cNvPr id="132099" name="Rectangle 2"/>
          <p:cNvSpPr>
            <a:spLocks noGrp="1" noRot="1" noChangeAspect="1" noChangeArrowheads="1" noTextEdit="1"/>
          </p:cNvSpPr>
          <p:nvPr>
            <p:ph type="sldImg"/>
          </p:nvPr>
        </p:nvSpPr>
        <p:spPr>
          <a:ln/>
        </p:spPr>
      </p:sp>
      <p:sp>
        <p:nvSpPr>
          <p:cNvPr id="1321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19039039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18AF35CB-1631-42AF-AF8B-6B4DA8A18BFC}" type="slidenum">
              <a:rPr lang="en-US" altLang="en-US" sz="1200" smtClean="0"/>
              <a:pPr eaLnBrk="1" hangingPunct="1"/>
              <a:t>21</a:t>
            </a:fld>
            <a:endParaRPr lang="en-US" altLang="en-US" sz="1200"/>
          </a:p>
        </p:txBody>
      </p:sp>
      <p:sp>
        <p:nvSpPr>
          <p:cNvPr id="134147" name="Rectangle 2"/>
          <p:cNvSpPr>
            <a:spLocks noGrp="1" noRot="1" noChangeAspect="1" noChangeArrowheads="1" noTextEdit="1"/>
          </p:cNvSpPr>
          <p:nvPr>
            <p:ph type="sldImg"/>
          </p:nvPr>
        </p:nvSpPr>
        <p:spPr>
          <a:ln/>
        </p:spPr>
      </p:sp>
      <p:sp>
        <p:nvSpPr>
          <p:cNvPr id="134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719725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9A224398-FF47-4C23-8965-B9AFC9D6B752}" type="slidenum">
              <a:rPr lang="en-US" altLang="en-US" sz="1200" smtClean="0"/>
              <a:pPr eaLnBrk="1" hangingPunct="1"/>
              <a:t>24</a:t>
            </a:fld>
            <a:endParaRPr lang="en-US" altLang="en-US" sz="1200"/>
          </a:p>
        </p:txBody>
      </p:sp>
      <p:sp>
        <p:nvSpPr>
          <p:cNvPr id="136195" name="Rectangle 2"/>
          <p:cNvSpPr>
            <a:spLocks noGrp="1" noRot="1" noChangeAspect="1" noChangeArrowheads="1" noTextEdit="1"/>
          </p:cNvSpPr>
          <p:nvPr>
            <p:ph type="sldImg"/>
          </p:nvPr>
        </p:nvSpPr>
        <p:spPr>
          <a:ln/>
        </p:spPr>
      </p:sp>
      <p:sp>
        <p:nvSpPr>
          <p:cNvPr id="136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2863902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C9710EDB-D727-4D6C-B24A-E5054DA4BB24}" type="slidenum">
              <a:rPr lang="en-US" altLang="en-US" sz="1200" smtClean="0"/>
              <a:pPr eaLnBrk="1" hangingPunct="1"/>
              <a:t>25</a:t>
            </a:fld>
            <a:endParaRPr lang="en-US" altLang="en-US" sz="1200"/>
          </a:p>
        </p:txBody>
      </p:sp>
      <p:sp>
        <p:nvSpPr>
          <p:cNvPr id="137219" name="Rectangle 2"/>
          <p:cNvSpPr>
            <a:spLocks noGrp="1" noRot="1" noChangeAspect="1" noChangeArrowheads="1" noTextEdit="1"/>
          </p:cNvSpPr>
          <p:nvPr>
            <p:ph type="sldImg"/>
          </p:nvPr>
        </p:nvSpPr>
        <p:spPr>
          <a:ln/>
        </p:spPr>
      </p:sp>
      <p:sp>
        <p:nvSpPr>
          <p:cNvPr id="137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3299911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CAB721C7-0E8E-4756-A43E-E01A14527437}" type="slidenum">
              <a:rPr lang="en-US" altLang="en-US" sz="1200" smtClean="0"/>
              <a:pPr eaLnBrk="1" hangingPunct="1"/>
              <a:t>26</a:t>
            </a:fld>
            <a:endParaRPr lang="en-US" altLang="en-US" sz="1200"/>
          </a:p>
        </p:txBody>
      </p:sp>
      <p:sp>
        <p:nvSpPr>
          <p:cNvPr id="138243" name="Rectangle 2"/>
          <p:cNvSpPr>
            <a:spLocks noGrp="1" noRot="1" noChangeAspect="1" noChangeArrowheads="1" noTextEdit="1"/>
          </p:cNvSpPr>
          <p:nvPr>
            <p:ph type="sldImg"/>
          </p:nvPr>
        </p:nvSpPr>
        <p:spPr>
          <a:ln/>
        </p:spPr>
      </p:sp>
      <p:sp>
        <p:nvSpPr>
          <p:cNvPr id="1382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2911674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gradFill rotWithShape="0">
          <a:gsLst>
            <a:gs pos="0">
              <a:srgbClr val="000000"/>
            </a:gs>
            <a:gs pos="20000">
              <a:srgbClr val="000040"/>
            </a:gs>
            <a:gs pos="50000">
              <a:srgbClr val="400040"/>
            </a:gs>
            <a:gs pos="75000">
              <a:srgbClr val="8F0040"/>
            </a:gs>
            <a:gs pos="89999">
              <a:srgbClr val="F27300"/>
            </a:gs>
            <a:gs pos="100000">
              <a:srgbClr val="FFBF00"/>
            </a:gs>
          </a:gsLst>
          <a:lin ang="5400000" scaled="1"/>
        </a:gradFill>
        <a:effectLst/>
      </p:bgPr>
    </p:bg>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C1D3EB73-1A77-4F77-A073-1028EC3DDCB1}" type="slidenum">
              <a:rPr lang="en-US" altLang="en-US" sz="1200" smtClean="0"/>
              <a:pPr eaLnBrk="1" hangingPunct="1"/>
              <a:t>27</a:t>
            </a:fld>
            <a:endParaRPr lang="en-US" altLang="en-US" sz="1200"/>
          </a:p>
        </p:txBody>
      </p:sp>
      <p:sp>
        <p:nvSpPr>
          <p:cNvPr id="139267" name="Rectangle 2"/>
          <p:cNvSpPr>
            <a:spLocks noGrp="1" noRot="1" noChangeAspect="1" noChangeArrowheads="1" noTextEdit="1"/>
          </p:cNvSpPr>
          <p:nvPr>
            <p:ph type="sldImg"/>
          </p:nvPr>
        </p:nvSpPr>
        <p:spPr>
          <a:xfrm>
            <a:off x="1143000" y="687388"/>
            <a:ext cx="4572000" cy="3429000"/>
          </a:xfrm>
          <a:ln/>
        </p:spPr>
      </p:sp>
      <p:sp>
        <p:nvSpPr>
          <p:cNvPr id="139268" name="Rectangle 3"/>
          <p:cNvSpPr>
            <a:spLocks noGrp="1" noChangeArrowheads="1"/>
          </p:cNvSpPr>
          <p:nvPr>
            <p:ph type="body" idx="1"/>
          </p:nvPr>
        </p:nvSpPr>
        <p:spPr>
          <a:xfrm>
            <a:off x="912813" y="4343400"/>
            <a:ext cx="5032375" cy="41132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6" tIns="45714" rIns="91426" bIns="45714"/>
          <a:lstStyle/>
          <a:p>
            <a:pPr eaLnBrk="1" hangingPunct="1"/>
            <a:r>
              <a:rPr lang="el-GR" altLang="en-US" dirty="0">
                <a:solidFill>
                  <a:srgbClr val="000000"/>
                </a:solidFill>
                <a:latin typeface="Arial" pitchFamily="34" charset="0"/>
                <a:cs typeface="Arial" pitchFamily="34" charset="0"/>
              </a:rPr>
              <a:t>(a) Saying “the, the, the...” abolishes the word-length effect, so there is little difference in performance for short words and long words (Baddeley et al., 1984). (b) Diagram of how working memory explains this result by proposing that saying “the, the, the...” reduces rehearsal in the phonological loop.</a:t>
            </a:r>
          </a:p>
        </p:txBody>
      </p:sp>
    </p:spTree>
    <p:extLst>
      <p:ext uri="{BB962C8B-B14F-4D97-AF65-F5344CB8AC3E}">
        <p14:creationId xmlns:p14="http://schemas.microsoft.com/office/powerpoint/2010/main" val="1545880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4146" name="Rectangle 3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buFont typeface="Wingdings" pitchFamily="2" charset="2"/>
              <a:buNone/>
            </a:pPr>
            <a:fld id="{2996C033-8FB0-4A71-B879-7614E0716792}" type="slidenum">
              <a:rPr lang="en-GB" smtClean="0">
                <a:latin typeface="Arial" pitchFamily="34" charset="0"/>
              </a:rPr>
              <a:pPr eaLnBrk="1" hangingPunct="1">
                <a:buFont typeface="Wingdings" pitchFamily="2" charset="2"/>
                <a:buNone/>
              </a:pPr>
              <a:t>28</a:t>
            </a:fld>
            <a:endParaRPr lang="en-GB">
              <a:latin typeface="Arial" pitchFamily="34" charset="0"/>
            </a:endParaRPr>
          </a:p>
        </p:txBody>
      </p:sp>
      <p:sp>
        <p:nvSpPr>
          <p:cNvPr id="134147" name="Text Box 1"/>
          <p:cNvSpPr txBox="1">
            <a:spLocks noChangeArrowheads="1"/>
          </p:cNvSpPr>
          <p:nvPr/>
        </p:nvSpPr>
        <p:spPr bwMode="auto">
          <a:xfrm>
            <a:off x="1209675" y="693738"/>
            <a:ext cx="4432300" cy="3427412"/>
          </a:xfrm>
          <a:prstGeom prst="rect">
            <a:avLst/>
          </a:prstGeom>
          <a:solidFill>
            <a:srgbClr val="FFFFFF"/>
          </a:solidFill>
          <a:ln w="9360">
            <a:solidFill>
              <a:srgbClr val="000000"/>
            </a:solidFill>
            <a:miter lim="800000"/>
            <a:headEnd/>
            <a:tailEnd/>
          </a:ln>
        </p:spPr>
        <p:txBody>
          <a:bodyPr wrap="none" lIns="82058" tIns="41029" rIns="82058" bIns="41029" anchor="ct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endParaRPr lang="en-US"/>
          </a:p>
        </p:txBody>
      </p:sp>
      <p:sp>
        <p:nvSpPr>
          <p:cNvPr id="134148" name="Rectangle 2"/>
          <p:cNvSpPr>
            <a:spLocks noGrp="1" noChangeArrowheads="1"/>
          </p:cNvSpPr>
          <p:nvPr>
            <p:ph type="body"/>
          </p:nvPr>
        </p:nvSpPr>
        <p:spPr>
          <a:xfrm>
            <a:off x="685800" y="4341813"/>
            <a:ext cx="54514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atin typeface="Times New Roman" pitchFamily="18" charset="0"/>
              <a:cs typeface="Arial" pitchFamily="34" charset="0"/>
            </a:endParaRPr>
          </a:p>
        </p:txBody>
      </p:sp>
    </p:spTree>
    <p:extLst>
      <p:ext uri="{BB962C8B-B14F-4D97-AF65-F5344CB8AC3E}">
        <p14:creationId xmlns:p14="http://schemas.microsoft.com/office/powerpoint/2010/main" val="4084223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10/6/2023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10/6/2023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10/6/2023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10/6/2023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10/6/2023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10/6/2023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10/6/2023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10/6/2023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8641" y="273629"/>
            <a:ext cx="10922880" cy="1136280"/>
          </a:xfrm>
        </p:spPr>
        <p:txBody>
          <a:bodyPr lIns="82945" tIns="41473" rIns="82945" bIns="41473"/>
          <a:lstStyle/>
          <a:p>
            <a:r>
              <a:rPr lang="en-US"/>
              <a:t>Click to edit Master title style</a:t>
            </a:r>
          </a:p>
        </p:txBody>
      </p:sp>
      <p:sp>
        <p:nvSpPr>
          <p:cNvPr id="3" name="Rectangle 3"/>
          <p:cNvSpPr>
            <a:spLocks noGrp="1" noChangeArrowheads="1"/>
          </p:cNvSpPr>
          <p:nvPr>
            <p:ph type="dt" idx="10"/>
          </p:nvPr>
        </p:nvSpPr>
        <p:spPr/>
        <p:txBody>
          <a:bodyPr lIns="82945" tIns="41473" rIns="82945" bIns="41473"/>
          <a:lstStyle>
            <a:lvl1pPr>
              <a:defRPr/>
            </a:lvl1pPr>
          </a:lstStyle>
          <a:p>
            <a:pPr>
              <a:defRPr/>
            </a:pPr>
            <a:endParaRPr lang="en-GB"/>
          </a:p>
        </p:txBody>
      </p:sp>
      <p:sp>
        <p:nvSpPr>
          <p:cNvPr id="4" name="Rectangle 4"/>
          <p:cNvSpPr>
            <a:spLocks noGrp="1" noChangeArrowheads="1"/>
          </p:cNvSpPr>
          <p:nvPr>
            <p:ph type="ftr" idx="11"/>
          </p:nvPr>
        </p:nvSpPr>
        <p:spPr/>
        <p:txBody>
          <a:bodyPr lIns="82945" tIns="41473" rIns="82945" bIns="41473"/>
          <a:lstStyle>
            <a:lvl1pPr>
              <a:defRPr/>
            </a:lvl1pPr>
          </a:lstStyle>
          <a:p>
            <a:pPr>
              <a:defRPr/>
            </a:pPr>
            <a:endParaRPr lang="en-GB"/>
          </a:p>
        </p:txBody>
      </p:sp>
      <p:sp>
        <p:nvSpPr>
          <p:cNvPr id="5" name="Rectangle 5"/>
          <p:cNvSpPr>
            <a:spLocks noGrp="1" noChangeArrowheads="1"/>
          </p:cNvSpPr>
          <p:nvPr>
            <p:ph type="sldNum" idx="12"/>
          </p:nvPr>
        </p:nvSpPr>
        <p:spPr/>
        <p:txBody>
          <a:bodyPr lIns="82945" tIns="41473" rIns="82945" bIns="41473"/>
          <a:lstStyle>
            <a:lvl1pPr>
              <a:defRPr/>
            </a:lvl1pPr>
          </a:lstStyle>
          <a:p>
            <a:pPr>
              <a:defRPr/>
            </a:pPr>
            <a:fld id="{D7D2EC6C-0796-4D94-ABD4-5CEC92F08626}" type="slidenum">
              <a:rPr lang="en-GB"/>
              <a:pPr>
                <a:defRPr/>
              </a:pPr>
              <a:t>‹#›</a:t>
            </a:fld>
            <a:endParaRPr lang="en-GB"/>
          </a:p>
        </p:txBody>
      </p:sp>
    </p:spTree>
    <p:extLst>
      <p:ext uri="{BB962C8B-B14F-4D97-AF65-F5344CB8AC3E}">
        <p14:creationId xmlns:p14="http://schemas.microsoft.com/office/powerpoint/2010/main" val="90036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8816EB4-AAFB-4394-AD78-4D77E66D34CC}" type="slidenum">
              <a:rPr lang="en-US"/>
              <a:pPr>
                <a:defRPr/>
              </a:pPr>
              <a:t>‹#›</a:t>
            </a:fld>
            <a:endParaRPr lang="en-US"/>
          </a:p>
        </p:txBody>
      </p:sp>
    </p:spTree>
    <p:extLst>
      <p:ext uri="{BB962C8B-B14F-4D97-AF65-F5344CB8AC3E}">
        <p14:creationId xmlns:p14="http://schemas.microsoft.com/office/powerpoint/2010/main" val="2768442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10/6/2023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Layout" Target="../diagrams/layout1.xml"/><Relationship Id="rId7" Type="http://schemas.openxmlformats.org/officeDocument/2006/relationships/image" Target="../media/image4.jpg"/><Relationship Id="rId12" Type="http://schemas.microsoft.com/office/2007/relationships/diagramDrawing" Target="../diagrams/drawing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diagramColors" Target="../diagrams/colors2.xml"/><Relationship Id="rId5" Type="http://schemas.openxmlformats.org/officeDocument/2006/relationships/diagramColors" Target="../diagrams/colors1.xml"/><Relationship Id="rId10" Type="http://schemas.openxmlformats.org/officeDocument/2006/relationships/diagramQuickStyle" Target="../diagrams/quickStyle2.xml"/><Relationship Id="rId4" Type="http://schemas.openxmlformats.org/officeDocument/2006/relationships/diagramQuickStyle" Target="../diagrams/quickStyle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diagramLayout" Target="../diagrams/layout6.xml"/><Relationship Id="rId3" Type="http://schemas.openxmlformats.org/officeDocument/2006/relationships/diagramLayout" Target="../diagrams/layout4.xml"/><Relationship Id="rId7" Type="http://schemas.openxmlformats.org/officeDocument/2006/relationships/diagramData" Target="../diagrams/data5.xml"/><Relationship Id="rId12" Type="http://schemas.openxmlformats.org/officeDocument/2006/relationships/diagramData" Target="../diagrams/data6.xml"/><Relationship Id="rId2" Type="http://schemas.openxmlformats.org/officeDocument/2006/relationships/diagramData" Target="../diagrams/data4.xml"/><Relationship Id="rId16" Type="http://schemas.microsoft.com/office/2007/relationships/diagramDrawing" Target="../diagrams/drawing6.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5" Type="http://schemas.openxmlformats.org/officeDocument/2006/relationships/diagramColors" Target="../diagrams/colors6.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diagramData" Target="../diagrams/data9.xml"/><Relationship Id="rId2" Type="http://schemas.openxmlformats.org/officeDocument/2006/relationships/diagramData" Target="../diagrams/data7.xml"/><Relationship Id="rId16" Type="http://schemas.microsoft.com/office/2007/relationships/diagramDrawing" Target="../diagrams/drawing9.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Layout" Target="../diagrams/layout10.xml"/><Relationship Id="rId7" Type="http://schemas.openxmlformats.org/officeDocument/2006/relationships/image" Target="../media/image5.jpg"/><Relationship Id="rId12" Type="http://schemas.microsoft.com/office/2007/relationships/diagramDrawing" Target="../diagrams/drawing11.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11" Type="http://schemas.openxmlformats.org/officeDocument/2006/relationships/diagramColors" Target="../diagrams/colors11.xml"/><Relationship Id="rId5" Type="http://schemas.openxmlformats.org/officeDocument/2006/relationships/diagramColors" Target="../diagrams/colors10.xml"/><Relationship Id="rId10" Type="http://schemas.openxmlformats.org/officeDocument/2006/relationships/diagramQuickStyle" Target="../diagrams/quickStyle11.xml"/><Relationship Id="rId4" Type="http://schemas.openxmlformats.org/officeDocument/2006/relationships/diagramQuickStyle" Target="../diagrams/quickStyle10.xml"/><Relationship Id="rId9" Type="http://schemas.openxmlformats.org/officeDocument/2006/relationships/diagramLayout" Target="../diagrams/layout11.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13.xml"/><Relationship Id="rId3" Type="http://schemas.openxmlformats.org/officeDocument/2006/relationships/diagramLayout" Target="../diagrams/layout12.xml"/><Relationship Id="rId7" Type="http://schemas.openxmlformats.org/officeDocument/2006/relationships/diagramData" Target="../diagrams/data13.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15.xml"/><Relationship Id="rId3" Type="http://schemas.openxmlformats.org/officeDocument/2006/relationships/diagramLayout" Target="../diagrams/layout14.xml"/><Relationship Id="rId7" Type="http://schemas.openxmlformats.org/officeDocument/2006/relationships/diagramData" Target="../diagrams/data15.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17.xml"/><Relationship Id="rId13" Type="http://schemas.openxmlformats.org/officeDocument/2006/relationships/diagramLayout" Target="../diagrams/layout18.xml"/><Relationship Id="rId18" Type="http://schemas.openxmlformats.org/officeDocument/2006/relationships/diagramLayout" Target="../diagrams/layout19.xml"/><Relationship Id="rId3" Type="http://schemas.openxmlformats.org/officeDocument/2006/relationships/diagramLayout" Target="../diagrams/layout16.xml"/><Relationship Id="rId21" Type="http://schemas.microsoft.com/office/2007/relationships/diagramDrawing" Target="../diagrams/drawing19.xml"/><Relationship Id="rId7" Type="http://schemas.openxmlformats.org/officeDocument/2006/relationships/diagramData" Target="../diagrams/data17.xml"/><Relationship Id="rId12" Type="http://schemas.openxmlformats.org/officeDocument/2006/relationships/diagramData" Target="../diagrams/data18.xml"/><Relationship Id="rId17" Type="http://schemas.openxmlformats.org/officeDocument/2006/relationships/diagramData" Target="../diagrams/data19.xml"/><Relationship Id="rId2" Type="http://schemas.openxmlformats.org/officeDocument/2006/relationships/diagramData" Target="../diagrams/data16.xml"/><Relationship Id="rId16" Type="http://schemas.microsoft.com/office/2007/relationships/diagramDrawing" Target="../diagrams/drawing18.xml"/><Relationship Id="rId20" Type="http://schemas.openxmlformats.org/officeDocument/2006/relationships/diagramColors" Target="../diagrams/colors19.xml"/><Relationship Id="rId1" Type="http://schemas.openxmlformats.org/officeDocument/2006/relationships/slideLayout" Target="../slideLayouts/slideLayout2.xml"/><Relationship Id="rId6" Type="http://schemas.microsoft.com/office/2007/relationships/diagramDrawing" Target="../diagrams/drawing16.xml"/><Relationship Id="rId11" Type="http://schemas.microsoft.com/office/2007/relationships/diagramDrawing" Target="../diagrams/drawing17.xml"/><Relationship Id="rId5" Type="http://schemas.openxmlformats.org/officeDocument/2006/relationships/diagramColors" Target="../diagrams/colors16.xml"/><Relationship Id="rId15" Type="http://schemas.openxmlformats.org/officeDocument/2006/relationships/diagramColors" Target="../diagrams/colors18.xml"/><Relationship Id="rId10" Type="http://schemas.openxmlformats.org/officeDocument/2006/relationships/diagramColors" Target="../diagrams/colors17.xml"/><Relationship Id="rId19" Type="http://schemas.openxmlformats.org/officeDocument/2006/relationships/diagramQuickStyle" Target="../diagrams/quickStyle19.xml"/><Relationship Id="rId4" Type="http://schemas.openxmlformats.org/officeDocument/2006/relationships/diagramQuickStyle" Target="../diagrams/quickStyle16.xml"/><Relationship Id="rId9" Type="http://schemas.openxmlformats.org/officeDocument/2006/relationships/diagramQuickStyle" Target="../diagrams/quickStyle17.xml"/><Relationship Id="rId14" Type="http://schemas.openxmlformats.org/officeDocument/2006/relationships/diagramQuickStyle" Target="../diagrams/quickStyle18.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0.xml"/><Relationship Id="rId13" Type="http://schemas.openxmlformats.org/officeDocument/2006/relationships/diagramColors" Target="../diagrams/colors21.xml"/><Relationship Id="rId18" Type="http://schemas.openxmlformats.org/officeDocument/2006/relationships/diagramColors" Target="../diagrams/colors22.xml"/><Relationship Id="rId3" Type="http://schemas.openxmlformats.org/officeDocument/2006/relationships/hyperlink" Target="http://www.google.co.uk/imgres?imgurl=http://www.understandingdyslexia.co.uk/images/memory.gif&amp;imgrefurl=http://www.understandingdyslexia.co.uk/&amp;usg=__cv9eJOYriM2PhRzq1gp1vNDOFjg=&amp;h=328&amp;w=247&amp;sz=7&amp;hl=en&amp;start=11&amp;zoom=1&amp;tbnid=xAVlSMgR-QSRWM:&amp;tbnh=118&amp;tbnw=89&amp;ei=rZ9OTqbBFYb4sgbP2qzFAw&amp;prev=/search?q=working+memory&amp;um=1&amp;hl=en&amp;sa=N&amp;tbm=isch&amp;um=1&amp;itbs=1" TargetMode="External"/><Relationship Id="rId7" Type="http://schemas.openxmlformats.org/officeDocument/2006/relationships/diagramQuickStyle" Target="../diagrams/quickStyle20.xml"/><Relationship Id="rId12" Type="http://schemas.openxmlformats.org/officeDocument/2006/relationships/diagramQuickStyle" Target="../diagrams/quickStyle21.xml"/><Relationship Id="rId17" Type="http://schemas.openxmlformats.org/officeDocument/2006/relationships/diagramQuickStyle" Target="../diagrams/quickStyle22.xml"/><Relationship Id="rId2" Type="http://schemas.openxmlformats.org/officeDocument/2006/relationships/notesSlide" Target="../notesSlides/notesSlide1.xml"/><Relationship Id="rId16" Type="http://schemas.openxmlformats.org/officeDocument/2006/relationships/diagramLayout" Target="../diagrams/layout22.xml"/><Relationship Id="rId1" Type="http://schemas.openxmlformats.org/officeDocument/2006/relationships/slideLayout" Target="../slideLayouts/slideLayout2.xml"/><Relationship Id="rId6" Type="http://schemas.openxmlformats.org/officeDocument/2006/relationships/diagramLayout" Target="../diagrams/layout20.xml"/><Relationship Id="rId11" Type="http://schemas.openxmlformats.org/officeDocument/2006/relationships/diagramLayout" Target="../diagrams/layout21.xml"/><Relationship Id="rId5" Type="http://schemas.openxmlformats.org/officeDocument/2006/relationships/diagramData" Target="../diagrams/data20.xml"/><Relationship Id="rId15" Type="http://schemas.openxmlformats.org/officeDocument/2006/relationships/diagramData" Target="../diagrams/data22.xml"/><Relationship Id="rId10" Type="http://schemas.openxmlformats.org/officeDocument/2006/relationships/diagramData" Target="../diagrams/data21.xml"/><Relationship Id="rId19" Type="http://schemas.microsoft.com/office/2007/relationships/diagramDrawing" Target="../diagrams/drawing22.xml"/><Relationship Id="rId4" Type="http://schemas.openxmlformats.org/officeDocument/2006/relationships/image" Target="../media/image6.jpeg"/><Relationship Id="rId9" Type="http://schemas.microsoft.com/office/2007/relationships/diagramDrawing" Target="../diagrams/drawing20.xml"/><Relationship Id="rId14" Type="http://schemas.microsoft.com/office/2007/relationships/diagramDrawing" Target="../diagrams/drawing2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gocognitive.net/interviews/introduction-episodic-buffer"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1.xml.rels><?xml version="1.0" encoding="UTF-8" standalone="yes"?>
<Relationships xmlns="http://schemas.openxmlformats.org/package/2006/relationships"><Relationship Id="rId2" Type="http://schemas.openxmlformats.org/officeDocument/2006/relationships/hyperlink" Target="https://www.gocognitive.net/series/alan-baddeley-working-memory"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58649" y="4589441"/>
            <a:ext cx="5518066" cy="2268559"/>
          </a:xfrm>
        </p:spPr>
        <p:txBody>
          <a:bodyPr>
            <a:normAutofit/>
          </a:bodyPr>
          <a:lstStyle/>
          <a:p>
            <a:r>
              <a:rPr lang="en-GB" sz="8000"/>
              <a:t>Memory 1</a:t>
            </a:r>
            <a:endParaRPr lang="en-GB" sz="8000" dirty="0"/>
          </a:p>
        </p:txBody>
      </p:sp>
      <p:sp>
        <p:nvSpPr>
          <p:cNvPr id="3" name="Subtitle 2"/>
          <p:cNvSpPr>
            <a:spLocks noGrp="1"/>
          </p:cNvSpPr>
          <p:nvPr>
            <p:ph type="subTitle" idx="1"/>
          </p:nvPr>
        </p:nvSpPr>
        <p:spPr>
          <a:xfrm>
            <a:off x="2144110" y="1481960"/>
            <a:ext cx="5985764" cy="1947040"/>
          </a:xfrm>
        </p:spPr>
        <p:txBody>
          <a:bodyPr>
            <a:normAutofit/>
          </a:bodyPr>
          <a:lstStyle/>
          <a:p>
            <a:r>
              <a:rPr lang="en-GB" sz="3200" dirty="0"/>
              <a:t>Dr Stuart Jones</a:t>
            </a:r>
          </a:p>
        </p:txBody>
      </p:sp>
    </p:spTree>
    <p:extLst>
      <p:ext uri="{BB962C8B-B14F-4D97-AF65-F5344CB8AC3E}">
        <p14:creationId xmlns:p14="http://schemas.microsoft.com/office/powerpoint/2010/main" val="1120597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FEC3-65BD-4FF7-B001-8A94547885AF}"/>
              </a:ext>
            </a:extLst>
          </p:cNvPr>
          <p:cNvSpPr>
            <a:spLocks noGrp="1"/>
          </p:cNvSpPr>
          <p:nvPr>
            <p:ph type="title"/>
          </p:nvPr>
        </p:nvSpPr>
        <p:spPr/>
        <p:txBody>
          <a:bodyPr/>
          <a:lstStyle/>
          <a:p>
            <a:r>
              <a:rPr lang="en-GB" dirty="0"/>
              <a:t>Aim of the Session</a:t>
            </a:r>
          </a:p>
        </p:txBody>
      </p:sp>
      <p:sp>
        <p:nvSpPr>
          <p:cNvPr id="3" name="Content Placeholder 2">
            <a:extLst>
              <a:ext uri="{FF2B5EF4-FFF2-40B4-BE49-F238E27FC236}">
                <a16:creationId xmlns:a16="http://schemas.microsoft.com/office/drawing/2014/main" id="{7E202AED-EEF1-46FA-94D2-D455B57FB06B}"/>
              </a:ext>
            </a:extLst>
          </p:cNvPr>
          <p:cNvSpPr>
            <a:spLocks noGrp="1"/>
          </p:cNvSpPr>
          <p:nvPr>
            <p:ph idx="1"/>
          </p:nvPr>
        </p:nvSpPr>
        <p:spPr/>
        <p:txBody>
          <a:bodyPr/>
          <a:lstStyle/>
          <a:p>
            <a:r>
              <a:rPr lang="en-GB" dirty="0"/>
              <a:t>To provide a definition of memory. </a:t>
            </a:r>
          </a:p>
          <a:p>
            <a:r>
              <a:rPr lang="en-GB" dirty="0"/>
              <a:t>To provide a critical discussion of the multi store model of memory. </a:t>
            </a:r>
          </a:p>
          <a:p>
            <a:r>
              <a:rPr lang="en-GB" dirty="0"/>
              <a:t>To examine memory stores. </a:t>
            </a:r>
          </a:p>
          <a:p>
            <a:r>
              <a:rPr lang="en-GB" dirty="0"/>
              <a:t>To provide a critical discussion of working memory. </a:t>
            </a:r>
          </a:p>
        </p:txBody>
      </p:sp>
    </p:spTree>
    <p:extLst>
      <p:ext uri="{BB962C8B-B14F-4D97-AF65-F5344CB8AC3E}">
        <p14:creationId xmlns:p14="http://schemas.microsoft.com/office/powerpoint/2010/main" val="4112446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6244" y="530965"/>
            <a:ext cx="7958331" cy="1077229"/>
          </a:xfrm>
        </p:spPr>
        <p:txBody>
          <a:bodyPr>
            <a:noAutofit/>
          </a:bodyPr>
          <a:lstStyle/>
          <a:p>
            <a:r>
              <a:rPr lang="en-GB" sz="7200" dirty="0"/>
              <a:t>Memory </a:t>
            </a:r>
          </a:p>
        </p:txBody>
      </p:sp>
      <p:sp>
        <p:nvSpPr>
          <p:cNvPr id="3" name="Content Placeholder 2"/>
          <p:cNvSpPr>
            <a:spLocks noGrp="1"/>
          </p:cNvSpPr>
          <p:nvPr>
            <p:ph idx="1"/>
          </p:nvPr>
        </p:nvSpPr>
        <p:spPr>
          <a:xfrm>
            <a:off x="1219200" y="1884219"/>
            <a:ext cx="9941024" cy="4793797"/>
          </a:xfrm>
          <a:solidFill>
            <a:schemeClr val="accent1">
              <a:lumMod val="50000"/>
            </a:schemeClr>
          </a:solidFill>
        </p:spPr>
        <p:txBody>
          <a:bodyPr>
            <a:normAutofit/>
          </a:bodyPr>
          <a:lstStyle/>
          <a:p>
            <a:r>
              <a:rPr lang="en-GB" sz="2400" dirty="0"/>
              <a:t>“Memory is the process of maintaining information over time.” (Matlin, 2005)</a:t>
            </a:r>
          </a:p>
          <a:p>
            <a:endParaRPr lang="en-GB" sz="2400" dirty="0"/>
          </a:p>
          <a:p>
            <a:r>
              <a:rPr lang="en-GB" sz="2400" dirty="0"/>
              <a:t>“Memory is the means by which we draw on our past experiences in order to use this information in the present’ (Sternberg, 1999).</a:t>
            </a:r>
          </a:p>
          <a:p>
            <a:endParaRPr lang="en-GB" sz="2400" dirty="0"/>
          </a:p>
          <a:p>
            <a:r>
              <a:rPr lang="en-GB" sz="2400" dirty="0"/>
              <a:t>Memory is the term given to the structures and processes involved in the storage and subsequent retrieval of information.</a:t>
            </a:r>
          </a:p>
        </p:txBody>
      </p:sp>
    </p:spTree>
    <p:extLst>
      <p:ext uri="{BB962C8B-B14F-4D97-AF65-F5344CB8AC3E}">
        <p14:creationId xmlns:p14="http://schemas.microsoft.com/office/powerpoint/2010/main" val="1689854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571380642"/>
              </p:ext>
            </p:extLst>
          </p:nvPr>
        </p:nvGraphicFramePr>
        <p:xfrm>
          <a:off x="142876" y="5532968"/>
          <a:ext cx="11057884" cy="1325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2611807" y="337463"/>
            <a:ext cx="7958331" cy="1077229"/>
          </a:xfrm>
        </p:spPr>
        <p:txBody>
          <a:bodyPr/>
          <a:lstStyle/>
          <a:p>
            <a:r>
              <a:rPr lang="en-GB" dirty="0"/>
              <a:t>Multi Store Model of Memory</a:t>
            </a:r>
          </a:p>
        </p:txBody>
      </p:sp>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69356" y="1658360"/>
            <a:ext cx="7331404" cy="3481531"/>
          </a:xfrm>
          <a:prstGeom prst="rect">
            <a:avLst/>
          </a:prstGeom>
        </p:spPr>
      </p:pic>
      <p:graphicFrame>
        <p:nvGraphicFramePr>
          <p:cNvPr id="7" name="Content Placeholder 3"/>
          <p:cNvGraphicFramePr>
            <a:graphicFrameLocks/>
          </p:cNvGraphicFramePr>
          <p:nvPr>
            <p:extLst>
              <p:ext uri="{D42A27DB-BD31-4B8C-83A1-F6EECF244321}">
                <p14:modId xmlns:p14="http://schemas.microsoft.com/office/powerpoint/2010/main" val="2166608857"/>
              </p:ext>
            </p:extLst>
          </p:nvPr>
        </p:nvGraphicFramePr>
        <p:xfrm>
          <a:off x="-2465676" y="105878"/>
          <a:ext cx="9056649" cy="527768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66920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42650046"/>
              </p:ext>
            </p:extLst>
          </p:nvPr>
        </p:nvGraphicFramePr>
        <p:xfrm>
          <a:off x="571500" y="857251"/>
          <a:ext cx="10566197" cy="6000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a:xfrm>
            <a:off x="3021712" y="298386"/>
            <a:ext cx="7958331" cy="1077229"/>
          </a:xfrm>
        </p:spPr>
        <p:txBody>
          <a:bodyPr/>
          <a:lstStyle/>
          <a:p>
            <a:r>
              <a:rPr lang="en-GB" dirty="0"/>
              <a:t>Multi Store Model of Memory</a:t>
            </a:r>
          </a:p>
        </p:txBody>
      </p:sp>
    </p:spTree>
    <p:extLst>
      <p:ext uri="{BB962C8B-B14F-4D97-AF65-F5344CB8AC3E}">
        <p14:creationId xmlns:p14="http://schemas.microsoft.com/office/powerpoint/2010/main" val="3967167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376536"/>
            <a:ext cx="7958331" cy="1077229"/>
          </a:xfrm>
        </p:spPr>
        <p:txBody>
          <a:bodyPr/>
          <a:lstStyle/>
          <a:p>
            <a:r>
              <a:rPr lang="en-GB" dirty="0"/>
              <a:t>The Memory Stores</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14085194"/>
              </p:ext>
            </p:extLst>
          </p:nvPr>
        </p:nvGraphicFramePr>
        <p:xfrm>
          <a:off x="-1514621" y="1686910"/>
          <a:ext cx="7796540" cy="41962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p:cNvGraphicFramePr/>
          <p:nvPr>
            <p:extLst>
              <p:ext uri="{D42A27DB-BD31-4B8C-83A1-F6EECF244321}">
                <p14:modId xmlns:p14="http://schemas.microsoft.com/office/powerpoint/2010/main" val="1351865246"/>
              </p:ext>
            </p:extLst>
          </p:nvPr>
        </p:nvGraphicFramePr>
        <p:xfrm>
          <a:off x="4303985" y="3547242"/>
          <a:ext cx="10281745" cy="32147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960202590"/>
              </p:ext>
            </p:extLst>
          </p:nvPr>
        </p:nvGraphicFramePr>
        <p:xfrm>
          <a:off x="4180969" y="1639613"/>
          <a:ext cx="6791831" cy="84685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8" name="Rectangle 7"/>
          <p:cNvSpPr/>
          <p:nvPr/>
        </p:nvSpPr>
        <p:spPr>
          <a:xfrm>
            <a:off x="4876800" y="2952756"/>
            <a:ext cx="6096000" cy="1754326"/>
          </a:xfrm>
          <a:prstGeom prst="rect">
            <a:avLst/>
          </a:prstGeom>
        </p:spPr>
        <p:txBody>
          <a:bodyPr>
            <a:spAutoFit/>
          </a:bodyPr>
          <a:lstStyle/>
          <a:p>
            <a:r>
              <a:rPr lang="en-GB" dirty="0">
                <a:latin typeface="Georgia" panose="02040502050405020303" pitchFamily="18" charset="0"/>
              </a:rPr>
              <a:t>There are three main ways in which information can be encoded (changed):</a:t>
            </a:r>
          </a:p>
          <a:p>
            <a:endParaRPr lang="en-GB" dirty="0">
              <a:latin typeface="Georgia" panose="02040502050405020303" pitchFamily="18" charset="0"/>
            </a:endParaRPr>
          </a:p>
          <a:p>
            <a:r>
              <a:rPr lang="en-GB" dirty="0">
                <a:latin typeface="Georgia" panose="02040502050405020303" pitchFamily="18" charset="0"/>
              </a:rPr>
              <a:t>1. visual (picture),</a:t>
            </a:r>
          </a:p>
          <a:p>
            <a:r>
              <a:rPr lang="en-GB" dirty="0">
                <a:latin typeface="Georgia" panose="02040502050405020303" pitchFamily="18" charset="0"/>
              </a:rPr>
              <a:t>2. acoustic (sound),</a:t>
            </a:r>
          </a:p>
          <a:p>
            <a:r>
              <a:rPr lang="en-GB" dirty="0">
                <a:latin typeface="Georgia" panose="02040502050405020303" pitchFamily="18" charset="0"/>
              </a:rPr>
              <a:t>3. semantic (meaning).</a:t>
            </a:r>
          </a:p>
        </p:txBody>
      </p:sp>
    </p:spTree>
    <p:extLst>
      <p:ext uri="{BB962C8B-B14F-4D97-AF65-F5344CB8AC3E}">
        <p14:creationId xmlns:p14="http://schemas.microsoft.com/office/powerpoint/2010/main" val="2213795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4921" y="743878"/>
            <a:ext cx="7958331" cy="1077229"/>
          </a:xfrm>
        </p:spPr>
        <p:txBody>
          <a:bodyPr/>
          <a:lstStyle/>
          <a:p>
            <a:r>
              <a:rPr lang="en-GB" dirty="0"/>
              <a:t>Sensory Memory</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62007256"/>
              </p:ext>
            </p:extLst>
          </p:nvPr>
        </p:nvGraphicFramePr>
        <p:xfrm>
          <a:off x="-2248159" y="1655378"/>
          <a:ext cx="7796540" cy="5060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1"/>
          <p:cNvSpPr txBox="1">
            <a:spLocks/>
          </p:cNvSpPr>
          <p:nvPr/>
        </p:nvSpPr>
        <p:spPr>
          <a:xfrm>
            <a:off x="-1794795" y="743878"/>
            <a:ext cx="7958331" cy="1077229"/>
          </a:xfrm>
          <a:prstGeom prst="rect">
            <a:avLst/>
          </a:prstGeom>
        </p:spPr>
        <p:txBody>
          <a:bodyPr vert="horz" lIns="91440" tIns="45720" rIns="91440" bIns="45720" rtlCol="0" anchor="t">
            <a:normAutofit/>
          </a:bodyPr>
          <a:lst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a:lstStyle>
          <a:p>
            <a:r>
              <a:rPr lang="en-GB" dirty="0"/>
              <a:t>STM</a:t>
            </a:r>
          </a:p>
        </p:txBody>
      </p:sp>
      <p:sp>
        <p:nvSpPr>
          <p:cNvPr id="8" name="Title 1"/>
          <p:cNvSpPr txBox="1">
            <a:spLocks/>
          </p:cNvSpPr>
          <p:nvPr/>
        </p:nvSpPr>
        <p:spPr>
          <a:xfrm>
            <a:off x="2178118" y="792296"/>
            <a:ext cx="7958331" cy="1077229"/>
          </a:xfrm>
          <a:prstGeom prst="rect">
            <a:avLst/>
          </a:prstGeom>
        </p:spPr>
        <p:txBody>
          <a:bodyPr vert="horz" lIns="91440" tIns="45720" rIns="91440" bIns="45720" rtlCol="0" anchor="t">
            <a:normAutofit/>
          </a:bodyPr>
          <a:lst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a:lstStyle>
          <a:p>
            <a:r>
              <a:rPr lang="en-GB" dirty="0"/>
              <a:t>LTM</a:t>
            </a:r>
          </a:p>
        </p:txBody>
      </p:sp>
      <p:graphicFrame>
        <p:nvGraphicFramePr>
          <p:cNvPr id="10" name="Diagram 9"/>
          <p:cNvGraphicFramePr/>
          <p:nvPr>
            <p:extLst>
              <p:ext uri="{D42A27DB-BD31-4B8C-83A1-F6EECF244321}">
                <p14:modId xmlns:p14="http://schemas.microsoft.com/office/powerpoint/2010/main" val="523544341"/>
              </p:ext>
            </p:extLst>
          </p:nvPr>
        </p:nvGraphicFramePr>
        <p:xfrm>
          <a:off x="2135146" y="1655378"/>
          <a:ext cx="6826469" cy="502262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p:cNvGraphicFramePr/>
          <p:nvPr>
            <p:extLst>
              <p:ext uri="{D42A27DB-BD31-4B8C-83A1-F6EECF244321}">
                <p14:modId xmlns:p14="http://schemas.microsoft.com/office/powerpoint/2010/main" val="2976967242"/>
              </p:ext>
            </p:extLst>
          </p:nvPr>
        </p:nvGraphicFramePr>
        <p:xfrm>
          <a:off x="6007920" y="1617270"/>
          <a:ext cx="7307084" cy="503839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229036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9020" y="165118"/>
            <a:ext cx="7958331" cy="1077229"/>
          </a:xfrm>
        </p:spPr>
        <p:txBody>
          <a:bodyPr/>
          <a:lstStyle/>
          <a:p>
            <a:r>
              <a:rPr lang="en-GB" dirty="0"/>
              <a:t>Key Studies</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77198542"/>
              </p:ext>
            </p:extLst>
          </p:nvPr>
        </p:nvGraphicFramePr>
        <p:xfrm>
          <a:off x="-1943100" y="1154121"/>
          <a:ext cx="12601575" cy="5435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03772" y="1343024"/>
            <a:ext cx="5507830" cy="3537666"/>
          </a:xfrm>
          <a:prstGeom prst="rect">
            <a:avLst/>
          </a:prstGeom>
        </p:spPr>
      </p:pic>
      <p:graphicFrame>
        <p:nvGraphicFramePr>
          <p:cNvPr id="7" name="Diagram 6"/>
          <p:cNvGraphicFramePr/>
          <p:nvPr>
            <p:extLst>
              <p:ext uri="{D42A27DB-BD31-4B8C-83A1-F6EECF244321}">
                <p14:modId xmlns:p14="http://schemas.microsoft.com/office/powerpoint/2010/main" val="779065881"/>
              </p:ext>
            </p:extLst>
          </p:nvPr>
        </p:nvGraphicFramePr>
        <p:xfrm>
          <a:off x="8129588" y="1343024"/>
          <a:ext cx="3128961" cy="505777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048450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3245" y="269441"/>
            <a:ext cx="7958331" cy="1077229"/>
          </a:xfrm>
        </p:spPr>
        <p:txBody>
          <a:bodyPr>
            <a:noAutofit/>
          </a:bodyPr>
          <a:lstStyle/>
          <a:p>
            <a:pPr lvl="0"/>
            <a:r>
              <a:rPr lang="en-GB" sz="3600" dirty="0"/>
              <a:t>The serial position effect</a:t>
            </a:r>
            <a:br>
              <a:rPr lang="en-US" sz="4800" dirty="0"/>
            </a:br>
            <a:endParaRPr lang="en-GB" sz="48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959430569"/>
              </p:ext>
            </p:extLst>
          </p:nvPr>
        </p:nvGraphicFramePr>
        <p:xfrm>
          <a:off x="-2228851" y="1346670"/>
          <a:ext cx="11340262" cy="5211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2638517110"/>
              </p:ext>
            </p:extLst>
          </p:nvPr>
        </p:nvGraphicFramePr>
        <p:xfrm>
          <a:off x="1999781" y="1346670"/>
          <a:ext cx="11891963" cy="49467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26488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6699" y="313380"/>
            <a:ext cx="7958331" cy="1077229"/>
          </a:xfrm>
        </p:spPr>
        <p:txBody>
          <a:bodyPr/>
          <a:lstStyle/>
          <a:p>
            <a:r>
              <a:rPr lang="en-GB" dirty="0"/>
              <a:t>Critical Evaluation</a:t>
            </a:r>
            <a:br>
              <a:rPr lang="en-GB" dirty="0"/>
            </a:br>
            <a:r>
              <a:rPr lang="en-GB" dirty="0"/>
              <a:t>Strengths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10177841"/>
              </p:ext>
            </p:extLst>
          </p:nvPr>
        </p:nvGraphicFramePr>
        <p:xfrm>
          <a:off x="-2571750" y="557213"/>
          <a:ext cx="12330113" cy="6500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1376140657"/>
              </p:ext>
            </p:extLst>
          </p:nvPr>
        </p:nvGraphicFramePr>
        <p:xfrm>
          <a:off x="6545705" y="1387133"/>
          <a:ext cx="5206584" cy="49871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162526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615498951"/>
              </p:ext>
            </p:extLst>
          </p:nvPr>
        </p:nvGraphicFramePr>
        <p:xfrm>
          <a:off x="5043054" y="1413164"/>
          <a:ext cx="6022110" cy="3149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3251201" y="37045"/>
            <a:ext cx="7958331" cy="1077229"/>
          </a:xfrm>
        </p:spPr>
        <p:txBody>
          <a:bodyPr/>
          <a:lstStyle/>
          <a:p>
            <a:r>
              <a:rPr lang="en-GB" dirty="0"/>
              <a:t>Weaknesses</a:t>
            </a:r>
          </a:p>
        </p:txBody>
      </p:sp>
      <p:graphicFrame>
        <p:nvGraphicFramePr>
          <p:cNvPr id="7" name="Diagram 6"/>
          <p:cNvGraphicFramePr/>
          <p:nvPr>
            <p:extLst>
              <p:ext uri="{D42A27DB-BD31-4B8C-83A1-F6EECF244321}">
                <p14:modId xmlns:p14="http://schemas.microsoft.com/office/powerpoint/2010/main" val="3008903323"/>
              </p:ext>
            </p:extLst>
          </p:nvPr>
        </p:nvGraphicFramePr>
        <p:xfrm>
          <a:off x="-927941" y="1904191"/>
          <a:ext cx="8158307" cy="531714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1" name="Diagram 10"/>
          <p:cNvGraphicFramePr/>
          <p:nvPr>
            <p:extLst>
              <p:ext uri="{D42A27DB-BD31-4B8C-83A1-F6EECF244321}">
                <p14:modId xmlns:p14="http://schemas.microsoft.com/office/powerpoint/2010/main" val="3031137985"/>
              </p:ext>
            </p:extLst>
          </p:nvPr>
        </p:nvGraphicFramePr>
        <p:xfrm>
          <a:off x="5657850" y="4861653"/>
          <a:ext cx="5684138" cy="199634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3" name="Diagram 2"/>
          <p:cNvGraphicFramePr/>
          <p:nvPr>
            <p:extLst>
              <p:ext uri="{D42A27DB-BD31-4B8C-83A1-F6EECF244321}">
                <p14:modId xmlns:p14="http://schemas.microsoft.com/office/powerpoint/2010/main" val="2890181653"/>
              </p:ext>
            </p:extLst>
          </p:nvPr>
        </p:nvGraphicFramePr>
        <p:xfrm>
          <a:off x="1051040" y="140407"/>
          <a:ext cx="7395350" cy="973867"/>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300909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ChangeArrowheads="1"/>
          </p:cNvSpPr>
          <p:nvPr/>
        </p:nvSpPr>
        <p:spPr bwMode="auto">
          <a:xfrm>
            <a:off x="2895600" y="152400"/>
            <a:ext cx="5943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r>
              <a:rPr lang="en-US" sz="4800" b="1" dirty="0">
                <a:solidFill>
                  <a:schemeClr val="accent2"/>
                </a:solidFill>
                <a:latin typeface="Comic Sans MS" pitchFamily="66" charset="0"/>
              </a:rPr>
              <a:t>Working Memory</a:t>
            </a:r>
          </a:p>
        </p:txBody>
      </p:sp>
      <p:sp>
        <p:nvSpPr>
          <p:cNvPr id="43011" name="Title 3"/>
          <p:cNvSpPr>
            <a:spLocks noGrp="1"/>
          </p:cNvSpPr>
          <p:nvPr>
            <p:ph type="title"/>
          </p:nvPr>
        </p:nvSpPr>
        <p:spPr>
          <a:xfrm>
            <a:off x="4191000" y="6198846"/>
            <a:ext cx="6629400" cy="573088"/>
          </a:xfrm>
        </p:spPr>
        <p:txBody>
          <a:bodyPr>
            <a:noAutofit/>
          </a:bodyPr>
          <a:lstStyle/>
          <a:p>
            <a:pPr>
              <a:lnSpc>
                <a:spcPct val="98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GB" sz="1800" dirty="0">
                <a:solidFill>
                  <a:srgbClr val="4885E9"/>
                </a:solidFill>
                <a:latin typeface="Comic Sans MS" pitchFamily="66" charset="0"/>
                <a:cs typeface="Tahoma" pitchFamily="34" charset="0"/>
              </a:rPr>
              <a:t>(</a:t>
            </a:r>
            <a:r>
              <a:rPr lang="en-GB" sz="1800" dirty="0" err="1">
                <a:solidFill>
                  <a:srgbClr val="4885E9"/>
                </a:solidFill>
                <a:latin typeface="Comic Sans MS" pitchFamily="66" charset="0"/>
                <a:cs typeface="Tahoma" pitchFamily="34" charset="0"/>
              </a:rPr>
              <a:t>Baddeley</a:t>
            </a:r>
            <a:r>
              <a:rPr lang="en-GB" sz="1800" dirty="0">
                <a:solidFill>
                  <a:srgbClr val="4885E9"/>
                </a:solidFill>
                <a:latin typeface="Comic Sans MS" pitchFamily="66" charset="0"/>
                <a:cs typeface="Tahoma" pitchFamily="34" charset="0"/>
              </a:rPr>
              <a:t> &amp; Hitch, 1974; </a:t>
            </a:r>
            <a:r>
              <a:rPr lang="en-GB" sz="1800" dirty="0" err="1">
                <a:solidFill>
                  <a:srgbClr val="4885E9"/>
                </a:solidFill>
                <a:latin typeface="Comic Sans MS" pitchFamily="66" charset="0"/>
                <a:cs typeface="Tahoma" pitchFamily="34" charset="0"/>
              </a:rPr>
              <a:t>Baddeley</a:t>
            </a:r>
            <a:r>
              <a:rPr lang="en-GB" sz="1800" dirty="0">
                <a:solidFill>
                  <a:srgbClr val="4885E9"/>
                </a:solidFill>
                <a:latin typeface="Comic Sans MS" pitchFamily="66" charset="0"/>
                <a:cs typeface="Tahoma" pitchFamily="34" charset="0"/>
              </a:rPr>
              <a:t>, 1992)</a:t>
            </a:r>
            <a:r>
              <a:rPr lang="ar-SA" sz="1800" dirty="0">
                <a:solidFill>
                  <a:srgbClr val="4885E9"/>
                </a:solidFill>
                <a:latin typeface="Comic Sans MS" pitchFamily="66" charset="0"/>
              </a:rPr>
              <a:t>‏</a:t>
            </a:r>
            <a:endParaRPr lang="en-GB" sz="1800" dirty="0">
              <a:solidFill>
                <a:srgbClr val="4885E9"/>
              </a:solidFill>
              <a:latin typeface="Comic Sans MS" pitchFamily="66" charset="0"/>
              <a:cs typeface="Tahoma" pitchFamily="34" charset="0"/>
            </a:endParaRPr>
          </a:p>
        </p:txBody>
      </p:sp>
      <p:pic>
        <p:nvPicPr>
          <p:cNvPr id="43012" name="Picture 5" descr="http://t3.gstatic.com/images?q=tbn:ANd9GcSrtFJjernFJzki1pNPZhzlSsEMJ7SaOVSdORRGEP6W4Ur6xHKi77_LoA">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2866" y="-22861"/>
            <a:ext cx="2444036" cy="20802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Content Placeholder 2"/>
          <p:cNvGraphicFramePr>
            <a:graphicFrameLocks noGrp="1"/>
          </p:cNvGraphicFramePr>
          <p:nvPr>
            <p:ph idx="1"/>
            <p:extLst>
              <p:ext uri="{D42A27DB-BD31-4B8C-83A1-F6EECF244321}">
                <p14:modId xmlns:p14="http://schemas.microsoft.com/office/powerpoint/2010/main" val="2298164672"/>
              </p:ext>
            </p:extLst>
          </p:nvPr>
        </p:nvGraphicFramePr>
        <p:xfrm>
          <a:off x="-566182" y="1454467"/>
          <a:ext cx="7088584" cy="54035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7" name="Diagram 6"/>
          <p:cNvGraphicFramePr/>
          <p:nvPr>
            <p:extLst>
              <p:ext uri="{D42A27DB-BD31-4B8C-83A1-F6EECF244321}">
                <p14:modId xmlns:p14="http://schemas.microsoft.com/office/powerpoint/2010/main" val="3154288912"/>
              </p:ext>
            </p:extLst>
          </p:nvPr>
        </p:nvGraphicFramePr>
        <p:xfrm>
          <a:off x="4437022" y="1401243"/>
          <a:ext cx="5757862" cy="401656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6" name="Diagram 5"/>
          <p:cNvGraphicFramePr/>
          <p:nvPr>
            <p:extLst>
              <p:ext uri="{D42A27DB-BD31-4B8C-83A1-F6EECF244321}">
                <p14:modId xmlns:p14="http://schemas.microsoft.com/office/powerpoint/2010/main" val="2126252969"/>
              </p:ext>
            </p:extLst>
          </p:nvPr>
        </p:nvGraphicFramePr>
        <p:xfrm>
          <a:off x="5634493" y="5665446"/>
          <a:ext cx="5448300" cy="646331"/>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extLst>
      <p:ext uri="{BB962C8B-B14F-4D97-AF65-F5344CB8AC3E}">
        <p14:creationId xmlns:p14="http://schemas.microsoft.com/office/powerpoint/2010/main" val="28230406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05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
            <a:ext cx="8940800" cy="483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Rectangle 3" hidden="1"/>
          <p:cNvSpPr>
            <a:spLocks noGrp="1" noChangeArrowheads="1"/>
          </p:cNvSpPr>
          <p:nvPr>
            <p:ph type="title"/>
          </p:nvPr>
        </p:nvSpPr>
        <p:spPr/>
        <p:txBody>
          <a:bodyPr/>
          <a:lstStyle/>
          <a:p>
            <a:pPr eaLnBrk="1" hangingPunct="1"/>
            <a:r>
              <a:rPr lang="en-US" altLang="en-US"/>
              <a:t>	</a:t>
            </a:r>
          </a:p>
        </p:txBody>
      </p:sp>
      <p:sp>
        <p:nvSpPr>
          <p:cNvPr id="57348" name="Rectangle 4"/>
          <p:cNvSpPr>
            <a:spLocks noChangeArrowheads="1"/>
          </p:cNvSpPr>
          <p:nvPr/>
        </p:nvSpPr>
        <p:spPr bwMode="auto">
          <a:xfrm>
            <a:off x="9186864" y="6562726"/>
            <a:ext cx="1481137"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058" tIns="41029" rIns="82058" bIns="41029"/>
          <a:lstStyle>
            <a:lvl1pPr defTabSz="820738" eaLnBrk="0" hangingPunct="0">
              <a:defRPr sz="2000">
                <a:solidFill>
                  <a:schemeClr val="tx1"/>
                </a:solidFill>
                <a:latin typeface="Arial" pitchFamily="34" charset="0"/>
              </a:defRPr>
            </a:lvl1pPr>
            <a:lvl2pPr marL="742950" indent="-285750" defTabSz="820738" eaLnBrk="0" hangingPunct="0">
              <a:defRPr sz="2000">
                <a:solidFill>
                  <a:schemeClr val="tx1"/>
                </a:solidFill>
                <a:latin typeface="Arial" pitchFamily="34" charset="0"/>
              </a:defRPr>
            </a:lvl2pPr>
            <a:lvl3pPr marL="1143000" indent="-228600" defTabSz="820738" eaLnBrk="0" hangingPunct="0">
              <a:defRPr sz="2000">
                <a:solidFill>
                  <a:schemeClr val="tx1"/>
                </a:solidFill>
                <a:latin typeface="Arial" pitchFamily="34" charset="0"/>
              </a:defRPr>
            </a:lvl3pPr>
            <a:lvl4pPr marL="1600200" indent="-228600" defTabSz="820738" eaLnBrk="0" hangingPunct="0">
              <a:defRPr sz="2000">
                <a:solidFill>
                  <a:schemeClr val="tx1"/>
                </a:solidFill>
                <a:latin typeface="Arial" pitchFamily="34" charset="0"/>
              </a:defRPr>
            </a:lvl4pPr>
            <a:lvl5pPr marL="2057400" indent="-228600" defTabSz="820738" eaLnBrk="0" hangingPunct="0">
              <a:defRPr sz="2000">
                <a:solidFill>
                  <a:schemeClr val="tx1"/>
                </a:solidFill>
                <a:latin typeface="Arial" pitchFamily="34" charset="0"/>
              </a:defRPr>
            </a:lvl5pPr>
            <a:lvl6pPr marL="2514600" indent="-228600" defTabSz="820738" eaLnBrk="0" fontAlgn="base" hangingPunct="0">
              <a:spcBef>
                <a:spcPct val="0"/>
              </a:spcBef>
              <a:spcAft>
                <a:spcPct val="0"/>
              </a:spcAft>
              <a:defRPr sz="2000">
                <a:solidFill>
                  <a:schemeClr val="tx1"/>
                </a:solidFill>
                <a:latin typeface="Arial" pitchFamily="34" charset="0"/>
              </a:defRPr>
            </a:lvl6pPr>
            <a:lvl7pPr marL="2971800" indent="-228600" defTabSz="820738" eaLnBrk="0" fontAlgn="base" hangingPunct="0">
              <a:spcBef>
                <a:spcPct val="0"/>
              </a:spcBef>
              <a:spcAft>
                <a:spcPct val="0"/>
              </a:spcAft>
              <a:defRPr sz="2000">
                <a:solidFill>
                  <a:schemeClr val="tx1"/>
                </a:solidFill>
                <a:latin typeface="Arial" pitchFamily="34" charset="0"/>
              </a:defRPr>
            </a:lvl7pPr>
            <a:lvl8pPr marL="3429000" indent="-228600" defTabSz="820738" eaLnBrk="0" fontAlgn="base" hangingPunct="0">
              <a:spcBef>
                <a:spcPct val="0"/>
              </a:spcBef>
              <a:spcAft>
                <a:spcPct val="0"/>
              </a:spcAft>
              <a:defRPr sz="2000">
                <a:solidFill>
                  <a:schemeClr val="tx1"/>
                </a:solidFill>
                <a:latin typeface="Arial" pitchFamily="34" charset="0"/>
              </a:defRPr>
            </a:lvl8pPr>
            <a:lvl9pPr marL="3886200" indent="-228600" defTabSz="820738" eaLnBrk="0" fontAlgn="base" hangingPunct="0">
              <a:spcBef>
                <a:spcPct val="0"/>
              </a:spcBef>
              <a:spcAft>
                <a:spcPct val="0"/>
              </a:spcAft>
              <a:defRPr sz="2000">
                <a:solidFill>
                  <a:schemeClr val="tx1"/>
                </a:solidFill>
                <a:latin typeface="Arial" pitchFamily="34" charset="0"/>
              </a:defRPr>
            </a:lvl9pPr>
          </a:lstStyle>
          <a:p>
            <a:pPr algn="r"/>
            <a:r>
              <a:rPr lang="en-US" altLang="en-US" sz="1400" b="1"/>
              <a:t>Fig. 5-13, p. 155</a:t>
            </a:r>
          </a:p>
        </p:txBody>
      </p:sp>
      <p:sp>
        <p:nvSpPr>
          <p:cNvPr id="57349" name="Text Box 5"/>
          <p:cNvSpPr txBox="1">
            <a:spLocks noChangeArrowheads="1"/>
          </p:cNvSpPr>
          <p:nvPr/>
        </p:nvSpPr>
        <p:spPr bwMode="auto">
          <a:xfrm>
            <a:off x="1828800" y="5029200"/>
            <a:ext cx="3276600" cy="1016000"/>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spcBef>
                <a:spcPct val="50000"/>
              </a:spcBef>
            </a:pPr>
            <a:r>
              <a:rPr lang="en-US" altLang="en-US"/>
              <a:t>The phonological loop holds verbal and auditory information</a:t>
            </a:r>
          </a:p>
        </p:txBody>
      </p:sp>
      <p:sp>
        <p:nvSpPr>
          <p:cNvPr id="57350" name="Text Box 6"/>
          <p:cNvSpPr txBox="1">
            <a:spLocks noChangeArrowheads="1"/>
          </p:cNvSpPr>
          <p:nvPr/>
        </p:nvSpPr>
        <p:spPr bwMode="auto">
          <a:xfrm>
            <a:off x="7086600" y="5029200"/>
            <a:ext cx="3276600" cy="1016000"/>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spcBef>
                <a:spcPct val="50000"/>
              </a:spcBef>
            </a:pPr>
            <a:r>
              <a:rPr lang="en-US" altLang="en-US"/>
              <a:t>The visuospatial scketch pad holds visual and spatial information</a:t>
            </a:r>
          </a:p>
        </p:txBody>
      </p:sp>
      <p:sp>
        <p:nvSpPr>
          <p:cNvPr id="57351" name="Line 7"/>
          <p:cNvSpPr>
            <a:spLocks noChangeShapeType="1"/>
          </p:cNvSpPr>
          <p:nvPr/>
        </p:nvSpPr>
        <p:spPr bwMode="auto">
          <a:xfrm>
            <a:off x="2209800" y="1905000"/>
            <a:ext cx="0" cy="3124200"/>
          </a:xfrm>
          <a:prstGeom prst="line">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7352" name="Line 8"/>
          <p:cNvSpPr>
            <a:spLocks noChangeShapeType="1"/>
          </p:cNvSpPr>
          <p:nvPr/>
        </p:nvSpPr>
        <p:spPr bwMode="auto">
          <a:xfrm>
            <a:off x="9448800" y="1905000"/>
            <a:ext cx="0" cy="3124200"/>
          </a:xfrm>
          <a:prstGeom prst="line">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2" name="Picture 1"/>
          <p:cNvPicPr>
            <a:picLocks noChangeAspect="1"/>
          </p:cNvPicPr>
          <p:nvPr/>
        </p:nvPicPr>
        <p:blipFill>
          <a:blip r:embed="rId4"/>
          <a:stretch>
            <a:fillRect/>
          </a:stretch>
        </p:blipFill>
        <p:spPr>
          <a:xfrm>
            <a:off x="3433773" y="0"/>
            <a:ext cx="4999028" cy="2012484"/>
          </a:xfrm>
          <a:prstGeom prst="rect">
            <a:avLst/>
          </a:prstGeom>
        </p:spPr>
      </p:pic>
    </p:spTree>
    <p:extLst>
      <p:ext uri="{BB962C8B-B14F-4D97-AF65-F5344CB8AC3E}">
        <p14:creationId xmlns:p14="http://schemas.microsoft.com/office/powerpoint/2010/main" val="3449415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05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254125"/>
            <a:ext cx="4065588" cy="530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1" name="Rectangle 3" hidden="1"/>
          <p:cNvSpPr>
            <a:spLocks noGrp="1" noChangeArrowheads="1"/>
          </p:cNvSpPr>
          <p:nvPr>
            <p:ph type="title"/>
          </p:nvPr>
        </p:nvSpPr>
        <p:spPr/>
        <p:txBody>
          <a:bodyPr/>
          <a:lstStyle/>
          <a:p>
            <a:pPr eaLnBrk="1" hangingPunct="1"/>
            <a:r>
              <a:rPr lang="en-US" altLang="en-US"/>
              <a:t>	</a:t>
            </a:r>
          </a:p>
        </p:txBody>
      </p:sp>
      <p:sp>
        <p:nvSpPr>
          <p:cNvPr id="58372" name="Rectangle 4"/>
          <p:cNvSpPr>
            <a:spLocks noChangeArrowheads="1"/>
          </p:cNvSpPr>
          <p:nvPr/>
        </p:nvSpPr>
        <p:spPr bwMode="auto">
          <a:xfrm>
            <a:off x="9186864" y="6562726"/>
            <a:ext cx="1481137"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058" tIns="41029" rIns="82058" bIns="41029"/>
          <a:lstStyle>
            <a:lvl1pPr defTabSz="820738" eaLnBrk="0" hangingPunct="0">
              <a:defRPr sz="2000">
                <a:solidFill>
                  <a:schemeClr val="tx1"/>
                </a:solidFill>
                <a:latin typeface="Arial" pitchFamily="34" charset="0"/>
              </a:defRPr>
            </a:lvl1pPr>
            <a:lvl2pPr marL="742950" indent="-285750" defTabSz="820738" eaLnBrk="0" hangingPunct="0">
              <a:defRPr sz="2000">
                <a:solidFill>
                  <a:schemeClr val="tx1"/>
                </a:solidFill>
                <a:latin typeface="Arial" pitchFamily="34" charset="0"/>
              </a:defRPr>
            </a:lvl2pPr>
            <a:lvl3pPr marL="1143000" indent="-228600" defTabSz="820738" eaLnBrk="0" hangingPunct="0">
              <a:defRPr sz="2000">
                <a:solidFill>
                  <a:schemeClr val="tx1"/>
                </a:solidFill>
                <a:latin typeface="Arial" pitchFamily="34" charset="0"/>
              </a:defRPr>
            </a:lvl3pPr>
            <a:lvl4pPr marL="1600200" indent="-228600" defTabSz="820738" eaLnBrk="0" hangingPunct="0">
              <a:defRPr sz="2000">
                <a:solidFill>
                  <a:schemeClr val="tx1"/>
                </a:solidFill>
                <a:latin typeface="Arial" pitchFamily="34" charset="0"/>
              </a:defRPr>
            </a:lvl4pPr>
            <a:lvl5pPr marL="2057400" indent="-228600" defTabSz="820738" eaLnBrk="0" hangingPunct="0">
              <a:defRPr sz="2000">
                <a:solidFill>
                  <a:schemeClr val="tx1"/>
                </a:solidFill>
                <a:latin typeface="Arial" pitchFamily="34" charset="0"/>
              </a:defRPr>
            </a:lvl5pPr>
            <a:lvl6pPr marL="2514600" indent="-228600" defTabSz="820738" eaLnBrk="0" fontAlgn="base" hangingPunct="0">
              <a:spcBef>
                <a:spcPct val="0"/>
              </a:spcBef>
              <a:spcAft>
                <a:spcPct val="0"/>
              </a:spcAft>
              <a:defRPr sz="2000">
                <a:solidFill>
                  <a:schemeClr val="tx1"/>
                </a:solidFill>
                <a:latin typeface="Arial" pitchFamily="34" charset="0"/>
              </a:defRPr>
            </a:lvl6pPr>
            <a:lvl7pPr marL="2971800" indent="-228600" defTabSz="820738" eaLnBrk="0" fontAlgn="base" hangingPunct="0">
              <a:spcBef>
                <a:spcPct val="0"/>
              </a:spcBef>
              <a:spcAft>
                <a:spcPct val="0"/>
              </a:spcAft>
              <a:defRPr sz="2000">
                <a:solidFill>
                  <a:schemeClr val="tx1"/>
                </a:solidFill>
                <a:latin typeface="Arial" pitchFamily="34" charset="0"/>
              </a:defRPr>
            </a:lvl7pPr>
            <a:lvl8pPr marL="3429000" indent="-228600" defTabSz="820738" eaLnBrk="0" fontAlgn="base" hangingPunct="0">
              <a:spcBef>
                <a:spcPct val="0"/>
              </a:spcBef>
              <a:spcAft>
                <a:spcPct val="0"/>
              </a:spcAft>
              <a:defRPr sz="2000">
                <a:solidFill>
                  <a:schemeClr val="tx1"/>
                </a:solidFill>
                <a:latin typeface="Arial" pitchFamily="34" charset="0"/>
              </a:defRPr>
            </a:lvl8pPr>
            <a:lvl9pPr marL="3886200" indent="-228600" defTabSz="820738" eaLnBrk="0" fontAlgn="base" hangingPunct="0">
              <a:spcBef>
                <a:spcPct val="0"/>
              </a:spcBef>
              <a:spcAft>
                <a:spcPct val="0"/>
              </a:spcAft>
              <a:defRPr sz="2000">
                <a:solidFill>
                  <a:schemeClr val="tx1"/>
                </a:solidFill>
                <a:latin typeface="Arial" pitchFamily="34" charset="0"/>
              </a:defRPr>
            </a:lvl9pPr>
          </a:lstStyle>
          <a:p>
            <a:pPr algn="r"/>
            <a:endParaRPr lang="en-US" altLang="en-US" sz="1400" b="1" dirty="0"/>
          </a:p>
        </p:txBody>
      </p:sp>
      <p:sp>
        <p:nvSpPr>
          <p:cNvPr id="58373" name="Rectangle 5"/>
          <p:cNvSpPr>
            <a:spLocks noChangeArrowheads="1"/>
          </p:cNvSpPr>
          <p:nvPr/>
        </p:nvSpPr>
        <p:spPr bwMode="auto">
          <a:xfrm>
            <a:off x="6566694" y="1116610"/>
            <a:ext cx="3124200" cy="609600"/>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endParaRPr lang="en-US" altLang="en-US"/>
          </a:p>
        </p:txBody>
      </p:sp>
      <p:sp>
        <p:nvSpPr>
          <p:cNvPr id="58374" name="Text Box 6"/>
          <p:cNvSpPr txBox="1">
            <a:spLocks noChangeArrowheads="1"/>
          </p:cNvSpPr>
          <p:nvPr/>
        </p:nvSpPr>
        <p:spPr bwMode="auto">
          <a:xfrm>
            <a:off x="1978726" y="1801083"/>
            <a:ext cx="3733800" cy="2387600"/>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spcBef>
                <a:spcPct val="50000"/>
              </a:spcBef>
            </a:pPr>
            <a:r>
              <a:rPr lang="en-US" altLang="en-US" b="1" dirty="0"/>
              <a:t>The central executive</a:t>
            </a:r>
            <a:r>
              <a:rPr lang="en-US" altLang="en-US" dirty="0"/>
              <a:t> </a:t>
            </a:r>
          </a:p>
          <a:p>
            <a:pPr eaLnBrk="1" hangingPunct="1">
              <a:spcBef>
                <a:spcPct val="50000"/>
              </a:spcBef>
            </a:pPr>
            <a:r>
              <a:rPr lang="en-US" altLang="en-US" dirty="0"/>
              <a:t>Coordinates verbal and visual information</a:t>
            </a:r>
          </a:p>
          <a:p>
            <a:pPr eaLnBrk="1" hangingPunct="1">
              <a:spcBef>
                <a:spcPct val="50000"/>
              </a:spcBef>
            </a:pPr>
            <a:r>
              <a:rPr lang="en-US" altLang="en-US" dirty="0"/>
              <a:t>Divide attention between different tasks</a:t>
            </a:r>
          </a:p>
          <a:p>
            <a:pPr eaLnBrk="1" hangingPunct="1">
              <a:spcBef>
                <a:spcPct val="50000"/>
              </a:spcBef>
            </a:pPr>
            <a:r>
              <a:rPr lang="en-US" altLang="en-US" dirty="0"/>
              <a:t>Help focus your attention</a:t>
            </a:r>
          </a:p>
        </p:txBody>
      </p:sp>
      <p:sp>
        <p:nvSpPr>
          <p:cNvPr id="2" name="Rectangle 1"/>
          <p:cNvSpPr/>
          <p:nvPr/>
        </p:nvSpPr>
        <p:spPr>
          <a:xfrm>
            <a:off x="1823852" y="4495801"/>
            <a:ext cx="4043548" cy="1538113"/>
          </a:xfrm>
          <a:prstGeom prst="rect">
            <a:avLst/>
          </a:prstGeom>
          <a:ln>
            <a:solidFill>
              <a:srgbClr val="0070C0"/>
            </a:solidFill>
          </a:ln>
        </p:spPr>
        <p:txBody>
          <a:bodyPr wrap="square">
            <a:spAutoFit/>
          </a:bodyPr>
          <a:lstStyle/>
          <a:p>
            <a:pPr>
              <a:lnSpc>
                <a:spcPct val="87000"/>
              </a:lnSpc>
              <a:buClr>
                <a:schemeClr val="accent3"/>
              </a:buClr>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lang="en-GB" dirty="0">
                <a:latin typeface="Comic Sans MS" pitchFamily="66" charset="0"/>
                <a:cs typeface="Tahoma" pitchFamily="34" charset="0"/>
              </a:rPr>
              <a:t>Has a limited ability to perform many jobs</a:t>
            </a:r>
          </a:p>
          <a:p>
            <a:pPr>
              <a:lnSpc>
                <a:spcPct val="87000"/>
              </a:lnSpc>
              <a:buClr>
                <a:schemeClr val="accent3"/>
              </a:buClr>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endParaRPr lang="en-GB" dirty="0">
              <a:latin typeface="Comic Sans MS" pitchFamily="66" charset="0"/>
              <a:cs typeface="Tahoma" pitchFamily="34" charset="0"/>
            </a:endParaRPr>
          </a:p>
          <a:p>
            <a:pPr>
              <a:lnSpc>
                <a:spcPct val="87000"/>
              </a:lnSpc>
              <a:buClr>
                <a:schemeClr val="accent3"/>
              </a:buClr>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lang="en-GB" dirty="0">
                <a:latin typeface="Comic Sans MS" pitchFamily="66" charset="0"/>
                <a:cs typeface="Tahoma" pitchFamily="34" charset="0"/>
              </a:rPr>
              <a:t>Due to its complexity there has been very little  </a:t>
            </a:r>
          </a:p>
          <a:p>
            <a:pPr>
              <a:lnSpc>
                <a:spcPct val="87000"/>
              </a:lnSpc>
              <a:buClr>
                <a:schemeClr val="accent3"/>
              </a:buClr>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lang="en-GB" dirty="0">
                <a:latin typeface="Comic Sans MS" pitchFamily="66" charset="0"/>
                <a:cs typeface="Tahoma" pitchFamily="34" charset="0"/>
              </a:rPr>
              <a:t>research</a:t>
            </a:r>
          </a:p>
        </p:txBody>
      </p:sp>
      <p:sp>
        <p:nvSpPr>
          <p:cNvPr id="3" name="TextBox 2"/>
          <p:cNvSpPr txBox="1"/>
          <p:nvPr/>
        </p:nvSpPr>
        <p:spPr>
          <a:xfrm>
            <a:off x="3429001" y="6341030"/>
            <a:ext cx="849913" cy="261610"/>
          </a:xfrm>
          <a:prstGeom prst="rect">
            <a:avLst/>
          </a:prstGeom>
          <a:noFill/>
        </p:spPr>
        <p:txBody>
          <a:bodyPr wrap="none" rtlCol="0">
            <a:spAutoFit/>
          </a:bodyPr>
          <a:lstStyle/>
          <a:p>
            <a:r>
              <a:rPr lang="en-GB" sz="1100" dirty="0" err="1"/>
              <a:t>Corsi</a:t>
            </a:r>
            <a:r>
              <a:rPr lang="en-GB" sz="1100" dirty="0"/>
              <a:t> next</a:t>
            </a:r>
            <a:endParaRPr lang="en-US" sz="1100" dirty="0"/>
          </a:p>
        </p:txBody>
      </p:sp>
      <p:sp>
        <p:nvSpPr>
          <p:cNvPr id="9" name="Rectangle 3"/>
          <p:cNvSpPr>
            <a:spLocks noChangeArrowheads="1"/>
          </p:cNvSpPr>
          <p:nvPr/>
        </p:nvSpPr>
        <p:spPr bwMode="auto">
          <a:xfrm>
            <a:off x="1833791" y="201052"/>
            <a:ext cx="5943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r>
              <a:rPr lang="en-US" sz="4400" b="1" dirty="0">
                <a:solidFill>
                  <a:schemeClr val="accent2"/>
                </a:solidFill>
                <a:latin typeface="Comic Sans MS" pitchFamily="66" charset="0"/>
              </a:rPr>
              <a:t>Working Memory</a:t>
            </a:r>
          </a:p>
        </p:txBody>
      </p:sp>
    </p:spTree>
    <p:extLst>
      <p:ext uri="{BB962C8B-B14F-4D97-AF65-F5344CB8AC3E}">
        <p14:creationId xmlns:p14="http://schemas.microsoft.com/office/powerpoint/2010/main" val="211984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US">
                <a:solidFill>
                  <a:schemeClr val="accent2"/>
                </a:solidFill>
              </a:rPr>
              <a:t>Corsi Block Task</a:t>
            </a:r>
          </a:p>
        </p:txBody>
      </p:sp>
      <p:sp>
        <p:nvSpPr>
          <p:cNvPr id="36867" name="Rectangle 3"/>
          <p:cNvSpPr>
            <a:spLocks noChangeArrowheads="1"/>
          </p:cNvSpPr>
          <p:nvPr/>
        </p:nvSpPr>
        <p:spPr bwMode="auto">
          <a:xfrm>
            <a:off x="3432176"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68" name="Rectangle 4"/>
          <p:cNvSpPr>
            <a:spLocks noChangeArrowheads="1"/>
          </p:cNvSpPr>
          <p:nvPr/>
        </p:nvSpPr>
        <p:spPr bwMode="auto">
          <a:xfrm>
            <a:off x="3432176"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69" name="Rectangle 5"/>
          <p:cNvSpPr>
            <a:spLocks noChangeArrowheads="1"/>
          </p:cNvSpPr>
          <p:nvPr/>
        </p:nvSpPr>
        <p:spPr bwMode="auto">
          <a:xfrm>
            <a:off x="5232401"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0" name="Rectangle 6"/>
          <p:cNvSpPr>
            <a:spLocks noChangeArrowheads="1"/>
          </p:cNvSpPr>
          <p:nvPr/>
        </p:nvSpPr>
        <p:spPr bwMode="auto">
          <a:xfrm>
            <a:off x="5232401"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1" name="Rectangle 7"/>
          <p:cNvSpPr>
            <a:spLocks noChangeArrowheads="1"/>
          </p:cNvSpPr>
          <p:nvPr/>
        </p:nvSpPr>
        <p:spPr bwMode="auto">
          <a:xfrm>
            <a:off x="3432176"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2" name="Rectangle 8"/>
          <p:cNvSpPr>
            <a:spLocks noChangeArrowheads="1"/>
          </p:cNvSpPr>
          <p:nvPr/>
        </p:nvSpPr>
        <p:spPr bwMode="auto">
          <a:xfrm>
            <a:off x="5232401"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3" name="Rectangle 9"/>
          <p:cNvSpPr>
            <a:spLocks noChangeArrowheads="1"/>
          </p:cNvSpPr>
          <p:nvPr/>
        </p:nvSpPr>
        <p:spPr bwMode="auto">
          <a:xfrm>
            <a:off x="7104063" y="5084763"/>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4" name="Rectangle 10"/>
          <p:cNvSpPr>
            <a:spLocks noChangeArrowheads="1"/>
          </p:cNvSpPr>
          <p:nvPr/>
        </p:nvSpPr>
        <p:spPr bwMode="auto">
          <a:xfrm>
            <a:off x="7104063" y="37163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5" name="Rectangle 11"/>
          <p:cNvSpPr>
            <a:spLocks noChangeArrowheads="1"/>
          </p:cNvSpPr>
          <p:nvPr/>
        </p:nvSpPr>
        <p:spPr bwMode="auto">
          <a:xfrm>
            <a:off x="7104063" y="24209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Tree>
    <p:extLst>
      <p:ext uri="{BB962C8B-B14F-4D97-AF65-F5344CB8AC3E}">
        <p14:creationId xmlns:p14="http://schemas.microsoft.com/office/powerpoint/2010/main" val="22259454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6867"/>
                                        </p:tgtEl>
                                        <p:attrNameLst>
                                          <p:attrName>style.visibility</p:attrName>
                                        </p:attrNameLst>
                                      </p:cBhvr>
                                      <p:to>
                                        <p:strVal val="visible"/>
                                      </p:to>
                                    </p:set>
                                    <p:animEffect transition="in" filter="dissolve">
                                      <p:cBhvr>
                                        <p:cTn id="7" dur="3000"/>
                                        <p:tgtEl>
                                          <p:spTgt spid="36867"/>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6868"/>
                                        </p:tgtEl>
                                        <p:attrNameLst>
                                          <p:attrName>style.visibility</p:attrName>
                                        </p:attrNameLst>
                                      </p:cBhvr>
                                      <p:to>
                                        <p:strVal val="visible"/>
                                      </p:to>
                                    </p:set>
                                    <p:animEffect transition="in" filter="dissolve">
                                      <p:cBhvr>
                                        <p:cTn id="10" dur="3000"/>
                                        <p:tgtEl>
                                          <p:spTgt spid="36868"/>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36869"/>
                                        </p:tgtEl>
                                        <p:attrNameLst>
                                          <p:attrName>style.visibility</p:attrName>
                                        </p:attrNameLst>
                                      </p:cBhvr>
                                      <p:to>
                                        <p:strVal val="visible"/>
                                      </p:to>
                                    </p:set>
                                    <p:animEffect transition="in" filter="dissolve">
                                      <p:cBhvr>
                                        <p:cTn id="13" dur="3000"/>
                                        <p:tgtEl>
                                          <p:spTgt spid="36869"/>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6870"/>
                                        </p:tgtEl>
                                        <p:attrNameLst>
                                          <p:attrName>style.visibility</p:attrName>
                                        </p:attrNameLst>
                                      </p:cBhvr>
                                      <p:to>
                                        <p:strVal val="visible"/>
                                      </p:to>
                                    </p:set>
                                    <p:animEffect transition="in" filter="dissolve">
                                      <p:cBhvr>
                                        <p:cTn id="16" dur="3000"/>
                                        <p:tgtEl>
                                          <p:spTgt spid="36870"/>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36871"/>
                                        </p:tgtEl>
                                        <p:attrNameLst>
                                          <p:attrName>style.visibility</p:attrName>
                                        </p:attrNameLst>
                                      </p:cBhvr>
                                      <p:to>
                                        <p:strVal val="visible"/>
                                      </p:to>
                                    </p:set>
                                    <p:animEffect transition="in" filter="dissolve">
                                      <p:cBhvr>
                                        <p:cTn id="19" dur="3000"/>
                                        <p:tgtEl>
                                          <p:spTgt spid="36871"/>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36872"/>
                                        </p:tgtEl>
                                        <p:attrNameLst>
                                          <p:attrName>style.visibility</p:attrName>
                                        </p:attrNameLst>
                                      </p:cBhvr>
                                      <p:to>
                                        <p:strVal val="visible"/>
                                      </p:to>
                                    </p:set>
                                    <p:animEffect transition="in" filter="dissolve">
                                      <p:cBhvr>
                                        <p:cTn id="22" dur="3000"/>
                                        <p:tgtEl>
                                          <p:spTgt spid="36872"/>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36873"/>
                                        </p:tgtEl>
                                        <p:attrNameLst>
                                          <p:attrName>style.visibility</p:attrName>
                                        </p:attrNameLst>
                                      </p:cBhvr>
                                      <p:to>
                                        <p:strVal val="visible"/>
                                      </p:to>
                                    </p:set>
                                    <p:animEffect transition="in" filter="dissolve">
                                      <p:cBhvr>
                                        <p:cTn id="25" dur="3000"/>
                                        <p:tgtEl>
                                          <p:spTgt spid="36873"/>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36874"/>
                                        </p:tgtEl>
                                        <p:attrNameLst>
                                          <p:attrName>style.visibility</p:attrName>
                                        </p:attrNameLst>
                                      </p:cBhvr>
                                      <p:to>
                                        <p:strVal val="visible"/>
                                      </p:to>
                                    </p:set>
                                    <p:animEffect transition="in" filter="dissolve">
                                      <p:cBhvr>
                                        <p:cTn id="28" dur="3000"/>
                                        <p:tgtEl>
                                          <p:spTgt spid="36874"/>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36875"/>
                                        </p:tgtEl>
                                        <p:attrNameLst>
                                          <p:attrName>style.visibility</p:attrName>
                                        </p:attrNameLst>
                                      </p:cBhvr>
                                      <p:to>
                                        <p:strVal val="visible"/>
                                      </p:to>
                                    </p:set>
                                    <p:animEffect transition="in" filter="dissolve">
                                      <p:cBhvr>
                                        <p:cTn id="31" dur="3000"/>
                                        <p:tgtEl>
                                          <p:spTgt spid="36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animBg="1"/>
      <p:bldP spid="36868" grpId="0" animBg="1"/>
      <p:bldP spid="36869" grpId="0" animBg="1"/>
      <p:bldP spid="36870" grpId="0" animBg="1"/>
      <p:bldP spid="36871" grpId="0" animBg="1"/>
      <p:bldP spid="36872" grpId="0" animBg="1"/>
      <p:bldP spid="36873" grpId="0" animBg="1"/>
      <p:bldP spid="36874" grpId="0" animBg="1"/>
      <p:bldP spid="3687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US">
                <a:solidFill>
                  <a:srgbClr val="7B9899"/>
                </a:solidFill>
              </a:rPr>
              <a:t>Corsi Block Task</a:t>
            </a:r>
          </a:p>
        </p:txBody>
      </p:sp>
      <p:sp>
        <p:nvSpPr>
          <p:cNvPr id="38915" name="Rectangle 3"/>
          <p:cNvSpPr>
            <a:spLocks noChangeArrowheads="1"/>
          </p:cNvSpPr>
          <p:nvPr/>
        </p:nvSpPr>
        <p:spPr bwMode="auto">
          <a:xfrm>
            <a:off x="3432176"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16" name="Rectangle 4"/>
          <p:cNvSpPr>
            <a:spLocks noChangeArrowheads="1"/>
          </p:cNvSpPr>
          <p:nvPr/>
        </p:nvSpPr>
        <p:spPr bwMode="auto">
          <a:xfrm>
            <a:off x="3432176"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17" name="Rectangle 5"/>
          <p:cNvSpPr>
            <a:spLocks noChangeArrowheads="1"/>
          </p:cNvSpPr>
          <p:nvPr/>
        </p:nvSpPr>
        <p:spPr bwMode="auto">
          <a:xfrm>
            <a:off x="5232401"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18" name="Rectangle 6"/>
          <p:cNvSpPr>
            <a:spLocks noChangeArrowheads="1"/>
          </p:cNvSpPr>
          <p:nvPr/>
        </p:nvSpPr>
        <p:spPr bwMode="auto">
          <a:xfrm>
            <a:off x="5232401"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19" name="Rectangle 7"/>
          <p:cNvSpPr>
            <a:spLocks noChangeArrowheads="1"/>
          </p:cNvSpPr>
          <p:nvPr/>
        </p:nvSpPr>
        <p:spPr bwMode="auto">
          <a:xfrm>
            <a:off x="3432176"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20" name="Rectangle 8"/>
          <p:cNvSpPr>
            <a:spLocks noChangeArrowheads="1"/>
          </p:cNvSpPr>
          <p:nvPr/>
        </p:nvSpPr>
        <p:spPr bwMode="auto">
          <a:xfrm>
            <a:off x="5232401"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21" name="Rectangle 9"/>
          <p:cNvSpPr>
            <a:spLocks noChangeArrowheads="1"/>
          </p:cNvSpPr>
          <p:nvPr/>
        </p:nvSpPr>
        <p:spPr bwMode="auto">
          <a:xfrm>
            <a:off x="7104063" y="5084763"/>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22" name="Rectangle 10"/>
          <p:cNvSpPr>
            <a:spLocks noChangeArrowheads="1"/>
          </p:cNvSpPr>
          <p:nvPr/>
        </p:nvSpPr>
        <p:spPr bwMode="auto">
          <a:xfrm>
            <a:off x="7104063" y="37163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23" name="Rectangle 11"/>
          <p:cNvSpPr>
            <a:spLocks noChangeArrowheads="1"/>
          </p:cNvSpPr>
          <p:nvPr/>
        </p:nvSpPr>
        <p:spPr bwMode="auto">
          <a:xfrm>
            <a:off x="7104063" y="24209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Tree>
    <p:extLst>
      <p:ext uri="{BB962C8B-B14F-4D97-AF65-F5344CB8AC3E}">
        <p14:creationId xmlns:p14="http://schemas.microsoft.com/office/powerpoint/2010/main" val="89478096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38915"/>
                                        </p:tgtEl>
                                        <p:attrNameLst>
                                          <p:attrName>style.visibility</p:attrName>
                                        </p:attrNameLst>
                                      </p:cBhvr>
                                      <p:to>
                                        <p:strVal val="visible"/>
                                      </p:to>
                                    </p:set>
                                    <p:anim calcmode="lin" valueType="num">
                                      <p:cBhvr>
                                        <p:cTn id="7" dur="500" fill="hold"/>
                                        <p:tgtEl>
                                          <p:spTgt spid="38915"/>
                                        </p:tgtEl>
                                        <p:attrNameLst>
                                          <p:attrName>ppt_w</p:attrName>
                                        </p:attrNameLst>
                                      </p:cBhvr>
                                      <p:tavLst>
                                        <p:tav tm="0">
                                          <p:val>
                                            <p:fltVal val="0"/>
                                          </p:val>
                                        </p:tav>
                                        <p:tav tm="100000">
                                          <p:val>
                                            <p:strVal val="#ppt_w"/>
                                          </p:val>
                                        </p:tav>
                                      </p:tavLst>
                                    </p:anim>
                                    <p:anim calcmode="lin" valueType="num">
                                      <p:cBhvr>
                                        <p:cTn id="8" dur="500" fill="hold"/>
                                        <p:tgtEl>
                                          <p:spTgt spid="38915"/>
                                        </p:tgtEl>
                                        <p:attrNameLst>
                                          <p:attrName>ppt_h</p:attrName>
                                        </p:attrNameLst>
                                      </p:cBhvr>
                                      <p:tavLst>
                                        <p:tav tm="0">
                                          <p:val>
                                            <p:fltVal val="0"/>
                                          </p:val>
                                        </p:tav>
                                        <p:tav tm="100000">
                                          <p:val>
                                            <p:strVal val="#ppt_h"/>
                                          </p:val>
                                        </p:tav>
                                      </p:tavLst>
                                    </p:anim>
                                    <p:animEffect transition="in" filter="fade">
                                      <p:cBhvr>
                                        <p:cTn id="9" dur="500"/>
                                        <p:tgtEl>
                                          <p:spTgt spid="38915"/>
                                        </p:tgtEl>
                                      </p:cBhvr>
                                    </p:animEffect>
                                  </p:childTnLst>
                                </p:cTn>
                              </p:par>
                            </p:childTnLst>
                          </p:cTn>
                        </p:par>
                        <p:par>
                          <p:cTn id="10" fill="hold" nodeType="afterGroup">
                            <p:stCondLst>
                              <p:cond delay="500"/>
                            </p:stCondLst>
                            <p:childTnLst>
                              <p:par>
                                <p:cTn id="11" presetID="53" presetClass="entr" presetSubtype="0" fill="hold" grpId="0" nodeType="afterEffect">
                                  <p:stCondLst>
                                    <p:cond delay="300"/>
                                  </p:stCondLst>
                                  <p:childTnLst>
                                    <p:set>
                                      <p:cBhvr>
                                        <p:cTn id="12" dur="1" fill="hold">
                                          <p:stCondLst>
                                            <p:cond delay="0"/>
                                          </p:stCondLst>
                                        </p:cTn>
                                        <p:tgtEl>
                                          <p:spTgt spid="38922"/>
                                        </p:tgtEl>
                                        <p:attrNameLst>
                                          <p:attrName>style.visibility</p:attrName>
                                        </p:attrNameLst>
                                      </p:cBhvr>
                                      <p:to>
                                        <p:strVal val="visible"/>
                                      </p:to>
                                    </p:set>
                                    <p:anim calcmode="lin" valueType="num">
                                      <p:cBhvr>
                                        <p:cTn id="13" dur="500" fill="hold"/>
                                        <p:tgtEl>
                                          <p:spTgt spid="38922"/>
                                        </p:tgtEl>
                                        <p:attrNameLst>
                                          <p:attrName>ppt_w</p:attrName>
                                        </p:attrNameLst>
                                      </p:cBhvr>
                                      <p:tavLst>
                                        <p:tav tm="0">
                                          <p:val>
                                            <p:fltVal val="0"/>
                                          </p:val>
                                        </p:tav>
                                        <p:tav tm="100000">
                                          <p:val>
                                            <p:strVal val="#ppt_w"/>
                                          </p:val>
                                        </p:tav>
                                      </p:tavLst>
                                    </p:anim>
                                    <p:anim calcmode="lin" valueType="num">
                                      <p:cBhvr>
                                        <p:cTn id="14" dur="500" fill="hold"/>
                                        <p:tgtEl>
                                          <p:spTgt spid="38922"/>
                                        </p:tgtEl>
                                        <p:attrNameLst>
                                          <p:attrName>ppt_h</p:attrName>
                                        </p:attrNameLst>
                                      </p:cBhvr>
                                      <p:tavLst>
                                        <p:tav tm="0">
                                          <p:val>
                                            <p:fltVal val="0"/>
                                          </p:val>
                                        </p:tav>
                                        <p:tav tm="100000">
                                          <p:val>
                                            <p:strVal val="#ppt_h"/>
                                          </p:val>
                                        </p:tav>
                                      </p:tavLst>
                                    </p:anim>
                                    <p:animEffect transition="in" filter="fade">
                                      <p:cBhvr>
                                        <p:cTn id="15" dur="500"/>
                                        <p:tgtEl>
                                          <p:spTgt spid="38922"/>
                                        </p:tgtEl>
                                      </p:cBhvr>
                                    </p:animEffect>
                                  </p:childTnLst>
                                </p:cTn>
                              </p:par>
                            </p:childTnLst>
                          </p:cTn>
                        </p:par>
                        <p:par>
                          <p:cTn id="16" fill="hold" nodeType="afterGroup">
                            <p:stCondLst>
                              <p:cond delay="1300"/>
                            </p:stCondLst>
                            <p:childTnLst>
                              <p:par>
                                <p:cTn id="17" presetID="53" presetClass="entr" presetSubtype="0" fill="hold" grpId="0" nodeType="afterEffect">
                                  <p:stCondLst>
                                    <p:cond delay="300"/>
                                  </p:stCondLst>
                                  <p:childTnLst>
                                    <p:set>
                                      <p:cBhvr>
                                        <p:cTn id="18" dur="1" fill="hold">
                                          <p:stCondLst>
                                            <p:cond delay="0"/>
                                          </p:stCondLst>
                                        </p:cTn>
                                        <p:tgtEl>
                                          <p:spTgt spid="38923"/>
                                        </p:tgtEl>
                                        <p:attrNameLst>
                                          <p:attrName>style.visibility</p:attrName>
                                        </p:attrNameLst>
                                      </p:cBhvr>
                                      <p:to>
                                        <p:strVal val="visible"/>
                                      </p:to>
                                    </p:set>
                                    <p:anim calcmode="lin" valueType="num">
                                      <p:cBhvr>
                                        <p:cTn id="19" dur="500" fill="hold"/>
                                        <p:tgtEl>
                                          <p:spTgt spid="38923"/>
                                        </p:tgtEl>
                                        <p:attrNameLst>
                                          <p:attrName>ppt_w</p:attrName>
                                        </p:attrNameLst>
                                      </p:cBhvr>
                                      <p:tavLst>
                                        <p:tav tm="0">
                                          <p:val>
                                            <p:fltVal val="0"/>
                                          </p:val>
                                        </p:tav>
                                        <p:tav tm="100000">
                                          <p:val>
                                            <p:strVal val="#ppt_w"/>
                                          </p:val>
                                        </p:tav>
                                      </p:tavLst>
                                    </p:anim>
                                    <p:anim calcmode="lin" valueType="num">
                                      <p:cBhvr>
                                        <p:cTn id="20" dur="500" fill="hold"/>
                                        <p:tgtEl>
                                          <p:spTgt spid="38923"/>
                                        </p:tgtEl>
                                        <p:attrNameLst>
                                          <p:attrName>ppt_h</p:attrName>
                                        </p:attrNameLst>
                                      </p:cBhvr>
                                      <p:tavLst>
                                        <p:tav tm="0">
                                          <p:val>
                                            <p:fltVal val="0"/>
                                          </p:val>
                                        </p:tav>
                                        <p:tav tm="100000">
                                          <p:val>
                                            <p:strVal val="#ppt_h"/>
                                          </p:val>
                                        </p:tav>
                                      </p:tavLst>
                                    </p:anim>
                                    <p:animEffect transition="in" filter="fade">
                                      <p:cBhvr>
                                        <p:cTn id="21" dur="500"/>
                                        <p:tgtEl>
                                          <p:spTgt spid="38923"/>
                                        </p:tgtEl>
                                      </p:cBhvr>
                                    </p:animEffect>
                                  </p:childTnLst>
                                </p:cTn>
                              </p:par>
                            </p:childTnLst>
                          </p:cTn>
                        </p:par>
                        <p:par>
                          <p:cTn id="22" fill="hold" nodeType="afterGroup">
                            <p:stCondLst>
                              <p:cond delay="2100"/>
                            </p:stCondLst>
                            <p:childTnLst>
                              <p:par>
                                <p:cTn id="23" presetID="53" presetClass="entr" presetSubtype="0" fill="hold" grpId="0" nodeType="afterEffect">
                                  <p:stCondLst>
                                    <p:cond delay="300"/>
                                  </p:stCondLst>
                                  <p:childTnLst>
                                    <p:set>
                                      <p:cBhvr>
                                        <p:cTn id="24" dur="1" fill="hold">
                                          <p:stCondLst>
                                            <p:cond delay="0"/>
                                          </p:stCondLst>
                                        </p:cTn>
                                        <p:tgtEl>
                                          <p:spTgt spid="38919"/>
                                        </p:tgtEl>
                                        <p:attrNameLst>
                                          <p:attrName>style.visibility</p:attrName>
                                        </p:attrNameLst>
                                      </p:cBhvr>
                                      <p:to>
                                        <p:strVal val="visible"/>
                                      </p:to>
                                    </p:set>
                                    <p:anim calcmode="lin" valueType="num">
                                      <p:cBhvr>
                                        <p:cTn id="25" dur="500" fill="hold"/>
                                        <p:tgtEl>
                                          <p:spTgt spid="38919"/>
                                        </p:tgtEl>
                                        <p:attrNameLst>
                                          <p:attrName>ppt_w</p:attrName>
                                        </p:attrNameLst>
                                      </p:cBhvr>
                                      <p:tavLst>
                                        <p:tav tm="0">
                                          <p:val>
                                            <p:fltVal val="0"/>
                                          </p:val>
                                        </p:tav>
                                        <p:tav tm="100000">
                                          <p:val>
                                            <p:strVal val="#ppt_w"/>
                                          </p:val>
                                        </p:tav>
                                      </p:tavLst>
                                    </p:anim>
                                    <p:anim calcmode="lin" valueType="num">
                                      <p:cBhvr>
                                        <p:cTn id="26" dur="500" fill="hold"/>
                                        <p:tgtEl>
                                          <p:spTgt spid="38919"/>
                                        </p:tgtEl>
                                        <p:attrNameLst>
                                          <p:attrName>ppt_h</p:attrName>
                                        </p:attrNameLst>
                                      </p:cBhvr>
                                      <p:tavLst>
                                        <p:tav tm="0">
                                          <p:val>
                                            <p:fltVal val="0"/>
                                          </p:val>
                                        </p:tav>
                                        <p:tav tm="100000">
                                          <p:val>
                                            <p:strVal val="#ppt_h"/>
                                          </p:val>
                                        </p:tav>
                                      </p:tavLst>
                                    </p:anim>
                                    <p:animEffect transition="in" filter="fade">
                                      <p:cBhvr>
                                        <p:cTn id="27" dur="500"/>
                                        <p:tgtEl>
                                          <p:spTgt spid="38919"/>
                                        </p:tgtEl>
                                      </p:cBhvr>
                                    </p:animEffect>
                                  </p:childTnLst>
                                </p:cTn>
                              </p:par>
                            </p:childTnLst>
                          </p:cTn>
                        </p:par>
                        <p:par>
                          <p:cTn id="28" fill="hold" nodeType="afterGroup">
                            <p:stCondLst>
                              <p:cond delay="2900"/>
                            </p:stCondLst>
                            <p:childTnLst>
                              <p:par>
                                <p:cTn id="29" presetID="53" presetClass="entr" presetSubtype="0" fill="hold" grpId="0" nodeType="afterEffect">
                                  <p:stCondLst>
                                    <p:cond delay="300"/>
                                  </p:stCondLst>
                                  <p:childTnLst>
                                    <p:set>
                                      <p:cBhvr>
                                        <p:cTn id="30" dur="1" fill="hold">
                                          <p:stCondLst>
                                            <p:cond delay="0"/>
                                          </p:stCondLst>
                                        </p:cTn>
                                        <p:tgtEl>
                                          <p:spTgt spid="38917"/>
                                        </p:tgtEl>
                                        <p:attrNameLst>
                                          <p:attrName>style.visibility</p:attrName>
                                        </p:attrNameLst>
                                      </p:cBhvr>
                                      <p:to>
                                        <p:strVal val="visible"/>
                                      </p:to>
                                    </p:set>
                                    <p:anim calcmode="lin" valueType="num">
                                      <p:cBhvr>
                                        <p:cTn id="31" dur="500" fill="hold"/>
                                        <p:tgtEl>
                                          <p:spTgt spid="38917"/>
                                        </p:tgtEl>
                                        <p:attrNameLst>
                                          <p:attrName>ppt_w</p:attrName>
                                        </p:attrNameLst>
                                      </p:cBhvr>
                                      <p:tavLst>
                                        <p:tav tm="0">
                                          <p:val>
                                            <p:fltVal val="0"/>
                                          </p:val>
                                        </p:tav>
                                        <p:tav tm="100000">
                                          <p:val>
                                            <p:strVal val="#ppt_w"/>
                                          </p:val>
                                        </p:tav>
                                      </p:tavLst>
                                    </p:anim>
                                    <p:anim calcmode="lin" valueType="num">
                                      <p:cBhvr>
                                        <p:cTn id="32" dur="500" fill="hold"/>
                                        <p:tgtEl>
                                          <p:spTgt spid="38917"/>
                                        </p:tgtEl>
                                        <p:attrNameLst>
                                          <p:attrName>ppt_h</p:attrName>
                                        </p:attrNameLst>
                                      </p:cBhvr>
                                      <p:tavLst>
                                        <p:tav tm="0">
                                          <p:val>
                                            <p:fltVal val="0"/>
                                          </p:val>
                                        </p:tav>
                                        <p:tav tm="100000">
                                          <p:val>
                                            <p:strVal val="#ppt_h"/>
                                          </p:val>
                                        </p:tav>
                                      </p:tavLst>
                                    </p:anim>
                                    <p:animEffect transition="in" filter="fade">
                                      <p:cBhvr>
                                        <p:cTn id="33" dur="500"/>
                                        <p:tgtEl>
                                          <p:spTgt spid="38917"/>
                                        </p:tgtEl>
                                      </p:cBhvr>
                                    </p:animEffect>
                                  </p:childTnLst>
                                </p:cTn>
                              </p:par>
                            </p:childTnLst>
                          </p:cTn>
                        </p:par>
                        <p:par>
                          <p:cTn id="34" fill="hold" nodeType="afterGroup">
                            <p:stCondLst>
                              <p:cond delay="3700"/>
                            </p:stCondLst>
                            <p:childTnLst>
                              <p:par>
                                <p:cTn id="35" presetID="53" presetClass="entr" presetSubtype="0" fill="hold" grpId="0" nodeType="afterEffect">
                                  <p:stCondLst>
                                    <p:cond delay="300"/>
                                  </p:stCondLst>
                                  <p:childTnLst>
                                    <p:set>
                                      <p:cBhvr>
                                        <p:cTn id="36" dur="1" fill="hold">
                                          <p:stCondLst>
                                            <p:cond delay="0"/>
                                          </p:stCondLst>
                                        </p:cTn>
                                        <p:tgtEl>
                                          <p:spTgt spid="38918"/>
                                        </p:tgtEl>
                                        <p:attrNameLst>
                                          <p:attrName>style.visibility</p:attrName>
                                        </p:attrNameLst>
                                      </p:cBhvr>
                                      <p:to>
                                        <p:strVal val="visible"/>
                                      </p:to>
                                    </p:set>
                                    <p:anim calcmode="lin" valueType="num">
                                      <p:cBhvr>
                                        <p:cTn id="37" dur="500" fill="hold"/>
                                        <p:tgtEl>
                                          <p:spTgt spid="38918"/>
                                        </p:tgtEl>
                                        <p:attrNameLst>
                                          <p:attrName>ppt_w</p:attrName>
                                        </p:attrNameLst>
                                      </p:cBhvr>
                                      <p:tavLst>
                                        <p:tav tm="0">
                                          <p:val>
                                            <p:fltVal val="0"/>
                                          </p:val>
                                        </p:tav>
                                        <p:tav tm="100000">
                                          <p:val>
                                            <p:strVal val="#ppt_w"/>
                                          </p:val>
                                        </p:tav>
                                      </p:tavLst>
                                    </p:anim>
                                    <p:anim calcmode="lin" valueType="num">
                                      <p:cBhvr>
                                        <p:cTn id="38" dur="500" fill="hold"/>
                                        <p:tgtEl>
                                          <p:spTgt spid="38918"/>
                                        </p:tgtEl>
                                        <p:attrNameLst>
                                          <p:attrName>ppt_h</p:attrName>
                                        </p:attrNameLst>
                                      </p:cBhvr>
                                      <p:tavLst>
                                        <p:tav tm="0">
                                          <p:val>
                                            <p:fltVal val="0"/>
                                          </p:val>
                                        </p:tav>
                                        <p:tav tm="100000">
                                          <p:val>
                                            <p:strVal val="#ppt_h"/>
                                          </p:val>
                                        </p:tav>
                                      </p:tavLst>
                                    </p:anim>
                                    <p:animEffect transition="in" filter="fade">
                                      <p:cBhvr>
                                        <p:cTn id="39" dur="500"/>
                                        <p:tgtEl>
                                          <p:spTgt spid="38918"/>
                                        </p:tgtEl>
                                      </p:cBhvr>
                                    </p:animEffect>
                                  </p:childTnLst>
                                </p:cTn>
                              </p:par>
                            </p:childTnLst>
                          </p:cTn>
                        </p:par>
                        <p:par>
                          <p:cTn id="40" fill="hold" nodeType="afterGroup">
                            <p:stCondLst>
                              <p:cond delay="4500"/>
                            </p:stCondLst>
                            <p:childTnLst>
                              <p:par>
                                <p:cTn id="41" presetID="53" presetClass="entr" presetSubtype="0" fill="hold" grpId="0" nodeType="afterEffect">
                                  <p:stCondLst>
                                    <p:cond delay="300"/>
                                  </p:stCondLst>
                                  <p:childTnLst>
                                    <p:set>
                                      <p:cBhvr>
                                        <p:cTn id="42" dur="1" fill="hold">
                                          <p:stCondLst>
                                            <p:cond delay="0"/>
                                          </p:stCondLst>
                                        </p:cTn>
                                        <p:tgtEl>
                                          <p:spTgt spid="38921"/>
                                        </p:tgtEl>
                                        <p:attrNameLst>
                                          <p:attrName>style.visibility</p:attrName>
                                        </p:attrNameLst>
                                      </p:cBhvr>
                                      <p:to>
                                        <p:strVal val="visible"/>
                                      </p:to>
                                    </p:set>
                                    <p:anim calcmode="lin" valueType="num">
                                      <p:cBhvr>
                                        <p:cTn id="43" dur="500" fill="hold"/>
                                        <p:tgtEl>
                                          <p:spTgt spid="38921"/>
                                        </p:tgtEl>
                                        <p:attrNameLst>
                                          <p:attrName>ppt_w</p:attrName>
                                        </p:attrNameLst>
                                      </p:cBhvr>
                                      <p:tavLst>
                                        <p:tav tm="0">
                                          <p:val>
                                            <p:fltVal val="0"/>
                                          </p:val>
                                        </p:tav>
                                        <p:tav tm="100000">
                                          <p:val>
                                            <p:strVal val="#ppt_w"/>
                                          </p:val>
                                        </p:tav>
                                      </p:tavLst>
                                    </p:anim>
                                    <p:anim calcmode="lin" valueType="num">
                                      <p:cBhvr>
                                        <p:cTn id="44" dur="500" fill="hold"/>
                                        <p:tgtEl>
                                          <p:spTgt spid="38921"/>
                                        </p:tgtEl>
                                        <p:attrNameLst>
                                          <p:attrName>ppt_h</p:attrName>
                                        </p:attrNameLst>
                                      </p:cBhvr>
                                      <p:tavLst>
                                        <p:tav tm="0">
                                          <p:val>
                                            <p:fltVal val="0"/>
                                          </p:val>
                                        </p:tav>
                                        <p:tav tm="100000">
                                          <p:val>
                                            <p:strVal val="#ppt_h"/>
                                          </p:val>
                                        </p:tav>
                                      </p:tavLst>
                                    </p:anim>
                                    <p:animEffect transition="in" filter="fade">
                                      <p:cBhvr>
                                        <p:cTn id="45" dur="500"/>
                                        <p:tgtEl>
                                          <p:spTgt spid="38921"/>
                                        </p:tgtEl>
                                      </p:cBhvr>
                                    </p:animEffect>
                                  </p:childTnLst>
                                </p:cTn>
                              </p:par>
                            </p:childTnLst>
                          </p:cTn>
                        </p:par>
                        <p:par>
                          <p:cTn id="46" fill="hold" nodeType="afterGroup">
                            <p:stCondLst>
                              <p:cond delay="5300"/>
                            </p:stCondLst>
                            <p:childTnLst>
                              <p:par>
                                <p:cTn id="47" presetID="53" presetClass="entr" presetSubtype="0" fill="hold" grpId="0" nodeType="afterEffect">
                                  <p:stCondLst>
                                    <p:cond delay="300"/>
                                  </p:stCondLst>
                                  <p:childTnLst>
                                    <p:set>
                                      <p:cBhvr>
                                        <p:cTn id="48" dur="1" fill="hold">
                                          <p:stCondLst>
                                            <p:cond delay="0"/>
                                          </p:stCondLst>
                                        </p:cTn>
                                        <p:tgtEl>
                                          <p:spTgt spid="38920"/>
                                        </p:tgtEl>
                                        <p:attrNameLst>
                                          <p:attrName>style.visibility</p:attrName>
                                        </p:attrNameLst>
                                      </p:cBhvr>
                                      <p:to>
                                        <p:strVal val="visible"/>
                                      </p:to>
                                    </p:set>
                                    <p:anim calcmode="lin" valueType="num">
                                      <p:cBhvr>
                                        <p:cTn id="49" dur="500" fill="hold"/>
                                        <p:tgtEl>
                                          <p:spTgt spid="38920"/>
                                        </p:tgtEl>
                                        <p:attrNameLst>
                                          <p:attrName>ppt_w</p:attrName>
                                        </p:attrNameLst>
                                      </p:cBhvr>
                                      <p:tavLst>
                                        <p:tav tm="0">
                                          <p:val>
                                            <p:fltVal val="0"/>
                                          </p:val>
                                        </p:tav>
                                        <p:tav tm="100000">
                                          <p:val>
                                            <p:strVal val="#ppt_w"/>
                                          </p:val>
                                        </p:tav>
                                      </p:tavLst>
                                    </p:anim>
                                    <p:anim calcmode="lin" valueType="num">
                                      <p:cBhvr>
                                        <p:cTn id="50" dur="500" fill="hold"/>
                                        <p:tgtEl>
                                          <p:spTgt spid="38920"/>
                                        </p:tgtEl>
                                        <p:attrNameLst>
                                          <p:attrName>ppt_h</p:attrName>
                                        </p:attrNameLst>
                                      </p:cBhvr>
                                      <p:tavLst>
                                        <p:tav tm="0">
                                          <p:val>
                                            <p:fltVal val="0"/>
                                          </p:val>
                                        </p:tav>
                                        <p:tav tm="100000">
                                          <p:val>
                                            <p:strVal val="#ppt_h"/>
                                          </p:val>
                                        </p:tav>
                                      </p:tavLst>
                                    </p:anim>
                                    <p:animEffect transition="in" filter="fade">
                                      <p:cBhvr>
                                        <p:cTn id="51" dur="500"/>
                                        <p:tgtEl>
                                          <p:spTgt spid="38920"/>
                                        </p:tgtEl>
                                      </p:cBhvr>
                                    </p:animEffect>
                                  </p:childTnLst>
                                </p:cTn>
                              </p:par>
                            </p:childTnLst>
                          </p:cTn>
                        </p:par>
                        <p:par>
                          <p:cTn id="52" fill="hold" nodeType="afterGroup">
                            <p:stCondLst>
                              <p:cond delay="6100"/>
                            </p:stCondLst>
                            <p:childTnLst>
                              <p:par>
                                <p:cTn id="53" presetID="53" presetClass="entr" presetSubtype="0" fill="hold" grpId="0" nodeType="afterEffect">
                                  <p:stCondLst>
                                    <p:cond delay="300"/>
                                  </p:stCondLst>
                                  <p:childTnLst>
                                    <p:set>
                                      <p:cBhvr>
                                        <p:cTn id="54" dur="1" fill="hold">
                                          <p:stCondLst>
                                            <p:cond delay="0"/>
                                          </p:stCondLst>
                                        </p:cTn>
                                        <p:tgtEl>
                                          <p:spTgt spid="38916"/>
                                        </p:tgtEl>
                                        <p:attrNameLst>
                                          <p:attrName>style.visibility</p:attrName>
                                        </p:attrNameLst>
                                      </p:cBhvr>
                                      <p:to>
                                        <p:strVal val="visible"/>
                                      </p:to>
                                    </p:set>
                                    <p:anim calcmode="lin" valueType="num">
                                      <p:cBhvr>
                                        <p:cTn id="55" dur="500" fill="hold"/>
                                        <p:tgtEl>
                                          <p:spTgt spid="38916"/>
                                        </p:tgtEl>
                                        <p:attrNameLst>
                                          <p:attrName>ppt_w</p:attrName>
                                        </p:attrNameLst>
                                      </p:cBhvr>
                                      <p:tavLst>
                                        <p:tav tm="0">
                                          <p:val>
                                            <p:fltVal val="0"/>
                                          </p:val>
                                        </p:tav>
                                        <p:tav tm="100000">
                                          <p:val>
                                            <p:strVal val="#ppt_w"/>
                                          </p:val>
                                        </p:tav>
                                      </p:tavLst>
                                    </p:anim>
                                    <p:anim calcmode="lin" valueType="num">
                                      <p:cBhvr>
                                        <p:cTn id="56" dur="500" fill="hold"/>
                                        <p:tgtEl>
                                          <p:spTgt spid="38916"/>
                                        </p:tgtEl>
                                        <p:attrNameLst>
                                          <p:attrName>ppt_h</p:attrName>
                                        </p:attrNameLst>
                                      </p:cBhvr>
                                      <p:tavLst>
                                        <p:tav tm="0">
                                          <p:val>
                                            <p:fltVal val="0"/>
                                          </p:val>
                                        </p:tav>
                                        <p:tav tm="100000">
                                          <p:val>
                                            <p:strVal val="#ppt_h"/>
                                          </p:val>
                                        </p:tav>
                                      </p:tavLst>
                                    </p:anim>
                                    <p:animEffect transition="in" filter="fade">
                                      <p:cBhvr>
                                        <p:cTn id="57" dur="500"/>
                                        <p:tgtEl>
                                          <p:spTgt spid="389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animBg="1"/>
      <p:bldP spid="38916" grpId="0" animBg="1"/>
      <p:bldP spid="38917" grpId="0" animBg="1"/>
      <p:bldP spid="38918" grpId="0" animBg="1"/>
      <p:bldP spid="38919" grpId="0" animBg="1"/>
      <p:bldP spid="38920" grpId="0" animBg="1"/>
      <p:bldP spid="38921" grpId="0" animBg="1"/>
      <p:bldP spid="38922" grpId="0" animBg="1"/>
      <p:bldP spid="3892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US">
                <a:solidFill>
                  <a:schemeClr val="accent2"/>
                </a:solidFill>
              </a:rPr>
              <a:t>Corsi Block Task</a:t>
            </a:r>
          </a:p>
        </p:txBody>
      </p:sp>
      <p:sp>
        <p:nvSpPr>
          <p:cNvPr id="40963" name="Rectangle 3"/>
          <p:cNvSpPr>
            <a:spLocks noChangeArrowheads="1"/>
          </p:cNvSpPr>
          <p:nvPr/>
        </p:nvSpPr>
        <p:spPr bwMode="auto">
          <a:xfrm>
            <a:off x="3432176"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1</a:t>
            </a:r>
          </a:p>
        </p:txBody>
      </p:sp>
      <p:sp>
        <p:nvSpPr>
          <p:cNvPr id="40964" name="Rectangle 4"/>
          <p:cNvSpPr>
            <a:spLocks noChangeArrowheads="1"/>
          </p:cNvSpPr>
          <p:nvPr/>
        </p:nvSpPr>
        <p:spPr bwMode="auto">
          <a:xfrm>
            <a:off x="3432176"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9</a:t>
            </a:r>
          </a:p>
        </p:txBody>
      </p:sp>
      <p:sp>
        <p:nvSpPr>
          <p:cNvPr id="40965" name="Rectangle 5"/>
          <p:cNvSpPr>
            <a:spLocks noChangeArrowheads="1"/>
          </p:cNvSpPr>
          <p:nvPr/>
        </p:nvSpPr>
        <p:spPr bwMode="auto">
          <a:xfrm>
            <a:off x="5232401"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5</a:t>
            </a:r>
          </a:p>
        </p:txBody>
      </p:sp>
      <p:sp>
        <p:nvSpPr>
          <p:cNvPr id="40966" name="Rectangle 6"/>
          <p:cNvSpPr>
            <a:spLocks noChangeArrowheads="1"/>
          </p:cNvSpPr>
          <p:nvPr/>
        </p:nvSpPr>
        <p:spPr bwMode="auto">
          <a:xfrm>
            <a:off x="5232401"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6</a:t>
            </a:r>
          </a:p>
        </p:txBody>
      </p:sp>
      <p:sp>
        <p:nvSpPr>
          <p:cNvPr id="40967" name="Rectangle 7"/>
          <p:cNvSpPr>
            <a:spLocks noChangeArrowheads="1"/>
          </p:cNvSpPr>
          <p:nvPr/>
        </p:nvSpPr>
        <p:spPr bwMode="auto">
          <a:xfrm>
            <a:off x="3432176"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4</a:t>
            </a:r>
          </a:p>
        </p:txBody>
      </p:sp>
      <p:sp>
        <p:nvSpPr>
          <p:cNvPr id="40968" name="Rectangle 8"/>
          <p:cNvSpPr>
            <a:spLocks noChangeArrowheads="1"/>
          </p:cNvSpPr>
          <p:nvPr/>
        </p:nvSpPr>
        <p:spPr bwMode="auto">
          <a:xfrm>
            <a:off x="5232401"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8</a:t>
            </a:r>
          </a:p>
        </p:txBody>
      </p:sp>
      <p:sp>
        <p:nvSpPr>
          <p:cNvPr id="40969" name="Rectangle 9"/>
          <p:cNvSpPr>
            <a:spLocks noChangeArrowheads="1"/>
          </p:cNvSpPr>
          <p:nvPr/>
        </p:nvSpPr>
        <p:spPr bwMode="auto">
          <a:xfrm>
            <a:off x="7104063" y="5084763"/>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7</a:t>
            </a:r>
          </a:p>
        </p:txBody>
      </p:sp>
      <p:sp>
        <p:nvSpPr>
          <p:cNvPr id="40970" name="Rectangle 10"/>
          <p:cNvSpPr>
            <a:spLocks noChangeArrowheads="1"/>
          </p:cNvSpPr>
          <p:nvPr/>
        </p:nvSpPr>
        <p:spPr bwMode="auto">
          <a:xfrm>
            <a:off x="7104063" y="37163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2</a:t>
            </a:r>
          </a:p>
        </p:txBody>
      </p:sp>
      <p:sp>
        <p:nvSpPr>
          <p:cNvPr id="40971" name="Rectangle 11"/>
          <p:cNvSpPr>
            <a:spLocks noChangeArrowheads="1"/>
          </p:cNvSpPr>
          <p:nvPr/>
        </p:nvSpPr>
        <p:spPr bwMode="auto">
          <a:xfrm>
            <a:off x="7104063" y="24209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3</a:t>
            </a:r>
          </a:p>
        </p:txBody>
      </p:sp>
    </p:spTree>
    <p:extLst>
      <p:ext uri="{BB962C8B-B14F-4D97-AF65-F5344CB8AC3E}">
        <p14:creationId xmlns:p14="http://schemas.microsoft.com/office/powerpoint/2010/main" val="313447200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40963"/>
                                        </p:tgtEl>
                                        <p:attrNameLst>
                                          <p:attrName>style.visibility</p:attrName>
                                        </p:attrNameLst>
                                      </p:cBhvr>
                                      <p:to>
                                        <p:strVal val="visible"/>
                                      </p:to>
                                    </p:set>
                                    <p:anim calcmode="lin" valueType="num">
                                      <p:cBhvr>
                                        <p:cTn id="7" dur="500" fill="hold"/>
                                        <p:tgtEl>
                                          <p:spTgt spid="40963"/>
                                        </p:tgtEl>
                                        <p:attrNameLst>
                                          <p:attrName>ppt_w</p:attrName>
                                        </p:attrNameLst>
                                      </p:cBhvr>
                                      <p:tavLst>
                                        <p:tav tm="0">
                                          <p:val>
                                            <p:fltVal val="0"/>
                                          </p:val>
                                        </p:tav>
                                        <p:tav tm="100000">
                                          <p:val>
                                            <p:strVal val="#ppt_w"/>
                                          </p:val>
                                        </p:tav>
                                      </p:tavLst>
                                    </p:anim>
                                    <p:anim calcmode="lin" valueType="num">
                                      <p:cBhvr>
                                        <p:cTn id="8" dur="500" fill="hold"/>
                                        <p:tgtEl>
                                          <p:spTgt spid="40963"/>
                                        </p:tgtEl>
                                        <p:attrNameLst>
                                          <p:attrName>ppt_h</p:attrName>
                                        </p:attrNameLst>
                                      </p:cBhvr>
                                      <p:tavLst>
                                        <p:tav tm="0">
                                          <p:val>
                                            <p:fltVal val="0"/>
                                          </p:val>
                                        </p:tav>
                                        <p:tav tm="100000">
                                          <p:val>
                                            <p:strVal val="#ppt_h"/>
                                          </p:val>
                                        </p:tav>
                                      </p:tavLst>
                                    </p:anim>
                                    <p:animEffect transition="in" filter="fade">
                                      <p:cBhvr>
                                        <p:cTn id="9" dur="500"/>
                                        <p:tgtEl>
                                          <p:spTgt spid="40963"/>
                                        </p:tgtEl>
                                      </p:cBhvr>
                                    </p:animEffect>
                                  </p:childTnLst>
                                </p:cTn>
                              </p:par>
                            </p:childTnLst>
                          </p:cTn>
                        </p:par>
                        <p:par>
                          <p:cTn id="10" fill="hold" nodeType="afterGroup">
                            <p:stCondLst>
                              <p:cond delay="500"/>
                            </p:stCondLst>
                            <p:childTnLst>
                              <p:par>
                                <p:cTn id="11" presetID="53" presetClass="entr" presetSubtype="0" fill="hold" grpId="0" nodeType="afterEffect">
                                  <p:stCondLst>
                                    <p:cond delay="300"/>
                                  </p:stCondLst>
                                  <p:childTnLst>
                                    <p:set>
                                      <p:cBhvr>
                                        <p:cTn id="12" dur="1" fill="hold">
                                          <p:stCondLst>
                                            <p:cond delay="0"/>
                                          </p:stCondLst>
                                        </p:cTn>
                                        <p:tgtEl>
                                          <p:spTgt spid="40970"/>
                                        </p:tgtEl>
                                        <p:attrNameLst>
                                          <p:attrName>style.visibility</p:attrName>
                                        </p:attrNameLst>
                                      </p:cBhvr>
                                      <p:to>
                                        <p:strVal val="visible"/>
                                      </p:to>
                                    </p:set>
                                    <p:anim calcmode="lin" valueType="num">
                                      <p:cBhvr>
                                        <p:cTn id="13" dur="500" fill="hold"/>
                                        <p:tgtEl>
                                          <p:spTgt spid="40970"/>
                                        </p:tgtEl>
                                        <p:attrNameLst>
                                          <p:attrName>ppt_w</p:attrName>
                                        </p:attrNameLst>
                                      </p:cBhvr>
                                      <p:tavLst>
                                        <p:tav tm="0">
                                          <p:val>
                                            <p:fltVal val="0"/>
                                          </p:val>
                                        </p:tav>
                                        <p:tav tm="100000">
                                          <p:val>
                                            <p:strVal val="#ppt_w"/>
                                          </p:val>
                                        </p:tav>
                                      </p:tavLst>
                                    </p:anim>
                                    <p:anim calcmode="lin" valueType="num">
                                      <p:cBhvr>
                                        <p:cTn id="14" dur="500" fill="hold"/>
                                        <p:tgtEl>
                                          <p:spTgt spid="40970"/>
                                        </p:tgtEl>
                                        <p:attrNameLst>
                                          <p:attrName>ppt_h</p:attrName>
                                        </p:attrNameLst>
                                      </p:cBhvr>
                                      <p:tavLst>
                                        <p:tav tm="0">
                                          <p:val>
                                            <p:fltVal val="0"/>
                                          </p:val>
                                        </p:tav>
                                        <p:tav tm="100000">
                                          <p:val>
                                            <p:strVal val="#ppt_h"/>
                                          </p:val>
                                        </p:tav>
                                      </p:tavLst>
                                    </p:anim>
                                    <p:animEffect transition="in" filter="fade">
                                      <p:cBhvr>
                                        <p:cTn id="15" dur="500"/>
                                        <p:tgtEl>
                                          <p:spTgt spid="40970"/>
                                        </p:tgtEl>
                                      </p:cBhvr>
                                    </p:animEffect>
                                  </p:childTnLst>
                                </p:cTn>
                              </p:par>
                            </p:childTnLst>
                          </p:cTn>
                        </p:par>
                        <p:par>
                          <p:cTn id="16" fill="hold" nodeType="afterGroup">
                            <p:stCondLst>
                              <p:cond delay="1300"/>
                            </p:stCondLst>
                            <p:childTnLst>
                              <p:par>
                                <p:cTn id="17" presetID="53" presetClass="entr" presetSubtype="0" fill="hold" grpId="0" nodeType="afterEffect">
                                  <p:stCondLst>
                                    <p:cond delay="300"/>
                                  </p:stCondLst>
                                  <p:childTnLst>
                                    <p:set>
                                      <p:cBhvr>
                                        <p:cTn id="18" dur="1" fill="hold">
                                          <p:stCondLst>
                                            <p:cond delay="0"/>
                                          </p:stCondLst>
                                        </p:cTn>
                                        <p:tgtEl>
                                          <p:spTgt spid="40971"/>
                                        </p:tgtEl>
                                        <p:attrNameLst>
                                          <p:attrName>style.visibility</p:attrName>
                                        </p:attrNameLst>
                                      </p:cBhvr>
                                      <p:to>
                                        <p:strVal val="visible"/>
                                      </p:to>
                                    </p:set>
                                    <p:anim calcmode="lin" valueType="num">
                                      <p:cBhvr>
                                        <p:cTn id="19" dur="500" fill="hold"/>
                                        <p:tgtEl>
                                          <p:spTgt spid="40971"/>
                                        </p:tgtEl>
                                        <p:attrNameLst>
                                          <p:attrName>ppt_w</p:attrName>
                                        </p:attrNameLst>
                                      </p:cBhvr>
                                      <p:tavLst>
                                        <p:tav tm="0">
                                          <p:val>
                                            <p:fltVal val="0"/>
                                          </p:val>
                                        </p:tav>
                                        <p:tav tm="100000">
                                          <p:val>
                                            <p:strVal val="#ppt_w"/>
                                          </p:val>
                                        </p:tav>
                                      </p:tavLst>
                                    </p:anim>
                                    <p:anim calcmode="lin" valueType="num">
                                      <p:cBhvr>
                                        <p:cTn id="20" dur="500" fill="hold"/>
                                        <p:tgtEl>
                                          <p:spTgt spid="40971"/>
                                        </p:tgtEl>
                                        <p:attrNameLst>
                                          <p:attrName>ppt_h</p:attrName>
                                        </p:attrNameLst>
                                      </p:cBhvr>
                                      <p:tavLst>
                                        <p:tav tm="0">
                                          <p:val>
                                            <p:fltVal val="0"/>
                                          </p:val>
                                        </p:tav>
                                        <p:tav tm="100000">
                                          <p:val>
                                            <p:strVal val="#ppt_h"/>
                                          </p:val>
                                        </p:tav>
                                      </p:tavLst>
                                    </p:anim>
                                    <p:animEffect transition="in" filter="fade">
                                      <p:cBhvr>
                                        <p:cTn id="21" dur="500"/>
                                        <p:tgtEl>
                                          <p:spTgt spid="40971"/>
                                        </p:tgtEl>
                                      </p:cBhvr>
                                    </p:animEffect>
                                  </p:childTnLst>
                                </p:cTn>
                              </p:par>
                            </p:childTnLst>
                          </p:cTn>
                        </p:par>
                        <p:par>
                          <p:cTn id="22" fill="hold" nodeType="afterGroup">
                            <p:stCondLst>
                              <p:cond delay="2100"/>
                            </p:stCondLst>
                            <p:childTnLst>
                              <p:par>
                                <p:cTn id="23" presetID="53" presetClass="entr" presetSubtype="0" fill="hold" grpId="0" nodeType="afterEffect">
                                  <p:stCondLst>
                                    <p:cond delay="300"/>
                                  </p:stCondLst>
                                  <p:childTnLst>
                                    <p:set>
                                      <p:cBhvr>
                                        <p:cTn id="24" dur="1" fill="hold">
                                          <p:stCondLst>
                                            <p:cond delay="0"/>
                                          </p:stCondLst>
                                        </p:cTn>
                                        <p:tgtEl>
                                          <p:spTgt spid="40967"/>
                                        </p:tgtEl>
                                        <p:attrNameLst>
                                          <p:attrName>style.visibility</p:attrName>
                                        </p:attrNameLst>
                                      </p:cBhvr>
                                      <p:to>
                                        <p:strVal val="visible"/>
                                      </p:to>
                                    </p:set>
                                    <p:anim calcmode="lin" valueType="num">
                                      <p:cBhvr>
                                        <p:cTn id="25" dur="500" fill="hold"/>
                                        <p:tgtEl>
                                          <p:spTgt spid="40967"/>
                                        </p:tgtEl>
                                        <p:attrNameLst>
                                          <p:attrName>ppt_w</p:attrName>
                                        </p:attrNameLst>
                                      </p:cBhvr>
                                      <p:tavLst>
                                        <p:tav tm="0">
                                          <p:val>
                                            <p:fltVal val="0"/>
                                          </p:val>
                                        </p:tav>
                                        <p:tav tm="100000">
                                          <p:val>
                                            <p:strVal val="#ppt_w"/>
                                          </p:val>
                                        </p:tav>
                                      </p:tavLst>
                                    </p:anim>
                                    <p:anim calcmode="lin" valueType="num">
                                      <p:cBhvr>
                                        <p:cTn id="26" dur="500" fill="hold"/>
                                        <p:tgtEl>
                                          <p:spTgt spid="40967"/>
                                        </p:tgtEl>
                                        <p:attrNameLst>
                                          <p:attrName>ppt_h</p:attrName>
                                        </p:attrNameLst>
                                      </p:cBhvr>
                                      <p:tavLst>
                                        <p:tav tm="0">
                                          <p:val>
                                            <p:fltVal val="0"/>
                                          </p:val>
                                        </p:tav>
                                        <p:tav tm="100000">
                                          <p:val>
                                            <p:strVal val="#ppt_h"/>
                                          </p:val>
                                        </p:tav>
                                      </p:tavLst>
                                    </p:anim>
                                    <p:animEffect transition="in" filter="fade">
                                      <p:cBhvr>
                                        <p:cTn id="27" dur="500"/>
                                        <p:tgtEl>
                                          <p:spTgt spid="40967"/>
                                        </p:tgtEl>
                                      </p:cBhvr>
                                    </p:animEffect>
                                  </p:childTnLst>
                                </p:cTn>
                              </p:par>
                            </p:childTnLst>
                          </p:cTn>
                        </p:par>
                        <p:par>
                          <p:cTn id="28" fill="hold" nodeType="afterGroup">
                            <p:stCondLst>
                              <p:cond delay="2900"/>
                            </p:stCondLst>
                            <p:childTnLst>
                              <p:par>
                                <p:cTn id="29" presetID="53" presetClass="entr" presetSubtype="0" fill="hold" grpId="0" nodeType="afterEffect">
                                  <p:stCondLst>
                                    <p:cond delay="300"/>
                                  </p:stCondLst>
                                  <p:childTnLst>
                                    <p:set>
                                      <p:cBhvr>
                                        <p:cTn id="30" dur="1" fill="hold">
                                          <p:stCondLst>
                                            <p:cond delay="0"/>
                                          </p:stCondLst>
                                        </p:cTn>
                                        <p:tgtEl>
                                          <p:spTgt spid="40965"/>
                                        </p:tgtEl>
                                        <p:attrNameLst>
                                          <p:attrName>style.visibility</p:attrName>
                                        </p:attrNameLst>
                                      </p:cBhvr>
                                      <p:to>
                                        <p:strVal val="visible"/>
                                      </p:to>
                                    </p:set>
                                    <p:anim calcmode="lin" valueType="num">
                                      <p:cBhvr>
                                        <p:cTn id="31" dur="500" fill="hold"/>
                                        <p:tgtEl>
                                          <p:spTgt spid="40965"/>
                                        </p:tgtEl>
                                        <p:attrNameLst>
                                          <p:attrName>ppt_w</p:attrName>
                                        </p:attrNameLst>
                                      </p:cBhvr>
                                      <p:tavLst>
                                        <p:tav tm="0">
                                          <p:val>
                                            <p:fltVal val="0"/>
                                          </p:val>
                                        </p:tav>
                                        <p:tav tm="100000">
                                          <p:val>
                                            <p:strVal val="#ppt_w"/>
                                          </p:val>
                                        </p:tav>
                                      </p:tavLst>
                                    </p:anim>
                                    <p:anim calcmode="lin" valueType="num">
                                      <p:cBhvr>
                                        <p:cTn id="32" dur="500" fill="hold"/>
                                        <p:tgtEl>
                                          <p:spTgt spid="40965"/>
                                        </p:tgtEl>
                                        <p:attrNameLst>
                                          <p:attrName>ppt_h</p:attrName>
                                        </p:attrNameLst>
                                      </p:cBhvr>
                                      <p:tavLst>
                                        <p:tav tm="0">
                                          <p:val>
                                            <p:fltVal val="0"/>
                                          </p:val>
                                        </p:tav>
                                        <p:tav tm="100000">
                                          <p:val>
                                            <p:strVal val="#ppt_h"/>
                                          </p:val>
                                        </p:tav>
                                      </p:tavLst>
                                    </p:anim>
                                    <p:animEffect transition="in" filter="fade">
                                      <p:cBhvr>
                                        <p:cTn id="33" dur="500"/>
                                        <p:tgtEl>
                                          <p:spTgt spid="40965"/>
                                        </p:tgtEl>
                                      </p:cBhvr>
                                    </p:animEffect>
                                  </p:childTnLst>
                                </p:cTn>
                              </p:par>
                            </p:childTnLst>
                          </p:cTn>
                        </p:par>
                        <p:par>
                          <p:cTn id="34" fill="hold" nodeType="afterGroup">
                            <p:stCondLst>
                              <p:cond delay="3700"/>
                            </p:stCondLst>
                            <p:childTnLst>
                              <p:par>
                                <p:cTn id="35" presetID="53" presetClass="entr" presetSubtype="0" fill="hold" grpId="0" nodeType="afterEffect">
                                  <p:stCondLst>
                                    <p:cond delay="300"/>
                                  </p:stCondLst>
                                  <p:childTnLst>
                                    <p:set>
                                      <p:cBhvr>
                                        <p:cTn id="36" dur="1" fill="hold">
                                          <p:stCondLst>
                                            <p:cond delay="0"/>
                                          </p:stCondLst>
                                        </p:cTn>
                                        <p:tgtEl>
                                          <p:spTgt spid="40966"/>
                                        </p:tgtEl>
                                        <p:attrNameLst>
                                          <p:attrName>style.visibility</p:attrName>
                                        </p:attrNameLst>
                                      </p:cBhvr>
                                      <p:to>
                                        <p:strVal val="visible"/>
                                      </p:to>
                                    </p:set>
                                    <p:anim calcmode="lin" valueType="num">
                                      <p:cBhvr>
                                        <p:cTn id="37" dur="500" fill="hold"/>
                                        <p:tgtEl>
                                          <p:spTgt spid="40966"/>
                                        </p:tgtEl>
                                        <p:attrNameLst>
                                          <p:attrName>ppt_w</p:attrName>
                                        </p:attrNameLst>
                                      </p:cBhvr>
                                      <p:tavLst>
                                        <p:tav tm="0">
                                          <p:val>
                                            <p:fltVal val="0"/>
                                          </p:val>
                                        </p:tav>
                                        <p:tav tm="100000">
                                          <p:val>
                                            <p:strVal val="#ppt_w"/>
                                          </p:val>
                                        </p:tav>
                                      </p:tavLst>
                                    </p:anim>
                                    <p:anim calcmode="lin" valueType="num">
                                      <p:cBhvr>
                                        <p:cTn id="38" dur="500" fill="hold"/>
                                        <p:tgtEl>
                                          <p:spTgt spid="40966"/>
                                        </p:tgtEl>
                                        <p:attrNameLst>
                                          <p:attrName>ppt_h</p:attrName>
                                        </p:attrNameLst>
                                      </p:cBhvr>
                                      <p:tavLst>
                                        <p:tav tm="0">
                                          <p:val>
                                            <p:fltVal val="0"/>
                                          </p:val>
                                        </p:tav>
                                        <p:tav tm="100000">
                                          <p:val>
                                            <p:strVal val="#ppt_h"/>
                                          </p:val>
                                        </p:tav>
                                      </p:tavLst>
                                    </p:anim>
                                    <p:animEffect transition="in" filter="fade">
                                      <p:cBhvr>
                                        <p:cTn id="39" dur="500"/>
                                        <p:tgtEl>
                                          <p:spTgt spid="40966"/>
                                        </p:tgtEl>
                                      </p:cBhvr>
                                    </p:animEffect>
                                  </p:childTnLst>
                                </p:cTn>
                              </p:par>
                            </p:childTnLst>
                          </p:cTn>
                        </p:par>
                        <p:par>
                          <p:cTn id="40" fill="hold" nodeType="afterGroup">
                            <p:stCondLst>
                              <p:cond delay="4500"/>
                            </p:stCondLst>
                            <p:childTnLst>
                              <p:par>
                                <p:cTn id="41" presetID="53" presetClass="entr" presetSubtype="0" fill="hold" grpId="0" nodeType="afterEffect">
                                  <p:stCondLst>
                                    <p:cond delay="300"/>
                                  </p:stCondLst>
                                  <p:childTnLst>
                                    <p:set>
                                      <p:cBhvr>
                                        <p:cTn id="42" dur="1" fill="hold">
                                          <p:stCondLst>
                                            <p:cond delay="0"/>
                                          </p:stCondLst>
                                        </p:cTn>
                                        <p:tgtEl>
                                          <p:spTgt spid="40969"/>
                                        </p:tgtEl>
                                        <p:attrNameLst>
                                          <p:attrName>style.visibility</p:attrName>
                                        </p:attrNameLst>
                                      </p:cBhvr>
                                      <p:to>
                                        <p:strVal val="visible"/>
                                      </p:to>
                                    </p:set>
                                    <p:anim calcmode="lin" valueType="num">
                                      <p:cBhvr>
                                        <p:cTn id="43" dur="500" fill="hold"/>
                                        <p:tgtEl>
                                          <p:spTgt spid="40969"/>
                                        </p:tgtEl>
                                        <p:attrNameLst>
                                          <p:attrName>ppt_w</p:attrName>
                                        </p:attrNameLst>
                                      </p:cBhvr>
                                      <p:tavLst>
                                        <p:tav tm="0">
                                          <p:val>
                                            <p:fltVal val="0"/>
                                          </p:val>
                                        </p:tav>
                                        <p:tav tm="100000">
                                          <p:val>
                                            <p:strVal val="#ppt_w"/>
                                          </p:val>
                                        </p:tav>
                                      </p:tavLst>
                                    </p:anim>
                                    <p:anim calcmode="lin" valueType="num">
                                      <p:cBhvr>
                                        <p:cTn id="44" dur="500" fill="hold"/>
                                        <p:tgtEl>
                                          <p:spTgt spid="40969"/>
                                        </p:tgtEl>
                                        <p:attrNameLst>
                                          <p:attrName>ppt_h</p:attrName>
                                        </p:attrNameLst>
                                      </p:cBhvr>
                                      <p:tavLst>
                                        <p:tav tm="0">
                                          <p:val>
                                            <p:fltVal val="0"/>
                                          </p:val>
                                        </p:tav>
                                        <p:tav tm="100000">
                                          <p:val>
                                            <p:strVal val="#ppt_h"/>
                                          </p:val>
                                        </p:tav>
                                      </p:tavLst>
                                    </p:anim>
                                    <p:animEffect transition="in" filter="fade">
                                      <p:cBhvr>
                                        <p:cTn id="45" dur="500"/>
                                        <p:tgtEl>
                                          <p:spTgt spid="40969"/>
                                        </p:tgtEl>
                                      </p:cBhvr>
                                    </p:animEffect>
                                  </p:childTnLst>
                                </p:cTn>
                              </p:par>
                            </p:childTnLst>
                          </p:cTn>
                        </p:par>
                        <p:par>
                          <p:cTn id="46" fill="hold" nodeType="afterGroup">
                            <p:stCondLst>
                              <p:cond delay="5300"/>
                            </p:stCondLst>
                            <p:childTnLst>
                              <p:par>
                                <p:cTn id="47" presetID="53" presetClass="entr" presetSubtype="0" fill="hold" grpId="0" nodeType="afterEffect">
                                  <p:stCondLst>
                                    <p:cond delay="300"/>
                                  </p:stCondLst>
                                  <p:childTnLst>
                                    <p:set>
                                      <p:cBhvr>
                                        <p:cTn id="48" dur="1" fill="hold">
                                          <p:stCondLst>
                                            <p:cond delay="0"/>
                                          </p:stCondLst>
                                        </p:cTn>
                                        <p:tgtEl>
                                          <p:spTgt spid="40968"/>
                                        </p:tgtEl>
                                        <p:attrNameLst>
                                          <p:attrName>style.visibility</p:attrName>
                                        </p:attrNameLst>
                                      </p:cBhvr>
                                      <p:to>
                                        <p:strVal val="visible"/>
                                      </p:to>
                                    </p:set>
                                    <p:anim calcmode="lin" valueType="num">
                                      <p:cBhvr>
                                        <p:cTn id="49" dur="500" fill="hold"/>
                                        <p:tgtEl>
                                          <p:spTgt spid="40968"/>
                                        </p:tgtEl>
                                        <p:attrNameLst>
                                          <p:attrName>ppt_w</p:attrName>
                                        </p:attrNameLst>
                                      </p:cBhvr>
                                      <p:tavLst>
                                        <p:tav tm="0">
                                          <p:val>
                                            <p:fltVal val="0"/>
                                          </p:val>
                                        </p:tav>
                                        <p:tav tm="100000">
                                          <p:val>
                                            <p:strVal val="#ppt_w"/>
                                          </p:val>
                                        </p:tav>
                                      </p:tavLst>
                                    </p:anim>
                                    <p:anim calcmode="lin" valueType="num">
                                      <p:cBhvr>
                                        <p:cTn id="50" dur="500" fill="hold"/>
                                        <p:tgtEl>
                                          <p:spTgt spid="40968"/>
                                        </p:tgtEl>
                                        <p:attrNameLst>
                                          <p:attrName>ppt_h</p:attrName>
                                        </p:attrNameLst>
                                      </p:cBhvr>
                                      <p:tavLst>
                                        <p:tav tm="0">
                                          <p:val>
                                            <p:fltVal val="0"/>
                                          </p:val>
                                        </p:tav>
                                        <p:tav tm="100000">
                                          <p:val>
                                            <p:strVal val="#ppt_h"/>
                                          </p:val>
                                        </p:tav>
                                      </p:tavLst>
                                    </p:anim>
                                    <p:animEffect transition="in" filter="fade">
                                      <p:cBhvr>
                                        <p:cTn id="51" dur="500"/>
                                        <p:tgtEl>
                                          <p:spTgt spid="40968"/>
                                        </p:tgtEl>
                                      </p:cBhvr>
                                    </p:animEffect>
                                  </p:childTnLst>
                                </p:cTn>
                              </p:par>
                            </p:childTnLst>
                          </p:cTn>
                        </p:par>
                        <p:par>
                          <p:cTn id="52" fill="hold" nodeType="afterGroup">
                            <p:stCondLst>
                              <p:cond delay="6100"/>
                            </p:stCondLst>
                            <p:childTnLst>
                              <p:par>
                                <p:cTn id="53" presetID="53" presetClass="entr" presetSubtype="0" fill="hold" grpId="0" nodeType="afterEffect">
                                  <p:stCondLst>
                                    <p:cond delay="300"/>
                                  </p:stCondLst>
                                  <p:childTnLst>
                                    <p:set>
                                      <p:cBhvr>
                                        <p:cTn id="54" dur="1" fill="hold">
                                          <p:stCondLst>
                                            <p:cond delay="0"/>
                                          </p:stCondLst>
                                        </p:cTn>
                                        <p:tgtEl>
                                          <p:spTgt spid="40964"/>
                                        </p:tgtEl>
                                        <p:attrNameLst>
                                          <p:attrName>style.visibility</p:attrName>
                                        </p:attrNameLst>
                                      </p:cBhvr>
                                      <p:to>
                                        <p:strVal val="visible"/>
                                      </p:to>
                                    </p:set>
                                    <p:anim calcmode="lin" valueType="num">
                                      <p:cBhvr>
                                        <p:cTn id="55" dur="500" fill="hold"/>
                                        <p:tgtEl>
                                          <p:spTgt spid="40964"/>
                                        </p:tgtEl>
                                        <p:attrNameLst>
                                          <p:attrName>ppt_w</p:attrName>
                                        </p:attrNameLst>
                                      </p:cBhvr>
                                      <p:tavLst>
                                        <p:tav tm="0">
                                          <p:val>
                                            <p:fltVal val="0"/>
                                          </p:val>
                                        </p:tav>
                                        <p:tav tm="100000">
                                          <p:val>
                                            <p:strVal val="#ppt_w"/>
                                          </p:val>
                                        </p:tav>
                                      </p:tavLst>
                                    </p:anim>
                                    <p:anim calcmode="lin" valueType="num">
                                      <p:cBhvr>
                                        <p:cTn id="56" dur="500" fill="hold"/>
                                        <p:tgtEl>
                                          <p:spTgt spid="40964"/>
                                        </p:tgtEl>
                                        <p:attrNameLst>
                                          <p:attrName>ppt_h</p:attrName>
                                        </p:attrNameLst>
                                      </p:cBhvr>
                                      <p:tavLst>
                                        <p:tav tm="0">
                                          <p:val>
                                            <p:fltVal val="0"/>
                                          </p:val>
                                        </p:tav>
                                        <p:tav tm="100000">
                                          <p:val>
                                            <p:strVal val="#ppt_h"/>
                                          </p:val>
                                        </p:tav>
                                      </p:tavLst>
                                    </p:anim>
                                    <p:animEffect transition="in" filter="fade">
                                      <p:cBhvr>
                                        <p:cTn id="57" dur="500"/>
                                        <p:tgtEl>
                                          <p:spTgt spid="409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animBg="1"/>
      <p:bldP spid="40964" grpId="0" animBg="1"/>
      <p:bldP spid="40965" grpId="0" animBg="1"/>
      <p:bldP spid="40966" grpId="0" animBg="1"/>
      <p:bldP spid="40967" grpId="0" animBg="1"/>
      <p:bldP spid="40968" grpId="0" animBg="1"/>
      <p:bldP spid="40969" grpId="0" animBg="1"/>
      <p:bldP spid="40970" grpId="0" animBg="1"/>
      <p:bldP spid="4097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
          <p:cNvSpPr>
            <a:spLocks noGrp="1" noChangeArrowheads="1"/>
          </p:cNvSpPr>
          <p:nvPr>
            <p:ph type="title"/>
          </p:nvPr>
        </p:nvSpPr>
        <p:spPr>
          <a:xfrm>
            <a:off x="805872" y="80819"/>
            <a:ext cx="8223250" cy="1139825"/>
          </a:xfrm>
        </p:spPr>
        <p:txBody>
          <a:bodyPr>
            <a:normAutofit fontScale="90000"/>
          </a:bodyPr>
          <a:lstStyle/>
          <a:p>
            <a:pPr>
              <a:lnSpc>
                <a:spcPct val="87000"/>
              </a:lnSpc>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br>
              <a:rPr lang="en-GB" dirty="0">
                <a:solidFill>
                  <a:schemeClr val="accent2">
                    <a:lumMod val="50000"/>
                  </a:schemeClr>
                </a:solidFill>
              </a:rPr>
            </a:br>
            <a:r>
              <a:rPr lang="en-GB" dirty="0">
                <a:solidFill>
                  <a:schemeClr val="accent2">
                    <a:lumMod val="50000"/>
                  </a:schemeClr>
                </a:solidFill>
              </a:rPr>
              <a:t>Phonological Loop/Articulatory Loop (STM)</a:t>
            </a:r>
            <a:r>
              <a:rPr lang="ar-SA" dirty="0">
                <a:solidFill>
                  <a:schemeClr val="accent2">
                    <a:lumMod val="50000"/>
                  </a:schemeClr>
                </a:solidFill>
                <a:cs typeface="Arial" pitchFamily="34" charset="0"/>
              </a:rPr>
              <a:t>‏</a:t>
            </a:r>
            <a:endParaRPr lang="en-GB" dirty="0">
              <a:solidFill>
                <a:schemeClr val="accent2">
                  <a:lumMod val="50000"/>
                </a:schemeClr>
              </a:solidFill>
            </a:endParaRPr>
          </a:p>
        </p:txBody>
      </p:sp>
      <p:graphicFrame>
        <p:nvGraphicFramePr>
          <p:cNvPr id="2" name="Diagram 1"/>
          <p:cNvGraphicFramePr/>
          <p:nvPr>
            <p:extLst>
              <p:ext uri="{D42A27DB-BD31-4B8C-83A1-F6EECF244321}">
                <p14:modId xmlns:p14="http://schemas.microsoft.com/office/powerpoint/2010/main" val="699096740"/>
              </p:ext>
            </p:extLst>
          </p:nvPr>
        </p:nvGraphicFramePr>
        <p:xfrm>
          <a:off x="1385454" y="1514762"/>
          <a:ext cx="10043679" cy="4800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02653"/>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
          <p:cNvSpPr>
            <a:spLocks noGrp="1" noChangeArrowheads="1"/>
          </p:cNvSpPr>
          <p:nvPr>
            <p:ph type="title"/>
          </p:nvPr>
        </p:nvSpPr>
        <p:spPr>
          <a:xfrm>
            <a:off x="-1551709" y="165526"/>
            <a:ext cx="8223250" cy="1141413"/>
          </a:xfrm>
        </p:spPr>
        <p:txBody>
          <a:bodyPr>
            <a:normAutofit/>
          </a:bodyPr>
          <a:lstStyle/>
          <a:p>
            <a:pPr>
              <a:lnSpc>
                <a:spcPct val="87000"/>
              </a:lnSpc>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br>
              <a:rPr lang="en-GB" dirty="0">
                <a:solidFill>
                  <a:srgbClr val="B84747"/>
                </a:solidFill>
              </a:rPr>
            </a:br>
            <a:r>
              <a:rPr lang="en-GB" dirty="0">
                <a:solidFill>
                  <a:schemeClr val="tx2">
                    <a:lumMod val="10000"/>
                  </a:schemeClr>
                </a:solidFill>
                <a:latin typeface="Comic Sans MS" pitchFamily="66" charset="0"/>
              </a:rPr>
              <a:t>Phonological Loop Cont..</a:t>
            </a:r>
          </a:p>
        </p:txBody>
      </p:sp>
      <p:graphicFrame>
        <p:nvGraphicFramePr>
          <p:cNvPr id="2" name="Diagram 1"/>
          <p:cNvGraphicFramePr/>
          <p:nvPr>
            <p:extLst>
              <p:ext uri="{D42A27DB-BD31-4B8C-83A1-F6EECF244321}">
                <p14:modId xmlns:p14="http://schemas.microsoft.com/office/powerpoint/2010/main" val="2706391377"/>
              </p:ext>
            </p:extLst>
          </p:nvPr>
        </p:nvGraphicFramePr>
        <p:xfrm>
          <a:off x="1995379" y="-314915"/>
          <a:ext cx="9513129" cy="5634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3"/>
          <p:cNvSpPr txBox="1">
            <a:spLocks noChangeArrowheads="1"/>
          </p:cNvSpPr>
          <p:nvPr/>
        </p:nvSpPr>
        <p:spPr>
          <a:xfrm>
            <a:off x="1828800" y="4996331"/>
            <a:ext cx="8458200" cy="2200494"/>
          </a:xfrm>
          <a:prstGeom prst="rect">
            <a:avLst/>
          </a:prstGeom>
        </p:spPr>
        <p:txBody>
          <a:bodyPr>
            <a:no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marL="114300" indent="0">
              <a:buNone/>
            </a:pPr>
            <a:r>
              <a:rPr lang="en-GB" sz="2800" dirty="0">
                <a:solidFill>
                  <a:schemeClr val="tx2">
                    <a:lumMod val="10000"/>
                  </a:schemeClr>
                </a:solidFill>
                <a:latin typeface="Comic Sans MS" pitchFamily="66" charset="0"/>
              </a:rPr>
              <a:t>Word-length effect (</a:t>
            </a:r>
            <a:r>
              <a:rPr lang="en-GB" sz="2800" dirty="0" err="1">
                <a:solidFill>
                  <a:schemeClr val="tx2">
                    <a:lumMod val="10000"/>
                  </a:schemeClr>
                </a:solidFill>
                <a:latin typeface="Comic Sans MS" pitchFamily="66" charset="0"/>
              </a:rPr>
              <a:t>Baddeley</a:t>
            </a:r>
            <a:r>
              <a:rPr lang="en-GB" sz="2800" dirty="0">
                <a:solidFill>
                  <a:schemeClr val="tx2">
                    <a:lumMod val="10000"/>
                  </a:schemeClr>
                </a:solidFill>
                <a:latin typeface="Comic Sans MS" pitchFamily="66" charset="0"/>
              </a:rPr>
              <a:t> et al., 1975)</a:t>
            </a:r>
          </a:p>
          <a:p>
            <a:pPr marL="114300" indent="0">
              <a:buNone/>
            </a:pPr>
            <a:r>
              <a:rPr lang="en-GB" sz="2800" dirty="0">
                <a:solidFill>
                  <a:schemeClr val="tx2">
                    <a:lumMod val="10000"/>
                  </a:schemeClr>
                </a:solidFill>
                <a:latin typeface="Comic Sans MS" pitchFamily="66" charset="0"/>
              </a:rPr>
              <a:t>Irrelevant speech effect</a:t>
            </a:r>
          </a:p>
          <a:p>
            <a:pPr marL="114300" indent="0">
              <a:buNone/>
            </a:pPr>
            <a:r>
              <a:rPr lang="en-GB" sz="2800" dirty="0">
                <a:solidFill>
                  <a:schemeClr val="tx2">
                    <a:lumMod val="10000"/>
                  </a:schemeClr>
                </a:solidFill>
                <a:latin typeface="Comic Sans MS" pitchFamily="66" charset="0"/>
              </a:rPr>
              <a:t>Phonological similarity effect</a:t>
            </a:r>
          </a:p>
          <a:p>
            <a:pPr marL="114300" indent="0">
              <a:buNone/>
            </a:pPr>
            <a:endParaRPr lang="en-GB" sz="2000" dirty="0">
              <a:solidFill>
                <a:schemeClr val="tx2">
                  <a:lumMod val="10000"/>
                </a:schemeClr>
              </a:solidFill>
            </a:endParaRPr>
          </a:p>
        </p:txBody>
      </p:sp>
      <p:sp>
        <p:nvSpPr>
          <p:cNvPr id="3" name="Rectangle 2"/>
          <p:cNvSpPr/>
          <p:nvPr/>
        </p:nvSpPr>
        <p:spPr>
          <a:xfrm>
            <a:off x="1828800" y="3838315"/>
            <a:ext cx="7091364" cy="830997"/>
          </a:xfrm>
          <a:prstGeom prst="rect">
            <a:avLst/>
          </a:prstGeom>
        </p:spPr>
        <p:txBody>
          <a:bodyPr wrap="square">
            <a:spAutoFit/>
          </a:bodyPr>
          <a:lstStyle/>
          <a:p>
            <a:pPr marL="114300"/>
            <a:r>
              <a:rPr lang="en-GB" sz="2400" dirty="0">
                <a:solidFill>
                  <a:schemeClr val="tx2">
                    <a:lumMod val="10000"/>
                  </a:schemeClr>
                </a:solidFill>
                <a:latin typeface="Comic Sans MS" pitchFamily="66" charset="0"/>
              </a:rPr>
              <a:t>Evidence for the phonological loop/Articulatory loop </a:t>
            </a:r>
          </a:p>
        </p:txBody>
      </p:sp>
    </p:spTree>
    <p:extLst>
      <p:ext uri="{BB962C8B-B14F-4D97-AF65-F5344CB8AC3E}">
        <p14:creationId xmlns:p14="http://schemas.microsoft.com/office/powerpoint/2010/main" val="2729782647"/>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2795587" y="304800"/>
            <a:ext cx="8001000" cy="381000"/>
          </a:xfrm>
        </p:spPr>
        <p:txBody>
          <a:bodyPr>
            <a:noAutofit/>
          </a:bodyPr>
          <a:lstStyle/>
          <a:p>
            <a:pPr eaLnBrk="1" hangingPunct="1"/>
            <a:r>
              <a:rPr lang="en-US" altLang="en-US" sz="4000" dirty="0"/>
              <a:t>Phonological similarity effect</a:t>
            </a:r>
            <a:br>
              <a:rPr lang="en-US" altLang="en-US" sz="4000" dirty="0"/>
            </a:br>
            <a:endParaRPr lang="en-US" altLang="en-US" sz="4000" dirty="0"/>
          </a:p>
        </p:txBody>
      </p:sp>
      <p:sp>
        <p:nvSpPr>
          <p:cNvPr id="60419" name="Rectangle 3"/>
          <p:cNvSpPr>
            <a:spLocks noGrp="1" noChangeArrowheads="1"/>
          </p:cNvSpPr>
          <p:nvPr>
            <p:ph type="body" idx="1"/>
          </p:nvPr>
        </p:nvSpPr>
        <p:spPr>
          <a:xfrm>
            <a:off x="1362746" y="990601"/>
            <a:ext cx="8420100" cy="3505200"/>
          </a:xfrm>
        </p:spPr>
        <p:txBody>
          <a:bodyPr>
            <a:normAutofit/>
          </a:bodyPr>
          <a:lstStyle/>
          <a:p>
            <a:pPr marL="411480" lvl="1" indent="0">
              <a:spcBef>
                <a:spcPct val="30000"/>
              </a:spcBef>
              <a:buNone/>
            </a:pPr>
            <a:r>
              <a:rPr lang="en-US" altLang="en-US" sz="2800" dirty="0"/>
              <a:t>Letters or words that sound similar are difficult to memorize.</a:t>
            </a:r>
          </a:p>
          <a:p>
            <a:pPr lvl="1" eaLnBrk="1" hangingPunct="1">
              <a:spcBef>
                <a:spcPct val="30000"/>
              </a:spcBef>
            </a:pPr>
            <a:endParaRPr lang="en-US" altLang="en-US" sz="2800" dirty="0"/>
          </a:p>
          <a:p>
            <a:pPr lvl="1" eaLnBrk="1" hangingPunct="1">
              <a:spcBef>
                <a:spcPct val="30000"/>
              </a:spcBef>
              <a:buFontTx/>
              <a:buNone/>
            </a:pPr>
            <a:endParaRPr lang="en-US" altLang="en-US" sz="2800" dirty="0"/>
          </a:p>
        </p:txBody>
      </p:sp>
      <p:sp>
        <p:nvSpPr>
          <p:cNvPr id="4" name="Rectangle 3"/>
          <p:cNvSpPr txBox="1">
            <a:spLocks noChangeArrowheads="1"/>
          </p:cNvSpPr>
          <p:nvPr/>
        </p:nvSpPr>
        <p:spPr>
          <a:xfrm>
            <a:off x="1866900" y="2743201"/>
            <a:ext cx="8229600" cy="4373563"/>
          </a:xfrm>
          <a:prstGeom prst="rect">
            <a:avLst/>
          </a:prstGeom>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r>
              <a:rPr lang="en-US" altLang="en-US" dirty="0"/>
              <a:t>Read the following letters, look away and then count up to 15, and recall</a:t>
            </a:r>
          </a:p>
          <a:p>
            <a:pPr lvl="1"/>
            <a:r>
              <a:rPr lang="en-US" altLang="en-US" dirty="0"/>
              <a:t>g, c, b, t, v, p</a:t>
            </a:r>
          </a:p>
          <a:p>
            <a:pPr lvl="1"/>
            <a:endParaRPr lang="en-US" altLang="en-US" dirty="0"/>
          </a:p>
          <a:p>
            <a:r>
              <a:rPr lang="en-US" altLang="en-US" dirty="0"/>
              <a:t>Read the following letters, look away and then count up to 15, and recall</a:t>
            </a:r>
          </a:p>
          <a:p>
            <a:pPr lvl="1"/>
            <a:r>
              <a:rPr lang="en-US" altLang="en-US" dirty="0"/>
              <a:t>f, l, k, s, y, g</a:t>
            </a:r>
          </a:p>
          <a:p>
            <a:pPr marL="114300" indent="0">
              <a:buNone/>
            </a:pPr>
            <a:endParaRPr lang="en-US" altLang="en-US" sz="1200" dirty="0"/>
          </a:p>
          <a:p>
            <a:pPr marL="114300" indent="0">
              <a:buNone/>
            </a:pPr>
            <a:r>
              <a:rPr lang="en-US" altLang="en-US" dirty="0"/>
              <a:t>Which is more difficult?</a:t>
            </a:r>
            <a:r>
              <a:rPr lang="en-GB" altLang="en-US" dirty="0"/>
              <a:t> </a:t>
            </a:r>
          </a:p>
          <a:p>
            <a:pPr marL="114300" indent="0">
              <a:buNone/>
            </a:pPr>
            <a:r>
              <a:rPr lang="en-GB" altLang="en-US" dirty="0"/>
              <a:t>This implies an acoustic or phonological code.</a:t>
            </a:r>
            <a:endParaRPr lang="en-US" altLang="en-US" dirty="0"/>
          </a:p>
          <a:p>
            <a:pPr lvl="1"/>
            <a:endParaRPr lang="en-US" altLang="en-US" dirty="0"/>
          </a:p>
        </p:txBody>
      </p:sp>
    </p:spTree>
    <p:extLst>
      <p:ext uri="{BB962C8B-B14F-4D97-AF65-F5344CB8AC3E}">
        <p14:creationId xmlns:p14="http://schemas.microsoft.com/office/powerpoint/2010/main" val="27974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heckerboard(across)">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heckerboard(across)">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checkerboard(across)">
                                      <p:cBhvr>
                                        <p:cTn id="21" dur="500"/>
                                        <p:tgtEl>
                                          <p:spTgt spid="4">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Effect transition="in" filter="checkerboard(across)">
                                      <p:cBhvr>
                                        <p:cTn id="26" dur="500"/>
                                        <p:tgtEl>
                                          <p:spTgt spid="4">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 presetClass="entr" presetSubtype="1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checkerboard(across)">
                                      <p:cBhvr>
                                        <p:cTn id="31" dur="500"/>
                                        <p:tgtEl>
                                          <p:spTgt spid="4">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10" fill="hold" nodeType="clickEffect">
                                  <p:stCondLst>
                                    <p:cond delay="0"/>
                                  </p:stCondLst>
                                  <p:childTnLst>
                                    <p:set>
                                      <p:cBhvr>
                                        <p:cTn id="35" dur="1" fill="hold">
                                          <p:stCondLst>
                                            <p:cond delay="0"/>
                                          </p:stCondLst>
                                        </p:cTn>
                                        <p:tgtEl>
                                          <p:spTgt spid="4">
                                            <p:txEl>
                                              <p:pRg st="7" end="7"/>
                                            </p:txEl>
                                          </p:spTgt>
                                        </p:tgtEl>
                                        <p:attrNameLst>
                                          <p:attrName>style.visibility</p:attrName>
                                        </p:attrNameLst>
                                      </p:cBhvr>
                                      <p:to>
                                        <p:strVal val="visible"/>
                                      </p:to>
                                    </p:set>
                                    <p:animEffect transition="in" filter="checkerboard(across)">
                                      <p:cBhvr>
                                        <p:cTn id="36" dur="500"/>
                                        <p:tgtEl>
                                          <p:spTgt spid="4">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xit" presetSubtype="0" fill="hold" nodeType="clickEffect">
                                  <p:stCondLst>
                                    <p:cond delay="0"/>
                                  </p:stCondLst>
                                  <p:childTnLst>
                                    <p:set>
                                      <p:cBhvr>
                                        <p:cTn id="40" dur="1" fill="hold">
                                          <p:stCondLst>
                                            <p:cond delay="0"/>
                                          </p:stCondLst>
                                        </p:cTn>
                                        <p:tgtEl>
                                          <p:spTgt spid="4">
                                            <p:txEl>
                                              <p:pRg st="4" end="4"/>
                                            </p:txEl>
                                          </p:spTgt>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1" presetClass="exit" presetSubtype="0" fill="hold" nodeType="clickEffect">
                                  <p:stCondLst>
                                    <p:cond delay="0"/>
                                  </p:stCondLst>
                                  <p:childTnLst>
                                    <p:set>
                                      <p:cBhvr>
                                        <p:cTn id="44" dur="1" fill="hold">
                                          <p:stCondLst>
                                            <p:cond delay="0"/>
                                          </p:stCondLst>
                                        </p:cTn>
                                        <p:tgtEl>
                                          <p:spTgt spid="4">
                                            <p:txEl>
                                              <p:pRg st="6" end="6"/>
                                            </p:txEl>
                                          </p:spTgt>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ID="3" presetClass="entr" presetSubtype="10" fill="hold" nodeType="clickEffect">
                                  <p:stCondLst>
                                    <p:cond delay="0"/>
                                  </p:stCondLst>
                                  <p:childTnLst>
                                    <p:set>
                                      <p:cBhvr>
                                        <p:cTn id="52" dur="1" fill="hold">
                                          <p:stCondLst>
                                            <p:cond delay="0"/>
                                          </p:stCondLst>
                                        </p:cTn>
                                        <p:tgtEl>
                                          <p:spTgt spid="4">
                                            <p:txEl>
                                              <p:pRg st="0" end="0"/>
                                            </p:txEl>
                                          </p:spTgt>
                                        </p:tgtEl>
                                        <p:attrNameLst>
                                          <p:attrName>style.visibility</p:attrName>
                                        </p:attrNameLst>
                                      </p:cBhvr>
                                      <p:to>
                                        <p:strVal val="visible"/>
                                      </p:to>
                                    </p:set>
                                    <p:animEffect transition="in" filter="blinds(horizontal)">
                                      <p:cBhvr>
                                        <p:cTn id="53" dur="500"/>
                                        <p:tgtEl>
                                          <p:spTgt spid="4">
                                            <p:txEl>
                                              <p:pRg st="0" end="0"/>
                                            </p:txEl>
                                          </p:spTgt>
                                        </p:tgtEl>
                                      </p:cBhvr>
                                    </p:animEffect>
                                  </p:childTnLst>
                                </p:cTn>
                              </p:par>
                              <p:par>
                                <p:cTn id="54" presetID="3" presetClass="entr" presetSubtype="10" fill="hold" nodeType="withEffect">
                                  <p:stCondLst>
                                    <p:cond delay="0"/>
                                  </p:stCondLst>
                                  <p:childTnLst>
                                    <p:set>
                                      <p:cBhvr>
                                        <p:cTn id="55" dur="1" fill="hold">
                                          <p:stCondLst>
                                            <p:cond delay="0"/>
                                          </p:stCondLst>
                                        </p:cTn>
                                        <p:tgtEl>
                                          <p:spTgt spid="4">
                                            <p:txEl>
                                              <p:pRg st="1" end="1"/>
                                            </p:txEl>
                                          </p:spTgt>
                                        </p:tgtEl>
                                        <p:attrNameLst>
                                          <p:attrName>style.visibility</p:attrName>
                                        </p:attrNameLst>
                                      </p:cBhvr>
                                      <p:to>
                                        <p:strVal val="visible"/>
                                      </p:to>
                                    </p:set>
                                    <p:animEffect transition="in" filter="blinds(horizontal)">
                                      <p:cBhvr>
                                        <p:cTn id="56" dur="500"/>
                                        <p:tgtEl>
                                          <p:spTgt spid="4">
                                            <p:txEl>
                                              <p:pRg st="1" end="1"/>
                                            </p:txEl>
                                          </p:spTgt>
                                        </p:tgtEl>
                                      </p:cBhvr>
                                    </p:animEffect>
                                  </p:childTnLst>
                                </p:cTn>
                              </p:par>
                              <p:par>
                                <p:cTn id="57" presetID="3" presetClass="entr" presetSubtype="10" fill="hold" nodeType="withEffect">
                                  <p:stCondLst>
                                    <p:cond delay="0"/>
                                  </p:stCondLst>
                                  <p:childTnLst>
                                    <p:set>
                                      <p:cBhvr>
                                        <p:cTn id="58" dur="1" fill="hold">
                                          <p:stCondLst>
                                            <p:cond delay="0"/>
                                          </p:stCondLst>
                                        </p:cTn>
                                        <p:tgtEl>
                                          <p:spTgt spid="4">
                                            <p:txEl>
                                              <p:pRg st="3" end="3"/>
                                            </p:txEl>
                                          </p:spTgt>
                                        </p:tgtEl>
                                        <p:attrNameLst>
                                          <p:attrName>style.visibility</p:attrName>
                                        </p:attrNameLst>
                                      </p:cBhvr>
                                      <p:to>
                                        <p:strVal val="visible"/>
                                      </p:to>
                                    </p:set>
                                    <p:animEffect transition="in" filter="blinds(horizontal)">
                                      <p:cBhvr>
                                        <p:cTn id="59" dur="500"/>
                                        <p:tgtEl>
                                          <p:spTgt spid="4">
                                            <p:txEl>
                                              <p:pRg st="3" end="3"/>
                                            </p:txEl>
                                          </p:spTgt>
                                        </p:tgtEl>
                                      </p:cBhvr>
                                    </p:animEffect>
                                  </p:childTnLst>
                                </p:cTn>
                              </p:par>
                              <p:par>
                                <p:cTn id="60" presetID="3" presetClass="entr" presetSubtype="10" fill="hold" nodeType="withEffect">
                                  <p:stCondLst>
                                    <p:cond delay="0"/>
                                  </p:stCondLst>
                                  <p:childTnLst>
                                    <p:set>
                                      <p:cBhvr>
                                        <p:cTn id="61" dur="1" fill="hold">
                                          <p:stCondLst>
                                            <p:cond delay="0"/>
                                          </p:stCondLst>
                                        </p:cTn>
                                        <p:tgtEl>
                                          <p:spTgt spid="4">
                                            <p:txEl>
                                              <p:pRg st="4" end="4"/>
                                            </p:txEl>
                                          </p:spTgt>
                                        </p:tgtEl>
                                        <p:attrNameLst>
                                          <p:attrName>style.visibility</p:attrName>
                                        </p:attrNameLst>
                                      </p:cBhvr>
                                      <p:to>
                                        <p:strVal val="visible"/>
                                      </p:to>
                                    </p:set>
                                    <p:animEffect transition="in" filter="blinds(horizontal)">
                                      <p:cBhvr>
                                        <p:cTn id="62" dur="500"/>
                                        <p:tgtEl>
                                          <p:spTgt spid="4">
                                            <p:txEl>
                                              <p:pRg st="4" end="4"/>
                                            </p:txEl>
                                          </p:spTgt>
                                        </p:tgtEl>
                                      </p:cBhvr>
                                    </p:animEffect>
                                  </p:childTnLst>
                                </p:cTn>
                              </p:par>
                              <p:par>
                                <p:cTn id="63" presetID="3" presetClass="entr" presetSubtype="10" fill="hold" nodeType="withEffect">
                                  <p:stCondLst>
                                    <p:cond delay="0"/>
                                  </p:stCondLst>
                                  <p:childTnLst>
                                    <p:set>
                                      <p:cBhvr>
                                        <p:cTn id="64" dur="1" fill="hold">
                                          <p:stCondLst>
                                            <p:cond delay="0"/>
                                          </p:stCondLst>
                                        </p:cTn>
                                        <p:tgtEl>
                                          <p:spTgt spid="4">
                                            <p:txEl>
                                              <p:pRg st="6" end="6"/>
                                            </p:txEl>
                                          </p:spTgt>
                                        </p:tgtEl>
                                        <p:attrNameLst>
                                          <p:attrName>style.visibility</p:attrName>
                                        </p:attrNameLst>
                                      </p:cBhvr>
                                      <p:to>
                                        <p:strVal val="visible"/>
                                      </p:to>
                                    </p:set>
                                    <p:animEffect transition="in" filter="blinds(horizontal)">
                                      <p:cBhvr>
                                        <p:cTn id="65" dur="500"/>
                                        <p:tgtEl>
                                          <p:spTgt spid="4">
                                            <p:txEl>
                                              <p:pRg st="6" end="6"/>
                                            </p:txEl>
                                          </p:spTgt>
                                        </p:tgtEl>
                                      </p:cBhvr>
                                    </p:animEffect>
                                  </p:childTnLst>
                                </p:cTn>
                              </p:par>
                              <p:par>
                                <p:cTn id="66" presetID="3" presetClass="entr" presetSubtype="10" fill="hold" nodeType="withEffect">
                                  <p:stCondLst>
                                    <p:cond delay="0"/>
                                  </p:stCondLst>
                                  <p:childTnLst>
                                    <p:set>
                                      <p:cBhvr>
                                        <p:cTn id="67" dur="1" fill="hold">
                                          <p:stCondLst>
                                            <p:cond delay="0"/>
                                          </p:stCondLst>
                                        </p:cTn>
                                        <p:tgtEl>
                                          <p:spTgt spid="4">
                                            <p:txEl>
                                              <p:pRg st="7" end="7"/>
                                            </p:txEl>
                                          </p:spTgt>
                                        </p:tgtEl>
                                        <p:attrNameLst>
                                          <p:attrName>style.visibility</p:attrName>
                                        </p:attrNameLst>
                                      </p:cBhvr>
                                      <p:to>
                                        <p:strVal val="visible"/>
                                      </p:to>
                                    </p:set>
                                    <p:animEffect transition="in" filter="blinds(horizontal)">
                                      <p:cBhvr>
                                        <p:cTn id="68"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2209800" y="838200"/>
            <a:ext cx="8001000" cy="381000"/>
          </a:xfrm>
        </p:spPr>
        <p:txBody>
          <a:bodyPr>
            <a:noAutofit/>
          </a:bodyPr>
          <a:lstStyle/>
          <a:p>
            <a:r>
              <a:rPr lang="en-GB" sz="2800" dirty="0" err="1"/>
              <a:t>Baddeley</a:t>
            </a:r>
            <a:r>
              <a:rPr lang="en-GB" sz="2800" dirty="0"/>
              <a:t>, Thompson &amp; Buchanan (1975)- word length effect.</a:t>
            </a:r>
            <a:endParaRPr lang="en-US" sz="2800" dirty="0"/>
          </a:p>
        </p:txBody>
      </p:sp>
      <p:sp>
        <p:nvSpPr>
          <p:cNvPr id="62467" name="Rectangle 3"/>
          <p:cNvSpPr>
            <a:spLocks noGrp="1" noChangeArrowheads="1"/>
          </p:cNvSpPr>
          <p:nvPr>
            <p:ph type="body" idx="1"/>
          </p:nvPr>
        </p:nvSpPr>
        <p:spPr>
          <a:xfrm>
            <a:off x="1752600" y="2728912"/>
            <a:ext cx="8610600" cy="3671887"/>
          </a:xfrm>
        </p:spPr>
        <p:txBody>
          <a:bodyPr>
            <a:normAutofit fontScale="77500" lnSpcReduction="20000"/>
          </a:bodyPr>
          <a:lstStyle/>
          <a:p>
            <a:pPr lvl="1" eaLnBrk="1" hangingPunct="1">
              <a:spcBef>
                <a:spcPct val="30000"/>
              </a:spcBef>
            </a:pPr>
            <a:r>
              <a:rPr lang="en-US" altLang="en-US" sz="3200" dirty="0"/>
              <a:t>Memory for lists of words is better for short words than for long words</a:t>
            </a:r>
          </a:p>
          <a:p>
            <a:pPr lvl="1" eaLnBrk="1" hangingPunct="1">
              <a:spcBef>
                <a:spcPct val="30000"/>
              </a:spcBef>
            </a:pPr>
            <a:endParaRPr lang="en-US" altLang="en-US" sz="3200" dirty="0"/>
          </a:p>
          <a:p>
            <a:pPr lvl="1" eaLnBrk="1" hangingPunct="1">
              <a:spcBef>
                <a:spcPct val="30000"/>
              </a:spcBef>
            </a:pPr>
            <a:r>
              <a:rPr lang="en-US" altLang="en-US" sz="3200" dirty="0"/>
              <a:t>It takes longer to rehearse long words and to produce them during recall</a:t>
            </a:r>
          </a:p>
          <a:p>
            <a:pPr lvl="1" eaLnBrk="1" hangingPunct="1">
              <a:spcBef>
                <a:spcPct val="30000"/>
              </a:spcBef>
            </a:pPr>
            <a:endParaRPr lang="en-US" altLang="en-US" sz="3200" dirty="0"/>
          </a:p>
          <a:p>
            <a:pPr lvl="1" eaLnBrk="1" hangingPunct="1">
              <a:spcBef>
                <a:spcPct val="30000"/>
              </a:spcBef>
            </a:pPr>
            <a:r>
              <a:rPr lang="en-US" altLang="en-US" sz="3200" dirty="0"/>
              <a:t>Recall the following words…</a:t>
            </a:r>
          </a:p>
          <a:p>
            <a:pPr lvl="1" eaLnBrk="1" hangingPunct="1">
              <a:spcBef>
                <a:spcPct val="30000"/>
              </a:spcBef>
              <a:buFontTx/>
              <a:buNone/>
            </a:pPr>
            <a:endParaRPr lang="en-US" altLang="en-US" sz="3200" dirty="0"/>
          </a:p>
        </p:txBody>
      </p:sp>
    </p:spTree>
    <p:extLst>
      <p:ext uri="{BB962C8B-B14F-4D97-AF65-F5344CB8AC3E}">
        <p14:creationId xmlns:p14="http://schemas.microsoft.com/office/powerpoint/2010/main" val="28928946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2286000" y="609601"/>
            <a:ext cx="2928938" cy="5610225"/>
          </a:xfrm>
          <a:prstGeom prst="rect">
            <a:avLst/>
          </a:prstGeom>
        </p:spPr>
        <p:txBody>
          <a:bodyPr>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r>
              <a:rPr lang="en-GB" dirty="0"/>
              <a:t> SWAMP</a:t>
            </a:r>
          </a:p>
          <a:p>
            <a:r>
              <a:rPr lang="en-GB" dirty="0"/>
              <a:t> HAIRY</a:t>
            </a:r>
          </a:p>
          <a:p>
            <a:r>
              <a:rPr lang="en-GB" dirty="0"/>
              <a:t> CLOCK</a:t>
            </a:r>
          </a:p>
          <a:p>
            <a:r>
              <a:rPr lang="en-GB" dirty="0"/>
              <a:t> CLAMP</a:t>
            </a:r>
          </a:p>
          <a:p>
            <a:r>
              <a:rPr lang="en-GB" dirty="0"/>
              <a:t> KETTLE</a:t>
            </a:r>
          </a:p>
          <a:p>
            <a:r>
              <a:rPr lang="en-GB" dirty="0"/>
              <a:t> SCRAPE</a:t>
            </a:r>
          </a:p>
          <a:p>
            <a:r>
              <a:rPr lang="en-GB" dirty="0"/>
              <a:t> IRON</a:t>
            </a:r>
          </a:p>
          <a:p>
            <a:r>
              <a:rPr lang="en-GB" dirty="0"/>
              <a:t> MINUTE</a:t>
            </a:r>
          </a:p>
          <a:p>
            <a:r>
              <a:rPr lang="en-GB" dirty="0"/>
              <a:t> MAGIC</a:t>
            </a:r>
          </a:p>
          <a:p>
            <a:pPr marL="273050" indent="-273050" eaLnBrk="0" hangingPunct="0">
              <a:buClr>
                <a:srgbClr val="0BD0D9"/>
              </a:buClr>
              <a:buSzPct val="95000"/>
              <a:buFont typeface="Wingdings 2" pitchFamily="18" charset="2"/>
              <a:buChar char=""/>
              <a:defRPr/>
            </a:pPr>
            <a:r>
              <a:rPr lang="en-GB" dirty="0"/>
              <a:t> CHINA</a:t>
            </a:r>
          </a:p>
          <a:p>
            <a:pPr marL="273050" indent="-273050" eaLnBrk="0" hangingPunct="0">
              <a:buClr>
                <a:srgbClr val="0BD0D9"/>
              </a:buClr>
              <a:buSzPct val="95000"/>
              <a:buFont typeface="Wingdings 2" pitchFamily="18" charset="2"/>
              <a:buChar char=""/>
              <a:defRPr/>
            </a:pPr>
            <a:endParaRPr lang="en-GB" dirty="0"/>
          </a:p>
          <a:p>
            <a:pPr marL="273050" indent="-273050" eaLnBrk="0" hangingPunct="0">
              <a:buClr>
                <a:srgbClr val="0BD0D9"/>
              </a:buClr>
              <a:buSzPct val="95000"/>
              <a:buFont typeface="Wingdings 2" pitchFamily="18" charset="2"/>
              <a:buChar char=""/>
              <a:defRPr/>
            </a:pPr>
            <a:endParaRPr lang="en-GB" dirty="0"/>
          </a:p>
          <a:p>
            <a:endParaRPr lang="en-GB" dirty="0"/>
          </a:p>
          <a:p>
            <a:endParaRPr lang="en-GB" dirty="0"/>
          </a:p>
        </p:txBody>
      </p:sp>
    </p:spTree>
    <p:extLst>
      <p:ext uri="{BB962C8B-B14F-4D97-AF65-F5344CB8AC3E}">
        <p14:creationId xmlns:p14="http://schemas.microsoft.com/office/powerpoint/2010/main" val="123880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7400" y="304800"/>
            <a:ext cx="4572000" cy="6955750"/>
          </a:xfrm>
          <a:prstGeom prst="rect">
            <a:avLst/>
          </a:prstGeom>
        </p:spPr>
        <p:txBody>
          <a:bodyPr>
            <a:spAutoFit/>
          </a:bodyPr>
          <a:lstStyle/>
          <a:p>
            <a:pPr marL="273050" indent="-273050" eaLnBrk="0" hangingPunct="0">
              <a:lnSpc>
                <a:spcPct val="200000"/>
              </a:lnSpc>
              <a:spcBef>
                <a:spcPts val="600"/>
              </a:spcBef>
              <a:buClr>
                <a:srgbClr val="0BD0D9"/>
              </a:buClr>
              <a:buSzPct val="95000"/>
              <a:buFont typeface="Wingdings 2" pitchFamily="18" charset="2"/>
              <a:buChar char=""/>
              <a:defRPr/>
            </a:pPr>
            <a:r>
              <a:rPr lang="en-GB" dirty="0"/>
              <a:t>RESPECTABLE</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INTERESTING</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PROCRUSTINATE</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LIABILITY</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INDIGNANT </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POSSIBILITY </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INSTRUCTIONS</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APPLICATION</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ACHIEVEMENT </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EDUCATIONAL</a:t>
            </a:r>
          </a:p>
          <a:p>
            <a:pPr marL="273050" indent="-273050" eaLnBrk="0" hangingPunct="0">
              <a:lnSpc>
                <a:spcPct val="200000"/>
              </a:lnSpc>
              <a:spcBef>
                <a:spcPts val="600"/>
              </a:spcBef>
              <a:buClr>
                <a:srgbClr val="0BD0D9"/>
              </a:buClr>
              <a:buSzPct val="95000"/>
              <a:buFont typeface="Wingdings 2" pitchFamily="18" charset="2"/>
              <a:buChar char=""/>
              <a:defRPr/>
            </a:pPr>
            <a:endParaRPr lang="en-GB" dirty="0"/>
          </a:p>
        </p:txBody>
      </p:sp>
    </p:spTree>
    <p:extLst>
      <p:ext uri="{BB962C8B-B14F-4D97-AF65-F5344CB8AC3E}">
        <p14:creationId xmlns:p14="http://schemas.microsoft.com/office/powerpoint/2010/main" val="11164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US" altLang="en-US" dirty="0">
                <a:solidFill>
                  <a:schemeClr val="tx2">
                    <a:lumMod val="10000"/>
                  </a:schemeClr>
                </a:solidFill>
              </a:rPr>
              <a:t>The word-length effect</a:t>
            </a:r>
          </a:p>
        </p:txBody>
      </p:sp>
      <p:sp>
        <p:nvSpPr>
          <p:cNvPr id="64515" name="Rectangle 3"/>
          <p:cNvSpPr>
            <a:spLocks noGrp="1" noChangeArrowheads="1"/>
          </p:cNvSpPr>
          <p:nvPr>
            <p:ph type="body" sz="half" idx="1"/>
          </p:nvPr>
        </p:nvSpPr>
        <p:spPr>
          <a:xfrm>
            <a:off x="1981200" y="2057401"/>
            <a:ext cx="4038600" cy="4525963"/>
          </a:xfrm>
        </p:spPr>
        <p:txBody>
          <a:bodyPr/>
          <a:lstStyle/>
          <a:p>
            <a:pPr eaLnBrk="1" hangingPunct="1"/>
            <a:r>
              <a:rPr lang="en-US" altLang="en-US" sz="2800" dirty="0">
                <a:solidFill>
                  <a:schemeClr val="tx2">
                    <a:lumMod val="10000"/>
                  </a:schemeClr>
                </a:solidFill>
              </a:rPr>
              <a:t>It takes longer to rehearse long words.</a:t>
            </a:r>
          </a:p>
          <a:p>
            <a:pPr eaLnBrk="1" hangingPunct="1"/>
            <a:endParaRPr lang="en-US" altLang="en-US" sz="2800" dirty="0">
              <a:solidFill>
                <a:schemeClr val="tx2">
                  <a:lumMod val="10000"/>
                </a:schemeClr>
              </a:solidFill>
            </a:endParaRPr>
          </a:p>
          <a:p>
            <a:pPr eaLnBrk="1" hangingPunct="1"/>
            <a:r>
              <a:rPr lang="en-US" altLang="en-US" sz="2800" dirty="0">
                <a:solidFill>
                  <a:schemeClr val="tx2">
                    <a:lumMod val="10000"/>
                  </a:schemeClr>
                </a:solidFill>
              </a:rPr>
              <a:t>That’s why it is difficult to memorize.</a:t>
            </a:r>
          </a:p>
        </p:txBody>
      </p:sp>
      <p:pic>
        <p:nvPicPr>
          <p:cNvPr id="64516" name="Picture 4" descr="0515"/>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400801" y="1752601"/>
            <a:ext cx="3614737" cy="4525963"/>
          </a:xfrm>
          <a:noFill/>
        </p:spPr>
      </p:pic>
    </p:spTree>
    <p:extLst>
      <p:ext uri="{BB962C8B-B14F-4D97-AF65-F5344CB8AC3E}">
        <p14:creationId xmlns:p14="http://schemas.microsoft.com/office/powerpoint/2010/main" val="2335675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2952750" y="352425"/>
            <a:ext cx="8001000" cy="381000"/>
          </a:xfrm>
        </p:spPr>
        <p:txBody>
          <a:bodyPr>
            <a:noAutofit/>
          </a:bodyPr>
          <a:lstStyle/>
          <a:p>
            <a:pPr eaLnBrk="1" hangingPunct="1"/>
            <a:r>
              <a:rPr lang="en-US" altLang="en-US" sz="3200" dirty="0"/>
              <a:t>Articulatory Suppression</a:t>
            </a:r>
            <a:br>
              <a:rPr lang="en-US" altLang="en-US" sz="3200" dirty="0"/>
            </a:br>
            <a:endParaRPr lang="en-US" altLang="en-US" sz="3200" dirty="0"/>
          </a:p>
        </p:txBody>
      </p:sp>
      <p:graphicFrame>
        <p:nvGraphicFramePr>
          <p:cNvPr id="3" name="Diagram 2"/>
          <p:cNvGraphicFramePr/>
          <p:nvPr>
            <p:extLst>
              <p:ext uri="{D42A27DB-BD31-4B8C-83A1-F6EECF244321}">
                <p14:modId xmlns:p14="http://schemas.microsoft.com/office/powerpoint/2010/main" val="2621373088"/>
              </p:ext>
            </p:extLst>
          </p:nvPr>
        </p:nvGraphicFramePr>
        <p:xfrm>
          <a:off x="1047750" y="1228724"/>
          <a:ext cx="10225088" cy="4171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1714500" y="5715001"/>
            <a:ext cx="8572500" cy="646331"/>
          </a:xfrm>
          <a:prstGeom prst="rect">
            <a:avLst/>
          </a:prstGeom>
        </p:spPr>
        <p:txBody>
          <a:bodyPr wrap="square">
            <a:spAutoFit/>
          </a:bodyPr>
          <a:lstStyle/>
          <a:p>
            <a:r>
              <a:rPr lang="en-GB" dirty="0"/>
              <a:t>Suppression also removes the effect of word length; if the words are not verbally rehearsed, it does not matter how long they take to articulate (Ref. c).</a:t>
            </a:r>
          </a:p>
        </p:txBody>
      </p:sp>
    </p:spTree>
    <p:extLst>
      <p:ext uri="{BB962C8B-B14F-4D97-AF65-F5344CB8AC3E}">
        <p14:creationId xmlns:p14="http://schemas.microsoft.com/office/powerpoint/2010/main" val="41962151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8466" name="Rectangle 2"/>
          <p:cNvSpPr>
            <a:spLocks noGrp="1" noChangeArrowheads="1"/>
          </p:cNvSpPr>
          <p:nvPr>
            <p:ph type="body" idx="1"/>
          </p:nvPr>
        </p:nvSpPr>
        <p:spPr>
          <a:xfrm>
            <a:off x="1981200" y="1828800"/>
            <a:ext cx="8229600" cy="4876800"/>
          </a:xfrm>
        </p:spPr>
        <p:txBody>
          <a:bodyPr>
            <a:normAutofit/>
          </a:bodyPr>
          <a:lstStyle/>
          <a:p>
            <a:pPr eaLnBrk="1" hangingPunct="1"/>
            <a:r>
              <a:rPr lang="en-US" altLang="en-US" sz="3600" dirty="0"/>
              <a:t>Read the following letters while repeating the word “the” out loud (the, the, the…), look away, and recall.</a:t>
            </a:r>
          </a:p>
          <a:p>
            <a:pPr eaLnBrk="1" hangingPunct="1"/>
            <a:endParaRPr lang="en-US" altLang="en-US" sz="3600" dirty="0"/>
          </a:p>
          <a:p>
            <a:pPr lvl="1" eaLnBrk="1" hangingPunct="1"/>
            <a:r>
              <a:rPr lang="en-US" altLang="en-US" sz="3200" dirty="0"/>
              <a:t>Beast, bronze, wife, golf, inn, limp, dirt, star, moon, paper</a:t>
            </a:r>
          </a:p>
          <a:p>
            <a:pPr lvl="1" eaLnBrk="1" hangingPunct="1"/>
            <a:endParaRPr lang="en-US" altLang="en-US" sz="3200" dirty="0"/>
          </a:p>
        </p:txBody>
      </p:sp>
      <p:sp>
        <p:nvSpPr>
          <p:cNvPr id="66563" name="Rectangle 3"/>
          <p:cNvSpPr>
            <a:spLocks noGrp="1" noChangeArrowheads="1"/>
          </p:cNvSpPr>
          <p:nvPr>
            <p:ph type="title"/>
          </p:nvPr>
        </p:nvSpPr>
        <p:spPr>
          <a:xfrm>
            <a:off x="1905000" y="304800"/>
            <a:ext cx="9144000" cy="1143000"/>
          </a:xfrm>
          <a:noFill/>
        </p:spPr>
        <p:txBody>
          <a:bodyPr>
            <a:normAutofit/>
          </a:bodyPr>
          <a:lstStyle/>
          <a:p>
            <a:pPr algn="l" eaLnBrk="1" hangingPunct="1"/>
            <a:r>
              <a:rPr lang="en-US" altLang="en-US" dirty="0"/>
              <a:t>Demo: ART </a:t>
            </a:r>
            <a:r>
              <a:rPr lang="en-US" altLang="en-US" dirty="0" err="1"/>
              <a:t>Supp</a:t>
            </a:r>
            <a:endParaRPr lang="en-US" altLang="en-US" dirty="0"/>
          </a:p>
        </p:txBody>
      </p:sp>
    </p:spTree>
    <p:extLst>
      <p:ext uri="{BB962C8B-B14F-4D97-AF65-F5344CB8AC3E}">
        <p14:creationId xmlns:p14="http://schemas.microsoft.com/office/powerpoint/2010/main" val="8373453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958466">
                                            <p:txEl>
                                              <p:pRg st="0" end="0"/>
                                            </p:txEl>
                                          </p:spTgt>
                                        </p:tgtEl>
                                        <p:attrNameLst>
                                          <p:attrName>style.visibility</p:attrName>
                                        </p:attrNameLst>
                                      </p:cBhvr>
                                      <p:to>
                                        <p:strVal val="visible"/>
                                      </p:to>
                                    </p:set>
                                    <p:animEffect transition="in" filter="checkerboard(across)">
                                      <p:cBhvr>
                                        <p:cTn id="7" dur="500"/>
                                        <p:tgtEl>
                                          <p:spTgt spid="95846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958466">
                                            <p:txEl>
                                              <p:pRg st="2" end="2"/>
                                            </p:txEl>
                                          </p:spTgt>
                                        </p:tgtEl>
                                        <p:attrNameLst>
                                          <p:attrName>style.visibility</p:attrName>
                                        </p:attrNameLst>
                                      </p:cBhvr>
                                      <p:to>
                                        <p:strVal val="visible"/>
                                      </p:to>
                                    </p:set>
                                    <p:animEffect transition="in" filter="checkerboard(across)">
                                      <p:cBhvr>
                                        <p:cTn id="12" dur="500"/>
                                        <p:tgtEl>
                                          <p:spTgt spid="958466">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xit" presetSubtype="0" fill="hold" nodeType="clickEffect">
                                  <p:stCondLst>
                                    <p:cond delay="0"/>
                                  </p:stCondLst>
                                  <p:childTnLst>
                                    <p:set>
                                      <p:cBhvr>
                                        <p:cTn id="16" dur="1" fill="hold">
                                          <p:stCondLst>
                                            <p:cond delay="0"/>
                                          </p:stCondLst>
                                        </p:cTn>
                                        <p:tgtEl>
                                          <p:spTgt spid="958466">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descr="05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600201"/>
            <a:ext cx="8940800" cy="476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Rectangle 3" hidden="1"/>
          <p:cNvSpPr>
            <a:spLocks noGrp="1" noChangeArrowheads="1"/>
          </p:cNvSpPr>
          <p:nvPr>
            <p:ph type="title"/>
          </p:nvPr>
        </p:nvSpPr>
        <p:spPr/>
        <p:txBody>
          <a:bodyPr/>
          <a:lstStyle/>
          <a:p>
            <a:pPr eaLnBrk="1" hangingPunct="1"/>
            <a:r>
              <a:rPr lang="en-US" altLang="en-US"/>
              <a:t>	</a:t>
            </a:r>
          </a:p>
        </p:txBody>
      </p:sp>
      <p:sp>
        <p:nvSpPr>
          <p:cNvPr id="67589" name="Text Box 5"/>
          <p:cNvSpPr txBox="1">
            <a:spLocks noChangeArrowheads="1"/>
          </p:cNvSpPr>
          <p:nvPr/>
        </p:nvSpPr>
        <p:spPr bwMode="auto">
          <a:xfrm>
            <a:off x="2133600" y="304800"/>
            <a:ext cx="8229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spcBef>
                <a:spcPct val="50000"/>
              </a:spcBef>
            </a:pPr>
            <a:r>
              <a:rPr lang="en-US" altLang="en-US" sz="3200"/>
              <a:t>The word-length effect disappears.</a:t>
            </a:r>
          </a:p>
        </p:txBody>
      </p:sp>
    </p:spTree>
    <p:extLst>
      <p:ext uri="{BB962C8B-B14F-4D97-AF65-F5344CB8AC3E}">
        <p14:creationId xmlns:p14="http://schemas.microsoft.com/office/powerpoint/2010/main" val="3023401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
          <p:cNvSpPr>
            <a:spLocks noGrp="1" noChangeArrowheads="1"/>
          </p:cNvSpPr>
          <p:nvPr>
            <p:ph type="title"/>
          </p:nvPr>
        </p:nvSpPr>
        <p:spPr>
          <a:xfrm>
            <a:off x="1981200" y="457201"/>
            <a:ext cx="8223250" cy="1141413"/>
          </a:xfrm>
        </p:spPr>
        <p:txBody>
          <a:bodyPr/>
          <a:lstStyle/>
          <a:p>
            <a:pPr>
              <a:lnSpc>
                <a:spcPct val="87000"/>
              </a:lnSpc>
              <a:tabLst>
                <a:tab pos="0" algn="l"/>
                <a:tab pos="414338" algn="l"/>
                <a:tab pos="828675" algn="l"/>
                <a:tab pos="1243013" algn="l"/>
                <a:tab pos="1657350" algn="l"/>
                <a:tab pos="2073275" algn="l"/>
                <a:tab pos="2487613" algn="l"/>
                <a:tab pos="2901950" algn="l"/>
                <a:tab pos="3316288" algn="l"/>
                <a:tab pos="3732213" algn="l"/>
                <a:tab pos="4146550" algn="l"/>
                <a:tab pos="4560888" algn="l"/>
                <a:tab pos="4975225" algn="l"/>
                <a:tab pos="5391150" algn="l"/>
                <a:tab pos="5805488" algn="l"/>
                <a:tab pos="6219825" algn="l"/>
                <a:tab pos="6634163" algn="l"/>
                <a:tab pos="7050088" algn="l"/>
                <a:tab pos="7464425" algn="l"/>
                <a:tab pos="7878763" algn="l"/>
                <a:tab pos="8293100" algn="l"/>
              </a:tabLst>
            </a:pPr>
            <a:r>
              <a:rPr lang="en-GB" dirty="0">
                <a:solidFill>
                  <a:schemeClr val="accent2"/>
                </a:solidFill>
                <a:latin typeface="Comic Sans MS" pitchFamily="66" charset="0"/>
              </a:rPr>
              <a:t>The Episodic Buffer</a:t>
            </a:r>
          </a:p>
        </p:txBody>
      </p:sp>
      <p:sp>
        <p:nvSpPr>
          <p:cNvPr id="57347" name="Rectangle 2"/>
          <p:cNvSpPr>
            <a:spLocks noGrp="1" noChangeArrowheads="1"/>
          </p:cNvSpPr>
          <p:nvPr>
            <p:ph type="subTitle" idx="4294967295"/>
          </p:nvPr>
        </p:nvSpPr>
        <p:spPr>
          <a:xfrm>
            <a:off x="1352550" y="1598614"/>
            <a:ext cx="10363200" cy="3729038"/>
          </a:xfrm>
        </p:spPr>
        <p:txBody>
          <a:bodyPr vert="horz" lIns="91440" tIns="45720" rIns="82945" bIns="41473" rtlCol="0" anchor="ctr">
            <a:normAutofit/>
          </a:bodyPr>
          <a:lstStyle/>
          <a:p>
            <a:pPr marL="0" indent="0">
              <a:lnSpc>
                <a:spcPct val="87000"/>
              </a:lnSpc>
              <a:buNone/>
              <a:tabLst>
                <a:tab pos="0" algn="l"/>
                <a:tab pos="414338" algn="l"/>
                <a:tab pos="828675" algn="l"/>
                <a:tab pos="1243013" algn="l"/>
                <a:tab pos="1657350" algn="l"/>
                <a:tab pos="2073275" algn="l"/>
                <a:tab pos="2487613" algn="l"/>
                <a:tab pos="2901950" algn="l"/>
                <a:tab pos="3316288" algn="l"/>
                <a:tab pos="3732213" algn="l"/>
                <a:tab pos="4146550" algn="l"/>
                <a:tab pos="4560888" algn="l"/>
                <a:tab pos="4975225" algn="l"/>
                <a:tab pos="5391150" algn="l"/>
                <a:tab pos="5805488" algn="l"/>
                <a:tab pos="6219825" algn="l"/>
                <a:tab pos="6634163" algn="l"/>
                <a:tab pos="7050088" algn="l"/>
                <a:tab pos="7464425" algn="l"/>
                <a:tab pos="7878763" algn="l"/>
                <a:tab pos="8293100" algn="l"/>
              </a:tabLst>
            </a:pPr>
            <a:r>
              <a:rPr lang="en-GB" sz="3200" dirty="0">
                <a:solidFill>
                  <a:schemeClr val="tx2">
                    <a:lumMod val="10000"/>
                  </a:schemeClr>
                </a:solidFill>
                <a:latin typeface="Comic Sans MS" pitchFamily="66" charset="0"/>
                <a:cs typeface="Tahoma" pitchFamily="34" charset="0"/>
              </a:rPr>
              <a:t>Functions as backup store capable of serial recall and integrates phonological, visual and possibly other types of information </a:t>
            </a:r>
          </a:p>
          <a:p>
            <a:pPr marL="0" indent="0">
              <a:lnSpc>
                <a:spcPct val="87000"/>
              </a:lnSpc>
              <a:buNone/>
              <a:tabLst>
                <a:tab pos="0" algn="l"/>
                <a:tab pos="414338" algn="l"/>
                <a:tab pos="828675" algn="l"/>
                <a:tab pos="1243013" algn="l"/>
                <a:tab pos="1657350" algn="l"/>
                <a:tab pos="2073275" algn="l"/>
                <a:tab pos="2487613" algn="l"/>
                <a:tab pos="2901950" algn="l"/>
                <a:tab pos="3316288" algn="l"/>
                <a:tab pos="3732213" algn="l"/>
                <a:tab pos="4146550" algn="l"/>
                <a:tab pos="4560888" algn="l"/>
                <a:tab pos="4975225" algn="l"/>
                <a:tab pos="5391150" algn="l"/>
                <a:tab pos="5805488" algn="l"/>
                <a:tab pos="6219825" algn="l"/>
                <a:tab pos="6634163" algn="l"/>
                <a:tab pos="7050088" algn="l"/>
                <a:tab pos="7464425" algn="l"/>
                <a:tab pos="7878763" algn="l"/>
                <a:tab pos="8293100" algn="l"/>
              </a:tabLst>
            </a:pPr>
            <a:endParaRPr lang="en-GB" sz="2500" dirty="0">
              <a:solidFill>
                <a:schemeClr val="tx2">
                  <a:lumMod val="10000"/>
                </a:schemeClr>
              </a:solidFill>
              <a:cs typeface="Tahoma" pitchFamily="34" charset="0"/>
            </a:endParaRPr>
          </a:p>
          <a:p>
            <a:pPr marL="0" indent="0">
              <a:lnSpc>
                <a:spcPct val="87000"/>
              </a:lnSpc>
              <a:buNone/>
              <a:tabLst>
                <a:tab pos="0" algn="l"/>
                <a:tab pos="414338" algn="l"/>
                <a:tab pos="828675" algn="l"/>
                <a:tab pos="1243013" algn="l"/>
                <a:tab pos="1657350" algn="l"/>
                <a:tab pos="2073275" algn="l"/>
                <a:tab pos="2487613" algn="l"/>
                <a:tab pos="2901950" algn="l"/>
                <a:tab pos="3316288" algn="l"/>
                <a:tab pos="3732213" algn="l"/>
                <a:tab pos="4146550" algn="l"/>
                <a:tab pos="4560888" algn="l"/>
                <a:tab pos="4975225" algn="l"/>
                <a:tab pos="5391150" algn="l"/>
                <a:tab pos="5805488" algn="l"/>
                <a:tab pos="6219825" algn="l"/>
                <a:tab pos="6634163" algn="l"/>
                <a:tab pos="7050088" algn="l"/>
                <a:tab pos="7464425" algn="l"/>
                <a:tab pos="7878763" algn="l"/>
                <a:tab pos="8293100" algn="l"/>
              </a:tabLst>
            </a:pPr>
            <a:endParaRPr lang="en-GB" sz="2500" dirty="0">
              <a:solidFill>
                <a:schemeClr val="tx2">
                  <a:lumMod val="10000"/>
                </a:schemeClr>
              </a:solidFill>
              <a:cs typeface="Tahoma" pitchFamily="34" charset="0"/>
            </a:endParaRPr>
          </a:p>
        </p:txBody>
      </p:sp>
      <p:sp>
        <p:nvSpPr>
          <p:cNvPr id="2" name="Rectangle 1"/>
          <p:cNvSpPr/>
          <p:nvPr/>
        </p:nvSpPr>
        <p:spPr>
          <a:xfrm>
            <a:off x="1898072" y="5417128"/>
            <a:ext cx="7239000" cy="369332"/>
          </a:xfrm>
          <a:prstGeom prst="rect">
            <a:avLst/>
          </a:prstGeom>
        </p:spPr>
        <p:txBody>
          <a:bodyPr wrap="square">
            <a:spAutoFit/>
          </a:bodyPr>
          <a:lstStyle/>
          <a:p>
            <a:r>
              <a:rPr lang="en-GB" dirty="0">
                <a:hlinkClick r:id="rId3"/>
              </a:rPr>
              <a:t>http://gocognitive.net/interviews/introduction-episodic-buffer</a:t>
            </a:r>
            <a:r>
              <a:rPr lang="en-GB" dirty="0"/>
              <a:t> </a:t>
            </a:r>
          </a:p>
        </p:txBody>
      </p:sp>
    </p:spTree>
    <p:extLst>
      <p:ext uri="{BB962C8B-B14F-4D97-AF65-F5344CB8AC3E}">
        <p14:creationId xmlns:p14="http://schemas.microsoft.com/office/powerpoint/2010/main" val="2172550334"/>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008" y="199301"/>
            <a:ext cx="7958331" cy="1077229"/>
          </a:xfrm>
        </p:spPr>
        <p:txBody>
          <a:bodyPr/>
          <a:lstStyle/>
          <a:p>
            <a:r>
              <a:rPr lang="en-GB" dirty="0"/>
              <a:t>Evaluation </a:t>
            </a:r>
            <a:endParaRPr lang="en-US" dirty="0"/>
          </a:p>
        </p:txBody>
      </p:sp>
      <p:sp>
        <p:nvSpPr>
          <p:cNvPr id="3" name="Content Placeholder 2"/>
          <p:cNvSpPr>
            <a:spLocks noGrp="1"/>
          </p:cNvSpPr>
          <p:nvPr>
            <p:ph idx="1"/>
          </p:nvPr>
        </p:nvSpPr>
        <p:spPr>
          <a:xfrm>
            <a:off x="1905000" y="1095466"/>
            <a:ext cx="9303637" cy="2438400"/>
          </a:xfrm>
        </p:spPr>
        <p:txBody>
          <a:bodyPr>
            <a:normAutofit/>
          </a:bodyPr>
          <a:lstStyle/>
          <a:p>
            <a:r>
              <a:rPr lang="en-US" dirty="0"/>
              <a:t>The working memory applies to real life tasks:</a:t>
            </a:r>
          </a:p>
          <a:p>
            <a:endParaRPr lang="en-US" sz="100" dirty="0"/>
          </a:p>
          <a:p>
            <a:r>
              <a:rPr lang="en-US" dirty="0"/>
              <a:t>- reading (phonological loop)</a:t>
            </a:r>
          </a:p>
          <a:p>
            <a:r>
              <a:rPr lang="en-US" dirty="0"/>
              <a:t>- problem solving (central executive)</a:t>
            </a:r>
          </a:p>
          <a:p>
            <a:r>
              <a:rPr lang="en-US" dirty="0"/>
              <a:t>- navigation (visual and spatial processing)</a:t>
            </a:r>
          </a:p>
        </p:txBody>
      </p:sp>
      <p:sp>
        <p:nvSpPr>
          <p:cNvPr id="4" name="Rectangle 3"/>
          <p:cNvSpPr/>
          <p:nvPr/>
        </p:nvSpPr>
        <p:spPr>
          <a:xfrm>
            <a:off x="1905000" y="3733801"/>
            <a:ext cx="8534400" cy="1200329"/>
          </a:xfrm>
          <a:prstGeom prst="rect">
            <a:avLst/>
          </a:prstGeom>
          <a:solidFill>
            <a:schemeClr val="accent1">
              <a:lumMod val="40000"/>
              <a:lumOff val="60000"/>
            </a:schemeClr>
          </a:solidFill>
          <a:ln>
            <a:solidFill>
              <a:schemeClr val="accent1"/>
            </a:solidFill>
          </a:ln>
        </p:spPr>
        <p:txBody>
          <a:bodyPr wrap="square">
            <a:spAutoFit/>
          </a:bodyPr>
          <a:lstStyle/>
          <a:p>
            <a:r>
              <a:rPr lang="en-US" dirty="0">
                <a:solidFill>
                  <a:schemeClr val="tx2">
                    <a:lumMod val="10000"/>
                  </a:schemeClr>
                </a:solidFill>
              </a:rPr>
              <a:t>The</a:t>
            </a:r>
            <a:r>
              <a:rPr lang="en-US" b="1" dirty="0">
                <a:solidFill>
                  <a:schemeClr val="tx2">
                    <a:lumMod val="10000"/>
                  </a:schemeClr>
                </a:solidFill>
              </a:rPr>
              <a:t> KF</a:t>
            </a:r>
            <a:r>
              <a:rPr lang="en-US" dirty="0">
                <a:solidFill>
                  <a:schemeClr val="tx2">
                    <a:lumMod val="10000"/>
                  </a:schemeClr>
                </a:solidFill>
              </a:rPr>
              <a:t> </a:t>
            </a:r>
            <a:r>
              <a:rPr lang="en-US" b="1" dirty="0">
                <a:solidFill>
                  <a:schemeClr val="tx2">
                    <a:lumMod val="10000"/>
                  </a:schemeClr>
                </a:solidFill>
              </a:rPr>
              <a:t>Case Study</a:t>
            </a:r>
            <a:r>
              <a:rPr lang="en-US" dirty="0">
                <a:solidFill>
                  <a:schemeClr val="tx2">
                    <a:lumMod val="10000"/>
                  </a:schemeClr>
                </a:solidFill>
              </a:rPr>
              <a:t>  - suffered brain damage that damaged his short-term memory. KF's impairment was mainly for verbal information - his memory for visual information was largely unaffected (so…separate STM components for visual information (VSS) and verbal information (phonological loop).</a:t>
            </a:r>
          </a:p>
        </p:txBody>
      </p:sp>
      <p:sp>
        <p:nvSpPr>
          <p:cNvPr id="5" name="Rectangle 4"/>
          <p:cNvSpPr/>
          <p:nvPr/>
        </p:nvSpPr>
        <p:spPr>
          <a:xfrm>
            <a:off x="1940626" y="5334001"/>
            <a:ext cx="8498774" cy="1061829"/>
          </a:xfrm>
          <a:prstGeom prst="rect">
            <a:avLst/>
          </a:prstGeom>
          <a:solidFill>
            <a:schemeClr val="tx2">
              <a:lumMod val="40000"/>
              <a:lumOff val="60000"/>
            </a:schemeClr>
          </a:solidFill>
          <a:ln>
            <a:solidFill>
              <a:schemeClr val="accent1"/>
            </a:solidFill>
          </a:ln>
        </p:spPr>
        <p:txBody>
          <a:bodyPr wrap="square">
            <a:spAutoFit/>
          </a:bodyPr>
          <a:lstStyle/>
          <a:p>
            <a:r>
              <a:rPr lang="en-US" dirty="0">
                <a:solidFill>
                  <a:schemeClr val="tx2">
                    <a:lumMod val="10000"/>
                  </a:schemeClr>
                </a:solidFill>
              </a:rPr>
              <a:t>Working memory is supported by dual task studies (</a:t>
            </a:r>
            <a:r>
              <a:rPr lang="en-US" dirty="0" err="1">
                <a:solidFill>
                  <a:schemeClr val="tx2">
                    <a:lumMod val="10000"/>
                  </a:schemeClr>
                </a:solidFill>
              </a:rPr>
              <a:t>Baddeley</a:t>
            </a:r>
            <a:r>
              <a:rPr lang="en-US" dirty="0">
                <a:solidFill>
                  <a:schemeClr val="tx2">
                    <a:lumMod val="10000"/>
                  </a:schemeClr>
                </a:solidFill>
              </a:rPr>
              <a:t> and Hitch, 1976).</a:t>
            </a:r>
          </a:p>
          <a:p>
            <a:endParaRPr lang="en-US" sz="900" dirty="0">
              <a:solidFill>
                <a:schemeClr val="tx2">
                  <a:lumMod val="10000"/>
                </a:schemeClr>
              </a:solidFill>
            </a:endParaRPr>
          </a:p>
          <a:p>
            <a:r>
              <a:rPr lang="en-US" dirty="0">
                <a:solidFill>
                  <a:schemeClr val="tx2">
                    <a:lumMod val="10000"/>
                  </a:schemeClr>
                </a:solidFill>
              </a:rPr>
              <a:t>The working memory model does not over emphasize the importance of rehearsal for STM retention, in contrast to the multi-store model.</a:t>
            </a:r>
          </a:p>
        </p:txBody>
      </p:sp>
    </p:spTree>
    <p:extLst>
      <p:ext uri="{BB962C8B-B14F-4D97-AF65-F5344CB8AC3E}">
        <p14:creationId xmlns:p14="http://schemas.microsoft.com/office/powerpoint/2010/main" val="988485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9020" y="165118"/>
            <a:ext cx="7958331" cy="1077229"/>
          </a:xfrm>
        </p:spPr>
        <p:txBody>
          <a:bodyPr>
            <a:normAutofit/>
          </a:bodyPr>
          <a:lstStyle/>
          <a:p>
            <a:r>
              <a:rPr lang="en-US" dirty="0"/>
              <a:t>Weaknesses</a:t>
            </a:r>
            <a:br>
              <a:rPr lang="en-US"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9600710"/>
              </p:ext>
            </p:extLst>
          </p:nvPr>
        </p:nvGraphicFramePr>
        <p:xfrm>
          <a:off x="200026" y="871537"/>
          <a:ext cx="10927325" cy="5986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82293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 of Session. </a:t>
            </a:r>
            <a:endParaRPr lang="en-US" dirty="0"/>
          </a:p>
        </p:txBody>
      </p:sp>
      <p:sp>
        <p:nvSpPr>
          <p:cNvPr id="4" name="Content Placeholder 3"/>
          <p:cNvSpPr>
            <a:spLocks noGrp="1"/>
          </p:cNvSpPr>
          <p:nvPr>
            <p:ph idx="1"/>
          </p:nvPr>
        </p:nvSpPr>
        <p:spPr>
          <a:xfrm>
            <a:off x="1328738" y="1643062"/>
            <a:ext cx="8882062" cy="2543175"/>
          </a:xfrm>
        </p:spPr>
        <p:txBody>
          <a:bodyPr>
            <a:normAutofit/>
          </a:bodyPr>
          <a:lstStyle/>
          <a:p>
            <a:r>
              <a:rPr lang="en-GB" sz="3200" dirty="0"/>
              <a:t>Useful additional source.</a:t>
            </a:r>
            <a:endParaRPr lang="en-GB" sz="2800" dirty="0"/>
          </a:p>
          <a:p>
            <a:pPr lvl="2"/>
            <a:r>
              <a:rPr lang="en-GB" sz="2400" dirty="0">
                <a:hlinkClick r:id="rId2"/>
              </a:rPr>
              <a:t>https://www.gocognitive.net/series/alan-baddeley-working-memory</a:t>
            </a:r>
            <a:endParaRPr lang="en-GB" sz="2400" dirty="0"/>
          </a:p>
          <a:p>
            <a:pPr lvl="2"/>
            <a:endParaRPr lang="en-GB" sz="2400" dirty="0"/>
          </a:p>
        </p:txBody>
      </p:sp>
    </p:spTree>
    <p:extLst>
      <p:ext uri="{BB962C8B-B14F-4D97-AF65-F5344CB8AC3E}">
        <p14:creationId xmlns:p14="http://schemas.microsoft.com/office/powerpoint/2010/main" val="5769872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4696" y="379431"/>
            <a:ext cx="7958331" cy="1077229"/>
          </a:xfrm>
        </p:spPr>
        <p:txBody>
          <a:bodyPr/>
          <a:lstStyle/>
          <a:p>
            <a:r>
              <a:rPr lang="en-GB" dirty="0"/>
              <a:t>References</a:t>
            </a:r>
          </a:p>
        </p:txBody>
      </p:sp>
      <p:sp>
        <p:nvSpPr>
          <p:cNvPr id="3" name="Content Placeholder 2"/>
          <p:cNvSpPr>
            <a:spLocks noGrp="1"/>
          </p:cNvSpPr>
          <p:nvPr>
            <p:ph idx="1"/>
          </p:nvPr>
        </p:nvSpPr>
        <p:spPr>
          <a:xfrm>
            <a:off x="1271588" y="1885285"/>
            <a:ext cx="9815512" cy="4164659"/>
          </a:xfrm>
        </p:spPr>
        <p:txBody>
          <a:bodyPr>
            <a:noAutofit/>
          </a:bodyPr>
          <a:lstStyle/>
          <a:p>
            <a:r>
              <a:rPr lang="en-GB" sz="1800" dirty="0"/>
              <a:t>Atkinson, R. C., &amp; Shiffrin, R. M. (1968). Chapter: Human memory: A proposed system and its control processes. In Spence, K. W., &amp; Spence, J. T. The psychology of learning and motivation (Volume 2). New York: Academic Press. pp. 89–195.</a:t>
            </a:r>
          </a:p>
          <a:p>
            <a:endParaRPr lang="en-GB" sz="1050" dirty="0"/>
          </a:p>
          <a:p>
            <a:r>
              <a:rPr lang="en-GB" sz="1800" dirty="0"/>
              <a:t>Baddeley, A .D., &amp; Hitch, G. (1974). Working memory. In G.H. Bower (Ed.), The psychology of learning and motivation: Advances in research and theory (Vol. 8, pp. 47–89). New York: Academic Press.</a:t>
            </a:r>
          </a:p>
          <a:p>
            <a:endParaRPr lang="en-GB" sz="800" dirty="0"/>
          </a:p>
          <a:p>
            <a:r>
              <a:rPr lang="en-GB" sz="1800" dirty="0"/>
              <a:t>Craik, F. I. M., &amp; Lockhart, R. S. (1972). Levels of processing: A framework for memory research. Journal of Verbal Learning and Verbal </a:t>
            </a:r>
            <a:r>
              <a:rPr lang="en-GB" sz="1800" dirty="0" err="1"/>
              <a:t>behavior</a:t>
            </a:r>
            <a:r>
              <a:rPr lang="en-GB" sz="1800" dirty="0"/>
              <a:t>, 11, 671-684.</a:t>
            </a:r>
          </a:p>
          <a:p>
            <a:endParaRPr lang="en-GB" sz="1000" dirty="0"/>
          </a:p>
          <a:p>
            <a:r>
              <a:rPr lang="en-GB" sz="1800" dirty="0" err="1"/>
              <a:t>Raaijmakers</a:t>
            </a:r>
            <a:r>
              <a:rPr lang="en-GB" sz="1800" dirty="0"/>
              <a:t>, J.G.W. &amp; Shiffrin, R.M. (2003). Models versus descriptions: Real differences and </a:t>
            </a:r>
            <a:r>
              <a:rPr lang="en-GB" sz="1800" dirty="0" err="1"/>
              <a:t>langiage</a:t>
            </a:r>
            <a:r>
              <a:rPr lang="en-GB" sz="1800" dirty="0"/>
              <a:t> differences. </a:t>
            </a:r>
            <a:r>
              <a:rPr lang="en-GB" sz="1800" dirty="0" err="1"/>
              <a:t>Behavioral</a:t>
            </a:r>
            <a:r>
              <a:rPr lang="en-GB" sz="1800" dirty="0"/>
              <a:t> and Brain Sciences, 26, 753.</a:t>
            </a:r>
          </a:p>
        </p:txBody>
      </p:sp>
    </p:spTree>
    <p:extLst>
      <p:ext uri="{BB962C8B-B14F-4D97-AF65-F5344CB8AC3E}">
        <p14:creationId xmlns:p14="http://schemas.microsoft.com/office/powerpoint/2010/main" val="23235929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187</TotalTime>
  <Words>2299</Words>
  <Application>Microsoft Office PowerPoint</Application>
  <PresentationFormat>Widescreen</PresentationFormat>
  <Paragraphs>214</Paragraphs>
  <Slides>32</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32</vt:i4>
      </vt:variant>
    </vt:vector>
  </HeadingPairs>
  <TitlesOfParts>
    <vt:vector size="43" baseType="lpstr">
      <vt:lpstr>Arial</vt:lpstr>
      <vt:lpstr>Arial Black</vt:lpstr>
      <vt:lpstr>Calibri</vt:lpstr>
      <vt:lpstr>Comic Sans MS</vt:lpstr>
      <vt:lpstr>Georgia</vt:lpstr>
      <vt:lpstr>MS Shell Dlg 2</vt:lpstr>
      <vt:lpstr>Times New Roman</vt:lpstr>
      <vt:lpstr>Wingdings</vt:lpstr>
      <vt:lpstr>Wingdings 2</vt:lpstr>
      <vt:lpstr>Wingdings 3</vt:lpstr>
      <vt:lpstr>Madison</vt:lpstr>
      <vt:lpstr>Memory 1</vt:lpstr>
      <vt:lpstr>Aim of the Session</vt:lpstr>
      <vt:lpstr>Memory </vt:lpstr>
      <vt:lpstr>Multi Store Model of Memory</vt:lpstr>
      <vt:lpstr>Multi Store Model of Memory</vt:lpstr>
      <vt:lpstr>The Memory Stores </vt:lpstr>
      <vt:lpstr>Sensory Memory </vt:lpstr>
      <vt:lpstr>Key Studies </vt:lpstr>
      <vt:lpstr>The serial position effect </vt:lpstr>
      <vt:lpstr>Critical Evaluation Strengths</vt:lpstr>
      <vt:lpstr>Weaknesses</vt:lpstr>
      <vt:lpstr>(Baddeley &amp; Hitch, 1974; Baddeley, 1992)‏</vt:lpstr>
      <vt:lpstr> </vt:lpstr>
      <vt:lpstr> </vt:lpstr>
      <vt:lpstr>Corsi Block Task</vt:lpstr>
      <vt:lpstr>Corsi Block Task</vt:lpstr>
      <vt:lpstr>Corsi Block Task</vt:lpstr>
      <vt:lpstr> Phonological Loop/Articulatory Loop (STM)‏</vt:lpstr>
      <vt:lpstr> Phonological Loop Cont..</vt:lpstr>
      <vt:lpstr>Phonological similarity effect </vt:lpstr>
      <vt:lpstr>Baddeley, Thompson &amp; Buchanan (1975)- word length effect.</vt:lpstr>
      <vt:lpstr>PowerPoint Presentation</vt:lpstr>
      <vt:lpstr>PowerPoint Presentation</vt:lpstr>
      <vt:lpstr>The word-length effect</vt:lpstr>
      <vt:lpstr>Articulatory Suppression </vt:lpstr>
      <vt:lpstr>Demo: ART Supp</vt:lpstr>
      <vt:lpstr> </vt:lpstr>
      <vt:lpstr>The Episodic Buffer</vt:lpstr>
      <vt:lpstr>Evaluation </vt:lpstr>
      <vt:lpstr>Weaknesses </vt:lpstr>
      <vt:lpstr>End of Session.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Memory</dc:title>
  <dc:creator>Charlotte Greenway</dc:creator>
  <cp:lastModifiedBy>Stuart Jones</cp:lastModifiedBy>
  <cp:revision>26</cp:revision>
  <dcterms:created xsi:type="dcterms:W3CDTF">2018-10-02T11:12:53Z</dcterms:created>
  <dcterms:modified xsi:type="dcterms:W3CDTF">2023-10-06T17:59:43Z</dcterms:modified>
</cp:coreProperties>
</file>