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1.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notesSlides/notesSlide2.xml" ContentType="application/vnd.openxmlformats-officedocument.presentationml.notesSlide+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notesSlides/notesSlide3.xml" ContentType="application/vnd.openxmlformats-officedocument.presentationml.notesSlide+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notesSlides/notesSlide4.xml" ContentType="application/vnd.openxmlformats-officedocument.presentationml.notesSlide+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1"/>
  </p:notesMasterIdLst>
  <p:sldIdLst>
    <p:sldId id="303" r:id="rId2"/>
    <p:sldId id="302"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8" r:id="rId24"/>
    <p:sldId id="279" r:id="rId25"/>
    <p:sldId id="280" r:id="rId26"/>
    <p:sldId id="281"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4" r:id="rId47"/>
    <p:sldId id="305" r:id="rId48"/>
    <p:sldId id="306" r:id="rId49"/>
    <p:sldId id="307" r:id="rId50"/>
    <p:sldId id="308" r:id="rId51"/>
    <p:sldId id="309" r:id="rId52"/>
    <p:sldId id="310" r:id="rId53"/>
    <p:sldId id="311" r:id="rId54"/>
    <p:sldId id="312" r:id="rId55"/>
    <p:sldId id="313" r:id="rId56"/>
    <p:sldId id="340" r:id="rId57"/>
    <p:sldId id="314" r:id="rId58"/>
    <p:sldId id="315" r:id="rId59"/>
    <p:sldId id="316" r:id="rId60"/>
    <p:sldId id="341" r:id="rId61"/>
    <p:sldId id="317" r:id="rId62"/>
    <p:sldId id="318" r:id="rId63"/>
    <p:sldId id="319" r:id="rId64"/>
    <p:sldId id="320" r:id="rId65"/>
    <p:sldId id="342" r:id="rId66"/>
    <p:sldId id="321" r:id="rId67"/>
    <p:sldId id="322" r:id="rId68"/>
    <p:sldId id="323" r:id="rId69"/>
    <p:sldId id="324" r:id="rId70"/>
    <p:sldId id="333" r:id="rId71"/>
    <p:sldId id="325" r:id="rId72"/>
    <p:sldId id="326" r:id="rId73"/>
    <p:sldId id="327" r:id="rId74"/>
    <p:sldId id="328" r:id="rId75"/>
    <p:sldId id="329" r:id="rId76"/>
    <p:sldId id="330" r:id="rId77"/>
    <p:sldId id="331" r:id="rId78"/>
    <p:sldId id="332" r:id="rId79"/>
    <p:sldId id="338" r:id="rId80"/>
    <p:sldId id="334" r:id="rId81"/>
    <p:sldId id="343" r:id="rId82"/>
    <p:sldId id="335" r:id="rId83"/>
    <p:sldId id="336" r:id="rId84"/>
    <p:sldId id="337" r:id="rId85"/>
    <p:sldId id="339" r:id="rId86"/>
    <p:sldId id="344" r:id="rId87"/>
    <p:sldId id="345" r:id="rId88"/>
    <p:sldId id="346" r:id="rId89"/>
    <p:sldId id="347" r:id="rId9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tableStyles" Target="tableStyle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presProps" Target="pres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71DCA83-22E4-4E0D-9243-DF7597A554E0}" type="datetimeFigureOut">
              <a:rPr lang="en-GB" smtClean="0"/>
              <a:t>22/09/2016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F3371D5-D070-488D-BAC5-7C4C3D08E6EB}" type="slidenum">
              <a:rPr lang="en-GB" smtClean="0"/>
              <a:t>‹#›</a:t>
            </a:fld>
            <a:endParaRPr lang="en-GB"/>
          </a:p>
        </p:txBody>
      </p:sp>
    </p:spTree>
    <p:extLst>
      <p:ext uri="{BB962C8B-B14F-4D97-AF65-F5344CB8AC3E}">
        <p14:creationId xmlns:p14="http://schemas.microsoft.com/office/powerpoint/2010/main" val="3816125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Diagrammatic Portrayal of PV generation from photons of sunlight absorbed near a junction between semiconductor layers A and B with different doping</a:t>
            </a:r>
            <a:r>
              <a:rPr lang="en-GB" baseline="0" dirty="0" smtClean="0"/>
              <a:t>.  (b) Outline of photovoltaic cells in </a:t>
            </a:r>
            <a:r>
              <a:rPr lang="en-GB" baseline="0" smtClean="0"/>
              <a:t>a circuit</a:t>
            </a:r>
            <a:endParaRPr lang="en-GB" dirty="0"/>
          </a:p>
        </p:txBody>
      </p:sp>
      <p:sp>
        <p:nvSpPr>
          <p:cNvPr id="4" name="Slide Number Placeholder 3"/>
          <p:cNvSpPr>
            <a:spLocks noGrp="1"/>
          </p:cNvSpPr>
          <p:nvPr>
            <p:ph type="sldNum" sz="quarter" idx="10"/>
          </p:nvPr>
        </p:nvSpPr>
        <p:spPr/>
        <p:txBody>
          <a:bodyPr/>
          <a:lstStyle/>
          <a:p>
            <a:fld id="{5F3371D5-D070-488D-BAC5-7C4C3D08E6EB}" type="slidenum">
              <a:rPr lang="en-GB" smtClean="0"/>
              <a:t>4</a:t>
            </a:fld>
            <a:endParaRPr lang="en-GB"/>
          </a:p>
        </p:txBody>
      </p:sp>
    </p:spTree>
    <p:extLst>
      <p:ext uri="{BB962C8B-B14F-4D97-AF65-F5344CB8AC3E}">
        <p14:creationId xmlns:p14="http://schemas.microsoft.com/office/powerpoint/2010/main" val="11915367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Top surfaces for increased absorption after initial reflection;</a:t>
            </a:r>
            <a:r>
              <a:rPr lang="en-GB" baseline="0" dirty="0" smtClean="0"/>
              <a:t> scale of 10 to  100mm (a) idealised textured shape (e.g. by chemical etching); (b) structured shape (e.g. by laser machining)</a:t>
            </a:r>
            <a:endParaRPr lang="en-GB" dirty="0"/>
          </a:p>
        </p:txBody>
      </p:sp>
      <p:sp>
        <p:nvSpPr>
          <p:cNvPr id="4" name="Slide Number Placeholder 3"/>
          <p:cNvSpPr>
            <a:spLocks noGrp="1"/>
          </p:cNvSpPr>
          <p:nvPr>
            <p:ph type="sldNum" sz="quarter" idx="10"/>
          </p:nvPr>
        </p:nvSpPr>
        <p:spPr/>
        <p:txBody>
          <a:bodyPr/>
          <a:lstStyle/>
          <a:p>
            <a:fld id="{5F3371D5-D070-488D-BAC5-7C4C3D08E6EB}" type="slidenum">
              <a:rPr lang="en-GB" smtClean="0"/>
              <a:t>30</a:t>
            </a:fld>
            <a:endParaRPr lang="en-GB"/>
          </a:p>
        </p:txBody>
      </p:sp>
    </p:spTree>
    <p:extLst>
      <p:ext uri="{BB962C8B-B14F-4D97-AF65-F5344CB8AC3E}">
        <p14:creationId xmlns:p14="http://schemas.microsoft.com/office/powerpoint/2010/main" val="704188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3371D5-D070-488D-BAC5-7C4C3D08E6EB}" type="slidenum">
              <a:rPr lang="en-GB" smtClean="0"/>
              <a:t>34</a:t>
            </a:fld>
            <a:endParaRPr lang="en-GB"/>
          </a:p>
        </p:txBody>
      </p:sp>
    </p:spTree>
    <p:extLst>
      <p:ext uri="{BB962C8B-B14F-4D97-AF65-F5344CB8AC3E}">
        <p14:creationId xmlns:p14="http://schemas.microsoft.com/office/powerpoint/2010/main" val="40098924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Energy levels in a cell with ‘back surface field’ (BSF) indicated as p+ at the rear metal contact.  This extra layer lessens diffusion leakage of electron current carriers at the rear of cells, shown here as an ‘n on p’ cell</a:t>
            </a:r>
            <a:endParaRPr lang="en-GB" dirty="0"/>
          </a:p>
        </p:txBody>
      </p:sp>
      <p:sp>
        <p:nvSpPr>
          <p:cNvPr id="4" name="Slide Number Placeholder 3"/>
          <p:cNvSpPr>
            <a:spLocks noGrp="1"/>
          </p:cNvSpPr>
          <p:nvPr>
            <p:ph type="sldNum" sz="quarter" idx="10"/>
          </p:nvPr>
        </p:nvSpPr>
        <p:spPr/>
        <p:txBody>
          <a:bodyPr/>
          <a:lstStyle/>
          <a:p>
            <a:fld id="{5F3371D5-D070-488D-BAC5-7C4C3D08E6EB}" type="slidenum">
              <a:rPr lang="en-GB" smtClean="0"/>
              <a:t>41</a:t>
            </a:fld>
            <a:endParaRPr lang="en-GB"/>
          </a:p>
        </p:txBody>
      </p:sp>
    </p:spTree>
    <p:extLst>
      <p:ext uri="{BB962C8B-B14F-4D97-AF65-F5344CB8AC3E}">
        <p14:creationId xmlns:p14="http://schemas.microsoft.com/office/powerpoint/2010/main" val="3466191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1C128D7-B460-44F8-B20C-2C185965C696}" type="datetimeFigureOut">
              <a:rPr lang="en-GB" smtClean="0"/>
              <a:t>22/09/2016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E95F04-C1B6-4EA3-800E-FDDC22D1E1B8}" type="slidenum">
              <a:rPr lang="en-GB" smtClean="0"/>
              <a:t>‹#›</a:t>
            </a:fld>
            <a:endParaRPr lang="en-GB"/>
          </a:p>
        </p:txBody>
      </p:sp>
    </p:spTree>
    <p:extLst>
      <p:ext uri="{BB962C8B-B14F-4D97-AF65-F5344CB8AC3E}">
        <p14:creationId xmlns:p14="http://schemas.microsoft.com/office/powerpoint/2010/main" val="151686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1C128D7-B460-44F8-B20C-2C185965C696}" type="datetimeFigureOut">
              <a:rPr lang="en-GB" smtClean="0"/>
              <a:t>22/09/2016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E95F04-C1B6-4EA3-800E-FDDC22D1E1B8}" type="slidenum">
              <a:rPr lang="en-GB" smtClean="0"/>
              <a:t>‹#›</a:t>
            </a:fld>
            <a:endParaRPr lang="en-GB"/>
          </a:p>
        </p:txBody>
      </p:sp>
    </p:spTree>
    <p:extLst>
      <p:ext uri="{BB962C8B-B14F-4D97-AF65-F5344CB8AC3E}">
        <p14:creationId xmlns:p14="http://schemas.microsoft.com/office/powerpoint/2010/main" val="1600675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1C128D7-B460-44F8-B20C-2C185965C696}" type="datetimeFigureOut">
              <a:rPr lang="en-GB" smtClean="0"/>
              <a:t>22/09/2016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E95F04-C1B6-4EA3-800E-FDDC22D1E1B8}" type="slidenum">
              <a:rPr lang="en-GB" smtClean="0"/>
              <a:t>‹#›</a:t>
            </a:fld>
            <a:endParaRPr lang="en-GB"/>
          </a:p>
        </p:txBody>
      </p:sp>
    </p:spTree>
    <p:extLst>
      <p:ext uri="{BB962C8B-B14F-4D97-AF65-F5344CB8AC3E}">
        <p14:creationId xmlns:p14="http://schemas.microsoft.com/office/powerpoint/2010/main" val="1592794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1C128D7-B460-44F8-B20C-2C185965C696}" type="datetimeFigureOut">
              <a:rPr lang="en-GB" smtClean="0"/>
              <a:t>22/09/2016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E95F04-C1B6-4EA3-800E-FDDC22D1E1B8}" type="slidenum">
              <a:rPr lang="en-GB" smtClean="0"/>
              <a:t>‹#›</a:t>
            </a:fld>
            <a:endParaRPr lang="en-GB"/>
          </a:p>
        </p:txBody>
      </p:sp>
    </p:spTree>
    <p:extLst>
      <p:ext uri="{BB962C8B-B14F-4D97-AF65-F5344CB8AC3E}">
        <p14:creationId xmlns:p14="http://schemas.microsoft.com/office/powerpoint/2010/main" val="39859915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1C128D7-B460-44F8-B20C-2C185965C696}" type="datetimeFigureOut">
              <a:rPr lang="en-GB" smtClean="0"/>
              <a:t>22/09/2016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E95F04-C1B6-4EA3-800E-FDDC22D1E1B8}" type="slidenum">
              <a:rPr lang="en-GB" smtClean="0"/>
              <a:t>‹#›</a:t>
            </a:fld>
            <a:endParaRPr lang="en-GB"/>
          </a:p>
        </p:txBody>
      </p:sp>
    </p:spTree>
    <p:extLst>
      <p:ext uri="{BB962C8B-B14F-4D97-AF65-F5344CB8AC3E}">
        <p14:creationId xmlns:p14="http://schemas.microsoft.com/office/powerpoint/2010/main" val="3961133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1C128D7-B460-44F8-B20C-2C185965C696}" type="datetimeFigureOut">
              <a:rPr lang="en-GB" smtClean="0"/>
              <a:t>22/09/2016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E95F04-C1B6-4EA3-800E-FDDC22D1E1B8}" type="slidenum">
              <a:rPr lang="en-GB" smtClean="0"/>
              <a:t>‹#›</a:t>
            </a:fld>
            <a:endParaRPr lang="en-GB"/>
          </a:p>
        </p:txBody>
      </p:sp>
    </p:spTree>
    <p:extLst>
      <p:ext uri="{BB962C8B-B14F-4D97-AF65-F5344CB8AC3E}">
        <p14:creationId xmlns:p14="http://schemas.microsoft.com/office/powerpoint/2010/main" val="498007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C128D7-B460-44F8-B20C-2C185965C696}" type="datetimeFigureOut">
              <a:rPr lang="en-GB" smtClean="0"/>
              <a:t>22/09/2016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E95F04-C1B6-4EA3-800E-FDDC22D1E1B8}" type="slidenum">
              <a:rPr lang="en-GB" smtClean="0"/>
              <a:t>‹#›</a:t>
            </a:fld>
            <a:endParaRPr lang="en-GB"/>
          </a:p>
        </p:txBody>
      </p:sp>
    </p:spTree>
    <p:extLst>
      <p:ext uri="{BB962C8B-B14F-4D97-AF65-F5344CB8AC3E}">
        <p14:creationId xmlns:p14="http://schemas.microsoft.com/office/powerpoint/2010/main" val="835713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1C128D7-B460-44F8-B20C-2C185965C696}" type="datetimeFigureOut">
              <a:rPr lang="en-GB" smtClean="0"/>
              <a:t>22/09/2016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E95F04-C1B6-4EA3-800E-FDDC22D1E1B8}" type="slidenum">
              <a:rPr lang="en-GB" smtClean="0"/>
              <a:t>‹#›</a:t>
            </a:fld>
            <a:endParaRPr lang="en-GB"/>
          </a:p>
        </p:txBody>
      </p:sp>
    </p:spTree>
    <p:extLst>
      <p:ext uri="{BB962C8B-B14F-4D97-AF65-F5344CB8AC3E}">
        <p14:creationId xmlns:p14="http://schemas.microsoft.com/office/powerpoint/2010/main" val="212662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1C128D7-B460-44F8-B20C-2C185965C696}" type="datetimeFigureOut">
              <a:rPr lang="en-GB" smtClean="0"/>
              <a:t>22/09/2016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E95F04-C1B6-4EA3-800E-FDDC22D1E1B8}" type="slidenum">
              <a:rPr lang="en-GB" smtClean="0"/>
              <a:t>‹#›</a:t>
            </a:fld>
            <a:endParaRPr lang="en-GB"/>
          </a:p>
        </p:txBody>
      </p:sp>
    </p:spTree>
    <p:extLst>
      <p:ext uri="{BB962C8B-B14F-4D97-AF65-F5344CB8AC3E}">
        <p14:creationId xmlns:p14="http://schemas.microsoft.com/office/powerpoint/2010/main" val="2777252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1C128D7-B460-44F8-B20C-2C185965C696}" type="datetimeFigureOut">
              <a:rPr lang="en-GB" smtClean="0"/>
              <a:t>22/09/2016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E95F04-C1B6-4EA3-800E-FDDC22D1E1B8}" type="slidenum">
              <a:rPr lang="en-GB" smtClean="0"/>
              <a:t>‹#›</a:t>
            </a:fld>
            <a:endParaRPr lang="en-GB"/>
          </a:p>
        </p:txBody>
      </p:sp>
    </p:spTree>
    <p:extLst>
      <p:ext uri="{BB962C8B-B14F-4D97-AF65-F5344CB8AC3E}">
        <p14:creationId xmlns:p14="http://schemas.microsoft.com/office/powerpoint/2010/main" val="4098134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1C128D7-B460-44F8-B20C-2C185965C696}" type="datetimeFigureOut">
              <a:rPr lang="en-GB" smtClean="0"/>
              <a:t>22/09/2016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E95F04-C1B6-4EA3-800E-FDDC22D1E1B8}" type="slidenum">
              <a:rPr lang="en-GB" smtClean="0"/>
              <a:t>‹#›</a:t>
            </a:fld>
            <a:endParaRPr lang="en-GB"/>
          </a:p>
        </p:txBody>
      </p:sp>
    </p:spTree>
    <p:extLst>
      <p:ext uri="{BB962C8B-B14F-4D97-AF65-F5344CB8AC3E}">
        <p14:creationId xmlns:p14="http://schemas.microsoft.com/office/powerpoint/2010/main" val="3775487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C128D7-B460-44F8-B20C-2C185965C696}" type="datetimeFigureOut">
              <a:rPr lang="en-GB" smtClean="0"/>
              <a:t>22/09/2016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E95F04-C1B6-4EA3-800E-FDDC22D1E1B8}" type="slidenum">
              <a:rPr lang="en-GB" smtClean="0"/>
              <a:t>‹#›</a:t>
            </a:fld>
            <a:endParaRPr lang="en-GB"/>
          </a:p>
        </p:txBody>
      </p:sp>
    </p:spTree>
    <p:extLst>
      <p:ext uri="{BB962C8B-B14F-4D97-AF65-F5344CB8AC3E}">
        <p14:creationId xmlns:p14="http://schemas.microsoft.com/office/powerpoint/2010/main" val="33208093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9.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30.xml"/><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2.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ags" Target="../tags/tag33.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0.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41.xml"/><Relationship Id="rId4" Type="http://schemas.openxmlformats.org/officeDocument/2006/relationships/image" Target="../media/image6.png"/></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2.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3.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4.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5.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6.xml"/></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7.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8.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9.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0.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1.xml"/></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2.xml"/></Relationships>
</file>

<file path=ppt/slides/_rels/slide5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ags" Target="../tags/tag53.xml"/></Relationships>
</file>

<file path=ppt/slides/_rels/slide5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4.xml"/></Relationships>
</file>

<file path=ppt/slides/_rels/slide5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5.xml"/></Relationships>
</file>

<file path=ppt/slides/_rels/slide5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tags" Target="../tags/tag56.xml"/></Relationships>
</file>

<file path=ppt/slides/_rels/slide5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7.xml"/></Relationships>
</file>

<file path=ppt/slides/_rels/slide5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8.xml"/></Relationships>
</file>

<file path=ppt/slides/_rels/slide5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9.xml"/></Relationships>
</file>

<file path=ppt/slides/_rels/slide6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Photovoltaics</a:t>
            </a:r>
            <a:endParaRPr lang="en-GB" dirty="0"/>
          </a:p>
        </p:txBody>
      </p:sp>
      <p:sp>
        <p:nvSpPr>
          <p:cNvPr id="3" name="Subtitle 2"/>
          <p:cNvSpPr>
            <a:spLocks noGrp="1"/>
          </p:cNvSpPr>
          <p:nvPr>
            <p:ph type="subTitle" idx="1"/>
          </p:nvPr>
        </p:nvSpPr>
        <p:spPr/>
        <p:txBody>
          <a:bodyPr/>
          <a:lstStyle/>
          <a:p>
            <a:r>
              <a:rPr lang="en-GB" dirty="0" smtClean="0"/>
              <a:t>By </a:t>
            </a:r>
          </a:p>
          <a:p>
            <a:r>
              <a:rPr lang="en-GB" dirty="0" smtClean="0"/>
              <a:t>Andrew Thorn</a:t>
            </a:r>
            <a:endParaRPr lang="en-GB" dirty="0"/>
          </a:p>
        </p:txBody>
      </p:sp>
    </p:spTree>
    <p:custDataLst>
      <p:tags r:id="rId1"/>
    </p:custDataLst>
    <p:extLst>
      <p:ext uri="{BB962C8B-B14F-4D97-AF65-F5344CB8AC3E}">
        <p14:creationId xmlns:p14="http://schemas.microsoft.com/office/powerpoint/2010/main" val="34130824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Photovoltaics generation of power is caused by photons of electromagnetic radiation separating positive and negative charge carriers in absorbing material</a:t>
            </a:r>
          </a:p>
          <a:p>
            <a:r>
              <a:rPr lang="en-GB" dirty="0" smtClean="0"/>
              <a:t>If an electric field is present, these charges can produce a current in an external circuit</a:t>
            </a:r>
          </a:p>
          <a:p>
            <a:r>
              <a:rPr lang="en-GB" dirty="0" smtClean="0"/>
              <a:t>Such fields exist permanently at junctions in PV cells as ‘built-in electrostatic fields that provide the voltage difference for useful power production</a:t>
            </a:r>
            <a:endParaRPr lang="en-GB" dirty="0"/>
          </a:p>
        </p:txBody>
      </p:sp>
    </p:spTree>
    <p:custDataLst>
      <p:tags r:id="rId1"/>
    </p:custDataLst>
    <p:extLst>
      <p:ext uri="{BB962C8B-B14F-4D97-AF65-F5344CB8AC3E}">
        <p14:creationId xmlns:p14="http://schemas.microsoft.com/office/powerpoint/2010/main" val="1680144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normAutofit fontScale="92500"/>
          </a:bodyPr>
          <a:lstStyle/>
          <a:p>
            <a:r>
              <a:rPr lang="en-GB" dirty="0" smtClean="0"/>
              <a:t>Power generation is obtained from cells matched to radiation with wavelengths from the infrared (</a:t>
            </a:r>
            <a:r>
              <a:rPr lang="el-GR" dirty="0" smtClean="0"/>
              <a:t>λ</a:t>
            </a:r>
            <a:r>
              <a:rPr lang="en-GB" dirty="0" smtClean="0"/>
              <a:t> ≈ 10</a:t>
            </a:r>
            <a:r>
              <a:rPr lang="el-GR" dirty="0" smtClean="0"/>
              <a:t>μ</a:t>
            </a:r>
            <a:r>
              <a:rPr lang="en-GB" dirty="0" smtClean="0"/>
              <a:t>m) to the ultraviolet (</a:t>
            </a:r>
            <a:r>
              <a:rPr lang="el-GR" dirty="0" smtClean="0"/>
              <a:t>λ</a:t>
            </a:r>
            <a:r>
              <a:rPr lang="en-GB" dirty="0" smtClean="0"/>
              <a:t> 0.3</a:t>
            </a:r>
            <a:r>
              <a:rPr lang="el-GR" dirty="0" smtClean="0"/>
              <a:t>μ</a:t>
            </a:r>
            <a:r>
              <a:rPr lang="en-GB" dirty="0" smtClean="0"/>
              <a:t>m) </a:t>
            </a:r>
          </a:p>
          <a:p>
            <a:r>
              <a:rPr lang="en-GB" dirty="0" smtClean="0"/>
              <a:t>Commercial photovoltaic cells have efficiencies between about 12% and 25% in ordinary sunshine, dependent on type and price</a:t>
            </a:r>
          </a:p>
          <a:p>
            <a:r>
              <a:rPr lang="en-GB" dirty="0" smtClean="0"/>
              <a:t>In mirror concentrated sunshine, efficiency may be nearly 50%</a:t>
            </a:r>
            <a:endParaRPr lang="en-GB" dirty="0"/>
          </a:p>
        </p:txBody>
      </p:sp>
    </p:spTree>
    <p:custDataLst>
      <p:tags r:id="rId1"/>
    </p:custDataLst>
    <p:extLst>
      <p:ext uri="{BB962C8B-B14F-4D97-AF65-F5344CB8AC3E}">
        <p14:creationId xmlns:p14="http://schemas.microsoft.com/office/powerpoint/2010/main" val="17206895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Photovoltaic Cells</a:t>
            </a:r>
            <a:endParaRPr lang="en-GB" dirty="0"/>
          </a:p>
        </p:txBody>
      </p:sp>
      <p:pic>
        <p:nvPicPr>
          <p:cNvPr id="1026" name="Picture 2"/>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57200" y="2027007"/>
            <a:ext cx="8229600" cy="36723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2570123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Commercial cells are interconnected and fixed within weatherproof encapsulation as modules; depending on the number of cells in series, module open-circuit voltages are commonly between about 15 and 30V</a:t>
            </a:r>
          </a:p>
          <a:p>
            <a:r>
              <a:rPr lang="en-GB" dirty="0" smtClean="0"/>
              <a:t>The current from cells is inherently direct current (DC); electronic inverters are used to change this to alternating current (AC)</a:t>
            </a:r>
          </a:p>
          <a:p>
            <a:r>
              <a:rPr lang="en-GB" dirty="0" smtClean="0"/>
              <a:t>For given commercial module in an optimum fixed position, daily output per unit collector area depends on the climate, but may be expected to be about 0.5 to 1.0 kWh/(m</a:t>
            </a:r>
            <a:r>
              <a:rPr lang="en-GB" baseline="30000" dirty="0" smtClean="0"/>
              <a:t>2</a:t>
            </a:r>
            <a:r>
              <a:rPr lang="en-GB" dirty="0" smtClean="0"/>
              <a:t> day)</a:t>
            </a:r>
            <a:endParaRPr lang="en-GB" dirty="0"/>
          </a:p>
        </p:txBody>
      </p:sp>
    </p:spTree>
    <p:custDataLst>
      <p:tags r:id="rId1"/>
    </p:custDataLst>
    <p:extLst>
      <p:ext uri="{BB962C8B-B14F-4D97-AF65-F5344CB8AC3E}">
        <p14:creationId xmlns:p14="http://schemas.microsoft.com/office/powerpoint/2010/main" val="3034797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Semiconductors and ‘doping’</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PV cells consist, in essence, of a junction between two thin layers of dissimilar semiconducting materials known respectively as ‘p’ type semiconductors, and ‘n’-type semiconductors</a:t>
            </a:r>
          </a:p>
          <a:p>
            <a:r>
              <a:rPr lang="en-GB" dirty="0"/>
              <a:t>n</a:t>
            </a:r>
            <a:r>
              <a:rPr lang="en-GB" dirty="0" smtClean="0"/>
              <a:t>-type semiconductors are made from crystalline silicon that has been ‘doped’ with tiny quantities of an impurity (usually phosphorus) in such a way that the doped material posses a surplus of free electrons</a:t>
            </a:r>
          </a:p>
          <a:p>
            <a:r>
              <a:rPr lang="en-GB" dirty="0" smtClean="0"/>
              <a:t>Electrons have a negative charge, so silicon doped in this way is known as an n-type semiconductor</a:t>
            </a:r>
            <a:endParaRPr lang="en-GB" dirty="0"/>
          </a:p>
        </p:txBody>
      </p:sp>
    </p:spTree>
    <p:custDataLst>
      <p:tags r:id="rId1"/>
    </p:custDataLst>
    <p:extLst>
      <p:ext uri="{BB962C8B-B14F-4D97-AF65-F5344CB8AC3E}">
        <p14:creationId xmlns:p14="http://schemas.microsoft.com/office/powerpoint/2010/main" val="3825502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Semiconductors and Doping</a:t>
            </a:r>
            <a:endParaRPr lang="en-GB" dirty="0"/>
          </a:p>
        </p:txBody>
      </p:sp>
      <p:sp>
        <p:nvSpPr>
          <p:cNvPr id="3" name="Content Placeholder 2"/>
          <p:cNvSpPr>
            <a:spLocks noGrp="1"/>
          </p:cNvSpPr>
          <p:nvPr>
            <p:ph idx="1"/>
          </p:nvPr>
        </p:nvSpPr>
        <p:spPr/>
        <p:txBody>
          <a:bodyPr/>
          <a:lstStyle/>
          <a:p>
            <a:r>
              <a:rPr lang="en-GB" dirty="0" smtClean="0"/>
              <a:t>p-type semiconductors are also made from crystalline silicon, but are doped with a very small amount of a different impurity (often boron) which causes the material to have a </a:t>
            </a:r>
            <a:r>
              <a:rPr lang="en-GB" b="1" dirty="0" smtClean="0"/>
              <a:t>deficit of free electrons</a:t>
            </a:r>
            <a:endParaRPr lang="en-GB" dirty="0" smtClean="0"/>
          </a:p>
          <a:p>
            <a:r>
              <a:rPr lang="en-GB" dirty="0" smtClean="0"/>
              <a:t>These ‘missing’ electrons are called holes</a:t>
            </a:r>
            <a:endParaRPr lang="en-GB" dirty="0"/>
          </a:p>
        </p:txBody>
      </p:sp>
    </p:spTree>
    <p:custDataLst>
      <p:tags r:id="rId1"/>
    </p:custDataLst>
    <p:extLst>
      <p:ext uri="{BB962C8B-B14F-4D97-AF65-F5344CB8AC3E}">
        <p14:creationId xmlns:p14="http://schemas.microsoft.com/office/powerpoint/2010/main" val="2120747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PV Effect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Light can be considered to consist of a stream of tiny particles of energy, called </a:t>
            </a:r>
            <a:r>
              <a:rPr lang="en-GB" b="1" dirty="0" smtClean="0"/>
              <a:t>photons</a:t>
            </a:r>
            <a:endParaRPr lang="en-GB" dirty="0" smtClean="0"/>
          </a:p>
          <a:p>
            <a:r>
              <a:rPr lang="en-GB" dirty="0" smtClean="0"/>
              <a:t>When photons from light of a suitable wavelength fall within the p-n junction, they can transfer their energy to some of the electrons in the material, so ‘promoting them to a higher energy level</a:t>
            </a:r>
          </a:p>
          <a:p>
            <a:r>
              <a:rPr lang="en-GB" dirty="0" smtClean="0"/>
              <a:t>Normally, these electrons help to hold the material together by forming so-called ‘valence bonds with adjoining atoms and cannot move.</a:t>
            </a:r>
            <a:endParaRPr lang="en-GB" dirty="0"/>
          </a:p>
        </p:txBody>
      </p:sp>
    </p:spTree>
    <p:custDataLst>
      <p:tags r:id="rId1"/>
    </p:custDataLst>
    <p:extLst>
      <p:ext uri="{BB962C8B-B14F-4D97-AF65-F5344CB8AC3E}">
        <p14:creationId xmlns:p14="http://schemas.microsoft.com/office/powerpoint/2010/main" val="910646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PV Effect</a:t>
            </a:r>
            <a:endParaRPr lang="en-GB" dirty="0"/>
          </a:p>
        </p:txBody>
      </p:sp>
      <p:sp>
        <p:nvSpPr>
          <p:cNvPr id="3" name="Content Placeholder 2"/>
          <p:cNvSpPr>
            <a:spLocks noGrp="1"/>
          </p:cNvSpPr>
          <p:nvPr>
            <p:ph idx="1"/>
          </p:nvPr>
        </p:nvSpPr>
        <p:spPr/>
        <p:txBody>
          <a:bodyPr/>
          <a:lstStyle/>
          <a:p>
            <a:r>
              <a:rPr lang="en-GB" dirty="0" smtClean="0"/>
              <a:t>In their ‘excited’ state, however, the electrons become free to conduct electric current by moving through the material</a:t>
            </a:r>
          </a:p>
          <a:p>
            <a:r>
              <a:rPr lang="en-GB" dirty="0" smtClean="0"/>
              <a:t>In addition, when electrons move they leave behind holes in the material, which can also move</a:t>
            </a:r>
            <a:endParaRPr lang="en-GB" dirty="0"/>
          </a:p>
        </p:txBody>
      </p:sp>
    </p:spTree>
    <p:custDataLst>
      <p:tags r:id="rId1"/>
    </p:custDataLst>
    <p:extLst>
      <p:ext uri="{BB962C8B-B14F-4D97-AF65-F5344CB8AC3E}">
        <p14:creationId xmlns:p14="http://schemas.microsoft.com/office/powerpoint/2010/main" val="792825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PV Effect</a:t>
            </a:r>
            <a:endParaRPr lang="en-GB" dirty="0"/>
          </a:p>
        </p:txBody>
      </p:sp>
      <p:sp>
        <p:nvSpPr>
          <p:cNvPr id="3" name="Content Placeholder 2"/>
          <p:cNvSpPr>
            <a:spLocks noGrp="1"/>
          </p:cNvSpPr>
          <p:nvPr>
            <p:ph idx="1"/>
          </p:nvPr>
        </p:nvSpPr>
        <p:spPr/>
        <p:txBody>
          <a:bodyPr/>
          <a:lstStyle/>
          <a:p>
            <a:r>
              <a:rPr lang="en-GB" dirty="0" smtClean="0"/>
              <a:t>When the p-n junction is formed, some of the electrons in the immediate vicinity of the junction are attracted from n-side to combine with holes on the nearby p-side</a:t>
            </a:r>
          </a:p>
          <a:p>
            <a:r>
              <a:rPr lang="en-GB" dirty="0" smtClean="0"/>
              <a:t>Similarly holes on the p-side near the junction are attracted to combine with electrons on the nearby n-side</a:t>
            </a:r>
            <a:endParaRPr lang="en-GB" dirty="0"/>
          </a:p>
        </p:txBody>
      </p:sp>
    </p:spTree>
    <p:custDataLst>
      <p:tags r:id="rId1"/>
    </p:custDataLst>
    <p:extLst>
      <p:ext uri="{BB962C8B-B14F-4D97-AF65-F5344CB8AC3E}">
        <p14:creationId xmlns:p14="http://schemas.microsoft.com/office/powerpoint/2010/main" val="37013358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PV Effect</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smtClean="0"/>
              <a:t>The net effect of this is to set up around the junction a layer on the n-side that is more positively charged than it would otherwise be, and, on the p-side, a layer that is more negatively charged than it would otherwise be</a:t>
            </a:r>
          </a:p>
          <a:p>
            <a:r>
              <a:rPr lang="en-GB" dirty="0" smtClean="0"/>
              <a:t>In effect this means that a </a:t>
            </a:r>
            <a:r>
              <a:rPr lang="en-GB" b="1" dirty="0" smtClean="0"/>
              <a:t>reverse</a:t>
            </a:r>
            <a:r>
              <a:rPr lang="en-GB" dirty="0" smtClean="0"/>
              <a:t> electric field is set up around the junction: negative on the p-side and positive on the n-side</a:t>
            </a:r>
          </a:p>
          <a:p>
            <a:r>
              <a:rPr lang="en-GB" dirty="0" smtClean="0"/>
              <a:t>The region around the junction is also depleted of charge carriers and is therefore known as the </a:t>
            </a:r>
            <a:r>
              <a:rPr lang="en-GB" b="1" dirty="0" smtClean="0"/>
              <a:t>depletion region</a:t>
            </a:r>
            <a:endParaRPr lang="en-GB" dirty="0"/>
          </a:p>
        </p:txBody>
      </p:sp>
    </p:spTree>
    <p:custDataLst>
      <p:tags r:id="rId1"/>
    </p:custDataLst>
    <p:extLst>
      <p:ext uri="{BB962C8B-B14F-4D97-AF65-F5344CB8AC3E}">
        <p14:creationId xmlns:p14="http://schemas.microsoft.com/office/powerpoint/2010/main" val="36837627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PV Effect</a:t>
            </a:r>
            <a:endParaRPr lang="en-GB" dirty="0"/>
          </a:p>
        </p:txBody>
      </p:sp>
      <p:sp>
        <p:nvSpPr>
          <p:cNvPr id="3" name="Content Placeholder 2"/>
          <p:cNvSpPr>
            <a:spLocks noGrp="1"/>
          </p:cNvSpPr>
          <p:nvPr>
            <p:ph idx="1"/>
          </p:nvPr>
        </p:nvSpPr>
        <p:spPr/>
        <p:txBody>
          <a:bodyPr>
            <a:normAutofit lnSpcReduction="10000"/>
          </a:bodyPr>
          <a:lstStyle/>
          <a:p>
            <a:r>
              <a:rPr lang="en-GB" dirty="0" smtClean="0"/>
              <a:t>When an electron in the junction region is stimulated by an incoming photon to ‘jump’ into the conduction band, it leaves behind a hole in the valence band</a:t>
            </a:r>
          </a:p>
          <a:p>
            <a:r>
              <a:rPr lang="en-GB" dirty="0" smtClean="0"/>
              <a:t>The electrons that have been stimulated by incoming photons to enter the conduction band can be thought of as ‘rolling downwards’ under the influence of the electric field at the junction into the n-region</a:t>
            </a:r>
            <a:endParaRPr lang="en-GB" dirty="0"/>
          </a:p>
        </p:txBody>
      </p:sp>
    </p:spTree>
    <p:custDataLst>
      <p:tags r:id="rId1"/>
    </p:custDataLst>
    <p:extLst>
      <p:ext uri="{BB962C8B-B14F-4D97-AF65-F5344CB8AC3E}">
        <p14:creationId xmlns:p14="http://schemas.microsoft.com/office/powerpoint/2010/main" val="3288607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PV Effect</a:t>
            </a:r>
            <a:endParaRPr lang="en-GB" dirty="0"/>
          </a:p>
        </p:txBody>
      </p:sp>
      <p:sp>
        <p:nvSpPr>
          <p:cNvPr id="3" name="Content Placeholder 2"/>
          <p:cNvSpPr>
            <a:spLocks noGrp="1"/>
          </p:cNvSpPr>
          <p:nvPr>
            <p:ph idx="1"/>
          </p:nvPr>
        </p:nvSpPr>
        <p:spPr/>
        <p:txBody>
          <a:bodyPr/>
          <a:lstStyle/>
          <a:p>
            <a:r>
              <a:rPr lang="en-GB" dirty="0" smtClean="0"/>
              <a:t>In order to produce power, the PV cell must generate voltage as well as have current provided by the flow of electrons</a:t>
            </a:r>
          </a:p>
          <a:p>
            <a:r>
              <a:rPr lang="en-GB" dirty="0" smtClean="0"/>
              <a:t>This voltage is, in effect provided by the internal electric field set up at the p-n junction</a:t>
            </a:r>
            <a:endParaRPr lang="en-GB" dirty="0"/>
          </a:p>
        </p:txBody>
      </p:sp>
    </p:spTree>
    <p:custDataLst>
      <p:tags r:id="rId1"/>
    </p:custDataLst>
    <p:extLst>
      <p:ext uri="{BB962C8B-B14F-4D97-AF65-F5344CB8AC3E}">
        <p14:creationId xmlns:p14="http://schemas.microsoft.com/office/powerpoint/2010/main" val="10472995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 y="260648"/>
            <a:ext cx="8229600"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522289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Band Gaps</a:t>
            </a:r>
            <a:endParaRPr lang="en-GB" dirty="0"/>
          </a:p>
        </p:txBody>
      </p:sp>
      <p:sp>
        <p:nvSpPr>
          <p:cNvPr id="3" name="Content Placeholder 2"/>
          <p:cNvSpPr>
            <a:spLocks noGrp="1"/>
          </p:cNvSpPr>
          <p:nvPr>
            <p:ph idx="1"/>
          </p:nvPr>
        </p:nvSpPr>
        <p:spPr/>
        <p:txBody>
          <a:bodyPr>
            <a:normAutofit lnSpcReduction="10000"/>
          </a:bodyPr>
          <a:lstStyle/>
          <a:p>
            <a:r>
              <a:rPr lang="en-GB" dirty="0" smtClean="0"/>
              <a:t>Those electrons that normally hold the atoms of a material together are described as occupying a lower-energy state known as the </a:t>
            </a:r>
            <a:r>
              <a:rPr lang="en-GB" b="1" dirty="0" smtClean="0"/>
              <a:t>valence band</a:t>
            </a:r>
          </a:p>
          <a:p>
            <a:r>
              <a:rPr lang="en-GB" dirty="0" smtClean="0"/>
              <a:t>In certain circumstances, some electrons may acquire enough energy to move into a higher-energy state known as the </a:t>
            </a:r>
            <a:r>
              <a:rPr lang="en-GB" b="1" dirty="0" smtClean="0"/>
              <a:t>conduction band</a:t>
            </a:r>
            <a:r>
              <a:rPr lang="en-GB" dirty="0" smtClean="0"/>
              <a:t>, in which they can move around within the material and thus conduct </a:t>
            </a:r>
            <a:r>
              <a:rPr lang="en-GB" dirty="0" err="1" smtClean="0"/>
              <a:t>electricty</a:t>
            </a:r>
            <a:endParaRPr lang="en-GB" dirty="0"/>
          </a:p>
        </p:txBody>
      </p:sp>
    </p:spTree>
    <p:custDataLst>
      <p:tags r:id="rId1"/>
    </p:custDataLst>
    <p:extLst>
      <p:ext uri="{BB962C8B-B14F-4D97-AF65-F5344CB8AC3E}">
        <p14:creationId xmlns:p14="http://schemas.microsoft.com/office/powerpoint/2010/main" val="17702209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Band Gaps</a:t>
            </a:r>
            <a:endParaRPr lang="en-GB" dirty="0"/>
          </a:p>
        </p:txBody>
      </p:sp>
      <p:sp>
        <p:nvSpPr>
          <p:cNvPr id="3" name="Content Placeholder 2"/>
          <p:cNvSpPr>
            <a:spLocks noGrp="1"/>
          </p:cNvSpPr>
          <p:nvPr>
            <p:ph idx="1"/>
          </p:nvPr>
        </p:nvSpPr>
        <p:spPr>
          <a:xfrm>
            <a:off x="457200" y="1600200"/>
            <a:ext cx="8229600" cy="4925144"/>
          </a:xfrm>
        </p:spPr>
        <p:txBody>
          <a:bodyPr>
            <a:normAutofit fontScale="92500" lnSpcReduction="10000"/>
          </a:bodyPr>
          <a:lstStyle/>
          <a:p>
            <a:r>
              <a:rPr lang="en-GB" dirty="0" smtClean="0"/>
              <a:t>There is so-called  </a:t>
            </a:r>
            <a:r>
              <a:rPr lang="en-GB" b="1" dirty="0" smtClean="0"/>
              <a:t>energy gap</a:t>
            </a:r>
            <a:r>
              <a:rPr lang="en-GB" dirty="0" smtClean="0"/>
              <a:t> or </a:t>
            </a:r>
            <a:r>
              <a:rPr lang="en-GB" b="1" dirty="0" smtClean="0"/>
              <a:t> band gap</a:t>
            </a:r>
            <a:r>
              <a:rPr lang="en-GB" dirty="0" smtClean="0"/>
              <a:t> between these bands, the magnitude of which varies from material to material, and which is measured using an extremely small energy unit: the </a:t>
            </a:r>
            <a:r>
              <a:rPr lang="en-GB" b="1" dirty="0" smtClean="0"/>
              <a:t>electron volt </a:t>
            </a:r>
            <a:r>
              <a:rPr lang="en-GB" dirty="0" smtClean="0"/>
              <a:t>(eV)</a:t>
            </a:r>
          </a:p>
          <a:p>
            <a:r>
              <a:rPr lang="en-GB" dirty="0" smtClean="0"/>
              <a:t>Because the energy of a photon is directly proportional to the frequency of the light associated with shorter wavelengths of light, near the blue end of the visible spectrum, have a greater energy than those of longer wavelength near the red end of the visible spectrum</a:t>
            </a:r>
            <a:endParaRPr lang="en-GB" dirty="0"/>
          </a:p>
        </p:txBody>
      </p:sp>
    </p:spTree>
    <p:custDataLst>
      <p:tags r:id="rId1"/>
    </p:custDataLst>
    <p:extLst>
      <p:ext uri="{BB962C8B-B14F-4D97-AF65-F5344CB8AC3E}">
        <p14:creationId xmlns:p14="http://schemas.microsoft.com/office/powerpoint/2010/main" val="26640004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PV Cell Efficiency</a:t>
            </a:r>
            <a:endParaRPr lang="en-GB" dirty="0"/>
          </a:p>
        </p:txBody>
      </p:sp>
      <p:sp>
        <p:nvSpPr>
          <p:cNvPr id="3" name="Content Placeholder 2"/>
          <p:cNvSpPr>
            <a:spLocks noGrp="1"/>
          </p:cNvSpPr>
          <p:nvPr>
            <p:ph idx="1"/>
          </p:nvPr>
        </p:nvSpPr>
        <p:spPr/>
        <p:txBody>
          <a:bodyPr/>
          <a:lstStyle/>
          <a:p>
            <a:r>
              <a:rPr lang="en-GB" dirty="0" smtClean="0"/>
              <a:t>The spectral distribution of sunlight varies considerably according to weather conditions and the elevation of the sun in the sky</a:t>
            </a:r>
          </a:p>
          <a:p>
            <a:r>
              <a:rPr lang="en-GB" dirty="0" smtClean="0"/>
              <a:t>For maximum efficiency of conversion of light into electric power, it is clearly important that the band gap energy of the material used for a PV cell is reasonably well matched to the spectrum of the light incident upon it</a:t>
            </a:r>
            <a:endParaRPr lang="en-GB" dirty="0"/>
          </a:p>
        </p:txBody>
      </p:sp>
    </p:spTree>
    <p:custDataLst>
      <p:tags r:id="rId1"/>
    </p:custDataLst>
    <p:extLst>
      <p:ext uri="{BB962C8B-B14F-4D97-AF65-F5344CB8AC3E}">
        <p14:creationId xmlns:p14="http://schemas.microsoft.com/office/powerpoint/2010/main" val="18092214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PV Cell Efficiency</a:t>
            </a:r>
            <a:endParaRPr lang="en-GB" dirty="0"/>
          </a:p>
        </p:txBody>
      </p:sp>
      <p:sp>
        <p:nvSpPr>
          <p:cNvPr id="3" name="Content Placeholder 2"/>
          <p:cNvSpPr>
            <a:spLocks noGrp="1"/>
          </p:cNvSpPr>
          <p:nvPr>
            <p:ph idx="1"/>
          </p:nvPr>
        </p:nvSpPr>
        <p:spPr/>
        <p:txBody>
          <a:bodyPr>
            <a:normAutofit lnSpcReduction="10000"/>
          </a:bodyPr>
          <a:lstStyle/>
          <a:p>
            <a:r>
              <a:rPr lang="en-GB" dirty="0" smtClean="0"/>
              <a:t>For example, if the majority of the energy in the incoming solar spectrum is in the yellow-green range then a semiconductor with a band gap of around 1.5eV will be most efficient</a:t>
            </a:r>
          </a:p>
          <a:p>
            <a:r>
              <a:rPr lang="en-GB" dirty="0" smtClean="0"/>
              <a:t>In general, semiconductor materials with band gaps between 1.0 and 1.5eV are reasonably well suited to PV use particularly the portion of the incident spectrum</a:t>
            </a:r>
            <a:endParaRPr lang="en-GB" dirty="0"/>
          </a:p>
        </p:txBody>
      </p:sp>
    </p:spTree>
    <p:custDataLst>
      <p:tags r:id="rId1"/>
    </p:custDataLst>
    <p:extLst>
      <p:ext uri="{BB962C8B-B14F-4D97-AF65-F5344CB8AC3E}">
        <p14:creationId xmlns:p14="http://schemas.microsoft.com/office/powerpoint/2010/main" val="1846032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PV Cell Efficiency</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The maximum theoretical conversion-efficiency attainable in a single-junction silicon PV cell has been calculated to be about 30%, if full advantage is taken of ‘light trapping’ techniques to ensure that as many of the photons as possible are usefully absorbed</a:t>
            </a:r>
          </a:p>
          <a:p>
            <a:r>
              <a:rPr lang="en-GB" dirty="0" smtClean="0"/>
              <a:t>However, multi-junction cells have also been designed in which each junction is tailored to absorb a particular portion of the incident spectrum</a:t>
            </a:r>
            <a:endParaRPr lang="en-GB" dirty="0"/>
          </a:p>
        </p:txBody>
      </p:sp>
    </p:spTree>
    <p:custDataLst>
      <p:tags r:id="rId1"/>
    </p:custDataLst>
    <p:extLst>
      <p:ext uri="{BB962C8B-B14F-4D97-AF65-F5344CB8AC3E}">
        <p14:creationId xmlns:p14="http://schemas.microsoft.com/office/powerpoint/2010/main" val="8393584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Maximising Cell Efficiency</a:t>
            </a:r>
          </a:p>
        </p:txBody>
      </p:sp>
      <p:sp>
        <p:nvSpPr>
          <p:cNvPr id="3" name="Content Placeholder 2"/>
          <p:cNvSpPr>
            <a:spLocks noGrp="1"/>
          </p:cNvSpPr>
          <p:nvPr>
            <p:ph idx="1"/>
          </p:nvPr>
        </p:nvSpPr>
        <p:spPr>
          <a:xfrm>
            <a:off x="457200" y="1600200"/>
            <a:ext cx="8229600" cy="4925144"/>
          </a:xfrm>
        </p:spPr>
        <p:txBody>
          <a:bodyPr/>
          <a:lstStyle/>
          <a:p>
            <a:r>
              <a:rPr lang="en-GB" dirty="0" smtClean="0"/>
              <a:t>Photovoltaic cells are limited in efficiency by many losses; some of these are avoidable but others are intrinsic to the system</a:t>
            </a:r>
          </a:p>
          <a:p>
            <a:r>
              <a:rPr lang="en-GB" dirty="0" smtClean="0"/>
              <a:t>Some limits are obvious and may be controlled independently, but others are complex and cannot be controlled without producing interrelated effects</a:t>
            </a:r>
          </a:p>
          <a:p>
            <a:r>
              <a:rPr lang="en-GB" dirty="0" smtClean="0"/>
              <a:t>For instance, increasing dopant concentration can have both advantages and harmful effects</a:t>
            </a:r>
            <a:endParaRPr lang="en-GB" dirty="0"/>
          </a:p>
        </p:txBody>
      </p:sp>
    </p:spTree>
    <p:custDataLst>
      <p:tags r:id="rId1"/>
    </p:custDataLst>
    <p:extLst>
      <p:ext uri="{BB962C8B-B14F-4D97-AF65-F5344CB8AC3E}">
        <p14:creationId xmlns:p14="http://schemas.microsoft.com/office/powerpoint/2010/main" val="15272671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Maximising Cell Efficiency</a:t>
            </a:r>
          </a:p>
        </p:txBody>
      </p:sp>
      <p:sp>
        <p:nvSpPr>
          <p:cNvPr id="3" name="Content Placeholder 2"/>
          <p:cNvSpPr>
            <a:spLocks noGrp="1"/>
          </p:cNvSpPr>
          <p:nvPr>
            <p:ph idx="1"/>
          </p:nvPr>
        </p:nvSpPr>
        <p:spPr>
          <a:xfrm>
            <a:off x="457200" y="1600200"/>
            <a:ext cx="8229600" cy="4925144"/>
          </a:xfrm>
        </p:spPr>
        <p:txBody>
          <a:bodyPr>
            <a:normAutofit fontScale="92500" lnSpcReduction="10000"/>
          </a:bodyPr>
          <a:lstStyle/>
          <a:p>
            <a:r>
              <a:rPr lang="en-GB" dirty="0" smtClean="0"/>
              <a:t>The most significant in efficiencies are the intrinsic mismatch of the solar spectrum to the single-layer band gap</a:t>
            </a:r>
          </a:p>
          <a:p>
            <a:r>
              <a:rPr lang="en-GB" dirty="0" smtClean="0"/>
              <a:t>One strategy to reduce these inefficiencies is to have multilayer devices with layers matched to different regions of the solar spectrum</a:t>
            </a:r>
          </a:p>
          <a:p>
            <a:r>
              <a:rPr lang="en-GB" dirty="0" smtClean="0"/>
              <a:t>Such improvements of efficiency usually allow the cell to be thin, to 2</a:t>
            </a:r>
            <a:r>
              <a:rPr lang="el-GR" dirty="0" smtClean="0"/>
              <a:t>μ</a:t>
            </a:r>
            <a:r>
              <a:rPr lang="en-GB" dirty="0" smtClean="0"/>
              <a:t>m thick rather than 200</a:t>
            </a:r>
            <a:r>
              <a:rPr lang="el-GR" dirty="0" smtClean="0"/>
              <a:t>μ</a:t>
            </a:r>
            <a:r>
              <a:rPr lang="en-GB" dirty="0" smtClean="0"/>
              <a:t>m, so reducing the amount of expensive material, and thus the cost of the cell and its output power</a:t>
            </a:r>
            <a:endParaRPr lang="en-GB" dirty="0"/>
          </a:p>
        </p:txBody>
      </p:sp>
    </p:spTree>
    <p:custDataLst>
      <p:tags r:id="rId1"/>
    </p:custDataLst>
    <p:extLst>
      <p:ext uri="{BB962C8B-B14F-4D97-AF65-F5344CB8AC3E}">
        <p14:creationId xmlns:p14="http://schemas.microsoft.com/office/powerpoint/2010/main" val="13376803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Maximising Cell Efficiency</a:t>
            </a:r>
            <a:endParaRPr lang="en-GB" dirty="0"/>
          </a:p>
        </p:txBody>
      </p:sp>
      <p:sp>
        <p:nvSpPr>
          <p:cNvPr id="3" name="Content Placeholder 2"/>
          <p:cNvSpPr>
            <a:spLocks noGrp="1"/>
          </p:cNvSpPr>
          <p:nvPr>
            <p:ph idx="1"/>
          </p:nvPr>
        </p:nvSpPr>
        <p:spPr/>
        <p:txBody>
          <a:bodyPr>
            <a:normAutofit lnSpcReduction="10000"/>
          </a:bodyPr>
          <a:lstStyle/>
          <a:p>
            <a:r>
              <a:rPr lang="en-GB" dirty="0" smtClean="0"/>
              <a:t>In general, greater cell efficiency allows arrays of a given total power to have smaller area with less encapsulation, transportation and installation cost; thus increased efficiency is a major, but not at great cost</a:t>
            </a:r>
          </a:p>
          <a:p>
            <a:r>
              <a:rPr lang="en-GB" dirty="0" smtClean="0"/>
              <a:t>In practice, the dominant factor providing lower cost products is increased and automated manufacturing capacity, driven by a strong and increasing demand</a:t>
            </a:r>
            <a:endParaRPr lang="en-GB" dirty="0"/>
          </a:p>
        </p:txBody>
      </p:sp>
    </p:spTree>
    <p:custDataLst>
      <p:tags r:id="rId1"/>
    </p:custDataLst>
    <p:extLst>
      <p:ext uri="{BB962C8B-B14F-4D97-AF65-F5344CB8AC3E}">
        <p14:creationId xmlns:p14="http://schemas.microsoft.com/office/powerpoint/2010/main" val="17040700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Optical Losses, top and rear Surfaces</a:t>
            </a:r>
            <a:endParaRPr lang="en-GB" dirty="0"/>
          </a:p>
        </p:txBody>
      </p:sp>
      <p:sp>
        <p:nvSpPr>
          <p:cNvPr id="3" name="Content Placeholder 2"/>
          <p:cNvSpPr>
            <a:spLocks noGrp="1"/>
          </p:cNvSpPr>
          <p:nvPr>
            <p:ph idx="1"/>
          </p:nvPr>
        </p:nvSpPr>
        <p:spPr/>
        <p:txBody>
          <a:bodyPr/>
          <a:lstStyle/>
          <a:p>
            <a:r>
              <a:rPr lang="en-GB" dirty="0" smtClean="0"/>
              <a:t>Without special precautions, the top-surface reflectance from semiconductors is large, at about 40% of the incident solar radiation</a:t>
            </a:r>
          </a:p>
          <a:p>
            <a:r>
              <a:rPr lang="en-GB" dirty="0" smtClean="0"/>
              <a:t>Fortunately this may be dramatically reduced by thin film surface treatment, with the thickness of the film controlled to produce constructive interference of the reflected beams</a:t>
            </a:r>
            <a:endParaRPr lang="en-GB" dirty="0"/>
          </a:p>
        </p:txBody>
      </p:sp>
    </p:spTree>
    <p:custDataLst>
      <p:tags r:id="rId1"/>
    </p:custDataLst>
    <p:extLst>
      <p:ext uri="{BB962C8B-B14F-4D97-AF65-F5344CB8AC3E}">
        <p14:creationId xmlns:p14="http://schemas.microsoft.com/office/powerpoint/2010/main" val="36909628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Optical Losses, top and rear Surfaces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smtClean="0"/>
                  <a:t>For intensity of reflection, consider three materials (air, cover, semiconductor) of refractive Index </a:t>
                </a:r>
                <a14:m>
                  <m:oMath xmlns:m="http://schemas.openxmlformats.org/officeDocument/2006/math">
                    <m:sSub>
                      <m:sSubPr>
                        <m:ctrlPr>
                          <a:rPr lang="en-GB" i="1" smtClean="0">
                            <a:latin typeface="Cambria Math"/>
                          </a:rPr>
                        </m:ctrlPr>
                      </m:sSubPr>
                      <m:e>
                        <m:r>
                          <a:rPr lang="en-GB" b="0" i="1" smtClean="0">
                            <a:latin typeface="Cambria Math"/>
                          </a:rPr>
                          <m:t>𝑛</m:t>
                        </m:r>
                      </m:e>
                      <m:sub>
                        <m:r>
                          <a:rPr lang="en-GB" b="0" i="1" smtClean="0">
                            <a:latin typeface="Cambria Math"/>
                          </a:rPr>
                          <m:t>0</m:t>
                        </m:r>
                      </m:sub>
                    </m:sSub>
                  </m:oMath>
                </a14:m>
                <a:r>
                  <a:rPr lang="en-GB" dirty="0" smtClean="0"/>
                  <a:t>, </a:t>
                </a:r>
                <a14:m>
                  <m:oMath xmlns:m="http://schemas.openxmlformats.org/officeDocument/2006/math">
                    <m:sSub>
                      <m:sSubPr>
                        <m:ctrlPr>
                          <a:rPr lang="en-GB" i="1" dirty="0" smtClean="0">
                            <a:latin typeface="Cambria Math"/>
                          </a:rPr>
                        </m:ctrlPr>
                      </m:sSubPr>
                      <m:e>
                        <m:r>
                          <a:rPr lang="en-GB" b="0" i="1" dirty="0" smtClean="0">
                            <a:latin typeface="Cambria Math"/>
                          </a:rPr>
                          <m:t>𝑛</m:t>
                        </m:r>
                      </m:e>
                      <m:sub>
                        <m:r>
                          <a:rPr lang="en-GB" b="0" i="1" dirty="0" smtClean="0">
                            <a:latin typeface="Cambria Math"/>
                          </a:rPr>
                          <m:t>1</m:t>
                        </m:r>
                      </m:sub>
                    </m:sSub>
                  </m:oMath>
                </a14:m>
                <a:r>
                  <a:rPr lang="en-GB" dirty="0" smtClean="0"/>
                  <a:t>and </a:t>
                </a:r>
                <a14:m>
                  <m:oMath xmlns:m="http://schemas.openxmlformats.org/officeDocument/2006/math">
                    <m:sSub>
                      <m:sSubPr>
                        <m:ctrlPr>
                          <a:rPr lang="en-GB" i="1" smtClean="0">
                            <a:latin typeface="Cambria Math"/>
                          </a:rPr>
                        </m:ctrlPr>
                      </m:sSubPr>
                      <m:e>
                        <m:r>
                          <a:rPr lang="en-GB" b="0" i="1" smtClean="0">
                            <a:latin typeface="Cambria Math"/>
                          </a:rPr>
                          <m:t>𝑛</m:t>
                        </m:r>
                      </m:e>
                      <m:sub>
                        <m:r>
                          <a:rPr lang="en-GB" b="0" i="1" smtClean="0">
                            <a:latin typeface="Cambria Math"/>
                          </a:rPr>
                          <m:t>2</m:t>
                        </m:r>
                      </m:sub>
                    </m:sSub>
                  </m:oMath>
                </a14:m>
                <a:endParaRPr lang="en-GB" dirty="0" smtClean="0"/>
              </a:p>
              <a:p>
                <a:r>
                  <a:rPr lang="en-GB" dirty="0" smtClean="0"/>
                  <a:t>For dielectric electrically insulating materials, the reflectance at the air/cover interface, the first is:</a:t>
                </a:r>
                <a:endParaRPr lang="en-GB" dirty="0"/>
              </a:p>
              <a:p>
                <a:pPr marL="0" indent="0">
                  <a:buNone/>
                </a:pPr>
                <a:r>
                  <a:rPr lang="en-GB" dirty="0"/>
                  <a:t>	</a:t>
                </a:r>
                <a:r>
                  <a:rPr lang="en-GB" dirty="0" err="1" smtClean="0"/>
                  <a:t>P</a:t>
                </a:r>
                <a:r>
                  <a:rPr lang="en-GB" baseline="-25000" dirty="0" err="1" smtClean="0"/>
                  <a:t>refl</a:t>
                </a:r>
                <a:r>
                  <a:rPr lang="en-GB" dirty="0" smtClean="0"/>
                  <a:t> = </a:t>
                </a:r>
                <a14:m>
                  <m:oMath xmlns:m="http://schemas.openxmlformats.org/officeDocument/2006/math">
                    <m:f>
                      <m:fPr>
                        <m:ctrlPr>
                          <a:rPr lang="en-GB" i="1" smtClean="0">
                            <a:latin typeface="Cambria Math"/>
                          </a:rPr>
                        </m:ctrlPr>
                      </m:fPr>
                      <m:num>
                        <m:sSub>
                          <m:sSubPr>
                            <m:ctrlPr>
                              <a:rPr lang="en-GB" i="1" smtClean="0">
                                <a:latin typeface="Cambria Math"/>
                              </a:rPr>
                            </m:ctrlPr>
                          </m:sSubPr>
                          <m:e>
                            <m:r>
                              <a:rPr lang="en-GB" b="0" i="1" smtClean="0">
                                <a:latin typeface="Cambria Math"/>
                              </a:rPr>
                              <m:t>(</m:t>
                            </m:r>
                            <m:r>
                              <a:rPr lang="en-GB" b="0" i="1" smtClean="0">
                                <a:latin typeface="Cambria Math"/>
                              </a:rPr>
                              <m:t>𝑛</m:t>
                            </m:r>
                          </m:e>
                          <m:sub>
                            <m:r>
                              <a:rPr lang="en-GB" b="0" i="1" smtClean="0">
                                <a:latin typeface="Cambria Math"/>
                              </a:rPr>
                              <m:t>𝑜</m:t>
                            </m:r>
                          </m:sub>
                        </m:sSub>
                        <m:r>
                          <a:rPr lang="en-GB" b="0" i="1" smtClean="0">
                            <a:latin typeface="Cambria Math"/>
                          </a:rPr>
                          <m:t> −  </m:t>
                        </m:r>
                        <m:sSub>
                          <m:sSubPr>
                            <m:ctrlPr>
                              <a:rPr lang="en-GB" b="0" i="1" smtClean="0">
                                <a:latin typeface="Cambria Math"/>
                              </a:rPr>
                            </m:ctrlPr>
                          </m:sSubPr>
                          <m:e>
                            <m:r>
                              <a:rPr lang="en-GB" b="0" i="1" smtClean="0">
                                <a:latin typeface="Cambria Math"/>
                              </a:rPr>
                              <m:t>𝑛</m:t>
                            </m:r>
                          </m:e>
                          <m:sub>
                            <m:r>
                              <a:rPr lang="en-GB" b="0" i="1" smtClean="0">
                                <a:latin typeface="Cambria Math"/>
                              </a:rPr>
                              <m:t>1</m:t>
                            </m:r>
                          </m:sub>
                        </m:sSub>
                        <m:r>
                          <a:rPr lang="en-GB" b="0" i="1" smtClean="0">
                            <a:latin typeface="Cambria Math"/>
                          </a:rPr>
                          <m:t>)</m:t>
                        </m:r>
                        <m:r>
                          <a:rPr lang="en-GB" b="0" i="1" baseline="30000" smtClean="0">
                            <a:latin typeface="Cambria Math"/>
                          </a:rPr>
                          <m:t>2</m:t>
                        </m:r>
                        <m:r>
                          <a:rPr lang="en-GB" b="0" i="1" smtClean="0">
                            <a:latin typeface="Cambria Math"/>
                          </a:rPr>
                          <m:t> </m:t>
                        </m:r>
                      </m:num>
                      <m:den>
                        <m:sSub>
                          <m:sSubPr>
                            <m:ctrlPr>
                              <a:rPr lang="en-GB" i="1" smtClean="0">
                                <a:latin typeface="Cambria Math"/>
                              </a:rPr>
                            </m:ctrlPr>
                          </m:sSubPr>
                          <m:e>
                            <m:r>
                              <a:rPr lang="en-GB" b="0" i="1" smtClean="0">
                                <a:latin typeface="Cambria Math"/>
                              </a:rPr>
                              <m:t>(</m:t>
                            </m:r>
                            <m:r>
                              <a:rPr lang="en-GB" b="0" i="1" smtClean="0">
                                <a:latin typeface="Cambria Math"/>
                              </a:rPr>
                              <m:t>𝑛</m:t>
                            </m:r>
                          </m:e>
                          <m:sub>
                            <m:r>
                              <a:rPr lang="en-GB" b="0" i="1" smtClean="0">
                                <a:latin typeface="Cambria Math"/>
                              </a:rPr>
                              <m:t>𝑜</m:t>
                            </m:r>
                          </m:sub>
                        </m:sSub>
                        <m:r>
                          <a:rPr lang="en-GB" b="0" i="1" smtClean="0">
                            <a:latin typeface="Cambria Math"/>
                          </a:rPr>
                          <m:t>+ </m:t>
                        </m:r>
                        <m:sSub>
                          <m:sSubPr>
                            <m:ctrlPr>
                              <a:rPr lang="en-GB" b="0" i="1" smtClean="0">
                                <a:latin typeface="Cambria Math"/>
                              </a:rPr>
                            </m:ctrlPr>
                          </m:sSubPr>
                          <m:e>
                            <m:r>
                              <a:rPr lang="en-GB" b="0" i="1" smtClean="0">
                                <a:latin typeface="Cambria Math"/>
                              </a:rPr>
                              <m:t>𝑛</m:t>
                            </m:r>
                          </m:e>
                          <m:sub>
                            <m:r>
                              <a:rPr lang="en-GB" b="0" i="1" smtClean="0">
                                <a:latin typeface="Cambria Math"/>
                              </a:rPr>
                              <m:t>1</m:t>
                            </m:r>
                          </m:sub>
                        </m:sSub>
                        <m:r>
                          <a:rPr lang="en-GB" b="0" i="1" smtClean="0">
                            <a:latin typeface="Cambria Math"/>
                          </a:rPr>
                          <m:t>) </m:t>
                        </m:r>
                        <m:r>
                          <a:rPr lang="en-GB" b="0" i="1" baseline="30000" smtClean="0">
                            <a:latin typeface="Cambria Math"/>
                          </a:rPr>
                          <m:t>2</m:t>
                        </m:r>
                      </m:den>
                    </m:f>
                  </m:oMath>
                </a14:m>
                <a:endParaRPr lang="en-GB" dirty="0" smtClean="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3"/>
                <a:stretch>
                  <a:fillRect l="-1630" t="-1752"/>
                </a:stretch>
              </a:blipFill>
            </p:spPr>
            <p:txBody>
              <a:bodyPr/>
              <a:lstStyle/>
              <a:p>
                <a:r>
                  <a:rPr lang="en-GB">
                    <a:noFill/>
                  </a:rPr>
                  <a:t> </a:t>
                </a:r>
              </a:p>
            </p:txBody>
          </p:sp>
        </mc:Fallback>
      </mc:AlternateContent>
    </p:spTree>
    <p:custDataLst>
      <p:tags r:id="rId1"/>
    </p:custDataLst>
    <p:extLst>
      <p:ext uri="{BB962C8B-B14F-4D97-AF65-F5344CB8AC3E}">
        <p14:creationId xmlns:p14="http://schemas.microsoft.com/office/powerpoint/2010/main" val="1512825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Antireflection Thin Film</a:t>
            </a:r>
            <a:endParaRPr lang="en-GB"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204912" y="1600994"/>
            <a:ext cx="6734175" cy="452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908758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Optical Losses, top and rear</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smtClean="0"/>
                  <a:t>For example, with no interference for air </a:t>
                </a:r>
              </a:p>
              <a:p>
                <a:pPr marL="0" indent="0">
                  <a:buNone/>
                </a:pPr>
                <a:r>
                  <a:rPr lang="en-GB" dirty="0" smtClean="0"/>
                  <a:t>    (</a:t>
                </a:r>
                <a14:m>
                  <m:oMath xmlns:m="http://schemas.openxmlformats.org/officeDocument/2006/math">
                    <m:sSub>
                      <m:sSubPr>
                        <m:ctrlPr>
                          <a:rPr lang="en-GB" i="1" smtClean="0">
                            <a:latin typeface="Cambria Math"/>
                          </a:rPr>
                        </m:ctrlPr>
                      </m:sSubPr>
                      <m:e>
                        <m:r>
                          <a:rPr lang="en-GB" b="0" i="1" smtClean="0">
                            <a:latin typeface="Cambria Math"/>
                          </a:rPr>
                          <m:t>𝑛</m:t>
                        </m:r>
                      </m:e>
                      <m:sub>
                        <m:r>
                          <a:rPr lang="en-GB" b="0" i="1" smtClean="0">
                            <a:latin typeface="Cambria Math"/>
                          </a:rPr>
                          <m:t>𝑜</m:t>
                        </m:r>
                      </m:sub>
                    </m:sSub>
                  </m:oMath>
                </a14:m>
                <a:r>
                  <a:rPr lang="en-GB" dirty="0" smtClean="0"/>
                  <a:t>= 1) to plastic (</a:t>
                </a:r>
                <a14:m>
                  <m:oMath xmlns:m="http://schemas.openxmlformats.org/officeDocument/2006/math">
                    <m:sSub>
                      <m:sSubPr>
                        <m:ctrlPr>
                          <a:rPr lang="en-GB" i="1" smtClean="0">
                            <a:latin typeface="Cambria Math"/>
                          </a:rPr>
                        </m:ctrlPr>
                      </m:sSubPr>
                      <m:e>
                        <m:r>
                          <a:rPr lang="en-GB" b="0" i="1" smtClean="0">
                            <a:latin typeface="Cambria Math"/>
                          </a:rPr>
                          <m:t>𝑛</m:t>
                        </m:r>
                      </m:e>
                      <m:sub>
                        <m:r>
                          <a:rPr lang="en-GB" b="0" i="1" smtClean="0">
                            <a:latin typeface="Cambria Math"/>
                          </a:rPr>
                          <m:t>1</m:t>
                        </m:r>
                      </m:sub>
                    </m:sSub>
                  </m:oMath>
                </a14:m>
                <a:r>
                  <a:rPr lang="en-GB" dirty="0" smtClean="0"/>
                  <a:t> = 1.6),</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3"/>
                <a:stretch>
                  <a:fillRect l="-1630" t="-1752"/>
                </a:stretch>
              </a:blipFill>
            </p:spPr>
            <p:txBody>
              <a:bodyPr/>
              <a:lstStyle/>
              <a:p>
                <a:r>
                  <a:rPr lang="en-GB">
                    <a:noFill/>
                  </a:rPr>
                  <a:t> </a:t>
                </a:r>
              </a:p>
            </p:txBody>
          </p:sp>
        </mc:Fallback>
      </mc:AlternateContent>
    </p:spTree>
    <p:custDataLst>
      <p:tags r:id="rId1"/>
    </p:custDataLst>
    <p:extLst>
      <p:ext uri="{BB962C8B-B14F-4D97-AF65-F5344CB8AC3E}">
        <p14:creationId xmlns:p14="http://schemas.microsoft.com/office/powerpoint/2010/main" val="19837801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Optical Losses, top and </a:t>
            </a:r>
            <a:r>
              <a:rPr lang="en-GB" dirty="0" smtClean="0"/>
              <a:t>rear surfaces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GB" b="1" u="sng" dirty="0" smtClean="0"/>
                  <a:t>Destructive interference</a:t>
                </a:r>
                <a:r>
                  <a:rPr lang="en-GB" dirty="0" smtClean="0"/>
                  <a:t> explains how a thin film reduces reflection if the main reflected components a and b are (</a:t>
                </a:r>
                <a:r>
                  <a:rPr lang="en-GB" dirty="0" err="1" smtClean="0"/>
                  <a:t>i</a:t>
                </a:r>
                <a:r>
                  <a:rPr lang="en-GB" dirty="0" smtClean="0"/>
                  <a:t>) of equal  intensity and (ii) differ in phase by </a:t>
                </a:r>
                <a:r>
                  <a:rPr lang="el-GR" dirty="0" smtClean="0"/>
                  <a:t>π</a:t>
                </a:r>
                <a:r>
                  <a:rPr lang="en-GB" dirty="0" smtClean="0"/>
                  <a:t> radians (</a:t>
                </a:r>
                <a:r>
                  <a:rPr lang="el-GR" dirty="0" smtClean="0"/>
                  <a:t>λ</a:t>
                </a:r>
                <a:r>
                  <a:rPr lang="en-GB" dirty="0" smtClean="0"/>
                  <a:t>/2 path difference)</a:t>
                </a:r>
              </a:p>
              <a:p>
                <a:r>
                  <a:rPr lang="en-GB" dirty="0" smtClean="0"/>
                  <a:t>For the reflectance at each surface to be equal, </a:t>
                </a:r>
                <a14:m>
                  <m:oMath xmlns:m="http://schemas.openxmlformats.org/officeDocument/2006/math">
                    <m:sSub>
                      <m:sSubPr>
                        <m:ctrlPr>
                          <a:rPr lang="en-GB" i="1" smtClean="0">
                            <a:latin typeface="Cambria Math"/>
                          </a:rPr>
                        </m:ctrlPr>
                      </m:sSubPr>
                      <m:e>
                        <m:r>
                          <a:rPr lang="en-GB" b="0" i="1" smtClean="0">
                            <a:latin typeface="Cambria Math"/>
                          </a:rPr>
                          <m:t>𝑛</m:t>
                        </m:r>
                      </m:e>
                      <m:sub>
                        <m:r>
                          <a:rPr lang="en-GB" b="0" i="1" smtClean="0">
                            <a:latin typeface="Cambria Math"/>
                          </a:rPr>
                          <m:t>1</m:t>
                        </m:r>
                      </m:sub>
                    </m:sSub>
                  </m:oMath>
                </a14:m>
                <a:r>
                  <a:rPr lang="en-GB" dirty="0" smtClean="0"/>
                  <a:t>= √(</a:t>
                </a:r>
                <a14:m>
                  <m:oMath xmlns:m="http://schemas.openxmlformats.org/officeDocument/2006/math">
                    <m:sSub>
                      <m:sSubPr>
                        <m:ctrlPr>
                          <a:rPr lang="en-GB" i="1" smtClean="0">
                            <a:latin typeface="Cambria Math"/>
                          </a:rPr>
                        </m:ctrlPr>
                      </m:sSubPr>
                      <m:e>
                        <m:r>
                          <a:rPr lang="en-GB" b="0" i="1" smtClean="0">
                            <a:latin typeface="Cambria Math"/>
                          </a:rPr>
                          <m:t>𝑛</m:t>
                        </m:r>
                      </m:e>
                      <m:sub>
                        <m:r>
                          <a:rPr lang="en-GB" b="0" i="1" smtClean="0">
                            <a:latin typeface="Cambria Math"/>
                          </a:rPr>
                          <m:t>0</m:t>
                        </m:r>
                      </m:sub>
                    </m:sSub>
                  </m:oMath>
                </a14:m>
                <a:r>
                  <a:rPr lang="en-GB" dirty="0" smtClean="0"/>
                  <a:t> </a:t>
                </a:r>
                <a14:m>
                  <m:oMath xmlns:m="http://schemas.openxmlformats.org/officeDocument/2006/math">
                    <m:sSub>
                      <m:sSubPr>
                        <m:ctrlPr>
                          <a:rPr lang="en-GB" i="1" dirty="0" smtClean="0">
                            <a:latin typeface="Cambria Math"/>
                          </a:rPr>
                        </m:ctrlPr>
                      </m:sSubPr>
                      <m:e>
                        <m:r>
                          <a:rPr lang="en-GB" b="0" i="1" dirty="0" smtClean="0">
                            <a:latin typeface="Cambria Math"/>
                          </a:rPr>
                          <m:t>𝑛</m:t>
                        </m:r>
                      </m:e>
                      <m:sub>
                        <m:r>
                          <a:rPr lang="en-GB" b="0" i="1" dirty="0" smtClean="0">
                            <a:latin typeface="Cambria Math"/>
                          </a:rPr>
                          <m:t>2</m:t>
                        </m:r>
                      </m:sub>
                    </m:sSub>
                  </m:oMath>
                </a14:m>
                <a:r>
                  <a:rPr lang="en-GB" dirty="0" smtClean="0"/>
                  <a:t>), and for the interference the film thickness should be t = </a:t>
                </a:r>
                <a:r>
                  <a:rPr lang="el-GR" dirty="0" smtClean="0"/>
                  <a:t>λ</a:t>
                </a:r>
                <a:r>
                  <a:rPr lang="en-GB" dirty="0" smtClean="0"/>
                  <a:t>/ (4</a:t>
                </a:r>
                <a14:m>
                  <m:oMath xmlns:m="http://schemas.openxmlformats.org/officeDocument/2006/math">
                    <m:sSub>
                      <m:sSubPr>
                        <m:ctrlPr>
                          <a:rPr lang="en-GB" i="1" smtClean="0">
                            <a:latin typeface="Cambria Math"/>
                          </a:rPr>
                        </m:ctrlPr>
                      </m:sSubPr>
                      <m:e>
                        <m:r>
                          <a:rPr lang="en-GB" b="0" i="1" smtClean="0">
                            <a:latin typeface="Cambria Math"/>
                          </a:rPr>
                          <m:t>𝑛</m:t>
                        </m:r>
                      </m:e>
                      <m:sub>
                        <m:r>
                          <a:rPr lang="en-GB" b="0" i="1" smtClean="0">
                            <a:latin typeface="Cambria Math"/>
                          </a:rPr>
                          <m:t>1</m:t>
                        </m:r>
                      </m:sub>
                    </m:sSub>
                  </m:oMath>
                </a14:m>
                <a:r>
                  <a:rPr lang="en-GB" dirty="0" smtClean="0"/>
                  <a:t>)</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3"/>
                <a:stretch>
                  <a:fillRect l="-1630" t="-1752" r="-222"/>
                </a:stretch>
              </a:blipFill>
            </p:spPr>
            <p:txBody>
              <a:bodyPr/>
              <a:lstStyle/>
              <a:p>
                <a:r>
                  <a:rPr lang="en-GB">
                    <a:noFill/>
                  </a:rPr>
                  <a:t> </a:t>
                </a:r>
              </a:p>
            </p:txBody>
          </p:sp>
        </mc:Fallback>
      </mc:AlternateContent>
    </p:spTree>
    <p:custDataLst>
      <p:tags r:id="rId1"/>
    </p:custDataLst>
    <p:extLst>
      <p:ext uri="{BB962C8B-B14F-4D97-AF65-F5344CB8AC3E}">
        <p14:creationId xmlns:p14="http://schemas.microsoft.com/office/powerpoint/2010/main" val="10627831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Optical Losses, top and rear surfaces</a:t>
            </a:r>
          </a:p>
        </p:txBody>
      </p:sp>
      <p:sp>
        <p:nvSpPr>
          <p:cNvPr id="3" name="Content Placeholder 2"/>
          <p:cNvSpPr>
            <a:spLocks noGrp="1"/>
          </p:cNvSpPr>
          <p:nvPr>
            <p:ph idx="1"/>
          </p:nvPr>
        </p:nvSpPr>
        <p:spPr/>
        <p:txBody>
          <a:bodyPr/>
          <a:lstStyle/>
          <a:p>
            <a:pPr marL="0" indent="0">
              <a:buNone/>
            </a:pPr>
            <a:r>
              <a:rPr lang="en-GB" b="1" u="sng" dirty="0" smtClean="0"/>
              <a:t>Destructive Interference</a:t>
            </a:r>
          </a:p>
          <a:p>
            <a:r>
              <a:rPr lang="en-GB" dirty="0" smtClean="0"/>
              <a:t>There is only one wavelength for which condition is met exactly; however, over the solar spectrum broadband reflectance is considerable with a thin film covering of n</a:t>
            </a:r>
            <a:r>
              <a:rPr lang="en-GB" baseline="-25000" dirty="0" smtClean="0"/>
              <a:t>1</a:t>
            </a:r>
            <a:r>
              <a:rPr lang="en-GB" dirty="0" smtClean="0"/>
              <a:t> = 1.9, thickness t = 0.08</a:t>
            </a:r>
            <a:r>
              <a:rPr lang="el-GR" dirty="0" smtClean="0"/>
              <a:t>μ</a:t>
            </a:r>
            <a:r>
              <a:rPr lang="en-GB" dirty="0" smtClean="0"/>
              <a:t>m, for which the broadband reflectance of the ‘sandwich’ is reduced to ≈ 6%</a:t>
            </a:r>
            <a:endParaRPr lang="en-GB" dirty="0"/>
          </a:p>
        </p:txBody>
      </p:sp>
    </p:spTree>
    <p:custDataLst>
      <p:tags r:id="rId1"/>
    </p:custDataLst>
    <p:extLst>
      <p:ext uri="{BB962C8B-B14F-4D97-AF65-F5344CB8AC3E}">
        <p14:creationId xmlns:p14="http://schemas.microsoft.com/office/powerpoint/2010/main" val="33160550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Optical Losses, top and rear surfaces</a:t>
            </a:r>
          </a:p>
        </p:txBody>
      </p:sp>
      <p:sp>
        <p:nvSpPr>
          <p:cNvPr id="3" name="Content Placeholder 2"/>
          <p:cNvSpPr>
            <a:spLocks noGrp="1"/>
          </p:cNvSpPr>
          <p:nvPr>
            <p:ph idx="1"/>
          </p:nvPr>
        </p:nvSpPr>
        <p:spPr/>
        <p:txBody>
          <a:bodyPr/>
          <a:lstStyle/>
          <a:p>
            <a:pPr marL="0" indent="0">
              <a:buNone/>
            </a:pPr>
            <a:r>
              <a:rPr lang="en-GB" b="1" u="sng" dirty="0" smtClean="0"/>
              <a:t>Texturing</a:t>
            </a:r>
            <a:endParaRPr lang="en-GB" dirty="0" smtClean="0"/>
          </a:p>
          <a:p>
            <a:r>
              <a:rPr lang="en-GB" dirty="0" smtClean="0"/>
              <a:t>Another method to reduce top surface reflection losses uses geometrics configurations, that reflect the beam for a second opportunity of absorption</a:t>
            </a:r>
            <a:endParaRPr lang="en-GB" dirty="0"/>
          </a:p>
        </p:txBody>
      </p:sp>
    </p:spTree>
    <p:custDataLst>
      <p:tags r:id="rId1"/>
    </p:custDataLst>
    <p:extLst>
      <p:ext uri="{BB962C8B-B14F-4D97-AF65-F5344CB8AC3E}">
        <p14:creationId xmlns:p14="http://schemas.microsoft.com/office/powerpoint/2010/main" val="7889514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Texture </a:t>
            </a:r>
            <a:r>
              <a:rPr lang="en-GB" dirty="0"/>
              <a:t>S</a:t>
            </a:r>
            <a:r>
              <a:rPr lang="en-GB" dirty="0" smtClean="0"/>
              <a:t>urface </a:t>
            </a:r>
            <a:r>
              <a:rPr lang="en-GB" dirty="0"/>
              <a:t>E</a:t>
            </a:r>
            <a:r>
              <a:rPr lang="en-GB" dirty="0" smtClean="0"/>
              <a:t>xample</a:t>
            </a:r>
            <a:endParaRPr lang="en-GB" dirty="0"/>
          </a:p>
        </p:txBody>
      </p:sp>
      <p:pic>
        <p:nvPicPr>
          <p:cNvPr id="3074" name="Picture 2"/>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539552" y="1412777"/>
            <a:ext cx="8064896" cy="47525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1979712" y="1628800"/>
            <a:ext cx="648072" cy="369332"/>
          </a:xfrm>
          <a:prstGeom prst="rect">
            <a:avLst/>
          </a:prstGeom>
          <a:noFill/>
        </p:spPr>
        <p:txBody>
          <a:bodyPr wrap="square" rtlCol="0">
            <a:spAutoFit/>
          </a:bodyPr>
          <a:lstStyle/>
          <a:p>
            <a:r>
              <a:rPr lang="en-GB" dirty="0" smtClean="0"/>
              <a:t>(a)</a:t>
            </a:r>
            <a:endParaRPr lang="en-GB" dirty="0"/>
          </a:p>
        </p:txBody>
      </p:sp>
      <p:sp>
        <p:nvSpPr>
          <p:cNvPr id="4" name="TextBox 3"/>
          <p:cNvSpPr txBox="1"/>
          <p:nvPr/>
        </p:nvSpPr>
        <p:spPr>
          <a:xfrm>
            <a:off x="6228184" y="1700808"/>
            <a:ext cx="447558" cy="369332"/>
          </a:xfrm>
          <a:prstGeom prst="rect">
            <a:avLst/>
          </a:prstGeom>
          <a:noFill/>
        </p:spPr>
        <p:txBody>
          <a:bodyPr wrap="none" rtlCol="0">
            <a:spAutoFit/>
          </a:bodyPr>
          <a:lstStyle/>
          <a:p>
            <a:r>
              <a:rPr lang="en-GB" dirty="0" smtClean="0"/>
              <a:t>(b)</a:t>
            </a:r>
            <a:endParaRPr lang="en-GB" dirty="0"/>
          </a:p>
        </p:txBody>
      </p:sp>
    </p:spTree>
    <p:custDataLst>
      <p:tags r:id="rId1"/>
    </p:custDataLst>
    <p:extLst>
      <p:ext uri="{BB962C8B-B14F-4D97-AF65-F5344CB8AC3E}">
        <p14:creationId xmlns:p14="http://schemas.microsoft.com/office/powerpoint/2010/main" val="7016948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GB" dirty="0" smtClean="0"/>
              <a:t>Photon Energy Less Than Band Gap</a:t>
            </a:r>
            <a:endParaRPr lang="en-GB" dirty="0"/>
          </a:p>
        </p:txBody>
      </p:sp>
      <p:sp>
        <p:nvSpPr>
          <p:cNvPr id="3" name="Content Placeholder 2"/>
          <p:cNvSpPr>
            <a:spLocks noGrp="1"/>
          </p:cNvSpPr>
          <p:nvPr>
            <p:ph idx="1"/>
          </p:nvPr>
        </p:nvSpPr>
        <p:spPr>
          <a:xfrm>
            <a:off x="457200" y="1124744"/>
            <a:ext cx="8229600" cy="5544616"/>
          </a:xfrm>
        </p:spPr>
        <p:txBody>
          <a:bodyPr>
            <a:normAutofit fontScale="92500" lnSpcReduction="10000"/>
          </a:bodyPr>
          <a:lstStyle/>
          <a:p>
            <a:r>
              <a:rPr lang="en-GB" dirty="0" smtClean="0"/>
              <a:t>If these longer wavelength photons are absorbed in the device heating occurs with a temperature rise that reduces power production from the active, shorter wavelength photons</a:t>
            </a:r>
          </a:p>
          <a:p>
            <a:r>
              <a:rPr lang="en-GB" dirty="0" smtClean="0"/>
              <a:t>Strategies to overcome this inefficiency include: (1) removing the long wavelength photons of the incident beam by filters; (2) using the heat in a combined solar heat and PV power system; and (3) photochemical ‘up-conversion’ whereby groups of several longer wavelength photons combine in a photochemical substrate to emit a shorter wavelength active photon</a:t>
            </a:r>
            <a:endParaRPr lang="en-GB" dirty="0"/>
          </a:p>
        </p:txBody>
      </p:sp>
    </p:spTree>
    <p:custDataLst>
      <p:tags r:id="rId1"/>
    </p:custDataLst>
    <p:extLst>
      <p:ext uri="{BB962C8B-B14F-4D97-AF65-F5344CB8AC3E}">
        <p14:creationId xmlns:p14="http://schemas.microsoft.com/office/powerpoint/2010/main" val="32932872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Rear Surface Reflection and Light Trapping</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Photons that pass through the semiconductor layer without absorption can be reflected back from the rear surface for a second</a:t>
            </a:r>
          </a:p>
          <a:p>
            <a:r>
              <a:rPr lang="en-GB" dirty="0" smtClean="0"/>
              <a:t>This enables the semiconductor layer to be thinner and reduces material cost</a:t>
            </a:r>
          </a:p>
          <a:p>
            <a:r>
              <a:rPr lang="en-GB" dirty="0" smtClean="0"/>
              <a:t>If this rear reflectance is uneven then much of the reflected insolation becomes trapped by randomised internal reflection from the top surface</a:t>
            </a:r>
            <a:endParaRPr lang="en-GB" dirty="0"/>
          </a:p>
        </p:txBody>
      </p:sp>
    </p:spTree>
    <p:custDataLst>
      <p:tags r:id="rId1"/>
    </p:custDataLst>
    <p:extLst>
      <p:ext uri="{BB962C8B-B14F-4D97-AF65-F5344CB8AC3E}">
        <p14:creationId xmlns:p14="http://schemas.microsoft.com/office/powerpoint/2010/main" val="6505281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Solar Radiation Absorption</a:t>
            </a:r>
            <a:endParaRPr lang="en-GB" dirty="0"/>
          </a:p>
        </p:txBody>
      </p:sp>
      <p:pic>
        <p:nvPicPr>
          <p:cNvPr id="4098"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39552" y="1600200"/>
            <a:ext cx="8136904" cy="4853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40930735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Excess Photon Energy</a:t>
            </a:r>
            <a:endParaRPr lang="en-GB" dirty="0"/>
          </a:p>
        </p:txBody>
      </p:sp>
      <p:sp>
        <p:nvSpPr>
          <p:cNvPr id="3" name="Content Placeholder 2"/>
          <p:cNvSpPr>
            <a:spLocks noGrp="1"/>
          </p:cNvSpPr>
          <p:nvPr>
            <p:ph idx="1"/>
          </p:nvPr>
        </p:nvSpPr>
        <p:spPr/>
        <p:txBody>
          <a:bodyPr/>
          <a:lstStyle/>
          <a:p>
            <a:pPr marL="0" indent="0">
              <a:buNone/>
            </a:pPr>
            <a:r>
              <a:rPr lang="en-GB" dirty="0" smtClean="0"/>
              <a:t>Note the three regions in the chart</a:t>
            </a:r>
          </a:p>
          <a:p>
            <a:r>
              <a:rPr lang="en-GB" b="1" u="sng" dirty="0" smtClean="0"/>
              <a:t>Region A</a:t>
            </a:r>
            <a:r>
              <a:rPr lang="en-GB" dirty="0" smtClean="0"/>
              <a:t>: - photons have energy </a:t>
            </a:r>
            <a:r>
              <a:rPr lang="en-GB" dirty="0" err="1" smtClean="0"/>
              <a:t>hv</a:t>
            </a:r>
            <a:r>
              <a:rPr lang="en-GB" dirty="0" smtClean="0"/>
              <a:t> less than band gap </a:t>
            </a:r>
            <a:r>
              <a:rPr lang="en-GB" dirty="0" err="1" smtClean="0"/>
              <a:t>E</a:t>
            </a:r>
            <a:r>
              <a:rPr lang="en-GB" baseline="-25000" dirty="0" err="1" smtClean="0"/>
              <a:t>g</a:t>
            </a:r>
            <a:r>
              <a:rPr lang="en-GB" dirty="0" smtClean="0"/>
              <a:t> and are not absorbed</a:t>
            </a:r>
            <a:endParaRPr lang="en-GB" b="1" u="sng" dirty="0" smtClean="0"/>
          </a:p>
          <a:p>
            <a:r>
              <a:rPr lang="en-GB" b="1" u="sng" dirty="0" smtClean="0"/>
              <a:t>Region B</a:t>
            </a:r>
            <a:r>
              <a:rPr lang="en-GB" dirty="0" smtClean="0"/>
              <a:t>: - represents the proportion of light that is converted to electricity</a:t>
            </a:r>
            <a:endParaRPr lang="en-GB" b="1" u="sng" dirty="0" smtClean="0"/>
          </a:p>
          <a:p>
            <a:r>
              <a:rPr lang="en-GB" b="1" u="sng" dirty="0" smtClean="0"/>
              <a:t>Region C</a:t>
            </a:r>
            <a:r>
              <a:rPr lang="en-GB" dirty="0" smtClean="0"/>
              <a:t>: - represents the proportion of spectral irradiance that is dissipated as heat within the material because </a:t>
            </a:r>
            <a:r>
              <a:rPr lang="en-GB" dirty="0" err="1" smtClean="0"/>
              <a:t>hv</a:t>
            </a:r>
            <a:r>
              <a:rPr lang="en-GB" dirty="0" smtClean="0"/>
              <a:t> &gt; </a:t>
            </a:r>
            <a:r>
              <a:rPr lang="en-GB" dirty="0" err="1" smtClean="0"/>
              <a:t>E</a:t>
            </a:r>
            <a:r>
              <a:rPr lang="en-GB" baseline="-25000" dirty="0" err="1" smtClean="0"/>
              <a:t>g</a:t>
            </a:r>
            <a:endParaRPr lang="en-GB" b="1" u="sng" baseline="-25000" dirty="0"/>
          </a:p>
        </p:txBody>
      </p:sp>
    </p:spTree>
    <p:custDataLst>
      <p:tags r:id="rId1"/>
    </p:custDataLst>
    <p:extLst>
      <p:ext uri="{BB962C8B-B14F-4D97-AF65-F5344CB8AC3E}">
        <p14:creationId xmlns:p14="http://schemas.microsoft.com/office/powerpoint/2010/main" val="28639835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Excess Photon Energy</a:t>
            </a:r>
          </a:p>
        </p:txBody>
      </p:sp>
      <p:sp>
        <p:nvSpPr>
          <p:cNvPr id="3" name="Content Placeholder 2"/>
          <p:cNvSpPr>
            <a:spLocks noGrp="1"/>
          </p:cNvSpPr>
          <p:nvPr>
            <p:ph idx="1"/>
          </p:nvPr>
        </p:nvSpPr>
        <p:spPr/>
        <p:txBody>
          <a:bodyPr/>
          <a:lstStyle/>
          <a:p>
            <a:r>
              <a:rPr lang="en-GB" dirty="0" smtClean="0"/>
              <a:t>Only the energy in region B is potentially available for photovoltaic power in a single junction solar cell</a:t>
            </a:r>
          </a:p>
          <a:p>
            <a:r>
              <a:rPr lang="en-GB" dirty="0" smtClean="0"/>
              <a:t>The maximum proportion of total energy (B/(A + B + C), where A, B, C are the areas of regions A, B, C is about 47% for Si, but the exact a mount varies slightly with spectral distribution</a:t>
            </a:r>
            <a:endParaRPr lang="en-GB" dirty="0"/>
          </a:p>
        </p:txBody>
      </p:sp>
    </p:spTree>
    <p:custDataLst>
      <p:tags r:id="rId1"/>
    </p:custDataLst>
    <p:extLst>
      <p:ext uri="{BB962C8B-B14F-4D97-AF65-F5344CB8AC3E}">
        <p14:creationId xmlns:p14="http://schemas.microsoft.com/office/powerpoint/2010/main" val="33352124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Excess Photon Energy</a:t>
            </a:r>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Not all of this energy can be generated as </a:t>
            </a:r>
            <a:r>
              <a:rPr lang="en-GB" b="1" dirty="0" smtClean="0"/>
              <a:t>useful power</a:t>
            </a:r>
            <a:r>
              <a:rPr lang="en-GB" dirty="0" smtClean="0"/>
              <a:t> due to the cell voltage V</a:t>
            </a:r>
            <a:r>
              <a:rPr lang="en-GB" baseline="-25000" dirty="0" smtClean="0"/>
              <a:t>B</a:t>
            </a:r>
            <a:r>
              <a:rPr lang="en-GB" dirty="0" smtClean="0"/>
              <a:t> being less than the band gap </a:t>
            </a:r>
            <a:r>
              <a:rPr lang="en-GB" dirty="0" err="1" smtClean="0"/>
              <a:t>Eg</a:t>
            </a:r>
            <a:r>
              <a:rPr lang="en-GB" dirty="0" smtClean="0"/>
              <a:t>; so the useful power at current I, is V</a:t>
            </a:r>
            <a:r>
              <a:rPr lang="en-GB" baseline="-25000" dirty="0" smtClean="0"/>
              <a:t>B</a:t>
            </a:r>
            <a:r>
              <a:rPr lang="en-GB" dirty="0" smtClean="0"/>
              <a:t>I, not </a:t>
            </a:r>
            <a:r>
              <a:rPr lang="en-GB" dirty="0" err="1" smtClean="0"/>
              <a:t>Eg</a:t>
            </a:r>
            <a:r>
              <a:rPr lang="en-GB" dirty="0" smtClean="0"/>
              <a:t> I</a:t>
            </a:r>
          </a:p>
          <a:p>
            <a:r>
              <a:rPr lang="en-GB" dirty="0" smtClean="0"/>
              <a:t>Therefore, in practice with V</a:t>
            </a:r>
            <a:r>
              <a:rPr lang="en-GB" baseline="-25000" dirty="0" smtClean="0"/>
              <a:t>B</a:t>
            </a:r>
            <a:r>
              <a:rPr lang="en-GB" dirty="0" smtClean="0"/>
              <a:t>/</a:t>
            </a:r>
            <a:r>
              <a:rPr lang="en-GB" dirty="0" err="1" smtClean="0"/>
              <a:t>Eg</a:t>
            </a:r>
            <a:r>
              <a:rPr lang="en-GB" dirty="0" smtClean="0"/>
              <a:t> ≈ 0.75, only a maximum of about 35% of the solar irradiance is potentially available for conversion to electrical power with single band photovoltaic cells- the so-called ‘Shockley- </a:t>
            </a:r>
            <a:r>
              <a:rPr lang="en-GB" dirty="0" err="1" smtClean="0"/>
              <a:t>Queissner</a:t>
            </a:r>
            <a:r>
              <a:rPr lang="en-GB" dirty="0" smtClean="0"/>
              <a:t>’ limit</a:t>
            </a:r>
            <a:endParaRPr lang="en-GB" dirty="0"/>
          </a:p>
        </p:txBody>
      </p:sp>
    </p:spTree>
    <p:custDataLst>
      <p:tags r:id="rId1"/>
    </p:custDataLst>
    <p:extLst>
      <p:ext uri="{BB962C8B-B14F-4D97-AF65-F5344CB8AC3E}">
        <p14:creationId xmlns:p14="http://schemas.microsoft.com/office/powerpoint/2010/main" val="17418958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Capture Efficiency</a:t>
            </a:r>
            <a:endParaRPr lang="en-GB" dirty="0"/>
          </a:p>
        </p:txBody>
      </p:sp>
      <p:sp>
        <p:nvSpPr>
          <p:cNvPr id="3" name="Content Placeholder 2"/>
          <p:cNvSpPr>
            <a:spLocks noGrp="1"/>
          </p:cNvSpPr>
          <p:nvPr>
            <p:ph idx="1"/>
          </p:nvPr>
        </p:nvSpPr>
        <p:spPr>
          <a:xfrm>
            <a:off x="457200" y="1600200"/>
            <a:ext cx="8229600" cy="4997152"/>
          </a:xfrm>
        </p:spPr>
        <p:txBody>
          <a:bodyPr>
            <a:normAutofit fontScale="92500"/>
          </a:bodyPr>
          <a:lstStyle/>
          <a:p>
            <a:r>
              <a:rPr lang="en-GB" dirty="0" smtClean="0"/>
              <a:t>Photons with energy quanta </a:t>
            </a:r>
            <a:r>
              <a:rPr lang="en-GB" dirty="0" err="1" smtClean="0"/>
              <a:t>hV</a:t>
            </a:r>
            <a:r>
              <a:rPr lang="en-GB" dirty="0" smtClean="0"/>
              <a:t> &gt; </a:t>
            </a:r>
            <a:r>
              <a:rPr lang="en-GB" dirty="0" err="1" smtClean="0"/>
              <a:t>Eg</a:t>
            </a:r>
            <a:r>
              <a:rPr lang="en-GB" dirty="0" smtClean="0"/>
              <a:t> should produce electron hole pairs, so creating the device current</a:t>
            </a:r>
          </a:p>
          <a:p>
            <a:r>
              <a:rPr lang="en-GB" dirty="0" smtClean="0"/>
              <a:t>The fraction of these ‘active’ photons producing electron-hole pairs is the capture efficiency which usually approaches 100% because either (</a:t>
            </a:r>
            <a:r>
              <a:rPr lang="en-GB" dirty="0" err="1" smtClean="0"/>
              <a:t>i</a:t>
            </a:r>
            <a:r>
              <a:rPr lang="en-GB" dirty="0" smtClean="0"/>
              <a:t>) the semiconductor thickness is sufficient for absorption with one pass, or (ii) reflecting layers at the rear of the cell return transmitted radiation for a second or more pass</a:t>
            </a:r>
            <a:endParaRPr lang="en-GB" dirty="0"/>
          </a:p>
        </p:txBody>
      </p:sp>
    </p:spTree>
    <p:custDataLst>
      <p:tags r:id="rId1"/>
    </p:custDataLst>
    <p:extLst>
      <p:ext uri="{BB962C8B-B14F-4D97-AF65-F5344CB8AC3E}">
        <p14:creationId xmlns:p14="http://schemas.microsoft.com/office/powerpoint/2010/main" val="15010591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Collection Efficiency</a:t>
            </a:r>
            <a:endParaRPr lang="en-GB" dirty="0"/>
          </a:p>
        </p:txBody>
      </p:sp>
      <p:sp>
        <p:nvSpPr>
          <p:cNvPr id="3" name="Content Placeholder 2"/>
          <p:cNvSpPr>
            <a:spLocks noGrp="1"/>
          </p:cNvSpPr>
          <p:nvPr>
            <p:ph idx="1"/>
          </p:nvPr>
        </p:nvSpPr>
        <p:spPr/>
        <p:txBody>
          <a:bodyPr/>
          <a:lstStyle/>
          <a:p>
            <a:r>
              <a:rPr lang="en-GB" dirty="0" smtClean="0"/>
              <a:t>Is defined as the proportion of radiation generated electron-hole pairs that produce current in the external circuit</a:t>
            </a:r>
          </a:p>
          <a:p>
            <a:r>
              <a:rPr lang="en-GB" dirty="0" smtClean="0"/>
              <a:t>For 10% overall efficiency cells, the collection efficiency is usually about 0.7, but 0.9 for 20% efficient cells; so collection efficiency improvement is a major design target</a:t>
            </a:r>
            <a:endParaRPr lang="en-GB" dirty="0"/>
          </a:p>
        </p:txBody>
      </p:sp>
    </p:spTree>
    <p:custDataLst>
      <p:tags r:id="rId1"/>
    </p:custDataLst>
    <p:extLst>
      <p:ext uri="{BB962C8B-B14F-4D97-AF65-F5344CB8AC3E}">
        <p14:creationId xmlns:p14="http://schemas.microsoft.com/office/powerpoint/2010/main" val="9941179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GB" dirty="0" smtClean="0"/>
              <a:t>Collection Efficiency</a:t>
            </a:r>
            <a:endParaRPr lang="en-GB" dirty="0"/>
          </a:p>
        </p:txBody>
      </p:sp>
      <p:sp>
        <p:nvSpPr>
          <p:cNvPr id="3" name="Content Placeholder 2"/>
          <p:cNvSpPr>
            <a:spLocks noGrp="1"/>
          </p:cNvSpPr>
          <p:nvPr>
            <p:ph idx="1"/>
          </p:nvPr>
        </p:nvSpPr>
        <p:spPr>
          <a:xfrm>
            <a:off x="457200" y="1124744"/>
            <a:ext cx="8229600" cy="5472608"/>
          </a:xfrm>
        </p:spPr>
        <p:txBody>
          <a:bodyPr>
            <a:normAutofit fontScale="92500" lnSpcReduction="10000"/>
          </a:bodyPr>
          <a:lstStyle/>
          <a:p>
            <a:r>
              <a:rPr lang="en-GB" dirty="0" smtClean="0"/>
              <a:t>There are many factors affecting collector efficiency.  One improvement is back surface field (BSF)</a:t>
            </a:r>
          </a:p>
          <a:p>
            <a:r>
              <a:rPr lang="en-GB" dirty="0" smtClean="0"/>
              <a:t>A layer of increased dopant concentration is formed as a further layer beyond the p-n junction (1</a:t>
            </a:r>
            <a:r>
              <a:rPr lang="el-GR" dirty="0" smtClean="0"/>
              <a:t>μ</a:t>
            </a:r>
            <a:r>
              <a:rPr lang="en-GB" dirty="0" smtClean="0"/>
              <a:t>m of p</a:t>
            </a:r>
            <a:r>
              <a:rPr lang="en-GB" baseline="30000" dirty="0" smtClean="0"/>
              <a:t>+</a:t>
            </a:r>
            <a:r>
              <a:rPr lang="en-GB" dirty="0" smtClean="0"/>
              <a:t> and p to produce) a further junction of ≈200kV m</a:t>
            </a:r>
            <a:r>
              <a:rPr lang="en-GB" baseline="30000" dirty="0" smtClean="0"/>
              <a:t>-1</a:t>
            </a:r>
            <a:endParaRPr lang="en-GB" dirty="0" smtClean="0"/>
          </a:p>
          <a:p>
            <a:r>
              <a:rPr lang="en-GB" dirty="0" smtClean="0"/>
              <a:t>Electron minority carriers formed in the p layer near this p</a:t>
            </a:r>
            <a:r>
              <a:rPr lang="en-GB" baseline="30000" dirty="0" smtClean="0"/>
              <a:t>+</a:t>
            </a:r>
            <a:r>
              <a:rPr lang="en-GB" dirty="0" smtClean="0"/>
              <a:t> region are ‘reflected’ down a potential gradient back towards the main p-n junction rather than up the gradient to the rear metal contact</a:t>
            </a:r>
            <a:endParaRPr lang="en-GB" dirty="0"/>
          </a:p>
        </p:txBody>
      </p:sp>
    </p:spTree>
    <p:custDataLst>
      <p:tags r:id="rId1"/>
    </p:custDataLst>
    <p:extLst>
      <p:ext uri="{BB962C8B-B14F-4D97-AF65-F5344CB8AC3E}">
        <p14:creationId xmlns:p14="http://schemas.microsoft.com/office/powerpoint/2010/main" val="21432105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92088"/>
          </a:xfrm>
        </p:spPr>
        <p:txBody>
          <a:bodyPr/>
          <a:lstStyle/>
          <a:p>
            <a:r>
              <a:rPr lang="en-GB" dirty="0" smtClean="0"/>
              <a:t>Voltage Factor F</a:t>
            </a:r>
            <a:r>
              <a:rPr lang="en-GB" baseline="-25000" dirty="0" smtClean="0"/>
              <a:t>V</a:t>
            </a:r>
            <a:endParaRPr lang="en-GB" dirty="0"/>
          </a:p>
        </p:txBody>
      </p:sp>
      <p:sp>
        <p:nvSpPr>
          <p:cNvPr id="3" name="Content Placeholder 2"/>
          <p:cNvSpPr>
            <a:spLocks noGrp="1"/>
          </p:cNvSpPr>
          <p:nvPr>
            <p:ph idx="1"/>
          </p:nvPr>
        </p:nvSpPr>
        <p:spPr>
          <a:xfrm>
            <a:off x="457200" y="1052736"/>
            <a:ext cx="8229600" cy="5544616"/>
          </a:xfrm>
        </p:spPr>
        <p:txBody>
          <a:bodyPr>
            <a:normAutofit fontScale="92500"/>
          </a:bodyPr>
          <a:lstStyle/>
          <a:p>
            <a:r>
              <a:rPr lang="en-GB" dirty="0" smtClean="0"/>
              <a:t>Each absorbed photon produces electron hole pairs with an electric potential difference of </a:t>
            </a:r>
            <a:r>
              <a:rPr lang="en-GB" dirty="0" err="1" smtClean="0"/>
              <a:t>Eg</a:t>
            </a:r>
            <a:r>
              <a:rPr lang="en-GB" dirty="0" smtClean="0"/>
              <a:t>/e</a:t>
            </a:r>
          </a:p>
          <a:p>
            <a:r>
              <a:rPr lang="en-GB" dirty="0" smtClean="0"/>
              <a:t>However, only part (V</a:t>
            </a:r>
            <a:r>
              <a:rPr lang="en-GB" baseline="-25000" dirty="0" smtClean="0"/>
              <a:t>B</a:t>
            </a:r>
            <a:r>
              <a:rPr lang="en-GB" dirty="0" smtClean="0"/>
              <a:t>) of this potential is available for the EMF of an external circuit where displacement of the bands across the junction in an open circuit produces the band potential V</a:t>
            </a:r>
            <a:r>
              <a:rPr lang="en-GB" baseline="-25000" dirty="0" smtClean="0"/>
              <a:t>B</a:t>
            </a:r>
            <a:endParaRPr lang="en-GB" dirty="0" smtClean="0"/>
          </a:p>
          <a:p>
            <a:r>
              <a:rPr lang="en-GB" dirty="0" smtClean="0"/>
              <a:t>The voltage factor is F</a:t>
            </a:r>
            <a:r>
              <a:rPr lang="en-GB" baseline="-25000" dirty="0" smtClean="0"/>
              <a:t>V</a:t>
            </a:r>
            <a:r>
              <a:rPr lang="en-GB" dirty="0" smtClean="0"/>
              <a:t> = e V</a:t>
            </a:r>
            <a:r>
              <a:rPr lang="en-GB" baseline="-25000" dirty="0" smtClean="0"/>
              <a:t>B</a:t>
            </a:r>
            <a:r>
              <a:rPr lang="en-GB" dirty="0" smtClean="0"/>
              <a:t> /</a:t>
            </a:r>
            <a:r>
              <a:rPr lang="en-GB" dirty="0" err="1" smtClean="0"/>
              <a:t>Eg</a:t>
            </a:r>
            <a:endParaRPr lang="en-GB" dirty="0" smtClean="0"/>
          </a:p>
          <a:p>
            <a:r>
              <a:rPr lang="en-GB" dirty="0" smtClean="0"/>
              <a:t>For Si, F ranges from ≈ 0.6 (for 0.01</a:t>
            </a:r>
            <a:r>
              <a:rPr lang="el-GR" dirty="0" smtClean="0"/>
              <a:t>Ω</a:t>
            </a:r>
            <a:r>
              <a:rPr lang="en-GB" dirty="0" smtClean="0"/>
              <a:t>m material) to ≈ 0.5 (for 0.1</a:t>
            </a:r>
            <a:r>
              <a:rPr lang="el-GR" dirty="0" smtClean="0"/>
              <a:t>Ω</a:t>
            </a:r>
            <a:r>
              <a:rPr lang="en-GB" dirty="0" smtClean="0"/>
              <a:t>m material), so in Si V</a:t>
            </a:r>
            <a:r>
              <a:rPr lang="en-GB" baseline="-25000" dirty="0" smtClean="0"/>
              <a:t>B</a:t>
            </a:r>
            <a:r>
              <a:rPr lang="en-GB" dirty="0" smtClean="0"/>
              <a:t> = 0.66V to 0.55V</a:t>
            </a:r>
          </a:p>
          <a:p>
            <a:r>
              <a:rPr lang="en-GB" dirty="0" smtClean="0"/>
              <a:t>In GaAs, F</a:t>
            </a:r>
            <a:r>
              <a:rPr lang="en-GB" baseline="-25000" dirty="0" smtClean="0"/>
              <a:t>V</a:t>
            </a:r>
            <a:r>
              <a:rPr lang="en-GB" dirty="0" smtClean="0"/>
              <a:t> is ≈ 0.8</a:t>
            </a:r>
            <a:endParaRPr lang="en-GB" dirty="0"/>
          </a:p>
        </p:txBody>
      </p:sp>
    </p:spTree>
    <p:custDataLst>
      <p:tags r:id="rId1"/>
    </p:custDataLst>
    <p:extLst>
      <p:ext uri="{BB962C8B-B14F-4D97-AF65-F5344CB8AC3E}">
        <p14:creationId xmlns:p14="http://schemas.microsoft.com/office/powerpoint/2010/main" val="19747052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Energy levels in a cell</a:t>
            </a:r>
            <a:endParaRPr lang="en-GB" dirty="0"/>
          </a:p>
        </p:txBody>
      </p:sp>
      <p:pic>
        <p:nvPicPr>
          <p:cNvPr id="2050" name="Picture 2"/>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57200" y="1700808"/>
            <a:ext cx="8229600" cy="47525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8502436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Fill Factor (Curve Factor) F</a:t>
            </a:r>
            <a:r>
              <a:rPr lang="en-GB" baseline="-25000" dirty="0" smtClean="0"/>
              <a:t>C</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The maximum power produced by a cell is not the product I</a:t>
            </a:r>
            <a:r>
              <a:rPr lang="en-GB" baseline="-25000" dirty="0" smtClean="0"/>
              <a:t>SC</a:t>
            </a:r>
            <a:r>
              <a:rPr lang="en-GB" dirty="0" smtClean="0"/>
              <a:t> V</a:t>
            </a:r>
            <a:r>
              <a:rPr lang="en-GB" baseline="-25000" dirty="0" smtClean="0"/>
              <a:t>OC</a:t>
            </a:r>
            <a:r>
              <a:rPr lang="en-GB" dirty="0" smtClean="0"/>
              <a:t> but the smaller amount </a:t>
            </a:r>
            <a:r>
              <a:rPr lang="en-GB" dirty="0" err="1" smtClean="0"/>
              <a:t>P</a:t>
            </a:r>
            <a:r>
              <a:rPr lang="en-GB" baseline="-25000" dirty="0" err="1" smtClean="0"/>
              <a:t>max</a:t>
            </a:r>
            <a:r>
              <a:rPr lang="en-GB" baseline="-25000" dirty="0" smtClean="0"/>
              <a:t> </a:t>
            </a:r>
            <a:r>
              <a:rPr lang="en-GB" dirty="0" smtClean="0"/>
              <a:t> at the maximum power point.  This is because the I – V characteristic is strongly influenced by the p-n diode biasing characteristic</a:t>
            </a:r>
          </a:p>
          <a:p>
            <a:r>
              <a:rPr lang="en-GB" dirty="0" smtClean="0"/>
              <a:t>Thus as the solar cell output voltage is raised towards V</a:t>
            </a:r>
            <a:r>
              <a:rPr lang="en-GB" baseline="-25000" dirty="0" smtClean="0"/>
              <a:t>OC</a:t>
            </a:r>
            <a:r>
              <a:rPr lang="en-GB" dirty="0" smtClean="0"/>
              <a:t> the diode becomes increasingly forward biased, so increasing the internal recombination current </a:t>
            </a:r>
            <a:r>
              <a:rPr lang="en-GB" dirty="0" err="1" smtClean="0"/>
              <a:t>I</a:t>
            </a:r>
            <a:r>
              <a:rPr lang="en-GB" baseline="-25000" dirty="0" err="1" smtClean="0"/>
              <a:t>r</a:t>
            </a:r>
            <a:r>
              <a:rPr lang="en-GB" dirty="0" smtClean="0"/>
              <a:t> across the junction</a:t>
            </a:r>
            <a:endParaRPr lang="en-GB" dirty="0"/>
          </a:p>
        </p:txBody>
      </p:sp>
    </p:spTree>
    <p:custDataLst>
      <p:tags r:id="rId1"/>
    </p:custDataLst>
    <p:extLst>
      <p:ext uri="{BB962C8B-B14F-4D97-AF65-F5344CB8AC3E}">
        <p14:creationId xmlns:p14="http://schemas.microsoft.com/office/powerpoint/2010/main" val="29266432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Fill Factor (Curve Factor) F</a:t>
            </a:r>
            <a:r>
              <a:rPr lang="en-GB" baseline="-25000" dirty="0"/>
              <a:t>C</a:t>
            </a:r>
            <a:endParaRPr lang="en-GB" dirty="0"/>
          </a:p>
        </p:txBody>
      </p:sp>
      <p:sp>
        <p:nvSpPr>
          <p:cNvPr id="3" name="Content Placeholder 2"/>
          <p:cNvSpPr>
            <a:spLocks noGrp="1"/>
          </p:cNvSpPr>
          <p:nvPr>
            <p:ph idx="1"/>
          </p:nvPr>
        </p:nvSpPr>
        <p:spPr/>
        <p:txBody>
          <a:bodyPr/>
          <a:lstStyle/>
          <a:p>
            <a:r>
              <a:rPr lang="en-GB" dirty="0" smtClean="0"/>
              <a:t>This necessary behaviour is treated as a fundamental loss in the system, measured by the fill factor</a:t>
            </a:r>
          </a:p>
          <a:p>
            <a:pPr marL="0" indent="0">
              <a:buNone/>
            </a:pPr>
            <a:r>
              <a:rPr lang="en-GB" dirty="0" smtClean="0"/>
              <a:t>    F = </a:t>
            </a:r>
            <a:r>
              <a:rPr lang="en-GB" dirty="0" err="1" smtClean="0"/>
              <a:t>P</a:t>
            </a:r>
            <a:r>
              <a:rPr lang="en-GB" baseline="-25000" dirty="0" err="1" smtClean="0"/>
              <a:t>max</a:t>
            </a:r>
            <a:r>
              <a:rPr lang="en-GB" dirty="0" smtClean="0"/>
              <a:t> / (I</a:t>
            </a:r>
            <a:r>
              <a:rPr lang="en-GB" baseline="-25000" dirty="0" smtClean="0"/>
              <a:t>SC</a:t>
            </a:r>
            <a:r>
              <a:rPr lang="en-GB" dirty="0" smtClean="0"/>
              <a:t> V</a:t>
            </a:r>
            <a:r>
              <a:rPr lang="en-GB" baseline="-25000" dirty="0" smtClean="0"/>
              <a:t>OC</a:t>
            </a:r>
            <a:r>
              <a:rPr lang="en-GB" dirty="0" smtClean="0"/>
              <a:t>)</a:t>
            </a:r>
          </a:p>
          <a:p>
            <a:pPr marL="0" indent="0">
              <a:buNone/>
            </a:pPr>
            <a:r>
              <a:rPr lang="en-GB" dirty="0" smtClean="0"/>
              <a:t>    The maximum value of F in Si is 0.88</a:t>
            </a:r>
            <a:endParaRPr lang="en-GB" dirty="0"/>
          </a:p>
        </p:txBody>
      </p:sp>
    </p:spTree>
    <p:custDataLst>
      <p:tags r:id="rId1"/>
    </p:custDataLst>
    <p:extLst>
      <p:ext uri="{BB962C8B-B14F-4D97-AF65-F5344CB8AC3E}">
        <p14:creationId xmlns:p14="http://schemas.microsoft.com/office/powerpoint/2010/main" val="39952352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Ideality factor A</a:t>
            </a:r>
            <a:endParaRPr lang="en-GB" dirty="0"/>
          </a:p>
        </p:txBody>
      </p:sp>
      <p:sp>
        <p:nvSpPr>
          <p:cNvPr id="3" name="Content Placeholder 2"/>
          <p:cNvSpPr>
            <a:spLocks noGrp="1"/>
          </p:cNvSpPr>
          <p:nvPr>
            <p:ph idx="1"/>
          </p:nvPr>
        </p:nvSpPr>
        <p:spPr/>
        <p:txBody>
          <a:bodyPr/>
          <a:lstStyle/>
          <a:p>
            <a:pPr marL="0" indent="0">
              <a:buNone/>
            </a:pPr>
            <a:r>
              <a:rPr lang="en-GB" dirty="0" smtClean="0"/>
              <a:t>I = I</a:t>
            </a:r>
            <a:r>
              <a:rPr lang="en-GB" baseline="-25000" dirty="0" smtClean="0"/>
              <a:t>L</a:t>
            </a:r>
            <a:r>
              <a:rPr lang="en-GB" dirty="0" smtClean="0"/>
              <a:t> – I</a:t>
            </a:r>
            <a:r>
              <a:rPr lang="en-GB" baseline="-25000" dirty="0" smtClean="0"/>
              <a:t>O</a:t>
            </a:r>
            <a:r>
              <a:rPr lang="en-GB" dirty="0" smtClean="0"/>
              <a:t> [</a:t>
            </a:r>
            <a:r>
              <a:rPr lang="en-GB" dirty="0" err="1" smtClean="0"/>
              <a:t>exp</a:t>
            </a:r>
            <a:r>
              <a:rPr lang="en-GB" dirty="0" smtClean="0"/>
              <a:t> (eV /</a:t>
            </a:r>
            <a:r>
              <a:rPr lang="en-GB" dirty="0" err="1" smtClean="0"/>
              <a:t>AkT</a:t>
            </a:r>
            <a:r>
              <a:rPr lang="en-GB" dirty="0" smtClean="0"/>
              <a:t>) – 1] where here I</a:t>
            </a:r>
            <a:r>
              <a:rPr lang="en-GB" baseline="-25000" dirty="0" smtClean="0"/>
              <a:t>L</a:t>
            </a:r>
            <a:r>
              <a:rPr lang="en-GB" dirty="0" smtClean="0"/>
              <a:t> and therefore I, is considered positive for the PV cell</a:t>
            </a:r>
          </a:p>
          <a:p>
            <a:r>
              <a:rPr lang="en-GB" dirty="0" smtClean="0"/>
              <a:t>The </a:t>
            </a:r>
            <a:r>
              <a:rPr lang="en-GB" dirty="0" err="1"/>
              <a:t>I</a:t>
            </a:r>
            <a:r>
              <a:rPr lang="en-GB" dirty="0" err="1" smtClean="0"/>
              <a:t>deality</a:t>
            </a:r>
            <a:r>
              <a:rPr lang="en-GB" dirty="0" smtClean="0"/>
              <a:t> factor A allows for the electron-hole recombination loss in the junction</a:t>
            </a:r>
          </a:p>
          <a:p>
            <a:r>
              <a:rPr lang="en-GB" dirty="0" smtClean="0"/>
              <a:t>This effect also tends to change V</a:t>
            </a:r>
            <a:r>
              <a:rPr lang="en-GB" baseline="-25000" dirty="0" smtClean="0"/>
              <a:t>OC</a:t>
            </a:r>
            <a:r>
              <a:rPr lang="en-GB" dirty="0" smtClean="0"/>
              <a:t> and I</a:t>
            </a:r>
            <a:r>
              <a:rPr lang="en-GB" baseline="-25000" dirty="0" smtClean="0"/>
              <a:t>O</a:t>
            </a:r>
            <a:r>
              <a:rPr lang="en-GB" dirty="0" smtClean="0"/>
              <a:t> , so in general optimum output would only occur if A = 1</a:t>
            </a:r>
            <a:endParaRPr lang="en-GB" dirty="0"/>
          </a:p>
        </p:txBody>
      </p:sp>
    </p:spTree>
    <p:custDataLst>
      <p:tags r:id="rId1"/>
    </p:custDataLst>
    <p:extLst>
      <p:ext uri="{BB962C8B-B14F-4D97-AF65-F5344CB8AC3E}">
        <p14:creationId xmlns:p14="http://schemas.microsoft.com/office/powerpoint/2010/main" val="720316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Design Criteria</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Initial materials must be of excellent chemical purity with consistent properties</a:t>
            </a:r>
          </a:p>
          <a:p>
            <a:pPr marL="514350" indent="-514350">
              <a:buAutoNum type="arabicPeriod"/>
            </a:pPr>
            <a:r>
              <a:rPr lang="en-GB" dirty="0" smtClean="0"/>
              <a:t>The cell design should improve the efficiency of electricity generation</a:t>
            </a:r>
          </a:p>
          <a:p>
            <a:pPr marL="514350" indent="-514350">
              <a:buAutoNum type="arabicPeriod"/>
            </a:pPr>
            <a:r>
              <a:rPr lang="en-GB" dirty="0" smtClean="0"/>
              <a:t>Cells are mass produced with minimum cost; so in practice they must be thinner and of larger area with rapid manufacturing time</a:t>
            </a:r>
            <a:endParaRPr lang="en-GB" dirty="0"/>
          </a:p>
        </p:txBody>
      </p:sp>
    </p:spTree>
    <p:custDataLst>
      <p:tags r:id="rId1"/>
    </p:custDataLst>
    <p:extLst>
      <p:ext uri="{BB962C8B-B14F-4D97-AF65-F5344CB8AC3E}">
        <p14:creationId xmlns:p14="http://schemas.microsoft.com/office/powerpoint/2010/main" val="34291789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Design Criteria</a:t>
            </a:r>
            <a:endParaRPr lang="en-GB" dirty="0"/>
          </a:p>
        </p:txBody>
      </p:sp>
      <p:sp>
        <p:nvSpPr>
          <p:cNvPr id="3" name="Content Placeholder 2"/>
          <p:cNvSpPr>
            <a:spLocks noGrp="1"/>
          </p:cNvSpPr>
          <p:nvPr>
            <p:ph idx="1"/>
          </p:nvPr>
        </p:nvSpPr>
        <p:spPr>
          <a:xfrm>
            <a:off x="323528" y="1600200"/>
            <a:ext cx="8568952" cy="4925144"/>
          </a:xfrm>
        </p:spPr>
        <p:txBody>
          <a:bodyPr>
            <a:normAutofit fontScale="92500"/>
          </a:bodyPr>
          <a:lstStyle/>
          <a:p>
            <a:pPr marL="514350" indent="-514350">
              <a:buAutoNum type="arabicPeriod" startAt="4"/>
            </a:pPr>
            <a:r>
              <a:rPr lang="en-GB" dirty="0" smtClean="0"/>
              <a:t>The design must allow for some faults to occur without failure of the complete system, so that if one string fails there is still generation.  </a:t>
            </a:r>
          </a:p>
          <a:p>
            <a:pPr marL="514350" indent="-514350">
              <a:buAutoNum type="arabicPeriod" startAt="4"/>
            </a:pPr>
            <a:r>
              <a:rPr lang="en-GB" dirty="0" smtClean="0"/>
              <a:t>The design caters for the potential damage from transportation and on-site building construction, and from exposure in hostile environments with significant changes of temperature</a:t>
            </a:r>
          </a:p>
          <a:p>
            <a:pPr marL="514350" indent="-514350">
              <a:buAutoNum type="arabicPeriod" startAt="4"/>
            </a:pPr>
            <a:r>
              <a:rPr lang="en-GB" dirty="0" smtClean="0"/>
              <a:t>Electrical contacts must survive and all forms of corrosion avoided, in particular water must not enter the module</a:t>
            </a:r>
          </a:p>
          <a:p>
            <a:pPr marL="0" indent="0">
              <a:buNone/>
            </a:pPr>
            <a:endParaRPr lang="en-GB" dirty="0" smtClean="0"/>
          </a:p>
        </p:txBody>
      </p:sp>
    </p:spTree>
    <p:custDataLst>
      <p:tags r:id="rId1"/>
    </p:custDataLst>
    <p:extLst>
      <p:ext uri="{BB962C8B-B14F-4D97-AF65-F5344CB8AC3E}">
        <p14:creationId xmlns:p14="http://schemas.microsoft.com/office/powerpoint/2010/main" val="7474200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Types and Adaptations of Photovoltaics</a:t>
            </a:r>
            <a:endParaRPr lang="en-GB" dirty="0"/>
          </a:p>
        </p:txBody>
      </p:sp>
      <p:sp>
        <p:nvSpPr>
          <p:cNvPr id="3" name="Content Placeholder 2"/>
          <p:cNvSpPr>
            <a:spLocks noGrp="1"/>
          </p:cNvSpPr>
          <p:nvPr>
            <p:ph idx="1"/>
          </p:nvPr>
        </p:nvSpPr>
        <p:spPr/>
        <p:txBody>
          <a:bodyPr/>
          <a:lstStyle/>
          <a:p>
            <a:r>
              <a:rPr lang="en-GB" dirty="0" smtClean="0"/>
              <a:t>Although the flat-plate Si solar cell has been the dominant commercial product, there is a great variety of alternative types and constructions</a:t>
            </a:r>
          </a:p>
          <a:p>
            <a:r>
              <a:rPr lang="en-GB" dirty="0" smtClean="0"/>
              <a:t>These seek to improve efficiency and/or to decrease the cost of the power produced by reducing capital cost</a:t>
            </a:r>
            <a:endParaRPr lang="en-GB" dirty="0"/>
          </a:p>
        </p:txBody>
      </p:sp>
    </p:spTree>
    <p:custDataLst>
      <p:tags r:id="rId1"/>
    </p:custDataLst>
    <p:extLst>
      <p:ext uri="{BB962C8B-B14F-4D97-AF65-F5344CB8AC3E}">
        <p14:creationId xmlns:p14="http://schemas.microsoft.com/office/powerpoint/2010/main" val="91828119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Classification of Solar Cells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First Generation</a:t>
            </a:r>
          </a:p>
          <a:p>
            <a:pPr marL="514350" indent="-514350">
              <a:buAutoNum type="arabicPeriod"/>
            </a:pPr>
            <a:r>
              <a:rPr lang="en-GB" dirty="0" smtClean="0"/>
              <a:t>Second Generation</a:t>
            </a:r>
          </a:p>
          <a:p>
            <a:pPr marL="514350" indent="-514350">
              <a:buAutoNum type="arabicPeriod"/>
            </a:pPr>
            <a:r>
              <a:rPr lang="en-GB" dirty="0" smtClean="0"/>
              <a:t>Third Generation</a:t>
            </a:r>
            <a:endParaRPr lang="en-GB" dirty="0"/>
          </a:p>
        </p:txBody>
      </p:sp>
    </p:spTree>
    <p:custDataLst>
      <p:tags r:id="rId1"/>
    </p:custDataLst>
    <p:extLst>
      <p:ext uri="{BB962C8B-B14F-4D97-AF65-F5344CB8AC3E}">
        <p14:creationId xmlns:p14="http://schemas.microsoft.com/office/powerpoint/2010/main" val="249938579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First/Second Generation Cells</a:t>
            </a:r>
            <a:endParaRPr lang="en-GB" dirty="0"/>
          </a:p>
        </p:txBody>
      </p:sp>
      <p:sp>
        <p:nvSpPr>
          <p:cNvPr id="3" name="Content Placeholder 2"/>
          <p:cNvSpPr>
            <a:spLocks noGrp="1"/>
          </p:cNvSpPr>
          <p:nvPr>
            <p:ph idx="1"/>
          </p:nvPr>
        </p:nvSpPr>
        <p:spPr/>
        <p:txBody>
          <a:bodyPr/>
          <a:lstStyle/>
          <a:p>
            <a:r>
              <a:rPr lang="en-GB" dirty="0" smtClean="0"/>
              <a:t>‘First generation’ cells are those based on crystalline Si </a:t>
            </a:r>
            <a:r>
              <a:rPr lang="en-GB" b="1" dirty="0" smtClean="0"/>
              <a:t>single junction cells</a:t>
            </a:r>
            <a:r>
              <a:rPr lang="en-GB" dirty="0" smtClean="0"/>
              <a:t>; these dominate current installations</a:t>
            </a:r>
          </a:p>
          <a:p>
            <a:r>
              <a:rPr lang="en-GB" dirty="0" smtClean="0"/>
              <a:t>‘Second generation’ cells use </a:t>
            </a:r>
            <a:r>
              <a:rPr lang="en-GB" b="1" dirty="0" smtClean="0"/>
              <a:t>thin film cell</a:t>
            </a:r>
            <a:r>
              <a:rPr lang="en-GB" dirty="0" smtClean="0"/>
              <a:t> technology for single-junction cells based on depositing thin layers of the photoactive material onto supporting substrates or superstrates, which are usually sheets of glass</a:t>
            </a:r>
            <a:endParaRPr lang="en-GB" dirty="0"/>
          </a:p>
        </p:txBody>
      </p:sp>
    </p:spTree>
    <p:custDataLst>
      <p:tags r:id="rId1"/>
    </p:custDataLst>
    <p:extLst>
      <p:ext uri="{BB962C8B-B14F-4D97-AF65-F5344CB8AC3E}">
        <p14:creationId xmlns:p14="http://schemas.microsoft.com/office/powerpoint/2010/main" val="11268746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Third Generation Cells</a:t>
            </a:r>
            <a:endParaRPr lang="en-GB" dirty="0"/>
          </a:p>
        </p:txBody>
      </p:sp>
      <p:sp>
        <p:nvSpPr>
          <p:cNvPr id="3" name="Content Placeholder 2"/>
          <p:cNvSpPr>
            <a:spLocks noGrp="1"/>
          </p:cNvSpPr>
          <p:nvPr>
            <p:ph idx="1"/>
          </p:nvPr>
        </p:nvSpPr>
        <p:spPr>
          <a:xfrm>
            <a:off x="457200" y="1600200"/>
            <a:ext cx="8229600" cy="4925144"/>
          </a:xfrm>
        </p:spPr>
        <p:txBody>
          <a:bodyPr>
            <a:normAutofit lnSpcReduction="10000"/>
          </a:bodyPr>
          <a:lstStyle/>
          <a:p>
            <a:r>
              <a:rPr lang="en-GB" dirty="0" smtClean="0"/>
              <a:t>Are not limited to single-junction operation; for instance, they include, multi-junction, heterojunction tandem cells designed to absorb a wider range of the solar spectrum than single-junction cells and so have the potential for efficiency &gt;30% without solar concentration, and &gt;40% with concentration</a:t>
            </a:r>
          </a:p>
          <a:p>
            <a:r>
              <a:rPr lang="en-GB" dirty="0" smtClean="0"/>
              <a:t>Concepts for other third generation cells include </a:t>
            </a:r>
            <a:r>
              <a:rPr lang="en-GB" b="1" dirty="0" smtClean="0"/>
              <a:t>intermediate band cells, multi-exciton generation cells</a:t>
            </a:r>
            <a:r>
              <a:rPr lang="en-GB" dirty="0" smtClean="0"/>
              <a:t> and </a:t>
            </a:r>
            <a:r>
              <a:rPr lang="en-GB" b="1" dirty="0" smtClean="0"/>
              <a:t>hot carrier cells</a:t>
            </a:r>
            <a:endParaRPr lang="en-GB" dirty="0"/>
          </a:p>
        </p:txBody>
      </p:sp>
    </p:spTree>
    <p:custDataLst>
      <p:tags r:id="rId1"/>
    </p:custDataLst>
    <p:extLst>
      <p:ext uri="{BB962C8B-B14F-4D97-AF65-F5344CB8AC3E}">
        <p14:creationId xmlns:p14="http://schemas.microsoft.com/office/powerpoint/2010/main" val="267035571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Monocrystalline Silicon Cells</a:t>
            </a:r>
            <a:endParaRPr lang="en-GB" dirty="0"/>
          </a:p>
        </p:txBody>
      </p:sp>
      <p:sp>
        <p:nvSpPr>
          <p:cNvPr id="3" name="Content Placeholder 2"/>
          <p:cNvSpPr>
            <a:spLocks noGrp="1"/>
          </p:cNvSpPr>
          <p:nvPr>
            <p:ph idx="1"/>
          </p:nvPr>
        </p:nvSpPr>
        <p:spPr/>
        <p:txBody>
          <a:bodyPr>
            <a:normAutofit fontScale="92500"/>
          </a:bodyPr>
          <a:lstStyle/>
          <a:p>
            <a:r>
              <a:rPr lang="en-GB" dirty="0" smtClean="0"/>
              <a:t>Monocrystalline silicon is usually grown from a small seed crystal that is slowly pulled out of a molten mass, or ‘melt’ of polycrystalline silicon in the sophisticated but expensive </a:t>
            </a:r>
            <a:r>
              <a:rPr lang="en-GB" dirty="0" err="1" smtClean="0"/>
              <a:t>Czochraiski</a:t>
            </a:r>
            <a:r>
              <a:rPr lang="en-GB" dirty="0" smtClean="0"/>
              <a:t> process</a:t>
            </a:r>
          </a:p>
          <a:p>
            <a:r>
              <a:rPr lang="en-GB" dirty="0" smtClean="0"/>
              <a:t>Although monocrystalline silicon PV modules are highly efficient, they are also expensive because the manufacturing processes are slow, energy intensive and need large labour forces</a:t>
            </a:r>
            <a:endParaRPr lang="en-GB" dirty="0"/>
          </a:p>
        </p:txBody>
      </p:sp>
    </p:spTree>
    <p:custDataLst>
      <p:tags r:id="rId1"/>
    </p:custDataLst>
    <p:extLst>
      <p:ext uri="{BB962C8B-B14F-4D97-AF65-F5344CB8AC3E}">
        <p14:creationId xmlns:p14="http://schemas.microsoft.com/office/powerpoint/2010/main" val="52082946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Monocrystalline Silicon Cells</a:t>
            </a:r>
          </a:p>
        </p:txBody>
      </p:sp>
      <p:sp>
        <p:nvSpPr>
          <p:cNvPr id="3" name="Content Placeholder 2"/>
          <p:cNvSpPr>
            <a:spLocks noGrp="1"/>
          </p:cNvSpPr>
          <p:nvPr>
            <p:ph idx="1"/>
          </p:nvPr>
        </p:nvSpPr>
        <p:spPr/>
        <p:txBody>
          <a:bodyPr>
            <a:normAutofit fontScale="92500" lnSpcReduction="10000"/>
          </a:bodyPr>
          <a:lstStyle/>
          <a:p>
            <a:r>
              <a:rPr lang="en-GB" dirty="0" smtClean="0"/>
              <a:t>Another reason for their high cost is that most high-efficiency cells are fabricated from extremely pure ‘ electronic grade’ silicon</a:t>
            </a:r>
          </a:p>
          <a:p>
            <a:r>
              <a:rPr lang="en-GB" dirty="0" smtClean="0"/>
              <a:t>Less costly option are using ‘solar-grade’ silicon, with only a small reduction in conversion efficiency</a:t>
            </a:r>
          </a:p>
          <a:p>
            <a:r>
              <a:rPr lang="en-GB" dirty="0" smtClean="0"/>
              <a:t>Alternative approaches include using polycrystalline rather than single-crystal material; growing silicon in sheet or ribbon form and using materials such as gallium arsenide</a:t>
            </a:r>
            <a:endParaRPr lang="en-GB" dirty="0"/>
          </a:p>
        </p:txBody>
      </p:sp>
    </p:spTree>
    <p:custDataLst>
      <p:tags r:id="rId1"/>
    </p:custDataLst>
    <p:extLst>
      <p:ext uri="{BB962C8B-B14F-4D97-AF65-F5344CB8AC3E}">
        <p14:creationId xmlns:p14="http://schemas.microsoft.com/office/powerpoint/2010/main" val="259792496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Monocrystalline Silicon Cells</a:t>
            </a:r>
          </a:p>
        </p:txBody>
      </p:sp>
      <p:sp>
        <p:nvSpPr>
          <p:cNvPr id="3" name="Content Placeholder 2"/>
          <p:cNvSpPr>
            <a:spLocks noGrp="1"/>
          </p:cNvSpPr>
          <p:nvPr>
            <p:ph idx="1"/>
          </p:nvPr>
        </p:nvSpPr>
        <p:spPr/>
        <p:txBody>
          <a:bodyPr/>
          <a:lstStyle/>
          <a:p>
            <a:pPr marL="0" indent="0">
              <a:buNone/>
            </a:pPr>
            <a:endParaRPr lang="en-GB" dirty="0"/>
          </a:p>
        </p:txBody>
      </p:sp>
      <p:pic>
        <p:nvPicPr>
          <p:cNvPr id="1026" name="Picture 2" descr="C:\Users\Andrew.FAD-ATHORN-L\Pictures\1649017_150524221820_Monocrystalline-solar-panel.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1484784"/>
            <a:ext cx="8352928" cy="482453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33276097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Polycrystalline </a:t>
            </a:r>
            <a:r>
              <a:rPr lang="en-GB" dirty="0"/>
              <a:t>Silicon Cells</a:t>
            </a:r>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Consists of small grains of monocrystalline silicon</a:t>
            </a:r>
          </a:p>
          <a:p>
            <a:r>
              <a:rPr lang="en-GB" dirty="0" smtClean="0"/>
              <a:t>Polycrystalline PV cells are easier and cheaper to manufacture than their monocrystalline counterparts</a:t>
            </a:r>
          </a:p>
          <a:p>
            <a:r>
              <a:rPr lang="en-GB" dirty="0" smtClean="0"/>
              <a:t>However, they tend to be less efficient because light-generated charge carriers (i.e. electrons and holes) can recombine at the boundaries between the grains within polycrystalline silicon</a:t>
            </a:r>
            <a:endParaRPr lang="en-GB" dirty="0"/>
          </a:p>
        </p:txBody>
      </p:sp>
    </p:spTree>
    <p:custDataLst>
      <p:tags r:id="rId1"/>
    </p:custDataLst>
    <p:extLst>
      <p:ext uri="{BB962C8B-B14F-4D97-AF65-F5344CB8AC3E}">
        <p14:creationId xmlns:p14="http://schemas.microsoft.com/office/powerpoint/2010/main" val="85193845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Polycrystalline </a:t>
            </a:r>
            <a:r>
              <a:rPr lang="en-GB" dirty="0"/>
              <a:t>Silicon Cells</a:t>
            </a:r>
          </a:p>
        </p:txBody>
      </p:sp>
      <p:sp>
        <p:nvSpPr>
          <p:cNvPr id="3" name="Content Placeholder 2"/>
          <p:cNvSpPr>
            <a:spLocks noGrp="1"/>
          </p:cNvSpPr>
          <p:nvPr>
            <p:ph idx="1"/>
          </p:nvPr>
        </p:nvSpPr>
        <p:spPr/>
        <p:txBody>
          <a:bodyPr/>
          <a:lstStyle/>
          <a:p>
            <a:r>
              <a:rPr lang="en-GB" dirty="0" smtClean="0"/>
              <a:t>However, by processing the material in such a way that the grains are relatively large in size, and oriented in a top-to-bottom direction to allow light to penetrate deeply into each grain their efficiency can be substantially increased</a:t>
            </a:r>
            <a:endParaRPr lang="en-GB" dirty="0"/>
          </a:p>
        </p:txBody>
      </p:sp>
    </p:spTree>
    <p:custDataLst>
      <p:tags r:id="rId1"/>
    </p:custDataLst>
    <p:extLst>
      <p:ext uri="{BB962C8B-B14F-4D97-AF65-F5344CB8AC3E}">
        <p14:creationId xmlns:p14="http://schemas.microsoft.com/office/powerpoint/2010/main" val="224385307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Polycrystalline silicon Cells</a:t>
            </a:r>
            <a:endParaRPr lang="en-GB" dirty="0"/>
          </a:p>
        </p:txBody>
      </p:sp>
      <p:sp>
        <p:nvSpPr>
          <p:cNvPr id="3" name="Content Placeholder 2"/>
          <p:cNvSpPr>
            <a:spLocks noGrp="1"/>
          </p:cNvSpPr>
          <p:nvPr>
            <p:ph idx="1"/>
          </p:nvPr>
        </p:nvSpPr>
        <p:spPr/>
        <p:txBody>
          <a:bodyPr/>
          <a:lstStyle/>
          <a:p>
            <a:endParaRPr lang="en-GB" dirty="0"/>
          </a:p>
        </p:txBody>
      </p:sp>
      <p:pic>
        <p:nvPicPr>
          <p:cNvPr id="2050" name="Picture 2" descr="C:\Users\Andrew.FAD-ATHORN-L\Pictures\polycrystalline solar cel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000" y="1484784"/>
            <a:ext cx="8128000" cy="4896544"/>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47687880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Gallium Arsenide</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smtClean="0"/>
              <a:t>GaAs has a crystal structure similar to that of silicon, but consisting of alternating gallium and arsenic atoms</a:t>
            </a:r>
          </a:p>
          <a:p>
            <a:r>
              <a:rPr lang="en-GB" dirty="0" smtClean="0"/>
              <a:t>In principle it is highly suitable for use in PV applications because it has a high light absorption coefficient, so only a thin layer of material is required</a:t>
            </a:r>
          </a:p>
          <a:p>
            <a:r>
              <a:rPr lang="en-GB" dirty="0" smtClean="0"/>
              <a:t>Ga As cells also have a band gap wider than that of silicon, one close to the theoretical optimum for absorbing the energy in the terrestrial solar spectrum</a:t>
            </a:r>
            <a:endParaRPr lang="en-GB" dirty="0"/>
          </a:p>
        </p:txBody>
      </p:sp>
    </p:spTree>
    <p:custDataLst>
      <p:tags r:id="rId1"/>
    </p:custDataLst>
    <p:extLst>
      <p:ext uri="{BB962C8B-B14F-4D97-AF65-F5344CB8AC3E}">
        <p14:creationId xmlns:p14="http://schemas.microsoft.com/office/powerpoint/2010/main" val="150552030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Gallium Arsenide</a:t>
            </a:r>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Cells made from Ga As are therefore more efficient than those made from monocrystalline silicon</a:t>
            </a:r>
          </a:p>
          <a:p>
            <a:r>
              <a:rPr lang="en-GB" dirty="0" smtClean="0"/>
              <a:t>They can also operate at relatively high temperatures without the appreciable reduction in efficiency that affects PV cells made from silicon when their temperatures rises</a:t>
            </a:r>
          </a:p>
          <a:p>
            <a:r>
              <a:rPr lang="en-GB" dirty="0" smtClean="0"/>
              <a:t>This makes them well suited to use in concentrating PV systems</a:t>
            </a:r>
            <a:endParaRPr lang="en-GB" dirty="0"/>
          </a:p>
        </p:txBody>
      </p:sp>
    </p:spTree>
    <p:custDataLst>
      <p:tags r:id="rId1"/>
    </p:custDataLst>
    <p:extLst>
      <p:ext uri="{BB962C8B-B14F-4D97-AF65-F5344CB8AC3E}">
        <p14:creationId xmlns:p14="http://schemas.microsoft.com/office/powerpoint/2010/main" val="181399778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Gallium Arsenide</a:t>
            </a:r>
          </a:p>
        </p:txBody>
      </p:sp>
      <p:sp>
        <p:nvSpPr>
          <p:cNvPr id="3" name="Content Placeholder 2"/>
          <p:cNvSpPr>
            <a:spLocks noGrp="1"/>
          </p:cNvSpPr>
          <p:nvPr>
            <p:ph idx="1"/>
          </p:nvPr>
        </p:nvSpPr>
        <p:spPr/>
        <p:txBody>
          <a:bodyPr/>
          <a:lstStyle/>
          <a:p>
            <a:r>
              <a:rPr lang="en-GB" dirty="0" smtClean="0"/>
              <a:t>On the other hand, cells made from Ga As are substantially more expensive than silicon cells, partly because the production process is not so well developed, and party because gallium and arsenic are not abundant materials</a:t>
            </a:r>
          </a:p>
          <a:p>
            <a:r>
              <a:rPr lang="en-GB" dirty="0" smtClean="0"/>
              <a:t>Ga As cells have often been used when very high efficiency, regardless of cost, is required- as in many </a:t>
            </a:r>
            <a:r>
              <a:rPr lang="en-GB" smtClean="0"/>
              <a:t>space applications</a:t>
            </a:r>
            <a:endParaRPr lang="en-GB"/>
          </a:p>
        </p:txBody>
      </p:sp>
    </p:spTree>
    <p:custDataLst>
      <p:tags r:id="rId1"/>
    </p:custDataLst>
    <p:extLst>
      <p:ext uri="{BB962C8B-B14F-4D97-AF65-F5344CB8AC3E}">
        <p14:creationId xmlns:p14="http://schemas.microsoft.com/office/powerpoint/2010/main" val="177144212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Gallium Arsenide</a:t>
            </a:r>
            <a:endParaRPr lang="en-GB" dirty="0"/>
          </a:p>
        </p:txBody>
      </p:sp>
      <p:sp>
        <p:nvSpPr>
          <p:cNvPr id="3" name="Content Placeholder 2"/>
          <p:cNvSpPr>
            <a:spLocks noGrp="1"/>
          </p:cNvSpPr>
          <p:nvPr>
            <p:ph idx="1"/>
          </p:nvPr>
        </p:nvSpPr>
        <p:spPr/>
        <p:txBody>
          <a:bodyPr/>
          <a:lstStyle/>
          <a:p>
            <a:endParaRPr lang="en-GB" dirty="0"/>
          </a:p>
        </p:txBody>
      </p:sp>
      <p:pic>
        <p:nvPicPr>
          <p:cNvPr id="3074" name="Picture 2" descr="C:\Users\Andrew.FAD-ATHORN-L\Pictures\Gallium Arsenide solar cel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556792"/>
            <a:ext cx="7632848" cy="4896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498573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Amorphous Silicon</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Solar cells can be made from very thin films of silicon in a form known as </a:t>
            </a:r>
            <a:r>
              <a:rPr lang="en-GB" b="1" dirty="0" smtClean="0"/>
              <a:t>amorphous silicon</a:t>
            </a:r>
            <a:r>
              <a:rPr lang="en-GB" dirty="0" smtClean="0"/>
              <a:t> (a- </a:t>
            </a:r>
            <a:r>
              <a:rPr lang="en-GB" dirty="0"/>
              <a:t>S</a:t>
            </a:r>
            <a:r>
              <a:rPr lang="en-GB" dirty="0" smtClean="0"/>
              <a:t>i), in which the silicon atoms are much less ordered than in the crystalline forms described above</a:t>
            </a:r>
          </a:p>
          <a:p>
            <a:r>
              <a:rPr lang="en-GB" dirty="0" smtClean="0"/>
              <a:t>In amorphous- Si, not every silicon atom is fully bonded to its neighbours, which leaves so-called ‘dangling bonds’ that can absorb any additional electrons introduced by doping, so rendering any p-n junction ineffective</a:t>
            </a:r>
            <a:endParaRPr lang="en-GB" dirty="0"/>
          </a:p>
        </p:txBody>
      </p:sp>
    </p:spTree>
    <p:extLst>
      <p:ext uri="{BB962C8B-B14F-4D97-AF65-F5344CB8AC3E}">
        <p14:creationId xmlns:p14="http://schemas.microsoft.com/office/powerpoint/2010/main" val="208573264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Amorphous Silicon</a:t>
            </a:r>
          </a:p>
        </p:txBody>
      </p:sp>
      <p:sp>
        <p:nvSpPr>
          <p:cNvPr id="3" name="Content Placeholder 2"/>
          <p:cNvSpPr>
            <a:spLocks noGrp="1"/>
          </p:cNvSpPr>
          <p:nvPr>
            <p:ph idx="1"/>
          </p:nvPr>
        </p:nvSpPr>
        <p:spPr>
          <a:xfrm>
            <a:off x="457200" y="1600200"/>
            <a:ext cx="8229600" cy="4853136"/>
          </a:xfrm>
        </p:spPr>
        <p:txBody>
          <a:bodyPr>
            <a:normAutofit fontScale="92500"/>
          </a:bodyPr>
          <a:lstStyle/>
          <a:p>
            <a:r>
              <a:rPr lang="en-GB" dirty="0" smtClean="0"/>
              <a:t>However, the amorphous structure produces a very large proportion of unattached ‘dangling’ chemical bonds that trap electron and hole current carriers, thereby drastically reducing photovoltaic efficiency</a:t>
            </a:r>
          </a:p>
          <a:p>
            <a:r>
              <a:rPr lang="en-GB" dirty="0" smtClean="0"/>
              <a:t>To counteract this, the amorphous material is initially formed in an atmosphere of </a:t>
            </a:r>
            <a:r>
              <a:rPr lang="en-GB" dirty="0" err="1" smtClean="0"/>
              <a:t>silane</a:t>
            </a:r>
            <a:r>
              <a:rPr lang="en-GB" dirty="0" smtClean="0"/>
              <a:t> (Si H</a:t>
            </a:r>
            <a:r>
              <a:rPr lang="en-GB" baseline="-25000" dirty="0" smtClean="0"/>
              <a:t>4</a:t>
            </a:r>
            <a:r>
              <a:rPr lang="en-GB" dirty="0" smtClean="0"/>
              <a:t>) so that hydrogen atoms bond chemically at the previously unattached sites, thus greatly reducing the number of electron-hole traps</a:t>
            </a:r>
            <a:endParaRPr lang="en-GB" dirty="0"/>
          </a:p>
        </p:txBody>
      </p:sp>
    </p:spTree>
    <p:extLst>
      <p:ext uri="{BB962C8B-B14F-4D97-AF65-F5344CB8AC3E}">
        <p14:creationId xmlns:p14="http://schemas.microsoft.com/office/powerpoint/2010/main" val="228233726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Amorphous Silicon</a:t>
            </a:r>
          </a:p>
        </p:txBody>
      </p:sp>
      <p:sp>
        <p:nvSpPr>
          <p:cNvPr id="3" name="Content Placeholder 2"/>
          <p:cNvSpPr>
            <a:spLocks noGrp="1"/>
          </p:cNvSpPr>
          <p:nvPr>
            <p:ph idx="1"/>
          </p:nvPr>
        </p:nvSpPr>
        <p:spPr/>
        <p:txBody>
          <a:bodyPr>
            <a:normAutofit lnSpcReduction="10000"/>
          </a:bodyPr>
          <a:lstStyle/>
          <a:p>
            <a:r>
              <a:rPr lang="en-GB" dirty="0" smtClean="0"/>
              <a:t>Development with multiple junctions within that 1</a:t>
            </a:r>
            <a:r>
              <a:rPr lang="el-GR" dirty="0" smtClean="0"/>
              <a:t>μ</a:t>
            </a:r>
            <a:r>
              <a:rPr lang="en-GB" dirty="0" smtClean="0"/>
              <a:t>m has increased efficiency to about 10%</a:t>
            </a:r>
          </a:p>
          <a:p>
            <a:r>
              <a:rPr lang="en-GB" dirty="0" smtClean="0"/>
              <a:t>A practical difficulty may be reduced efficiency with age, especially in the last few years of operation</a:t>
            </a:r>
          </a:p>
          <a:p>
            <a:r>
              <a:rPr lang="en-GB" dirty="0" smtClean="0"/>
              <a:t>An advantage is that the output of </a:t>
            </a:r>
            <a:r>
              <a:rPr lang="el-GR" dirty="0" smtClean="0"/>
              <a:t>α</a:t>
            </a:r>
            <a:r>
              <a:rPr lang="en-GB" dirty="0" smtClean="0"/>
              <a:t> Si cells does not change significantly with an increase of temperature</a:t>
            </a:r>
            <a:endParaRPr lang="en-GB" dirty="0"/>
          </a:p>
        </p:txBody>
      </p:sp>
    </p:spTree>
    <p:extLst>
      <p:ext uri="{BB962C8B-B14F-4D97-AF65-F5344CB8AC3E}">
        <p14:creationId xmlns:p14="http://schemas.microsoft.com/office/powerpoint/2010/main" val="385611312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Amorphous Silicon</a:t>
            </a:r>
            <a:endParaRPr lang="en-GB" dirty="0"/>
          </a:p>
        </p:txBody>
      </p:sp>
      <p:sp>
        <p:nvSpPr>
          <p:cNvPr id="3" name="Content Placeholder 2"/>
          <p:cNvSpPr>
            <a:spLocks noGrp="1"/>
          </p:cNvSpPr>
          <p:nvPr>
            <p:ph idx="1"/>
          </p:nvPr>
        </p:nvSpPr>
        <p:spPr/>
        <p:txBody>
          <a:bodyPr/>
          <a:lstStyle/>
          <a:p>
            <a:r>
              <a:rPr lang="en-GB" dirty="0" smtClean="0"/>
              <a:t>Amorphous silicon cells are much cheaper to produce than those made from crystalline silicon a- Si is also a much better absorber of light, so much thinner films can be used</a:t>
            </a:r>
          </a:p>
          <a:p>
            <a:r>
              <a:rPr lang="en-GB" dirty="0" smtClean="0"/>
              <a:t>The manufacturing process operates at a much lower temperature than that for crystalline silicon, so less energy is required</a:t>
            </a:r>
            <a:endParaRPr lang="en-GB" dirty="0"/>
          </a:p>
        </p:txBody>
      </p:sp>
    </p:spTree>
    <p:extLst>
      <p:ext uri="{BB962C8B-B14F-4D97-AF65-F5344CB8AC3E}">
        <p14:creationId xmlns:p14="http://schemas.microsoft.com/office/powerpoint/2010/main" val="386764622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Amorphous Silicon</a:t>
            </a:r>
            <a:endParaRPr lang="en-GB" dirty="0"/>
          </a:p>
        </p:txBody>
      </p:sp>
      <p:sp>
        <p:nvSpPr>
          <p:cNvPr id="3" name="Content Placeholder 2"/>
          <p:cNvSpPr>
            <a:spLocks noGrp="1"/>
          </p:cNvSpPr>
          <p:nvPr>
            <p:ph idx="1"/>
          </p:nvPr>
        </p:nvSpPr>
        <p:spPr/>
        <p:txBody>
          <a:bodyPr/>
          <a:lstStyle/>
          <a:p>
            <a:endParaRPr lang="en-GB" dirty="0"/>
          </a:p>
        </p:txBody>
      </p:sp>
      <p:pic>
        <p:nvPicPr>
          <p:cNvPr id="3074" name="Picture 2" descr="C:\Users\fad-at\Pictures\amorphous-silicon-cel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400174"/>
            <a:ext cx="8640960" cy="51971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907218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Organic Photovoltaics (OPVs)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essence of an OPV device is to allow the electron and hole of the exciton to be separated and pass to an external circuit</a:t>
            </a:r>
          </a:p>
          <a:p>
            <a:r>
              <a:rPr lang="en-GB" dirty="0" smtClean="0"/>
              <a:t>This requires two layers of different conducting materials that have an intrinsic electric field between them, i.e. a voltage</a:t>
            </a:r>
          </a:p>
          <a:p>
            <a:r>
              <a:rPr lang="en-GB" dirty="0" smtClean="0"/>
              <a:t>An early example is a layer of indium tin oxide and a layer of low work-function metal (Aluminium) with organic material between these layers</a:t>
            </a:r>
            <a:endParaRPr lang="en-GB" dirty="0"/>
          </a:p>
        </p:txBody>
      </p:sp>
    </p:spTree>
    <p:extLst>
      <p:ext uri="{BB962C8B-B14F-4D97-AF65-F5344CB8AC3E}">
        <p14:creationId xmlns:p14="http://schemas.microsoft.com/office/powerpoint/2010/main" val="328424748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Quantum-dot devices</a:t>
            </a:r>
            <a:endParaRPr lang="en-GB" dirty="0"/>
          </a:p>
        </p:txBody>
      </p:sp>
      <p:sp>
        <p:nvSpPr>
          <p:cNvPr id="3" name="Content Placeholder 2"/>
          <p:cNvSpPr>
            <a:spLocks noGrp="1"/>
          </p:cNvSpPr>
          <p:nvPr>
            <p:ph idx="1"/>
          </p:nvPr>
        </p:nvSpPr>
        <p:spPr/>
        <p:txBody>
          <a:bodyPr/>
          <a:lstStyle/>
          <a:p>
            <a:r>
              <a:rPr lang="en-GB" dirty="0" smtClean="0"/>
              <a:t>Quantum dots are semiconductor nanocrystals</a:t>
            </a:r>
          </a:p>
          <a:p>
            <a:r>
              <a:rPr lang="en-GB" dirty="0" smtClean="0"/>
              <a:t>Absorbed solar photons create one or more electron hole pairs (excitons’ in the nanocrystal, that are quantum confined and only able to recombine with the emission of photons of wavelength defined by the nanocrystal dimension</a:t>
            </a:r>
            <a:endParaRPr lang="en-GB" dirty="0"/>
          </a:p>
        </p:txBody>
      </p:sp>
    </p:spTree>
    <p:extLst>
      <p:ext uri="{BB962C8B-B14F-4D97-AF65-F5344CB8AC3E}">
        <p14:creationId xmlns:p14="http://schemas.microsoft.com/office/powerpoint/2010/main" val="370862924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Quantum-dot devices</a:t>
            </a:r>
            <a:endParaRPr lang="en-GB" dirty="0"/>
          </a:p>
        </p:txBody>
      </p:sp>
      <p:sp>
        <p:nvSpPr>
          <p:cNvPr id="3" name="Content Placeholder 2"/>
          <p:cNvSpPr>
            <a:spLocks noGrp="1"/>
          </p:cNvSpPr>
          <p:nvPr>
            <p:ph idx="1"/>
          </p:nvPr>
        </p:nvSpPr>
        <p:spPr>
          <a:xfrm>
            <a:off x="457200" y="1600200"/>
            <a:ext cx="8229600" cy="4853136"/>
          </a:xfrm>
        </p:spPr>
        <p:txBody>
          <a:bodyPr>
            <a:normAutofit lnSpcReduction="10000"/>
          </a:bodyPr>
          <a:lstStyle/>
          <a:p>
            <a:r>
              <a:rPr lang="en-GB" dirty="0" smtClean="0"/>
              <a:t>Hence quantum dots of the same size all luminesce at the same frequency</a:t>
            </a:r>
          </a:p>
          <a:p>
            <a:r>
              <a:rPr lang="en-GB" dirty="0" smtClean="0"/>
              <a:t>Luminescence occurs when solar photons are absorbed, leading to the emission of one or more photons with less quantised energy at longer wavelength</a:t>
            </a:r>
          </a:p>
          <a:p>
            <a:r>
              <a:rPr lang="en-GB" dirty="0" smtClean="0"/>
              <a:t>By containing the luminescent material in a thin glass ‘bank,’ most of the emitted photons may be internally reflected onto an end wall covered by a PV cell</a:t>
            </a:r>
            <a:endParaRPr lang="en-GB" dirty="0"/>
          </a:p>
        </p:txBody>
      </p:sp>
    </p:spTree>
    <p:extLst>
      <p:ext uri="{BB962C8B-B14F-4D97-AF65-F5344CB8AC3E}">
        <p14:creationId xmlns:p14="http://schemas.microsoft.com/office/powerpoint/2010/main" val="304442514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Quantum-dot devices</a:t>
            </a:r>
            <a:endParaRPr lang="en-GB" dirty="0"/>
          </a:p>
        </p:txBody>
      </p:sp>
      <p:sp>
        <p:nvSpPr>
          <p:cNvPr id="3" name="Content Placeholder 2"/>
          <p:cNvSpPr>
            <a:spLocks noGrp="1"/>
          </p:cNvSpPr>
          <p:nvPr>
            <p:ph idx="1"/>
          </p:nvPr>
        </p:nvSpPr>
        <p:spPr/>
        <p:txBody>
          <a:bodyPr/>
          <a:lstStyle/>
          <a:p>
            <a:r>
              <a:rPr lang="en-GB" dirty="0" smtClean="0"/>
              <a:t>The system therefore becomes a static photovoltaic concentrator of both direct and diffuse insolation</a:t>
            </a:r>
          </a:p>
          <a:p>
            <a:r>
              <a:rPr lang="en-GB" dirty="0" smtClean="0"/>
              <a:t>The device efficiency is potentially greater than </a:t>
            </a:r>
            <a:r>
              <a:rPr lang="en-GB" dirty="0" err="1" smtClean="0"/>
              <a:t>homojunction</a:t>
            </a:r>
            <a:r>
              <a:rPr lang="en-GB" dirty="0" smtClean="0"/>
              <a:t> semiconductors, with the possibility of increased electrical output per unit area of collector and of cheaper cost per unit of electrical energy produced</a:t>
            </a:r>
          </a:p>
          <a:p>
            <a:endParaRPr lang="en-GB" dirty="0"/>
          </a:p>
        </p:txBody>
      </p:sp>
    </p:spTree>
    <p:extLst>
      <p:ext uri="{BB962C8B-B14F-4D97-AF65-F5344CB8AC3E}">
        <p14:creationId xmlns:p14="http://schemas.microsoft.com/office/powerpoint/2010/main" val="21227223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Quantum-dot devices</a:t>
            </a:r>
            <a:endParaRPr lang="en-GB" dirty="0"/>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1560" y="1691481"/>
            <a:ext cx="8064896" cy="4343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920145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Dye-Sensitive Cells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Rather than the sunlight being absorbed in a semiconductor, the cell absorbs light in dye molecules containing ruthenium ions</a:t>
            </a:r>
          </a:p>
          <a:p>
            <a:r>
              <a:rPr lang="en-GB" dirty="0" smtClean="0"/>
              <a:t>Such dye molecules are coated onto the whole outside surfaces of nanocrystals of a wide band gap semiconductor, commonly </a:t>
            </a:r>
            <a:r>
              <a:rPr lang="en-GB" dirty="0" err="1" smtClean="0"/>
              <a:t>Ti</a:t>
            </a:r>
            <a:r>
              <a:rPr lang="en-GB" dirty="0" smtClean="0"/>
              <a:t> O</a:t>
            </a:r>
            <a:r>
              <a:rPr lang="en-GB" baseline="-25000" dirty="0" smtClean="0"/>
              <a:t>2</a:t>
            </a:r>
            <a:endParaRPr lang="en-GB" dirty="0" smtClean="0"/>
          </a:p>
          <a:p>
            <a:r>
              <a:rPr lang="en-GB" dirty="0" smtClean="0"/>
              <a:t>The mechanism of photon absorption and subsequent electron ‘exciton’ transfer to a ‘processing centre’ resembles the photosynthesis process</a:t>
            </a:r>
            <a:endParaRPr lang="en-GB" dirty="0"/>
          </a:p>
        </p:txBody>
      </p:sp>
    </p:spTree>
    <p:extLst>
      <p:ext uri="{BB962C8B-B14F-4D97-AF65-F5344CB8AC3E}">
        <p14:creationId xmlns:p14="http://schemas.microsoft.com/office/powerpoint/2010/main" val="267359012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Dye-Sensitive Cells</a:t>
            </a:r>
            <a:endParaRPr lang="en-GB" dirty="0"/>
          </a:p>
        </p:txBody>
      </p:sp>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340768"/>
            <a:ext cx="8136904"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490101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Dye-Sensitive Cells</a:t>
            </a:r>
          </a:p>
        </p:txBody>
      </p:sp>
      <p:sp>
        <p:nvSpPr>
          <p:cNvPr id="3" name="Content Placeholder 2"/>
          <p:cNvSpPr>
            <a:spLocks noGrp="1"/>
          </p:cNvSpPr>
          <p:nvPr>
            <p:ph idx="1"/>
          </p:nvPr>
        </p:nvSpPr>
        <p:spPr/>
        <p:txBody>
          <a:bodyPr>
            <a:normAutofit fontScale="92500" lnSpcReduction="20000"/>
          </a:bodyPr>
          <a:lstStyle/>
          <a:p>
            <a:r>
              <a:rPr lang="en-GB" dirty="0" smtClean="0"/>
              <a:t>Light photon absorption through the sun-facing surface of transparent conductive oxide (TCO) excites electrons in </a:t>
            </a:r>
            <a:r>
              <a:rPr lang="en-GB" dirty="0"/>
              <a:t>t</a:t>
            </a:r>
            <a:r>
              <a:rPr lang="en-GB" dirty="0" smtClean="0"/>
              <a:t>he dye to an energy where they are injected into the conduction band of the adjacent n-type </a:t>
            </a:r>
            <a:r>
              <a:rPr lang="en-GB" dirty="0" err="1" smtClean="0"/>
              <a:t>Ti</a:t>
            </a:r>
            <a:r>
              <a:rPr lang="en-GB" dirty="0" smtClean="0"/>
              <a:t> O</a:t>
            </a:r>
            <a:r>
              <a:rPr lang="en-GB" baseline="-25000" dirty="0" smtClean="0"/>
              <a:t>2</a:t>
            </a:r>
            <a:r>
              <a:rPr lang="en-GB" dirty="0" smtClean="0"/>
              <a:t> and thence to the front surface and the external circuit</a:t>
            </a:r>
          </a:p>
          <a:p>
            <a:r>
              <a:rPr lang="en-GB" dirty="0" smtClean="0"/>
              <a:t>The electron current passes through the external load to the back electrode, where it reduces tri-iodide to iodide, which then diffuses through the electrolyte to reduce the photo-oxidised dye molecules back to their original state</a:t>
            </a:r>
            <a:endParaRPr lang="en-GB" dirty="0"/>
          </a:p>
        </p:txBody>
      </p:sp>
    </p:spTree>
    <p:extLst>
      <p:ext uri="{BB962C8B-B14F-4D97-AF65-F5344CB8AC3E}">
        <p14:creationId xmlns:p14="http://schemas.microsoft.com/office/powerpoint/2010/main" val="317730774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Intermediate Transitions</a:t>
            </a:r>
            <a:endParaRPr lang="en-GB" dirty="0"/>
          </a:p>
        </p:txBody>
      </p:sp>
      <p:sp>
        <p:nvSpPr>
          <p:cNvPr id="3" name="Content Placeholder 2"/>
          <p:cNvSpPr>
            <a:spLocks noGrp="1"/>
          </p:cNvSpPr>
          <p:nvPr>
            <p:ph idx="1"/>
          </p:nvPr>
        </p:nvSpPr>
        <p:spPr/>
        <p:txBody>
          <a:bodyPr/>
          <a:lstStyle/>
          <a:p>
            <a:r>
              <a:rPr lang="en-GB" dirty="0" smtClean="0"/>
              <a:t>The front surface of a photovoltaic cell could be coated with a fluorescent or phosphorescent layer to absorb photons of energy significantly greater than the band gap (hv</a:t>
            </a:r>
            <a:r>
              <a:rPr lang="en-GB" baseline="-25000" dirty="0" smtClean="0"/>
              <a:t>1 </a:t>
            </a:r>
            <a:r>
              <a:rPr lang="en-GB" dirty="0" smtClean="0"/>
              <a:t>&gt; </a:t>
            </a:r>
            <a:r>
              <a:rPr lang="en-GB" dirty="0" err="1" smtClean="0"/>
              <a:t>Eg</a:t>
            </a:r>
            <a:r>
              <a:rPr lang="en-GB" dirty="0" smtClean="0"/>
              <a:t>)</a:t>
            </a:r>
          </a:p>
          <a:p>
            <a:r>
              <a:rPr lang="en-GB" dirty="0" smtClean="0"/>
              <a:t>However, the emitted photons would still have to be actively absorbed (hv</a:t>
            </a:r>
            <a:r>
              <a:rPr lang="en-GB" baseline="-25000" dirty="0" smtClean="0"/>
              <a:t>2 </a:t>
            </a:r>
            <a:r>
              <a:rPr lang="en-GB" dirty="0" smtClean="0"/>
              <a:t>≤ </a:t>
            </a:r>
            <a:r>
              <a:rPr lang="en-GB" dirty="0" err="1" smtClean="0"/>
              <a:t>Eg</a:t>
            </a:r>
            <a:r>
              <a:rPr lang="en-GB" dirty="0" smtClean="0"/>
              <a:t>)</a:t>
            </a:r>
            <a:endParaRPr lang="en-GB" dirty="0"/>
          </a:p>
        </p:txBody>
      </p:sp>
    </p:spTree>
    <p:extLst>
      <p:ext uri="{BB962C8B-B14F-4D97-AF65-F5344CB8AC3E}">
        <p14:creationId xmlns:p14="http://schemas.microsoft.com/office/powerpoint/2010/main" val="217471483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Intermediate Transitions</a:t>
            </a:r>
          </a:p>
        </p:txBody>
      </p:sp>
      <p:sp>
        <p:nvSpPr>
          <p:cNvPr id="3" name="Content Placeholder 2"/>
          <p:cNvSpPr>
            <a:spLocks noGrp="1"/>
          </p:cNvSpPr>
          <p:nvPr>
            <p:ph idx="1"/>
          </p:nvPr>
        </p:nvSpPr>
        <p:spPr>
          <a:xfrm>
            <a:off x="457200" y="1600200"/>
            <a:ext cx="8229600" cy="4997152"/>
          </a:xfrm>
        </p:spPr>
        <p:txBody>
          <a:bodyPr>
            <a:normAutofit/>
          </a:bodyPr>
          <a:lstStyle/>
          <a:p>
            <a:r>
              <a:rPr lang="en-GB" dirty="0" smtClean="0"/>
              <a:t>Thus the excess energy of the original photons (hv</a:t>
            </a:r>
            <a:r>
              <a:rPr lang="en-GB" baseline="-25000" dirty="0" smtClean="0"/>
              <a:t>1 </a:t>
            </a:r>
            <a:r>
              <a:rPr lang="en-GB" dirty="0" smtClean="0"/>
              <a:t>– hv</a:t>
            </a:r>
            <a:r>
              <a:rPr lang="en-GB" baseline="-25000" dirty="0" smtClean="0"/>
              <a:t>2</a:t>
            </a:r>
            <a:r>
              <a:rPr lang="en-GB" dirty="0" smtClean="0"/>
              <a:t>)would be dissipated in the surface, hopefully with less temperature increase of the cell</a:t>
            </a:r>
          </a:p>
          <a:p>
            <a:r>
              <a:rPr lang="en-GB" dirty="0" smtClean="0"/>
              <a:t>Other similar ideas have been considered either to release two active photons from each original photon, or to absorb two inactive photons (</a:t>
            </a:r>
            <a:r>
              <a:rPr lang="en-GB" dirty="0" err="1" smtClean="0"/>
              <a:t>hv</a:t>
            </a:r>
            <a:r>
              <a:rPr lang="en-GB" dirty="0" smtClean="0"/>
              <a:t> &lt; </a:t>
            </a:r>
            <a:r>
              <a:rPr lang="en-GB" dirty="0" err="1" smtClean="0"/>
              <a:t>Eg</a:t>
            </a:r>
            <a:r>
              <a:rPr lang="en-GB" dirty="0" smtClean="0"/>
              <a:t>) to produce one active photon</a:t>
            </a:r>
            <a:endParaRPr lang="en-GB" dirty="0"/>
          </a:p>
        </p:txBody>
      </p:sp>
    </p:spTree>
    <p:extLst>
      <p:ext uri="{BB962C8B-B14F-4D97-AF65-F5344CB8AC3E}">
        <p14:creationId xmlns:p14="http://schemas.microsoft.com/office/powerpoint/2010/main" val="188003180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Solar Concentrators Advantages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Fewer cells are needed thus reducing costs per unit of power generated</a:t>
            </a:r>
          </a:p>
          <a:p>
            <a:pPr marL="514350" indent="-514350">
              <a:buAutoNum type="arabicPeriod"/>
            </a:pPr>
            <a:r>
              <a:rPr lang="en-GB" dirty="0" smtClean="0"/>
              <a:t>The cells used are the best available with efficiency up to 40%</a:t>
            </a:r>
          </a:p>
          <a:p>
            <a:pPr marL="514350" indent="-514350">
              <a:buAutoNum type="arabicPeriod"/>
            </a:pPr>
            <a:r>
              <a:rPr lang="en-GB" dirty="0" smtClean="0"/>
              <a:t>Less site area is needed</a:t>
            </a:r>
          </a:p>
          <a:p>
            <a:pPr marL="514350" indent="-514350">
              <a:buAutoNum type="arabicPeriod"/>
            </a:pPr>
            <a:r>
              <a:rPr lang="en-GB" dirty="0" smtClean="0"/>
              <a:t>Total frameworks and construction costs may reduce</a:t>
            </a:r>
          </a:p>
        </p:txBody>
      </p:sp>
    </p:spTree>
    <p:extLst>
      <p:ext uri="{BB962C8B-B14F-4D97-AF65-F5344CB8AC3E}">
        <p14:creationId xmlns:p14="http://schemas.microsoft.com/office/powerpoint/2010/main" val="114823717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Solar Concentrators Disadvantages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Long periods of clear sky are essential</a:t>
            </a:r>
          </a:p>
          <a:p>
            <a:pPr marL="514350" indent="-514350">
              <a:buAutoNum type="arabicPeriod"/>
            </a:pPr>
            <a:r>
              <a:rPr lang="en-GB" dirty="0" smtClean="0"/>
              <a:t>The concentrator is expensive and requires maintenance</a:t>
            </a:r>
          </a:p>
          <a:p>
            <a:pPr marL="514350" indent="-514350">
              <a:buAutoNum type="arabicPeriod"/>
            </a:pPr>
            <a:r>
              <a:rPr lang="en-GB" dirty="0" smtClean="0"/>
              <a:t>Cell efficiency is reduced at increased temperature, so active or passive cooling is needed</a:t>
            </a:r>
            <a:endParaRPr lang="en-GB" dirty="0"/>
          </a:p>
        </p:txBody>
      </p:sp>
    </p:spTree>
    <p:extLst>
      <p:ext uri="{BB962C8B-B14F-4D97-AF65-F5344CB8AC3E}">
        <p14:creationId xmlns:p14="http://schemas.microsoft.com/office/powerpoint/2010/main" val="295521651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Solar Concentration</a:t>
            </a:r>
            <a:endParaRPr lang="en-GB" dirty="0"/>
          </a:p>
        </p:txBody>
      </p:sp>
      <p:sp>
        <p:nvSpPr>
          <p:cNvPr id="3" name="Content Placeholder 2"/>
          <p:cNvSpPr>
            <a:spLocks noGrp="1"/>
          </p:cNvSpPr>
          <p:nvPr>
            <p:ph idx="1"/>
          </p:nvPr>
        </p:nvSpPr>
        <p:spPr/>
        <p:txBody>
          <a:bodyPr>
            <a:normAutofit fontScale="92500"/>
          </a:bodyPr>
          <a:lstStyle/>
          <a:p>
            <a:r>
              <a:rPr lang="en-GB" dirty="0" smtClean="0"/>
              <a:t>The concentration ratio X is the ratio of the concentrator input aperture to the surface area of the cell</a:t>
            </a:r>
          </a:p>
          <a:p>
            <a:r>
              <a:rPr lang="en-GB" dirty="0" smtClean="0"/>
              <a:t>Actual concentration is usually about 90% of this</a:t>
            </a:r>
          </a:p>
          <a:p>
            <a:r>
              <a:rPr lang="en-GB" dirty="0" smtClean="0"/>
              <a:t>Systems having X ≤ 5 do not usually track the sun through the day, but may be re-adjusted monthly</a:t>
            </a:r>
          </a:p>
          <a:p>
            <a:r>
              <a:rPr lang="en-GB" dirty="0" smtClean="0"/>
              <a:t>They absorb direct sunlight and some diffuse radiation</a:t>
            </a:r>
            <a:endParaRPr lang="en-GB" dirty="0"/>
          </a:p>
        </p:txBody>
      </p:sp>
    </p:spTree>
    <p:extLst>
      <p:ext uri="{BB962C8B-B14F-4D97-AF65-F5344CB8AC3E}">
        <p14:creationId xmlns:p14="http://schemas.microsoft.com/office/powerpoint/2010/main" val="15618581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Solar Concentrators</a:t>
            </a:r>
            <a:endParaRPr lang="en-GB" dirty="0"/>
          </a:p>
        </p:txBody>
      </p:sp>
      <p:sp>
        <p:nvSpPr>
          <p:cNvPr id="3" name="Content Placeholder 2"/>
          <p:cNvSpPr>
            <a:spLocks noGrp="1"/>
          </p:cNvSpPr>
          <p:nvPr>
            <p:ph idx="1"/>
          </p:nvPr>
        </p:nvSpPr>
        <p:spPr/>
        <p:txBody>
          <a:bodyPr>
            <a:normAutofit lnSpcReduction="10000"/>
          </a:bodyPr>
          <a:lstStyle/>
          <a:p>
            <a:r>
              <a:rPr lang="en-GB" dirty="0" smtClean="0"/>
              <a:t>With X &gt; 5, sun tracking is usual, but only sensible in regions with a large proportion (&gt;70%) of direct radiation</a:t>
            </a:r>
          </a:p>
          <a:p>
            <a:r>
              <a:rPr lang="en-GB" dirty="0" smtClean="0"/>
              <a:t>Concentrators are based on lenses (Fresnel), mirrors and, occasionally other methods</a:t>
            </a:r>
          </a:p>
          <a:p>
            <a:r>
              <a:rPr lang="en-GB" dirty="0" smtClean="0"/>
              <a:t>With concentrated insolation the PV cell is small compared with the concentrating structure; therefore it is best to use the most efficient and therefore expensive cells.</a:t>
            </a:r>
            <a:endParaRPr lang="en-GB" dirty="0"/>
          </a:p>
        </p:txBody>
      </p:sp>
    </p:spTree>
    <p:extLst>
      <p:ext uri="{BB962C8B-B14F-4D97-AF65-F5344CB8AC3E}">
        <p14:creationId xmlns:p14="http://schemas.microsoft.com/office/powerpoint/2010/main" val="257394751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Solar Concentrator Systems</a:t>
            </a:r>
            <a:endParaRPr lang="en-GB" dirty="0"/>
          </a:p>
        </p:txBody>
      </p:sp>
      <p:pic>
        <p:nvPicPr>
          <p:cNvPr id="614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1560" y="1556792"/>
            <a:ext cx="7704856"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755576" y="6168903"/>
            <a:ext cx="7128792" cy="461665"/>
          </a:xfrm>
          <a:prstGeom prst="rect">
            <a:avLst/>
          </a:prstGeom>
          <a:noFill/>
        </p:spPr>
        <p:txBody>
          <a:bodyPr wrap="square" rtlCol="0">
            <a:spAutoFit/>
          </a:bodyPr>
          <a:lstStyle/>
          <a:p>
            <a:r>
              <a:rPr lang="en-GB" sz="2400" dirty="0" smtClean="0"/>
              <a:t>Compound parabolic concentrator</a:t>
            </a:r>
            <a:endParaRPr lang="en-GB" sz="2400" dirty="0"/>
          </a:p>
        </p:txBody>
      </p:sp>
    </p:spTree>
    <p:extLst>
      <p:ext uri="{BB962C8B-B14F-4D97-AF65-F5344CB8AC3E}">
        <p14:creationId xmlns:p14="http://schemas.microsoft.com/office/powerpoint/2010/main" val="72336527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Solar Concentrator Systems</a:t>
            </a:r>
            <a:endParaRPr lang="en-GB" dirty="0"/>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1560" y="1412776"/>
            <a:ext cx="8136904" cy="4608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899592" y="5661248"/>
            <a:ext cx="5760640" cy="461665"/>
          </a:xfrm>
          <a:prstGeom prst="rect">
            <a:avLst/>
          </a:prstGeom>
          <a:noFill/>
        </p:spPr>
        <p:txBody>
          <a:bodyPr wrap="square" rtlCol="0">
            <a:spAutoFit/>
          </a:bodyPr>
          <a:lstStyle/>
          <a:p>
            <a:r>
              <a:rPr lang="en-GB" sz="2400" dirty="0" smtClean="0"/>
              <a:t>Fresnel Lens</a:t>
            </a:r>
            <a:endParaRPr lang="en-GB" sz="2400" dirty="0"/>
          </a:p>
        </p:txBody>
      </p:sp>
    </p:spTree>
    <p:extLst>
      <p:ext uri="{BB962C8B-B14F-4D97-AF65-F5344CB8AC3E}">
        <p14:creationId xmlns:p14="http://schemas.microsoft.com/office/powerpoint/2010/main" val="53084814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Performance of Selected Solar Cells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38664651"/>
              </p:ext>
            </p:extLst>
          </p:nvPr>
        </p:nvGraphicFramePr>
        <p:xfrm>
          <a:off x="457200" y="1772815"/>
          <a:ext cx="8229600" cy="2560320"/>
        </p:xfrm>
        <a:graphic>
          <a:graphicData uri="http://schemas.openxmlformats.org/drawingml/2006/table">
            <a:tbl>
              <a:tblPr firstRow="1" bandRow="1">
                <a:tableStyleId>{5C22544A-7EE6-4342-B048-85BDC9FD1C3A}</a:tableStyleId>
              </a:tblPr>
              <a:tblGrid>
                <a:gridCol w="2057400"/>
                <a:gridCol w="2057400"/>
                <a:gridCol w="2057400"/>
                <a:gridCol w="2057400"/>
              </a:tblGrid>
              <a:tr h="198224">
                <a:tc>
                  <a:txBody>
                    <a:bodyPr/>
                    <a:lstStyle/>
                    <a:p>
                      <a:pPr algn="ctr"/>
                      <a:r>
                        <a:rPr lang="en-GB" sz="2400" dirty="0" smtClean="0"/>
                        <a:t>Material</a:t>
                      </a:r>
                      <a:endParaRPr lang="en-GB" sz="2400" dirty="0"/>
                    </a:p>
                  </a:txBody>
                  <a:tcPr/>
                </a:tc>
                <a:tc>
                  <a:txBody>
                    <a:bodyPr/>
                    <a:lstStyle/>
                    <a:p>
                      <a:pPr algn="ctr"/>
                      <a:r>
                        <a:rPr lang="en-GB" sz="2400" dirty="0" smtClean="0"/>
                        <a:t>Type</a:t>
                      </a:r>
                      <a:endParaRPr lang="en-GB" sz="2400" dirty="0"/>
                    </a:p>
                  </a:txBody>
                  <a:tcPr/>
                </a:tc>
                <a:tc>
                  <a:txBody>
                    <a:bodyPr/>
                    <a:lstStyle/>
                    <a:p>
                      <a:pPr algn="ctr"/>
                      <a:r>
                        <a:rPr lang="en-GB" sz="2400" dirty="0" smtClean="0"/>
                        <a:t>Intensity (‘suns’)</a:t>
                      </a:r>
                      <a:endParaRPr lang="en-GB" sz="2400" dirty="0"/>
                    </a:p>
                  </a:txBody>
                  <a:tcPr/>
                </a:tc>
                <a:tc>
                  <a:txBody>
                    <a:bodyPr/>
                    <a:lstStyle/>
                    <a:p>
                      <a:pPr algn="ctr"/>
                      <a:r>
                        <a:rPr lang="en-GB" sz="2400" dirty="0" smtClean="0"/>
                        <a:t>Efficiency</a:t>
                      </a:r>
                      <a:endParaRPr lang="en-GB" sz="2400" dirty="0"/>
                    </a:p>
                  </a:txBody>
                  <a:tcPr/>
                </a:tc>
              </a:tr>
              <a:tr h="370840">
                <a:tc>
                  <a:txBody>
                    <a:bodyPr/>
                    <a:lstStyle/>
                    <a:p>
                      <a:pPr algn="ctr"/>
                      <a:r>
                        <a:rPr lang="en-GB" sz="2400" dirty="0" smtClean="0"/>
                        <a:t>Si</a:t>
                      </a:r>
                      <a:endParaRPr lang="en-GB" sz="2400" dirty="0"/>
                    </a:p>
                  </a:txBody>
                  <a:tcPr/>
                </a:tc>
                <a:tc>
                  <a:txBody>
                    <a:bodyPr/>
                    <a:lstStyle/>
                    <a:p>
                      <a:pPr algn="ctr"/>
                      <a:r>
                        <a:rPr lang="en-GB" sz="2400" dirty="0" smtClean="0"/>
                        <a:t>Single Crystal</a:t>
                      </a:r>
                      <a:endParaRPr lang="en-GB" sz="2400" dirty="0"/>
                    </a:p>
                  </a:txBody>
                  <a:tcPr/>
                </a:tc>
                <a:tc>
                  <a:txBody>
                    <a:bodyPr/>
                    <a:lstStyle/>
                    <a:p>
                      <a:pPr algn="ctr"/>
                      <a:r>
                        <a:rPr lang="en-GB" sz="2400" dirty="0" smtClean="0"/>
                        <a:t>92</a:t>
                      </a:r>
                      <a:endParaRPr lang="en-GB" sz="2400" dirty="0"/>
                    </a:p>
                  </a:txBody>
                  <a:tcPr/>
                </a:tc>
                <a:tc>
                  <a:txBody>
                    <a:bodyPr/>
                    <a:lstStyle/>
                    <a:p>
                      <a:pPr algn="ctr"/>
                      <a:r>
                        <a:rPr lang="en-GB" sz="2400" dirty="0" smtClean="0"/>
                        <a:t>28%</a:t>
                      </a:r>
                      <a:endParaRPr lang="en-GB" sz="2400" dirty="0"/>
                    </a:p>
                  </a:txBody>
                  <a:tcPr/>
                </a:tc>
              </a:tr>
              <a:tr h="370840">
                <a:tc>
                  <a:txBody>
                    <a:bodyPr/>
                    <a:lstStyle/>
                    <a:p>
                      <a:pPr algn="ctr"/>
                      <a:r>
                        <a:rPr lang="en-GB" sz="2400" dirty="0" smtClean="0"/>
                        <a:t>Ga As</a:t>
                      </a:r>
                      <a:endParaRPr lang="en-GB" sz="2400" dirty="0"/>
                    </a:p>
                  </a:txBody>
                  <a:tcPr/>
                </a:tc>
                <a:tc>
                  <a:txBody>
                    <a:bodyPr/>
                    <a:lstStyle/>
                    <a:p>
                      <a:pPr algn="ctr"/>
                      <a:r>
                        <a:rPr lang="en-GB" sz="2400" dirty="0" smtClean="0"/>
                        <a:t>Thin film</a:t>
                      </a:r>
                      <a:endParaRPr lang="en-GB" sz="2400" dirty="0"/>
                    </a:p>
                  </a:txBody>
                  <a:tcPr/>
                </a:tc>
                <a:tc>
                  <a:txBody>
                    <a:bodyPr/>
                    <a:lstStyle/>
                    <a:p>
                      <a:pPr algn="ctr"/>
                      <a:r>
                        <a:rPr lang="en-GB" sz="2400" dirty="0" smtClean="0"/>
                        <a:t>117</a:t>
                      </a:r>
                      <a:endParaRPr lang="en-GB" sz="2400" dirty="0"/>
                    </a:p>
                  </a:txBody>
                  <a:tcPr/>
                </a:tc>
                <a:tc>
                  <a:txBody>
                    <a:bodyPr/>
                    <a:lstStyle/>
                    <a:p>
                      <a:pPr algn="ctr"/>
                      <a:r>
                        <a:rPr lang="en-GB" sz="2400" dirty="0" smtClean="0"/>
                        <a:t>29%</a:t>
                      </a:r>
                      <a:endParaRPr lang="en-GB" sz="2400" dirty="0"/>
                    </a:p>
                  </a:txBody>
                  <a:tcPr/>
                </a:tc>
              </a:tr>
              <a:tr h="370840">
                <a:tc>
                  <a:txBody>
                    <a:bodyPr/>
                    <a:lstStyle/>
                    <a:p>
                      <a:pPr algn="ctr"/>
                      <a:r>
                        <a:rPr lang="en-GB" sz="2400" dirty="0" smtClean="0"/>
                        <a:t>Ga In P/Ga In NAS</a:t>
                      </a:r>
                      <a:endParaRPr lang="en-GB" sz="2400" dirty="0"/>
                    </a:p>
                  </a:txBody>
                  <a:tcPr/>
                </a:tc>
                <a:tc>
                  <a:txBody>
                    <a:bodyPr/>
                    <a:lstStyle/>
                    <a:p>
                      <a:pPr algn="ctr"/>
                      <a:r>
                        <a:rPr lang="en-GB" sz="2400" dirty="0" smtClean="0"/>
                        <a:t>Multi-junction</a:t>
                      </a:r>
                      <a:endParaRPr lang="en-GB" sz="2400" dirty="0"/>
                    </a:p>
                  </a:txBody>
                  <a:tcPr/>
                </a:tc>
                <a:tc>
                  <a:txBody>
                    <a:bodyPr/>
                    <a:lstStyle/>
                    <a:p>
                      <a:pPr algn="ctr"/>
                      <a:r>
                        <a:rPr lang="en-GB" sz="2400" dirty="0" smtClean="0"/>
                        <a:t>418</a:t>
                      </a:r>
                      <a:endParaRPr lang="en-GB" sz="2400" dirty="0"/>
                    </a:p>
                  </a:txBody>
                  <a:tcPr/>
                </a:tc>
                <a:tc>
                  <a:txBody>
                    <a:bodyPr/>
                    <a:lstStyle/>
                    <a:p>
                      <a:pPr algn="ctr"/>
                      <a:r>
                        <a:rPr lang="en-GB" sz="2400" dirty="0" smtClean="0"/>
                        <a:t>43%</a:t>
                      </a:r>
                      <a:endParaRPr lang="en-GB" sz="2400" dirty="0"/>
                    </a:p>
                  </a:txBody>
                  <a:tcPr/>
                </a:tc>
              </a:tr>
            </a:tbl>
          </a:graphicData>
        </a:graphic>
      </p:graphicFrame>
    </p:spTree>
    <p:extLst>
      <p:ext uri="{BB962C8B-B14F-4D97-AF65-F5344CB8AC3E}">
        <p14:creationId xmlns:p14="http://schemas.microsoft.com/office/powerpoint/2010/main" val="57822936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Spectral Splitting</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Separate solar cells with increasing band gap may be laid along a solar spectrum (infrared to ultraviolet) to obtain improved frequency matching</a:t>
            </a:r>
          </a:p>
          <a:p>
            <a:r>
              <a:rPr lang="en-GB" dirty="0" smtClean="0"/>
              <a:t>As with multilayer cells, the dominant losses from the mismatch of photon energy and band gap in a single junction cell can therefore be greatly decreased</a:t>
            </a:r>
          </a:p>
          <a:p>
            <a:r>
              <a:rPr lang="en-GB" dirty="0" smtClean="0"/>
              <a:t>Final efficiencies of ≈ 40% have been obtained </a:t>
            </a:r>
            <a:r>
              <a:rPr lang="en-GB" smtClean="0"/>
              <a:t>in trials</a:t>
            </a:r>
            <a:endParaRPr lang="en-GB" dirty="0"/>
          </a:p>
        </p:txBody>
      </p:sp>
    </p:spTree>
    <p:extLst>
      <p:ext uri="{BB962C8B-B14F-4D97-AF65-F5344CB8AC3E}">
        <p14:creationId xmlns:p14="http://schemas.microsoft.com/office/powerpoint/2010/main" val="315472613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Factors Influencing Energy Yields</a:t>
            </a:r>
            <a:endParaRPr lang="en-GB" dirty="0"/>
          </a:p>
        </p:txBody>
      </p:sp>
      <p:sp>
        <p:nvSpPr>
          <p:cNvPr id="3" name="Content Placeholder 2"/>
          <p:cNvSpPr>
            <a:spLocks noGrp="1"/>
          </p:cNvSpPr>
          <p:nvPr>
            <p:ph idx="1"/>
          </p:nvPr>
        </p:nvSpPr>
        <p:spPr/>
        <p:txBody>
          <a:bodyPr/>
          <a:lstStyle/>
          <a:p>
            <a:pPr marL="0" indent="0">
              <a:buNone/>
            </a:pPr>
            <a:r>
              <a:rPr lang="en-GB" dirty="0" smtClean="0"/>
              <a:t>These include: -</a:t>
            </a:r>
          </a:p>
          <a:p>
            <a:r>
              <a:rPr lang="en-GB" dirty="0" smtClean="0"/>
              <a:t>The annual total amount of solar radiation available at the site</a:t>
            </a:r>
          </a:p>
          <a:p>
            <a:r>
              <a:rPr lang="en-GB" dirty="0" smtClean="0"/>
              <a:t>The orientation (azimuth) and tilt (elevation) of the PV arrays</a:t>
            </a:r>
          </a:p>
          <a:p>
            <a:r>
              <a:rPr lang="en-GB" dirty="0" smtClean="0"/>
              <a:t>The peak power rating of the arrays</a:t>
            </a:r>
          </a:p>
          <a:p>
            <a:r>
              <a:rPr lang="en-GB" dirty="0" smtClean="0"/>
              <a:t>The energy conversion efficiency of the PV modules</a:t>
            </a:r>
            <a:endParaRPr lang="en-GB" dirty="0"/>
          </a:p>
        </p:txBody>
      </p:sp>
    </p:spTree>
    <p:extLst>
      <p:ext uri="{BB962C8B-B14F-4D97-AF65-F5344CB8AC3E}">
        <p14:creationId xmlns:p14="http://schemas.microsoft.com/office/powerpoint/2010/main" val="136031775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Factors Influencing Energy Yields</a:t>
            </a:r>
          </a:p>
        </p:txBody>
      </p:sp>
      <p:sp>
        <p:nvSpPr>
          <p:cNvPr id="3" name="Content Placeholder 2"/>
          <p:cNvSpPr>
            <a:spLocks noGrp="1"/>
          </p:cNvSpPr>
          <p:nvPr>
            <p:ph idx="1"/>
          </p:nvPr>
        </p:nvSpPr>
        <p:spPr>
          <a:xfrm>
            <a:off x="457200" y="1600200"/>
            <a:ext cx="8229600" cy="4925144"/>
          </a:xfrm>
        </p:spPr>
        <p:txBody>
          <a:bodyPr>
            <a:normAutofit lnSpcReduction="10000"/>
          </a:bodyPr>
          <a:lstStyle/>
          <a:p>
            <a:pPr marL="0" indent="0">
              <a:buNone/>
            </a:pPr>
            <a:r>
              <a:rPr lang="en-GB" dirty="0" smtClean="0"/>
              <a:t>These include: -</a:t>
            </a:r>
          </a:p>
          <a:p>
            <a:r>
              <a:rPr lang="en-GB" dirty="0" smtClean="0"/>
              <a:t>The extent to which the efficiency of the modules is affected by temperature</a:t>
            </a:r>
          </a:p>
          <a:p>
            <a:r>
              <a:rPr lang="en-GB" dirty="0" smtClean="0"/>
              <a:t>The extent to which module efficiency is affected by the spectral distribution of the solar radiation.</a:t>
            </a:r>
          </a:p>
          <a:p>
            <a:r>
              <a:rPr lang="en-GB" dirty="0" smtClean="0"/>
              <a:t>The efficiency of the inverter used to convert the DC power from the PV arrays into AC</a:t>
            </a:r>
          </a:p>
          <a:p>
            <a:r>
              <a:rPr lang="en-GB" dirty="0" smtClean="0"/>
              <a:t>Losses that occur in the wiring between PV system and final consumer</a:t>
            </a:r>
            <a:endParaRPr lang="en-GB" dirty="0"/>
          </a:p>
        </p:txBody>
      </p:sp>
    </p:spTree>
    <p:extLst>
      <p:ext uri="{BB962C8B-B14F-4D97-AF65-F5344CB8AC3E}">
        <p14:creationId xmlns:p14="http://schemas.microsoft.com/office/powerpoint/2010/main" val="307887085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Energy from PV</a:t>
            </a:r>
            <a:endParaRPr lang="en-GB" dirty="0"/>
          </a:p>
        </p:txBody>
      </p:sp>
      <p:sp>
        <p:nvSpPr>
          <p:cNvPr id="3" name="Content Placeholder 2"/>
          <p:cNvSpPr>
            <a:spLocks noGrp="1"/>
          </p:cNvSpPr>
          <p:nvPr>
            <p:ph idx="1"/>
          </p:nvPr>
        </p:nvSpPr>
        <p:spPr/>
        <p:txBody>
          <a:bodyPr/>
          <a:lstStyle/>
          <a:p>
            <a:r>
              <a:rPr lang="en-GB" dirty="0" smtClean="0"/>
              <a:t>The cost per kWh of energy from PV cells consists essentially of a combination of (</a:t>
            </a:r>
            <a:r>
              <a:rPr lang="en-GB" dirty="0"/>
              <a:t>1</a:t>
            </a:r>
            <a:r>
              <a:rPr lang="en-GB" dirty="0" smtClean="0"/>
              <a:t>) Capital cost and (2) Running cost</a:t>
            </a:r>
            <a:endParaRPr lang="en-GB" dirty="0"/>
          </a:p>
        </p:txBody>
      </p:sp>
    </p:spTree>
    <p:extLst>
      <p:ext uri="{BB962C8B-B14F-4D97-AF65-F5344CB8AC3E}">
        <p14:creationId xmlns:p14="http://schemas.microsoft.com/office/powerpoint/2010/main" val="415466443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Capital Costs of PV Energy</a:t>
            </a:r>
            <a:endParaRPr lang="en-GB" dirty="0"/>
          </a:p>
        </p:txBody>
      </p:sp>
      <p:sp>
        <p:nvSpPr>
          <p:cNvPr id="3" name="Content Placeholder 2"/>
          <p:cNvSpPr>
            <a:spLocks noGrp="1"/>
          </p:cNvSpPr>
          <p:nvPr>
            <p:ph idx="1"/>
          </p:nvPr>
        </p:nvSpPr>
        <p:spPr/>
        <p:txBody>
          <a:bodyPr/>
          <a:lstStyle/>
          <a:p>
            <a:r>
              <a:rPr lang="en-GB" dirty="0" smtClean="0"/>
              <a:t>Includes not only the cost of the PV modules, but also the so-called ‘balance of system’ costs</a:t>
            </a:r>
          </a:p>
          <a:p>
            <a:r>
              <a:rPr lang="en-GB" dirty="0" smtClean="0"/>
              <a:t>The array support structure</a:t>
            </a:r>
          </a:p>
          <a:p>
            <a:r>
              <a:rPr lang="en-GB" dirty="0" smtClean="0"/>
              <a:t>The cost of land and foundations if not roof  mounted</a:t>
            </a:r>
          </a:p>
          <a:p>
            <a:r>
              <a:rPr lang="en-GB" dirty="0" smtClean="0"/>
              <a:t>The costs of cabling</a:t>
            </a:r>
          </a:p>
          <a:p>
            <a:r>
              <a:rPr lang="en-GB" dirty="0" smtClean="0"/>
              <a:t>Charge regulators </a:t>
            </a:r>
          </a:p>
          <a:p>
            <a:r>
              <a:rPr lang="en-GB" dirty="0" smtClean="0"/>
              <a:t>Switching </a:t>
            </a:r>
            <a:endParaRPr lang="en-GB" dirty="0"/>
          </a:p>
        </p:txBody>
      </p:sp>
    </p:spTree>
    <p:extLst>
      <p:ext uri="{BB962C8B-B14F-4D97-AF65-F5344CB8AC3E}">
        <p14:creationId xmlns:p14="http://schemas.microsoft.com/office/powerpoint/2010/main" val="303049619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Capital Costs of PV Energy</a:t>
            </a:r>
            <a:endParaRPr lang="en-GB" dirty="0"/>
          </a:p>
        </p:txBody>
      </p:sp>
      <p:sp>
        <p:nvSpPr>
          <p:cNvPr id="3" name="Content Placeholder 2"/>
          <p:cNvSpPr>
            <a:spLocks noGrp="1"/>
          </p:cNvSpPr>
          <p:nvPr>
            <p:ph idx="1"/>
          </p:nvPr>
        </p:nvSpPr>
        <p:spPr/>
        <p:txBody>
          <a:bodyPr/>
          <a:lstStyle/>
          <a:p>
            <a:r>
              <a:rPr lang="en-GB" dirty="0" smtClean="0"/>
              <a:t>Inverters and metering</a:t>
            </a:r>
          </a:p>
          <a:p>
            <a:r>
              <a:rPr lang="en-GB" dirty="0" smtClean="0"/>
              <a:t>Storage batteries where appropriate</a:t>
            </a:r>
          </a:p>
          <a:p>
            <a:r>
              <a:rPr lang="en-GB" dirty="0" smtClean="0"/>
              <a:t>Connection to the grid</a:t>
            </a:r>
          </a:p>
          <a:p>
            <a:r>
              <a:rPr lang="en-GB" dirty="0" smtClean="0"/>
              <a:t>Cost of finance</a:t>
            </a:r>
            <a:endParaRPr lang="en-GB" dirty="0"/>
          </a:p>
        </p:txBody>
      </p:sp>
    </p:spTree>
    <p:extLst>
      <p:ext uri="{BB962C8B-B14F-4D97-AF65-F5344CB8AC3E}">
        <p14:creationId xmlns:p14="http://schemas.microsoft.com/office/powerpoint/2010/main" val="32740486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Running Costs of PV Energy</a:t>
            </a:r>
            <a:endParaRPr lang="en-GB" dirty="0"/>
          </a:p>
        </p:txBody>
      </p:sp>
      <p:sp>
        <p:nvSpPr>
          <p:cNvPr id="3" name="Content Placeholder 2"/>
          <p:cNvSpPr>
            <a:spLocks noGrp="1"/>
          </p:cNvSpPr>
          <p:nvPr>
            <p:ph idx="1"/>
          </p:nvPr>
        </p:nvSpPr>
        <p:spPr/>
        <p:txBody>
          <a:bodyPr/>
          <a:lstStyle/>
          <a:p>
            <a:r>
              <a:rPr lang="en-GB" dirty="0" smtClean="0"/>
              <a:t>PV system has hardly any moving parts (except in the case of tracking systems)</a:t>
            </a:r>
          </a:p>
          <a:p>
            <a:r>
              <a:rPr lang="en-GB" dirty="0" smtClean="0"/>
              <a:t>Fuel is free</a:t>
            </a:r>
          </a:p>
          <a:p>
            <a:r>
              <a:rPr lang="en-GB" dirty="0" smtClean="0"/>
              <a:t>Batteries </a:t>
            </a:r>
            <a:r>
              <a:rPr lang="en-GB" smtClean="0"/>
              <a:t>need maintenance</a:t>
            </a:r>
            <a:endParaRPr lang="en-GB"/>
          </a:p>
        </p:txBody>
      </p:sp>
    </p:spTree>
    <p:extLst>
      <p:ext uri="{BB962C8B-B14F-4D97-AF65-F5344CB8AC3E}">
        <p14:creationId xmlns:p14="http://schemas.microsoft.com/office/powerpoint/2010/main" val="106301764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1269</TotalTime>
  <Words>4705</Words>
  <Application>Microsoft Office PowerPoint</Application>
  <PresentationFormat>On-screen Show (4:3)</PresentationFormat>
  <Paragraphs>310</Paragraphs>
  <Slides>89</Slides>
  <Notes>4</Notes>
  <HiddenSlides>0</HiddenSlides>
  <MMClips>0</MMClips>
  <ScaleCrop>false</ScaleCrop>
  <HeadingPairs>
    <vt:vector size="4" baseType="variant">
      <vt:variant>
        <vt:lpstr>Theme</vt:lpstr>
      </vt:variant>
      <vt:variant>
        <vt:i4>1</vt:i4>
      </vt:variant>
      <vt:variant>
        <vt:lpstr>Slide Titles</vt:lpstr>
      </vt:variant>
      <vt:variant>
        <vt:i4>89</vt:i4>
      </vt:variant>
    </vt:vector>
  </HeadingPairs>
  <TitlesOfParts>
    <vt:vector size="90" baseType="lpstr">
      <vt:lpstr>Office Theme</vt:lpstr>
      <vt:lpstr>Photovoltaics</vt:lpstr>
      <vt:lpstr>Introduction</vt:lpstr>
      <vt:lpstr>Introduction</vt:lpstr>
      <vt:lpstr>Photovoltaic Cells</vt:lpstr>
      <vt:lpstr>Introduction</vt:lpstr>
      <vt:lpstr>Semiconductors and ‘doping’</vt:lpstr>
      <vt:lpstr>Semiconductors and Doping</vt:lpstr>
      <vt:lpstr>The PV Effect</vt:lpstr>
      <vt:lpstr>The PV Effect</vt:lpstr>
      <vt:lpstr>The PV Effect</vt:lpstr>
      <vt:lpstr>The PV Effect</vt:lpstr>
      <vt:lpstr>The PV Effect</vt:lpstr>
      <vt:lpstr>The PV Effect</vt:lpstr>
      <vt:lpstr>PowerPoint Presentation</vt:lpstr>
      <vt:lpstr>Band Gaps</vt:lpstr>
      <vt:lpstr>Band Gaps</vt:lpstr>
      <vt:lpstr>PV Cell Efficiency</vt:lpstr>
      <vt:lpstr>PV Cell Efficiency</vt:lpstr>
      <vt:lpstr>PV Cell Efficiency</vt:lpstr>
      <vt:lpstr>Maximising Cell Efficiency</vt:lpstr>
      <vt:lpstr>Maximising Cell Efficiency</vt:lpstr>
      <vt:lpstr>Maximising Cell Efficiency</vt:lpstr>
      <vt:lpstr>Optical Losses, top and rear Surfaces</vt:lpstr>
      <vt:lpstr>Optical Losses, top and rear Surfaces</vt:lpstr>
      <vt:lpstr>Antireflection Thin Film</vt:lpstr>
      <vt:lpstr>Optical Losses, top and rear</vt:lpstr>
      <vt:lpstr>Optical Losses, top and rear surfaces</vt:lpstr>
      <vt:lpstr>Optical Losses, top and rear surfaces</vt:lpstr>
      <vt:lpstr>Optical Losses, top and rear surfaces</vt:lpstr>
      <vt:lpstr>Texture Surface Example</vt:lpstr>
      <vt:lpstr>Photon Energy Less Than Band Gap</vt:lpstr>
      <vt:lpstr>Rear Surface Reflection and Light Trapping</vt:lpstr>
      <vt:lpstr>Solar Radiation Absorption</vt:lpstr>
      <vt:lpstr>Excess Photon Energy</vt:lpstr>
      <vt:lpstr>Excess Photon Energy</vt:lpstr>
      <vt:lpstr>Excess Photon Energy</vt:lpstr>
      <vt:lpstr>Capture Efficiency</vt:lpstr>
      <vt:lpstr>Collection Efficiency</vt:lpstr>
      <vt:lpstr>Collection Efficiency</vt:lpstr>
      <vt:lpstr>Voltage Factor FV</vt:lpstr>
      <vt:lpstr>Energy levels in a cell</vt:lpstr>
      <vt:lpstr>Fill Factor (Curve Factor) FC</vt:lpstr>
      <vt:lpstr>Fill Factor (Curve Factor) FC</vt:lpstr>
      <vt:lpstr>Ideality factor A</vt:lpstr>
      <vt:lpstr>General Design Criteria</vt:lpstr>
      <vt:lpstr>General Design Criteria</vt:lpstr>
      <vt:lpstr>Types and Adaptations of Photovoltaics</vt:lpstr>
      <vt:lpstr>Classification of Solar Cells</vt:lpstr>
      <vt:lpstr>First/Second Generation Cells</vt:lpstr>
      <vt:lpstr>Third Generation Cells</vt:lpstr>
      <vt:lpstr>Monocrystalline Silicon Cells</vt:lpstr>
      <vt:lpstr>Monocrystalline Silicon Cells</vt:lpstr>
      <vt:lpstr>Monocrystalline Silicon Cells</vt:lpstr>
      <vt:lpstr>Polycrystalline Silicon Cells</vt:lpstr>
      <vt:lpstr>Polycrystalline Silicon Cells</vt:lpstr>
      <vt:lpstr>Polycrystalline silicon Cells</vt:lpstr>
      <vt:lpstr>Gallium Arsenide</vt:lpstr>
      <vt:lpstr>Gallium Arsenide</vt:lpstr>
      <vt:lpstr>Gallium Arsenide</vt:lpstr>
      <vt:lpstr>Gallium Arsenide</vt:lpstr>
      <vt:lpstr>Amorphous Silicon</vt:lpstr>
      <vt:lpstr>Amorphous Silicon</vt:lpstr>
      <vt:lpstr>Amorphous Silicon</vt:lpstr>
      <vt:lpstr>Amorphous Silicon</vt:lpstr>
      <vt:lpstr>Amorphous Silicon</vt:lpstr>
      <vt:lpstr>Organic Photovoltaics (OPVs)</vt:lpstr>
      <vt:lpstr>Quantum-dot devices</vt:lpstr>
      <vt:lpstr>Quantum-dot devices</vt:lpstr>
      <vt:lpstr>Quantum-dot devices</vt:lpstr>
      <vt:lpstr>Quantum-dot devices</vt:lpstr>
      <vt:lpstr>Dye-Sensitive Cells</vt:lpstr>
      <vt:lpstr>Dye-Sensitive Cells</vt:lpstr>
      <vt:lpstr>Dye-Sensitive Cells</vt:lpstr>
      <vt:lpstr>Intermediate Transitions</vt:lpstr>
      <vt:lpstr>Intermediate Transitions</vt:lpstr>
      <vt:lpstr>Solar Concentrators Advantages</vt:lpstr>
      <vt:lpstr>Solar Concentrators Disadvantages</vt:lpstr>
      <vt:lpstr>Solar Concentration</vt:lpstr>
      <vt:lpstr>Solar Concentrators</vt:lpstr>
      <vt:lpstr>Solar Concentrator Systems</vt:lpstr>
      <vt:lpstr>Solar Concentrator Systems</vt:lpstr>
      <vt:lpstr>Performance of Selected Solar Cells</vt:lpstr>
      <vt:lpstr>Spectral Splitting</vt:lpstr>
      <vt:lpstr>Factors Influencing Energy Yields</vt:lpstr>
      <vt:lpstr>Factors Influencing Energy Yields</vt:lpstr>
      <vt:lpstr>Cost of Energy from PV</vt:lpstr>
      <vt:lpstr>Capital Costs of PV Energy</vt:lpstr>
      <vt:lpstr>Capital Costs of PV Energy</vt:lpstr>
      <vt:lpstr>Running Costs of PV Energy</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Thorn</dc:creator>
  <cp:lastModifiedBy>Andrew Thorn</cp:lastModifiedBy>
  <cp:revision>65</cp:revision>
  <dcterms:created xsi:type="dcterms:W3CDTF">2015-12-09T21:33:38Z</dcterms:created>
  <dcterms:modified xsi:type="dcterms:W3CDTF">2016-09-22T02:07:05Z</dcterms:modified>
</cp:coreProperties>
</file>