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E640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1" d="100"/>
          <a:sy n="51" d="100"/>
        </p:scale>
        <p:origin x="1256"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0BB1E-D4E1-6427-502B-25FD573DCF2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7CF59E-BD32-5070-E3F8-5DE515FFC9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A848BE-B724-3E2D-B71F-F05CA5EA3F54}"/>
              </a:ext>
            </a:extLst>
          </p:cNvPr>
          <p:cNvSpPr>
            <a:spLocks noGrp="1"/>
          </p:cNvSpPr>
          <p:nvPr>
            <p:ph type="dt" sz="half" idx="10"/>
          </p:nvPr>
        </p:nvSpPr>
        <p:spPr/>
        <p:txBody>
          <a:bodyPr/>
          <a:lstStyle/>
          <a:p>
            <a:fld id="{C9D99F2E-880A-4032-8899-1E233CBB1571}" type="datetimeFigureOut">
              <a:rPr lang="en-GB" smtClean="0"/>
              <a:t>10/12/2024</a:t>
            </a:fld>
            <a:endParaRPr lang="en-GB"/>
          </a:p>
        </p:txBody>
      </p:sp>
      <p:sp>
        <p:nvSpPr>
          <p:cNvPr id="5" name="Footer Placeholder 4">
            <a:extLst>
              <a:ext uri="{FF2B5EF4-FFF2-40B4-BE49-F238E27FC236}">
                <a16:creationId xmlns:a16="http://schemas.microsoft.com/office/drawing/2014/main" id="{175203A3-92C2-E95E-EE5A-0DEE041222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CBCA8F-9219-2C68-D807-BB62572181EA}"/>
              </a:ext>
            </a:extLst>
          </p:cNvPr>
          <p:cNvSpPr>
            <a:spLocks noGrp="1"/>
          </p:cNvSpPr>
          <p:nvPr>
            <p:ph type="sldNum" sz="quarter" idx="12"/>
          </p:nvPr>
        </p:nvSpPr>
        <p:spPr/>
        <p:txBody>
          <a:bodyPr/>
          <a:lstStyle/>
          <a:p>
            <a:fld id="{3651F2D2-F538-402B-9365-B6FFF9245412}" type="slidenum">
              <a:rPr lang="en-GB" smtClean="0"/>
              <a:t>‹#›</a:t>
            </a:fld>
            <a:endParaRPr lang="en-GB"/>
          </a:p>
        </p:txBody>
      </p:sp>
    </p:spTree>
    <p:extLst>
      <p:ext uri="{BB962C8B-B14F-4D97-AF65-F5344CB8AC3E}">
        <p14:creationId xmlns:p14="http://schemas.microsoft.com/office/powerpoint/2010/main" val="688266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BA1D9-00BC-D4A2-4B36-D8C0FF4673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C4C57F-14DB-912E-B968-CACFDB7EA48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DFA0BD-AFB1-F0A4-58EF-2D80DEA757A2}"/>
              </a:ext>
            </a:extLst>
          </p:cNvPr>
          <p:cNvSpPr>
            <a:spLocks noGrp="1"/>
          </p:cNvSpPr>
          <p:nvPr>
            <p:ph type="dt" sz="half" idx="10"/>
          </p:nvPr>
        </p:nvSpPr>
        <p:spPr/>
        <p:txBody>
          <a:bodyPr/>
          <a:lstStyle/>
          <a:p>
            <a:fld id="{C9D99F2E-880A-4032-8899-1E233CBB1571}" type="datetimeFigureOut">
              <a:rPr lang="en-GB" smtClean="0"/>
              <a:t>10/12/2024</a:t>
            </a:fld>
            <a:endParaRPr lang="en-GB"/>
          </a:p>
        </p:txBody>
      </p:sp>
      <p:sp>
        <p:nvSpPr>
          <p:cNvPr id="5" name="Footer Placeholder 4">
            <a:extLst>
              <a:ext uri="{FF2B5EF4-FFF2-40B4-BE49-F238E27FC236}">
                <a16:creationId xmlns:a16="http://schemas.microsoft.com/office/drawing/2014/main" id="{E3048851-F85C-CDC1-66AF-1746C072EF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5A79B2-116D-6488-EE2C-7033991222E9}"/>
              </a:ext>
            </a:extLst>
          </p:cNvPr>
          <p:cNvSpPr>
            <a:spLocks noGrp="1"/>
          </p:cNvSpPr>
          <p:nvPr>
            <p:ph type="sldNum" sz="quarter" idx="12"/>
          </p:nvPr>
        </p:nvSpPr>
        <p:spPr/>
        <p:txBody>
          <a:bodyPr/>
          <a:lstStyle/>
          <a:p>
            <a:fld id="{3651F2D2-F538-402B-9365-B6FFF9245412}" type="slidenum">
              <a:rPr lang="en-GB" smtClean="0"/>
              <a:t>‹#›</a:t>
            </a:fld>
            <a:endParaRPr lang="en-GB"/>
          </a:p>
        </p:txBody>
      </p:sp>
    </p:spTree>
    <p:extLst>
      <p:ext uri="{BB962C8B-B14F-4D97-AF65-F5344CB8AC3E}">
        <p14:creationId xmlns:p14="http://schemas.microsoft.com/office/powerpoint/2010/main" val="1474658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7B19C-100E-72A1-129C-84FF87D4D6A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D86717A-D342-CB05-0F62-F59C1FB51F9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81DE8A1-C949-5244-9D5E-13F3CECC9C2B}"/>
              </a:ext>
            </a:extLst>
          </p:cNvPr>
          <p:cNvSpPr>
            <a:spLocks noGrp="1"/>
          </p:cNvSpPr>
          <p:nvPr>
            <p:ph type="dt" sz="half" idx="10"/>
          </p:nvPr>
        </p:nvSpPr>
        <p:spPr/>
        <p:txBody>
          <a:bodyPr/>
          <a:lstStyle/>
          <a:p>
            <a:fld id="{C9D99F2E-880A-4032-8899-1E233CBB1571}" type="datetimeFigureOut">
              <a:rPr lang="en-GB" smtClean="0"/>
              <a:t>10/12/2024</a:t>
            </a:fld>
            <a:endParaRPr lang="en-GB"/>
          </a:p>
        </p:txBody>
      </p:sp>
      <p:sp>
        <p:nvSpPr>
          <p:cNvPr id="5" name="Footer Placeholder 4">
            <a:extLst>
              <a:ext uri="{FF2B5EF4-FFF2-40B4-BE49-F238E27FC236}">
                <a16:creationId xmlns:a16="http://schemas.microsoft.com/office/drawing/2014/main" id="{8A83BBCE-1AE5-3778-7789-F170EAA300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587BE1-19FA-73F5-D0CB-8B0979A056E8}"/>
              </a:ext>
            </a:extLst>
          </p:cNvPr>
          <p:cNvSpPr>
            <a:spLocks noGrp="1"/>
          </p:cNvSpPr>
          <p:nvPr>
            <p:ph type="sldNum" sz="quarter" idx="12"/>
          </p:nvPr>
        </p:nvSpPr>
        <p:spPr/>
        <p:txBody>
          <a:bodyPr/>
          <a:lstStyle/>
          <a:p>
            <a:fld id="{3651F2D2-F538-402B-9365-B6FFF9245412}" type="slidenum">
              <a:rPr lang="en-GB" smtClean="0"/>
              <a:t>‹#›</a:t>
            </a:fld>
            <a:endParaRPr lang="en-GB"/>
          </a:p>
        </p:txBody>
      </p:sp>
    </p:spTree>
    <p:extLst>
      <p:ext uri="{BB962C8B-B14F-4D97-AF65-F5344CB8AC3E}">
        <p14:creationId xmlns:p14="http://schemas.microsoft.com/office/powerpoint/2010/main" val="4248460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D4A9D-CE33-C640-D1E3-DDC6F4A1FB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D96742-3EA0-CC6D-9560-F4DEFD1AF1F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1D861D1-24B6-92C7-B3B9-D6772297B18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B1F857E-F455-622F-B61B-61E058800FF0}"/>
              </a:ext>
            </a:extLst>
          </p:cNvPr>
          <p:cNvSpPr>
            <a:spLocks noGrp="1"/>
          </p:cNvSpPr>
          <p:nvPr>
            <p:ph type="dt" sz="half" idx="10"/>
          </p:nvPr>
        </p:nvSpPr>
        <p:spPr/>
        <p:txBody>
          <a:bodyPr/>
          <a:lstStyle/>
          <a:p>
            <a:fld id="{C9D99F2E-880A-4032-8899-1E233CBB1571}" type="datetimeFigureOut">
              <a:rPr lang="en-GB" smtClean="0"/>
              <a:t>10/12/2024</a:t>
            </a:fld>
            <a:endParaRPr lang="en-GB"/>
          </a:p>
        </p:txBody>
      </p:sp>
      <p:sp>
        <p:nvSpPr>
          <p:cNvPr id="6" name="Footer Placeholder 5">
            <a:extLst>
              <a:ext uri="{FF2B5EF4-FFF2-40B4-BE49-F238E27FC236}">
                <a16:creationId xmlns:a16="http://schemas.microsoft.com/office/drawing/2014/main" id="{EE6E75C8-8E97-81CF-2622-0CAB2E6F48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C3D16A-84F6-CA8A-DD8E-67C2BB68E6E6}"/>
              </a:ext>
            </a:extLst>
          </p:cNvPr>
          <p:cNvSpPr>
            <a:spLocks noGrp="1"/>
          </p:cNvSpPr>
          <p:nvPr>
            <p:ph type="sldNum" sz="quarter" idx="12"/>
          </p:nvPr>
        </p:nvSpPr>
        <p:spPr/>
        <p:txBody>
          <a:bodyPr/>
          <a:lstStyle/>
          <a:p>
            <a:fld id="{3651F2D2-F538-402B-9365-B6FFF9245412}" type="slidenum">
              <a:rPr lang="en-GB" smtClean="0"/>
              <a:t>‹#›</a:t>
            </a:fld>
            <a:endParaRPr lang="en-GB"/>
          </a:p>
        </p:txBody>
      </p:sp>
    </p:spTree>
    <p:extLst>
      <p:ext uri="{BB962C8B-B14F-4D97-AF65-F5344CB8AC3E}">
        <p14:creationId xmlns:p14="http://schemas.microsoft.com/office/powerpoint/2010/main" val="1385668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6428D-7C8C-309C-4734-C7358250A33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34FFD2-7783-469E-64E4-CF96A08124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AD6909-3229-9520-BDC0-6902879D773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3A065A-D1B8-2163-E966-7DA3EA8514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636750E-677F-9713-6559-5F5878477FD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241AFA-009A-E8CA-1164-76E8F81308A6}"/>
              </a:ext>
            </a:extLst>
          </p:cNvPr>
          <p:cNvSpPr>
            <a:spLocks noGrp="1"/>
          </p:cNvSpPr>
          <p:nvPr>
            <p:ph type="dt" sz="half" idx="10"/>
          </p:nvPr>
        </p:nvSpPr>
        <p:spPr/>
        <p:txBody>
          <a:bodyPr/>
          <a:lstStyle/>
          <a:p>
            <a:fld id="{C9D99F2E-880A-4032-8899-1E233CBB1571}" type="datetimeFigureOut">
              <a:rPr lang="en-GB" smtClean="0"/>
              <a:t>10/12/2024</a:t>
            </a:fld>
            <a:endParaRPr lang="en-GB"/>
          </a:p>
        </p:txBody>
      </p:sp>
      <p:sp>
        <p:nvSpPr>
          <p:cNvPr id="8" name="Footer Placeholder 7">
            <a:extLst>
              <a:ext uri="{FF2B5EF4-FFF2-40B4-BE49-F238E27FC236}">
                <a16:creationId xmlns:a16="http://schemas.microsoft.com/office/drawing/2014/main" id="{04814FC6-E854-314D-0940-1B09CF56526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C26508-BFBB-5141-E6DB-0824721F8DF1}"/>
              </a:ext>
            </a:extLst>
          </p:cNvPr>
          <p:cNvSpPr>
            <a:spLocks noGrp="1"/>
          </p:cNvSpPr>
          <p:nvPr>
            <p:ph type="sldNum" sz="quarter" idx="12"/>
          </p:nvPr>
        </p:nvSpPr>
        <p:spPr/>
        <p:txBody>
          <a:bodyPr/>
          <a:lstStyle/>
          <a:p>
            <a:fld id="{3651F2D2-F538-402B-9365-B6FFF9245412}" type="slidenum">
              <a:rPr lang="en-GB" smtClean="0"/>
              <a:t>‹#›</a:t>
            </a:fld>
            <a:endParaRPr lang="en-GB"/>
          </a:p>
        </p:txBody>
      </p:sp>
    </p:spTree>
    <p:extLst>
      <p:ext uri="{BB962C8B-B14F-4D97-AF65-F5344CB8AC3E}">
        <p14:creationId xmlns:p14="http://schemas.microsoft.com/office/powerpoint/2010/main" val="996427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3FF99-E40A-EA2D-2D97-5ED19E3A3B4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CB1CE8-72C1-C980-5467-1F024D2F415A}"/>
              </a:ext>
            </a:extLst>
          </p:cNvPr>
          <p:cNvSpPr>
            <a:spLocks noGrp="1"/>
          </p:cNvSpPr>
          <p:nvPr>
            <p:ph type="dt" sz="half" idx="10"/>
          </p:nvPr>
        </p:nvSpPr>
        <p:spPr/>
        <p:txBody>
          <a:bodyPr/>
          <a:lstStyle/>
          <a:p>
            <a:fld id="{C9D99F2E-880A-4032-8899-1E233CBB1571}" type="datetimeFigureOut">
              <a:rPr lang="en-GB" smtClean="0"/>
              <a:t>10/12/2024</a:t>
            </a:fld>
            <a:endParaRPr lang="en-GB"/>
          </a:p>
        </p:txBody>
      </p:sp>
      <p:sp>
        <p:nvSpPr>
          <p:cNvPr id="4" name="Footer Placeholder 3">
            <a:extLst>
              <a:ext uri="{FF2B5EF4-FFF2-40B4-BE49-F238E27FC236}">
                <a16:creationId xmlns:a16="http://schemas.microsoft.com/office/drawing/2014/main" id="{711BBB3E-B9C3-66FA-10C9-2ACC49637D8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99829E6-F8FA-6532-6CE0-66EA6B055B6F}"/>
              </a:ext>
            </a:extLst>
          </p:cNvPr>
          <p:cNvSpPr>
            <a:spLocks noGrp="1"/>
          </p:cNvSpPr>
          <p:nvPr>
            <p:ph type="sldNum" sz="quarter" idx="12"/>
          </p:nvPr>
        </p:nvSpPr>
        <p:spPr/>
        <p:txBody>
          <a:bodyPr/>
          <a:lstStyle/>
          <a:p>
            <a:fld id="{3651F2D2-F538-402B-9365-B6FFF9245412}" type="slidenum">
              <a:rPr lang="en-GB" smtClean="0"/>
              <a:t>‹#›</a:t>
            </a:fld>
            <a:endParaRPr lang="en-GB"/>
          </a:p>
        </p:txBody>
      </p:sp>
    </p:spTree>
    <p:extLst>
      <p:ext uri="{BB962C8B-B14F-4D97-AF65-F5344CB8AC3E}">
        <p14:creationId xmlns:p14="http://schemas.microsoft.com/office/powerpoint/2010/main" val="1564417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BFB557-BDF1-42E7-5C88-D01E01C39403}"/>
              </a:ext>
            </a:extLst>
          </p:cNvPr>
          <p:cNvSpPr>
            <a:spLocks noGrp="1"/>
          </p:cNvSpPr>
          <p:nvPr>
            <p:ph type="dt" sz="half" idx="10"/>
          </p:nvPr>
        </p:nvSpPr>
        <p:spPr/>
        <p:txBody>
          <a:bodyPr/>
          <a:lstStyle/>
          <a:p>
            <a:fld id="{C9D99F2E-880A-4032-8899-1E233CBB1571}" type="datetimeFigureOut">
              <a:rPr lang="en-GB" smtClean="0"/>
              <a:t>10/12/2024</a:t>
            </a:fld>
            <a:endParaRPr lang="en-GB"/>
          </a:p>
        </p:txBody>
      </p:sp>
      <p:sp>
        <p:nvSpPr>
          <p:cNvPr id="3" name="Footer Placeholder 2">
            <a:extLst>
              <a:ext uri="{FF2B5EF4-FFF2-40B4-BE49-F238E27FC236}">
                <a16:creationId xmlns:a16="http://schemas.microsoft.com/office/drawing/2014/main" id="{514800ED-EFE5-7137-71FA-E8227BE18F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BBB0068-3620-E576-AD25-C0F08D232E9E}"/>
              </a:ext>
            </a:extLst>
          </p:cNvPr>
          <p:cNvSpPr>
            <a:spLocks noGrp="1"/>
          </p:cNvSpPr>
          <p:nvPr>
            <p:ph type="sldNum" sz="quarter" idx="12"/>
          </p:nvPr>
        </p:nvSpPr>
        <p:spPr/>
        <p:txBody>
          <a:bodyPr/>
          <a:lstStyle/>
          <a:p>
            <a:fld id="{3651F2D2-F538-402B-9365-B6FFF9245412}" type="slidenum">
              <a:rPr lang="en-GB" smtClean="0"/>
              <a:t>‹#›</a:t>
            </a:fld>
            <a:endParaRPr lang="en-GB"/>
          </a:p>
        </p:txBody>
      </p:sp>
    </p:spTree>
    <p:extLst>
      <p:ext uri="{BB962C8B-B14F-4D97-AF65-F5344CB8AC3E}">
        <p14:creationId xmlns:p14="http://schemas.microsoft.com/office/powerpoint/2010/main" val="3497864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B6808-40F8-CCC9-1D37-74BCB79242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86F1D0B-8984-E55C-4011-B9CE3620918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A7D0F27-1132-B0D1-A019-54773A4735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2A4F86-C733-5808-76F4-99247FCB6A66}"/>
              </a:ext>
            </a:extLst>
          </p:cNvPr>
          <p:cNvSpPr>
            <a:spLocks noGrp="1"/>
          </p:cNvSpPr>
          <p:nvPr>
            <p:ph type="dt" sz="half" idx="10"/>
          </p:nvPr>
        </p:nvSpPr>
        <p:spPr/>
        <p:txBody>
          <a:bodyPr/>
          <a:lstStyle/>
          <a:p>
            <a:fld id="{C9D99F2E-880A-4032-8899-1E233CBB1571}" type="datetimeFigureOut">
              <a:rPr lang="en-GB" smtClean="0"/>
              <a:t>10/12/2024</a:t>
            </a:fld>
            <a:endParaRPr lang="en-GB"/>
          </a:p>
        </p:txBody>
      </p:sp>
      <p:sp>
        <p:nvSpPr>
          <p:cNvPr id="6" name="Footer Placeholder 5">
            <a:extLst>
              <a:ext uri="{FF2B5EF4-FFF2-40B4-BE49-F238E27FC236}">
                <a16:creationId xmlns:a16="http://schemas.microsoft.com/office/drawing/2014/main" id="{AB4855F6-E014-919A-91E1-5458DCA761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56277E-D08A-A3CA-AA6A-2BC8BF1A5EC7}"/>
              </a:ext>
            </a:extLst>
          </p:cNvPr>
          <p:cNvSpPr>
            <a:spLocks noGrp="1"/>
          </p:cNvSpPr>
          <p:nvPr>
            <p:ph type="sldNum" sz="quarter" idx="12"/>
          </p:nvPr>
        </p:nvSpPr>
        <p:spPr/>
        <p:txBody>
          <a:bodyPr/>
          <a:lstStyle/>
          <a:p>
            <a:fld id="{3651F2D2-F538-402B-9365-B6FFF9245412}" type="slidenum">
              <a:rPr lang="en-GB" smtClean="0"/>
              <a:t>‹#›</a:t>
            </a:fld>
            <a:endParaRPr lang="en-GB"/>
          </a:p>
        </p:txBody>
      </p:sp>
    </p:spTree>
    <p:extLst>
      <p:ext uri="{BB962C8B-B14F-4D97-AF65-F5344CB8AC3E}">
        <p14:creationId xmlns:p14="http://schemas.microsoft.com/office/powerpoint/2010/main" val="2486177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2AA74-0950-5BAC-1922-E033A398ED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90D296-1B19-43A2-6407-CD19324260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660507B-9DE0-8FF5-6AC2-F7BFBE0260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0C9AC9-3E86-9119-F537-5C27FAE8C9E3}"/>
              </a:ext>
            </a:extLst>
          </p:cNvPr>
          <p:cNvSpPr>
            <a:spLocks noGrp="1"/>
          </p:cNvSpPr>
          <p:nvPr>
            <p:ph type="dt" sz="half" idx="10"/>
          </p:nvPr>
        </p:nvSpPr>
        <p:spPr/>
        <p:txBody>
          <a:bodyPr/>
          <a:lstStyle/>
          <a:p>
            <a:fld id="{C9D99F2E-880A-4032-8899-1E233CBB1571}" type="datetimeFigureOut">
              <a:rPr lang="en-GB" smtClean="0"/>
              <a:t>10/12/2024</a:t>
            </a:fld>
            <a:endParaRPr lang="en-GB"/>
          </a:p>
        </p:txBody>
      </p:sp>
      <p:sp>
        <p:nvSpPr>
          <p:cNvPr id="6" name="Footer Placeholder 5">
            <a:extLst>
              <a:ext uri="{FF2B5EF4-FFF2-40B4-BE49-F238E27FC236}">
                <a16:creationId xmlns:a16="http://schemas.microsoft.com/office/drawing/2014/main" id="{09DD0298-75D1-0376-8576-3E2501E390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3A0234-265E-905C-01B3-EB8F571E5EE4}"/>
              </a:ext>
            </a:extLst>
          </p:cNvPr>
          <p:cNvSpPr>
            <a:spLocks noGrp="1"/>
          </p:cNvSpPr>
          <p:nvPr>
            <p:ph type="sldNum" sz="quarter" idx="12"/>
          </p:nvPr>
        </p:nvSpPr>
        <p:spPr/>
        <p:txBody>
          <a:bodyPr/>
          <a:lstStyle/>
          <a:p>
            <a:fld id="{3651F2D2-F538-402B-9365-B6FFF9245412}" type="slidenum">
              <a:rPr lang="en-GB" smtClean="0"/>
              <a:t>‹#›</a:t>
            </a:fld>
            <a:endParaRPr lang="en-GB"/>
          </a:p>
        </p:txBody>
      </p:sp>
    </p:spTree>
    <p:extLst>
      <p:ext uri="{BB962C8B-B14F-4D97-AF65-F5344CB8AC3E}">
        <p14:creationId xmlns:p14="http://schemas.microsoft.com/office/powerpoint/2010/main" val="2288380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2997A-6A72-CBCA-A845-B3FB6B284CB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86D02F-3E02-8128-CA4C-1784EA00AB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DCF847-2BF2-9DFC-B7EE-5AFF96DBE5C0}"/>
              </a:ext>
            </a:extLst>
          </p:cNvPr>
          <p:cNvSpPr>
            <a:spLocks noGrp="1"/>
          </p:cNvSpPr>
          <p:nvPr>
            <p:ph type="dt" sz="half" idx="10"/>
          </p:nvPr>
        </p:nvSpPr>
        <p:spPr/>
        <p:txBody>
          <a:bodyPr/>
          <a:lstStyle/>
          <a:p>
            <a:fld id="{C9D99F2E-880A-4032-8899-1E233CBB1571}" type="datetimeFigureOut">
              <a:rPr lang="en-GB" smtClean="0"/>
              <a:t>10/12/2024</a:t>
            </a:fld>
            <a:endParaRPr lang="en-GB"/>
          </a:p>
        </p:txBody>
      </p:sp>
      <p:sp>
        <p:nvSpPr>
          <p:cNvPr id="5" name="Footer Placeholder 4">
            <a:extLst>
              <a:ext uri="{FF2B5EF4-FFF2-40B4-BE49-F238E27FC236}">
                <a16:creationId xmlns:a16="http://schemas.microsoft.com/office/drawing/2014/main" id="{18CEBB2C-CBFC-0DA9-E60F-064E86823E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A8E78A-DF0C-0316-AE0F-CC6D923B0672}"/>
              </a:ext>
            </a:extLst>
          </p:cNvPr>
          <p:cNvSpPr>
            <a:spLocks noGrp="1"/>
          </p:cNvSpPr>
          <p:nvPr>
            <p:ph type="sldNum" sz="quarter" idx="12"/>
          </p:nvPr>
        </p:nvSpPr>
        <p:spPr/>
        <p:txBody>
          <a:bodyPr/>
          <a:lstStyle/>
          <a:p>
            <a:fld id="{3651F2D2-F538-402B-9365-B6FFF9245412}" type="slidenum">
              <a:rPr lang="en-GB" smtClean="0"/>
              <a:t>‹#›</a:t>
            </a:fld>
            <a:endParaRPr lang="en-GB"/>
          </a:p>
        </p:txBody>
      </p:sp>
    </p:spTree>
    <p:extLst>
      <p:ext uri="{BB962C8B-B14F-4D97-AF65-F5344CB8AC3E}">
        <p14:creationId xmlns:p14="http://schemas.microsoft.com/office/powerpoint/2010/main" val="547753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6034D6-9808-C919-F18F-46D3EFBC98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AF55F5-6098-50E2-16BF-809095E4624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3383B5-752D-1C74-548A-773C2851CD75}"/>
              </a:ext>
            </a:extLst>
          </p:cNvPr>
          <p:cNvSpPr>
            <a:spLocks noGrp="1"/>
          </p:cNvSpPr>
          <p:nvPr>
            <p:ph type="dt" sz="half" idx="10"/>
          </p:nvPr>
        </p:nvSpPr>
        <p:spPr/>
        <p:txBody>
          <a:bodyPr/>
          <a:lstStyle/>
          <a:p>
            <a:fld id="{C9D99F2E-880A-4032-8899-1E233CBB1571}" type="datetimeFigureOut">
              <a:rPr lang="en-GB" smtClean="0"/>
              <a:t>10/12/2024</a:t>
            </a:fld>
            <a:endParaRPr lang="en-GB"/>
          </a:p>
        </p:txBody>
      </p:sp>
      <p:sp>
        <p:nvSpPr>
          <p:cNvPr id="5" name="Footer Placeholder 4">
            <a:extLst>
              <a:ext uri="{FF2B5EF4-FFF2-40B4-BE49-F238E27FC236}">
                <a16:creationId xmlns:a16="http://schemas.microsoft.com/office/drawing/2014/main" id="{10995623-A397-3206-84FF-95F9D734E8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E0111C-83FF-AC5C-947C-CE425CBC7C4E}"/>
              </a:ext>
            </a:extLst>
          </p:cNvPr>
          <p:cNvSpPr>
            <a:spLocks noGrp="1"/>
          </p:cNvSpPr>
          <p:nvPr>
            <p:ph type="sldNum" sz="quarter" idx="12"/>
          </p:nvPr>
        </p:nvSpPr>
        <p:spPr/>
        <p:txBody>
          <a:bodyPr/>
          <a:lstStyle/>
          <a:p>
            <a:fld id="{3651F2D2-F538-402B-9365-B6FFF9245412}" type="slidenum">
              <a:rPr lang="en-GB" smtClean="0"/>
              <a:t>‹#›</a:t>
            </a:fld>
            <a:endParaRPr lang="en-GB"/>
          </a:p>
        </p:txBody>
      </p:sp>
    </p:spTree>
    <p:extLst>
      <p:ext uri="{BB962C8B-B14F-4D97-AF65-F5344CB8AC3E}">
        <p14:creationId xmlns:p14="http://schemas.microsoft.com/office/powerpoint/2010/main" val="16733864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9C21B7-8580-B5B7-C7FE-A63E7A1DD8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25240F-1FA2-D911-787C-F08D849E15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BE323D-B33D-014E-2175-4FA75E751E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9D99F2E-880A-4032-8899-1E233CBB1571}" type="datetimeFigureOut">
              <a:rPr lang="en-GB" smtClean="0"/>
              <a:t>10/12/2024</a:t>
            </a:fld>
            <a:endParaRPr lang="en-GB"/>
          </a:p>
        </p:txBody>
      </p:sp>
      <p:sp>
        <p:nvSpPr>
          <p:cNvPr id="5" name="Footer Placeholder 4">
            <a:extLst>
              <a:ext uri="{FF2B5EF4-FFF2-40B4-BE49-F238E27FC236}">
                <a16:creationId xmlns:a16="http://schemas.microsoft.com/office/drawing/2014/main" id="{D0C6DC85-D947-871D-78AF-06424F68F0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49A5E0D-51DC-EAA3-FA87-0BDE88DBCC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651F2D2-F538-402B-9365-B6FFF9245412}" type="slidenum">
              <a:rPr lang="en-GB" smtClean="0"/>
              <a:t>‹#›</a:t>
            </a:fld>
            <a:endParaRPr lang="en-GB"/>
          </a:p>
        </p:txBody>
      </p:sp>
    </p:spTree>
    <p:extLst>
      <p:ext uri="{BB962C8B-B14F-4D97-AF65-F5344CB8AC3E}">
        <p14:creationId xmlns:p14="http://schemas.microsoft.com/office/powerpoint/2010/main" val="5462494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742A528-B5BC-48B8-92DE-9C2B44451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557B410-F632-207E-E3F8-03A7A9442FFF}"/>
              </a:ext>
            </a:extLst>
          </p:cNvPr>
          <p:cNvSpPr/>
          <p:nvPr/>
        </p:nvSpPr>
        <p:spPr>
          <a:xfrm>
            <a:off x="-4895" y="0"/>
            <a:ext cx="12193847" cy="6916846"/>
          </a:xfrm>
          <a:prstGeom prst="rect">
            <a:avLst/>
          </a:prstGeom>
          <a:solidFill>
            <a:schemeClr val="accent3">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52D87543-F14A-5752-6142-5353246E4328}"/>
              </a:ext>
            </a:extLst>
          </p:cNvPr>
          <p:cNvPicPr>
            <a:picLocks noChangeAspect="1"/>
          </p:cNvPicPr>
          <p:nvPr/>
        </p:nvPicPr>
        <p:blipFill>
          <a:blip r:embed="rId2"/>
          <a:srcRect t="4086" r="-1" b="3878"/>
          <a:stretch/>
        </p:blipFill>
        <p:spPr>
          <a:xfrm>
            <a:off x="3000143" y="2914297"/>
            <a:ext cx="6076856" cy="3761182"/>
          </a:xfrm>
          <a:custGeom>
            <a:avLst/>
            <a:gdLst/>
            <a:ahLst/>
            <a:cxnLst/>
            <a:rect l="l" t="t" r="r" b="b"/>
            <a:pathLst>
              <a:path w="8500451" h="5783926">
                <a:moveTo>
                  <a:pt x="4814568" y="604"/>
                </a:moveTo>
                <a:cubicBezTo>
                  <a:pt x="5041344" y="3294"/>
                  <a:pt x="5267019" y="14348"/>
                  <a:pt x="5493575" y="21000"/>
                </a:cubicBezTo>
                <a:cubicBezTo>
                  <a:pt x="5987120" y="36130"/>
                  <a:pt x="6483273" y="35607"/>
                  <a:pt x="6977859" y="46564"/>
                </a:cubicBezTo>
                <a:cubicBezTo>
                  <a:pt x="7286195" y="53346"/>
                  <a:pt x="7590877" y="77867"/>
                  <a:pt x="7880953" y="154038"/>
                </a:cubicBezTo>
                <a:cubicBezTo>
                  <a:pt x="7921646" y="164993"/>
                  <a:pt x="7967557" y="167081"/>
                  <a:pt x="7998861" y="193166"/>
                </a:cubicBezTo>
                <a:cubicBezTo>
                  <a:pt x="8033815" y="222382"/>
                  <a:pt x="8019729" y="265163"/>
                  <a:pt x="7968600" y="273511"/>
                </a:cubicBezTo>
                <a:cubicBezTo>
                  <a:pt x="7903386" y="284466"/>
                  <a:pt x="7836607" y="287597"/>
                  <a:pt x="7764609" y="294901"/>
                </a:cubicBezTo>
                <a:cubicBezTo>
                  <a:pt x="7792260" y="335073"/>
                  <a:pt x="7859040" y="304814"/>
                  <a:pt x="7876257" y="354899"/>
                </a:cubicBezTo>
                <a:cubicBezTo>
                  <a:pt x="7799043" y="389332"/>
                  <a:pt x="7705656" y="366898"/>
                  <a:pt x="7631049" y="400810"/>
                </a:cubicBezTo>
                <a:cubicBezTo>
                  <a:pt x="7633137" y="424287"/>
                  <a:pt x="7649831" y="426374"/>
                  <a:pt x="7663396" y="432635"/>
                </a:cubicBezTo>
                <a:cubicBezTo>
                  <a:pt x="7676961" y="438373"/>
                  <a:pt x="7710871" y="430026"/>
                  <a:pt x="7696264" y="462894"/>
                </a:cubicBezTo>
                <a:cubicBezTo>
                  <a:pt x="7541315" y="482719"/>
                  <a:pt x="7393147" y="550021"/>
                  <a:pt x="7229849" y="540630"/>
                </a:cubicBezTo>
                <a:cubicBezTo>
                  <a:pt x="7431755" y="558890"/>
                  <a:pt x="7602355" y="633496"/>
                  <a:pt x="7780782" y="683059"/>
                </a:cubicBezTo>
                <a:cubicBezTo>
                  <a:pt x="7773479" y="741491"/>
                  <a:pt x="7701483" y="718014"/>
                  <a:pt x="7680613" y="759751"/>
                </a:cubicBezTo>
                <a:cubicBezTo>
                  <a:pt x="7794869" y="788967"/>
                  <a:pt x="7904429" y="823401"/>
                  <a:pt x="7998861" y="880789"/>
                </a:cubicBezTo>
                <a:cubicBezTo>
                  <a:pt x="8083901" y="932439"/>
                  <a:pt x="8164765" y="989306"/>
                  <a:pt x="8257111" y="1031566"/>
                </a:cubicBezTo>
                <a:cubicBezTo>
                  <a:pt x="8354150" y="1075912"/>
                  <a:pt x="8413103" y="1132779"/>
                  <a:pt x="8402148" y="1229819"/>
                </a:cubicBezTo>
                <a:cubicBezTo>
                  <a:pt x="8397452" y="1269468"/>
                  <a:pt x="8409973" y="1302859"/>
                  <a:pt x="8453275" y="1318510"/>
                </a:cubicBezTo>
                <a:cubicBezTo>
                  <a:pt x="8507013" y="1337814"/>
                  <a:pt x="8501275" y="1367029"/>
                  <a:pt x="8499187" y="1411897"/>
                </a:cubicBezTo>
                <a:cubicBezTo>
                  <a:pt x="8496056" y="1465634"/>
                  <a:pt x="8468406" y="1486504"/>
                  <a:pt x="8419885" y="1504764"/>
                </a:cubicBezTo>
                <a:cubicBezTo>
                  <a:pt x="8350497" y="1530327"/>
                  <a:pt x="8349975" y="1569978"/>
                  <a:pt x="8368237" y="1617454"/>
                </a:cubicBezTo>
                <a:cubicBezTo>
                  <a:pt x="8378149" y="1643540"/>
                  <a:pt x="8393278" y="1664409"/>
                  <a:pt x="8415713" y="1683712"/>
                </a:cubicBezTo>
                <a:cubicBezTo>
                  <a:pt x="8493448" y="1751014"/>
                  <a:pt x="8492927" y="1752056"/>
                  <a:pt x="8416755" y="1831880"/>
                </a:cubicBezTo>
                <a:cubicBezTo>
                  <a:pt x="8396408" y="1853269"/>
                  <a:pt x="8374496" y="1867356"/>
                  <a:pt x="8383888" y="1901790"/>
                </a:cubicBezTo>
                <a:cubicBezTo>
                  <a:pt x="8415713" y="2016046"/>
                  <a:pt x="8411538" y="2016046"/>
                  <a:pt x="8283717" y="2053609"/>
                </a:cubicBezTo>
                <a:cubicBezTo>
                  <a:pt x="8254501" y="2062479"/>
                  <a:pt x="8215373" y="2054653"/>
                  <a:pt x="8198678" y="2087521"/>
                </a:cubicBezTo>
                <a:cubicBezTo>
                  <a:pt x="8209113" y="2111521"/>
                  <a:pt x="8184591" y="2690625"/>
                  <a:pt x="8207547" y="2700017"/>
                </a:cubicBezTo>
                <a:cubicBezTo>
                  <a:pt x="8387017" y="2773578"/>
                  <a:pt x="8409451" y="2860184"/>
                  <a:pt x="8269632" y="2996352"/>
                </a:cubicBezTo>
                <a:cubicBezTo>
                  <a:pt x="8175722" y="3087653"/>
                  <a:pt x="8186677" y="3236864"/>
                  <a:pt x="8225807" y="3330251"/>
                </a:cubicBezTo>
                <a:cubicBezTo>
                  <a:pt x="8373452" y="3371467"/>
                  <a:pt x="8341107" y="3481027"/>
                  <a:pt x="8370845" y="3577023"/>
                </a:cubicBezTo>
                <a:cubicBezTo>
                  <a:pt x="8392757" y="3649020"/>
                  <a:pt x="8306673" y="3639107"/>
                  <a:pt x="8310847" y="3671976"/>
                </a:cubicBezTo>
                <a:cubicBezTo>
                  <a:pt x="8365105" y="3711626"/>
                  <a:pt x="8437624" y="3724148"/>
                  <a:pt x="8479884" y="3778406"/>
                </a:cubicBezTo>
                <a:cubicBezTo>
                  <a:pt x="8403713" y="3818056"/>
                  <a:pt x="8365105" y="3873880"/>
                  <a:pt x="8322845" y="3929703"/>
                </a:cubicBezTo>
                <a:cubicBezTo>
                  <a:pt x="8254501" y="4020482"/>
                  <a:pt x="8161635" y="4097174"/>
                  <a:pt x="8063031" y="4166563"/>
                </a:cubicBezTo>
                <a:cubicBezTo>
                  <a:pt x="8012947" y="4649674"/>
                  <a:pt x="7851215" y="5156783"/>
                  <a:pt x="7833475" y="5181825"/>
                </a:cubicBezTo>
                <a:cubicBezTo>
                  <a:pt x="7760436" y="5174520"/>
                  <a:pt x="7618528" y="5466682"/>
                  <a:pt x="7495403" y="5493812"/>
                </a:cubicBezTo>
                <a:cubicBezTo>
                  <a:pt x="7366017" y="5523550"/>
                  <a:pt x="5441925" y="5797973"/>
                  <a:pt x="5148199" y="5783364"/>
                </a:cubicBezTo>
                <a:cubicBezTo>
                  <a:pt x="3551743" y="5705628"/>
                  <a:pt x="3505310" y="5598155"/>
                  <a:pt x="3505310" y="5598155"/>
                </a:cubicBezTo>
                <a:cubicBezTo>
                  <a:pt x="3505310" y="5598155"/>
                  <a:pt x="3596089" y="5571548"/>
                  <a:pt x="3675390" y="5541287"/>
                </a:cubicBezTo>
                <a:cubicBezTo>
                  <a:pt x="3627392" y="5542853"/>
                  <a:pt x="3579395" y="5543896"/>
                  <a:pt x="3531919" y="5542331"/>
                </a:cubicBezTo>
                <a:cubicBezTo>
                  <a:pt x="3164108" y="5531375"/>
                  <a:pt x="3500093" y="5511028"/>
                  <a:pt x="3138022" y="5469291"/>
                </a:cubicBezTo>
                <a:cubicBezTo>
                  <a:pt x="2527092" y="5398860"/>
                  <a:pt x="2618913" y="5380598"/>
                  <a:pt x="2058068" y="5181825"/>
                </a:cubicBezTo>
                <a:cubicBezTo>
                  <a:pt x="2008504" y="5164086"/>
                  <a:pt x="1660519" y="5056613"/>
                  <a:pt x="1447659" y="5044613"/>
                </a:cubicBezTo>
                <a:cubicBezTo>
                  <a:pt x="1391313" y="5041483"/>
                  <a:pt x="1329751" y="5042527"/>
                  <a:pt x="1281230" y="4977311"/>
                </a:cubicBezTo>
                <a:cubicBezTo>
                  <a:pt x="1429920" y="4979399"/>
                  <a:pt x="1557741" y="4979399"/>
                  <a:pt x="1696518" y="4945487"/>
                </a:cubicBezTo>
                <a:cubicBezTo>
                  <a:pt x="1622434" y="4898532"/>
                  <a:pt x="1537394" y="4938705"/>
                  <a:pt x="1478440" y="4905836"/>
                </a:cubicBezTo>
                <a:cubicBezTo>
                  <a:pt x="1423138" y="4875577"/>
                  <a:pt x="1375140" y="4871404"/>
                  <a:pt x="1318795" y="4919401"/>
                </a:cubicBezTo>
                <a:cubicBezTo>
                  <a:pt x="1289578" y="4944443"/>
                  <a:pt x="1237928" y="4939747"/>
                  <a:pt x="1208190" y="4925140"/>
                </a:cubicBezTo>
                <a:cubicBezTo>
                  <a:pt x="1049066" y="4846360"/>
                  <a:pt x="1052718" y="4847404"/>
                  <a:pt x="875857" y="4867751"/>
                </a:cubicBezTo>
                <a:cubicBezTo>
                  <a:pt x="763166" y="4880272"/>
                  <a:pt x="648388" y="4902706"/>
                  <a:pt x="545088" y="4889141"/>
                </a:cubicBezTo>
                <a:cubicBezTo>
                  <a:pt x="532045" y="4859403"/>
                  <a:pt x="543522" y="4845839"/>
                  <a:pt x="558131" y="4841666"/>
                </a:cubicBezTo>
                <a:cubicBezTo>
                  <a:pt x="796034" y="4776973"/>
                  <a:pt x="840379" y="4702889"/>
                  <a:pt x="1081413" y="4662717"/>
                </a:cubicBezTo>
                <a:cubicBezTo>
                  <a:pt x="1099151" y="4617327"/>
                  <a:pt x="1011503" y="4609500"/>
                  <a:pt x="1052718" y="4564633"/>
                </a:cubicBezTo>
                <a:cubicBezTo>
                  <a:pt x="1127846" y="4529678"/>
                  <a:pt x="1216016" y="4570894"/>
                  <a:pt x="1290622" y="4525505"/>
                </a:cubicBezTo>
                <a:cubicBezTo>
                  <a:pt x="1277579" y="4493158"/>
                  <a:pt x="1214972" y="4516636"/>
                  <a:pt x="1217581" y="4482202"/>
                </a:cubicBezTo>
                <a:cubicBezTo>
                  <a:pt x="1220712" y="4442552"/>
                  <a:pt x="1264536" y="4448813"/>
                  <a:pt x="1294796" y="4451421"/>
                </a:cubicBezTo>
                <a:cubicBezTo>
                  <a:pt x="1441398" y="4464985"/>
                  <a:pt x="1568696" y="4390902"/>
                  <a:pt x="1709040" y="4365860"/>
                </a:cubicBezTo>
                <a:cubicBezTo>
                  <a:pt x="1559306" y="4303253"/>
                  <a:pt x="686474" y="4353338"/>
                  <a:pt x="530479" y="4334034"/>
                </a:cubicBezTo>
                <a:cubicBezTo>
                  <a:pt x="367182" y="4314210"/>
                  <a:pt x="107367" y="4261516"/>
                  <a:pt x="174146" y="4244821"/>
                </a:cubicBezTo>
                <a:cubicBezTo>
                  <a:pt x="249796" y="4225518"/>
                  <a:pt x="519524" y="3996484"/>
                  <a:pt x="596216" y="3986050"/>
                </a:cubicBezTo>
                <a:cubicBezTo>
                  <a:pt x="685430" y="3974050"/>
                  <a:pt x="703169" y="3957876"/>
                  <a:pt x="820554" y="3875967"/>
                </a:cubicBezTo>
                <a:cubicBezTo>
                  <a:pt x="897769" y="3822230"/>
                  <a:pt x="576391" y="3939094"/>
                  <a:pt x="451179" y="3901009"/>
                </a:cubicBezTo>
                <a:cubicBezTo>
                  <a:pt x="405268" y="3886923"/>
                  <a:pt x="729255" y="3738233"/>
                  <a:pt x="729255" y="3711105"/>
                </a:cubicBezTo>
                <a:cubicBezTo>
                  <a:pt x="729255" y="3682409"/>
                  <a:pt x="700038" y="3676150"/>
                  <a:pt x="672387" y="3676150"/>
                </a:cubicBezTo>
                <a:cubicBezTo>
                  <a:pt x="610824" y="3676150"/>
                  <a:pt x="629606" y="3651106"/>
                  <a:pt x="568043" y="3652673"/>
                </a:cubicBezTo>
                <a:cubicBezTo>
                  <a:pt x="748558" y="3580154"/>
                  <a:pt x="860205" y="3599458"/>
                  <a:pt x="1038632" y="3533198"/>
                </a:cubicBezTo>
                <a:cubicBezTo>
                  <a:pt x="1125760" y="3500852"/>
                  <a:pt x="817425" y="3393378"/>
                  <a:pt x="907160" y="3365206"/>
                </a:cubicBezTo>
                <a:cubicBezTo>
                  <a:pt x="941071" y="3354249"/>
                  <a:pt x="986461" y="3365727"/>
                  <a:pt x="1009938" y="3327120"/>
                </a:cubicBezTo>
                <a:cubicBezTo>
                  <a:pt x="972897" y="3296340"/>
                  <a:pt x="923855" y="3309904"/>
                  <a:pt x="886812" y="3322425"/>
                </a:cubicBezTo>
                <a:cubicBezTo>
                  <a:pt x="792381" y="3354772"/>
                  <a:pt x="799165" y="3346946"/>
                  <a:pt x="789773" y="3322947"/>
                </a:cubicBezTo>
                <a:cubicBezTo>
                  <a:pt x="758993" y="3241037"/>
                  <a:pt x="682822" y="3267123"/>
                  <a:pt x="615520" y="3280688"/>
                </a:cubicBezTo>
                <a:cubicBezTo>
                  <a:pt x="412050" y="3321382"/>
                  <a:pt x="205972" y="3309904"/>
                  <a:pt x="3023" y="3351641"/>
                </a:cubicBezTo>
                <a:cubicBezTo>
                  <a:pt x="-18888" y="3356337"/>
                  <a:pt x="83890" y="3262949"/>
                  <a:pt x="132409" y="3251993"/>
                </a:cubicBezTo>
                <a:cubicBezTo>
                  <a:pt x="185103" y="3240516"/>
                  <a:pt x="249796" y="3248863"/>
                  <a:pt x="287360" y="3195127"/>
                </a:cubicBezTo>
                <a:cubicBezTo>
                  <a:pt x="220579" y="3181561"/>
                  <a:pt x="144410" y="3207647"/>
                  <a:pt x="78150" y="3164866"/>
                </a:cubicBezTo>
                <a:cubicBezTo>
                  <a:pt x="225276" y="3105913"/>
                  <a:pt x="371878" y="3107999"/>
                  <a:pt x="498655" y="3069914"/>
                </a:cubicBezTo>
                <a:cubicBezTo>
                  <a:pt x="510133" y="2999483"/>
                  <a:pt x="426658" y="3025046"/>
                  <a:pt x="396399" y="2984874"/>
                </a:cubicBezTo>
                <a:cubicBezTo>
                  <a:pt x="1351140" y="2916007"/>
                  <a:pt x="817946" y="2712537"/>
                  <a:pt x="658822" y="2601411"/>
                </a:cubicBezTo>
                <a:cubicBezTo>
                  <a:pt x="605607" y="2564370"/>
                  <a:pt x="1164888" y="2388551"/>
                  <a:pt x="1183148" y="2383856"/>
                </a:cubicBezTo>
                <a:cubicBezTo>
                  <a:pt x="1229581" y="2372900"/>
                  <a:pt x="1413747" y="2380725"/>
                  <a:pt x="1451311" y="2366639"/>
                </a:cubicBezTo>
                <a:cubicBezTo>
                  <a:pt x="1499309" y="2348901"/>
                  <a:pt x="1340706" y="2318120"/>
                  <a:pt x="1376184" y="2296729"/>
                </a:cubicBezTo>
                <a:cubicBezTo>
                  <a:pt x="1625043" y="2145953"/>
                  <a:pt x="1642780" y="1919006"/>
                  <a:pt x="1572870" y="1902834"/>
                </a:cubicBezTo>
                <a:cubicBezTo>
                  <a:pt x="1500353" y="1886138"/>
                  <a:pt x="1429399" y="1899181"/>
                  <a:pt x="1362097" y="1926311"/>
                </a:cubicBezTo>
                <a:cubicBezTo>
                  <a:pt x="1252536" y="1970656"/>
                  <a:pt x="493960" y="1907528"/>
                  <a:pt x="281620" y="1943006"/>
                </a:cubicBezTo>
                <a:cubicBezTo>
                  <a:pt x="249274" y="1948223"/>
                  <a:pt x="205451" y="1971700"/>
                  <a:pt x="174669" y="1927876"/>
                </a:cubicBezTo>
                <a:cubicBezTo>
                  <a:pt x="393269" y="1785969"/>
                  <a:pt x="673952" y="1826663"/>
                  <a:pt x="918115" y="1730145"/>
                </a:cubicBezTo>
                <a:cubicBezTo>
                  <a:pt x="822119" y="1663886"/>
                  <a:pt x="724558" y="1667017"/>
                  <a:pt x="624389" y="1676929"/>
                </a:cubicBezTo>
                <a:cubicBezTo>
                  <a:pt x="598304" y="1679538"/>
                  <a:pt x="562826" y="1683190"/>
                  <a:pt x="556565" y="1655539"/>
                </a:cubicBezTo>
                <a:cubicBezTo>
                  <a:pt x="548739" y="1620584"/>
                  <a:pt x="590999" y="1614323"/>
                  <a:pt x="618650" y="1600237"/>
                </a:cubicBezTo>
                <a:cubicBezTo>
                  <a:pt x="660909" y="1578325"/>
                  <a:pt x="723515" y="1604410"/>
                  <a:pt x="775165" y="1544413"/>
                </a:cubicBezTo>
                <a:cubicBezTo>
                  <a:pt x="618650" y="1558500"/>
                  <a:pt x="486656" y="1583021"/>
                  <a:pt x="348401" y="1624758"/>
                </a:cubicBezTo>
                <a:cubicBezTo>
                  <a:pt x="360400" y="1587717"/>
                  <a:pt x="402137" y="1570499"/>
                  <a:pt x="378660" y="1539719"/>
                </a:cubicBezTo>
                <a:cubicBezTo>
                  <a:pt x="360922" y="1516763"/>
                  <a:pt x="310316" y="1505806"/>
                  <a:pt x="336402" y="1463025"/>
                </a:cubicBezTo>
                <a:cubicBezTo>
                  <a:pt x="409963" y="1417636"/>
                  <a:pt x="514307" y="1429636"/>
                  <a:pt x="576913" y="1364421"/>
                </a:cubicBezTo>
                <a:cubicBezTo>
                  <a:pt x="665605" y="1271556"/>
                  <a:pt x="803338" y="1239731"/>
                  <a:pt x="911856" y="1171908"/>
                </a:cubicBezTo>
                <a:cubicBezTo>
                  <a:pt x="947853" y="1149995"/>
                  <a:pt x="1184192" y="1073303"/>
                  <a:pt x="1247841" y="1048782"/>
                </a:cubicBezTo>
                <a:cubicBezTo>
                  <a:pt x="1336532" y="1014349"/>
                  <a:pt x="1437746" y="1002349"/>
                  <a:pt x="1524872" y="939221"/>
                </a:cubicBezTo>
                <a:cubicBezTo>
                  <a:pt x="1439310" y="926178"/>
                  <a:pt x="1369923" y="985133"/>
                  <a:pt x="1267145" y="956439"/>
                </a:cubicBezTo>
                <a:cubicBezTo>
                  <a:pt x="1429920" y="895398"/>
                  <a:pt x="1579131" y="867746"/>
                  <a:pt x="1697039" y="783749"/>
                </a:cubicBezTo>
                <a:cubicBezTo>
                  <a:pt x="1711648" y="773315"/>
                  <a:pt x="1740342" y="776446"/>
                  <a:pt x="1762255" y="772794"/>
                </a:cubicBezTo>
                <a:cubicBezTo>
                  <a:pt x="1992852" y="735752"/>
                  <a:pt x="2224495" y="704449"/>
                  <a:pt x="2452486" y="650712"/>
                </a:cubicBezTo>
                <a:cubicBezTo>
                  <a:pt x="2504136" y="638191"/>
                  <a:pt x="2595436" y="635061"/>
                  <a:pt x="2586045" y="590193"/>
                </a:cubicBezTo>
                <a:cubicBezTo>
                  <a:pt x="2571959" y="522891"/>
                  <a:pt x="2486919" y="570889"/>
                  <a:pt x="2432138" y="577150"/>
                </a:cubicBezTo>
                <a:cubicBezTo>
                  <a:pt x="2262059" y="597497"/>
                  <a:pt x="2091979" y="632974"/>
                  <a:pt x="1919291" y="613149"/>
                </a:cubicBezTo>
                <a:cubicBezTo>
                  <a:pt x="2035633" y="588107"/>
                  <a:pt x="2151455" y="562542"/>
                  <a:pt x="2267799" y="537499"/>
                </a:cubicBezTo>
                <a:cubicBezTo>
                  <a:pt x="2134238" y="546368"/>
                  <a:pt x="2017896" y="487936"/>
                  <a:pt x="1887988" y="514022"/>
                </a:cubicBezTo>
                <a:cubicBezTo>
                  <a:pt x="1846250" y="522370"/>
                  <a:pt x="1802427" y="495762"/>
                  <a:pt x="1798252" y="454546"/>
                </a:cubicBezTo>
                <a:cubicBezTo>
                  <a:pt x="1793557" y="421678"/>
                  <a:pt x="1832686" y="407071"/>
                  <a:pt x="1862424" y="396636"/>
                </a:cubicBezTo>
                <a:cubicBezTo>
                  <a:pt x="1938595" y="370028"/>
                  <a:pt x="1999113" y="291250"/>
                  <a:pt x="2096675" y="332987"/>
                </a:cubicBezTo>
                <a:cubicBezTo>
                  <a:pt x="2158237" y="267250"/>
                  <a:pt x="2256320" y="256816"/>
                  <a:pt x="2335621" y="239600"/>
                </a:cubicBezTo>
                <a:cubicBezTo>
                  <a:pt x="2588654" y="185341"/>
                  <a:pt x="2845338" y="143081"/>
                  <a:pt x="3102023" y="107082"/>
                </a:cubicBezTo>
                <a:cubicBezTo>
                  <a:pt x="3270538" y="83605"/>
                  <a:pt x="3444270" y="93518"/>
                  <a:pt x="3611219" y="63780"/>
                </a:cubicBezTo>
                <a:cubicBezTo>
                  <a:pt x="3937814" y="5869"/>
                  <a:pt x="4262322" y="7436"/>
                  <a:pt x="4587352" y="1175"/>
                </a:cubicBezTo>
                <a:cubicBezTo>
                  <a:pt x="4663262" y="-260"/>
                  <a:pt x="4738976" y="-293"/>
                  <a:pt x="4814568" y="604"/>
                </a:cubicBezTo>
                <a:close/>
              </a:path>
            </a:pathLst>
          </a:custGeom>
        </p:spPr>
      </p:pic>
      <p:sp>
        <p:nvSpPr>
          <p:cNvPr id="7" name="TextBox 6">
            <a:extLst>
              <a:ext uri="{FF2B5EF4-FFF2-40B4-BE49-F238E27FC236}">
                <a16:creationId xmlns:a16="http://schemas.microsoft.com/office/drawing/2014/main" id="{6C3ED058-1B7A-B8E0-3163-B59EC402BAC5}"/>
              </a:ext>
            </a:extLst>
          </p:cNvPr>
          <p:cNvSpPr txBox="1"/>
          <p:nvPr/>
        </p:nvSpPr>
        <p:spPr>
          <a:xfrm>
            <a:off x="2970567" y="-21002"/>
            <a:ext cx="6422476" cy="646331"/>
          </a:xfrm>
          <a:prstGeom prst="rect">
            <a:avLst/>
          </a:prstGeom>
          <a:noFill/>
        </p:spPr>
        <p:txBody>
          <a:bodyPr wrap="square" rtlCol="0">
            <a:spAutoFit/>
          </a:bodyPr>
          <a:lstStyle/>
          <a:p>
            <a:pPr algn="ctr"/>
            <a:r>
              <a:rPr lang="en-GB" sz="3600" u="sng" dirty="0">
                <a:solidFill>
                  <a:schemeClr val="bg1"/>
                </a:solidFill>
                <a:latin typeface="Amasis MT Pro Light" panose="02040304050005020304" pitchFamily="18" charset="0"/>
              </a:rPr>
              <a:t>11 converted temples of Rome. </a:t>
            </a:r>
          </a:p>
        </p:txBody>
      </p:sp>
      <p:sp>
        <p:nvSpPr>
          <p:cNvPr id="13" name="TextBox 12">
            <a:extLst>
              <a:ext uri="{FF2B5EF4-FFF2-40B4-BE49-F238E27FC236}">
                <a16:creationId xmlns:a16="http://schemas.microsoft.com/office/drawing/2014/main" id="{407E83B4-7C2B-E1DA-4148-7D9D8F9B2658}"/>
              </a:ext>
            </a:extLst>
          </p:cNvPr>
          <p:cNvSpPr txBox="1"/>
          <p:nvPr/>
        </p:nvSpPr>
        <p:spPr>
          <a:xfrm>
            <a:off x="3171963" y="551826"/>
            <a:ext cx="5905036" cy="2308324"/>
          </a:xfrm>
          <a:prstGeom prst="rect">
            <a:avLst/>
          </a:prstGeom>
          <a:noFill/>
        </p:spPr>
        <p:txBody>
          <a:bodyPr wrap="square" rtlCol="0">
            <a:spAutoFit/>
          </a:bodyPr>
          <a:lstStyle/>
          <a:p>
            <a:pPr algn="just"/>
            <a:r>
              <a:rPr lang="en-GB" dirty="0">
                <a:solidFill>
                  <a:schemeClr val="bg1"/>
                </a:solidFill>
                <a:latin typeface="Amasis MT Pro Light" panose="02040304050005020304" pitchFamily="18" charset="0"/>
              </a:rPr>
              <a:t>Pagan temple conversions in Rome didn’t start until the 7</a:t>
            </a:r>
            <a:r>
              <a:rPr lang="en-GB" baseline="30000" dirty="0">
                <a:solidFill>
                  <a:schemeClr val="bg1"/>
                </a:solidFill>
                <a:latin typeface="Amasis MT Pro Light" panose="02040304050005020304" pitchFamily="18" charset="0"/>
              </a:rPr>
              <a:t>th</a:t>
            </a:r>
            <a:r>
              <a:rPr lang="en-GB" dirty="0">
                <a:solidFill>
                  <a:schemeClr val="bg1"/>
                </a:solidFill>
                <a:latin typeface="Amasis MT Pro Light" panose="02040304050005020304" pitchFamily="18" charset="0"/>
              </a:rPr>
              <a:t> century, and Rome witnessed more temple conversions than any other city. These conversions changed the Roman urban landscape with this Christian focal point, in the 4</a:t>
            </a:r>
            <a:r>
              <a:rPr lang="en-GB" baseline="30000" dirty="0">
                <a:solidFill>
                  <a:schemeClr val="bg1"/>
                </a:solidFill>
                <a:latin typeface="Amasis MT Pro Light" panose="02040304050005020304" pitchFamily="18" charset="0"/>
              </a:rPr>
              <a:t>th</a:t>
            </a:r>
            <a:r>
              <a:rPr lang="en-GB" dirty="0">
                <a:solidFill>
                  <a:schemeClr val="bg1"/>
                </a:solidFill>
                <a:latin typeface="Amasis MT Pro Light" panose="02040304050005020304" pitchFamily="18" charset="0"/>
              </a:rPr>
              <a:t> and 5</a:t>
            </a:r>
            <a:r>
              <a:rPr lang="en-GB" baseline="30000" dirty="0">
                <a:solidFill>
                  <a:schemeClr val="bg1"/>
                </a:solidFill>
                <a:latin typeface="Amasis MT Pro Light" panose="02040304050005020304" pitchFamily="18" charset="0"/>
              </a:rPr>
              <a:t>th</a:t>
            </a:r>
            <a:r>
              <a:rPr lang="en-GB" dirty="0">
                <a:solidFill>
                  <a:schemeClr val="bg1"/>
                </a:solidFill>
                <a:latin typeface="Amasis MT Pro Light" panose="02040304050005020304" pitchFamily="18" charset="0"/>
              </a:rPr>
              <a:t> centuries there was massive construction of new churches, but the pagan temples were left alone. Temple conversions were not intended as a triumph over paganism, rather it was to utilise the architecture left behind. </a:t>
            </a:r>
          </a:p>
        </p:txBody>
      </p:sp>
      <p:sp>
        <p:nvSpPr>
          <p:cNvPr id="14" name="TextBox 13">
            <a:extLst>
              <a:ext uri="{FF2B5EF4-FFF2-40B4-BE49-F238E27FC236}">
                <a16:creationId xmlns:a16="http://schemas.microsoft.com/office/drawing/2014/main" id="{81CDFE16-C10A-FE75-72ED-2516C124EC5B}"/>
              </a:ext>
            </a:extLst>
          </p:cNvPr>
          <p:cNvSpPr txBox="1"/>
          <p:nvPr/>
        </p:nvSpPr>
        <p:spPr>
          <a:xfrm>
            <a:off x="-4895" y="2659754"/>
            <a:ext cx="3143438" cy="4278094"/>
          </a:xfrm>
          <a:prstGeom prst="rect">
            <a:avLst/>
          </a:prstGeom>
          <a:noFill/>
        </p:spPr>
        <p:txBody>
          <a:bodyPr wrap="square" rtlCol="0">
            <a:spAutoFit/>
          </a:bodyPr>
          <a:lstStyle/>
          <a:p>
            <a:pPr algn="just"/>
            <a:r>
              <a:rPr lang="en-GB" sz="1700" dirty="0">
                <a:solidFill>
                  <a:schemeClr val="bg1"/>
                </a:solidFill>
                <a:latin typeface="Amasis MT Pro Light" panose="02040304050005020304" pitchFamily="18" charset="0"/>
              </a:rPr>
              <a:t>The temple conversions in Rome were a big contrast to the instances of destruction of Mithraea which were filled with rubble and built over by churches. The cult rooms of the Mithraea have been the surviving parts and were used as the foundation for churches. Because of this there were no visible signs of these Mithraea until they were found by archaeologists. It is possible that a lot of Mithraea have been incorrectly identified as Roman churches because of this destruction. </a:t>
            </a:r>
            <a:endParaRPr lang="en-GB" sz="1700" dirty="0"/>
          </a:p>
        </p:txBody>
      </p:sp>
      <p:sp>
        <p:nvSpPr>
          <p:cNvPr id="15" name="TextBox 14">
            <a:extLst>
              <a:ext uri="{FF2B5EF4-FFF2-40B4-BE49-F238E27FC236}">
                <a16:creationId xmlns:a16="http://schemas.microsoft.com/office/drawing/2014/main" id="{2E9BD021-4D4F-309E-7BBD-57FD21E80C33}"/>
              </a:ext>
            </a:extLst>
          </p:cNvPr>
          <p:cNvSpPr txBox="1"/>
          <p:nvPr/>
        </p:nvSpPr>
        <p:spPr>
          <a:xfrm>
            <a:off x="9067347" y="2786646"/>
            <a:ext cx="3154338" cy="4016484"/>
          </a:xfrm>
          <a:prstGeom prst="rect">
            <a:avLst/>
          </a:prstGeom>
          <a:noFill/>
        </p:spPr>
        <p:txBody>
          <a:bodyPr wrap="square" rtlCol="0">
            <a:spAutoFit/>
          </a:bodyPr>
          <a:lstStyle/>
          <a:p>
            <a:pPr algn="just"/>
            <a:r>
              <a:rPr lang="en-US" sz="1700" dirty="0">
                <a:solidFill>
                  <a:schemeClr val="bg1"/>
                </a:solidFill>
                <a:latin typeface="Amasis MT Pro Light" panose="02040304050005020304" pitchFamily="18" charset="0"/>
              </a:rPr>
              <a:t>One of the reasons that the temple conversion didn’t happen until 2 centuries after the Christianization of Rome was because of the legal complications. Despite all forms of pagan rituals becoming illegal in 392, the temples were protected by the Emperors. The Theodosian Code states “superstitions must be completely eradicated, nevertheless, it is our will that the buildings of temples situated outside the walls shall remain untouched and uninjured.”</a:t>
            </a:r>
            <a:endParaRPr lang="en-GB" sz="1700" dirty="0"/>
          </a:p>
        </p:txBody>
      </p:sp>
      <p:pic>
        <p:nvPicPr>
          <p:cNvPr id="16" name="Picture 15">
            <a:extLst>
              <a:ext uri="{FF2B5EF4-FFF2-40B4-BE49-F238E27FC236}">
                <a16:creationId xmlns:a16="http://schemas.microsoft.com/office/drawing/2014/main" id="{3A405C92-060B-D36E-4CE2-6CAC838DBB49}"/>
              </a:ext>
            </a:extLst>
          </p:cNvPr>
          <p:cNvPicPr>
            <a:picLocks noChangeAspect="1"/>
          </p:cNvPicPr>
          <p:nvPr/>
        </p:nvPicPr>
        <p:blipFill>
          <a:blip r:embed="rId3"/>
          <a:srcRect l="9654" r="10699"/>
          <a:stretch/>
        </p:blipFill>
        <p:spPr>
          <a:xfrm>
            <a:off x="9203219" y="-24430"/>
            <a:ext cx="2984499" cy="2811076"/>
          </a:xfrm>
          <a:prstGeom prst="rect">
            <a:avLst/>
          </a:prstGeom>
        </p:spPr>
      </p:pic>
      <p:sp>
        <p:nvSpPr>
          <p:cNvPr id="6" name="TextBox 5">
            <a:extLst>
              <a:ext uri="{FF2B5EF4-FFF2-40B4-BE49-F238E27FC236}">
                <a16:creationId xmlns:a16="http://schemas.microsoft.com/office/drawing/2014/main" id="{22C103C8-A751-7FE3-E2AC-0F27BE8AE653}"/>
              </a:ext>
            </a:extLst>
          </p:cNvPr>
          <p:cNvSpPr txBox="1"/>
          <p:nvPr/>
        </p:nvSpPr>
        <p:spPr>
          <a:xfrm>
            <a:off x="9154334" y="2474172"/>
            <a:ext cx="2980363" cy="369332"/>
          </a:xfrm>
          <a:prstGeom prst="rect">
            <a:avLst/>
          </a:prstGeom>
          <a:noFill/>
        </p:spPr>
        <p:txBody>
          <a:bodyPr wrap="square" rtlCol="0">
            <a:spAutoFit/>
          </a:bodyPr>
          <a:lstStyle/>
          <a:p>
            <a:r>
              <a:rPr lang="en-US" b="1" dirty="0">
                <a:latin typeface="Amasis MT Pro Light" panose="02040304050005020304" pitchFamily="18" charset="0"/>
              </a:rPr>
              <a:t>Basilica di San Lorenzo</a:t>
            </a:r>
            <a:endParaRPr lang="en-GB" b="1" dirty="0">
              <a:latin typeface="Amasis MT Pro Light" panose="02040304050005020304" pitchFamily="18" charset="0"/>
            </a:endParaRPr>
          </a:p>
        </p:txBody>
      </p:sp>
      <p:pic>
        <p:nvPicPr>
          <p:cNvPr id="8" name="Picture 7">
            <a:extLst>
              <a:ext uri="{FF2B5EF4-FFF2-40B4-BE49-F238E27FC236}">
                <a16:creationId xmlns:a16="http://schemas.microsoft.com/office/drawing/2014/main" id="{F27FE598-CFDD-37FC-9B12-07208AD9623F}"/>
              </a:ext>
            </a:extLst>
          </p:cNvPr>
          <p:cNvPicPr>
            <a:picLocks noChangeAspect="1"/>
          </p:cNvPicPr>
          <p:nvPr/>
        </p:nvPicPr>
        <p:blipFill>
          <a:blip r:embed="rId4"/>
          <a:srcRect l="11677" r="9328"/>
          <a:stretch/>
        </p:blipFill>
        <p:spPr>
          <a:xfrm>
            <a:off x="-4895" y="0"/>
            <a:ext cx="3197546" cy="2638752"/>
          </a:xfrm>
          <a:prstGeom prst="rect">
            <a:avLst/>
          </a:prstGeom>
        </p:spPr>
      </p:pic>
      <p:sp>
        <p:nvSpPr>
          <p:cNvPr id="9" name="TextBox 8">
            <a:extLst>
              <a:ext uri="{FF2B5EF4-FFF2-40B4-BE49-F238E27FC236}">
                <a16:creationId xmlns:a16="http://schemas.microsoft.com/office/drawing/2014/main" id="{A504B4AD-020F-90E1-97B1-B55884769B58}"/>
              </a:ext>
            </a:extLst>
          </p:cNvPr>
          <p:cNvSpPr txBox="1"/>
          <p:nvPr/>
        </p:nvSpPr>
        <p:spPr>
          <a:xfrm>
            <a:off x="-61401" y="2323567"/>
            <a:ext cx="3170254" cy="369332"/>
          </a:xfrm>
          <a:prstGeom prst="rect">
            <a:avLst/>
          </a:prstGeom>
          <a:noFill/>
        </p:spPr>
        <p:txBody>
          <a:bodyPr wrap="square" rtlCol="0">
            <a:spAutoFit/>
          </a:bodyPr>
          <a:lstStyle/>
          <a:p>
            <a:r>
              <a:rPr lang="en-US" b="1" dirty="0">
                <a:latin typeface="Amasis MT Pro Light" panose="02040304050005020304" pitchFamily="18" charset="0"/>
              </a:rPr>
              <a:t>Mithraea at San Clemente</a:t>
            </a:r>
            <a:endParaRPr lang="en-GB" b="1" dirty="0">
              <a:latin typeface="Amasis MT Pro Light" panose="02040304050005020304" pitchFamily="18" charset="0"/>
            </a:endParaRPr>
          </a:p>
        </p:txBody>
      </p:sp>
    </p:spTree>
    <p:extLst>
      <p:ext uri="{BB962C8B-B14F-4D97-AF65-F5344CB8AC3E}">
        <p14:creationId xmlns:p14="http://schemas.microsoft.com/office/powerpoint/2010/main" val="13049245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721D38F-3FB4-F83B-0029-1D81DFFC53FA}"/>
              </a:ext>
            </a:extLst>
          </p:cNvPr>
          <p:cNvSpPr/>
          <p:nvPr/>
        </p:nvSpPr>
        <p:spPr>
          <a:xfrm>
            <a:off x="0" y="0"/>
            <a:ext cx="12192000" cy="6858000"/>
          </a:xfrm>
          <a:prstGeom prst="rect">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B8C0D6E5-10E7-8DEF-FFE6-E2E1ACA978DC}"/>
              </a:ext>
            </a:extLst>
          </p:cNvPr>
          <p:cNvSpPr txBox="1"/>
          <p:nvPr/>
        </p:nvSpPr>
        <p:spPr>
          <a:xfrm>
            <a:off x="134470" y="831804"/>
            <a:ext cx="11923059" cy="5909310"/>
          </a:xfrm>
          <a:prstGeom prst="rect">
            <a:avLst/>
          </a:prstGeom>
          <a:noFill/>
        </p:spPr>
        <p:txBody>
          <a:bodyPr wrap="square" rtlCol="0">
            <a:spAutoFit/>
          </a:bodyPr>
          <a:lstStyle/>
          <a:p>
            <a:r>
              <a:rPr lang="en-GB" dirty="0">
                <a:solidFill>
                  <a:schemeClr val="bg1"/>
                </a:solidFill>
              </a:rPr>
              <a:t>Bradbury, S. 1994. “Constantine and the Problem of Anti-Pagan Legislation in the Fourth Century” The University of Chicago Press</a:t>
            </a:r>
          </a:p>
          <a:p>
            <a:endParaRPr lang="en-GB" dirty="0">
              <a:solidFill>
                <a:schemeClr val="bg1"/>
              </a:solidFill>
            </a:endParaRPr>
          </a:p>
          <a:p>
            <a:r>
              <a:rPr lang="en-GB" dirty="0">
                <a:solidFill>
                  <a:schemeClr val="bg1"/>
                </a:solidFill>
              </a:rPr>
              <a:t>Brown, P.R.L. 1961. “Aspects of the Christianisation of the Roman Aristocracy” Society for the Promotion of Roman Studies</a:t>
            </a:r>
          </a:p>
          <a:p>
            <a:endParaRPr lang="en-GB" dirty="0">
              <a:solidFill>
                <a:schemeClr val="bg1"/>
              </a:solidFill>
            </a:endParaRPr>
          </a:p>
          <a:p>
            <a:r>
              <a:rPr lang="en-GB" dirty="0">
                <a:solidFill>
                  <a:schemeClr val="bg1"/>
                </a:solidFill>
              </a:rPr>
              <a:t>Deichmann</a:t>
            </a:r>
            <a:r>
              <a:rPr lang="de-DE" dirty="0">
                <a:solidFill>
                  <a:schemeClr val="bg1"/>
                </a:solidFill>
              </a:rPr>
              <a:t>, F. W. 1939. “Frühchristliche Kirchen in antiken Heiligtümern.” Jahrbuch des Deutschen archäologischen Instituts 54: 105–36.</a:t>
            </a:r>
          </a:p>
          <a:p>
            <a:endParaRPr lang="de-DE" dirty="0">
              <a:solidFill>
                <a:schemeClr val="bg1"/>
              </a:solidFill>
            </a:endParaRPr>
          </a:p>
          <a:p>
            <a:r>
              <a:rPr lang="en-US" dirty="0">
                <a:solidFill>
                  <a:schemeClr val="bg1"/>
                </a:solidFill>
              </a:rPr>
              <a:t>Gibbon, E. 1776–1788. “The History of the Decline and Fall of the Roman Empire, 6</a:t>
            </a:r>
          </a:p>
          <a:p>
            <a:r>
              <a:rPr lang="en-US" dirty="0">
                <a:solidFill>
                  <a:schemeClr val="bg1"/>
                </a:solidFill>
              </a:rPr>
              <a:t>vols.” London: Strahan and Cadell.</a:t>
            </a:r>
          </a:p>
          <a:p>
            <a:endParaRPr lang="en-US" dirty="0">
              <a:solidFill>
                <a:schemeClr val="bg1"/>
              </a:solidFill>
            </a:endParaRPr>
          </a:p>
          <a:p>
            <a:r>
              <a:rPr lang="en-US" dirty="0">
                <a:solidFill>
                  <a:schemeClr val="bg1"/>
                </a:solidFill>
              </a:rPr>
              <a:t>Pharr, C. 1952. “The Theodosian Code: A Translation with Commentary, Glossary,</a:t>
            </a:r>
          </a:p>
          <a:p>
            <a:r>
              <a:rPr lang="en-US" dirty="0">
                <a:solidFill>
                  <a:schemeClr val="bg1"/>
                </a:solidFill>
              </a:rPr>
              <a:t>and Bibliography.” Princeton, NJ: Princeton University Press.</a:t>
            </a:r>
          </a:p>
          <a:p>
            <a:endParaRPr lang="en-GB" dirty="0">
              <a:solidFill>
                <a:schemeClr val="bg1"/>
              </a:solidFill>
            </a:endParaRPr>
          </a:p>
          <a:p>
            <a:r>
              <a:rPr lang="en-GB" dirty="0">
                <a:solidFill>
                  <a:schemeClr val="bg1"/>
                </a:solidFill>
              </a:rPr>
              <a:t>Schuddeboom, F.L. 2017.  “The Conversion of Temples in Rome” Journal of Late Antiquity</a:t>
            </a:r>
          </a:p>
          <a:p>
            <a:endParaRPr lang="en-GB" dirty="0">
              <a:solidFill>
                <a:schemeClr val="bg1"/>
              </a:solidFill>
            </a:endParaRPr>
          </a:p>
          <a:p>
            <a:r>
              <a:rPr lang="en-GB" dirty="0">
                <a:solidFill>
                  <a:schemeClr val="bg1"/>
                </a:solidFill>
              </a:rPr>
              <a:t>Walsh, d. 2023. “Mithraea in the Late Roman Period” Cambridge University Press</a:t>
            </a:r>
          </a:p>
          <a:p>
            <a:endParaRPr lang="en-GB" dirty="0">
              <a:solidFill>
                <a:schemeClr val="bg1"/>
              </a:solidFill>
            </a:endParaRPr>
          </a:p>
          <a:p>
            <a:r>
              <a:rPr lang="en-GB" dirty="0">
                <a:solidFill>
                  <a:schemeClr val="bg1"/>
                </a:solidFill>
              </a:rPr>
              <a:t>Vaes </a:t>
            </a:r>
            <a:r>
              <a:rPr lang="de-DE" dirty="0">
                <a:solidFill>
                  <a:schemeClr val="bg1"/>
                </a:solidFill>
              </a:rPr>
              <a:t>Vaes, J. 1986. “Christliche Wiederverwendung antiker Bauten: ein Forschungsbericht.” Ancient Society 17: 305–443.</a:t>
            </a:r>
          </a:p>
        </p:txBody>
      </p:sp>
      <p:sp>
        <p:nvSpPr>
          <p:cNvPr id="4" name="TextBox 3">
            <a:extLst>
              <a:ext uri="{FF2B5EF4-FFF2-40B4-BE49-F238E27FC236}">
                <a16:creationId xmlns:a16="http://schemas.microsoft.com/office/drawing/2014/main" id="{11C5CA28-CBB9-4F7F-5B44-DA90972DD46F}"/>
              </a:ext>
            </a:extLst>
          </p:cNvPr>
          <p:cNvSpPr txBox="1"/>
          <p:nvPr/>
        </p:nvSpPr>
        <p:spPr>
          <a:xfrm>
            <a:off x="134470" y="130143"/>
            <a:ext cx="7464056" cy="584775"/>
          </a:xfrm>
          <a:prstGeom prst="rect">
            <a:avLst/>
          </a:prstGeom>
          <a:noFill/>
        </p:spPr>
        <p:txBody>
          <a:bodyPr wrap="square" rtlCol="0">
            <a:spAutoFit/>
          </a:bodyPr>
          <a:lstStyle/>
          <a:p>
            <a:r>
              <a:rPr lang="en-US" sz="3200" b="1" u="sng" dirty="0">
                <a:solidFill>
                  <a:schemeClr val="bg1"/>
                </a:solidFill>
                <a:latin typeface="Amasis MT Pro Light" panose="02040304050005020304" pitchFamily="18" charset="0"/>
              </a:rPr>
              <a:t>Bibliography. </a:t>
            </a:r>
            <a:endParaRPr lang="en-GB" sz="3200" b="1" u="sng" dirty="0">
              <a:solidFill>
                <a:schemeClr val="bg1"/>
              </a:solidFill>
              <a:latin typeface="Amasis MT Pro Light" panose="02040304050005020304" pitchFamily="18" charset="0"/>
            </a:endParaRPr>
          </a:p>
        </p:txBody>
      </p:sp>
    </p:spTree>
    <p:extLst>
      <p:ext uri="{BB962C8B-B14F-4D97-AF65-F5344CB8AC3E}">
        <p14:creationId xmlns:p14="http://schemas.microsoft.com/office/powerpoint/2010/main" val="37400183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1363</TotalTime>
  <Words>447</Words>
  <Application>Microsoft Office PowerPoint</Application>
  <PresentationFormat>Widescreen</PresentationFormat>
  <Paragraphs>24</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Amasis MT Pro Light</vt:lpstr>
      <vt:lpstr>Aptos</vt:lpstr>
      <vt:lpstr>Aptos Display</vt:lpstr>
      <vt:lpstr>Arial</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pheonix chandler</dc:creator>
  <cp:lastModifiedBy>pheonix chandler</cp:lastModifiedBy>
  <cp:revision>12</cp:revision>
  <dcterms:created xsi:type="dcterms:W3CDTF">2024-12-09T10:08:50Z</dcterms:created>
  <dcterms:modified xsi:type="dcterms:W3CDTF">2024-12-10T15:37:59Z</dcterms:modified>
</cp:coreProperties>
</file>