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handoutMasterIdLst>
    <p:handoutMasterId r:id="rId12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71" r:id="rId9"/>
    <p:sldId id="272" r:id="rId1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7296" userDrawn="1">
          <p15:clr>
            <a:srgbClr val="A4A3A4"/>
          </p15:clr>
        </p15:guide>
        <p15:guide id="4" orient="horz" pos="41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89911" autoAdjust="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>
        <p:guide orient="horz" pos="2160"/>
        <p:guide pos="3840"/>
        <p:guide pos="7296"/>
        <p:guide orient="horz" pos="412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90" d="100"/>
          <a:sy n="90" d="100"/>
        </p:scale>
        <p:origin x="285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177135-04A9-415F-A04A-D1F09A4247DD}" type="doc">
      <dgm:prSet loTypeId="urn:microsoft.com/office/officeart/2005/8/layout/vList2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5C6B6A5-0A99-488C-8E3D-C2FA87B13137}">
      <dgm:prSet/>
      <dgm:spPr/>
      <dgm:t>
        <a:bodyPr/>
        <a:lstStyle/>
        <a:p>
          <a:r>
            <a:rPr lang="en-GB" b="1" dirty="0"/>
            <a:t>S1 – Directing</a:t>
          </a:r>
          <a:br>
            <a:rPr lang="en-GB" dirty="0"/>
          </a:br>
          <a:r>
            <a:rPr lang="en-GB" dirty="0"/>
            <a:t>- Associated with autocratic leaders.</a:t>
          </a:r>
          <a:br>
            <a:rPr lang="en-GB" dirty="0"/>
          </a:br>
          <a:r>
            <a:rPr lang="en-GB" dirty="0"/>
            <a:t>- Leader makes all decisions without consulting team members.</a:t>
          </a:r>
          <a:endParaRPr lang="en-US" dirty="0"/>
        </a:p>
      </dgm:t>
    </dgm:pt>
    <dgm:pt modelId="{A713E522-296B-4E8D-88C7-73FDAB783F27}" type="parTrans" cxnId="{339DB47B-5DBA-4143-BD5A-76250F36713A}">
      <dgm:prSet/>
      <dgm:spPr/>
      <dgm:t>
        <a:bodyPr/>
        <a:lstStyle/>
        <a:p>
          <a:endParaRPr lang="en-US"/>
        </a:p>
      </dgm:t>
    </dgm:pt>
    <dgm:pt modelId="{551EC86D-AAD5-4A03-B3F5-6849237389B3}" type="sibTrans" cxnId="{339DB47B-5DBA-4143-BD5A-76250F36713A}">
      <dgm:prSet/>
      <dgm:spPr/>
      <dgm:t>
        <a:bodyPr/>
        <a:lstStyle/>
        <a:p>
          <a:endParaRPr lang="en-US"/>
        </a:p>
      </dgm:t>
    </dgm:pt>
    <dgm:pt modelId="{B26B07B4-187F-4A4D-A928-F994482FBB1D}">
      <dgm:prSet/>
      <dgm:spPr/>
      <dgm:t>
        <a:bodyPr/>
        <a:lstStyle/>
        <a:p>
          <a:r>
            <a:rPr lang="en-GB" b="1" dirty="0"/>
            <a:t>S2 – Coaching </a:t>
          </a:r>
          <a:br>
            <a:rPr lang="en-GB" dirty="0"/>
          </a:br>
          <a:r>
            <a:rPr lang="en-GB" dirty="0"/>
            <a:t>- Leader is more open to feedback from team members than S1.</a:t>
          </a:r>
          <a:br>
            <a:rPr lang="en-GB" dirty="0"/>
          </a:br>
          <a:r>
            <a:rPr lang="en-GB" dirty="0"/>
            <a:t>- Closely related to the democratic style of leadership, can be known to “Sell” ideas to obtain team members co-operation.</a:t>
          </a:r>
          <a:endParaRPr lang="en-US" dirty="0"/>
        </a:p>
      </dgm:t>
    </dgm:pt>
    <dgm:pt modelId="{4E171444-E839-4FCD-9FA3-95F7984F65DB}" type="parTrans" cxnId="{03F0088A-035E-43DD-90F5-091909AE4F27}">
      <dgm:prSet/>
      <dgm:spPr/>
      <dgm:t>
        <a:bodyPr/>
        <a:lstStyle/>
        <a:p>
          <a:endParaRPr lang="en-US"/>
        </a:p>
      </dgm:t>
    </dgm:pt>
    <dgm:pt modelId="{F8B6A9D5-FC55-451F-BC58-7D08C41A2A1A}" type="sibTrans" cxnId="{03F0088A-035E-43DD-90F5-091909AE4F27}">
      <dgm:prSet/>
      <dgm:spPr/>
      <dgm:t>
        <a:bodyPr/>
        <a:lstStyle/>
        <a:p>
          <a:endParaRPr lang="en-US"/>
        </a:p>
      </dgm:t>
    </dgm:pt>
    <dgm:pt modelId="{66E8D5CD-B75A-4AA4-B2AB-FD32DE9E52C0}">
      <dgm:prSet/>
      <dgm:spPr/>
      <dgm:t>
        <a:bodyPr/>
        <a:lstStyle/>
        <a:p>
          <a:r>
            <a:rPr lang="en-GB" b="1" dirty="0"/>
            <a:t>S3 – Supporting</a:t>
          </a:r>
          <a:br>
            <a:rPr lang="en-GB" b="1" dirty="0"/>
          </a:br>
          <a:r>
            <a:rPr lang="en-GB" dirty="0"/>
            <a:t>- Leader participates in decision making, but most decisions are made by the team.</a:t>
          </a:r>
          <a:br>
            <a:rPr lang="en-GB" dirty="0"/>
          </a:br>
          <a:r>
            <a:rPr lang="en-GB" dirty="0"/>
            <a:t>- Often lead by example and appear to be embedded within the team rather than the leader.</a:t>
          </a:r>
          <a:br>
            <a:rPr lang="en-GB" dirty="0"/>
          </a:br>
          <a:r>
            <a:rPr lang="en-GB" dirty="0"/>
            <a:t>- Similar to transactional or servant leadership models.</a:t>
          </a:r>
          <a:endParaRPr lang="en-US" dirty="0"/>
        </a:p>
      </dgm:t>
    </dgm:pt>
    <dgm:pt modelId="{FDEABB35-F923-44B2-BD74-36BC24203742}" type="parTrans" cxnId="{B5D56957-44FE-4ECB-8818-26FB4F821555}">
      <dgm:prSet/>
      <dgm:spPr/>
      <dgm:t>
        <a:bodyPr/>
        <a:lstStyle/>
        <a:p>
          <a:endParaRPr lang="en-US"/>
        </a:p>
      </dgm:t>
    </dgm:pt>
    <dgm:pt modelId="{29381FDD-3940-4893-95F9-CA92A2F7FA7D}" type="sibTrans" cxnId="{B5D56957-44FE-4ECB-8818-26FB4F821555}">
      <dgm:prSet/>
      <dgm:spPr/>
      <dgm:t>
        <a:bodyPr/>
        <a:lstStyle/>
        <a:p>
          <a:endParaRPr lang="en-US"/>
        </a:p>
      </dgm:t>
    </dgm:pt>
    <dgm:pt modelId="{388651B7-112D-44F8-9DE6-FE7BF1F41F26}">
      <dgm:prSet/>
      <dgm:spPr/>
      <dgm:t>
        <a:bodyPr/>
        <a:lstStyle/>
        <a:p>
          <a:r>
            <a:rPr lang="en-GB" b="1"/>
            <a:t>S4 – Delegating </a:t>
          </a:r>
          <a:br>
            <a:rPr lang="en-GB"/>
          </a:br>
          <a:r>
            <a:rPr lang="en-GB"/>
            <a:t>- Leader provides minimal direction and guidance, concerned with their vision rather than daily activities.</a:t>
          </a:r>
          <a:br>
            <a:rPr lang="en-GB"/>
          </a:br>
          <a:r>
            <a:rPr lang="en-GB"/>
            <a:t>- Similar to Laissez-Faire leadership.</a:t>
          </a:r>
          <a:endParaRPr lang="en-US"/>
        </a:p>
      </dgm:t>
    </dgm:pt>
    <dgm:pt modelId="{DB065C2A-97F5-4497-8FE3-AD6B7EA02E04}" type="parTrans" cxnId="{C51A7847-257B-45E7-AD08-795285062CE5}">
      <dgm:prSet/>
      <dgm:spPr/>
      <dgm:t>
        <a:bodyPr/>
        <a:lstStyle/>
        <a:p>
          <a:endParaRPr lang="en-US"/>
        </a:p>
      </dgm:t>
    </dgm:pt>
    <dgm:pt modelId="{8CC9B89F-B4CD-4EAB-8987-0744B1C2E1EC}" type="sibTrans" cxnId="{C51A7847-257B-45E7-AD08-795285062CE5}">
      <dgm:prSet/>
      <dgm:spPr/>
      <dgm:t>
        <a:bodyPr/>
        <a:lstStyle/>
        <a:p>
          <a:endParaRPr lang="en-US"/>
        </a:p>
      </dgm:t>
    </dgm:pt>
    <dgm:pt modelId="{E7542D67-A3C9-492E-B40C-44F10DE6994F}" type="pres">
      <dgm:prSet presAssocID="{E5177135-04A9-415F-A04A-D1F09A4247DD}" presName="linear" presStyleCnt="0">
        <dgm:presLayoutVars>
          <dgm:animLvl val="lvl"/>
          <dgm:resizeHandles val="exact"/>
        </dgm:presLayoutVars>
      </dgm:prSet>
      <dgm:spPr/>
    </dgm:pt>
    <dgm:pt modelId="{323ED382-3D4E-4DC0-80E6-F859282A7145}" type="pres">
      <dgm:prSet presAssocID="{F5C6B6A5-0A99-488C-8E3D-C2FA87B1313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C6A084E-8494-4BBA-8CB7-580F07762C35}" type="pres">
      <dgm:prSet presAssocID="{551EC86D-AAD5-4A03-B3F5-6849237389B3}" presName="spacer" presStyleCnt="0"/>
      <dgm:spPr/>
    </dgm:pt>
    <dgm:pt modelId="{CFD61D8E-69DB-4AA6-83F0-60A0326A69BF}" type="pres">
      <dgm:prSet presAssocID="{B26B07B4-187F-4A4D-A928-F994482FBB1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CDEF2CE-D94E-4C36-A9A9-A8828C013403}" type="pres">
      <dgm:prSet presAssocID="{F8B6A9D5-FC55-451F-BC58-7D08C41A2A1A}" presName="spacer" presStyleCnt="0"/>
      <dgm:spPr/>
    </dgm:pt>
    <dgm:pt modelId="{17A74208-25C0-4300-9E6F-A58089CE4603}" type="pres">
      <dgm:prSet presAssocID="{66E8D5CD-B75A-4AA4-B2AB-FD32DE9E52C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F0D3236-982A-4722-86D2-9158B24224AA}" type="pres">
      <dgm:prSet presAssocID="{29381FDD-3940-4893-95F9-CA92A2F7FA7D}" presName="spacer" presStyleCnt="0"/>
      <dgm:spPr/>
    </dgm:pt>
    <dgm:pt modelId="{DF8E6804-990A-459B-973A-3462D714D1C1}" type="pres">
      <dgm:prSet presAssocID="{388651B7-112D-44F8-9DE6-FE7BF1F41F2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D82071D-6C16-4704-AE7E-624E4A9B4C82}" type="presOf" srcId="{66E8D5CD-B75A-4AA4-B2AB-FD32DE9E52C0}" destId="{17A74208-25C0-4300-9E6F-A58089CE4603}" srcOrd="0" destOrd="0" presId="urn:microsoft.com/office/officeart/2005/8/layout/vList2"/>
    <dgm:cxn modelId="{21EACF39-3B16-40A3-B0D1-80A7B02BBB29}" type="presOf" srcId="{388651B7-112D-44F8-9DE6-FE7BF1F41F26}" destId="{DF8E6804-990A-459B-973A-3462D714D1C1}" srcOrd="0" destOrd="0" presId="urn:microsoft.com/office/officeart/2005/8/layout/vList2"/>
    <dgm:cxn modelId="{D9604D5C-6D93-483C-A2EB-D8280172075F}" type="presOf" srcId="{E5177135-04A9-415F-A04A-D1F09A4247DD}" destId="{E7542D67-A3C9-492E-B40C-44F10DE6994F}" srcOrd="0" destOrd="0" presId="urn:microsoft.com/office/officeart/2005/8/layout/vList2"/>
    <dgm:cxn modelId="{C51A7847-257B-45E7-AD08-795285062CE5}" srcId="{E5177135-04A9-415F-A04A-D1F09A4247DD}" destId="{388651B7-112D-44F8-9DE6-FE7BF1F41F26}" srcOrd="3" destOrd="0" parTransId="{DB065C2A-97F5-4497-8FE3-AD6B7EA02E04}" sibTransId="{8CC9B89F-B4CD-4EAB-8987-0744B1C2E1EC}"/>
    <dgm:cxn modelId="{B77D1650-FF3E-4CC9-BD8F-7552F32348D4}" type="presOf" srcId="{F5C6B6A5-0A99-488C-8E3D-C2FA87B13137}" destId="{323ED382-3D4E-4DC0-80E6-F859282A7145}" srcOrd="0" destOrd="0" presId="urn:microsoft.com/office/officeart/2005/8/layout/vList2"/>
    <dgm:cxn modelId="{B5D56957-44FE-4ECB-8818-26FB4F821555}" srcId="{E5177135-04A9-415F-A04A-D1F09A4247DD}" destId="{66E8D5CD-B75A-4AA4-B2AB-FD32DE9E52C0}" srcOrd="2" destOrd="0" parTransId="{FDEABB35-F923-44B2-BD74-36BC24203742}" sibTransId="{29381FDD-3940-4893-95F9-CA92A2F7FA7D}"/>
    <dgm:cxn modelId="{339DB47B-5DBA-4143-BD5A-76250F36713A}" srcId="{E5177135-04A9-415F-A04A-D1F09A4247DD}" destId="{F5C6B6A5-0A99-488C-8E3D-C2FA87B13137}" srcOrd="0" destOrd="0" parTransId="{A713E522-296B-4E8D-88C7-73FDAB783F27}" sibTransId="{551EC86D-AAD5-4A03-B3F5-6849237389B3}"/>
    <dgm:cxn modelId="{FE581C7C-4203-4BAC-9157-38F8B7CDD836}" type="presOf" srcId="{B26B07B4-187F-4A4D-A928-F994482FBB1D}" destId="{CFD61D8E-69DB-4AA6-83F0-60A0326A69BF}" srcOrd="0" destOrd="0" presId="urn:microsoft.com/office/officeart/2005/8/layout/vList2"/>
    <dgm:cxn modelId="{03F0088A-035E-43DD-90F5-091909AE4F27}" srcId="{E5177135-04A9-415F-A04A-D1F09A4247DD}" destId="{B26B07B4-187F-4A4D-A928-F994482FBB1D}" srcOrd="1" destOrd="0" parTransId="{4E171444-E839-4FCD-9FA3-95F7984F65DB}" sibTransId="{F8B6A9D5-FC55-451F-BC58-7D08C41A2A1A}"/>
    <dgm:cxn modelId="{8D6197FC-C3DF-480F-A0A1-600B526154FB}" type="presParOf" srcId="{E7542D67-A3C9-492E-B40C-44F10DE6994F}" destId="{323ED382-3D4E-4DC0-80E6-F859282A7145}" srcOrd="0" destOrd="0" presId="urn:microsoft.com/office/officeart/2005/8/layout/vList2"/>
    <dgm:cxn modelId="{A96D57B7-6994-4BB8-A1BA-5FAA45A76E30}" type="presParOf" srcId="{E7542D67-A3C9-492E-B40C-44F10DE6994F}" destId="{8C6A084E-8494-4BBA-8CB7-580F07762C35}" srcOrd="1" destOrd="0" presId="urn:microsoft.com/office/officeart/2005/8/layout/vList2"/>
    <dgm:cxn modelId="{F685BADC-48B8-4E8C-BD6B-7F35B962AB2E}" type="presParOf" srcId="{E7542D67-A3C9-492E-B40C-44F10DE6994F}" destId="{CFD61D8E-69DB-4AA6-83F0-60A0326A69BF}" srcOrd="2" destOrd="0" presId="urn:microsoft.com/office/officeart/2005/8/layout/vList2"/>
    <dgm:cxn modelId="{6636E716-D317-4BA6-8CB2-361DB851F947}" type="presParOf" srcId="{E7542D67-A3C9-492E-B40C-44F10DE6994F}" destId="{7CDEF2CE-D94E-4C36-A9A9-A8828C013403}" srcOrd="3" destOrd="0" presId="urn:microsoft.com/office/officeart/2005/8/layout/vList2"/>
    <dgm:cxn modelId="{64210C4A-7D51-4790-B918-358471F4371D}" type="presParOf" srcId="{E7542D67-A3C9-492E-B40C-44F10DE6994F}" destId="{17A74208-25C0-4300-9E6F-A58089CE4603}" srcOrd="4" destOrd="0" presId="urn:microsoft.com/office/officeart/2005/8/layout/vList2"/>
    <dgm:cxn modelId="{3C70BFDE-5A74-4950-A93C-E1B9325B0DF9}" type="presParOf" srcId="{E7542D67-A3C9-492E-B40C-44F10DE6994F}" destId="{0F0D3236-982A-4722-86D2-9158B24224AA}" srcOrd="5" destOrd="0" presId="urn:microsoft.com/office/officeart/2005/8/layout/vList2"/>
    <dgm:cxn modelId="{1D03792F-7C8E-459C-BD27-723B31E15C2B}" type="presParOf" srcId="{E7542D67-A3C9-492E-B40C-44F10DE6994F}" destId="{DF8E6804-990A-459B-973A-3462D714D1C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8C468F-B666-4970-A95D-06FD711893A2}" type="doc">
      <dgm:prSet loTypeId="urn:microsoft.com/office/officeart/2005/8/layout/vProcess5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93F1709-ABA7-4260-BEDF-D4C92F7B1274}">
      <dgm:prSet/>
      <dgm:spPr/>
      <dgm:t>
        <a:bodyPr/>
        <a:lstStyle/>
        <a:p>
          <a:r>
            <a:rPr lang="en-GB" b="1" dirty="0"/>
            <a:t>D1</a:t>
          </a:r>
          <a:r>
            <a:rPr lang="en-GB" dirty="0"/>
            <a:t> : The Enthusiastic Beginner</a:t>
          </a:r>
          <a:br>
            <a:rPr lang="en-GB" dirty="0"/>
          </a:br>
          <a:r>
            <a:rPr lang="en-GB" dirty="0"/>
            <a:t>- Low competence but high commitment.</a:t>
          </a:r>
          <a:endParaRPr lang="en-US" dirty="0"/>
        </a:p>
      </dgm:t>
    </dgm:pt>
    <dgm:pt modelId="{989E5FA7-D362-4138-9AF8-4CBD34747E06}" type="parTrans" cxnId="{F8397784-8213-4CDD-860E-6B5CB64E6F80}">
      <dgm:prSet/>
      <dgm:spPr/>
      <dgm:t>
        <a:bodyPr/>
        <a:lstStyle/>
        <a:p>
          <a:endParaRPr lang="en-US"/>
        </a:p>
      </dgm:t>
    </dgm:pt>
    <dgm:pt modelId="{A398A931-9008-427B-8D94-5FDD7D743B04}" type="sibTrans" cxnId="{F8397784-8213-4CDD-860E-6B5CB64E6F80}">
      <dgm:prSet/>
      <dgm:spPr/>
      <dgm:t>
        <a:bodyPr/>
        <a:lstStyle/>
        <a:p>
          <a:endParaRPr lang="en-US"/>
        </a:p>
      </dgm:t>
    </dgm:pt>
    <dgm:pt modelId="{37546282-673E-41E6-9086-FBC5DD3281ED}">
      <dgm:prSet/>
      <dgm:spPr/>
      <dgm:t>
        <a:bodyPr/>
        <a:lstStyle/>
        <a:p>
          <a:r>
            <a:rPr lang="en-GB" b="1" dirty="0"/>
            <a:t>D2</a:t>
          </a:r>
          <a:r>
            <a:rPr lang="en-GB" dirty="0"/>
            <a:t> : The Disillusioned Learner</a:t>
          </a:r>
          <a:br>
            <a:rPr lang="en-GB" dirty="0"/>
          </a:br>
          <a:r>
            <a:rPr lang="en-GB" dirty="0"/>
            <a:t>- Low to some competence but low commitment.</a:t>
          </a:r>
          <a:endParaRPr lang="en-US" dirty="0"/>
        </a:p>
      </dgm:t>
    </dgm:pt>
    <dgm:pt modelId="{45F72EC3-4525-4E23-9FB6-CFEC2187BD46}" type="parTrans" cxnId="{77376C2A-7089-44E7-B77A-2E392EC79B2C}">
      <dgm:prSet/>
      <dgm:spPr/>
      <dgm:t>
        <a:bodyPr/>
        <a:lstStyle/>
        <a:p>
          <a:endParaRPr lang="en-US"/>
        </a:p>
      </dgm:t>
    </dgm:pt>
    <dgm:pt modelId="{02572447-DF5D-4A87-899C-5E2C66BAFBBB}" type="sibTrans" cxnId="{77376C2A-7089-44E7-B77A-2E392EC79B2C}">
      <dgm:prSet/>
      <dgm:spPr/>
      <dgm:t>
        <a:bodyPr/>
        <a:lstStyle/>
        <a:p>
          <a:endParaRPr lang="en-US"/>
        </a:p>
      </dgm:t>
    </dgm:pt>
    <dgm:pt modelId="{CD4742A1-8E28-4256-9A51-9A05C7BAA1C0}">
      <dgm:prSet/>
      <dgm:spPr/>
      <dgm:t>
        <a:bodyPr/>
        <a:lstStyle/>
        <a:p>
          <a:r>
            <a:rPr lang="en-GB" b="1" dirty="0"/>
            <a:t>D3</a:t>
          </a:r>
          <a:r>
            <a:rPr lang="en-GB" dirty="0"/>
            <a:t> : The Capable but Cautious Performer</a:t>
          </a:r>
          <a:br>
            <a:rPr lang="en-GB" dirty="0"/>
          </a:br>
          <a:r>
            <a:rPr lang="en-GB" dirty="0"/>
            <a:t> - Moderate to high competence but variable commitment.</a:t>
          </a:r>
          <a:endParaRPr lang="en-US" dirty="0"/>
        </a:p>
      </dgm:t>
    </dgm:pt>
    <dgm:pt modelId="{EADB18AD-582A-4F12-94C1-FC290897ADA2}" type="parTrans" cxnId="{B9B16CF7-886E-4483-AD90-BDC93DFE7CCF}">
      <dgm:prSet/>
      <dgm:spPr/>
      <dgm:t>
        <a:bodyPr/>
        <a:lstStyle/>
        <a:p>
          <a:endParaRPr lang="en-US"/>
        </a:p>
      </dgm:t>
    </dgm:pt>
    <dgm:pt modelId="{3DAB7642-4029-40E2-8F6F-EB8A74E2F4D4}" type="sibTrans" cxnId="{B9B16CF7-886E-4483-AD90-BDC93DFE7CCF}">
      <dgm:prSet/>
      <dgm:spPr/>
      <dgm:t>
        <a:bodyPr/>
        <a:lstStyle/>
        <a:p>
          <a:endParaRPr lang="en-US"/>
        </a:p>
      </dgm:t>
    </dgm:pt>
    <dgm:pt modelId="{6A4DC2FB-E4D5-4C89-9C6B-C2DFAFA972CD}">
      <dgm:prSet/>
      <dgm:spPr/>
      <dgm:t>
        <a:bodyPr/>
        <a:lstStyle/>
        <a:p>
          <a:r>
            <a:rPr lang="en-GB" b="1" dirty="0"/>
            <a:t>D4</a:t>
          </a:r>
          <a:r>
            <a:rPr lang="en-GB" dirty="0"/>
            <a:t> : The Self-Reliant Achiever</a:t>
          </a:r>
          <a:br>
            <a:rPr lang="en-GB" dirty="0"/>
          </a:br>
          <a:r>
            <a:rPr lang="en-GB" dirty="0"/>
            <a:t>- High competence and high commitment. </a:t>
          </a:r>
          <a:endParaRPr lang="en-US" dirty="0"/>
        </a:p>
      </dgm:t>
    </dgm:pt>
    <dgm:pt modelId="{F564F59C-7A4C-4C5E-977C-8EB698FDF44E}" type="parTrans" cxnId="{8BAD9EE5-499E-4A90-98E4-BE929074B730}">
      <dgm:prSet/>
      <dgm:spPr/>
      <dgm:t>
        <a:bodyPr/>
        <a:lstStyle/>
        <a:p>
          <a:endParaRPr lang="en-US"/>
        </a:p>
      </dgm:t>
    </dgm:pt>
    <dgm:pt modelId="{F92B98A0-A7F1-44F9-AF72-39BDDBC2C3AE}" type="sibTrans" cxnId="{8BAD9EE5-499E-4A90-98E4-BE929074B730}">
      <dgm:prSet/>
      <dgm:spPr/>
      <dgm:t>
        <a:bodyPr/>
        <a:lstStyle/>
        <a:p>
          <a:endParaRPr lang="en-US"/>
        </a:p>
      </dgm:t>
    </dgm:pt>
    <dgm:pt modelId="{5442C2C2-0264-4E3D-895A-893CADB6FEDD}" type="pres">
      <dgm:prSet presAssocID="{C08C468F-B666-4970-A95D-06FD711893A2}" presName="outerComposite" presStyleCnt="0">
        <dgm:presLayoutVars>
          <dgm:chMax val="5"/>
          <dgm:dir/>
          <dgm:resizeHandles val="exact"/>
        </dgm:presLayoutVars>
      </dgm:prSet>
      <dgm:spPr/>
    </dgm:pt>
    <dgm:pt modelId="{EB221945-C0E5-447B-BF10-0C7E589B8362}" type="pres">
      <dgm:prSet presAssocID="{C08C468F-B666-4970-A95D-06FD711893A2}" presName="dummyMaxCanvas" presStyleCnt="0">
        <dgm:presLayoutVars/>
      </dgm:prSet>
      <dgm:spPr/>
    </dgm:pt>
    <dgm:pt modelId="{3E4C55A0-569E-4282-8644-665B60CF6706}" type="pres">
      <dgm:prSet presAssocID="{C08C468F-B666-4970-A95D-06FD711893A2}" presName="FourNodes_1" presStyleLbl="node1" presStyleIdx="0" presStyleCnt="4">
        <dgm:presLayoutVars>
          <dgm:bulletEnabled val="1"/>
        </dgm:presLayoutVars>
      </dgm:prSet>
      <dgm:spPr/>
    </dgm:pt>
    <dgm:pt modelId="{0A437BBF-4B5A-4419-A4F7-5E7B923EC80D}" type="pres">
      <dgm:prSet presAssocID="{C08C468F-B666-4970-A95D-06FD711893A2}" presName="FourNodes_2" presStyleLbl="node1" presStyleIdx="1" presStyleCnt="4">
        <dgm:presLayoutVars>
          <dgm:bulletEnabled val="1"/>
        </dgm:presLayoutVars>
      </dgm:prSet>
      <dgm:spPr/>
    </dgm:pt>
    <dgm:pt modelId="{57E3D829-C776-4F71-9796-FD4B2E34C483}" type="pres">
      <dgm:prSet presAssocID="{C08C468F-B666-4970-A95D-06FD711893A2}" presName="FourNodes_3" presStyleLbl="node1" presStyleIdx="2" presStyleCnt="4">
        <dgm:presLayoutVars>
          <dgm:bulletEnabled val="1"/>
        </dgm:presLayoutVars>
      </dgm:prSet>
      <dgm:spPr/>
    </dgm:pt>
    <dgm:pt modelId="{CDFC3985-297B-429A-B9E5-4915190F7E4C}" type="pres">
      <dgm:prSet presAssocID="{C08C468F-B666-4970-A95D-06FD711893A2}" presName="FourNodes_4" presStyleLbl="node1" presStyleIdx="3" presStyleCnt="4">
        <dgm:presLayoutVars>
          <dgm:bulletEnabled val="1"/>
        </dgm:presLayoutVars>
      </dgm:prSet>
      <dgm:spPr/>
    </dgm:pt>
    <dgm:pt modelId="{3FEC6038-D0CD-42BC-9587-7A9F5A838AEE}" type="pres">
      <dgm:prSet presAssocID="{C08C468F-B666-4970-A95D-06FD711893A2}" presName="FourConn_1-2" presStyleLbl="fgAccFollowNode1" presStyleIdx="0" presStyleCnt="3">
        <dgm:presLayoutVars>
          <dgm:bulletEnabled val="1"/>
        </dgm:presLayoutVars>
      </dgm:prSet>
      <dgm:spPr/>
    </dgm:pt>
    <dgm:pt modelId="{8A64880E-3D6D-4458-832D-329F3072242D}" type="pres">
      <dgm:prSet presAssocID="{C08C468F-B666-4970-A95D-06FD711893A2}" presName="FourConn_2-3" presStyleLbl="fgAccFollowNode1" presStyleIdx="1" presStyleCnt="3">
        <dgm:presLayoutVars>
          <dgm:bulletEnabled val="1"/>
        </dgm:presLayoutVars>
      </dgm:prSet>
      <dgm:spPr/>
    </dgm:pt>
    <dgm:pt modelId="{F80BF878-F138-4158-912C-D4EAFA9519F8}" type="pres">
      <dgm:prSet presAssocID="{C08C468F-B666-4970-A95D-06FD711893A2}" presName="FourConn_3-4" presStyleLbl="fgAccFollowNode1" presStyleIdx="2" presStyleCnt="3">
        <dgm:presLayoutVars>
          <dgm:bulletEnabled val="1"/>
        </dgm:presLayoutVars>
      </dgm:prSet>
      <dgm:spPr/>
    </dgm:pt>
    <dgm:pt modelId="{D4047381-ABCA-446F-8F5A-E9E5D02D56F4}" type="pres">
      <dgm:prSet presAssocID="{C08C468F-B666-4970-A95D-06FD711893A2}" presName="FourNodes_1_text" presStyleLbl="node1" presStyleIdx="3" presStyleCnt="4">
        <dgm:presLayoutVars>
          <dgm:bulletEnabled val="1"/>
        </dgm:presLayoutVars>
      </dgm:prSet>
      <dgm:spPr/>
    </dgm:pt>
    <dgm:pt modelId="{CBBFEDAE-3461-4ACA-B42D-C22E498F2ED9}" type="pres">
      <dgm:prSet presAssocID="{C08C468F-B666-4970-A95D-06FD711893A2}" presName="FourNodes_2_text" presStyleLbl="node1" presStyleIdx="3" presStyleCnt="4">
        <dgm:presLayoutVars>
          <dgm:bulletEnabled val="1"/>
        </dgm:presLayoutVars>
      </dgm:prSet>
      <dgm:spPr/>
    </dgm:pt>
    <dgm:pt modelId="{6AF25F5B-66F6-4F1B-AA6D-632389BAD30C}" type="pres">
      <dgm:prSet presAssocID="{C08C468F-B666-4970-A95D-06FD711893A2}" presName="FourNodes_3_text" presStyleLbl="node1" presStyleIdx="3" presStyleCnt="4">
        <dgm:presLayoutVars>
          <dgm:bulletEnabled val="1"/>
        </dgm:presLayoutVars>
      </dgm:prSet>
      <dgm:spPr/>
    </dgm:pt>
    <dgm:pt modelId="{4156A1A0-4842-43F2-96D3-13EDABE81AF9}" type="pres">
      <dgm:prSet presAssocID="{C08C468F-B666-4970-A95D-06FD711893A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944A01D-47DD-48EF-A19C-53F3D270CAEE}" type="presOf" srcId="{3DAB7642-4029-40E2-8F6F-EB8A74E2F4D4}" destId="{F80BF878-F138-4158-912C-D4EAFA9519F8}" srcOrd="0" destOrd="0" presId="urn:microsoft.com/office/officeart/2005/8/layout/vProcess5"/>
    <dgm:cxn modelId="{77376C2A-7089-44E7-B77A-2E392EC79B2C}" srcId="{C08C468F-B666-4970-A95D-06FD711893A2}" destId="{37546282-673E-41E6-9086-FBC5DD3281ED}" srcOrd="1" destOrd="0" parTransId="{45F72EC3-4525-4E23-9FB6-CFEC2187BD46}" sibTransId="{02572447-DF5D-4A87-899C-5E2C66BAFBBB}"/>
    <dgm:cxn modelId="{AA5A0C2F-FC2D-4A75-8A30-94D9C87D2159}" type="presOf" srcId="{A398A931-9008-427B-8D94-5FDD7D743B04}" destId="{3FEC6038-D0CD-42BC-9587-7A9F5A838AEE}" srcOrd="0" destOrd="0" presId="urn:microsoft.com/office/officeart/2005/8/layout/vProcess5"/>
    <dgm:cxn modelId="{FE069060-8AC9-4859-8C7E-1FF57D5D9814}" type="presOf" srcId="{393F1709-ABA7-4260-BEDF-D4C92F7B1274}" destId="{3E4C55A0-569E-4282-8644-665B60CF6706}" srcOrd="0" destOrd="0" presId="urn:microsoft.com/office/officeart/2005/8/layout/vProcess5"/>
    <dgm:cxn modelId="{F257FC56-5209-4FEA-A09A-00B27A5EB9AB}" type="presOf" srcId="{393F1709-ABA7-4260-BEDF-D4C92F7B1274}" destId="{D4047381-ABCA-446F-8F5A-E9E5D02D56F4}" srcOrd="1" destOrd="0" presId="urn:microsoft.com/office/officeart/2005/8/layout/vProcess5"/>
    <dgm:cxn modelId="{F8397784-8213-4CDD-860E-6B5CB64E6F80}" srcId="{C08C468F-B666-4970-A95D-06FD711893A2}" destId="{393F1709-ABA7-4260-BEDF-D4C92F7B1274}" srcOrd="0" destOrd="0" parTransId="{989E5FA7-D362-4138-9AF8-4CBD34747E06}" sibTransId="{A398A931-9008-427B-8D94-5FDD7D743B04}"/>
    <dgm:cxn modelId="{5D93E2AF-CE8E-4163-BD17-30D6B3E6FE6A}" type="presOf" srcId="{02572447-DF5D-4A87-899C-5E2C66BAFBBB}" destId="{8A64880E-3D6D-4458-832D-329F3072242D}" srcOrd="0" destOrd="0" presId="urn:microsoft.com/office/officeart/2005/8/layout/vProcess5"/>
    <dgm:cxn modelId="{F93245BC-2648-46AB-9C97-7912CD57BA5E}" type="presOf" srcId="{37546282-673E-41E6-9086-FBC5DD3281ED}" destId="{CBBFEDAE-3461-4ACA-B42D-C22E498F2ED9}" srcOrd="1" destOrd="0" presId="urn:microsoft.com/office/officeart/2005/8/layout/vProcess5"/>
    <dgm:cxn modelId="{EB7F9DBD-442D-4A9A-B05E-FE0FF24ED3EF}" type="presOf" srcId="{C08C468F-B666-4970-A95D-06FD711893A2}" destId="{5442C2C2-0264-4E3D-895A-893CADB6FEDD}" srcOrd="0" destOrd="0" presId="urn:microsoft.com/office/officeart/2005/8/layout/vProcess5"/>
    <dgm:cxn modelId="{8D642CE2-D15F-490B-A522-79FE25523E8D}" type="presOf" srcId="{CD4742A1-8E28-4256-9A51-9A05C7BAA1C0}" destId="{6AF25F5B-66F6-4F1B-AA6D-632389BAD30C}" srcOrd="1" destOrd="0" presId="urn:microsoft.com/office/officeart/2005/8/layout/vProcess5"/>
    <dgm:cxn modelId="{8BAD9EE5-499E-4A90-98E4-BE929074B730}" srcId="{C08C468F-B666-4970-A95D-06FD711893A2}" destId="{6A4DC2FB-E4D5-4C89-9C6B-C2DFAFA972CD}" srcOrd="3" destOrd="0" parTransId="{F564F59C-7A4C-4C5E-977C-8EB698FDF44E}" sibTransId="{F92B98A0-A7F1-44F9-AF72-39BDDBC2C3AE}"/>
    <dgm:cxn modelId="{4D5B44EA-B83C-442E-9405-FE43D96DA512}" type="presOf" srcId="{6A4DC2FB-E4D5-4C89-9C6B-C2DFAFA972CD}" destId="{CDFC3985-297B-429A-B9E5-4915190F7E4C}" srcOrd="0" destOrd="0" presId="urn:microsoft.com/office/officeart/2005/8/layout/vProcess5"/>
    <dgm:cxn modelId="{FE7553EA-F7A6-4DA7-A4EB-2D77A7C2A7C3}" type="presOf" srcId="{6A4DC2FB-E4D5-4C89-9C6B-C2DFAFA972CD}" destId="{4156A1A0-4842-43F2-96D3-13EDABE81AF9}" srcOrd="1" destOrd="0" presId="urn:microsoft.com/office/officeart/2005/8/layout/vProcess5"/>
    <dgm:cxn modelId="{FCBA40EE-EA30-4B81-ABF1-A8EC49CECBCD}" type="presOf" srcId="{37546282-673E-41E6-9086-FBC5DD3281ED}" destId="{0A437BBF-4B5A-4419-A4F7-5E7B923EC80D}" srcOrd="0" destOrd="0" presId="urn:microsoft.com/office/officeart/2005/8/layout/vProcess5"/>
    <dgm:cxn modelId="{B9B16CF7-886E-4483-AD90-BDC93DFE7CCF}" srcId="{C08C468F-B666-4970-A95D-06FD711893A2}" destId="{CD4742A1-8E28-4256-9A51-9A05C7BAA1C0}" srcOrd="2" destOrd="0" parTransId="{EADB18AD-582A-4F12-94C1-FC290897ADA2}" sibTransId="{3DAB7642-4029-40E2-8F6F-EB8A74E2F4D4}"/>
    <dgm:cxn modelId="{38CC7DFF-9B76-4214-B754-957470A5AA69}" type="presOf" srcId="{CD4742A1-8E28-4256-9A51-9A05C7BAA1C0}" destId="{57E3D829-C776-4F71-9796-FD4B2E34C483}" srcOrd="0" destOrd="0" presId="urn:microsoft.com/office/officeart/2005/8/layout/vProcess5"/>
    <dgm:cxn modelId="{67491AFF-5519-4DC9-8519-069BFD8F9CE8}" type="presParOf" srcId="{5442C2C2-0264-4E3D-895A-893CADB6FEDD}" destId="{EB221945-C0E5-447B-BF10-0C7E589B8362}" srcOrd="0" destOrd="0" presId="urn:microsoft.com/office/officeart/2005/8/layout/vProcess5"/>
    <dgm:cxn modelId="{1FBC12B3-CC2B-4F1A-8522-49940EF42887}" type="presParOf" srcId="{5442C2C2-0264-4E3D-895A-893CADB6FEDD}" destId="{3E4C55A0-569E-4282-8644-665B60CF6706}" srcOrd="1" destOrd="0" presId="urn:microsoft.com/office/officeart/2005/8/layout/vProcess5"/>
    <dgm:cxn modelId="{9F1D12C5-4BB3-409D-9778-9D04465052F0}" type="presParOf" srcId="{5442C2C2-0264-4E3D-895A-893CADB6FEDD}" destId="{0A437BBF-4B5A-4419-A4F7-5E7B923EC80D}" srcOrd="2" destOrd="0" presId="urn:microsoft.com/office/officeart/2005/8/layout/vProcess5"/>
    <dgm:cxn modelId="{1B1615A0-7671-425F-BE81-D3F1A61E5338}" type="presParOf" srcId="{5442C2C2-0264-4E3D-895A-893CADB6FEDD}" destId="{57E3D829-C776-4F71-9796-FD4B2E34C483}" srcOrd="3" destOrd="0" presId="urn:microsoft.com/office/officeart/2005/8/layout/vProcess5"/>
    <dgm:cxn modelId="{7F3077B3-07CE-4F1B-AF62-A4DAE7E69800}" type="presParOf" srcId="{5442C2C2-0264-4E3D-895A-893CADB6FEDD}" destId="{CDFC3985-297B-429A-B9E5-4915190F7E4C}" srcOrd="4" destOrd="0" presId="urn:microsoft.com/office/officeart/2005/8/layout/vProcess5"/>
    <dgm:cxn modelId="{7A342227-6D31-4D82-A700-37740CC9BBF7}" type="presParOf" srcId="{5442C2C2-0264-4E3D-895A-893CADB6FEDD}" destId="{3FEC6038-D0CD-42BC-9587-7A9F5A838AEE}" srcOrd="5" destOrd="0" presId="urn:microsoft.com/office/officeart/2005/8/layout/vProcess5"/>
    <dgm:cxn modelId="{DD874E6E-8B9B-4E40-B035-3B10AAA8DFBA}" type="presParOf" srcId="{5442C2C2-0264-4E3D-895A-893CADB6FEDD}" destId="{8A64880E-3D6D-4458-832D-329F3072242D}" srcOrd="6" destOrd="0" presId="urn:microsoft.com/office/officeart/2005/8/layout/vProcess5"/>
    <dgm:cxn modelId="{4E459EAA-F35C-4972-96A1-00C649512748}" type="presParOf" srcId="{5442C2C2-0264-4E3D-895A-893CADB6FEDD}" destId="{F80BF878-F138-4158-912C-D4EAFA9519F8}" srcOrd="7" destOrd="0" presId="urn:microsoft.com/office/officeart/2005/8/layout/vProcess5"/>
    <dgm:cxn modelId="{A2959C62-E2ED-463F-A720-2B3CC1633E63}" type="presParOf" srcId="{5442C2C2-0264-4E3D-895A-893CADB6FEDD}" destId="{D4047381-ABCA-446F-8F5A-E9E5D02D56F4}" srcOrd="8" destOrd="0" presId="urn:microsoft.com/office/officeart/2005/8/layout/vProcess5"/>
    <dgm:cxn modelId="{6C78C0E3-18CA-48F8-8AE1-C4383365B3CF}" type="presParOf" srcId="{5442C2C2-0264-4E3D-895A-893CADB6FEDD}" destId="{CBBFEDAE-3461-4ACA-B42D-C22E498F2ED9}" srcOrd="9" destOrd="0" presId="urn:microsoft.com/office/officeart/2005/8/layout/vProcess5"/>
    <dgm:cxn modelId="{5DE6C610-60BE-4C95-A83A-C74FB2FC0C4F}" type="presParOf" srcId="{5442C2C2-0264-4E3D-895A-893CADB6FEDD}" destId="{6AF25F5B-66F6-4F1B-AA6D-632389BAD30C}" srcOrd="10" destOrd="0" presId="urn:microsoft.com/office/officeart/2005/8/layout/vProcess5"/>
    <dgm:cxn modelId="{2D2D2F71-FD91-4F20-B51F-FB1C549ED0D3}" type="presParOf" srcId="{5442C2C2-0264-4E3D-895A-893CADB6FEDD}" destId="{4156A1A0-4842-43F2-96D3-13EDABE81AF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3ED382-3D4E-4DC0-80E6-F859282A7145}">
      <dsp:nvSpPr>
        <dsp:cNvPr id="0" name=""/>
        <dsp:cNvSpPr/>
      </dsp:nvSpPr>
      <dsp:spPr>
        <a:xfrm>
          <a:off x="0" y="468033"/>
          <a:ext cx="6022847" cy="8454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S1 – Directing</a:t>
          </a:r>
          <a:br>
            <a:rPr lang="en-GB" sz="1200" kern="1200" dirty="0"/>
          </a:br>
          <a:r>
            <a:rPr lang="en-GB" sz="1200" kern="1200" dirty="0"/>
            <a:t>- Associated with autocratic leaders.</a:t>
          </a:r>
          <a:br>
            <a:rPr lang="en-GB" sz="1200" kern="1200" dirty="0"/>
          </a:br>
          <a:r>
            <a:rPr lang="en-GB" sz="1200" kern="1200" dirty="0"/>
            <a:t>- Leader makes all decisions without consulting team members.</a:t>
          </a:r>
          <a:endParaRPr lang="en-US" sz="1200" kern="1200" dirty="0"/>
        </a:p>
      </dsp:txBody>
      <dsp:txXfrm>
        <a:off x="41272" y="509305"/>
        <a:ext cx="5940303" cy="762927"/>
      </dsp:txXfrm>
    </dsp:sp>
    <dsp:sp modelId="{CFD61D8E-69DB-4AA6-83F0-60A0326A69BF}">
      <dsp:nvSpPr>
        <dsp:cNvPr id="0" name=""/>
        <dsp:cNvSpPr/>
      </dsp:nvSpPr>
      <dsp:spPr>
        <a:xfrm>
          <a:off x="0" y="1348064"/>
          <a:ext cx="6022847" cy="8454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S2 – Coaching </a:t>
          </a:r>
          <a:br>
            <a:rPr lang="en-GB" sz="1200" kern="1200" dirty="0"/>
          </a:br>
          <a:r>
            <a:rPr lang="en-GB" sz="1200" kern="1200" dirty="0"/>
            <a:t>- Leader is more open to feedback from team members than S1.</a:t>
          </a:r>
          <a:br>
            <a:rPr lang="en-GB" sz="1200" kern="1200" dirty="0"/>
          </a:br>
          <a:r>
            <a:rPr lang="en-GB" sz="1200" kern="1200" dirty="0"/>
            <a:t>- Closely related to the democratic style of leadership, can be known to “Sell” ideas to obtain team members co-operation.</a:t>
          </a:r>
          <a:endParaRPr lang="en-US" sz="1200" kern="1200" dirty="0"/>
        </a:p>
      </dsp:txBody>
      <dsp:txXfrm>
        <a:off x="41272" y="1389336"/>
        <a:ext cx="5940303" cy="762927"/>
      </dsp:txXfrm>
    </dsp:sp>
    <dsp:sp modelId="{17A74208-25C0-4300-9E6F-A58089CE4603}">
      <dsp:nvSpPr>
        <dsp:cNvPr id="0" name=""/>
        <dsp:cNvSpPr/>
      </dsp:nvSpPr>
      <dsp:spPr>
        <a:xfrm>
          <a:off x="0" y="2228096"/>
          <a:ext cx="6022847" cy="8454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S3 – Supporting</a:t>
          </a:r>
          <a:br>
            <a:rPr lang="en-GB" sz="1200" b="1" kern="1200" dirty="0"/>
          </a:br>
          <a:r>
            <a:rPr lang="en-GB" sz="1200" kern="1200" dirty="0"/>
            <a:t>- Leader participates in decision making, but most decisions are made by the team.</a:t>
          </a:r>
          <a:br>
            <a:rPr lang="en-GB" sz="1200" kern="1200" dirty="0"/>
          </a:br>
          <a:r>
            <a:rPr lang="en-GB" sz="1200" kern="1200" dirty="0"/>
            <a:t>- Often lead by example and appear to be embedded within the team rather than the leader.</a:t>
          </a:r>
          <a:br>
            <a:rPr lang="en-GB" sz="1200" kern="1200" dirty="0"/>
          </a:br>
          <a:r>
            <a:rPr lang="en-GB" sz="1200" kern="1200" dirty="0"/>
            <a:t>- Similar to transactional or servant leadership models.</a:t>
          </a:r>
          <a:endParaRPr lang="en-US" sz="1200" kern="1200" dirty="0"/>
        </a:p>
      </dsp:txBody>
      <dsp:txXfrm>
        <a:off x="41272" y="2269368"/>
        <a:ext cx="5940303" cy="762927"/>
      </dsp:txXfrm>
    </dsp:sp>
    <dsp:sp modelId="{DF8E6804-990A-459B-973A-3462D714D1C1}">
      <dsp:nvSpPr>
        <dsp:cNvPr id="0" name=""/>
        <dsp:cNvSpPr/>
      </dsp:nvSpPr>
      <dsp:spPr>
        <a:xfrm>
          <a:off x="0" y="3108127"/>
          <a:ext cx="6022847" cy="8454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S4 – Delegating </a:t>
          </a:r>
          <a:br>
            <a:rPr lang="en-GB" sz="1200" kern="1200"/>
          </a:br>
          <a:r>
            <a:rPr lang="en-GB" sz="1200" kern="1200"/>
            <a:t>- Leader provides minimal direction and guidance, concerned with their vision rather than daily activities.</a:t>
          </a:r>
          <a:br>
            <a:rPr lang="en-GB" sz="1200" kern="1200"/>
          </a:br>
          <a:r>
            <a:rPr lang="en-GB" sz="1200" kern="1200"/>
            <a:t>- Similar to Laissez-Faire leadership.</a:t>
          </a:r>
          <a:endParaRPr lang="en-US" sz="1200" kern="1200"/>
        </a:p>
      </dsp:txBody>
      <dsp:txXfrm>
        <a:off x="41272" y="3149399"/>
        <a:ext cx="5940303" cy="7629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4C55A0-569E-4282-8644-665B60CF6706}">
      <dsp:nvSpPr>
        <dsp:cNvPr id="0" name=""/>
        <dsp:cNvSpPr/>
      </dsp:nvSpPr>
      <dsp:spPr>
        <a:xfrm>
          <a:off x="0" y="0"/>
          <a:ext cx="5442508" cy="12771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D1</a:t>
          </a:r>
          <a:r>
            <a:rPr lang="en-GB" sz="1800" kern="1200" dirty="0"/>
            <a:t> : The Enthusiastic Beginner</a:t>
          </a:r>
          <a:br>
            <a:rPr lang="en-GB" sz="1800" kern="1200" dirty="0"/>
          </a:br>
          <a:r>
            <a:rPr lang="en-GB" sz="1800" kern="1200" dirty="0"/>
            <a:t>- Low competence but high commitment.</a:t>
          </a:r>
          <a:endParaRPr lang="en-US" sz="1800" kern="1200" dirty="0"/>
        </a:p>
      </dsp:txBody>
      <dsp:txXfrm>
        <a:off x="37406" y="37406"/>
        <a:ext cx="3956481" cy="1202306"/>
      </dsp:txXfrm>
    </dsp:sp>
    <dsp:sp modelId="{0A437BBF-4B5A-4419-A4F7-5E7B923EC80D}">
      <dsp:nvSpPr>
        <dsp:cNvPr id="0" name=""/>
        <dsp:cNvSpPr/>
      </dsp:nvSpPr>
      <dsp:spPr>
        <a:xfrm>
          <a:off x="455810" y="1509321"/>
          <a:ext cx="5442508" cy="12771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D2</a:t>
          </a:r>
          <a:r>
            <a:rPr lang="en-GB" sz="1800" kern="1200" dirty="0"/>
            <a:t> : The Disillusioned Learner</a:t>
          </a:r>
          <a:br>
            <a:rPr lang="en-GB" sz="1800" kern="1200" dirty="0"/>
          </a:br>
          <a:r>
            <a:rPr lang="en-GB" sz="1800" kern="1200" dirty="0"/>
            <a:t>- Low to some competence but low commitment.</a:t>
          </a:r>
          <a:endParaRPr lang="en-US" sz="1800" kern="1200" dirty="0"/>
        </a:p>
      </dsp:txBody>
      <dsp:txXfrm>
        <a:off x="493216" y="1546727"/>
        <a:ext cx="4081759" cy="1202306"/>
      </dsp:txXfrm>
    </dsp:sp>
    <dsp:sp modelId="{57E3D829-C776-4F71-9796-FD4B2E34C483}">
      <dsp:nvSpPr>
        <dsp:cNvPr id="0" name=""/>
        <dsp:cNvSpPr/>
      </dsp:nvSpPr>
      <dsp:spPr>
        <a:xfrm>
          <a:off x="904817" y="3018643"/>
          <a:ext cx="5442508" cy="12771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D3</a:t>
          </a:r>
          <a:r>
            <a:rPr lang="en-GB" sz="1800" kern="1200" dirty="0"/>
            <a:t> : The Capable but Cautious Performer</a:t>
          </a:r>
          <a:br>
            <a:rPr lang="en-GB" sz="1800" kern="1200" dirty="0"/>
          </a:br>
          <a:r>
            <a:rPr lang="en-GB" sz="1800" kern="1200" dirty="0"/>
            <a:t> - Moderate to high competence but variable commitment.</a:t>
          </a:r>
          <a:endParaRPr lang="en-US" sz="1800" kern="1200" dirty="0"/>
        </a:p>
      </dsp:txBody>
      <dsp:txXfrm>
        <a:off x="942223" y="3056049"/>
        <a:ext cx="4088562" cy="1202306"/>
      </dsp:txXfrm>
    </dsp:sp>
    <dsp:sp modelId="{CDFC3985-297B-429A-B9E5-4915190F7E4C}">
      <dsp:nvSpPr>
        <dsp:cNvPr id="0" name=""/>
        <dsp:cNvSpPr/>
      </dsp:nvSpPr>
      <dsp:spPr>
        <a:xfrm>
          <a:off x="1360627" y="4527964"/>
          <a:ext cx="5442508" cy="12771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D4</a:t>
          </a:r>
          <a:r>
            <a:rPr lang="en-GB" sz="1800" kern="1200" dirty="0"/>
            <a:t> : The Self-Reliant Achiever</a:t>
          </a:r>
          <a:br>
            <a:rPr lang="en-GB" sz="1800" kern="1200" dirty="0"/>
          </a:br>
          <a:r>
            <a:rPr lang="en-GB" sz="1800" kern="1200" dirty="0"/>
            <a:t>- High competence and high commitment. </a:t>
          </a:r>
          <a:endParaRPr lang="en-US" sz="1800" kern="1200" dirty="0"/>
        </a:p>
      </dsp:txBody>
      <dsp:txXfrm>
        <a:off x="1398033" y="4565370"/>
        <a:ext cx="4081759" cy="1202306"/>
      </dsp:txXfrm>
    </dsp:sp>
    <dsp:sp modelId="{3FEC6038-D0CD-42BC-9587-7A9F5A838AEE}">
      <dsp:nvSpPr>
        <dsp:cNvPr id="0" name=""/>
        <dsp:cNvSpPr/>
      </dsp:nvSpPr>
      <dsp:spPr>
        <a:xfrm>
          <a:off x="4612381" y="978156"/>
          <a:ext cx="830126" cy="83012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799159" y="978156"/>
        <a:ext cx="456570" cy="624670"/>
      </dsp:txXfrm>
    </dsp:sp>
    <dsp:sp modelId="{8A64880E-3D6D-4458-832D-329F3072242D}">
      <dsp:nvSpPr>
        <dsp:cNvPr id="0" name=""/>
        <dsp:cNvSpPr/>
      </dsp:nvSpPr>
      <dsp:spPr>
        <a:xfrm>
          <a:off x="5068192" y="2487478"/>
          <a:ext cx="830126" cy="83012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54970" y="2487478"/>
        <a:ext cx="456570" cy="624670"/>
      </dsp:txXfrm>
    </dsp:sp>
    <dsp:sp modelId="{F80BF878-F138-4158-912C-D4EAFA9519F8}">
      <dsp:nvSpPr>
        <dsp:cNvPr id="0" name=""/>
        <dsp:cNvSpPr/>
      </dsp:nvSpPr>
      <dsp:spPr>
        <a:xfrm>
          <a:off x="5517199" y="3996799"/>
          <a:ext cx="830126" cy="83012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703977" y="3996799"/>
        <a:ext cx="456570" cy="6246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E3387C1-8EFB-44F7-8485-D662F1CF7333}" type="datetime1">
              <a:rPr lang="en-GB" smtClean="0"/>
              <a:t>09/04/2024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4E50CC-F33A-4EF4-9F12-93EC4A21A0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29507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8D6434E-09F1-48C0-A525-B5A7008B7802}" type="datetime1">
              <a:rPr lang="en-GB" noProof="0" smtClean="0"/>
              <a:t>09/04/2024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2674CE4-FBD8-4481-AEFB-CA53E599A74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7326818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674CE4-FBD8-4481-AEFB-CA53E599A745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9742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How presentation will benefit audience: Adult learners are more interested in a subject if they know how or why it is important to them.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Presenter’s level of expertise in the subject: Briefly state your credentials in this area, or explain why participants should listen to you.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670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Lesson descriptions should be brief.</a:t>
            </a:r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8711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b="1" dirty="0"/>
              <a:t>Example objectives</a:t>
            </a:r>
          </a:p>
          <a:p>
            <a:pPr marL="0" indent="0" rtl="0">
              <a:buFont typeface="Arial" panose="020B0604020202020204" pitchFamily="34" charset="0"/>
              <a:buNone/>
            </a:pPr>
            <a:r>
              <a:rPr lang="en-GB" dirty="0"/>
              <a:t>At the end of this lesson, you will be able to: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Save files to the team Web server.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Move files to different locations on the team Web server.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/>
              <a:t>Share files on the team Web server.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4413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10505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35577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800B302-F4DC-4547-9C74-CF794137D166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86555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A6708E-439F-3661-DD44-595EAEC0B5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270D27-A67D-B7CE-40A2-F9F2ADAA9F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E87959-AB98-2B9B-1A23-BE5A41C758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6F3A92-3DA5-C32A-A172-5CB0DB7C147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800B302-F4DC-4547-9C74-CF794137D166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9760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E5C742-851D-93A4-4BD4-5EC3C1668D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4E0867-18E7-4721-A64A-2401FCF4B2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B25D46-1D8F-539E-B891-CAA824ABD2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7A378F-7333-54C6-E3B4-461C5173F9F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674CE4-FBD8-4481-AEFB-CA53E599A745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71868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3" name="Rectangle 22"/>
          <p:cNvSpPr/>
          <p:nvPr/>
        </p:nvSpPr>
        <p:spPr>
          <a:xfrm flipV="1">
            <a:off x="7213577" y="3810001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4" name="Rectangle 23"/>
          <p:cNvSpPr/>
          <p:nvPr/>
        </p:nvSpPr>
        <p:spPr>
          <a:xfrm flipV="1">
            <a:off x="7213601" y="3897010"/>
            <a:ext cx="49784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5" name="Rectangle 24"/>
          <p:cNvSpPr/>
          <p:nvPr/>
        </p:nvSpPr>
        <p:spPr>
          <a:xfrm flipV="1">
            <a:off x="7213601" y="4115167"/>
            <a:ext cx="49784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6" name="Rectangle 25"/>
          <p:cNvSpPr/>
          <p:nvPr/>
        </p:nvSpPr>
        <p:spPr>
          <a:xfrm flipV="1">
            <a:off x="7213600" y="4164403"/>
            <a:ext cx="262128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7" name="Rectangle 26"/>
          <p:cNvSpPr/>
          <p:nvPr/>
        </p:nvSpPr>
        <p:spPr>
          <a:xfrm flipV="1">
            <a:off x="7213600" y="4199572"/>
            <a:ext cx="262128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7213600" y="3962400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9835343" y="406098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12192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12192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1" name="Rectangle 10"/>
          <p:cNvSpPr/>
          <p:nvPr/>
        </p:nvSpPr>
        <p:spPr>
          <a:xfrm flipV="1">
            <a:off x="8552068" y="3643090"/>
            <a:ext cx="3639933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2389009"/>
            <a:ext cx="11277600" cy="1470025"/>
          </a:xfrm>
        </p:spPr>
        <p:txBody>
          <a:bodyPr rtlCol="0"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899938"/>
            <a:ext cx="6604000" cy="1752600"/>
          </a:xfrm>
        </p:spPr>
        <p:txBody>
          <a:bodyPr rtlCol="0"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7265116" y="4205288"/>
            <a:ext cx="172720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9043832" y="4206240"/>
            <a:ext cx="128016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B4AAD351-6347-4318-B935-1E0F1B6A61D6}" type="datetime1">
              <a:rPr lang="en-GB" noProof="0" smtClean="0"/>
              <a:t>09/04/2024</a:t>
            </a:fld>
            <a:endParaRPr lang="en-GB" noProof="0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1093451" y="1136"/>
            <a:ext cx="996949" cy="365760"/>
          </a:xfrm>
        </p:spPr>
        <p:txBody>
          <a:bodyPr rtlCol="0"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0115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/>
            </a:lvl1pPr>
            <a:lvl5pPr>
              <a:defRPr/>
            </a:lvl5pPr>
            <a:lvl6pPr>
              <a:defRPr/>
            </a:lvl6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1F23539-3F81-4F1E-A9B7-5CE0C1986E23}" type="datetime1">
              <a:rPr lang="en-GB" noProof="0" smtClean="0"/>
              <a:t>09/04/2024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9430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968322"/>
            <a:ext cx="10363200" cy="1362075"/>
          </a:xfrm>
        </p:spPr>
        <p:txBody>
          <a:bodyPr rtlCol="0"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chemeClr val="accent2"/>
                </a:solidFill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3367088"/>
            <a:ext cx="10363200" cy="1509712"/>
          </a:xfrm>
        </p:spPr>
        <p:txBody>
          <a:bodyPr rtlCol="0"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6854DA5-E4EE-42EA-9BC9-3160B1480769}" type="datetime1">
              <a:rPr lang="en-GB" noProof="0" smtClean="0"/>
              <a:t>09/04/2024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0512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9A1BF5D-7537-4BA8-9976-6302714DE26C}" type="datetime1">
              <a:rPr lang="en-GB" noProof="0" smtClean="0"/>
              <a:t>09/04/2024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4644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rtlCol="0" anchor="ctr"/>
          <a:lstStyle>
            <a:lvl1pPr>
              <a:defRPr sz="4000" b="0" i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2244970"/>
            <a:ext cx="5388864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508000" y="2708519"/>
            <a:ext cx="5388864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294968" y="2244970"/>
            <a:ext cx="5389033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1073" y="2708519"/>
            <a:ext cx="5389033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8E4797-21F6-4D41-B035-97FEABB63BCE}" type="datetime1">
              <a:rPr lang="en-GB" noProof="0" smtClean="0"/>
              <a:t>09/04/2024</a:t>
            </a:fld>
            <a:endParaRPr lang="en-GB" noProof="0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071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9848"/>
          </a:xfrm>
        </p:spPr>
        <p:txBody>
          <a:bodyPr rtlCol="0"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010400" y="612648"/>
            <a:ext cx="1767840" cy="457200"/>
          </a:xfrm>
        </p:spPr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778240" y="612648"/>
            <a:ext cx="1276352" cy="457200"/>
          </a:xfrm>
        </p:spPr>
        <p:txBody>
          <a:bodyPr rtlCol="0"/>
          <a:lstStyle/>
          <a:p>
            <a:pPr rtl="0"/>
            <a:fld id="{4EC45D07-A3FD-40EE-BB45-F5E3D0F2E1C8}" type="datetime1">
              <a:rPr lang="en-GB" noProof="0" smtClean="0"/>
              <a:t>09/04/2024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899648" y="2272"/>
            <a:ext cx="1016000" cy="365760"/>
          </a:xfrm>
        </p:spPr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2195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FFDAF9-DFA9-4947-9568-03347A66D233}" type="datetime1">
              <a:rPr lang="en-GB" noProof="0" smtClean="0"/>
              <a:t>09/04/2024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3569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137995" y="1101970"/>
            <a:ext cx="4511040" cy="877824"/>
          </a:xfrm>
        </p:spPr>
        <p:txBody>
          <a:bodyPr rtlCol="0" anchor="b"/>
          <a:lstStyle>
            <a:lvl1pPr algn="l">
              <a:buNone/>
              <a:defRPr sz="1800" b="1"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03200" y="776287"/>
            <a:ext cx="6803136" cy="5805083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137995" y="2010727"/>
            <a:ext cx="4511040" cy="4580573"/>
          </a:xfrm>
        </p:spPr>
        <p:txBody>
          <a:bodyPr rtlCol="0"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9D711C-098E-40E1-BE23-CFCA1FAB8359}" type="datetime1">
              <a:rPr lang="en-GB" noProof="0" smtClean="0"/>
              <a:t>09/04/2024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98685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3913" y="1109161"/>
            <a:ext cx="782404" cy="4681637"/>
          </a:xfrm>
        </p:spPr>
        <p:txBody>
          <a:bodyPr vert="vert270" lIns="45720" tIns="0" rIns="45720" rtlCol="0" anchor="t"/>
          <a:lstStyle>
            <a:lvl1pPr algn="ctr">
              <a:buNone/>
              <a:defRPr sz="2000"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38228" y="1143000"/>
            <a:ext cx="6096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 rtlCol="0"/>
          <a:lstStyle>
            <a:lvl1pPr marL="0" indent="0">
              <a:buNone/>
              <a:defRPr sz="3200"/>
            </a:lvl1pPr>
          </a:lstStyle>
          <a:p>
            <a:pPr rtl="0"/>
            <a:r>
              <a:rPr lang="en-US" noProof="0"/>
              <a:t>Click icon to add picture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7924" y="3274309"/>
            <a:ext cx="3454400" cy="2516489"/>
          </a:xfrm>
        </p:spPr>
        <p:txBody>
          <a:bodyPr lIns="0" tIns="0" rIns="45720"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9A7A2F-7C81-4F05-8B4D-4983D3740BAF}" type="datetime1">
              <a:rPr lang="en-GB" noProof="0" smtClean="0"/>
              <a:t>09/04/2024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8361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1pPr>
              <a:defRPr/>
            </a:lvl1pPr>
            <a:lvl5pPr>
              <a:defRPr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EB87B0-5071-4BC9-A19F-C3269318028C}" type="datetime1">
              <a:rPr lang="en-GB" noProof="0" smtClean="0"/>
              <a:t>09/04/2024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678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9042400" y="1143000"/>
            <a:ext cx="2540000" cy="5448300"/>
          </a:xfrm>
        </p:spPr>
        <p:txBody>
          <a:bodyPr vert="eaVert" rtlCol="0"/>
          <a:lstStyle>
            <a:lvl1pPr>
              <a:defRPr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9600" y="1143000"/>
            <a:ext cx="8331200" cy="5448300"/>
          </a:xfrm>
        </p:spPr>
        <p:txBody>
          <a:bodyPr vert="eaVert" rtlCol="0"/>
          <a:lstStyle>
            <a:lvl5pPr>
              <a:defRPr/>
            </a:lvl5pPr>
          </a:lstStyle>
          <a:p>
            <a:pPr lvl="0" rtl="0" eaLnBrk="1" latinLnBrk="0" hangingPunct="1"/>
            <a:r>
              <a:rPr lang="en-GB" noProof="0" dirty="0"/>
              <a:t>Click to edit Master text styles</a:t>
            </a:r>
          </a:p>
          <a:p>
            <a:pPr lvl="1" rtl="0" eaLnBrk="1" latinLnBrk="0" hangingPunct="1"/>
            <a:r>
              <a:rPr lang="en-GB" noProof="0" dirty="0"/>
              <a:t>Second level</a:t>
            </a:r>
          </a:p>
          <a:p>
            <a:pPr lvl="2" rtl="0" eaLnBrk="1" latinLnBrk="0" hangingPunct="1"/>
            <a:r>
              <a:rPr lang="en-GB" noProof="0" dirty="0"/>
              <a:t>Third level</a:t>
            </a:r>
          </a:p>
          <a:p>
            <a:pPr lvl="3" rtl="0" eaLnBrk="1" latinLnBrk="0" hangingPunct="1"/>
            <a:r>
              <a:rPr lang="en-GB" noProof="0" dirty="0"/>
              <a:t>Fourth level</a:t>
            </a:r>
          </a:p>
          <a:p>
            <a:pPr lvl="4" rtl="0" eaLnBrk="1" latinLnBrk="0" hangingPunct="1"/>
            <a:r>
              <a:rPr lang="en-GB" noProof="0" dirty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4B4CBB3-9133-42BF-BC20-6F6E1888C21F}" type="datetime1">
              <a:rPr lang="en-GB" noProof="0" smtClean="0"/>
              <a:t>09/04/2024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7808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12192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12192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12192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1" name="Rectangle 30"/>
          <p:cNvSpPr/>
          <p:nvPr/>
        </p:nvSpPr>
        <p:spPr>
          <a:xfrm flipV="1">
            <a:off x="7213577" y="360247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2" name="Rectangle 31"/>
          <p:cNvSpPr/>
          <p:nvPr/>
        </p:nvSpPr>
        <p:spPr>
          <a:xfrm flipV="1">
            <a:off x="7213601" y="440113"/>
            <a:ext cx="49784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7209785" y="497504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9831528" y="58894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5" name="Rectangle 34"/>
          <p:cNvSpPr/>
          <p:nvPr/>
        </p:nvSpPr>
        <p:spPr bwMode="invGray">
          <a:xfrm>
            <a:off x="12113288" y="-2001"/>
            <a:ext cx="76835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12059308" y="-2001"/>
            <a:ext cx="3657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12033904" y="-2001"/>
            <a:ext cx="12192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8" name="Rectangle 37"/>
          <p:cNvSpPr/>
          <p:nvPr/>
        </p:nvSpPr>
        <p:spPr bwMode="invGray">
          <a:xfrm>
            <a:off x="11967231" y="-2001"/>
            <a:ext cx="36576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9" name="Rectangle 38"/>
          <p:cNvSpPr/>
          <p:nvPr/>
        </p:nvSpPr>
        <p:spPr bwMode="invGray">
          <a:xfrm>
            <a:off x="11887569" y="380"/>
            <a:ext cx="73152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40" name="Rectangle 39"/>
          <p:cNvSpPr/>
          <p:nvPr/>
        </p:nvSpPr>
        <p:spPr bwMode="invGray">
          <a:xfrm>
            <a:off x="11831300" y="380"/>
            <a:ext cx="12192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2249424"/>
            <a:ext cx="10972800" cy="4325112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7010400" y="612648"/>
            <a:ext cx="1767840" cy="457200"/>
          </a:xfrm>
          <a:prstGeom prst="rect">
            <a:avLst/>
          </a:prstGeom>
        </p:spPr>
        <p:txBody>
          <a:bodyPr vert="horz" rtlCol="0"/>
          <a:lstStyle>
            <a:lvl1pPr algn="r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782048" y="612648"/>
            <a:ext cx="1276352" cy="457200"/>
          </a:xfrm>
          <a:prstGeom prst="rect">
            <a:avLst/>
          </a:prstGeom>
        </p:spPr>
        <p:txBody>
          <a:bodyPr vert="horz" rtlCol="0"/>
          <a:lstStyle>
            <a:lvl1pPr algn="l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8B045440-74F0-4B44-BEF6-1040C3E911E1}" type="datetime1">
              <a:rPr lang="en-GB" noProof="0" smtClean="0"/>
              <a:t>09/04/2024</a:t>
            </a:fld>
            <a:endParaRPr lang="en-GB" noProof="0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99648" y="2272"/>
            <a:ext cx="1016000" cy="365760"/>
          </a:xfrm>
          <a:prstGeom prst="rect">
            <a:avLst/>
          </a:prstGeom>
        </p:spPr>
        <p:txBody>
          <a:bodyPr vert="horz" rtlCol="0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32171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>
            <a:lumMod val="75000"/>
          </a:schemeClr>
        </a:buClr>
        <a:buFont typeface="Georgia"/>
        <a:buChar char="•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>
            <a:lumMod val="75000"/>
          </a:schemeClr>
        </a:buClr>
        <a:buFont typeface="Georgia"/>
        <a:buChar char="▫"/>
        <a:defRPr kumimoji="0" sz="2600" kern="1200">
          <a:solidFill>
            <a:schemeClr val="tx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500" kern="1200">
          <a:solidFill>
            <a:schemeClr val="tx2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orient="horz" pos="4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Situational Leadership Model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Presented by</a:t>
            </a:r>
          </a:p>
          <a:p>
            <a:pPr rtl="0"/>
            <a:r>
              <a:rPr lang="en-GB" dirty="0"/>
              <a:t>Connor Quinn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1E94A1-2646-9926-498A-F86BDC8D5C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045" y="4360545"/>
            <a:ext cx="1809750" cy="20383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760620B-6C1E-9FE8-D934-C5CF491E6D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6823" y="5017485"/>
            <a:ext cx="3648671" cy="1270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30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Background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lang="en-GB" dirty="0"/>
              <a:t>Developed by </a:t>
            </a:r>
            <a:r>
              <a:rPr lang="en-GB" dirty="0" err="1"/>
              <a:t>Dr.</a:t>
            </a:r>
            <a:r>
              <a:rPr lang="en-GB" dirty="0"/>
              <a:t> Paul Hersey and Kenneth Blanchard in 1969.</a:t>
            </a:r>
          </a:p>
          <a:p>
            <a:pPr rtl="0"/>
            <a:r>
              <a:rPr lang="en-GB" dirty="0"/>
              <a:t>Proposed on the belief that different situations require different types of leadership.</a:t>
            </a:r>
          </a:p>
          <a:p>
            <a:pPr rtl="0"/>
            <a:r>
              <a:rPr lang="en-GB" dirty="0"/>
              <a:t>The most effective style will depend on the situation: The task to be performed and the team performing it.</a:t>
            </a:r>
          </a:p>
          <a:p>
            <a:pPr rtl="0"/>
            <a:r>
              <a:rPr lang="en-GB" dirty="0"/>
              <a:t>An effective situational leader can assess these variables then select their leadership style.</a:t>
            </a:r>
          </a:p>
        </p:txBody>
      </p:sp>
    </p:spTree>
    <p:extLst>
      <p:ext uri="{BB962C8B-B14F-4D97-AF65-F5344CB8AC3E}">
        <p14:creationId xmlns:p14="http://schemas.microsoft.com/office/powerpoint/2010/main" val="1851896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Situational Leadership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X-Axis – The extent of </a:t>
            </a:r>
            <a:r>
              <a:rPr lang="en-GB" b="1" dirty="0"/>
              <a:t>directive behaviour</a:t>
            </a:r>
            <a:r>
              <a:rPr lang="en-GB" dirty="0"/>
              <a:t> the leader offers.</a:t>
            </a:r>
            <a:br>
              <a:rPr lang="en-GB" dirty="0"/>
            </a:br>
            <a:endParaRPr lang="en-GB" sz="2000" dirty="0"/>
          </a:p>
          <a:p>
            <a:pPr rtl="0"/>
            <a:r>
              <a:rPr lang="en-GB" dirty="0"/>
              <a:t>Y-Axis – The extent of </a:t>
            </a:r>
            <a:r>
              <a:rPr lang="en-GB" b="1" dirty="0"/>
              <a:t>supportive behaviour </a:t>
            </a:r>
            <a:r>
              <a:rPr lang="en-GB" dirty="0"/>
              <a:t>the leader offers.</a:t>
            </a:r>
            <a:br>
              <a:rPr lang="en-GB" dirty="0"/>
            </a:br>
            <a:endParaRPr lang="en-GB" sz="2000" dirty="0"/>
          </a:p>
          <a:p>
            <a:pPr rtl="0"/>
            <a:r>
              <a:rPr lang="en-GB" dirty="0"/>
              <a:t>D1 to D4 represents the stage of development of team members.</a:t>
            </a:r>
            <a:br>
              <a:rPr lang="en-GB" dirty="0"/>
            </a:br>
            <a:endParaRPr lang="en-GB" dirty="0"/>
          </a:p>
          <a:p>
            <a:pPr rtl="0"/>
            <a:r>
              <a:rPr lang="en-GB" dirty="0"/>
              <a:t>Framework can assist with assessing the situation, and then selecting the most effective leadership style for the situation.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6F8D15-F214-34DA-74D4-FD0E3F4B19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6017" y="1018540"/>
            <a:ext cx="3979299" cy="5572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860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Leadership Styles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7B6232DC-B7A4-890B-1020-420EAA5CCC3F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928526887"/>
              </p:ext>
            </p:extLst>
          </p:nvPr>
        </p:nvGraphicFramePr>
        <p:xfrm>
          <a:off x="73153" y="1948688"/>
          <a:ext cx="6022847" cy="4421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37219954-A700-73BF-8AA9-EDBC82F4A20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77699" y="1948688"/>
            <a:ext cx="4506301" cy="4309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8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7147520" y="1023937"/>
            <a:ext cx="4511040" cy="877824"/>
          </a:xfrm>
        </p:spPr>
        <p:txBody>
          <a:bodyPr rtlCol="0" anchor="b">
            <a:normAutofit/>
          </a:bodyPr>
          <a:lstStyle/>
          <a:p>
            <a:pPr algn="ctr" rtl="0"/>
            <a:r>
              <a:rPr lang="en-GB" sz="2800" dirty="0"/>
              <a:t>Development Levels</a:t>
            </a:r>
          </a:p>
        </p:txBody>
      </p:sp>
      <p:graphicFrame>
        <p:nvGraphicFramePr>
          <p:cNvPr id="13" name="Text Placeholder 5">
            <a:extLst>
              <a:ext uri="{FF2B5EF4-FFF2-40B4-BE49-F238E27FC236}">
                <a16:creationId xmlns:a16="http://schemas.microsoft.com/office/drawing/2014/main" id="{DB94B1E6-2024-60A6-AADF-276C00710FAD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388587374"/>
              </p:ext>
            </p:extLst>
          </p:nvPr>
        </p:nvGraphicFramePr>
        <p:xfrm>
          <a:off x="203200" y="776287"/>
          <a:ext cx="6803136" cy="58050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54CE1159-422A-4ECE-2316-D45B361BE0D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05283" y="2184610"/>
            <a:ext cx="5183517" cy="2001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039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Aligning Development Level to Leadership Style 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ACC1C593-1308-600D-8D94-D2B023A4E0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94967" y="2473570"/>
            <a:ext cx="5389033" cy="3886200"/>
          </a:xfrm>
        </p:spPr>
        <p:txBody>
          <a:bodyPr/>
          <a:lstStyle/>
          <a:p>
            <a:r>
              <a:rPr lang="en-US" dirty="0"/>
              <a:t>The following table can be used to select an appropriate leadership style.</a:t>
            </a:r>
          </a:p>
          <a:p>
            <a:r>
              <a:rPr lang="en-US" dirty="0"/>
              <a:t>Development levels change over time and can be task specific.</a:t>
            </a:r>
          </a:p>
          <a:p>
            <a:r>
              <a:rPr lang="en-US" dirty="0"/>
              <a:t>Some individuals may be a D4 development level with some tasks and a D1 with other tasks.</a:t>
            </a:r>
          </a:p>
          <a:p>
            <a:r>
              <a:rPr lang="en-US" dirty="0"/>
              <a:t>Best practice is to assess and decide which leadership style is best suited on a task by task basis.</a:t>
            </a:r>
          </a:p>
          <a:p>
            <a:endParaRPr lang="en-US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471E124-2B6A-C8B4-0503-80C67F22CED6}"/>
              </a:ext>
            </a:extLst>
          </p:cNvPr>
          <p:cNvGraphicFramePr>
            <a:graphicFrameLocks noGrp="1"/>
          </p:cNvGraphicFramePr>
          <p:nvPr>
            <p:ph sz="quarter" idx="2"/>
            <p:extLst>
              <p:ext uri="{D42A27DB-BD31-4B8C-83A1-F6EECF244321}">
                <p14:modId xmlns:p14="http://schemas.microsoft.com/office/powerpoint/2010/main" val="505147308"/>
              </p:ext>
            </p:extLst>
          </p:nvPr>
        </p:nvGraphicFramePr>
        <p:xfrm>
          <a:off x="457200" y="2473570"/>
          <a:ext cx="5638800" cy="298788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153879">
                  <a:extLst>
                    <a:ext uri="{9D8B030D-6E8A-4147-A177-3AD203B41FA5}">
                      <a16:colId xmlns:a16="http://schemas.microsoft.com/office/drawing/2014/main" val="1106743585"/>
                    </a:ext>
                  </a:extLst>
                </a:gridCol>
                <a:gridCol w="2484921">
                  <a:extLst>
                    <a:ext uri="{9D8B030D-6E8A-4147-A177-3AD203B41FA5}">
                      <a16:colId xmlns:a16="http://schemas.microsoft.com/office/drawing/2014/main" val="1331444380"/>
                    </a:ext>
                  </a:extLst>
                </a:gridCol>
              </a:tblGrid>
              <a:tr h="469525">
                <a:tc>
                  <a:txBody>
                    <a:bodyPr/>
                    <a:lstStyle/>
                    <a:p>
                      <a:pPr algn="ctr"/>
                      <a:r>
                        <a:rPr lang="en-GB" sz="2100"/>
                        <a:t>Development Level</a:t>
                      </a:r>
                    </a:p>
                  </a:txBody>
                  <a:tcPr marL="106710" marR="106710" marT="53355" marB="5335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100" dirty="0"/>
                        <a:t>Leadership Style</a:t>
                      </a:r>
                    </a:p>
                  </a:txBody>
                  <a:tcPr marL="106710" marR="106710" marT="53355" marB="53355"/>
                </a:tc>
                <a:extLst>
                  <a:ext uri="{0D108BD9-81ED-4DB2-BD59-A6C34878D82A}">
                    <a16:rowId xmlns:a16="http://schemas.microsoft.com/office/drawing/2014/main" val="2698622355"/>
                  </a:ext>
                </a:extLst>
              </a:tr>
              <a:tr h="469525">
                <a:tc>
                  <a:txBody>
                    <a:bodyPr/>
                    <a:lstStyle/>
                    <a:p>
                      <a:pPr algn="ctr"/>
                      <a:r>
                        <a:rPr lang="en-GB" sz="2100"/>
                        <a:t>Low Development (D1)</a:t>
                      </a:r>
                    </a:p>
                  </a:txBody>
                  <a:tcPr marL="106710" marR="106710" marT="53355" marB="5335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100"/>
                        <a:t>Directing (S1)</a:t>
                      </a:r>
                    </a:p>
                  </a:txBody>
                  <a:tcPr marL="106710" marR="106710" marT="53355" marB="53355"/>
                </a:tc>
                <a:extLst>
                  <a:ext uri="{0D108BD9-81ED-4DB2-BD59-A6C34878D82A}">
                    <a16:rowId xmlns:a16="http://schemas.microsoft.com/office/drawing/2014/main" val="2332919293"/>
                  </a:ext>
                </a:extLst>
              </a:tr>
              <a:tr h="789656">
                <a:tc>
                  <a:txBody>
                    <a:bodyPr/>
                    <a:lstStyle/>
                    <a:p>
                      <a:pPr algn="ctr"/>
                      <a:r>
                        <a:rPr lang="en-GB" sz="2100" dirty="0"/>
                        <a:t>Some Development (D2)</a:t>
                      </a:r>
                    </a:p>
                  </a:txBody>
                  <a:tcPr marL="106710" marR="106710" marT="53355" marB="5335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100"/>
                        <a:t>Coaching (S2)</a:t>
                      </a:r>
                    </a:p>
                  </a:txBody>
                  <a:tcPr marL="106710" marR="106710" marT="53355" marB="53355"/>
                </a:tc>
                <a:extLst>
                  <a:ext uri="{0D108BD9-81ED-4DB2-BD59-A6C34878D82A}">
                    <a16:rowId xmlns:a16="http://schemas.microsoft.com/office/drawing/2014/main" val="872534612"/>
                  </a:ext>
                </a:extLst>
              </a:tr>
              <a:tr h="789656">
                <a:tc>
                  <a:txBody>
                    <a:bodyPr/>
                    <a:lstStyle/>
                    <a:p>
                      <a:pPr algn="ctr"/>
                      <a:r>
                        <a:rPr lang="en-GB" sz="2100" dirty="0"/>
                        <a:t>Medium Development (D3)</a:t>
                      </a:r>
                    </a:p>
                  </a:txBody>
                  <a:tcPr marL="106710" marR="106710" marT="53355" marB="5335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100"/>
                        <a:t>Supporting (S3)</a:t>
                      </a:r>
                    </a:p>
                  </a:txBody>
                  <a:tcPr marL="106710" marR="106710" marT="53355" marB="53355"/>
                </a:tc>
                <a:extLst>
                  <a:ext uri="{0D108BD9-81ED-4DB2-BD59-A6C34878D82A}">
                    <a16:rowId xmlns:a16="http://schemas.microsoft.com/office/drawing/2014/main" val="3777270781"/>
                  </a:ext>
                </a:extLst>
              </a:tr>
              <a:tr h="469525">
                <a:tc>
                  <a:txBody>
                    <a:bodyPr/>
                    <a:lstStyle/>
                    <a:p>
                      <a:pPr algn="ctr"/>
                      <a:r>
                        <a:rPr lang="en-GB" sz="2100"/>
                        <a:t>High Development (D4)</a:t>
                      </a:r>
                    </a:p>
                  </a:txBody>
                  <a:tcPr marL="106710" marR="106710" marT="53355" marB="5335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100" dirty="0"/>
                        <a:t>Delegating (S4)</a:t>
                      </a:r>
                    </a:p>
                  </a:txBody>
                  <a:tcPr marL="106710" marR="106710" marT="53355" marB="53355"/>
                </a:tc>
                <a:extLst>
                  <a:ext uri="{0D108BD9-81ED-4DB2-BD59-A6C34878D82A}">
                    <a16:rowId xmlns:a16="http://schemas.microsoft.com/office/drawing/2014/main" val="23512626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4341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Example 1.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249424"/>
            <a:ext cx="10972800" cy="4325112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dirty="0"/>
              <a:t>You are assigned a direct entry EMT 1 member of staff within your team who is new to the Ambulance Service.</a:t>
            </a:r>
          </a:p>
          <a:p>
            <a:pPr rtl="0"/>
            <a:r>
              <a:rPr lang="en-GB" dirty="0"/>
              <a:t>You categorise their development level at D1 initially and adopt a directing style of leadership.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During your first ride out you learn they are not new to healthcare having operated as a healthcare assistant within a local emergency unit for a number of years. </a:t>
            </a:r>
          </a:p>
          <a:p>
            <a:pPr rtl="0"/>
            <a:r>
              <a:rPr lang="en-GB" dirty="0"/>
              <a:t>You reassess the individual as a D3 and adopt a supporting style of leadership.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6085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A3EFCA-D1F9-9B7E-E559-04E056FEED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28B81-9AB4-A84C-BCEE-33E6E36DA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Example 2.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F9A78-ABF4-083F-4220-1CFDB5CBC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249424"/>
            <a:ext cx="10972800" cy="4325112"/>
          </a:xfrm>
        </p:spPr>
        <p:txBody>
          <a:bodyPr rtlCol="0">
            <a:normAutofit fontScale="92500"/>
          </a:bodyPr>
          <a:lstStyle/>
          <a:p>
            <a:pPr rtl="0"/>
            <a:r>
              <a:rPr lang="en-GB" dirty="0"/>
              <a:t>You are assigned an experienced band 6 paramedic member of staff within your team, they are approaching the end of their career and previously stepped down from their position as a Health Board Clinical Lead.</a:t>
            </a:r>
          </a:p>
          <a:p>
            <a:pPr rtl="0"/>
            <a:r>
              <a:rPr lang="en-GB" dirty="0"/>
              <a:t>You categorise this individual’s development level at D4 prior to the 1</a:t>
            </a:r>
            <a:r>
              <a:rPr lang="en-GB" baseline="30000" dirty="0"/>
              <a:t>st</a:t>
            </a:r>
            <a:r>
              <a:rPr lang="en-GB" dirty="0"/>
              <a:t> annual ride out.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During the ride out you learn they are not familiar with the new MDVS system having not worked operationally for some time. </a:t>
            </a:r>
          </a:p>
          <a:p>
            <a:pPr rtl="0"/>
            <a:r>
              <a:rPr lang="en-GB" dirty="0"/>
              <a:t>You assess the individual as a D1 for this task and adopt a directing style of leadership.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19399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CAF1B4-A813-8B25-B8F8-BFE7D64957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058A4-2A04-ACE3-4CBD-41D75FEEE0A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Situational Leadership Model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B3753A-1E91-85B5-BE43-CCCD5D9F65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Thank you for listening.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23D958-4B8B-EE80-279F-5B88A19DEB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045" y="4360545"/>
            <a:ext cx="1809750" cy="20383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43F0DB9-1D36-AADC-D3E5-ACBE1DD50F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6823" y="5017485"/>
            <a:ext cx="3648671" cy="1270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878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aining presentation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6224345_TF03460604.potx" id="{E7E0BD26-C043-45F4-96D1-04BA13E49D2C}" vid="{5436AFAD-CFB0-446B-836C-C3E13AB5250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{8EC8F04D-1FA6-49BC-A1F5-240B16588C62}tf03460604_win32</Template>
  <TotalTime>419</TotalTime>
  <Words>738</Words>
  <Application>Microsoft Office PowerPoint</Application>
  <PresentationFormat>Widescreen</PresentationFormat>
  <Paragraphs>69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Georgia</vt:lpstr>
      <vt:lpstr>Wingdings 2</vt:lpstr>
      <vt:lpstr>Training presentation</vt:lpstr>
      <vt:lpstr>Situational Leadership Model</vt:lpstr>
      <vt:lpstr>Background </vt:lpstr>
      <vt:lpstr>Situational Leadership Model</vt:lpstr>
      <vt:lpstr>Leadership Styles</vt:lpstr>
      <vt:lpstr>Development Levels</vt:lpstr>
      <vt:lpstr>Aligning Development Level to Leadership Style </vt:lpstr>
      <vt:lpstr>Example 1. </vt:lpstr>
      <vt:lpstr>Example 2. </vt:lpstr>
      <vt:lpstr>Situational Leadership Model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Situational Leadership Model</dc:title>
  <dc:creator>Connor Quinn (Welsh Ambulance Service NHS Trust - 020)</dc:creator>
  <cp:lastModifiedBy>Connor Quinn (Welsh Ambulance Service NHS Trust - 020)</cp:lastModifiedBy>
  <cp:revision>1</cp:revision>
  <dcterms:created xsi:type="dcterms:W3CDTF">2024-04-09T15:43:58Z</dcterms:created>
  <dcterms:modified xsi:type="dcterms:W3CDTF">2024-04-09T22:43:27Z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